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8" r:id="rId3"/>
    <p:sldId id="276" r:id="rId5"/>
    <p:sldId id="280" r:id="rId6"/>
    <p:sldId id="286" r:id="rId7"/>
    <p:sldId id="287" r:id="rId8"/>
    <p:sldId id="281" r:id="rId9"/>
    <p:sldId id="296" r:id="rId10"/>
    <p:sldId id="282" r:id="rId11"/>
    <p:sldId id="295" r:id="rId12"/>
    <p:sldId id="283" r:id="rId13"/>
    <p:sldId id="314" r:id="rId14"/>
    <p:sldId id="321" r:id="rId15"/>
    <p:sldId id="284" r:id="rId16"/>
    <p:sldId id="291" r:id="rId17"/>
    <p:sldId id="319" r:id="rId18"/>
    <p:sldId id="316" r:id="rId19"/>
    <p:sldId id="320" r:id="rId20"/>
    <p:sldId id="315" r:id="rId21"/>
    <p:sldId id="317" r:id="rId22"/>
    <p:sldId id="318" r:id="rId23"/>
    <p:sldId id="285" r:id="rId24"/>
    <p:sldId id="302" r:id="rId25"/>
    <p:sldId id="277" r:id="rId26"/>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0" userDrawn="1">
          <p15:clr>
            <a:srgbClr val="A4A3A4"/>
          </p15:clr>
        </p15:guide>
        <p15:guide id="2" pos="379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7F7F7F"/>
    <a:srgbClr val="FFFFFF"/>
    <a:srgbClr val="B2B2B2"/>
    <a:srgbClr val="005CA1"/>
    <a:srgbClr val="004A82"/>
    <a:srgbClr val="00355C"/>
    <a:srgbClr val="00487E"/>
    <a:srgbClr val="398B83"/>
    <a:srgbClr val="4AB4AA"/>
    <a:srgbClr val="80CB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16" autoAdjust="0"/>
    <p:restoredTop sz="99274" autoAdjust="0"/>
  </p:normalViewPr>
  <p:slideViewPr>
    <p:cSldViewPr snapToGrid="0" showGuides="1">
      <p:cViewPr varScale="1">
        <p:scale>
          <a:sx n="90" d="100"/>
          <a:sy n="90" d="100"/>
        </p:scale>
        <p:origin x="210" y="84"/>
      </p:cViewPr>
      <p:guideLst>
        <p:guide orient="horz" pos="2120"/>
        <p:guide pos="379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gs" Target="tags/tag10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552A8-ECE7-49AA-8726-BE90DBC1194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8EAD77-486C-432B-9EE9-E6FD5C91EB8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亮亮图文旗舰店</a:t>
            </a:r>
            <a:endParaRPr lang="zh-CN" altLang="en-US" dirty="0"/>
          </a:p>
          <a:p>
            <a:r>
              <a:rPr lang="en-US" altLang="zh-CN"/>
              <a:t>https://liangliangtuwen.tmall.com</a:t>
            </a:r>
            <a:endParaRPr lang="en-US" altLang="zh-CN"/>
          </a:p>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C17F9E5-2C3F-427E-9E18-8DB1205C1BD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C17F9E5-2C3F-427E-9E18-8DB1205C1BD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C17F9E5-2C3F-427E-9E18-8DB1205C1BD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C17F9E5-2C3F-427E-9E18-8DB1205C1BD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C17F9E5-2C3F-427E-9E18-8DB1205C1BD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C17F9E5-2C3F-427E-9E18-8DB1205C1BD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635508-54A0-4FB0-A4C5-6467DE85E92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C17F9E5-2C3F-427E-9E18-8DB1205C1BD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635508-54A0-4FB0-A4C5-6467DE85E92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C17F9E5-2C3F-427E-9E18-8DB1205C1BD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635508-54A0-4FB0-A4C5-6467DE85E92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17F9E5-2C3F-427E-9E18-8DB1205C1BD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635508-54A0-4FB0-A4C5-6467DE85E92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C17F9E5-2C3F-427E-9E18-8DB1205C1BD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635508-54A0-4FB0-A4C5-6467DE85E92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C17F9E5-2C3F-427E-9E18-8DB1205C1BD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635508-54A0-4FB0-A4C5-6467DE85E92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17F9E5-2C3F-427E-9E18-8DB1205C1BD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635508-54A0-4FB0-A4C5-6467DE85E92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7" Type="http://schemas.openxmlformats.org/officeDocument/2006/relationships/notesSlide" Target="../notesSlides/notesSlide14.xml"/><Relationship Id="rId16" Type="http://schemas.openxmlformats.org/officeDocument/2006/relationships/slideLayout" Target="../slideLayouts/slideLayout2.xml"/><Relationship Id="rId15" Type="http://schemas.openxmlformats.org/officeDocument/2006/relationships/tags" Target="../tags/tag61.xml"/><Relationship Id="rId14" Type="http://schemas.openxmlformats.org/officeDocument/2006/relationships/image" Target="../media/image12.png"/><Relationship Id="rId13" Type="http://schemas.openxmlformats.org/officeDocument/2006/relationships/image" Target="../media/image3.png"/><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tags" Target="../tags/tag49.xml"/></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68.xml"/><Relationship Id="rId7" Type="http://schemas.openxmlformats.org/officeDocument/2006/relationships/image" Target="../media/image3.png"/><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notesSlide" Target="../notesSlides/notesSlide15.xml"/><Relationship Id="rId1" Type="http://schemas.openxmlformats.org/officeDocument/2006/relationships/tags" Target="../tags/tag62.xml"/></Relationships>
</file>

<file path=ppt/slides/_rels/slide16.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3.png"/><Relationship Id="rId7" Type="http://schemas.openxmlformats.org/officeDocument/2006/relationships/image" Target="../media/image3.png"/><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1" Type="http://schemas.openxmlformats.org/officeDocument/2006/relationships/notesSlide" Target="../notesSlides/notesSlide16.xml"/><Relationship Id="rId10" Type="http://schemas.openxmlformats.org/officeDocument/2006/relationships/slideLayout" Target="../slideLayouts/slideLayout2.xml"/><Relationship Id="rId1" Type="http://schemas.openxmlformats.org/officeDocument/2006/relationships/tags" Target="../tags/tag69.xml"/></Relationships>
</file>

<file path=ppt/slides/_rels/slide17.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image" Target="../media/image15.png"/><Relationship Id="rId7" Type="http://schemas.openxmlformats.org/officeDocument/2006/relationships/image" Target="../media/image3.png"/><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1" Type="http://schemas.openxmlformats.org/officeDocument/2006/relationships/notesSlide" Target="../notesSlides/notesSlide17.xml"/><Relationship Id="rId10" Type="http://schemas.openxmlformats.org/officeDocument/2006/relationships/slideLayout" Target="../slideLayouts/slideLayout2.xml"/><Relationship Id="rId1" Type="http://schemas.openxmlformats.org/officeDocument/2006/relationships/tags" Target="../tags/tag75.xml"/></Relationships>
</file>

<file path=ppt/slides/_rels/slide18.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3.png"/><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1" Type="http://schemas.openxmlformats.org/officeDocument/2006/relationships/notesSlide" Target="../notesSlides/notesSlide18.xml"/><Relationship Id="rId10" Type="http://schemas.openxmlformats.org/officeDocument/2006/relationships/slideLayout" Target="../slideLayouts/slideLayout2.xml"/><Relationship Id="rId1" Type="http://schemas.openxmlformats.org/officeDocument/2006/relationships/tags" Target="../tags/tag82.xml"/></Relationships>
</file>

<file path=ppt/slides/_rels/slide19.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18.png"/><Relationship Id="rId7" Type="http://schemas.openxmlformats.org/officeDocument/2006/relationships/image" Target="../media/image3.png"/><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3" Type="http://schemas.openxmlformats.org/officeDocument/2006/relationships/notesSlide" Target="../notesSlides/notesSlide19.xml"/><Relationship Id="rId12" Type="http://schemas.openxmlformats.org/officeDocument/2006/relationships/slideLayout" Target="../slideLayouts/slideLayout2.xml"/><Relationship Id="rId11" Type="http://schemas.openxmlformats.org/officeDocument/2006/relationships/tags" Target="../tags/tag94.xml"/><Relationship Id="rId10" Type="http://schemas.openxmlformats.org/officeDocument/2006/relationships/image" Target="../media/image19.png"/><Relationship Id="rId1" Type="http://schemas.openxmlformats.org/officeDocument/2006/relationships/tags" Target="../tags/tag88.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8" Type="http://schemas.openxmlformats.org/officeDocument/2006/relationships/notesSlide" Target="../notesSlides/notesSlide2.xml"/><Relationship Id="rId27" Type="http://schemas.openxmlformats.org/officeDocument/2006/relationships/slideLayout" Target="../slideLayouts/slideLayout2.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0.png"/><Relationship Id="rId7" Type="http://schemas.openxmlformats.org/officeDocument/2006/relationships/image" Target="../media/image3.png"/><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0" Type="http://schemas.openxmlformats.org/officeDocument/2006/relationships/notesSlide" Target="../notesSlides/notesSlide20.xml"/><Relationship Id="rId1" Type="http://schemas.openxmlformats.org/officeDocument/2006/relationships/tags" Target="../tags/tag9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6" Type="http://schemas.openxmlformats.org/officeDocument/2006/relationships/notesSlide" Target="../notesSlides/notesSlide9.xml"/><Relationship Id="rId25" Type="http://schemas.openxmlformats.org/officeDocument/2006/relationships/slideLayout" Target="../slideLayouts/slideLayout2.xml"/><Relationship Id="rId24" Type="http://schemas.openxmlformats.org/officeDocument/2006/relationships/image" Target="../media/image3.png"/><Relationship Id="rId23" Type="http://schemas.openxmlformats.org/officeDocument/2006/relationships/tags" Target="../tags/tag48.xml"/><Relationship Id="rId22" Type="http://schemas.openxmlformats.org/officeDocument/2006/relationships/tags" Target="../tags/tag47.xml"/><Relationship Id="rId21" Type="http://schemas.openxmlformats.org/officeDocument/2006/relationships/image" Target="../media/image8.jpeg"/><Relationship Id="rId20" Type="http://schemas.openxmlformats.org/officeDocument/2006/relationships/tags" Target="../tags/tag46.xml"/><Relationship Id="rId2" Type="http://schemas.openxmlformats.org/officeDocument/2006/relationships/tags" Target="../tags/tag31.xml"/><Relationship Id="rId19" Type="http://schemas.openxmlformats.org/officeDocument/2006/relationships/image" Target="../media/image7.jpeg"/><Relationship Id="rId18" Type="http://schemas.openxmlformats.org/officeDocument/2006/relationships/tags" Target="../tags/tag45.xml"/><Relationship Id="rId17" Type="http://schemas.openxmlformats.org/officeDocument/2006/relationships/image" Target="../media/image6.jpeg"/><Relationship Id="rId16" Type="http://schemas.openxmlformats.org/officeDocument/2006/relationships/tags" Target="../tags/tag44.xml"/><Relationship Id="rId15" Type="http://schemas.openxmlformats.org/officeDocument/2006/relationships/image" Target="../media/image5.jpeg"/><Relationship Id="rId14" Type="http://schemas.openxmlformats.org/officeDocument/2006/relationships/tags" Target="../tags/tag43.xml"/><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705866" y="0"/>
            <a:ext cx="2780268" cy="3063728"/>
            <a:chOff x="4705866" y="0"/>
            <a:chExt cx="2780268" cy="3063728"/>
          </a:xfrm>
        </p:grpSpPr>
        <p:sp>
          <p:nvSpPr>
            <p:cNvPr id="28" name="任意多边形 27"/>
            <p:cNvSpPr/>
            <p:nvPr/>
          </p:nvSpPr>
          <p:spPr>
            <a:xfrm>
              <a:off x="4705866" y="0"/>
              <a:ext cx="2780268" cy="3063728"/>
            </a:xfrm>
            <a:custGeom>
              <a:avLst/>
              <a:gdLst>
                <a:gd name="connsiteX0" fmla="*/ 0 w 2780268"/>
                <a:gd name="connsiteY0" fmla="*/ 0 h 3063728"/>
                <a:gd name="connsiteX1" fmla="*/ 2780268 w 2780268"/>
                <a:gd name="connsiteY1" fmla="*/ 0 h 3063728"/>
                <a:gd name="connsiteX2" fmla="*/ 2780268 w 2780268"/>
                <a:gd name="connsiteY2" fmla="*/ 1673594 h 3063728"/>
                <a:gd name="connsiteX3" fmla="*/ 1390134 w 2780268"/>
                <a:gd name="connsiteY3" fmla="*/ 3063728 h 3063728"/>
                <a:gd name="connsiteX4" fmla="*/ 0 w 2780268"/>
                <a:gd name="connsiteY4" fmla="*/ 1673594 h 3063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0268" h="3063728">
                  <a:moveTo>
                    <a:pt x="0" y="0"/>
                  </a:moveTo>
                  <a:lnTo>
                    <a:pt x="2780268" y="0"/>
                  </a:lnTo>
                  <a:lnTo>
                    <a:pt x="2780268" y="1673594"/>
                  </a:lnTo>
                  <a:cubicBezTo>
                    <a:pt x="2780268" y="2441344"/>
                    <a:pt x="2157884" y="3063728"/>
                    <a:pt x="1390134" y="3063728"/>
                  </a:cubicBezTo>
                  <a:cubicBezTo>
                    <a:pt x="622384" y="3063728"/>
                    <a:pt x="0" y="2441344"/>
                    <a:pt x="0" y="1673594"/>
                  </a:cubicBezTo>
                  <a:close/>
                </a:path>
              </a:pathLst>
            </a:cu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4875891" y="408799"/>
              <a:ext cx="2439190" cy="2439192"/>
              <a:chOff x="5007734" y="902247"/>
              <a:chExt cx="2543685" cy="2543686"/>
            </a:xfrm>
          </p:grpSpPr>
          <p:sp>
            <p:nvSpPr>
              <p:cNvPr id="8" name="椭圆 7"/>
              <p:cNvSpPr/>
              <p:nvPr/>
            </p:nvSpPr>
            <p:spPr>
              <a:xfrm>
                <a:off x="5007734" y="902247"/>
                <a:ext cx="2543685" cy="2543686"/>
              </a:xfrm>
              <a:prstGeom prst="ellipse">
                <a:avLst/>
              </a:prstGeom>
              <a:gradFill flip="none" rotWithShape="1">
                <a:gsLst>
                  <a:gs pos="0">
                    <a:schemeClr val="bg1"/>
                  </a:gs>
                  <a:gs pos="100000">
                    <a:srgbClr val="E8E8E8"/>
                  </a:gs>
                </a:gsLst>
                <a:lin ang="5400000" scaled="1"/>
                <a:tileRect/>
              </a:gradFill>
              <a:ln>
                <a:noFill/>
              </a:ln>
              <a:effectLst>
                <a:outerShdw blurRad="139700" dist="381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0800000">
                <a:off x="5160137" y="1054647"/>
                <a:ext cx="2213120" cy="2213120"/>
              </a:xfrm>
              <a:prstGeom prst="ellipse">
                <a:avLst/>
              </a:prstGeom>
              <a:gradFill flip="none" rotWithShape="1">
                <a:gsLst>
                  <a:gs pos="0">
                    <a:schemeClr val="bg1"/>
                  </a:gs>
                  <a:gs pos="100000">
                    <a:srgbClr val="E8E8E8"/>
                  </a:gs>
                </a:gsLst>
                <a:lin ang="5400000" scaled="1"/>
                <a:tileRect/>
              </a:gradFill>
              <a:ln>
                <a:noFill/>
              </a:ln>
              <a:effectLst>
                <a:innerShdw blurRad="88900">
                  <a:prstClr val="black">
                    <a:alpha val="1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0800000">
                <a:off x="5253394" y="1176935"/>
                <a:ext cx="2052364" cy="2052365"/>
              </a:xfrm>
              <a:prstGeom prst="ellipse">
                <a:avLst/>
              </a:prstGeom>
              <a:blipFill dpi="0" rotWithShape="0">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4" name="矩形 13"/>
          <p:cNvSpPr/>
          <p:nvPr/>
        </p:nvSpPr>
        <p:spPr>
          <a:xfrm>
            <a:off x="0" y="5223311"/>
            <a:ext cx="12192000" cy="1634689"/>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5053673"/>
            <a:ext cx="12192000" cy="77108"/>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205865" y="3399155"/>
            <a:ext cx="9784080" cy="922020"/>
          </a:xfrm>
          <a:prstGeom prst="rect">
            <a:avLst/>
          </a:prstGeom>
          <a:noFill/>
        </p:spPr>
        <p:txBody>
          <a:bodyPr wrap="square" rtlCol="0">
            <a:spAutoFit/>
          </a:bodyPr>
          <a:lstStyle/>
          <a:p>
            <a:pPr algn="ctr"/>
            <a:r>
              <a:rPr lang="zh-CN" altLang="en-US" sz="5400" b="1" dirty="0">
                <a:solidFill>
                  <a:srgbClr val="6B1554"/>
                </a:solidFill>
                <a:latin typeface="微软雅黑" panose="020B0503020204020204" pitchFamily="34" charset="-122"/>
                <a:ea typeface="微软雅黑" panose="020B0503020204020204" pitchFamily="34" charset="-122"/>
              </a:rPr>
              <a:t>文档图像分类方法研究</a:t>
            </a:r>
            <a:r>
              <a:rPr lang="zh-CN" altLang="en-US" sz="5400" b="1" dirty="0">
                <a:solidFill>
                  <a:srgbClr val="6B1554"/>
                </a:solidFill>
                <a:latin typeface="微软雅黑" panose="020B0503020204020204" pitchFamily="34" charset="-122"/>
                <a:ea typeface="微软雅黑" panose="020B0503020204020204" pitchFamily="34" charset="-122"/>
              </a:rPr>
              <a:t>与分析</a:t>
            </a:r>
            <a:endParaRPr lang="zh-CN" altLang="en-US" sz="5400" b="1" dirty="0">
              <a:solidFill>
                <a:srgbClr val="6B1554"/>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128816" y="5804729"/>
            <a:ext cx="2638948" cy="36830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学院：</a:t>
            </a:r>
            <a:r>
              <a:rPr lang="zh-CN" altLang="en-US" dirty="0">
                <a:solidFill>
                  <a:schemeClr val="bg1"/>
                </a:solidFill>
                <a:latin typeface="微软雅黑" panose="020B0503020204020204" pitchFamily="34" charset="-122"/>
                <a:ea typeface="微软雅黑" panose="020B0503020204020204" pitchFamily="34" charset="-122"/>
              </a:rPr>
              <a:t>软件学院</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3767466" y="5804729"/>
            <a:ext cx="2109902" cy="36830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学号：</a:t>
            </a:r>
            <a:r>
              <a:rPr lang="en-US" altLang="zh-CN" dirty="0">
                <a:solidFill>
                  <a:schemeClr val="bg1"/>
                </a:solidFill>
                <a:latin typeface="微软雅黑" panose="020B0503020204020204" pitchFamily="34" charset="-122"/>
                <a:ea typeface="微软雅黑" panose="020B0503020204020204" pitchFamily="34" charset="-122"/>
              </a:rPr>
              <a:t>2011631</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242685" y="5804535"/>
            <a:ext cx="2328545" cy="36830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答辩人：</a:t>
            </a:r>
            <a:r>
              <a:rPr lang="zh-CN" altLang="en-US" dirty="0">
                <a:solidFill>
                  <a:schemeClr val="bg1"/>
                </a:solidFill>
                <a:latin typeface="微软雅黑" panose="020B0503020204020204" pitchFamily="34" charset="-122"/>
                <a:ea typeface="微软雅黑" panose="020B0503020204020204" pitchFamily="34" charset="-122"/>
              </a:rPr>
              <a:t>梁奕宸</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665845" y="5804535"/>
            <a:ext cx="2591435" cy="36830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指导</a:t>
            </a:r>
            <a:r>
              <a:rPr lang="zh-CN" altLang="en-US" dirty="0">
                <a:solidFill>
                  <a:schemeClr val="bg1"/>
                </a:solidFill>
                <a:latin typeface="微软雅黑" panose="020B0503020204020204" pitchFamily="34" charset="-122"/>
                <a:ea typeface="微软雅黑" panose="020B0503020204020204" pitchFamily="34" charset="-122"/>
              </a:rPr>
              <a:t>教师：</a:t>
            </a:r>
            <a:r>
              <a:rPr lang="zh-CN" altLang="en-US" dirty="0">
                <a:solidFill>
                  <a:schemeClr val="bg1"/>
                </a:solidFill>
                <a:latin typeface="微软雅黑" panose="020B0503020204020204" pitchFamily="34" charset="-122"/>
                <a:ea typeface="微软雅黑" panose="020B0503020204020204" pitchFamily="34" charset="-122"/>
              </a:rPr>
              <a:t>张玉志</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椭圆 10"/>
          <p:cNvSpPr/>
          <p:nvPr/>
        </p:nvSpPr>
        <p:spPr>
          <a:xfrm>
            <a:off x="4837064" y="408451"/>
            <a:ext cx="2490717" cy="249071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0" name="Picture 49" descr="59-南开大学-logo.png"/>
          <p:cNvPicPr>
            <a:picLocks noChangeAspect="1"/>
          </p:cNvPicPr>
          <p:nvPr/>
        </p:nvPicPr>
        <p:blipFill>
          <a:blip r:embed="rId2"/>
          <a:stretch>
            <a:fillRect/>
          </a:stretch>
        </p:blipFill>
        <p:spPr>
          <a:xfrm>
            <a:off x="4869407" y="440795"/>
            <a:ext cx="2426030" cy="24260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16"/>
                                        </p:tgtEl>
                                        <p:attrNameLst>
                                          <p:attrName>style.visibility</p:attrName>
                                        </p:attrNameLst>
                                      </p:cBhvr>
                                      <p:to>
                                        <p:strVal val="visible"/>
                                      </p:to>
                                    </p:set>
                                    <p:anim calcmode="lin" valueType="num">
                                      <p:cBhvr>
                                        <p:cTn id="12" dur="800" fill="hold"/>
                                        <p:tgtEl>
                                          <p:spTgt spid="16"/>
                                        </p:tgtEl>
                                        <p:attrNameLst>
                                          <p:attrName>ppt_w</p:attrName>
                                        </p:attrNameLst>
                                      </p:cBhvr>
                                      <p:tavLst>
                                        <p:tav tm="0">
                                          <p:val>
                                            <p:fltVal val="0"/>
                                          </p:val>
                                        </p:tav>
                                        <p:tav tm="100000">
                                          <p:val>
                                            <p:strVal val="#ppt_w"/>
                                          </p:val>
                                        </p:tav>
                                      </p:tavLst>
                                    </p:anim>
                                    <p:anim calcmode="lin" valueType="num">
                                      <p:cBhvr>
                                        <p:cTn id="13" dur="800" fill="hold"/>
                                        <p:tgtEl>
                                          <p:spTgt spid="16"/>
                                        </p:tgtEl>
                                        <p:attrNameLst>
                                          <p:attrName>ppt_h</p:attrName>
                                        </p:attrNameLst>
                                      </p:cBhvr>
                                      <p:tavLst>
                                        <p:tav tm="0">
                                          <p:val>
                                            <p:fltVal val="0"/>
                                          </p:val>
                                        </p:tav>
                                        <p:tav tm="100000">
                                          <p:val>
                                            <p:strVal val="#ppt_h"/>
                                          </p:val>
                                        </p:tav>
                                      </p:tavLst>
                                    </p:anim>
                                    <p:animEffect transition="in" filter="fade">
                                      <p:cBhvr>
                                        <p:cTn id="14" dur="800"/>
                                        <p:tgtEl>
                                          <p:spTgt spid="16"/>
                                        </p:tgtEl>
                                      </p:cBhvr>
                                    </p:animEffect>
                                  </p:childTnLst>
                                </p:cTn>
                              </p:par>
                              <p:par>
                                <p:cTn id="15" presetID="12" presetClass="entr" presetSubtype="4" fill="hold" grpId="0" nodeType="withEffect">
                                  <p:stCondLst>
                                    <p:cond delay="150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p:tgtEl>
                                          <p:spTgt spid="14"/>
                                        </p:tgtEl>
                                        <p:attrNameLst>
                                          <p:attrName>ppt_y</p:attrName>
                                        </p:attrNameLst>
                                      </p:cBhvr>
                                      <p:tavLst>
                                        <p:tav tm="0">
                                          <p:val>
                                            <p:strVal val="#ppt_y+#ppt_h*1.125000"/>
                                          </p:val>
                                        </p:tav>
                                        <p:tav tm="100000">
                                          <p:val>
                                            <p:strVal val="#ppt_y"/>
                                          </p:val>
                                        </p:tav>
                                      </p:tavLst>
                                    </p:anim>
                                    <p:animEffect transition="in" filter="wipe(up)">
                                      <p:cBhvr>
                                        <p:cTn id="18" dur="500"/>
                                        <p:tgtEl>
                                          <p:spTgt spid="14"/>
                                        </p:tgtEl>
                                      </p:cBhvr>
                                    </p:animEffect>
                                  </p:childTnLst>
                                </p:cTn>
                              </p:par>
                              <p:par>
                                <p:cTn id="19" presetID="12" presetClass="entr" presetSubtype="4" fill="hold" grpId="0" nodeType="withEffect">
                                  <p:stCondLst>
                                    <p:cond delay="200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p:tgtEl>
                                          <p:spTgt spid="15"/>
                                        </p:tgtEl>
                                        <p:attrNameLst>
                                          <p:attrName>ppt_y</p:attrName>
                                        </p:attrNameLst>
                                      </p:cBhvr>
                                      <p:tavLst>
                                        <p:tav tm="0">
                                          <p:val>
                                            <p:strVal val="#ppt_y+#ppt_h*1.125000"/>
                                          </p:val>
                                        </p:tav>
                                        <p:tav tm="100000">
                                          <p:val>
                                            <p:strVal val="#ppt_y"/>
                                          </p:val>
                                        </p:tav>
                                      </p:tavLst>
                                    </p:anim>
                                    <p:animEffect transition="in" filter="wipe(up)">
                                      <p:cBhvr>
                                        <p:cTn id="22" dur="500"/>
                                        <p:tgtEl>
                                          <p:spTgt spid="15"/>
                                        </p:tgtEl>
                                      </p:cBhvr>
                                    </p:animEffect>
                                  </p:childTnLst>
                                </p:cTn>
                              </p:par>
                            </p:childTnLst>
                          </p:cTn>
                        </p:par>
                        <p:par>
                          <p:cTn id="23" fill="hold">
                            <p:stCondLst>
                              <p:cond delay="0"/>
                            </p:stCondLst>
                            <p:childTnLst>
                              <p:par>
                                <p:cTn id="24" presetID="12" presetClass="entr" presetSubtype="2"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p:tgtEl>
                                          <p:spTgt spid="19"/>
                                        </p:tgtEl>
                                        <p:attrNameLst>
                                          <p:attrName>ppt_x</p:attrName>
                                        </p:attrNameLst>
                                      </p:cBhvr>
                                      <p:tavLst>
                                        <p:tav tm="0">
                                          <p:val>
                                            <p:strVal val="#ppt_x+#ppt_w*1.125000"/>
                                          </p:val>
                                        </p:tav>
                                        <p:tav tm="100000">
                                          <p:val>
                                            <p:strVal val="#ppt_x"/>
                                          </p:val>
                                        </p:tav>
                                      </p:tavLst>
                                    </p:anim>
                                    <p:animEffect transition="in" filter="wipe(left)">
                                      <p:cBhvr>
                                        <p:cTn id="27" dur="500"/>
                                        <p:tgtEl>
                                          <p:spTgt spid="19"/>
                                        </p:tgtEl>
                                      </p:cBhvr>
                                    </p:animEffect>
                                  </p:childTnLst>
                                </p:cTn>
                              </p:par>
                            </p:childTnLst>
                          </p:cTn>
                        </p:par>
                        <p:par>
                          <p:cTn id="28" fill="hold">
                            <p:stCondLst>
                              <p:cond delay="500"/>
                            </p:stCondLst>
                            <p:childTnLst>
                              <p:par>
                                <p:cTn id="29" presetID="12" presetClass="entr" presetSubtype="2"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p:tgtEl>
                                          <p:spTgt spid="20"/>
                                        </p:tgtEl>
                                        <p:attrNameLst>
                                          <p:attrName>ppt_x</p:attrName>
                                        </p:attrNameLst>
                                      </p:cBhvr>
                                      <p:tavLst>
                                        <p:tav tm="0">
                                          <p:val>
                                            <p:strVal val="#ppt_x+#ppt_w*1.125000"/>
                                          </p:val>
                                        </p:tav>
                                        <p:tav tm="100000">
                                          <p:val>
                                            <p:strVal val="#ppt_x"/>
                                          </p:val>
                                        </p:tav>
                                      </p:tavLst>
                                    </p:anim>
                                    <p:animEffect transition="in" filter="wipe(left)">
                                      <p:cBhvr>
                                        <p:cTn id="32" dur="500"/>
                                        <p:tgtEl>
                                          <p:spTgt spid="20"/>
                                        </p:tgtEl>
                                      </p:cBhvr>
                                    </p:animEffect>
                                  </p:childTnLst>
                                </p:cTn>
                              </p:par>
                            </p:childTnLst>
                          </p:cTn>
                        </p:par>
                        <p:par>
                          <p:cTn id="33" fill="hold">
                            <p:stCondLst>
                              <p:cond delay="1000"/>
                            </p:stCondLst>
                            <p:childTnLst>
                              <p:par>
                                <p:cTn id="34" presetID="12" presetClass="entr" presetSubtype="2"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p:tgtEl>
                                          <p:spTgt spid="21"/>
                                        </p:tgtEl>
                                        <p:attrNameLst>
                                          <p:attrName>ppt_x</p:attrName>
                                        </p:attrNameLst>
                                      </p:cBhvr>
                                      <p:tavLst>
                                        <p:tav tm="0">
                                          <p:val>
                                            <p:strVal val="#ppt_x+#ppt_w*1.125000"/>
                                          </p:val>
                                        </p:tav>
                                        <p:tav tm="100000">
                                          <p:val>
                                            <p:strVal val="#ppt_x"/>
                                          </p:val>
                                        </p:tav>
                                      </p:tavLst>
                                    </p:anim>
                                    <p:animEffect transition="in" filter="wipe(left)">
                                      <p:cBhvr>
                                        <p:cTn id="37" dur="500"/>
                                        <p:tgtEl>
                                          <p:spTgt spid="21"/>
                                        </p:tgtEl>
                                      </p:cBhvr>
                                    </p:animEffect>
                                  </p:childTnLst>
                                </p:cTn>
                              </p:par>
                            </p:childTnLst>
                          </p:cTn>
                        </p:par>
                        <p:par>
                          <p:cTn id="38" fill="hold">
                            <p:stCondLst>
                              <p:cond delay="1500"/>
                            </p:stCondLst>
                            <p:childTnLst>
                              <p:par>
                                <p:cTn id="39" presetID="12" presetClass="entr" presetSubtype="2"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p:tgtEl>
                                          <p:spTgt spid="22"/>
                                        </p:tgtEl>
                                        <p:attrNameLst>
                                          <p:attrName>ppt_x</p:attrName>
                                        </p:attrNameLst>
                                      </p:cBhvr>
                                      <p:tavLst>
                                        <p:tav tm="0">
                                          <p:val>
                                            <p:strVal val="#ppt_x+#ppt_w*1.125000"/>
                                          </p:val>
                                        </p:tav>
                                        <p:tav tm="100000">
                                          <p:val>
                                            <p:strVal val="#ppt_x"/>
                                          </p:val>
                                        </p:tav>
                                      </p:tavLst>
                                    </p:anim>
                                    <p:animEffect transition="in" filter="wipe(left)">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19" grpId="0"/>
      <p:bldP spid="20" grpId="0"/>
      <p:bldP spid="21" grpId="0"/>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57500" y="2686050"/>
            <a:ext cx="9334500" cy="12954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857500" y="4133850"/>
            <a:ext cx="8210550" cy="9525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123950" y="2686050"/>
            <a:ext cx="1543050" cy="1543050"/>
            <a:chOff x="1123950" y="2686050"/>
            <a:chExt cx="1543050" cy="1543050"/>
          </a:xfrm>
        </p:grpSpPr>
        <p:sp>
          <p:nvSpPr>
            <p:cNvPr id="7" name="矩形 6"/>
            <p:cNvSpPr/>
            <p:nvPr/>
          </p:nvSpPr>
          <p:spPr>
            <a:xfrm>
              <a:off x="1123950" y="2686050"/>
              <a:ext cx="1543050" cy="154305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07285" y="2903577"/>
              <a:ext cx="976380" cy="1107996"/>
            </a:xfrm>
            <a:prstGeom prst="rect">
              <a:avLst/>
            </a:prstGeom>
            <a:no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4</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2950335" y="2750022"/>
            <a:ext cx="2620010" cy="828675"/>
          </a:xfrm>
          <a:prstGeom prst="rect">
            <a:avLst/>
          </a:prstGeom>
          <a:noFill/>
        </p:spPr>
        <p:txBody>
          <a:bodyPr wrap="none" lIns="91436" tIns="45718" rIns="91436" bIns="45718" rtlCol="0">
            <a:spAutoFit/>
          </a:bodyPr>
          <a:lstStyle>
            <a:defPPr>
              <a:defRPr lang="zh-CN"/>
            </a:defPPr>
            <a:lvl1pP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solidFill>
                  <a:srgbClr val="FFFFFF"/>
                </a:solidFill>
              </a:rPr>
              <a:t>基本框架</a:t>
            </a:r>
            <a:endParaRPr lang="zh-CN" altLang="en-US" dirty="0">
              <a:solidFill>
                <a:srgbClr val="FFFFFF"/>
              </a:solidFill>
            </a:endParaRPr>
          </a:p>
        </p:txBody>
      </p:sp>
      <p:sp>
        <p:nvSpPr>
          <p:cNvPr id="12" name="矩形 11"/>
          <p:cNvSpPr/>
          <p:nvPr/>
        </p:nvSpPr>
        <p:spPr>
          <a:xfrm>
            <a:off x="3058579" y="3541758"/>
            <a:ext cx="2402840" cy="367030"/>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BASIC FRAMEWORK</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par>
                                <p:cTn id="11" presetID="12" presetClass="entr" presetSubtype="2" fill="hold" grpId="0" nodeType="withEffect">
                                  <p:stCondLst>
                                    <p:cond delay="50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p:tgtEl>
                                          <p:spTgt spid="10"/>
                                        </p:tgtEl>
                                        <p:attrNameLst>
                                          <p:attrName>ppt_x</p:attrName>
                                        </p:attrNameLst>
                                      </p:cBhvr>
                                      <p:tavLst>
                                        <p:tav tm="0">
                                          <p:val>
                                            <p:strVal val="#ppt_x+#ppt_w*1.125000"/>
                                          </p:val>
                                        </p:tav>
                                        <p:tav tm="100000">
                                          <p:val>
                                            <p:strVal val="#ppt_x"/>
                                          </p:val>
                                        </p:tav>
                                      </p:tavLst>
                                    </p:anim>
                                    <p:animEffect transition="in" filter="wipe(left)">
                                      <p:cBhvr>
                                        <p:cTn id="14" dur="500"/>
                                        <p:tgtEl>
                                          <p:spTgt spid="10"/>
                                        </p:tgtEl>
                                      </p:cBhvr>
                                    </p:animEffect>
                                  </p:childTnLst>
                                </p:cTn>
                              </p:par>
                              <p:par>
                                <p:cTn id="15" presetID="12" presetClass="entr" presetSubtype="2" fill="hold" grpId="0" nodeType="withEffect">
                                  <p:stCondLst>
                                    <p:cond delay="90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p:tgtEl>
                                          <p:spTgt spid="12"/>
                                        </p:tgtEl>
                                        <p:attrNameLst>
                                          <p:attrName>ppt_x</p:attrName>
                                        </p:attrNameLst>
                                      </p:cBhvr>
                                      <p:tavLst>
                                        <p:tav tm="0">
                                          <p:val>
                                            <p:strVal val="#ppt_x+#ppt_w*1.125000"/>
                                          </p:val>
                                        </p:tav>
                                        <p:tav tm="100000">
                                          <p:val>
                                            <p:strVal val="#ppt_x"/>
                                          </p:val>
                                        </p:tav>
                                      </p:tavLst>
                                    </p:anim>
                                    <p:animEffect transition="in" filter="wipe(left)">
                                      <p:cBhvr>
                                        <p:cTn id="18" dur="500"/>
                                        <p:tgtEl>
                                          <p:spTgt spid="12"/>
                                        </p:tgtEl>
                                      </p:cBhvr>
                                    </p:animEffect>
                                  </p:childTnLst>
                                </p:cTn>
                              </p:par>
                              <p:par>
                                <p:cTn id="19" presetID="12" presetClass="entr" presetSubtype="2"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p:tgtEl>
                                          <p:spTgt spid="8"/>
                                        </p:tgtEl>
                                        <p:attrNameLst>
                                          <p:attrName>ppt_x</p:attrName>
                                        </p:attrNameLst>
                                      </p:cBhvr>
                                      <p:tavLst>
                                        <p:tav tm="0">
                                          <p:val>
                                            <p:strVal val="#ppt_x+#ppt_w*1.125000"/>
                                          </p:val>
                                        </p:tav>
                                        <p:tav tm="100000">
                                          <p:val>
                                            <p:strVal val="#ppt_x"/>
                                          </p:val>
                                        </p:tav>
                                      </p:tavLst>
                                    </p:anim>
                                    <p:animEffect transition="in" filter="wipe(left)">
                                      <p:cBhvr>
                                        <p:cTn id="22" dur="500"/>
                                        <p:tgtEl>
                                          <p:spTgt spid="8"/>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p:tgtEl>
                                          <p:spTgt spid="9"/>
                                        </p:tgtEl>
                                        <p:attrNameLst>
                                          <p:attrName>ppt_x</p:attrName>
                                        </p:attrNameLst>
                                      </p:cBhvr>
                                      <p:tavLst>
                                        <p:tav tm="0">
                                          <p:val>
                                            <p:strVal val="#ppt_x-#ppt_w*1.125000"/>
                                          </p:val>
                                        </p:tav>
                                        <p:tav tm="100000">
                                          <p:val>
                                            <p:strVal val="#ppt_x"/>
                                          </p:val>
                                        </p:tav>
                                      </p:tavLst>
                                    </p:anim>
                                    <p:animEffect transition="in" filter="wipe(right)">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1970"/>
            <a:chOff x="-254000" y="201683"/>
            <a:chExt cx="898070" cy="521970"/>
          </a:xfrm>
        </p:grpSpPr>
        <p:sp>
          <p:nvSpPr>
            <p:cNvPr id="5" name="圆角矩形 4"/>
            <p:cNvSpPr/>
            <p:nvPr/>
          </p:nvSpPr>
          <p:spPr>
            <a:xfrm>
              <a:off x="-254000" y="227083"/>
              <a:ext cx="898070" cy="439668"/>
            </a:xfrm>
            <a:prstGeom prst="roundRect">
              <a:avLst>
                <a:gd name="adj" fmla="val 500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1807210" cy="582295"/>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基本框架</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584397" y="217491"/>
            <a:ext cx="10096500" cy="439541"/>
            <a:chOff x="2584397" y="217491"/>
            <a:chExt cx="10096500" cy="439541"/>
          </a:xfrm>
        </p:grpSpPr>
        <p:sp>
          <p:nvSpPr>
            <p:cNvPr id="4" name="圆角矩形 3"/>
            <p:cNvSpPr/>
            <p:nvPr/>
          </p:nvSpPr>
          <p:spPr>
            <a:xfrm>
              <a:off x="2584397" y="217491"/>
              <a:ext cx="10083800" cy="328609"/>
            </a:xfrm>
            <a:prstGeom prst="roundRect">
              <a:avLst>
                <a:gd name="adj" fmla="val 500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54813" y="239783"/>
              <a:ext cx="1663700" cy="274320"/>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BASIC FRAMEWORK</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cxnSp>
        <p:nvCxnSpPr>
          <p:cNvPr id="26" name="直接连接符 25"/>
          <p:cNvCxnSpPr/>
          <p:nvPr/>
        </p:nvCxnSpPr>
        <p:spPr>
          <a:xfrm>
            <a:off x="1052286" y="4281711"/>
            <a:ext cx="10058400" cy="0"/>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1772316" y="5212050"/>
            <a:ext cx="3330575" cy="720000"/>
            <a:chOff x="4638706" y="5208240"/>
            <a:chExt cx="3330575" cy="720000"/>
          </a:xfrm>
        </p:grpSpPr>
        <p:grpSp>
          <p:nvGrpSpPr>
            <p:cNvPr id="35" name="组合 34"/>
            <p:cNvGrpSpPr/>
            <p:nvPr/>
          </p:nvGrpSpPr>
          <p:grpSpPr>
            <a:xfrm>
              <a:off x="4638706" y="5208240"/>
              <a:ext cx="3330575" cy="720000"/>
              <a:chOff x="4832503" y="4925137"/>
              <a:chExt cx="3330575" cy="720000"/>
            </a:xfrm>
          </p:grpSpPr>
          <p:sp>
            <p:nvSpPr>
              <p:cNvPr id="28" name="矩形 27"/>
              <p:cNvSpPr>
                <a:spLocks noChangeAspect="1"/>
              </p:cNvSpPr>
              <p:nvPr/>
            </p:nvSpPr>
            <p:spPr>
              <a:xfrm>
                <a:off x="4832503" y="4925137"/>
                <a:ext cx="720000" cy="720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690388" y="5015942"/>
                <a:ext cx="2472690" cy="459105"/>
              </a:xfrm>
              <a:prstGeom prst="rect">
                <a:avLst/>
              </a:prstGeom>
            </p:spPr>
            <p:txBody>
              <a:bodyPr wrap="square" lIns="91436" tIns="45718" rIns="91436" bIns="45718">
                <a:spAutoFit/>
              </a:bodyPr>
              <a:lstStyle/>
              <a:p>
                <a:pP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Swin Transformer Block</a:t>
                </a:r>
                <a:endParaRPr lang="en-US" altLang="zh-CN" sz="1600" dirty="0">
                  <a:solidFill>
                    <a:schemeClr val="tx1"/>
                  </a:solidFill>
                  <a:latin typeface="微软雅黑" panose="020B0503020204020204" pitchFamily="34" charset="-122"/>
                  <a:ea typeface="微软雅黑" panose="020B0503020204020204" pitchFamily="34" charset="-122"/>
                </a:endParaRPr>
              </a:p>
            </p:txBody>
          </p:sp>
        </p:grpSp>
        <p:grpSp>
          <p:nvGrpSpPr>
            <p:cNvPr id="21" name="Group 14"/>
            <p:cNvGrpSpPr>
              <a:grpSpLocks noChangeAspect="1"/>
            </p:cNvGrpSpPr>
            <p:nvPr/>
          </p:nvGrpSpPr>
          <p:grpSpPr bwMode="auto">
            <a:xfrm>
              <a:off x="4775712" y="5398725"/>
              <a:ext cx="449018" cy="359214"/>
              <a:chOff x="3535" y="1916"/>
              <a:chExt cx="610" cy="488"/>
            </a:xfrm>
          </p:grpSpPr>
          <p:sp>
            <p:nvSpPr>
              <p:cNvPr id="25" name="AutoShape 13"/>
              <p:cNvSpPr>
                <a:spLocks noChangeAspect="1" noChangeArrowheads="1" noTextEdit="1"/>
              </p:cNvSpPr>
              <p:nvPr/>
            </p:nvSpPr>
            <p:spPr bwMode="auto">
              <a:xfrm>
                <a:off x="3535" y="1916"/>
                <a:ext cx="610"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Freeform 15"/>
              <p:cNvSpPr/>
              <p:nvPr/>
            </p:nvSpPr>
            <p:spPr bwMode="auto">
              <a:xfrm>
                <a:off x="3537" y="2033"/>
                <a:ext cx="436" cy="374"/>
              </a:xfrm>
              <a:custGeom>
                <a:avLst/>
                <a:gdLst>
                  <a:gd name="T0" fmla="*/ 46 w 436"/>
                  <a:gd name="T1" fmla="*/ 374 h 374"/>
                  <a:gd name="T2" fmla="*/ 125 w 436"/>
                  <a:gd name="T3" fmla="*/ 292 h 374"/>
                  <a:gd name="T4" fmla="*/ 436 w 436"/>
                  <a:gd name="T5" fmla="*/ 292 h 374"/>
                  <a:gd name="T6" fmla="*/ 436 w 436"/>
                  <a:gd name="T7" fmla="*/ 204 h 374"/>
                  <a:gd name="T8" fmla="*/ 154 w 436"/>
                  <a:gd name="T9" fmla="*/ 204 h 374"/>
                  <a:gd name="T10" fmla="*/ 137 w 436"/>
                  <a:gd name="T11" fmla="*/ 204 h 374"/>
                  <a:gd name="T12" fmla="*/ 137 w 436"/>
                  <a:gd name="T13" fmla="*/ 189 h 374"/>
                  <a:gd name="T14" fmla="*/ 137 w 436"/>
                  <a:gd name="T15" fmla="*/ 0 h 374"/>
                  <a:gd name="T16" fmla="*/ 0 w 436"/>
                  <a:gd name="T17" fmla="*/ 0 h 374"/>
                  <a:gd name="T18" fmla="*/ 0 w 436"/>
                  <a:gd name="T19" fmla="*/ 292 h 374"/>
                  <a:gd name="T20" fmla="*/ 46 w 436"/>
                  <a:gd name="T21" fmla="*/ 292 h 374"/>
                  <a:gd name="T22" fmla="*/ 46 w 436"/>
                  <a:gd name="T23" fmla="*/ 37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6" h="374">
                    <a:moveTo>
                      <a:pt x="46" y="374"/>
                    </a:moveTo>
                    <a:lnTo>
                      <a:pt x="125" y="292"/>
                    </a:lnTo>
                    <a:lnTo>
                      <a:pt x="436" y="292"/>
                    </a:lnTo>
                    <a:lnTo>
                      <a:pt x="436" y="204"/>
                    </a:lnTo>
                    <a:lnTo>
                      <a:pt x="154" y="204"/>
                    </a:lnTo>
                    <a:lnTo>
                      <a:pt x="137" y="204"/>
                    </a:lnTo>
                    <a:lnTo>
                      <a:pt x="137" y="189"/>
                    </a:lnTo>
                    <a:lnTo>
                      <a:pt x="137" y="0"/>
                    </a:lnTo>
                    <a:lnTo>
                      <a:pt x="0" y="0"/>
                    </a:lnTo>
                    <a:lnTo>
                      <a:pt x="0" y="292"/>
                    </a:lnTo>
                    <a:lnTo>
                      <a:pt x="46" y="292"/>
                    </a:lnTo>
                    <a:lnTo>
                      <a:pt x="46" y="37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6"/>
              <p:cNvSpPr>
                <a:spLocks noEditPoints="1"/>
              </p:cNvSpPr>
              <p:nvPr/>
            </p:nvSpPr>
            <p:spPr bwMode="auto">
              <a:xfrm>
                <a:off x="3691" y="1919"/>
                <a:ext cx="452" cy="390"/>
              </a:xfrm>
              <a:custGeom>
                <a:avLst/>
                <a:gdLst>
                  <a:gd name="T0" fmla="*/ 136 w 189"/>
                  <a:gd name="T1" fmla="*/ 126 h 163"/>
                  <a:gd name="T2" fmla="*/ 168 w 189"/>
                  <a:gd name="T3" fmla="*/ 163 h 163"/>
                  <a:gd name="T4" fmla="*/ 168 w 189"/>
                  <a:gd name="T5" fmla="*/ 126 h 163"/>
                  <a:gd name="T6" fmla="*/ 189 w 189"/>
                  <a:gd name="T7" fmla="*/ 126 h 163"/>
                  <a:gd name="T8" fmla="*/ 189 w 189"/>
                  <a:gd name="T9" fmla="*/ 0 h 163"/>
                  <a:gd name="T10" fmla="*/ 0 w 189"/>
                  <a:gd name="T11" fmla="*/ 0 h 163"/>
                  <a:gd name="T12" fmla="*/ 0 w 189"/>
                  <a:gd name="T13" fmla="*/ 48 h 163"/>
                  <a:gd name="T14" fmla="*/ 0 w 189"/>
                  <a:gd name="T15" fmla="*/ 126 h 163"/>
                  <a:gd name="T16" fmla="*/ 118 w 189"/>
                  <a:gd name="T17" fmla="*/ 126 h 163"/>
                  <a:gd name="T18" fmla="*/ 136 w 189"/>
                  <a:gd name="T19" fmla="*/ 126 h 163"/>
                  <a:gd name="T20" fmla="*/ 158 w 189"/>
                  <a:gd name="T21" fmla="*/ 50 h 163"/>
                  <a:gd name="T22" fmla="*/ 172 w 189"/>
                  <a:gd name="T23" fmla="*/ 65 h 163"/>
                  <a:gd name="T24" fmla="*/ 158 w 189"/>
                  <a:gd name="T25" fmla="*/ 79 h 163"/>
                  <a:gd name="T26" fmla="*/ 143 w 189"/>
                  <a:gd name="T27" fmla="*/ 65 h 163"/>
                  <a:gd name="T28" fmla="*/ 158 w 189"/>
                  <a:gd name="T29" fmla="*/ 50 h 163"/>
                  <a:gd name="T30" fmla="*/ 37 w 189"/>
                  <a:gd name="T31" fmla="*/ 79 h 163"/>
                  <a:gd name="T32" fmla="*/ 23 w 189"/>
                  <a:gd name="T33" fmla="*/ 65 h 163"/>
                  <a:gd name="T34" fmla="*/ 37 w 189"/>
                  <a:gd name="T35" fmla="*/ 50 h 163"/>
                  <a:gd name="T36" fmla="*/ 51 w 189"/>
                  <a:gd name="T37" fmla="*/ 65 h 163"/>
                  <a:gd name="T38" fmla="*/ 37 w 189"/>
                  <a:gd name="T39" fmla="*/ 79 h 163"/>
                  <a:gd name="T40" fmla="*/ 77 w 189"/>
                  <a:gd name="T41" fmla="*/ 79 h 163"/>
                  <a:gd name="T42" fmla="*/ 63 w 189"/>
                  <a:gd name="T43" fmla="*/ 65 h 163"/>
                  <a:gd name="T44" fmla="*/ 77 w 189"/>
                  <a:gd name="T45" fmla="*/ 50 h 163"/>
                  <a:gd name="T46" fmla="*/ 92 w 189"/>
                  <a:gd name="T47" fmla="*/ 65 h 163"/>
                  <a:gd name="T48" fmla="*/ 77 w 189"/>
                  <a:gd name="T49" fmla="*/ 79 h 163"/>
                  <a:gd name="T50" fmla="*/ 117 w 189"/>
                  <a:gd name="T51" fmla="*/ 79 h 163"/>
                  <a:gd name="T52" fmla="*/ 103 w 189"/>
                  <a:gd name="T53" fmla="*/ 65 h 163"/>
                  <a:gd name="T54" fmla="*/ 117 w 189"/>
                  <a:gd name="T55" fmla="*/ 50 h 163"/>
                  <a:gd name="T56" fmla="*/ 118 w 189"/>
                  <a:gd name="T57" fmla="*/ 50 h 163"/>
                  <a:gd name="T58" fmla="*/ 132 w 189"/>
                  <a:gd name="T59" fmla="*/ 65 h 163"/>
                  <a:gd name="T60" fmla="*/ 118 w 189"/>
                  <a:gd name="T61" fmla="*/ 79 h 163"/>
                  <a:gd name="T62" fmla="*/ 117 w 189"/>
                  <a:gd name="T63" fmla="*/ 7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9" h="163">
                    <a:moveTo>
                      <a:pt x="136" y="126"/>
                    </a:moveTo>
                    <a:cubicBezTo>
                      <a:pt x="168" y="163"/>
                      <a:pt x="168" y="163"/>
                      <a:pt x="168" y="163"/>
                    </a:cubicBezTo>
                    <a:cubicBezTo>
                      <a:pt x="168" y="126"/>
                      <a:pt x="168" y="126"/>
                      <a:pt x="168" y="126"/>
                    </a:cubicBezTo>
                    <a:cubicBezTo>
                      <a:pt x="189" y="126"/>
                      <a:pt x="189" y="126"/>
                      <a:pt x="189" y="126"/>
                    </a:cubicBezTo>
                    <a:cubicBezTo>
                      <a:pt x="189" y="0"/>
                      <a:pt x="189" y="0"/>
                      <a:pt x="189" y="0"/>
                    </a:cubicBezTo>
                    <a:cubicBezTo>
                      <a:pt x="0" y="0"/>
                      <a:pt x="0" y="0"/>
                      <a:pt x="0" y="0"/>
                    </a:cubicBezTo>
                    <a:cubicBezTo>
                      <a:pt x="0" y="48"/>
                      <a:pt x="0" y="48"/>
                      <a:pt x="0" y="48"/>
                    </a:cubicBezTo>
                    <a:cubicBezTo>
                      <a:pt x="0" y="126"/>
                      <a:pt x="0" y="126"/>
                      <a:pt x="0" y="126"/>
                    </a:cubicBezTo>
                    <a:cubicBezTo>
                      <a:pt x="118" y="126"/>
                      <a:pt x="118" y="126"/>
                      <a:pt x="118" y="126"/>
                    </a:cubicBezTo>
                    <a:lnTo>
                      <a:pt x="136" y="126"/>
                    </a:lnTo>
                    <a:close/>
                    <a:moveTo>
                      <a:pt x="158" y="50"/>
                    </a:moveTo>
                    <a:cubicBezTo>
                      <a:pt x="166" y="50"/>
                      <a:pt x="172" y="57"/>
                      <a:pt x="172" y="65"/>
                    </a:cubicBezTo>
                    <a:cubicBezTo>
                      <a:pt x="172" y="73"/>
                      <a:pt x="166" y="79"/>
                      <a:pt x="158" y="79"/>
                    </a:cubicBezTo>
                    <a:cubicBezTo>
                      <a:pt x="150" y="79"/>
                      <a:pt x="143" y="73"/>
                      <a:pt x="143" y="65"/>
                    </a:cubicBezTo>
                    <a:cubicBezTo>
                      <a:pt x="143" y="57"/>
                      <a:pt x="150" y="50"/>
                      <a:pt x="158" y="50"/>
                    </a:cubicBezTo>
                    <a:moveTo>
                      <a:pt x="37" y="79"/>
                    </a:moveTo>
                    <a:cubicBezTo>
                      <a:pt x="29" y="79"/>
                      <a:pt x="23" y="73"/>
                      <a:pt x="23" y="65"/>
                    </a:cubicBezTo>
                    <a:cubicBezTo>
                      <a:pt x="23" y="57"/>
                      <a:pt x="29" y="50"/>
                      <a:pt x="37" y="50"/>
                    </a:cubicBezTo>
                    <a:cubicBezTo>
                      <a:pt x="45" y="50"/>
                      <a:pt x="51" y="57"/>
                      <a:pt x="51" y="65"/>
                    </a:cubicBezTo>
                    <a:cubicBezTo>
                      <a:pt x="51" y="73"/>
                      <a:pt x="45" y="79"/>
                      <a:pt x="37" y="79"/>
                    </a:cubicBezTo>
                    <a:moveTo>
                      <a:pt x="77" y="79"/>
                    </a:moveTo>
                    <a:cubicBezTo>
                      <a:pt x="69" y="79"/>
                      <a:pt x="63" y="73"/>
                      <a:pt x="63" y="65"/>
                    </a:cubicBezTo>
                    <a:cubicBezTo>
                      <a:pt x="63" y="57"/>
                      <a:pt x="69" y="50"/>
                      <a:pt x="77" y="50"/>
                    </a:cubicBezTo>
                    <a:cubicBezTo>
                      <a:pt x="85" y="50"/>
                      <a:pt x="92" y="57"/>
                      <a:pt x="92" y="65"/>
                    </a:cubicBezTo>
                    <a:cubicBezTo>
                      <a:pt x="92" y="73"/>
                      <a:pt x="85" y="79"/>
                      <a:pt x="77" y="79"/>
                    </a:cubicBezTo>
                    <a:moveTo>
                      <a:pt x="117" y="79"/>
                    </a:moveTo>
                    <a:cubicBezTo>
                      <a:pt x="110" y="79"/>
                      <a:pt x="103" y="73"/>
                      <a:pt x="103" y="65"/>
                    </a:cubicBezTo>
                    <a:cubicBezTo>
                      <a:pt x="103" y="57"/>
                      <a:pt x="110" y="50"/>
                      <a:pt x="117" y="50"/>
                    </a:cubicBezTo>
                    <a:cubicBezTo>
                      <a:pt x="118" y="50"/>
                      <a:pt x="118" y="50"/>
                      <a:pt x="118" y="50"/>
                    </a:cubicBezTo>
                    <a:cubicBezTo>
                      <a:pt x="126" y="51"/>
                      <a:pt x="132" y="57"/>
                      <a:pt x="132" y="65"/>
                    </a:cubicBezTo>
                    <a:cubicBezTo>
                      <a:pt x="132" y="72"/>
                      <a:pt x="126" y="78"/>
                      <a:pt x="118" y="79"/>
                    </a:cubicBezTo>
                    <a:cubicBezTo>
                      <a:pt x="118" y="79"/>
                      <a:pt x="118" y="79"/>
                      <a:pt x="117" y="79"/>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8" name="组合 37"/>
          <p:cNvGrpSpPr/>
          <p:nvPr/>
        </p:nvGrpSpPr>
        <p:grpSpPr>
          <a:xfrm>
            <a:off x="6377368" y="5221770"/>
            <a:ext cx="3295978" cy="729330"/>
            <a:chOff x="8251253" y="5198910"/>
            <a:chExt cx="3295978" cy="729330"/>
          </a:xfrm>
        </p:grpSpPr>
        <p:sp>
          <p:nvSpPr>
            <p:cNvPr id="33" name="矩形 32"/>
            <p:cNvSpPr/>
            <p:nvPr/>
          </p:nvSpPr>
          <p:spPr>
            <a:xfrm>
              <a:off x="9152319" y="5198910"/>
              <a:ext cx="2394912" cy="412750"/>
            </a:xfrm>
            <a:prstGeom prst="rect">
              <a:avLst/>
            </a:prstGeom>
          </p:spPr>
          <p:txBody>
            <a:bodyPr wrap="square" lIns="91436" tIns="45718" rIns="91436" bIns="45718">
              <a:spAutoFit/>
            </a:bodyPr>
            <a:lstStyle/>
            <a:p>
              <a:pPr>
                <a:lnSpc>
                  <a:spcPct val="150000"/>
                </a:lnSpc>
              </a:pP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8251253" y="5208240"/>
              <a:ext cx="720000" cy="720000"/>
              <a:chOff x="8251253" y="5208240"/>
              <a:chExt cx="720000" cy="720000"/>
            </a:xfrm>
          </p:grpSpPr>
          <p:sp>
            <p:nvSpPr>
              <p:cNvPr id="29" name="矩形 28"/>
              <p:cNvSpPr>
                <a:spLocks noChangeAspect="1"/>
              </p:cNvSpPr>
              <p:nvPr/>
            </p:nvSpPr>
            <p:spPr>
              <a:xfrm>
                <a:off x="8251253" y="5208240"/>
                <a:ext cx="720000" cy="720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Group 19"/>
              <p:cNvGrpSpPr>
                <a:grpSpLocks noChangeAspect="1"/>
              </p:cNvGrpSpPr>
              <p:nvPr/>
            </p:nvGrpSpPr>
            <p:grpSpPr bwMode="auto">
              <a:xfrm>
                <a:off x="8406059" y="5362723"/>
                <a:ext cx="410388" cy="410388"/>
                <a:chOff x="3588" y="1908"/>
                <a:chExt cx="504" cy="504"/>
              </a:xfrm>
            </p:grpSpPr>
            <p:sp>
              <p:nvSpPr>
                <p:cNvPr id="40" name="AutoShape 18"/>
                <p:cNvSpPr>
                  <a:spLocks noChangeAspect="1" noChangeArrowheads="1" noTextEdit="1"/>
                </p:cNvSpPr>
                <p:nvPr/>
              </p:nvSpPr>
              <p:spPr bwMode="auto">
                <a:xfrm>
                  <a:off x="3588" y="1908"/>
                  <a:ext cx="504"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 name="Freeform 20"/>
                <p:cNvSpPr>
                  <a:spLocks noEditPoints="1"/>
                </p:cNvSpPr>
                <p:nvPr/>
              </p:nvSpPr>
              <p:spPr bwMode="auto">
                <a:xfrm>
                  <a:off x="3590" y="1908"/>
                  <a:ext cx="243" cy="506"/>
                </a:xfrm>
                <a:custGeom>
                  <a:avLst/>
                  <a:gdLst>
                    <a:gd name="T0" fmla="*/ 2 w 101"/>
                    <a:gd name="T1" fmla="*/ 205 h 211"/>
                    <a:gd name="T2" fmla="*/ 50 w 101"/>
                    <a:gd name="T3" fmla="*/ 181 h 211"/>
                    <a:gd name="T4" fmla="*/ 99 w 101"/>
                    <a:gd name="T5" fmla="*/ 205 h 211"/>
                    <a:gd name="T6" fmla="*/ 100 w 101"/>
                    <a:gd name="T7" fmla="*/ 205 h 211"/>
                    <a:gd name="T8" fmla="*/ 100 w 101"/>
                    <a:gd name="T9" fmla="*/ 45 h 211"/>
                    <a:gd name="T10" fmla="*/ 98 w 101"/>
                    <a:gd name="T11" fmla="*/ 22 h 211"/>
                    <a:gd name="T12" fmla="*/ 50 w 101"/>
                    <a:gd name="T13" fmla="*/ 0 h 211"/>
                    <a:gd name="T14" fmla="*/ 2 w 101"/>
                    <a:gd name="T15" fmla="*/ 22 h 211"/>
                    <a:gd name="T16" fmla="*/ 0 w 101"/>
                    <a:gd name="T17" fmla="*/ 45 h 211"/>
                    <a:gd name="T18" fmla="*/ 0 w 101"/>
                    <a:gd name="T19" fmla="*/ 205 h 211"/>
                    <a:gd name="T20" fmla="*/ 2 w 101"/>
                    <a:gd name="T21" fmla="*/ 205 h 211"/>
                    <a:gd name="T22" fmla="*/ 16 w 101"/>
                    <a:gd name="T23" fmla="*/ 35 h 211"/>
                    <a:gd name="T24" fmla="*/ 50 w 101"/>
                    <a:gd name="T25" fmla="*/ 28 h 211"/>
                    <a:gd name="T26" fmla="*/ 85 w 101"/>
                    <a:gd name="T27" fmla="*/ 35 h 211"/>
                    <a:gd name="T28" fmla="*/ 86 w 101"/>
                    <a:gd name="T29" fmla="*/ 39 h 211"/>
                    <a:gd name="T30" fmla="*/ 84 w 101"/>
                    <a:gd name="T31" fmla="*/ 40 h 211"/>
                    <a:gd name="T32" fmla="*/ 82 w 101"/>
                    <a:gd name="T33" fmla="*/ 40 h 211"/>
                    <a:gd name="T34" fmla="*/ 75 w 101"/>
                    <a:gd name="T35" fmla="*/ 37 h 211"/>
                    <a:gd name="T36" fmla="*/ 50 w 101"/>
                    <a:gd name="T37" fmla="*/ 34 h 211"/>
                    <a:gd name="T38" fmla="*/ 25 w 101"/>
                    <a:gd name="T39" fmla="*/ 37 h 211"/>
                    <a:gd name="T40" fmla="*/ 19 w 101"/>
                    <a:gd name="T41" fmla="*/ 40 h 211"/>
                    <a:gd name="T42" fmla="*/ 15 w 101"/>
                    <a:gd name="T43" fmla="*/ 39 h 211"/>
                    <a:gd name="T44" fmla="*/ 16 w 101"/>
                    <a:gd name="T45" fmla="*/ 35 h 211"/>
                    <a:gd name="T46" fmla="*/ 16 w 101"/>
                    <a:gd name="T47" fmla="*/ 63 h 211"/>
                    <a:gd name="T48" fmla="*/ 50 w 101"/>
                    <a:gd name="T49" fmla="*/ 57 h 211"/>
                    <a:gd name="T50" fmla="*/ 85 w 101"/>
                    <a:gd name="T51" fmla="*/ 63 h 211"/>
                    <a:gd name="T52" fmla="*/ 86 w 101"/>
                    <a:gd name="T53" fmla="*/ 67 h 211"/>
                    <a:gd name="T54" fmla="*/ 84 w 101"/>
                    <a:gd name="T55" fmla="*/ 69 h 211"/>
                    <a:gd name="T56" fmla="*/ 82 w 101"/>
                    <a:gd name="T57" fmla="*/ 68 h 211"/>
                    <a:gd name="T58" fmla="*/ 75 w 101"/>
                    <a:gd name="T59" fmla="*/ 66 h 211"/>
                    <a:gd name="T60" fmla="*/ 50 w 101"/>
                    <a:gd name="T61" fmla="*/ 63 h 211"/>
                    <a:gd name="T62" fmla="*/ 25 w 101"/>
                    <a:gd name="T63" fmla="*/ 66 h 211"/>
                    <a:gd name="T64" fmla="*/ 19 w 101"/>
                    <a:gd name="T65" fmla="*/ 68 h 211"/>
                    <a:gd name="T66" fmla="*/ 15 w 101"/>
                    <a:gd name="T67" fmla="*/ 67 h 211"/>
                    <a:gd name="T68" fmla="*/ 16 w 101"/>
                    <a:gd name="T69" fmla="*/ 63 h 211"/>
                    <a:gd name="T70" fmla="*/ 16 w 101"/>
                    <a:gd name="T71" fmla="*/ 92 h 211"/>
                    <a:gd name="T72" fmla="*/ 50 w 101"/>
                    <a:gd name="T73" fmla="*/ 85 h 211"/>
                    <a:gd name="T74" fmla="*/ 85 w 101"/>
                    <a:gd name="T75" fmla="*/ 92 h 211"/>
                    <a:gd name="T76" fmla="*/ 86 w 101"/>
                    <a:gd name="T77" fmla="*/ 96 h 211"/>
                    <a:gd name="T78" fmla="*/ 84 w 101"/>
                    <a:gd name="T79" fmla="*/ 97 h 211"/>
                    <a:gd name="T80" fmla="*/ 82 w 101"/>
                    <a:gd name="T81" fmla="*/ 97 h 211"/>
                    <a:gd name="T82" fmla="*/ 75 w 101"/>
                    <a:gd name="T83" fmla="*/ 94 h 211"/>
                    <a:gd name="T84" fmla="*/ 50 w 101"/>
                    <a:gd name="T85" fmla="*/ 91 h 211"/>
                    <a:gd name="T86" fmla="*/ 25 w 101"/>
                    <a:gd name="T87" fmla="*/ 94 h 211"/>
                    <a:gd name="T88" fmla="*/ 19 w 101"/>
                    <a:gd name="T89" fmla="*/ 97 h 211"/>
                    <a:gd name="T90" fmla="*/ 15 w 101"/>
                    <a:gd name="T91" fmla="*/ 96 h 211"/>
                    <a:gd name="T92" fmla="*/ 16 w 101"/>
                    <a:gd name="T93" fmla="*/ 92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1" h="211">
                      <a:moveTo>
                        <a:pt x="2" y="205"/>
                      </a:moveTo>
                      <a:cubicBezTo>
                        <a:pt x="8" y="187"/>
                        <a:pt x="27" y="181"/>
                        <a:pt x="50" y="181"/>
                      </a:cubicBezTo>
                      <a:cubicBezTo>
                        <a:pt x="74" y="181"/>
                        <a:pt x="93" y="187"/>
                        <a:pt x="99" y="205"/>
                      </a:cubicBezTo>
                      <a:cubicBezTo>
                        <a:pt x="101" y="211"/>
                        <a:pt x="100" y="211"/>
                        <a:pt x="100" y="205"/>
                      </a:cubicBezTo>
                      <a:cubicBezTo>
                        <a:pt x="100" y="172"/>
                        <a:pt x="100" y="78"/>
                        <a:pt x="100" y="45"/>
                      </a:cubicBezTo>
                      <a:cubicBezTo>
                        <a:pt x="100" y="39"/>
                        <a:pt x="101" y="28"/>
                        <a:pt x="98" y="22"/>
                      </a:cubicBezTo>
                      <a:cubicBezTo>
                        <a:pt x="92" y="5"/>
                        <a:pt x="73" y="0"/>
                        <a:pt x="50" y="0"/>
                      </a:cubicBezTo>
                      <a:cubicBezTo>
                        <a:pt x="28" y="0"/>
                        <a:pt x="8" y="5"/>
                        <a:pt x="2" y="22"/>
                      </a:cubicBezTo>
                      <a:cubicBezTo>
                        <a:pt x="0" y="28"/>
                        <a:pt x="0" y="39"/>
                        <a:pt x="0" y="45"/>
                      </a:cubicBezTo>
                      <a:cubicBezTo>
                        <a:pt x="0" y="78"/>
                        <a:pt x="0" y="172"/>
                        <a:pt x="0" y="205"/>
                      </a:cubicBezTo>
                      <a:cubicBezTo>
                        <a:pt x="0" y="211"/>
                        <a:pt x="0" y="211"/>
                        <a:pt x="2" y="205"/>
                      </a:cubicBezTo>
                      <a:moveTo>
                        <a:pt x="16" y="35"/>
                      </a:moveTo>
                      <a:cubicBezTo>
                        <a:pt x="24" y="30"/>
                        <a:pt x="36" y="28"/>
                        <a:pt x="50" y="28"/>
                      </a:cubicBezTo>
                      <a:cubicBezTo>
                        <a:pt x="65" y="28"/>
                        <a:pt x="76" y="30"/>
                        <a:pt x="85" y="35"/>
                      </a:cubicBezTo>
                      <a:cubicBezTo>
                        <a:pt x="86" y="35"/>
                        <a:pt x="87" y="37"/>
                        <a:pt x="86" y="39"/>
                      </a:cubicBezTo>
                      <a:cubicBezTo>
                        <a:pt x="86" y="40"/>
                        <a:pt x="85" y="40"/>
                        <a:pt x="84" y="40"/>
                      </a:cubicBezTo>
                      <a:cubicBezTo>
                        <a:pt x="83" y="40"/>
                        <a:pt x="83" y="40"/>
                        <a:pt x="82" y="40"/>
                      </a:cubicBezTo>
                      <a:cubicBezTo>
                        <a:pt x="80" y="39"/>
                        <a:pt x="78" y="38"/>
                        <a:pt x="75" y="37"/>
                      </a:cubicBezTo>
                      <a:cubicBezTo>
                        <a:pt x="69" y="35"/>
                        <a:pt x="61" y="34"/>
                        <a:pt x="50" y="34"/>
                      </a:cubicBezTo>
                      <a:cubicBezTo>
                        <a:pt x="40" y="34"/>
                        <a:pt x="32" y="35"/>
                        <a:pt x="25" y="37"/>
                      </a:cubicBezTo>
                      <a:cubicBezTo>
                        <a:pt x="23" y="38"/>
                        <a:pt x="21" y="39"/>
                        <a:pt x="19" y="40"/>
                      </a:cubicBezTo>
                      <a:cubicBezTo>
                        <a:pt x="17" y="41"/>
                        <a:pt x="15" y="40"/>
                        <a:pt x="15" y="39"/>
                      </a:cubicBezTo>
                      <a:cubicBezTo>
                        <a:pt x="14" y="37"/>
                        <a:pt x="15" y="35"/>
                        <a:pt x="16" y="35"/>
                      </a:cubicBezTo>
                      <a:moveTo>
                        <a:pt x="16" y="63"/>
                      </a:moveTo>
                      <a:cubicBezTo>
                        <a:pt x="24" y="59"/>
                        <a:pt x="36" y="57"/>
                        <a:pt x="50" y="57"/>
                      </a:cubicBezTo>
                      <a:cubicBezTo>
                        <a:pt x="65" y="57"/>
                        <a:pt x="76" y="59"/>
                        <a:pt x="85" y="63"/>
                      </a:cubicBezTo>
                      <a:cubicBezTo>
                        <a:pt x="86" y="64"/>
                        <a:pt x="87" y="66"/>
                        <a:pt x="86" y="67"/>
                      </a:cubicBezTo>
                      <a:cubicBezTo>
                        <a:pt x="86" y="68"/>
                        <a:pt x="85" y="69"/>
                        <a:pt x="84" y="69"/>
                      </a:cubicBezTo>
                      <a:cubicBezTo>
                        <a:pt x="83" y="69"/>
                        <a:pt x="83" y="69"/>
                        <a:pt x="82" y="68"/>
                      </a:cubicBezTo>
                      <a:cubicBezTo>
                        <a:pt x="80" y="67"/>
                        <a:pt x="78" y="66"/>
                        <a:pt x="75" y="66"/>
                      </a:cubicBezTo>
                      <a:cubicBezTo>
                        <a:pt x="69" y="64"/>
                        <a:pt x="61" y="63"/>
                        <a:pt x="50" y="63"/>
                      </a:cubicBezTo>
                      <a:cubicBezTo>
                        <a:pt x="40" y="63"/>
                        <a:pt x="32" y="64"/>
                        <a:pt x="25" y="66"/>
                      </a:cubicBezTo>
                      <a:cubicBezTo>
                        <a:pt x="23" y="66"/>
                        <a:pt x="21" y="67"/>
                        <a:pt x="19" y="68"/>
                      </a:cubicBezTo>
                      <a:cubicBezTo>
                        <a:pt x="17" y="69"/>
                        <a:pt x="15" y="69"/>
                        <a:pt x="15" y="67"/>
                      </a:cubicBezTo>
                      <a:cubicBezTo>
                        <a:pt x="14" y="66"/>
                        <a:pt x="15" y="64"/>
                        <a:pt x="16" y="63"/>
                      </a:cubicBezTo>
                      <a:moveTo>
                        <a:pt x="16" y="92"/>
                      </a:moveTo>
                      <a:cubicBezTo>
                        <a:pt x="24" y="87"/>
                        <a:pt x="36" y="85"/>
                        <a:pt x="50" y="85"/>
                      </a:cubicBezTo>
                      <a:cubicBezTo>
                        <a:pt x="65" y="85"/>
                        <a:pt x="76" y="87"/>
                        <a:pt x="85" y="92"/>
                      </a:cubicBezTo>
                      <a:cubicBezTo>
                        <a:pt x="86" y="92"/>
                        <a:pt x="87" y="94"/>
                        <a:pt x="86" y="96"/>
                      </a:cubicBezTo>
                      <a:cubicBezTo>
                        <a:pt x="86" y="97"/>
                        <a:pt x="85" y="97"/>
                        <a:pt x="84" y="97"/>
                      </a:cubicBezTo>
                      <a:cubicBezTo>
                        <a:pt x="83" y="97"/>
                        <a:pt x="83" y="97"/>
                        <a:pt x="82" y="97"/>
                      </a:cubicBezTo>
                      <a:cubicBezTo>
                        <a:pt x="80" y="96"/>
                        <a:pt x="78" y="95"/>
                        <a:pt x="75" y="94"/>
                      </a:cubicBezTo>
                      <a:cubicBezTo>
                        <a:pt x="69" y="92"/>
                        <a:pt x="61" y="91"/>
                        <a:pt x="50" y="91"/>
                      </a:cubicBezTo>
                      <a:cubicBezTo>
                        <a:pt x="40" y="91"/>
                        <a:pt x="32" y="92"/>
                        <a:pt x="25" y="94"/>
                      </a:cubicBezTo>
                      <a:cubicBezTo>
                        <a:pt x="23" y="95"/>
                        <a:pt x="21" y="96"/>
                        <a:pt x="19" y="97"/>
                      </a:cubicBezTo>
                      <a:cubicBezTo>
                        <a:pt x="17" y="98"/>
                        <a:pt x="15" y="97"/>
                        <a:pt x="15" y="96"/>
                      </a:cubicBezTo>
                      <a:cubicBezTo>
                        <a:pt x="14" y="94"/>
                        <a:pt x="15" y="92"/>
                        <a:pt x="16" y="92"/>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1"/>
                <p:cNvSpPr>
                  <a:spLocks noEditPoints="1"/>
                </p:cNvSpPr>
                <p:nvPr/>
              </p:nvSpPr>
              <p:spPr bwMode="auto">
                <a:xfrm>
                  <a:off x="3852" y="1908"/>
                  <a:ext cx="242" cy="506"/>
                </a:xfrm>
                <a:custGeom>
                  <a:avLst/>
                  <a:gdLst>
                    <a:gd name="T0" fmla="*/ 99 w 101"/>
                    <a:gd name="T1" fmla="*/ 205 h 211"/>
                    <a:gd name="T2" fmla="*/ 101 w 101"/>
                    <a:gd name="T3" fmla="*/ 205 h 211"/>
                    <a:gd name="T4" fmla="*/ 101 w 101"/>
                    <a:gd name="T5" fmla="*/ 45 h 211"/>
                    <a:gd name="T6" fmla="*/ 99 w 101"/>
                    <a:gd name="T7" fmla="*/ 22 h 211"/>
                    <a:gd name="T8" fmla="*/ 51 w 101"/>
                    <a:gd name="T9" fmla="*/ 0 h 211"/>
                    <a:gd name="T10" fmla="*/ 3 w 101"/>
                    <a:gd name="T11" fmla="*/ 22 h 211"/>
                    <a:gd name="T12" fmla="*/ 1 w 101"/>
                    <a:gd name="T13" fmla="*/ 45 h 211"/>
                    <a:gd name="T14" fmla="*/ 1 w 101"/>
                    <a:gd name="T15" fmla="*/ 205 h 211"/>
                    <a:gd name="T16" fmla="*/ 2 w 101"/>
                    <a:gd name="T17" fmla="*/ 205 h 211"/>
                    <a:gd name="T18" fmla="*/ 51 w 101"/>
                    <a:gd name="T19" fmla="*/ 181 h 211"/>
                    <a:gd name="T20" fmla="*/ 99 w 101"/>
                    <a:gd name="T21" fmla="*/ 205 h 211"/>
                    <a:gd name="T22" fmla="*/ 86 w 101"/>
                    <a:gd name="T23" fmla="*/ 96 h 211"/>
                    <a:gd name="T24" fmla="*/ 84 w 101"/>
                    <a:gd name="T25" fmla="*/ 97 h 211"/>
                    <a:gd name="T26" fmla="*/ 82 w 101"/>
                    <a:gd name="T27" fmla="*/ 97 h 211"/>
                    <a:gd name="T28" fmla="*/ 76 w 101"/>
                    <a:gd name="T29" fmla="*/ 94 h 211"/>
                    <a:gd name="T30" fmla="*/ 51 w 101"/>
                    <a:gd name="T31" fmla="*/ 91 h 211"/>
                    <a:gd name="T32" fmla="*/ 26 w 101"/>
                    <a:gd name="T33" fmla="*/ 94 h 211"/>
                    <a:gd name="T34" fmla="*/ 19 w 101"/>
                    <a:gd name="T35" fmla="*/ 97 h 211"/>
                    <a:gd name="T36" fmla="*/ 15 w 101"/>
                    <a:gd name="T37" fmla="*/ 96 h 211"/>
                    <a:gd name="T38" fmla="*/ 16 w 101"/>
                    <a:gd name="T39" fmla="*/ 92 h 211"/>
                    <a:gd name="T40" fmla="*/ 51 w 101"/>
                    <a:gd name="T41" fmla="*/ 85 h 211"/>
                    <a:gd name="T42" fmla="*/ 85 w 101"/>
                    <a:gd name="T43" fmla="*/ 92 h 211"/>
                    <a:gd name="T44" fmla="*/ 86 w 101"/>
                    <a:gd name="T45" fmla="*/ 96 h 211"/>
                    <a:gd name="T46" fmla="*/ 86 w 101"/>
                    <a:gd name="T47" fmla="*/ 67 h 211"/>
                    <a:gd name="T48" fmla="*/ 84 w 101"/>
                    <a:gd name="T49" fmla="*/ 69 h 211"/>
                    <a:gd name="T50" fmla="*/ 82 w 101"/>
                    <a:gd name="T51" fmla="*/ 68 h 211"/>
                    <a:gd name="T52" fmla="*/ 76 w 101"/>
                    <a:gd name="T53" fmla="*/ 66 h 211"/>
                    <a:gd name="T54" fmla="*/ 51 w 101"/>
                    <a:gd name="T55" fmla="*/ 63 h 211"/>
                    <a:gd name="T56" fmla="*/ 26 w 101"/>
                    <a:gd name="T57" fmla="*/ 66 h 211"/>
                    <a:gd name="T58" fmla="*/ 19 w 101"/>
                    <a:gd name="T59" fmla="*/ 68 h 211"/>
                    <a:gd name="T60" fmla="*/ 15 w 101"/>
                    <a:gd name="T61" fmla="*/ 67 h 211"/>
                    <a:gd name="T62" fmla="*/ 16 w 101"/>
                    <a:gd name="T63" fmla="*/ 63 h 211"/>
                    <a:gd name="T64" fmla="*/ 51 w 101"/>
                    <a:gd name="T65" fmla="*/ 57 h 211"/>
                    <a:gd name="T66" fmla="*/ 85 w 101"/>
                    <a:gd name="T67" fmla="*/ 63 h 211"/>
                    <a:gd name="T68" fmla="*/ 86 w 101"/>
                    <a:gd name="T69" fmla="*/ 67 h 211"/>
                    <a:gd name="T70" fmla="*/ 86 w 101"/>
                    <a:gd name="T71" fmla="*/ 39 h 211"/>
                    <a:gd name="T72" fmla="*/ 84 w 101"/>
                    <a:gd name="T73" fmla="*/ 40 h 211"/>
                    <a:gd name="T74" fmla="*/ 82 w 101"/>
                    <a:gd name="T75" fmla="*/ 40 h 211"/>
                    <a:gd name="T76" fmla="*/ 76 w 101"/>
                    <a:gd name="T77" fmla="*/ 37 h 211"/>
                    <a:gd name="T78" fmla="*/ 51 w 101"/>
                    <a:gd name="T79" fmla="*/ 34 h 211"/>
                    <a:gd name="T80" fmla="*/ 26 w 101"/>
                    <a:gd name="T81" fmla="*/ 37 h 211"/>
                    <a:gd name="T82" fmla="*/ 19 w 101"/>
                    <a:gd name="T83" fmla="*/ 40 h 211"/>
                    <a:gd name="T84" fmla="*/ 15 w 101"/>
                    <a:gd name="T85" fmla="*/ 39 h 211"/>
                    <a:gd name="T86" fmla="*/ 16 w 101"/>
                    <a:gd name="T87" fmla="*/ 35 h 211"/>
                    <a:gd name="T88" fmla="*/ 51 w 101"/>
                    <a:gd name="T89" fmla="*/ 28 h 211"/>
                    <a:gd name="T90" fmla="*/ 85 w 101"/>
                    <a:gd name="T91" fmla="*/ 35 h 211"/>
                    <a:gd name="T92" fmla="*/ 86 w 101"/>
                    <a:gd name="T93" fmla="*/ 3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1" h="211">
                      <a:moveTo>
                        <a:pt x="99" y="205"/>
                      </a:moveTo>
                      <a:cubicBezTo>
                        <a:pt x="101" y="211"/>
                        <a:pt x="101" y="211"/>
                        <a:pt x="101" y="205"/>
                      </a:cubicBezTo>
                      <a:cubicBezTo>
                        <a:pt x="101" y="172"/>
                        <a:pt x="101" y="78"/>
                        <a:pt x="101" y="45"/>
                      </a:cubicBezTo>
                      <a:cubicBezTo>
                        <a:pt x="101" y="39"/>
                        <a:pt x="101" y="28"/>
                        <a:pt x="99" y="22"/>
                      </a:cubicBezTo>
                      <a:cubicBezTo>
                        <a:pt x="93" y="5"/>
                        <a:pt x="73" y="0"/>
                        <a:pt x="51" y="0"/>
                      </a:cubicBezTo>
                      <a:cubicBezTo>
                        <a:pt x="28" y="0"/>
                        <a:pt x="9" y="5"/>
                        <a:pt x="3" y="22"/>
                      </a:cubicBezTo>
                      <a:cubicBezTo>
                        <a:pt x="1" y="28"/>
                        <a:pt x="1" y="39"/>
                        <a:pt x="1" y="45"/>
                      </a:cubicBezTo>
                      <a:cubicBezTo>
                        <a:pt x="1" y="78"/>
                        <a:pt x="1" y="172"/>
                        <a:pt x="1" y="205"/>
                      </a:cubicBezTo>
                      <a:cubicBezTo>
                        <a:pt x="1" y="211"/>
                        <a:pt x="0" y="211"/>
                        <a:pt x="2" y="205"/>
                      </a:cubicBezTo>
                      <a:cubicBezTo>
                        <a:pt x="8" y="187"/>
                        <a:pt x="27" y="181"/>
                        <a:pt x="51" y="181"/>
                      </a:cubicBezTo>
                      <a:cubicBezTo>
                        <a:pt x="74" y="181"/>
                        <a:pt x="94" y="187"/>
                        <a:pt x="99" y="205"/>
                      </a:cubicBezTo>
                      <a:moveTo>
                        <a:pt x="86" y="96"/>
                      </a:moveTo>
                      <a:cubicBezTo>
                        <a:pt x="86" y="97"/>
                        <a:pt x="85" y="97"/>
                        <a:pt x="84" y="97"/>
                      </a:cubicBezTo>
                      <a:cubicBezTo>
                        <a:pt x="83" y="97"/>
                        <a:pt x="83" y="97"/>
                        <a:pt x="82" y="97"/>
                      </a:cubicBezTo>
                      <a:cubicBezTo>
                        <a:pt x="80" y="96"/>
                        <a:pt x="78" y="95"/>
                        <a:pt x="76" y="94"/>
                      </a:cubicBezTo>
                      <a:cubicBezTo>
                        <a:pt x="69" y="92"/>
                        <a:pt x="61" y="91"/>
                        <a:pt x="51" y="91"/>
                      </a:cubicBezTo>
                      <a:cubicBezTo>
                        <a:pt x="41" y="91"/>
                        <a:pt x="32" y="92"/>
                        <a:pt x="26" y="94"/>
                      </a:cubicBezTo>
                      <a:cubicBezTo>
                        <a:pt x="23" y="95"/>
                        <a:pt x="21" y="96"/>
                        <a:pt x="19" y="97"/>
                      </a:cubicBezTo>
                      <a:cubicBezTo>
                        <a:pt x="17" y="98"/>
                        <a:pt x="16" y="97"/>
                        <a:pt x="15" y="96"/>
                      </a:cubicBezTo>
                      <a:cubicBezTo>
                        <a:pt x="14" y="94"/>
                        <a:pt x="15" y="92"/>
                        <a:pt x="16" y="92"/>
                      </a:cubicBezTo>
                      <a:cubicBezTo>
                        <a:pt x="25" y="87"/>
                        <a:pt x="36" y="85"/>
                        <a:pt x="51" y="85"/>
                      </a:cubicBezTo>
                      <a:cubicBezTo>
                        <a:pt x="65" y="85"/>
                        <a:pt x="77" y="87"/>
                        <a:pt x="85" y="92"/>
                      </a:cubicBezTo>
                      <a:cubicBezTo>
                        <a:pt x="87" y="92"/>
                        <a:pt x="87" y="94"/>
                        <a:pt x="86" y="96"/>
                      </a:cubicBezTo>
                      <a:moveTo>
                        <a:pt x="86" y="67"/>
                      </a:moveTo>
                      <a:cubicBezTo>
                        <a:pt x="86" y="68"/>
                        <a:pt x="85" y="69"/>
                        <a:pt x="84" y="69"/>
                      </a:cubicBezTo>
                      <a:cubicBezTo>
                        <a:pt x="83" y="69"/>
                        <a:pt x="83" y="69"/>
                        <a:pt x="82" y="68"/>
                      </a:cubicBezTo>
                      <a:cubicBezTo>
                        <a:pt x="80" y="67"/>
                        <a:pt x="78" y="66"/>
                        <a:pt x="76" y="66"/>
                      </a:cubicBezTo>
                      <a:cubicBezTo>
                        <a:pt x="69" y="64"/>
                        <a:pt x="61" y="63"/>
                        <a:pt x="51" y="63"/>
                      </a:cubicBezTo>
                      <a:cubicBezTo>
                        <a:pt x="41" y="63"/>
                        <a:pt x="32" y="64"/>
                        <a:pt x="26" y="66"/>
                      </a:cubicBezTo>
                      <a:cubicBezTo>
                        <a:pt x="23" y="66"/>
                        <a:pt x="21" y="67"/>
                        <a:pt x="19" y="68"/>
                      </a:cubicBezTo>
                      <a:cubicBezTo>
                        <a:pt x="17" y="69"/>
                        <a:pt x="16" y="69"/>
                        <a:pt x="15" y="67"/>
                      </a:cubicBezTo>
                      <a:cubicBezTo>
                        <a:pt x="14" y="66"/>
                        <a:pt x="15" y="64"/>
                        <a:pt x="16" y="63"/>
                      </a:cubicBezTo>
                      <a:cubicBezTo>
                        <a:pt x="25" y="59"/>
                        <a:pt x="36" y="57"/>
                        <a:pt x="51" y="57"/>
                      </a:cubicBezTo>
                      <a:cubicBezTo>
                        <a:pt x="65" y="57"/>
                        <a:pt x="77" y="59"/>
                        <a:pt x="85" y="63"/>
                      </a:cubicBezTo>
                      <a:cubicBezTo>
                        <a:pt x="87" y="64"/>
                        <a:pt x="87" y="66"/>
                        <a:pt x="86" y="67"/>
                      </a:cubicBezTo>
                      <a:moveTo>
                        <a:pt x="86" y="39"/>
                      </a:moveTo>
                      <a:cubicBezTo>
                        <a:pt x="86" y="40"/>
                        <a:pt x="85" y="40"/>
                        <a:pt x="84" y="40"/>
                      </a:cubicBezTo>
                      <a:cubicBezTo>
                        <a:pt x="83" y="40"/>
                        <a:pt x="83" y="40"/>
                        <a:pt x="82" y="40"/>
                      </a:cubicBezTo>
                      <a:cubicBezTo>
                        <a:pt x="80" y="39"/>
                        <a:pt x="78" y="38"/>
                        <a:pt x="76" y="37"/>
                      </a:cubicBezTo>
                      <a:cubicBezTo>
                        <a:pt x="69" y="35"/>
                        <a:pt x="61" y="34"/>
                        <a:pt x="51" y="34"/>
                      </a:cubicBezTo>
                      <a:cubicBezTo>
                        <a:pt x="41" y="34"/>
                        <a:pt x="32" y="35"/>
                        <a:pt x="26" y="37"/>
                      </a:cubicBezTo>
                      <a:cubicBezTo>
                        <a:pt x="23" y="38"/>
                        <a:pt x="21" y="39"/>
                        <a:pt x="19" y="40"/>
                      </a:cubicBezTo>
                      <a:cubicBezTo>
                        <a:pt x="17" y="41"/>
                        <a:pt x="16" y="40"/>
                        <a:pt x="15" y="39"/>
                      </a:cubicBezTo>
                      <a:cubicBezTo>
                        <a:pt x="14" y="37"/>
                        <a:pt x="15" y="35"/>
                        <a:pt x="16" y="35"/>
                      </a:cubicBezTo>
                      <a:cubicBezTo>
                        <a:pt x="25" y="30"/>
                        <a:pt x="36" y="28"/>
                        <a:pt x="51" y="28"/>
                      </a:cubicBezTo>
                      <a:cubicBezTo>
                        <a:pt x="65" y="28"/>
                        <a:pt x="77" y="30"/>
                        <a:pt x="85" y="35"/>
                      </a:cubicBezTo>
                      <a:cubicBezTo>
                        <a:pt x="87" y="35"/>
                        <a:pt x="87" y="37"/>
                        <a:pt x="86" y="39"/>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pic>
        <p:nvPicPr>
          <p:cNvPr id="52" name="Picture 51" descr="59-南开大学-logo.png"/>
          <p:cNvPicPr>
            <a:picLocks noChangeAspect="1"/>
          </p:cNvPicPr>
          <p:nvPr/>
        </p:nvPicPr>
        <p:blipFill>
          <a:blip r:embed="rId1"/>
          <a:stretch>
            <a:fillRect/>
          </a:stretch>
        </p:blipFill>
        <p:spPr>
          <a:xfrm>
            <a:off x="11515607" y="6141125"/>
            <a:ext cx="499384" cy="499383"/>
          </a:xfrm>
          <a:prstGeom prst="rect">
            <a:avLst/>
          </a:prstGeom>
        </p:spPr>
      </p:pic>
      <p:pic>
        <p:nvPicPr>
          <p:cNvPr id="24" name="图片 23" descr="swin transformer结构图"/>
          <p:cNvPicPr>
            <a:picLocks noChangeAspect="1"/>
          </p:cNvPicPr>
          <p:nvPr/>
        </p:nvPicPr>
        <p:blipFill>
          <a:blip r:embed="rId2"/>
          <a:stretch>
            <a:fillRect/>
          </a:stretch>
        </p:blipFill>
        <p:spPr>
          <a:xfrm>
            <a:off x="1198880" y="1311910"/>
            <a:ext cx="9744075" cy="2686050"/>
          </a:xfrm>
          <a:prstGeom prst="rect">
            <a:avLst/>
          </a:prstGeom>
        </p:spPr>
      </p:pic>
      <p:sp>
        <p:nvSpPr>
          <p:cNvPr id="34" name="文本框 33"/>
          <p:cNvSpPr txBox="1"/>
          <p:nvPr/>
        </p:nvSpPr>
        <p:spPr>
          <a:xfrm>
            <a:off x="7334885" y="5406390"/>
            <a:ext cx="4064000" cy="368300"/>
          </a:xfrm>
          <a:prstGeom prst="rect">
            <a:avLst/>
          </a:prstGeom>
          <a:noFill/>
        </p:spPr>
        <p:txBody>
          <a:bodyPr wrap="square" rtlCol="0">
            <a:spAutoFit/>
          </a:bodyPr>
          <a:p>
            <a:r>
              <a:rPr lang="en-US" altLang="zh-CN"/>
              <a:t>W-MSA</a:t>
            </a:r>
            <a:r>
              <a:rPr lang="zh-CN" altLang="en-US"/>
              <a:t>和</a:t>
            </a:r>
            <a:r>
              <a:rPr lang="en-US" altLang="zh-CN"/>
              <a:t>SW-MSA</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ppt_y</p:attrName>
                                        </p:attrNameLst>
                                      </p:cBhvr>
                                      <p:tavLst>
                                        <p:tav tm="0">
                                          <p:val>
                                            <p:strVal val="#ppt_y-#ppt_h*1.125000"/>
                                          </p:val>
                                        </p:tav>
                                        <p:tav tm="100000">
                                          <p:val>
                                            <p:strVal val="#ppt_y"/>
                                          </p:val>
                                        </p:tav>
                                      </p:tavLst>
                                    </p:anim>
                                    <p:animEffect transition="in" filter="wipe(down)">
                                      <p:cBhvr>
                                        <p:cTn id="12" dur="500"/>
                                        <p:tgtEl>
                                          <p:spTgt spid="7"/>
                                        </p:tgtEl>
                                      </p:cBhvr>
                                    </p:animEffect>
                                  </p:childTnLst>
                                </p:cTn>
                              </p:par>
                              <p:par>
                                <p:cTn id="13" presetID="12" presetClass="entr" presetSubtype="2"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ppt_x</p:attrName>
                                        </p:attrNameLst>
                                      </p:cBhvr>
                                      <p:tavLst>
                                        <p:tav tm="0">
                                          <p:val>
                                            <p:strVal val="#ppt_x+#ppt_w*1.125000"/>
                                          </p:val>
                                        </p:tav>
                                        <p:tav tm="100000">
                                          <p:val>
                                            <p:strVal val="#ppt_x"/>
                                          </p:val>
                                        </p:tav>
                                      </p:tavLst>
                                    </p:anim>
                                    <p:animEffect transition="in" filter="wipe(left)">
                                      <p:cBhvr>
                                        <p:cTn id="16" dur="500"/>
                                        <p:tgtEl>
                                          <p:spTgt spid="3"/>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down)">
                                      <p:cBhvr>
                                        <p:cTn id="20" dur="500"/>
                                        <p:tgtEl>
                                          <p:spTgt spid="26"/>
                                        </p:tgtEl>
                                      </p:cBhvr>
                                    </p:animEffect>
                                  </p:childTnLst>
                                </p:cTn>
                              </p:par>
                            </p:childTnLst>
                          </p:cTn>
                        </p:par>
                        <p:par>
                          <p:cTn id="21" fill="hold">
                            <p:stCondLst>
                              <p:cond delay="1000"/>
                            </p:stCondLst>
                            <p:childTnLst>
                              <p:par>
                                <p:cTn id="22" presetID="12" presetClass="entr" presetSubtype="2"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p:tgtEl>
                                          <p:spTgt spid="20"/>
                                        </p:tgtEl>
                                        <p:attrNameLst>
                                          <p:attrName>ppt_x</p:attrName>
                                        </p:attrNameLst>
                                      </p:cBhvr>
                                      <p:tavLst>
                                        <p:tav tm="0">
                                          <p:val>
                                            <p:strVal val="#ppt_x+#ppt_w*1.125000"/>
                                          </p:val>
                                        </p:tav>
                                        <p:tav tm="100000">
                                          <p:val>
                                            <p:strVal val="#ppt_x"/>
                                          </p:val>
                                        </p:tav>
                                      </p:tavLst>
                                    </p:anim>
                                    <p:animEffect transition="in" filter="wipe(left)">
                                      <p:cBhvr>
                                        <p:cTn id="25" dur="500"/>
                                        <p:tgtEl>
                                          <p:spTgt spid="20"/>
                                        </p:tgtEl>
                                      </p:cBhvr>
                                    </p:animEffect>
                                  </p:childTnLst>
                                </p:cTn>
                              </p:par>
                            </p:childTnLst>
                          </p:cTn>
                        </p:par>
                        <p:par>
                          <p:cTn id="26" fill="hold">
                            <p:stCondLst>
                              <p:cond delay="1500"/>
                            </p:stCondLst>
                            <p:childTnLst>
                              <p:par>
                                <p:cTn id="27" presetID="12" presetClass="entr" presetSubtype="2" fill="hold" nodeType="afterEffect">
                                  <p:stCondLst>
                                    <p:cond delay="0"/>
                                  </p:stCondLst>
                                  <p:childTnLst>
                                    <p:set>
                                      <p:cBhvr>
                                        <p:cTn id="28" dur="1" fill="hold">
                                          <p:stCondLst>
                                            <p:cond delay="0"/>
                                          </p:stCondLst>
                                        </p:cTn>
                                        <p:tgtEl>
                                          <p:spTgt spid="38"/>
                                        </p:tgtEl>
                                        <p:attrNameLst>
                                          <p:attrName>style.visibility</p:attrName>
                                        </p:attrNameLst>
                                      </p:cBhvr>
                                      <p:to>
                                        <p:strVal val="visible"/>
                                      </p:to>
                                    </p:set>
                                    <p:anim calcmode="lin" valueType="num">
                                      <p:cBhvr additive="base">
                                        <p:cTn id="29" dur="500"/>
                                        <p:tgtEl>
                                          <p:spTgt spid="38"/>
                                        </p:tgtEl>
                                        <p:attrNameLst>
                                          <p:attrName>ppt_x</p:attrName>
                                        </p:attrNameLst>
                                      </p:cBhvr>
                                      <p:tavLst>
                                        <p:tav tm="0">
                                          <p:val>
                                            <p:strVal val="#ppt_x+#ppt_w*1.125000"/>
                                          </p:val>
                                        </p:tav>
                                        <p:tav tm="100000">
                                          <p:val>
                                            <p:strVal val="#ppt_x"/>
                                          </p:val>
                                        </p:tav>
                                      </p:tavLst>
                                    </p:anim>
                                    <p:animEffect transition="in" filter="wipe(left)">
                                      <p:cBhvr>
                                        <p:cTn id="3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1970"/>
            <a:chOff x="-254000" y="201683"/>
            <a:chExt cx="898070" cy="521970"/>
          </a:xfrm>
        </p:grpSpPr>
        <p:sp>
          <p:nvSpPr>
            <p:cNvPr id="5" name="圆角矩形 4"/>
            <p:cNvSpPr/>
            <p:nvPr/>
          </p:nvSpPr>
          <p:spPr>
            <a:xfrm>
              <a:off x="-254000" y="227083"/>
              <a:ext cx="898070" cy="439668"/>
            </a:xfrm>
            <a:prstGeom prst="roundRect">
              <a:avLst>
                <a:gd name="adj" fmla="val 500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1807210" cy="582295"/>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基本框架</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584397" y="217491"/>
            <a:ext cx="10096500" cy="439541"/>
            <a:chOff x="2584397" y="217491"/>
            <a:chExt cx="10096500" cy="439541"/>
          </a:xfrm>
        </p:grpSpPr>
        <p:sp>
          <p:nvSpPr>
            <p:cNvPr id="4" name="圆角矩形 3"/>
            <p:cNvSpPr/>
            <p:nvPr/>
          </p:nvSpPr>
          <p:spPr>
            <a:xfrm>
              <a:off x="2584397" y="217491"/>
              <a:ext cx="10083800" cy="328609"/>
            </a:xfrm>
            <a:prstGeom prst="roundRect">
              <a:avLst>
                <a:gd name="adj" fmla="val 500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54813" y="239783"/>
              <a:ext cx="1663700" cy="274320"/>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BASIC FRAMEWORK</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cxnSp>
        <p:nvCxnSpPr>
          <p:cNvPr id="26" name="直接连接符 25"/>
          <p:cNvCxnSpPr/>
          <p:nvPr/>
        </p:nvCxnSpPr>
        <p:spPr>
          <a:xfrm flipV="1">
            <a:off x="1052286" y="4272821"/>
            <a:ext cx="5145405" cy="8890"/>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1658651" y="4549110"/>
            <a:ext cx="3330575" cy="720000"/>
            <a:chOff x="4638706" y="5208240"/>
            <a:chExt cx="3330575" cy="720000"/>
          </a:xfrm>
        </p:grpSpPr>
        <p:grpSp>
          <p:nvGrpSpPr>
            <p:cNvPr id="35" name="组合 34"/>
            <p:cNvGrpSpPr/>
            <p:nvPr/>
          </p:nvGrpSpPr>
          <p:grpSpPr>
            <a:xfrm>
              <a:off x="4638706" y="5208240"/>
              <a:ext cx="3330575" cy="720000"/>
              <a:chOff x="4832503" y="4925137"/>
              <a:chExt cx="3330575" cy="720000"/>
            </a:xfrm>
          </p:grpSpPr>
          <p:sp>
            <p:nvSpPr>
              <p:cNvPr id="28" name="矩形 27"/>
              <p:cNvSpPr>
                <a:spLocks noChangeAspect="1"/>
              </p:cNvSpPr>
              <p:nvPr/>
            </p:nvSpPr>
            <p:spPr>
              <a:xfrm>
                <a:off x="4832503" y="4925137"/>
                <a:ext cx="720000" cy="720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690388" y="5015942"/>
                <a:ext cx="2472690" cy="459105"/>
              </a:xfrm>
              <a:prstGeom prst="rect">
                <a:avLst/>
              </a:prstGeom>
            </p:spPr>
            <p:txBody>
              <a:bodyPr wrap="square" lIns="91436" tIns="45718" rIns="91436" bIns="45718">
                <a:spAutoFit/>
              </a:bodyPr>
              <a:lstStyle/>
              <a:p>
                <a:pP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Swin Transformer Block</a:t>
                </a:r>
                <a:endParaRPr lang="en-US" altLang="zh-CN" sz="1600" dirty="0">
                  <a:solidFill>
                    <a:schemeClr val="tx1"/>
                  </a:solidFill>
                  <a:latin typeface="微软雅黑" panose="020B0503020204020204" pitchFamily="34" charset="-122"/>
                  <a:ea typeface="微软雅黑" panose="020B0503020204020204" pitchFamily="34" charset="-122"/>
                </a:endParaRPr>
              </a:p>
            </p:txBody>
          </p:sp>
        </p:grpSp>
        <p:grpSp>
          <p:nvGrpSpPr>
            <p:cNvPr id="21" name="Group 14"/>
            <p:cNvGrpSpPr>
              <a:grpSpLocks noChangeAspect="1"/>
            </p:cNvGrpSpPr>
            <p:nvPr/>
          </p:nvGrpSpPr>
          <p:grpSpPr bwMode="auto">
            <a:xfrm>
              <a:off x="4775712" y="5398725"/>
              <a:ext cx="449018" cy="359214"/>
              <a:chOff x="3535" y="1916"/>
              <a:chExt cx="610" cy="488"/>
            </a:xfrm>
          </p:grpSpPr>
          <p:sp>
            <p:nvSpPr>
              <p:cNvPr id="25" name="AutoShape 13"/>
              <p:cNvSpPr>
                <a:spLocks noChangeAspect="1" noChangeArrowheads="1" noTextEdit="1"/>
              </p:cNvSpPr>
              <p:nvPr/>
            </p:nvSpPr>
            <p:spPr bwMode="auto">
              <a:xfrm>
                <a:off x="3535" y="1916"/>
                <a:ext cx="610"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Freeform 15"/>
              <p:cNvSpPr/>
              <p:nvPr/>
            </p:nvSpPr>
            <p:spPr bwMode="auto">
              <a:xfrm>
                <a:off x="3537" y="2033"/>
                <a:ext cx="436" cy="374"/>
              </a:xfrm>
              <a:custGeom>
                <a:avLst/>
                <a:gdLst>
                  <a:gd name="T0" fmla="*/ 46 w 436"/>
                  <a:gd name="T1" fmla="*/ 374 h 374"/>
                  <a:gd name="T2" fmla="*/ 125 w 436"/>
                  <a:gd name="T3" fmla="*/ 292 h 374"/>
                  <a:gd name="T4" fmla="*/ 436 w 436"/>
                  <a:gd name="T5" fmla="*/ 292 h 374"/>
                  <a:gd name="T6" fmla="*/ 436 w 436"/>
                  <a:gd name="T7" fmla="*/ 204 h 374"/>
                  <a:gd name="T8" fmla="*/ 154 w 436"/>
                  <a:gd name="T9" fmla="*/ 204 h 374"/>
                  <a:gd name="T10" fmla="*/ 137 w 436"/>
                  <a:gd name="T11" fmla="*/ 204 h 374"/>
                  <a:gd name="T12" fmla="*/ 137 w 436"/>
                  <a:gd name="T13" fmla="*/ 189 h 374"/>
                  <a:gd name="T14" fmla="*/ 137 w 436"/>
                  <a:gd name="T15" fmla="*/ 0 h 374"/>
                  <a:gd name="T16" fmla="*/ 0 w 436"/>
                  <a:gd name="T17" fmla="*/ 0 h 374"/>
                  <a:gd name="T18" fmla="*/ 0 w 436"/>
                  <a:gd name="T19" fmla="*/ 292 h 374"/>
                  <a:gd name="T20" fmla="*/ 46 w 436"/>
                  <a:gd name="T21" fmla="*/ 292 h 374"/>
                  <a:gd name="T22" fmla="*/ 46 w 436"/>
                  <a:gd name="T23" fmla="*/ 37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6" h="374">
                    <a:moveTo>
                      <a:pt x="46" y="374"/>
                    </a:moveTo>
                    <a:lnTo>
                      <a:pt x="125" y="292"/>
                    </a:lnTo>
                    <a:lnTo>
                      <a:pt x="436" y="292"/>
                    </a:lnTo>
                    <a:lnTo>
                      <a:pt x="436" y="204"/>
                    </a:lnTo>
                    <a:lnTo>
                      <a:pt x="154" y="204"/>
                    </a:lnTo>
                    <a:lnTo>
                      <a:pt x="137" y="204"/>
                    </a:lnTo>
                    <a:lnTo>
                      <a:pt x="137" y="189"/>
                    </a:lnTo>
                    <a:lnTo>
                      <a:pt x="137" y="0"/>
                    </a:lnTo>
                    <a:lnTo>
                      <a:pt x="0" y="0"/>
                    </a:lnTo>
                    <a:lnTo>
                      <a:pt x="0" y="292"/>
                    </a:lnTo>
                    <a:lnTo>
                      <a:pt x="46" y="292"/>
                    </a:lnTo>
                    <a:lnTo>
                      <a:pt x="46" y="37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6"/>
              <p:cNvSpPr>
                <a:spLocks noEditPoints="1"/>
              </p:cNvSpPr>
              <p:nvPr/>
            </p:nvSpPr>
            <p:spPr bwMode="auto">
              <a:xfrm>
                <a:off x="3691" y="1919"/>
                <a:ext cx="452" cy="390"/>
              </a:xfrm>
              <a:custGeom>
                <a:avLst/>
                <a:gdLst>
                  <a:gd name="T0" fmla="*/ 136 w 189"/>
                  <a:gd name="T1" fmla="*/ 126 h 163"/>
                  <a:gd name="T2" fmla="*/ 168 w 189"/>
                  <a:gd name="T3" fmla="*/ 163 h 163"/>
                  <a:gd name="T4" fmla="*/ 168 w 189"/>
                  <a:gd name="T5" fmla="*/ 126 h 163"/>
                  <a:gd name="T6" fmla="*/ 189 w 189"/>
                  <a:gd name="T7" fmla="*/ 126 h 163"/>
                  <a:gd name="T8" fmla="*/ 189 w 189"/>
                  <a:gd name="T9" fmla="*/ 0 h 163"/>
                  <a:gd name="T10" fmla="*/ 0 w 189"/>
                  <a:gd name="T11" fmla="*/ 0 h 163"/>
                  <a:gd name="T12" fmla="*/ 0 w 189"/>
                  <a:gd name="T13" fmla="*/ 48 h 163"/>
                  <a:gd name="T14" fmla="*/ 0 w 189"/>
                  <a:gd name="T15" fmla="*/ 126 h 163"/>
                  <a:gd name="T16" fmla="*/ 118 w 189"/>
                  <a:gd name="T17" fmla="*/ 126 h 163"/>
                  <a:gd name="T18" fmla="*/ 136 w 189"/>
                  <a:gd name="T19" fmla="*/ 126 h 163"/>
                  <a:gd name="T20" fmla="*/ 158 w 189"/>
                  <a:gd name="T21" fmla="*/ 50 h 163"/>
                  <a:gd name="T22" fmla="*/ 172 w 189"/>
                  <a:gd name="T23" fmla="*/ 65 h 163"/>
                  <a:gd name="T24" fmla="*/ 158 w 189"/>
                  <a:gd name="T25" fmla="*/ 79 h 163"/>
                  <a:gd name="T26" fmla="*/ 143 w 189"/>
                  <a:gd name="T27" fmla="*/ 65 h 163"/>
                  <a:gd name="T28" fmla="*/ 158 w 189"/>
                  <a:gd name="T29" fmla="*/ 50 h 163"/>
                  <a:gd name="T30" fmla="*/ 37 w 189"/>
                  <a:gd name="T31" fmla="*/ 79 h 163"/>
                  <a:gd name="T32" fmla="*/ 23 w 189"/>
                  <a:gd name="T33" fmla="*/ 65 h 163"/>
                  <a:gd name="T34" fmla="*/ 37 w 189"/>
                  <a:gd name="T35" fmla="*/ 50 h 163"/>
                  <a:gd name="T36" fmla="*/ 51 w 189"/>
                  <a:gd name="T37" fmla="*/ 65 h 163"/>
                  <a:gd name="T38" fmla="*/ 37 w 189"/>
                  <a:gd name="T39" fmla="*/ 79 h 163"/>
                  <a:gd name="T40" fmla="*/ 77 w 189"/>
                  <a:gd name="T41" fmla="*/ 79 h 163"/>
                  <a:gd name="T42" fmla="*/ 63 w 189"/>
                  <a:gd name="T43" fmla="*/ 65 h 163"/>
                  <a:gd name="T44" fmla="*/ 77 w 189"/>
                  <a:gd name="T45" fmla="*/ 50 h 163"/>
                  <a:gd name="T46" fmla="*/ 92 w 189"/>
                  <a:gd name="T47" fmla="*/ 65 h 163"/>
                  <a:gd name="T48" fmla="*/ 77 w 189"/>
                  <a:gd name="T49" fmla="*/ 79 h 163"/>
                  <a:gd name="T50" fmla="*/ 117 w 189"/>
                  <a:gd name="T51" fmla="*/ 79 h 163"/>
                  <a:gd name="T52" fmla="*/ 103 w 189"/>
                  <a:gd name="T53" fmla="*/ 65 h 163"/>
                  <a:gd name="T54" fmla="*/ 117 w 189"/>
                  <a:gd name="T55" fmla="*/ 50 h 163"/>
                  <a:gd name="T56" fmla="*/ 118 w 189"/>
                  <a:gd name="T57" fmla="*/ 50 h 163"/>
                  <a:gd name="T58" fmla="*/ 132 w 189"/>
                  <a:gd name="T59" fmla="*/ 65 h 163"/>
                  <a:gd name="T60" fmla="*/ 118 w 189"/>
                  <a:gd name="T61" fmla="*/ 79 h 163"/>
                  <a:gd name="T62" fmla="*/ 117 w 189"/>
                  <a:gd name="T63" fmla="*/ 7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9" h="163">
                    <a:moveTo>
                      <a:pt x="136" y="126"/>
                    </a:moveTo>
                    <a:cubicBezTo>
                      <a:pt x="168" y="163"/>
                      <a:pt x="168" y="163"/>
                      <a:pt x="168" y="163"/>
                    </a:cubicBezTo>
                    <a:cubicBezTo>
                      <a:pt x="168" y="126"/>
                      <a:pt x="168" y="126"/>
                      <a:pt x="168" y="126"/>
                    </a:cubicBezTo>
                    <a:cubicBezTo>
                      <a:pt x="189" y="126"/>
                      <a:pt x="189" y="126"/>
                      <a:pt x="189" y="126"/>
                    </a:cubicBezTo>
                    <a:cubicBezTo>
                      <a:pt x="189" y="0"/>
                      <a:pt x="189" y="0"/>
                      <a:pt x="189" y="0"/>
                    </a:cubicBezTo>
                    <a:cubicBezTo>
                      <a:pt x="0" y="0"/>
                      <a:pt x="0" y="0"/>
                      <a:pt x="0" y="0"/>
                    </a:cubicBezTo>
                    <a:cubicBezTo>
                      <a:pt x="0" y="48"/>
                      <a:pt x="0" y="48"/>
                      <a:pt x="0" y="48"/>
                    </a:cubicBezTo>
                    <a:cubicBezTo>
                      <a:pt x="0" y="126"/>
                      <a:pt x="0" y="126"/>
                      <a:pt x="0" y="126"/>
                    </a:cubicBezTo>
                    <a:cubicBezTo>
                      <a:pt x="118" y="126"/>
                      <a:pt x="118" y="126"/>
                      <a:pt x="118" y="126"/>
                    </a:cubicBezTo>
                    <a:lnTo>
                      <a:pt x="136" y="126"/>
                    </a:lnTo>
                    <a:close/>
                    <a:moveTo>
                      <a:pt x="158" y="50"/>
                    </a:moveTo>
                    <a:cubicBezTo>
                      <a:pt x="166" y="50"/>
                      <a:pt x="172" y="57"/>
                      <a:pt x="172" y="65"/>
                    </a:cubicBezTo>
                    <a:cubicBezTo>
                      <a:pt x="172" y="73"/>
                      <a:pt x="166" y="79"/>
                      <a:pt x="158" y="79"/>
                    </a:cubicBezTo>
                    <a:cubicBezTo>
                      <a:pt x="150" y="79"/>
                      <a:pt x="143" y="73"/>
                      <a:pt x="143" y="65"/>
                    </a:cubicBezTo>
                    <a:cubicBezTo>
                      <a:pt x="143" y="57"/>
                      <a:pt x="150" y="50"/>
                      <a:pt x="158" y="50"/>
                    </a:cubicBezTo>
                    <a:moveTo>
                      <a:pt x="37" y="79"/>
                    </a:moveTo>
                    <a:cubicBezTo>
                      <a:pt x="29" y="79"/>
                      <a:pt x="23" y="73"/>
                      <a:pt x="23" y="65"/>
                    </a:cubicBezTo>
                    <a:cubicBezTo>
                      <a:pt x="23" y="57"/>
                      <a:pt x="29" y="50"/>
                      <a:pt x="37" y="50"/>
                    </a:cubicBezTo>
                    <a:cubicBezTo>
                      <a:pt x="45" y="50"/>
                      <a:pt x="51" y="57"/>
                      <a:pt x="51" y="65"/>
                    </a:cubicBezTo>
                    <a:cubicBezTo>
                      <a:pt x="51" y="73"/>
                      <a:pt x="45" y="79"/>
                      <a:pt x="37" y="79"/>
                    </a:cubicBezTo>
                    <a:moveTo>
                      <a:pt x="77" y="79"/>
                    </a:moveTo>
                    <a:cubicBezTo>
                      <a:pt x="69" y="79"/>
                      <a:pt x="63" y="73"/>
                      <a:pt x="63" y="65"/>
                    </a:cubicBezTo>
                    <a:cubicBezTo>
                      <a:pt x="63" y="57"/>
                      <a:pt x="69" y="50"/>
                      <a:pt x="77" y="50"/>
                    </a:cubicBezTo>
                    <a:cubicBezTo>
                      <a:pt x="85" y="50"/>
                      <a:pt x="92" y="57"/>
                      <a:pt x="92" y="65"/>
                    </a:cubicBezTo>
                    <a:cubicBezTo>
                      <a:pt x="92" y="73"/>
                      <a:pt x="85" y="79"/>
                      <a:pt x="77" y="79"/>
                    </a:cubicBezTo>
                    <a:moveTo>
                      <a:pt x="117" y="79"/>
                    </a:moveTo>
                    <a:cubicBezTo>
                      <a:pt x="110" y="79"/>
                      <a:pt x="103" y="73"/>
                      <a:pt x="103" y="65"/>
                    </a:cubicBezTo>
                    <a:cubicBezTo>
                      <a:pt x="103" y="57"/>
                      <a:pt x="110" y="50"/>
                      <a:pt x="117" y="50"/>
                    </a:cubicBezTo>
                    <a:cubicBezTo>
                      <a:pt x="118" y="50"/>
                      <a:pt x="118" y="50"/>
                      <a:pt x="118" y="50"/>
                    </a:cubicBezTo>
                    <a:cubicBezTo>
                      <a:pt x="126" y="51"/>
                      <a:pt x="132" y="57"/>
                      <a:pt x="132" y="65"/>
                    </a:cubicBezTo>
                    <a:cubicBezTo>
                      <a:pt x="132" y="72"/>
                      <a:pt x="126" y="78"/>
                      <a:pt x="118" y="79"/>
                    </a:cubicBezTo>
                    <a:cubicBezTo>
                      <a:pt x="118" y="79"/>
                      <a:pt x="118" y="79"/>
                      <a:pt x="117" y="79"/>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8" name="组合 37"/>
          <p:cNvGrpSpPr/>
          <p:nvPr/>
        </p:nvGrpSpPr>
        <p:grpSpPr>
          <a:xfrm>
            <a:off x="1658683" y="5478945"/>
            <a:ext cx="3295978" cy="729330"/>
            <a:chOff x="8251253" y="5198910"/>
            <a:chExt cx="3295978" cy="729330"/>
          </a:xfrm>
        </p:grpSpPr>
        <p:sp>
          <p:nvSpPr>
            <p:cNvPr id="33" name="矩形 32"/>
            <p:cNvSpPr/>
            <p:nvPr/>
          </p:nvSpPr>
          <p:spPr>
            <a:xfrm>
              <a:off x="9152319" y="5198910"/>
              <a:ext cx="2394912" cy="412750"/>
            </a:xfrm>
            <a:prstGeom prst="rect">
              <a:avLst/>
            </a:prstGeom>
          </p:spPr>
          <p:txBody>
            <a:bodyPr wrap="square" lIns="91436" tIns="45718" rIns="91436" bIns="45718">
              <a:spAutoFit/>
            </a:bodyPr>
            <a:lstStyle/>
            <a:p>
              <a:pPr>
                <a:lnSpc>
                  <a:spcPct val="150000"/>
                </a:lnSpc>
              </a:pP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8251253" y="5208240"/>
              <a:ext cx="720000" cy="720000"/>
              <a:chOff x="8251253" y="5208240"/>
              <a:chExt cx="720000" cy="720000"/>
            </a:xfrm>
          </p:grpSpPr>
          <p:sp>
            <p:nvSpPr>
              <p:cNvPr id="29" name="矩形 28"/>
              <p:cNvSpPr>
                <a:spLocks noChangeAspect="1"/>
              </p:cNvSpPr>
              <p:nvPr/>
            </p:nvSpPr>
            <p:spPr>
              <a:xfrm>
                <a:off x="8251253" y="5208240"/>
                <a:ext cx="720000" cy="720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Group 19"/>
              <p:cNvGrpSpPr>
                <a:grpSpLocks noChangeAspect="1"/>
              </p:cNvGrpSpPr>
              <p:nvPr/>
            </p:nvGrpSpPr>
            <p:grpSpPr bwMode="auto">
              <a:xfrm>
                <a:off x="8406059" y="5362723"/>
                <a:ext cx="410388" cy="410388"/>
                <a:chOff x="3588" y="1908"/>
                <a:chExt cx="504" cy="504"/>
              </a:xfrm>
            </p:grpSpPr>
            <p:sp>
              <p:nvSpPr>
                <p:cNvPr id="40" name="AutoShape 18"/>
                <p:cNvSpPr>
                  <a:spLocks noChangeAspect="1" noChangeArrowheads="1" noTextEdit="1"/>
                </p:cNvSpPr>
                <p:nvPr/>
              </p:nvSpPr>
              <p:spPr bwMode="auto">
                <a:xfrm>
                  <a:off x="3588" y="1908"/>
                  <a:ext cx="504"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 name="Freeform 20"/>
                <p:cNvSpPr>
                  <a:spLocks noEditPoints="1"/>
                </p:cNvSpPr>
                <p:nvPr/>
              </p:nvSpPr>
              <p:spPr bwMode="auto">
                <a:xfrm>
                  <a:off x="3590" y="1908"/>
                  <a:ext cx="243" cy="506"/>
                </a:xfrm>
                <a:custGeom>
                  <a:avLst/>
                  <a:gdLst>
                    <a:gd name="T0" fmla="*/ 2 w 101"/>
                    <a:gd name="T1" fmla="*/ 205 h 211"/>
                    <a:gd name="T2" fmla="*/ 50 w 101"/>
                    <a:gd name="T3" fmla="*/ 181 h 211"/>
                    <a:gd name="T4" fmla="*/ 99 w 101"/>
                    <a:gd name="T5" fmla="*/ 205 h 211"/>
                    <a:gd name="T6" fmla="*/ 100 w 101"/>
                    <a:gd name="T7" fmla="*/ 205 h 211"/>
                    <a:gd name="T8" fmla="*/ 100 w 101"/>
                    <a:gd name="T9" fmla="*/ 45 h 211"/>
                    <a:gd name="T10" fmla="*/ 98 w 101"/>
                    <a:gd name="T11" fmla="*/ 22 h 211"/>
                    <a:gd name="T12" fmla="*/ 50 w 101"/>
                    <a:gd name="T13" fmla="*/ 0 h 211"/>
                    <a:gd name="T14" fmla="*/ 2 w 101"/>
                    <a:gd name="T15" fmla="*/ 22 h 211"/>
                    <a:gd name="T16" fmla="*/ 0 w 101"/>
                    <a:gd name="T17" fmla="*/ 45 h 211"/>
                    <a:gd name="T18" fmla="*/ 0 w 101"/>
                    <a:gd name="T19" fmla="*/ 205 h 211"/>
                    <a:gd name="T20" fmla="*/ 2 w 101"/>
                    <a:gd name="T21" fmla="*/ 205 h 211"/>
                    <a:gd name="T22" fmla="*/ 16 w 101"/>
                    <a:gd name="T23" fmla="*/ 35 h 211"/>
                    <a:gd name="T24" fmla="*/ 50 w 101"/>
                    <a:gd name="T25" fmla="*/ 28 h 211"/>
                    <a:gd name="T26" fmla="*/ 85 w 101"/>
                    <a:gd name="T27" fmla="*/ 35 h 211"/>
                    <a:gd name="T28" fmla="*/ 86 w 101"/>
                    <a:gd name="T29" fmla="*/ 39 h 211"/>
                    <a:gd name="T30" fmla="*/ 84 w 101"/>
                    <a:gd name="T31" fmla="*/ 40 h 211"/>
                    <a:gd name="T32" fmla="*/ 82 w 101"/>
                    <a:gd name="T33" fmla="*/ 40 h 211"/>
                    <a:gd name="T34" fmla="*/ 75 w 101"/>
                    <a:gd name="T35" fmla="*/ 37 h 211"/>
                    <a:gd name="T36" fmla="*/ 50 w 101"/>
                    <a:gd name="T37" fmla="*/ 34 h 211"/>
                    <a:gd name="T38" fmla="*/ 25 w 101"/>
                    <a:gd name="T39" fmla="*/ 37 h 211"/>
                    <a:gd name="T40" fmla="*/ 19 w 101"/>
                    <a:gd name="T41" fmla="*/ 40 h 211"/>
                    <a:gd name="T42" fmla="*/ 15 w 101"/>
                    <a:gd name="T43" fmla="*/ 39 h 211"/>
                    <a:gd name="T44" fmla="*/ 16 w 101"/>
                    <a:gd name="T45" fmla="*/ 35 h 211"/>
                    <a:gd name="T46" fmla="*/ 16 w 101"/>
                    <a:gd name="T47" fmla="*/ 63 h 211"/>
                    <a:gd name="T48" fmla="*/ 50 w 101"/>
                    <a:gd name="T49" fmla="*/ 57 h 211"/>
                    <a:gd name="T50" fmla="*/ 85 w 101"/>
                    <a:gd name="T51" fmla="*/ 63 h 211"/>
                    <a:gd name="T52" fmla="*/ 86 w 101"/>
                    <a:gd name="T53" fmla="*/ 67 h 211"/>
                    <a:gd name="T54" fmla="*/ 84 w 101"/>
                    <a:gd name="T55" fmla="*/ 69 h 211"/>
                    <a:gd name="T56" fmla="*/ 82 w 101"/>
                    <a:gd name="T57" fmla="*/ 68 h 211"/>
                    <a:gd name="T58" fmla="*/ 75 w 101"/>
                    <a:gd name="T59" fmla="*/ 66 h 211"/>
                    <a:gd name="T60" fmla="*/ 50 w 101"/>
                    <a:gd name="T61" fmla="*/ 63 h 211"/>
                    <a:gd name="T62" fmla="*/ 25 w 101"/>
                    <a:gd name="T63" fmla="*/ 66 h 211"/>
                    <a:gd name="T64" fmla="*/ 19 w 101"/>
                    <a:gd name="T65" fmla="*/ 68 h 211"/>
                    <a:gd name="T66" fmla="*/ 15 w 101"/>
                    <a:gd name="T67" fmla="*/ 67 h 211"/>
                    <a:gd name="T68" fmla="*/ 16 w 101"/>
                    <a:gd name="T69" fmla="*/ 63 h 211"/>
                    <a:gd name="T70" fmla="*/ 16 w 101"/>
                    <a:gd name="T71" fmla="*/ 92 h 211"/>
                    <a:gd name="T72" fmla="*/ 50 w 101"/>
                    <a:gd name="T73" fmla="*/ 85 h 211"/>
                    <a:gd name="T74" fmla="*/ 85 w 101"/>
                    <a:gd name="T75" fmla="*/ 92 h 211"/>
                    <a:gd name="T76" fmla="*/ 86 w 101"/>
                    <a:gd name="T77" fmla="*/ 96 h 211"/>
                    <a:gd name="T78" fmla="*/ 84 w 101"/>
                    <a:gd name="T79" fmla="*/ 97 h 211"/>
                    <a:gd name="T80" fmla="*/ 82 w 101"/>
                    <a:gd name="T81" fmla="*/ 97 h 211"/>
                    <a:gd name="T82" fmla="*/ 75 w 101"/>
                    <a:gd name="T83" fmla="*/ 94 h 211"/>
                    <a:gd name="T84" fmla="*/ 50 w 101"/>
                    <a:gd name="T85" fmla="*/ 91 h 211"/>
                    <a:gd name="T86" fmla="*/ 25 w 101"/>
                    <a:gd name="T87" fmla="*/ 94 h 211"/>
                    <a:gd name="T88" fmla="*/ 19 w 101"/>
                    <a:gd name="T89" fmla="*/ 97 h 211"/>
                    <a:gd name="T90" fmla="*/ 15 w 101"/>
                    <a:gd name="T91" fmla="*/ 96 h 211"/>
                    <a:gd name="T92" fmla="*/ 16 w 101"/>
                    <a:gd name="T93" fmla="*/ 92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1" h="211">
                      <a:moveTo>
                        <a:pt x="2" y="205"/>
                      </a:moveTo>
                      <a:cubicBezTo>
                        <a:pt x="8" y="187"/>
                        <a:pt x="27" y="181"/>
                        <a:pt x="50" y="181"/>
                      </a:cubicBezTo>
                      <a:cubicBezTo>
                        <a:pt x="74" y="181"/>
                        <a:pt x="93" y="187"/>
                        <a:pt x="99" y="205"/>
                      </a:cubicBezTo>
                      <a:cubicBezTo>
                        <a:pt x="101" y="211"/>
                        <a:pt x="100" y="211"/>
                        <a:pt x="100" y="205"/>
                      </a:cubicBezTo>
                      <a:cubicBezTo>
                        <a:pt x="100" y="172"/>
                        <a:pt x="100" y="78"/>
                        <a:pt x="100" y="45"/>
                      </a:cubicBezTo>
                      <a:cubicBezTo>
                        <a:pt x="100" y="39"/>
                        <a:pt x="101" y="28"/>
                        <a:pt x="98" y="22"/>
                      </a:cubicBezTo>
                      <a:cubicBezTo>
                        <a:pt x="92" y="5"/>
                        <a:pt x="73" y="0"/>
                        <a:pt x="50" y="0"/>
                      </a:cubicBezTo>
                      <a:cubicBezTo>
                        <a:pt x="28" y="0"/>
                        <a:pt x="8" y="5"/>
                        <a:pt x="2" y="22"/>
                      </a:cubicBezTo>
                      <a:cubicBezTo>
                        <a:pt x="0" y="28"/>
                        <a:pt x="0" y="39"/>
                        <a:pt x="0" y="45"/>
                      </a:cubicBezTo>
                      <a:cubicBezTo>
                        <a:pt x="0" y="78"/>
                        <a:pt x="0" y="172"/>
                        <a:pt x="0" y="205"/>
                      </a:cubicBezTo>
                      <a:cubicBezTo>
                        <a:pt x="0" y="211"/>
                        <a:pt x="0" y="211"/>
                        <a:pt x="2" y="205"/>
                      </a:cubicBezTo>
                      <a:moveTo>
                        <a:pt x="16" y="35"/>
                      </a:moveTo>
                      <a:cubicBezTo>
                        <a:pt x="24" y="30"/>
                        <a:pt x="36" y="28"/>
                        <a:pt x="50" y="28"/>
                      </a:cubicBezTo>
                      <a:cubicBezTo>
                        <a:pt x="65" y="28"/>
                        <a:pt x="76" y="30"/>
                        <a:pt x="85" y="35"/>
                      </a:cubicBezTo>
                      <a:cubicBezTo>
                        <a:pt x="86" y="35"/>
                        <a:pt x="87" y="37"/>
                        <a:pt x="86" y="39"/>
                      </a:cubicBezTo>
                      <a:cubicBezTo>
                        <a:pt x="86" y="40"/>
                        <a:pt x="85" y="40"/>
                        <a:pt x="84" y="40"/>
                      </a:cubicBezTo>
                      <a:cubicBezTo>
                        <a:pt x="83" y="40"/>
                        <a:pt x="83" y="40"/>
                        <a:pt x="82" y="40"/>
                      </a:cubicBezTo>
                      <a:cubicBezTo>
                        <a:pt x="80" y="39"/>
                        <a:pt x="78" y="38"/>
                        <a:pt x="75" y="37"/>
                      </a:cubicBezTo>
                      <a:cubicBezTo>
                        <a:pt x="69" y="35"/>
                        <a:pt x="61" y="34"/>
                        <a:pt x="50" y="34"/>
                      </a:cubicBezTo>
                      <a:cubicBezTo>
                        <a:pt x="40" y="34"/>
                        <a:pt x="32" y="35"/>
                        <a:pt x="25" y="37"/>
                      </a:cubicBezTo>
                      <a:cubicBezTo>
                        <a:pt x="23" y="38"/>
                        <a:pt x="21" y="39"/>
                        <a:pt x="19" y="40"/>
                      </a:cubicBezTo>
                      <a:cubicBezTo>
                        <a:pt x="17" y="41"/>
                        <a:pt x="15" y="40"/>
                        <a:pt x="15" y="39"/>
                      </a:cubicBezTo>
                      <a:cubicBezTo>
                        <a:pt x="14" y="37"/>
                        <a:pt x="15" y="35"/>
                        <a:pt x="16" y="35"/>
                      </a:cubicBezTo>
                      <a:moveTo>
                        <a:pt x="16" y="63"/>
                      </a:moveTo>
                      <a:cubicBezTo>
                        <a:pt x="24" y="59"/>
                        <a:pt x="36" y="57"/>
                        <a:pt x="50" y="57"/>
                      </a:cubicBezTo>
                      <a:cubicBezTo>
                        <a:pt x="65" y="57"/>
                        <a:pt x="76" y="59"/>
                        <a:pt x="85" y="63"/>
                      </a:cubicBezTo>
                      <a:cubicBezTo>
                        <a:pt x="86" y="64"/>
                        <a:pt x="87" y="66"/>
                        <a:pt x="86" y="67"/>
                      </a:cubicBezTo>
                      <a:cubicBezTo>
                        <a:pt x="86" y="68"/>
                        <a:pt x="85" y="69"/>
                        <a:pt x="84" y="69"/>
                      </a:cubicBezTo>
                      <a:cubicBezTo>
                        <a:pt x="83" y="69"/>
                        <a:pt x="83" y="69"/>
                        <a:pt x="82" y="68"/>
                      </a:cubicBezTo>
                      <a:cubicBezTo>
                        <a:pt x="80" y="67"/>
                        <a:pt x="78" y="66"/>
                        <a:pt x="75" y="66"/>
                      </a:cubicBezTo>
                      <a:cubicBezTo>
                        <a:pt x="69" y="64"/>
                        <a:pt x="61" y="63"/>
                        <a:pt x="50" y="63"/>
                      </a:cubicBezTo>
                      <a:cubicBezTo>
                        <a:pt x="40" y="63"/>
                        <a:pt x="32" y="64"/>
                        <a:pt x="25" y="66"/>
                      </a:cubicBezTo>
                      <a:cubicBezTo>
                        <a:pt x="23" y="66"/>
                        <a:pt x="21" y="67"/>
                        <a:pt x="19" y="68"/>
                      </a:cubicBezTo>
                      <a:cubicBezTo>
                        <a:pt x="17" y="69"/>
                        <a:pt x="15" y="69"/>
                        <a:pt x="15" y="67"/>
                      </a:cubicBezTo>
                      <a:cubicBezTo>
                        <a:pt x="14" y="66"/>
                        <a:pt x="15" y="64"/>
                        <a:pt x="16" y="63"/>
                      </a:cubicBezTo>
                      <a:moveTo>
                        <a:pt x="16" y="92"/>
                      </a:moveTo>
                      <a:cubicBezTo>
                        <a:pt x="24" y="87"/>
                        <a:pt x="36" y="85"/>
                        <a:pt x="50" y="85"/>
                      </a:cubicBezTo>
                      <a:cubicBezTo>
                        <a:pt x="65" y="85"/>
                        <a:pt x="76" y="87"/>
                        <a:pt x="85" y="92"/>
                      </a:cubicBezTo>
                      <a:cubicBezTo>
                        <a:pt x="86" y="92"/>
                        <a:pt x="87" y="94"/>
                        <a:pt x="86" y="96"/>
                      </a:cubicBezTo>
                      <a:cubicBezTo>
                        <a:pt x="86" y="97"/>
                        <a:pt x="85" y="97"/>
                        <a:pt x="84" y="97"/>
                      </a:cubicBezTo>
                      <a:cubicBezTo>
                        <a:pt x="83" y="97"/>
                        <a:pt x="83" y="97"/>
                        <a:pt x="82" y="97"/>
                      </a:cubicBezTo>
                      <a:cubicBezTo>
                        <a:pt x="80" y="96"/>
                        <a:pt x="78" y="95"/>
                        <a:pt x="75" y="94"/>
                      </a:cubicBezTo>
                      <a:cubicBezTo>
                        <a:pt x="69" y="92"/>
                        <a:pt x="61" y="91"/>
                        <a:pt x="50" y="91"/>
                      </a:cubicBezTo>
                      <a:cubicBezTo>
                        <a:pt x="40" y="91"/>
                        <a:pt x="32" y="92"/>
                        <a:pt x="25" y="94"/>
                      </a:cubicBezTo>
                      <a:cubicBezTo>
                        <a:pt x="23" y="95"/>
                        <a:pt x="21" y="96"/>
                        <a:pt x="19" y="97"/>
                      </a:cubicBezTo>
                      <a:cubicBezTo>
                        <a:pt x="17" y="98"/>
                        <a:pt x="15" y="97"/>
                        <a:pt x="15" y="96"/>
                      </a:cubicBezTo>
                      <a:cubicBezTo>
                        <a:pt x="14" y="94"/>
                        <a:pt x="15" y="92"/>
                        <a:pt x="16" y="92"/>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1"/>
                <p:cNvSpPr>
                  <a:spLocks noEditPoints="1"/>
                </p:cNvSpPr>
                <p:nvPr/>
              </p:nvSpPr>
              <p:spPr bwMode="auto">
                <a:xfrm>
                  <a:off x="3852" y="1908"/>
                  <a:ext cx="242" cy="506"/>
                </a:xfrm>
                <a:custGeom>
                  <a:avLst/>
                  <a:gdLst>
                    <a:gd name="T0" fmla="*/ 99 w 101"/>
                    <a:gd name="T1" fmla="*/ 205 h 211"/>
                    <a:gd name="T2" fmla="*/ 101 w 101"/>
                    <a:gd name="T3" fmla="*/ 205 h 211"/>
                    <a:gd name="T4" fmla="*/ 101 w 101"/>
                    <a:gd name="T5" fmla="*/ 45 h 211"/>
                    <a:gd name="T6" fmla="*/ 99 w 101"/>
                    <a:gd name="T7" fmla="*/ 22 h 211"/>
                    <a:gd name="T8" fmla="*/ 51 w 101"/>
                    <a:gd name="T9" fmla="*/ 0 h 211"/>
                    <a:gd name="T10" fmla="*/ 3 w 101"/>
                    <a:gd name="T11" fmla="*/ 22 h 211"/>
                    <a:gd name="T12" fmla="*/ 1 w 101"/>
                    <a:gd name="T13" fmla="*/ 45 h 211"/>
                    <a:gd name="T14" fmla="*/ 1 w 101"/>
                    <a:gd name="T15" fmla="*/ 205 h 211"/>
                    <a:gd name="T16" fmla="*/ 2 w 101"/>
                    <a:gd name="T17" fmla="*/ 205 h 211"/>
                    <a:gd name="T18" fmla="*/ 51 w 101"/>
                    <a:gd name="T19" fmla="*/ 181 h 211"/>
                    <a:gd name="T20" fmla="*/ 99 w 101"/>
                    <a:gd name="T21" fmla="*/ 205 h 211"/>
                    <a:gd name="T22" fmla="*/ 86 w 101"/>
                    <a:gd name="T23" fmla="*/ 96 h 211"/>
                    <a:gd name="T24" fmla="*/ 84 w 101"/>
                    <a:gd name="T25" fmla="*/ 97 h 211"/>
                    <a:gd name="T26" fmla="*/ 82 w 101"/>
                    <a:gd name="T27" fmla="*/ 97 h 211"/>
                    <a:gd name="T28" fmla="*/ 76 w 101"/>
                    <a:gd name="T29" fmla="*/ 94 h 211"/>
                    <a:gd name="T30" fmla="*/ 51 w 101"/>
                    <a:gd name="T31" fmla="*/ 91 h 211"/>
                    <a:gd name="T32" fmla="*/ 26 w 101"/>
                    <a:gd name="T33" fmla="*/ 94 h 211"/>
                    <a:gd name="T34" fmla="*/ 19 w 101"/>
                    <a:gd name="T35" fmla="*/ 97 h 211"/>
                    <a:gd name="T36" fmla="*/ 15 w 101"/>
                    <a:gd name="T37" fmla="*/ 96 h 211"/>
                    <a:gd name="T38" fmla="*/ 16 w 101"/>
                    <a:gd name="T39" fmla="*/ 92 h 211"/>
                    <a:gd name="T40" fmla="*/ 51 w 101"/>
                    <a:gd name="T41" fmla="*/ 85 h 211"/>
                    <a:gd name="T42" fmla="*/ 85 w 101"/>
                    <a:gd name="T43" fmla="*/ 92 h 211"/>
                    <a:gd name="T44" fmla="*/ 86 w 101"/>
                    <a:gd name="T45" fmla="*/ 96 h 211"/>
                    <a:gd name="T46" fmla="*/ 86 w 101"/>
                    <a:gd name="T47" fmla="*/ 67 h 211"/>
                    <a:gd name="T48" fmla="*/ 84 w 101"/>
                    <a:gd name="T49" fmla="*/ 69 h 211"/>
                    <a:gd name="T50" fmla="*/ 82 w 101"/>
                    <a:gd name="T51" fmla="*/ 68 h 211"/>
                    <a:gd name="T52" fmla="*/ 76 w 101"/>
                    <a:gd name="T53" fmla="*/ 66 h 211"/>
                    <a:gd name="T54" fmla="*/ 51 w 101"/>
                    <a:gd name="T55" fmla="*/ 63 h 211"/>
                    <a:gd name="T56" fmla="*/ 26 w 101"/>
                    <a:gd name="T57" fmla="*/ 66 h 211"/>
                    <a:gd name="T58" fmla="*/ 19 w 101"/>
                    <a:gd name="T59" fmla="*/ 68 h 211"/>
                    <a:gd name="T60" fmla="*/ 15 w 101"/>
                    <a:gd name="T61" fmla="*/ 67 h 211"/>
                    <a:gd name="T62" fmla="*/ 16 w 101"/>
                    <a:gd name="T63" fmla="*/ 63 h 211"/>
                    <a:gd name="T64" fmla="*/ 51 w 101"/>
                    <a:gd name="T65" fmla="*/ 57 h 211"/>
                    <a:gd name="T66" fmla="*/ 85 w 101"/>
                    <a:gd name="T67" fmla="*/ 63 h 211"/>
                    <a:gd name="T68" fmla="*/ 86 w 101"/>
                    <a:gd name="T69" fmla="*/ 67 h 211"/>
                    <a:gd name="T70" fmla="*/ 86 w 101"/>
                    <a:gd name="T71" fmla="*/ 39 h 211"/>
                    <a:gd name="T72" fmla="*/ 84 w 101"/>
                    <a:gd name="T73" fmla="*/ 40 h 211"/>
                    <a:gd name="T74" fmla="*/ 82 w 101"/>
                    <a:gd name="T75" fmla="*/ 40 h 211"/>
                    <a:gd name="T76" fmla="*/ 76 w 101"/>
                    <a:gd name="T77" fmla="*/ 37 h 211"/>
                    <a:gd name="T78" fmla="*/ 51 w 101"/>
                    <a:gd name="T79" fmla="*/ 34 h 211"/>
                    <a:gd name="T80" fmla="*/ 26 w 101"/>
                    <a:gd name="T81" fmla="*/ 37 h 211"/>
                    <a:gd name="T82" fmla="*/ 19 w 101"/>
                    <a:gd name="T83" fmla="*/ 40 h 211"/>
                    <a:gd name="T84" fmla="*/ 15 w 101"/>
                    <a:gd name="T85" fmla="*/ 39 h 211"/>
                    <a:gd name="T86" fmla="*/ 16 w 101"/>
                    <a:gd name="T87" fmla="*/ 35 h 211"/>
                    <a:gd name="T88" fmla="*/ 51 w 101"/>
                    <a:gd name="T89" fmla="*/ 28 h 211"/>
                    <a:gd name="T90" fmla="*/ 85 w 101"/>
                    <a:gd name="T91" fmla="*/ 35 h 211"/>
                    <a:gd name="T92" fmla="*/ 86 w 101"/>
                    <a:gd name="T93" fmla="*/ 3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1" h="211">
                      <a:moveTo>
                        <a:pt x="99" y="205"/>
                      </a:moveTo>
                      <a:cubicBezTo>
                        <a:pt x="101" y="211"/>
                        <a:pt x="101" y="211"/>
                        <a:pt x="101" y="205"/>
                      </a:cubicBezTo>
                      <a:cubicBezTo>
                        <a:pt x="101" y="172"/>
                        <a:pt x="101" y="78"/>
                        <a:pt x="101" y="45"/>
                      </a:cubicBezTo>
                      <a:cubicBezTo>
                        <a:pt x="101" y="39"/>
                        <a:pt x="101" y="28"/>
                        <a:pt x="99" y="22"/>
                      </a:cubicBezTo>
                      <a:cubicBezTo>
                        <a:pt x="93" y="5"/>
                        <a:pt x="73" y="0"/>
                        <a:pt x="51" y="0"/>
                      </a:cubicBezTo>
                      <a:cubicBezTo>
                        <a:pt x="28" y="0"/>
                        <a:pt x="9" y="5"/>
                        <a:pt x="3" y="22"/>
                      </a:cubicBezTo>
                      <a:cubicBezTo>
                        <a:pt x="1" y="28"/>
                        <a:pt x="1" y="39"/>
                        <a:pt x="1" y="45"/>
                      </a:cubicBezTo>
                      <a:cubicBezTo>
                        <a:pt x="1" y="78"/>
                        <a:pt x="1" y="172"/>
                        <a:pt x="1" y="205"/>
                      </a:cubicBezTo>
                      <a:cubicBezTo>
                        <a:pt x="1" y="211"/>
                        <a:pt x="0" y="211"/>
                        <a:pt x="2" y="205"/>
                      </a:cubicBezTo>
                      <a:cubicBezTo>
                        <a:pt x="8" y="187"/>
                        <a:pt x="27" y="181"/>
                        <a:pt x="51" y="181"/>
                      </a:cubicBezTo>
                      <a:cubicBezTo>
                        <a:pt x="74" y="181"/>
                        <a:pt x="94" y="187"/>
                        <a:pt x="99" y="205"/>
                      </a:cubicBezTo>
                      <a:moveTo>
                        <a:pt x="86" y="96"/>
                      </a:moveTo>
                      <a:cubicBezTo>
                        <a:pt x="86" y="97"/>
                        <a:pt x="85" y="97"/>
                        <a:pt x="84" y="97"/>
                      </a:cubicBezTo>
                      <a:cubicBezTo>
                        <a:pt x="83" y="97"/>
                        <a:pt x="83" y="97"/>
                        <a:pt x="82" y="97"/>
                      </a:cubicBezTo>
                      <a:cubicBezTo>
                        <a:pt x="80" y="96"/>
                        <a:pt x="78" y="95"/>
                        <a:pt x="76" y="94"/>
                      </a:cubicBezTo>
                      <a:cubicBezTo>
                        <a:pt x="69" y="92"/>
                        <a:pt x="61" y="91"/>
                        <a:pt x="51" y="91"/>
                      </a:cubicBezTo>
                      <a:cubicBezTo>
                        <a:pt x="41" y="91"/>
                        <a:pt x="32" y="92"/>
                        <a:pt x="26" y="94"/>
                      </a:cubicBezTo>
                      <a:cubicBezTo>
                        <a:pt x="23" y="95"/>
                        <a:pt x="21" y="96"/>
                        <a:pt x="19" y="97"/>
                      </a:cubicBezTo>
                      <a:cubicBezTo>
                        <a:pt x="17" y="98"/>
                        <a:pt x="16" y="97"/>
                        <a:pt x="15" y="96"/>
                      </a:cubicBezTo>
                      <a:cubicBezTo>
                        <a:pt x="14" y="94"/>
                        <a:pt x="15" y="92"/>
                        <a:pt x="16" y="92"/>
                      </a:cubicBezTo>
                      <a:cubicBezTo>
                        <a:pt x="25" y="87"/>
                        <a:pt x="36" y="85"/>
                        <a:pt x="51" y="85"/>
                      </a:cubicBezTo>
                      <a:cubicBezTo>
                        <a:pt x="65" y="85"/>
                        <a:pt x="77" y="87"/>
                        <a:pt x="85" y="92"/>
                      </a:cubicBezTo>
                      <a:cubicBezTo>
                        <a:pt x="87" y="92"/>
                        <a:pt x="87" y="94"/>
                        <a:pt x="86" y="96"/>
                      </a:cubicBezTo>
                      <a:moveTo>
                        <a:pt x="86" y="67"/>
                      </a:moveTo>
                      <a:cubicBezTo>
                        <a:pt x="86" y="68"/>
                        <a:pt x="85" y="69"/>
                        <a:pt x="84" y="69"/>
                      </a:cubicBezTo>
                      <a:cubicBezTo>
                        <a:pt x="83" y="69"/>
                        <a:pt x="83" y="69"/>
                        <a:pt x="82" y="68"/>
                      </a:cubicBezTo>
                      <a:cubicBezTo>
                        <a:pt x="80" y="67"/>
                        <a:pt x="78" y="66"/>
                        <a:pt x="76" y="66"/>
                      </a:cubicBezTo>
                      <a:cubicBezTo>
                        <a:pt x="69" y="64"/>
                        <a:pt x="61" y="63"/>
                        <a:pt x="51" y="63"/>
                      </a:cubicBezTo>
                      <a:cubicBezTo>
                        <a:pt x="41" y="63"/>
                        <a:pt x="32" y="64"/>
                        <a:pt x="26" y="66"/>
                      </a:cubicBezTo>
                      <a:cubicBezTo>
                        <a:pt x="23" y="66"/>
                        <a:pt x="21" y="67"/>
                        <a:pt x="19" y="68"/>
                      </a:cubicBezTo>
                      <a:cubicBezTo>
                        <a:pt x="17" y="69"/>
                        <a:pt x="16" y="69"/>
                        <a:pt x="15" y="67"/>
                      </a:cubicBezTo>
                      <a:cubicBezTo>
                        <a:pt x="14" y="66"/>
                        <a:pt x="15" y="64"/>
                        <a:pt x="16" y="63"/>
                      </a:cubicBezTo>
                      <a:cubicBezTo>
                        <a:pt x="25" y="59"/>
                        <a:pt x="36" y="57"/>
                        <a:pt x="51" y="57"/>
                      </a:cubicBezTo>
                      <a:cubicBezTo>
                        <a:pt x="65" y="57"/>
                        <a:pt x="77" y="59"/>
                        <a:pt x="85" y="63"/>
                      </a:cubicBezTo>
                      <a:cubicBezTo>
                        <a:pt x="87" y="64"/>
                        <a:pt x="87" y="66"/>
                        <a:pt x="86" y="67"/>
                      </a:cubicBezTo>
                      <a:moveTo>
                        <a:pt x="86" y="39"/>
                      </a:moveTo>
                      <a:cubicBezTo>
                        <a:pt x="86" y="40"/>
                        <a:pt x="85" y="40"/>
                        <a:pt x="84" y="40"/>
                      </a:cubicBezTo>
                      <a:cubicBezTo>
                        <a:pt x="83" y="40"/>
                        <a:pt x="83" y="40"/>
                        <a:pt x="82" y="40"/>
                      </a:cubicBezTo>
                      <a:cubicBezTo>
                        <a:pt x="80" y="39"/>
                        <a:pt x="78" y="38"/>
                        <a:pt x="76" y="37"/>
                      </a:cubicBezTo>
                      <a:cubicBezTo>
                        <a:pt x="69" y="35"/>
                        <a:pt x="61" y="34"/>
                        <a:pt x="51" y="34"/>
                      </a:cubicBezTo>
                      <a:cubicBezTo>
                        <a:pt x="41" y="34"/>
                        <a:pt x="32" y="35"/>
                        <a:pt x="26" y="37"/>
                      </a:cubicBezTo>
                      <a:cubicBezTo>
                        <a:pt x="23" y="38"/>
                        <a:pt x="21" y="39"/>
                        <a:pt x="19" y="40"/>
                      </a:cubicBezTo>
                      <a:cubicBezTo>
                        <a:pt x="17" y="41"/>
                        <a:pt x="16" y="40"/>
                        <a:pt x="15" y="39"/>
                      </a:cubicBezTo>
                      <a:cubicBezTo>
                        <a:pt x="14" y="37"/>
                        <a:pt x="15" y="35"/>
                        <a:pt x="16" y="35"/>
                      </a:cubicBezTo>
                      <a:cubicBezTo>
                        <a:pt x="25" y="30"/>
                        <a:pt x="36" y="28"/>
                        <a:pt x="51" y="28"/>
                      </a:cubicBezTo>
                      <a:cubicBezTo>
                        <a:pt x="65" y="28"/>
                        <a:pt x="77" y="30"/>
                        <a:pt x="85" y="35"/>
                      </a:cubicBezTo>
                      <a:cubicBezTo>
                        <a:pt x="87" y="35"/>
                        <a:pt x="87" y="37"/>
                        <a:pt x="86" y="39"/>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pic>
        <p:nvPicPr>
          <p:cNvPr id="52" name="Picture 51" descr="59-南开大学-logo.png"/>
          <p:cNvPicPr>
            <a:picLocks noChangeAspect="1"/>
          </p:cNvPicPr>
          <p:nvPr/>
        </p:nvPicPr>
        <p:blipFill>
          <a:blip r:embed="rId1"/>
          <a:stretch>
            <a:fillRect/>
          </a:stretch>
        </p:blipFill>
        <p:spPr>
          <a:xfrm>
            <a:off x="11515607" y="6141125"/>
            <a:ext cx="499384" cy="499383"/>
          </a:xfrm>
          <a:prstGeom prst="rect">
            <a:avLst/>
          </a:prstGeom>
        </p:spPr>
      </p:pic>
      <p:sp>
        <p:nvSpPr>
          <p:cNvPr id="34" name="文本框 33"/>
          <p:cNvSpPr txBox="1"/>
          <p:nvPr/>
        </p:nvSpPr>
        <p:spPr>
          <a:xfrm>
            <a:off x="2584450" y="5596890"/>
            <a:ext cx="4064000" cy="368300"/>
          </a:xfrm>
          <a:prstGeom prst="rect">
            <a:avLst/>
          </a:prstGeom>
          <a:noFill/>
        </p:spPr>
        <p:txBody>
          <a:bodyPr wrap="square" rtlCol="0">
            <a:spAutoFit/>
          </a:bodyPr>
          <a:p>
            <a:r>
              <a:rPr lang="en-US" altLang="zh-CN"/>
              <a:t>W-MSA</a:t>
            </a:r>
            <a:r>
              <a:rPr lang="zh-CN" altLang="en-US"/>
              <a:t>和</a:t>
            </a:r>
            <a:r>
              <a:rPr lang="en-US" altLang="zh-CN"/>
              <a:t>SW-MSA</a:t>
            </a:r>
            <a:endParaRPr lang="zh-CN" altLang="en-US"/>
          </a:p>
        </p:txBody>
      </p:sp>
      <p:pic>
        <p:nvPicPr>
          <p:cNvPr id="10" name="图片 37" descr="高效批处理方法"/>
          <p:cNvPicPr>
            <a:picLocks noChangeAspect="1"/>
          </p:cNvPicPr>
          <p:nvPr/>
        </p:nvPicPr>
        <p:blipFill>
          <a:blip r:embed="rId2"/>
          <a:srcRect l="2805" r="28415"/>
          <a:stretch>
            <a:fillRect/>
          </a:stretch>
        </p:blipFill>
        <p:spPr>
          <a:xfrm>
            <a:off x="1127125" y="1285875"/>
            <a:ext cx="4560570" cy="1891665"/>
          </a:xfrm>
          <a:prstGeom prst="rect">
            <a:avLst/>
          </a:prstGeom>
        </p:spPr>
      </p:pic>
      <p:sp>
        <p:nvSpPr>
          <p:cNvPr id="12" name="文本框 11"/>
          <p:cNvSpPr txBox="1"/>
          <p:nvPr/>
        </p:nvSpPr>
        <p:spPr>
          <a:xfrm>
            <a:off x="1311910" y="3451860"/>
            <a:ext cx="4064000" cy="337185"/>
          </a:xfrm>
          <a:prstGeom prst="rect">
            <a:avLst/>
          </a:prstGeom>
          <a:noFill/>
        </p:spPr>
        <p:txBody>
          <a:bodyPr wrap="square" rtlCol="0">
            <a:spAutoFit/>
          </a:bodyPr>
          <a:p>
            <a:pPr algn="ctr"/>
            <a:r>
              <a:rPr lang="zh-CN" altLang="en-US" sz="1600">
                <a:latin typeface="微软雅黑" panose="020B0503020204020204" pitchFamily="34" charset="-122"/>
                <a:ea typeface="微软雅黑" panose="020B0503020204020204" pitchFamily="34" charset="-122"/>
              </a:rPr>
              <a:t>移动窗口机制</a:t>
            </a:r>
            <a:endParaRPr lang="zh-CN" altLang="en-US" sz="1600">
              <a:latin typeface="微软雅黑" panose="020B0503020204020204" pitchFamily="34" charset="-122"/>
              <a:ea typeface="微软雅黑" panose="020B0503020204020204" pitchFamily="34" charset="-122"/>
            </a:endParaRPr>
          </a:p>
        </p:txBody>
      </p:sp>
      <p:pic>
        <p:nvPicPr>
          <p:cNvPr id="14" name="图片 38" descr="cyclic shift"/>
          <p:cNvPicPr>
            <a:picLocks noChangeAspect="1"/>
          </p:cNvPicPr>
          <p:nvPr/>
        </p:nvPicPr>
        <p:blipFill>
          <a:blip r:embed="rId3"/>
          <a:stretch>
            <a:fillRect/>
          </a:stretch>
        </p:blipFill>
        <p:spPr>
          <a:xfrm>
            <a:off x="6339205" y="1285875"/>
            <a:ext cx="4366260" cy="4366260"/>
          </a:xfrm>
          <a:prstGeom prst="rect">
            <a:avLst/>
          </a:prstGeom>
        </p:spPr>
      </p:pic>
      <p:sp>
        <p:nvSpPr>
          <p:cNvPr id="15" name="文本框 14"/>
          <p:cNvSpPr txBox="1"/>
          <p:nvPr/>
        </p:nvSpPr>
        <p:spPr>
          <a:xfrm>
            <a:off x="6490335" y="5804535"/>
            <a:ext cx="4064000" cy="337185"/>
          </a:xfrm>
          <a:prstGeom prst="rect">
            <a:avLst/>
          </a:prstGeom>
          <a:noFill/>
        </p:spPr>
        <p:txBody>
          <a:bodyPr wrap="square" rtlCol="0">
            <a:spAutoFit/>
          </a:bodyPr>
          <a:p>
            <a:pPr algn="ctr"/>
            <a:r>
              <a:rPr lang="zh-CN" altLang="en-US" sz="1600">
                <a:latin typeface="微软雅黑" panose="020B0503020204020204" pitchFamily="34" charset="-122"/>
                <a:ea typeface="微软雅黑" panose="020B0503020204020204" pitchFamily="34" charset="-122"/>
              </a:rPr>
              <a:t>简化示意图</a:t>
            </a:r>
            <a:endParaRPr lang="zh-CN" altLang="en-US" sz="16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ppt_y</p:attrName>
                                        </p:attrNameLst>
                                      </p:cBhvr>
                                      <p:tavLst>
                                        <p:tav tm="0">
                                          <p:val>
                                            <p:strVal val="#ppt_y-#ppt_h*1.125000"/>
                                          </p:val>
                                        </p:tav>
                                        <p:tav tm="100000">
                                          <p:val>
                                            <p:strVal val="#ppt_y"/>
                                          </p:val>
                                        </p:tav>
                                      </p:tavLst>
                                    </p:anim>
                                    <p:animEffect transition="in" filter="wipe(down)">
                                      <p:cBhvr>
                                        <p:cTn id="12" dur="500"/>
                                        <p:tgtEl>
                                          <p:spTgt spid="7"/>
                                        </p:tgtEl>
                                      </p:cBhvr>
                                    </p:animEffect>
                                  </p:childTnLst>
                                </p:cTn>
                              </p:par>
                              <p:par>
                                <p:cTn id="13" presetID="12" presetClass="entr" presetSubtype="2"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ppt_x</p:attrName>
                                        </p:attrNameLst>
                                      </p:cBhvr>
                                      <p:tavLst>
                                        <p:tav tm="0">
                                          <p:val>
                                            <p:strVal val="#ppt_x+#ppt_w*1.125000"/>
                                          </p:val>
                                        </p:tav>
                                        <p:tav tm="100000">
                                          <p:val>
                                            <p:strVal val="#ppt_x"/>
                                          </p:val>
                                        </p:tav>
                                      </p:tavLst>
                                    </p:anim>
                                    <p:animEffect transition="in" filter="wipe(left)">
                                      <p:cBhvr>
                                        <p:cTn id="16" dur="500"/>
                                        <p:tgtEl>
                                          <p:spTgt spid="3"/>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down)">
                                      <p:cBhvr>
                                        <p:cTn id="20" dur="500"/>
                                        <p:tgtEl>
                                          <p:spTgt spid="26"/>
                                        </p:tgtEl>
                                      </p:cBhvr>
                                    </p:animEffect>
                                  </p:childTnLst>
                                </p:cTn>
                              </p:par>
                            </p:childTnLst>
                          </p:cTn>
                        </p:par>
                        <p:par>
                          <p:cTn id="21" fill="hold">
                            <p:stCondLst>
                              <p:cond delay="1000"/>
                            </p:stCondLst>
                            <p:childTnLst>
                              <p:par>
                                <p:cTn id="22" presetID="12" presetClass="entr" presetSubtype="2"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p:tgtEl>
                                          <p:spTgt spid="20"/>
                                        </p:tgtEl>
                                        <p:attrNameLst>
                                          <p:attrName>ppt_x</p:attrName>
                                        </p:attrNameLst>
                                      </p:cBhvr>
                                      <p:tavLst>
                                        <p:tav tm="0">
                                          <p:val>
                                            <p:strVal val="#ppt_x+#ppt_w*1.125000"/>
                                          </p:val>
                                        </p:tav>
                                        <p:tav tm="100000">
                                          <p:val>
                                            <p:strVal val="#ppt_x"/>
                                          </p:val>
                                        </p:tav>
                                      </p:tavLst>
                                    </p:anim>
                                    <p:animEffect transition="in" filter="wipe(left)">
                                      <p:cBhvr>
                                        <p:cTn id="25" dur="500"/>
                                        <p:tgtEl>
                                          <p:spTgt spid="20"/>
                                        </p:tgtEl>
                                      </p:cBhvr>
                                    </p:animEffect>
                                  </p:childTnLst>
                                </p:cTn>
                              </p:par>
                            </p:childTnLst>
                          </p:cTn>
                        </p:par>
                        <p:par>
                          <p:cTn id="26" fill="hold">
                            <p:stCondLst>
                              <p:cond delay="1500"/>
                            </p:stCondLst>
                            <p:childTnLst>
                              <p:par>
                                <p:cTn id="27" presetID="12" presetClass="entr" presetSubtype="2" fill="hold" nodeType="afterEffect">
                                  <p:stCondLst>
                                    <p:cond delay="0"/>
                                  </p:stCondLst>
                                  <p:childTnLst>
                                    <p:set>
                                      <p:cBhvr>
                                        <p:cTn id="28" dur="1" fill="hold">
                                          <p:stCondLst>
                                            <p:cond delay="0"/>
                                          </p:stCondLst>
                                        </p:cTn>
                                        <p:tgtEl>
                                          <p:spTgt spid="38"/>
                                        </p:tgtEl>
                                        <p:attrNameLst>
                                          <p:attrName>style.visibility</p:attrName>
                                        </p:attrNameLst>
                                      </p:cBhvr>
                                      <p:to>
                                        <p:strVal val="visible"/>
                                      </p:to>
                                    </p:set>
                                    <p:anim calcmode="lin" valueType="num">
                                      <p:cBhvr additive="base">
                                        <p:cTn id="29" dur="500"/>
                                        <p:tgtEl>
                                          <p:spTgt spid="38"/>
                                        </p:tgtEl>
                                        <p:attrNameLst>
                                          <p:attrName>ppt_x</p:attrName>
                                        </p:attrNameLst>
                                      </p:cBhvr>
                                      <p:tavLst>
                                        <p:tav tm="0">
                                          <p:val>
                                            <p:strVal val="#ppt_x+#ppt_w*1.125000"/>
                                          </p:val>
                                        </p:tav>
                                        <p:tav tm="100000">
                                          <p:val>
                                            <p:strVal val="#ppt_x"/>
                                          </p:val>
                                        </p:tav>
                                      </p:tavLst>
                                    </p:anim>
                                    <p:animEffect transition="in" filter="wipe(left)">
                                      <p:cBhvr>
                                        <p:cTn id="3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57500" y="2686050"/>
            <a:ext cx="9334500" cy="12954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857500" y="4133850"/>
            <a:ext cx="8210550" cy="9525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23950" y="2686050"/>
            <a:ext cx="1543050" cy="1543050"/>
            <a:chOff x="1123950" y="2686050"/>
            <a:chExt cx="1543050" cy="1543050"/>
          </a:xfrm>
        </p:grpSpPr>
        <p:sp>
          <p:nvSpPr>
            <p:cNvPr id="7" name="矩形 6"/>
            <p:cNvSpPr/>
            <p:nvPr/>
          </p:nvSpPr>
          <p:spPr>
            <a:xfrm>
              <a:off x="1123950" y="2686050"/>
              <a:ext cx="1543050" cy="154305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07285" y="2903577"/>
              <a:ext cx="976380" cy="1107996"/>
            </a:xfrm>
            <a:prstGeom prst="rect">
              <a:avLst/>
            </a:prstGeom>
            <a:no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5</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2950335" y="2750022"/>
            <a:ext cx="2620010" cy="828675"/>
          </a:xfrm>
          <a:prstGeom prst="rect">
            <a:avLst/>
          </a:prstGeom>
          <a:noFill/>
        </p:spPr>
        <p:txBody>
          <a:bodyPr wrap="none" lIns="91436" tIns="45718" rIns="91436" bIns="45718" rtlCol="0">
            <a:spAutoFit/>
          </a:bodyPr>
          <a:lstStyle>
            <a:defPPr>
              <a:defRPr lang="zh-CN"/>
            </a:defPPr>
            <a:lvl1pP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solidFill>
                  <a:srgbClr val="FFFFFF"/>
                </a:solidFill>
              </a:rPr>
              <a:t>对比</a:t>
            </a:r>
            <a:r>
              <a:rPr lang="zh-CN" altLang="en-US" dirty="0">
                <a:solidFill>
                  <a:srgbClr val="FFFFFF"/>
                </a:solidFill>
              </a:rPr>
              <a:t>实验</a:t>
            </a:r>
            <a:endParaRPr lang="zh-CN" altLang="en-US" dirty="0">
              <a:solidFill>
                <a:srgbClr val="FFFFFF"/>
              </a:solidFill>
            </a:endParaRPr>
          </a:p>
        </p:txBody>
      </p:sp>
      <p:sp>
        <p:nvSpPr>
          <p:cNvPr id="12" name="矩形 11"/>
          <p:cNvSpPr/>
          <p:nvPr/>
        </p:nvSpPr>
        <p:spPr>
          <a:xfrm>
            <a:off x="3263315" y="3522708"/>
            <a:ext cx="1993900" cy="367030"/>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CONTRAST TEST</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par>
                                <p:cTn id="11" presetID="12" presetClass="entr" presetSubtype="2"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ppt_x</p:attrName>
                                        </p:attrNameLst>
                                      </p:cBhvr>
                                      <p:tavLst>
                                        <p:tav tm="0">
                                          <p:val>
                                            <p:strVal val="#ppt_x+#ppt_w*1.125000"/>
                                          </p:val>
                                        </p:tav>
                                        <p:tav tm="100000">
                                          <p:val>
                                            <p:strVal val="#ppt_x"/>
                                          </p:val>
                                        </p:tav>
                                      </p:tavLst>
                                    </p:anim>
                                    <p:animEffect transition="in" filter="wipe(left)">
                                      <p:cBhvr>
                                        <p:cTn id="14" dur="500"/>
                                        <p:tgtEl>
                                          <p:spTgt spid="8"/>
                                        </p:tgtEl>
                                      </p:cBhvr>
                                    </p:animEffect>
                                  </p:childTnLst>
                                </p:cTn>
                              </p:par>
                              <p:par>
                                <p:cTn id="15" presetID="12" presetClass="entr" presetSubtype="8"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ppt_x</p:attrName>
                                        </p:attrNameLst>
                                      </p:cBhvr>
                                      <p:tavLst>
                                        <p:tav tm="0">
                                          <p:val>
                                            <p:strVal val="#ppt_x-#ppt_w*1.125000"/>
                                          </p:val>
                                        </p:tav>
                                        <p:tav tm="100000">
                                          <p:val>
                                            <p:strVal val="#ppt_x"/>
                                          </p:val>
                                        </p:tav>
                                      </p:tavLst>
                                    </p:anim>
                                    <p:animEffect transition="in" filter="wipe(right)">
                                      <p:cBhvr>
                                        <p:cTn id="18" dur="500"/>
                                        <p:tgtEl>
                                          <p:spTgt spid="9"/>
                                        </p:tgtEl>
                                      </p:cBhvr>
                                    </p:animEffect>
                                  </p:childTnLst>
                                </p:cTn>
                              </p:par>
                              <p:par>
                                <p:cTn id="19" presetID="12" presetClass="entr" presetSubtype="2" fill="hold" grpId="0" nodeType="withEffect">
                                  <p:stCondLst>
                                    <p:cond delay="50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p:tgtEl>
                                          <p:spTgt spid="10"/>
                                        </p:tgtEl>
                                        <p:attrNameLst>
                                          <p:attrName>ppt_x</p:attrName>
                                        </p:attrNameLst>
                                      </p:cBhvr>
                                      <p:tavLst>
                                        <p:tav tm="0">
                                          <p:val>
                                            <p:strVal val="#ppt_x+#ppt_w*1.125000"/>
                                          </p:val>
                                        </p:tav>
                                        <p:tav tm="100000">
                                          <p:val>
                                            <p:strVal val="#ppt_x"/>
                                          </p:val>
                                        </p:tav>
                                      </p:tavLst>
                                    </p:anim>
                                    <p:animEffect transition="in" filter="wipe(left)">
                                      <p:cBhvr>
                                        <p:cTn id="22" dur="500"/>
                                        <p:tgtEl>
                                          <p:spTgt spid="10"/>
                                        </p:tgtEl>
                                      </p:cBhvr>
                                    </p:animEffect>
                                  </p:childTnLst>
                                </p:cTn>
                              </p:par>
                              <p:par>
                                <p:cTn id="23" presetID="12" presetClass="entr" presetSubtype="2" fill="hold" grpId="0" nodeType="withEffect">
                                  <p:stCondLst>
                                    <p:cond delay="90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p:tgtEl>
                                          <p:spTgt spid="12"/>
                                        </p:tgtEl>
                                        <p:attrNameLst>
                                          <p:attrName>ppt_x</p:attrName>
                                        </p:attrNameLst>
                                      </p:cBhvr>
                                      <p:tavLst>
                                        <p:tav tm="0">
                                          <p:val>
                                            <p:strVal val="#ppt_x+#ppt_w*1.125000"/>
                                          </p:val>
                                        </p:tav>
                                        <p:tav tm="100000">
                                          <p:val>
                                            <p:strVal val="#ppt_x"/>
                                          </p:val>
                                        </p:tav>
                                      </p:tavLst>
                                    </p:anim>
                                    <p:animEffect transition="in" filter="wipe(left)">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54000" y="201683"/>
            <a:ext cx="898070" cy="521970"/>
            <a:chOff x="-254000" y="201683"/>
            <a:chExt cx="898070" cy="521970"/>
          </a:xfrm>
        </p:grpSpPr>
        <p:sp>
          <p:nvSpPr>
            <p:cNvPr id="11" name="圆角矩形 10"/>
            <p:cNvSpPr/>
            <p:nvPr/>
          </p:nvSpPr>
          <p:spPr>
            <a:xfrm>
              <a:off x="-254000" y="227083"/>
              <a:ext cx="898070" cy="439668"/>
            </a:xfrm>
            <a:prstGeom prst="roundRect">
              <a:avLst>
                <a:gd name="adj" fmla="val 500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5</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701167" y="144940"/>
            <a:ext cx="3026410" cy="582295"/>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预处理操作对比</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1" name="组合 30"/>
          <p:cNvGrpSpPr/>
          <p:nvPr>
            <p:custDataLst>
              <p:tags r:id="rId1"/>
            </p:custDataLst>
          </p:nvPr>
        </p:nvGrpSpPr>
        <p:grpSpPr>
          <a:xfrm>
            <a:off x="763426" y="1084348"/>
            <a:ext cx="4079875" cy="2178698"/>
            <a:chOff x="1523385" y="1545831"/>
            <a:chExt cx="3425897" cy="1829466"/>
          </a:xfrm>
        </p:grpSpPr>
        <p:grpSp>
          <p:nvGrpSpPr>
            <p:cNvPr id="15" name="Group 4"/>
            <p:cNvGrpSpPr>
              <a:grpSpLocks noChangeAspect="1"/>
            </p:cNvGrpSpPr>
            <p:nvPr/>
          </p:nvGrpSpPr>
          <p:grpSpPr bwMode="auto">
            <a:xfrm>
              <a:off x="1523385" y="1545831"/>
              <a:ext cx="592065" cy="403997"/>
              <a:chOff x="3585" y="1986"/>
              <a:chExt cx="510" cy="348"/>
            </a:xfrm>
          </p:grpSpPr>
          <p:sp>
            <p:nvSpPr>
              <p:cNvPr id="17" name="AutoShape 3"/>
              <p:cNvSpPr>
                <a:spLocks noChangeAspect="1" noChangeArrowheads="1" noTextEdit="1"/>
              </p:cNvSpPr>
              <p:nvPr/>
            </p:nvSpPr>
            <p:spPr bwMode="auto">
              <a:xfrm>
                <a:off x="3585" y="1986"/>
                <a:ext cx="510"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Freeform 5"/>
              <p:cNvSpPr>
                <a:spLocks noEditPoints="1"/>
              </p:cNvSpPr>
              <p:nvPr>
                <p:custDataLst>
                  <p:tags r:id="rId2"/>
                </p:custDataLst>
              </p:nvPr>
            </p:nvSpPr>
            <p:spPr bwMode="auto">
              <a:xfrm>
                <a:off x="3587" y="2056"/>
                <a:ext cx="508" cy="256"/>
              </a:xfrm>
              <a:custGeom>
                <a:avLst/>
                <a:gdLst>
                  <a:gd name="T0" fmla="*/ 71 w 212"/>
                  <a:gd name="T1" fmla="*/ 17 h 106"/>
                  <a:gd name="T2" fmla="*/ 70 w 212"/>
                  <a:gd name="T3" fmla="*/ 8 h 106"/>
                  <a:gd name="T4" fmla="*/ 65 w 212"/>
                  <a:gd name="T5" fmla="*/ 6 h 106"/>
                  <a:gd name="T6" fmla="*/ 34 w 212"/>
                  <a:gd name="T7" fmla="*/ 33 h 106"/>
                  <a:gd name="T8" fmla="*/ 36 w 212"/>
                  <a:gd name="T9" fmla="*/ 50 h 106"/>
                  <a:gd name="T10" fmla="*/ 39 w 212"/>
                  <a:gd name="T11" fmla="*/ 60 h 106"/>
                  <a:gd name="T12" fmla="*/ 39 w 212"/>
                  <a:gd name="T13" fmla="*/ 65 h 106"/>
                  <a:gd name="T14" fmla="*/ 30 w 212"/>
                  <a:gd name="T15" fmla="*/ 74 h 106"/>
                  <a:gd name="T16" fmla="*/ 1 w 212"/>
                  <a:gd name="T17" fmla="*/ 89 h 106"/>
                  <a:gd name="T18" fmla="*/ 25 w 212"/>
                  <a:gd name="T19" fmla="*/ 106 h 106"/>
                  <a:gd name="T20" fmla="*/ 25 w 212"/>
                  <a:gd name="T21" fmla="*/ 93 h 106"/>
                  <a:gd name="T22" fmla="*/ 25 w 212"/>
                  <a:gd name="T23" fmla="*/ 91 h 106"/>
                  <a:gd name="T24" fmla="*/ 46 w 212"/>
                  <a:gd name="T25" fmla="*/ 76 h 106"/>
                  <a:gd name="T26" fmla="*/ 69 w 212"/>
                  <a:gd name="T27" fmla="*/ 67 h 106"/>
                  <a:gd name="T28" fmla="*/ 66 w 212"/>
                  <a:gd name="T29" fmla="*/ 65 h 106"/>
                  <a:gd name="T30" fmla="*/ 70 w 212"/>
                  <a:gd name="T31" fmla="*/ 52 h 106"/>
                  <a:gd name="T32" fmla="*/ 75 w 212"/>
                  <a:gd name="T33" fmla="*/ 45 h 106"/>
                  <a:gd name="T34" fmla="*/ 70 w 212"/>
                  <a:gd name="T35" fmla="*/ 24 h 106"/>
                  <a:gd name="T36" fmla="*/ 211 w 212"/>
                  <a:gd name="T37" fmla="*/ 89 h 106"/>
                  <a:gd name="T38" fmla="*/ 182 w 212"/>
                  <a:gd name="T39" fmla="*/ 74 h 106"/>
                  <a:gd name="T40" fmla="*/ 173 w 212"/>
                  <a:gd name="T41" fmla="*/ 65 h 106"/>
                  <a:gd name="T42" fmla="*/ 173 w 212"/>
                  <a:gd name="T43" fmla="*/ 59 h 106"/>
                  <a:gd name="T44" fmla="*/ 177 w 212"/>
                  <a:gd name="T45" fmla="*/ 49 h 106"/>
                  <a:gd name="T46" fmla="*/ 178 w 212"/>
                  <a:gd name="T47" fmla="*/ 37 h 106"/>
                  <a:gd name="T48" fmla="*/ 178 w 212"/>
                  <a:gd name="T49" fmla="*/ 23 h 106"/>
                  <a:gd name="T50" fmla="*/ 174 w 212"/>
                  <a:gd name="T51" fmla="*/ 8 h 106"/>
                  <a:gd name="T52" fmla="*/ 168 w 212"/>
                  <a:gd name="T53" fmla="*/ 6 h 106"/>
                  <a:gd name="T54" fmla="*/ 139 w 212"/>
                  <a:gd name="T55" fmla="*/ 12 h 106"/>
                  <a:gd name="T56" fmla="*/ 139 w 212"/>
                  <a:gd name="T57" fmla="*/ 15 h 106"/>
                  <a:gd name="T58" fmla="*/ 140 w 212"/>
                  <a:gd name="T59" fmla="*/ 17 h 106"/>
                  <a:gd name="T60" fmla="*/ 138 w 212"/>
                  <a:gd name="T61" fmla="*/ 41 h 106"/>
                  <a:gd name="T62" fmla="*/ 139 w 212"/>
                  <a:gd name="T63" fmla="*/ 50 h 106"/>
                  <a:gd name="T64" fmla="*/ 142 w 212"/>
                  <a:gd name="T65" fmla="*/ 60 h 106"/>
                  <a:gd name="T66" fmla="*/ 143 w 212"/>
                  <a:gd name="T67" fmla="*/ 65 h 106"/>
                  <a:gd name="T68" fmla="*/ 156 w 212"/>
                  <a:gd name="T69" fmla="*/ 72 h 106"/>
                  <a:gd name="T70" fmla="*/ 170 w 212"/>
                  <a:gd name="T71" fmla="*/ 78 h 106"/>
                  <a:gd name="T72" fmla="*/ 187 w 212"/>
                  <a:gd name="T73" fmla="*/ 92 h 106"/>
                  <a:gd name="T74" fmla="*/ 187 w 212"/>
                  <a:gd name="T75" fmla="*/ 101 h 106"/>
                  <a:gd name="T76" fmla="*/ 212 w 212"/>
                  <a:gd name="T7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106">
                    <a:moveTo>
                      <a:pt x="69" y="22"/>
                    </a:moveTo>
                    <a:cubicBezTo>
                      <a:pt x="69" y="20"/>
                      <a:pt x="70" y="18"/>
                      <a:pt x="71" y="17"/>
                    </a:cubicBezTo>
                    <a:cubicBezTo>
                      <a:pt x="71" y="16"/>
                      <a:pt x="71" y="16"/>
                      <a:pt x="71" y="16"/>
                    </a:cubicBezTo>
                    <a:cubicBezTo>
                      <a:pt x="71" y="13"/>
                      <a:pt x="70" y="11"/>
                      <a:pt x="70" y="8"/>
                    </a:cubicBezTo>
                    <a:cubicBezTo>
                      <a:pt x="67" y="8"/>
                      <a:pt x="67" y="8"/>
                      <a:pt x="67" y="8"/>
                    </a:cubicBezTo>
                    <a:cubicBezTo>
                      <a:pt x="65" y="6"/>
                      <a:pt x="65" y="6"/>
                      <a:pt x="65" y="6"/>
                    </a:cubicBezTo>
                    <a:cubicBezTo>
                      <a:pt x="56" y="0"/>
                      <a:pt x="47" y="4"/>
                      <a:pt x="42" y="6"/>
                    </a:cubicBezTo>
                    <a:cubicBezTo>
                      <a:pt x="35" y="8"/>
                      <a:pt x="30" y="18"/>
                      <a:pt x="34" y="33"/>
                    </a:cubicBezTo>
                    <a:cubicBezTo>
                      <a:pt x="34" y="36"/>
                      <a:pt x="32" y="37"/>
                      <a:pt x="32" y="38"/>
                    </a:cubicBezTo>
                    <a:cubicBezTo>
                      <a:pt x="33" y="41"/>
                      <a:pt x="33" y="49"/>
                      <a:pt x="36" y="50"/>
                    </a:cubicBezTo>
                    <a:cubicBezTo>
                      <a:pt x="36" y="51"/>
                      <a:pt x="38" y="51"/>
                      <a:pt x="38" y="51"/>
                    </a:cubicBezTo>
                    <a:cubicBezTo>
                      <a:pt x="38" y="54"/>
                      <a:pt x="38" y="57"/>
                      <a:pt x="39" y="60"/>
                    </a:cubicBezTo>
                    <a:cubicBezTo>
                      <a:pt x="39" y="62"/>
                      <a:pt x="41" y="62"/>
                      <a:pt x="42" y="65"/>
                    </a:cubicBezTo>
                    <a:cubicBezTo>
                      <a:pt x="39" y="65"/>
                      <a:pt x="39" y="65"/>
                      <a:pt x="39" y="65"/>
                    </a:cubicBezTo>
                    <a:cubicBezTo>
                      <a:pt x="38" y="67"/>
                      <a:pt x="37" y="72"/>
                      <a:pt x="35" y="73"/>
                    </a:cubicBezTo>
                    <a:cubicBezTo>
                      <a:pt x="33" y="73"/>
                      <a:pt x="32" y="74"/>
                      <a:pt x="30" y="74"/>
                    </a:cubicBezTo>
                    <a:cubicBezTo>
                      <a:pt x="25" y="76"/>
                      <a:pt x="19" y="79"/>
                      <a:pt x="13" y="81"/>
                    </a:cubicBezTo>
                    <a:cubicBezTo>
                      <a:pt x="8" y="83"/>
                      <a:pt x="2" y="84"/>
                      <a:pt x="1" y="89"/>
                    </a:cubicBezTo>
                    <a:cubicBezTo>
                      <a:pt x="1" y="93"/>
                      <a:pt x="0" y="101"/>
                      <a:pt x="0" y="106"/>
                    </a:cubicBezTo>
                    <a:cubicBezTo>
                      <a:pt x="25" y="106"/>
                      <a:pt x="25" y="106"/>
                      <a:pt x="25" y="106"/>
                    </a:cubicBezTo>
                    <a:cubicBezTo>
                      <a:pt x="25" y="104"/>
                      <a:pt x="25" y="103"/>
                      <a:pt x="25" y="101"/>
                    </a:cubicBezTo>
                    <a:cubicBezTo>
                      <a:pt x="25" y="98"/>
                      <a:pt x="25" y="95"/>
                      <a:pt x="25" y="93"/>
                    </a:cubicBezTo>
                    <a:cubicBezTo>
                      <a:pt x="25" y="92"/>
                      <a:pt x="25" y="92"/>
                      <a:pt x="25" y="92"/>
                    </a:cubicBezTo>
                    <a:cubicBezTo>
                      <a:pt x="25" y="91"/>
                      <a:pt x="25" y="91"/>
                      <a:pt x="25" y="91"/>
                    </a:cubicBezTo>
                    <a:cubicBezTo>
                      <a:pt x="28" y="83"/>
                      <a:pt x="36" y="80"/>
                      <a:pt x="42" y="78"/>
                    </a:cubicBezTo>
                    <a:cubicBezTo>
                      <a:pt x="44" y="77"/>
                      <a:pt x="45" y="77"/>
                      <a:pt x="46" y="76"/>
                    </a:cubicBezTo>
                    <a:cubicBezTo>
                      <a:pt x="49" y="75"/>
                      <a:pt x="53" y="74"/>
                      <a:pt x="56" y="72"/>
                    </a:cubicBezTo>
                    <a:cubicBezTo>
                      <a:pt x="60" y="70"/>
                      <a:pt x="65" y="68"/>
                      <a:pt x="69" y="67"/>
                    </a:cubicBezTo>
                    <a:cubicBezTo>
                      <a:pt x="69" y="66"/>
                      <a:pt x="69" y="66"/>
                      <a:pt x="69" y="65"/>
                    </a:cubicBezTo>
                    <a:cubicBezTo>
                      <a:pt x="68" y="65"/>
                      <a:pt x="67" y="65"/>
                      <a:pt x="66" y="65"/>
                    </a:cubicBezTo>
                    <a:cubicBezTo>
                      <a:pt x="66" y="62"/>
                      <a:pt x="68" y="61"/>
                      <a:pt x="69" y="59"/>
                    </a:cubicBezTo>
                    <a:cubicBezTo>
                      <a:pt x="70" y="57"/>
                      <a:pt x="69" y="54"/>
                      <a:pt x="70" y="52"/>
                    </a:cubicBezTo>
                    <a:cubicBezTo>
                      <a:pt x="71" y="51"/>
                      <a:pt x="73" y="50"/>
                      <a:pt x="73" y="49"/>
                    </a:cubicBezTo>
                    <a:cubicBezTo>
                      <a:pt x="74" y="48"/>
                      <a:pt x="75" y="46"/>
                      <a:pt x="75" y="45"/>
                    </a:cubicBezTo>
                    <a:cubicBezTo>
                      <a:pt x="75" y="44"/>
                      <a:pt x="75" y="43"/>
                      <a:pt x="75" y="43"/>
                    </a:cubicBezTo>
                    <a:cubicBezTo>
                      <a:pt x="71" y="38"/>
                      <a:pt x="70" y="30"/>
                      <a:pt x="70" y="24"/>
                    </a:cubicBezTo>
                    <a:cubicBezTo>
                      <a:pt x="70" y="23"/>
                      <a:pt x="70" y="23"/>
                      <a:pt x="69" y="22"/>
                    </a:cubicBezTo>
                    <a:close/>
                    <a:moveTo>
                      <a:pt x="211" y="89"/>
                    </a:moveTo>
                    <a:cubicBezTo>
                      <a:pt x="210" y="84"/>
                      <a:pt x="204" y="83"/>
                      <a:pt x="199" y="81"/>
                    </a:cubicBezTo>
                    <a:cubicBezTo>
                      <a:pt x="193" y="79"/>
                      <a:pt x="187" y="76"/>
                      <a:pt x="182" y="74"/>
                    </a:cubicBezTo>
                    <a:cubicBezTo>
                      <a:pt x="180" y="74"/>
                      <a:pt x="179" y="73"/>
                      <a:pt x="177" y="73"/>
                    </a:cubicBezTo>
                    <a:cubicBezTo>
                      <a:pt x="175" y="72"/>
                      <a:pt x="174" y="67"/>
                      <a:pt x="173" y="65"/>
                    </a:cubicBezTo>
                    <a:cubicBezTo>
                      <a:pt x="172" y="65"/>
                      <a:pt x="171" y="65"/>
                      <a:pt x="170" y="65"/>
                    </a:cubicBezTo>
                    <a:cubicBezTo>
                      <a:pt x="170" y="62"/>
                      <a:pt x="172" y="61"/>
                      <a:pt x="173" y="59"/>
                    </a:cubicBezTo>
                    <a:cubicBezTo>
                      <a:pt x="173" y="57"/>
                      <a:pt x="173" y="54"/>
                      <a:pt x="174" y="52"/>
                    </a:cubicBezTo>
                    <a:cubicBezTo>
                      <a:pt x="175" y="51"/>
                      <a:pt x="176" y="50"/>
                      <a:pt x="177" y="49"/>
                    </a:cubicBezTo>
                    <a:cubicBezTo>
                      <a:pt x="178" y="48"/>
                      <a:pt x="178" y="46"/>
                      <a:pt x="179" y="45"/>
                    </a:cubicBezTo>
                    <a:cubicBezTo>
                      <a:pt x="179" y="43"/>
                      <a:pt x="180" y="39"/>
                      <a:pt x="178" y="37"/>
                    </a:cubicBezTo>
                    <a:cubicBezTo>
                      <a:pt x="178" y="35"/>
                      <a:pt x="177" y="35"/>
                      <a:pt x="177" y="34"/>
                    </a:cubicBezTo>
                    <a:cubicBezTo>
                      <a:pt x="177" y="31"/>
                      <a:pt x="178" y="25"/>
                      <a:pt x="178" y="23"/>
                    </a:cubicBezTo>
                    <a:cubicBezTo>
                      <a:pt x="178" y="20"/>
                      <a:pt x="178" y="16"/>
                      <a:pt x="177" y="13"/>
                    </a:cubicBezTo>
                    <a:cubicBezTo>
                      <a:pt x="177" y="13"/>
                      <a:pt x="176" y="9"/>
                      <a:pt x="174" y="8"/>
                    </a:cubicBezTo>
                    <a:cubicBezTo>
                      <a:pt x="171" y="8"/>
                      <a:pt x="171" y="8"/>
                      <a:pt x="171" y="8"/>
                    </a:cubicBezTo>
                    <a:cubicBezTo>
                      <a:pt x="168" y="6"/>
                      <a:pt x="168" y="6"/>
                      <a:pt x="168" y="6"/>
                    </a:cubicBezTo>
                    <a:cubicBezTo>
                      <a:pt x="160" y="0"/>
                      <a:pt x="151" y="4"/>
                      <a:pt x="146" y="6"/>
                    </a:cubicBezTo>
                    <a:cubicBezTo>
                      <a:pt x="143" y="7"/>
                      <a:pt x="141" y="9"/>
                      <a:pt x="139" y="12"/>
                    </a:cubicBezTo>
                    <a:cubicBezTo>
                      <a:pt x="139" y="13"/>
                      <a:pt x="139" y="14"/>
                      <a:pt x="139" y="14"/>
                    </a:cubicBezTo>
                    <a:cubicBezTo>
                      <a:pt x="139" y="15"/>
                      <a:pt x="139" y="15"/>
                      <a:pt x="139" y="15"/>
                    </a:cubicBezTo>
                    <a:cubicBezTo>
                      <a:pt x="139" y="15"/>
                      <a:pt x="139" y="15"/>
                      <a:pt x="139" y="15"/>
                    </a:cubicBezTo>
                    <a:cubicBezTo>
                      <a:pt x="140" y="16"/>
                      <a:pt x="140" y="16"/>
                      <a:pt x="140" y="17"/>
                    </a:cubicBezTo>
                    <a:cubicBezTo>
                      <a:pt x="143" y="22"/>
                      <a:pt x="142" y="28"/>
                      <a:pt x="141" y="32"/>
                    </a:cubicBezTo>
                    <a:cubicBezTo>
                      <a:pt x="141" y="34"/>
                      <a:pt x="140" y="38"/>
                      <a:pt x="138" y="41"/>
                    </a:cubicBezTo>
                    <a:cubicBezTo>
                      <a:pt x="137" y="41"/>
                      <a:pt x="137" y="42"/>
                      <a:pt x="136" y="42"/>
                    </a:cubicBezTo>
                    <a:cubicBezTo>
                      <a:pt x="137" y="46"/>
                      <a:pt x="137" y="49"/>
                      <a:pt x="139" y="50"/>
                    </a:cubicBezTo>
                    <a:cubicBezTo>
                      <a:pt x="140" y="51"/>
                      <a:pt x="142" y="51"/>
                      <a:pt x="142" y="51"/>
                    </a:cubicBezTo>
                    <a:cubicBezTo>
                      <a:pt x="142" y="54"/>
                      <a:pt x="142" y="57"/>
                      <a:pt x="142" y="60"/>
                    </a:cubicBezTo>
                    <a:cubicBezTo>
                      <a:pt x="143" y="62"/>
                      <a:pt x="145" y="62"/>
                      <a:pt x="145" y="65"/>
                    </a:cubicBezTo>
                    <a:cubicBezTo>
                      <a:pt x="143" y="65"/>
                      <a:pt x="143" y="65"/>
                      <a:pt x="143" y="65"/>
                    </a:cubicBezTo>
                    <a:cubicBezTo>
                      <a:pt x="143" y="66"/>
                      <a:pt x="143" y="66"/>
                      <a:pt x="143" y="67"/>
                    </a:cubicBezTo>
                    <a:cubicBezTo>
                      <a:pt x="147" y="68"/>
                      <a:pt x="152" y="70"/>
                      <a:pt x="156" y="72"/>
                    </a:cubicBezTo>
                    <a:cubicBezTo>
                      <a:pt x="160" y="74"/>
                      <a:pt x="163" y="75"/>
                      <a:pt x="166" y="76"/>
                    </a:cubicBezTo>
                    <a:cubicBezTo>
                      <a:pt x="167" y="77"/>
                      <a:pt x="168" y="77"/>
                      <a:pt x="170" y="78"/>
                    </a:cubicBezTo>
                    <a:cubicBezTo>
                      <a:pt x="176" y="80"/>
                      <a:pt x="184" y="83"/>
                      <a:pt x="187" y="91"/>
                    </a:cubicBezTo>
                    <a:cubicBezTo>
                      <a:pt x="187" y="92"/>
                      <a:pt x="187" y="92"/>
                      <a:pt x="187" y="92"/>
                    </a:cubicBezTo>
                    <a:cubicBezTo>
                      <a:pt x="187" y="93"/>
                      <a:pt x="187" y="93"/>
                      <a:pt x="187" y="93"/>
                    </a:cubicBezTo>
                    <a:cubicBezTo>
                      <a:pt x="187" y="95"/>
                      <a:pt x="187" y="98"/>
                      <a:pt x="187" y="101"/>
                    </a:cubicBezTo>
                    <a:cubicBezTo>
                      <a:pt x="187" y="103"/>
                      <a:pt x="187" y="104"/>
                      <a:pt x="187" y="106"/>
                    </a:cubicBezTo>
                    <a:cubicBezTo>
                      <a:pt x="212" y="106"/>
                      <a:pt x="212" y="106"/>
                      <a:pt x="212" y="106"/>
                    </a:cubicBezTo>
                    <a:cubicBezTo>
                      <a:pt x="212" y="101"/>
                      <a:pt x="211" y="93"/>
                      <a:pt x="211" y="89"/>
                    </a:cubicBezTo>
                    <a:close/>
                  </a:path>
                </a:pathLst>
              </a:custGeom>
              <a:solidFill>
                <a:srgbClr val="6B15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6"/>
              <p:cNvSpPr/>
              <p:nvPr>
                <p:custDataLst>
                  <p:tags r:id="rId3"/>
                </p:custDataLst>
              </p:nvPr>
            </p:nvSpPr>
            <p:spPr bwMode="auto">
              <a:xfrm>
                <a:off x="3662" y="1981"/>
                <a:ext cx="359" cy="355"/>
              </a:xfrm>
              <a:custGeom>
                <a:avLst/>
                <a:gdLst>
                  <a:gd name="T0" fmla="*/ 102 w 150"/>
                  <a:gd name="T1" fmla="*/ 17 h 147"/>
                  <a:gd name="T2" fmla="*/ 103 w 150"/>
                  <a:gd name="T3" fmla="*/ 32 h 147"/>
                  <a:gd name="T4" fmla="*/ 102 w 150"/>
                  <a:gd name="T5" fmla="*/ 46 h 147"/>
                  <a:gd name="T6" fmla="*/ 104 w 150"/>
                  <a:gd name="T7" fmla="*/ 50 h 147"/>
                  <a:gd name="T8" fmla="*/ 104 w 150"/>
                  <a:gd name="T9" fmla="*/ 62 h 147"/>
                  <a:gd name="T10" fmla="*/ 102 w 150"/>
                  <a:gd name="T11" fmla="*/ 68 h 147"/>
                  <a:gd name="T12" fmla="*/ 97 w 150"/>
                  <a:gd name="T13" fmla="*/ 72 h 147"/>
                  <a:gd name="T14" fmla="*/ 96 w 150"/>
                  <a:gd name="T15" fmla="*/ 82 h 147"/>
                  <a:gd name="T16" fmla="*/ 92 w 150"/>
                  <a:gd name="T17" fmla="*/ 90 h 147"/>
                  <a:gd name="T18" fmla="*/ 96 w 150"/>
                  <a:gd name="T19" fmla="*/ 90 h 147"/>
                  <a:gd name="T20" fmla="*/ 102 w 150"/>
                  <a:gd name="T21" fmla="*/ 101 h 147"/>
                  <a:gd name="T22" fmla="*/ 109 w 150"/>
                  <a:gd name="T23" fmla="*/ 103 h 147"/>
                  <a:gd name="T24" fmla="*/ 132 w 150"/>
                  <a:gd name="T25" fmla="*/ 113 h 147"/>
                  <a:gd name="T26" fmla="*/ 150 w 150"/>
                  <a:gd name="T27" fmla="*/ 124 h 147"/>
                  <a:gd name="T28" fmla="*/ 150 w 150"/>
                  <a:gd name="T29" fmla="*/ 147 h 147"/>
                  <a:gd name="T30" fmla="*/ 0 w 150"/>
                  <a:gd name="T31" fmla="*/ 147 h 147"/>
                  <a:gd name="T32" fmla="*/ 0 w 150"/>
                  <a:gd name="T33" fmla="*/ 124 h 147"/>
                  <a:gd name="T34" fmla="*/ 18 w 150"/>
                  <a:gd name="T35" fmla="*/ 113 h 147"/>
                  <a:gd name="T36" fmla="*/ 41 w 150"/>
                  <a:gd name="T37" fmla="*/ 103 h 147"/>
                  <a:gd name="T38" fmla="*/ 48 w 150"/>
                  <a:gd name="T39" fmla="*/ 101 h 147"/>
                  <a:gd name="T40" fmla="*/ 54 w 150"/>
                  <a:gd name="T41" fmla="*/ 90 h 147"/>
                  <a:gd name="T42" fmla="*/ 57 w 150"/>
                  <a:gd name="T43" fmla="*/ 90 h 147"/>
                  <a:gd name="T44" fmla="*/ 53 w 150"/>
                  <a:gd name="T45" fmla="*/ 83 h 147"/>
                  <a:gd name="T46" fmla="*/ 52 w 150"/>
                  <a:gd name="T47" fmla="*/ 70 h 147"/>
                  <a:gd name="T48" fmla="*/ 49 w 150"/>
                  <a:gd name="T49" fmla="*/ 70 h 147"/>
                  <a:gd name="T50" fmla="*/ 44 w 150"/>
                  <a:gd name="T51" fmla="*/ 53 h 147"/>
                  <a:gd name="T52" fmla="*/ 46 w 150"/>
                  <a:gd name="T53" fmla="*/ 46 h 147"/>
                  <a:gd name="T54" fmla="*/ 58 w 150"/>
                  <a:gd name="T55" fmla="*/ 7 h 147"/>
                  <a:gd name="T56" fmla="*/ 90 w 150"/>
                  <a:gd name="T57" fmla="*/ 7 h 147"/>
                  <a:gd name="T58" fmla="*/ 93 w 150"/>
                  <a:gd name="T59" fmla="*/ 10 h 147"/>
                  <a:gd name="T60" fmla="*/ 98 w 150"/>
                  <a:gd name="T61" fmla="*/ 10 h 147"/>
                  <a:gd name="T62" fmla="*/ 102 w 150"/>
                  <a:gd name="T63" fmla="*/ 1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47">
                    <a:moveTo>
                      <a:pt x="102" y="17"/>
                    </a:moveTo>
                    <a:cubicBezTo>
                      <a:pt x="103" y="22"/>
                      <a:pt x="103" y="26"/>
                      <a:pt x="103" y="32"/>
                    </a:cubicBezTo>
                    <a:cubicBezTo>
                      <a:pt x="103" y="34"/>
                      <a:pt x="102" y="43"/>
                      <a:pt x="102" y="46"/>
                    </a:cubicBezTo>
                    <a:cubicBezTo>
                      <a:pt x="102" y="48"/>
                      <a:pt x="103" y="48"/>
                      <a:pt x="104" y="50"/>
                    </a:cubicBezTo>
                    <a:cubicBezTo>
                      <a:pt x="105" y="54"/>
                      <a:pt x="105" y="59"/>
                      <a:pt x="104" y="62"/>
                    </a:cubicBezTo>
                    <a:cubicBezTo>
                      <a:pt x="104" y="64"/>
                      <a:pt x="103" y="66"/>
                      <a:pt x="102" y="68"/>
                    </a:cubicBezTo>
                    <a:cubicBezTo>
                      <a:pt x="101" y="70"/>
                      <a:pt x="98" y="70"/>
                      <a:pt x="97" y="72"/>
                    </a:cubicBezTo>
                    <a:cubicBezTo>
                      <a:pt x="96" y="75"/>
                      <a:pt x="97" y="78"/>
                      <a:pt x="96" y="82"/>
                    </a:cubicBezTo>
                    <a:cubicBezTo>
                      <a:pt x="95" y="85"/>
                      <a:pt x="92" y="85"/>
                      <a:pt x="92" y="90"/>
                    </a:cubicBezTo>
                    <a:cubicBezTo>
                      <a:pt x="93" y="90"/>
                      <a:pt x="94" y="90"/>
                      <a:pt x="96" y="90"/>
                    </a:cubicBezTo>
                    <a:cubicBezTo>
                      <a:pt x="97" y="93"/>
                      <a:pt x="100" y="99"/>
                      <a:pt x="102" y="101"/>
                    </a:cubicBezTo>
                    <a:cubicBezTo>
                      <a:pt x="104" y="102"/>
                      <a:pt x="107" y="102"/>
                      <a:pt x="109" y="103"/>
                    </a:cubicBezTo>
                    <a:cubicBezTo>
                      <a:pt x="116" y="106"/>
                      <a:pt x="125" y="110"/>
                      <a:pt x="132" y="113"/>
                    </a:cubicBezTo>
                    <a:cubicBezTo>
                      <a:pt x="139" y="116"/>
                      <a:pt x="148" y="117"/>
                      <a:pt x="150" y="124"/>
                    </a:cubicBezTo>
                    <a:cubicBezTo>
                      <a:pt x="150" y="129"/>
                      <a:pt x="150" y="141"/>
                      <a:pt x="150" y="147"/>
                    </a:cubicBezTo>
                    <a:cubicBezTo>
                      <a:pt x="0" y="147"/>
                      <a:pt x="0" y="147"/>
                      <a:pt x="0" y="147"/>
                    </a:cubicBezTo>
                    <a:cubicBezTo>
                      <a:pt x="0" y="141"/>
                      <a:pt x="0" y="129"/>
                      <a:pt x="0" y="124"/>
                    </a:cubicBezTo>
                    <a:cubicBezTo>
                      <a:pt x="3" y="117"/>
                      <a:pt x="11" y="116"/>
                      <a:pt x="18" y="113"/>
                    </a:cubicBezTo>
                    <a:cubicBezTo>
                      <a:pt x="25" y="110"/>
                      <a:pt x="34" y="106"/>
                      <a:pt x="41" y="103"/>
                    </a:cubicBezTo>
                    <a:cubicBezTo>
                      <a:pt x="44" y="102"/>
                      <a:pt x="46" y="102"/>
                      <a:pt x="48" y="101"/>
                    </a:cubicBezTo>
                    <a:cubicBezTo>
                      <a:pt x="50" y="99"/>
                      <a:pt x="53" y="93"/>
                      <a:pt x="54" y="90"/>
                    </a:cubicBezTo>
                    <a:cubicBezTo>
                      <a:pt x="57" y="90"/>
                      <a:pt x="57" y="90"/>
                      <a:pt x="57" y="90"/>
                    </a:cubicBezTo>
                    <a:cubicBezTo>
                      <a:pt x="57" y="86"/>
                      <a:pt x="54" y="85"/>
                      <a:pt x="53" y="83"/>
                    </a:cubicBezTo>
                    <a:cubicBezTo>
                      <a:pt x="53" y="79"/>
                      <a:pt x="53" y="74"/>
                      <a:pt x="52" y="70"/>
                    </a:cubicBezTo>
                    <a:cubicBezTo>
                      <a:pt x="52" y="71"/>
                      <a:pt x="49" y="70"/>
                      <a:pt x="49" y="70"/>
                    </a:cubicBezTo>
                    <a:cubicBezTo>
                      <a:pt x="45" y="67"/>
                      <a:pt x="45" y="57"/>
                      <a:pt x="44" y="53"/>
                    </a:cubicBezTo>
                    <a:cubicBezTo>
                      <a:pt x="44" y="51"/>
                      <a:pt x="47" y="49"/>
                      <a:pt x="46" y="46"/>
                    </a:cubicBezTo>
                    <a:cubicBezTo>
                      <a:pt x="42" y="25"/>
                      <a:pt x="48" y="11"/>
                      <a:pt x="58" y="7"/>
                    </a:cubicBezTo>
                    <a:cubicBezTo>
                      <a:pt x="65" y="5"/>
                      <a:pt x="78" y="0"/>
                      <a:pt x="90" y="7"/>
                    </a:cubicBezTo>
                    <a:cubicBezTo>
                      <a:pt x="93" y="10"/>
                      <a:pt x="93" y="10"/>
                      <a:pt x="93" y="10"/>
                    </a:cubicBezTo>
                    <a:cubicBezTo>
                      <a:pt x="98" y="10"/>
                      <a:pt x="98" y="10"/>
                      <a:pt x="98" y="10"/>
                    </a:cubicBezTo>
                    <a:cubicBezTo>
                      <a:pt x="100" y="12"/>
                      <a:pt x="102" y="17"/>
                      <a:pt x="102" y="17"/>
                    </a:cubicBezTo>
                    <a:close/>
                  </a:path>
                </a:pathLst>
              </a:custGeom>
              <a:solidFill>
                <a:srgbClr val="6B15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 name="组合 2"/>
            <p:cNvGrpSpPr/>
            <p:nvPr/>
          </p:nvGrpSpPr>
          <p:grpSpPr>
            <a:xfrm>
              <a:off x="1523385" y="1698874"/>
              <a:ext cx="3425897" cy="1676423"/>
              <a:chOff x="1523385" y="1698874"/>
              <a:chExt cx="3425897" cy="1676423"/>
            </a:xfrm>
          </p:grpSpPr>
          <p:sp>
            <p:nvSpPr>
              <p:cNvPr id="25" name="TextBox 76"/>
              <p:cNvSpPr txBox="1"/>
              <p:nvPr>
                <p:custDataLst>
                  <p:tags r:id="rId4"/>
                </p:custDataLst>
              </p:nvPr>
            </p:nvSpPr>
            <p:spPr>
              <a:xfrm>
                <a:off x="2257620" y="1698874"/>
                <a:ext cx="905930" cy="308197"/>
              </a:xfrm>
              <a:prstGeom prst="rect">
                <a:avLst/>
              </a:prstGeom>
              <a:noFill/>
            </p:spPr>
            <p:txBody>
              <a:bodyPr wrap="squar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1800" dirty="0">
                    <a:solidFill>
                      <a:schemeClr val="tx1"/>
                    </a:solidFill>
                  </a:rPr>
                  <a:t>鲁棒性</a:t>
                </a:r>
                <a:endParaRPr lang="zh-CN" altLang="en-US" sz="1800" dirty="0">
                  <a:solidFill>
                    <a:schemeClr val="tx1"/>
                  </a:solidFill>
                </a:endParaRPr>
              </a:p>
            </p:txBody>
          </p:sp>
          <p:sp>
            <p:nvSpPr>
              <p:cNvPr id="2" name="矩形 1"/>
              <p:cNvSpPr/>
              <p:nvPr>
                <p:custDataLst>
                  <p:tags r:id="rId5"/>
                </p:custDataLst>
              </p:nvPr>
            </p:nvSpPr>
            <p:spPr>
              <a:xfrm>
                <a:off x="1523385" y="1969213"/>
                <a:ext cx="3425897" cy="1406084"/>
              </a:xfrm>
              <a:prstGeom prst="rect">
                <a:avLst/>
              </a:prstGeom>
            </p:spPr>
            <p:txBody>
              <a:bodyPr wrap="square">
                <a:noAutofit/>
              </a:bodyPr>
              <a:lstStyle/>
              <a:p>
                <a:pPr indent="406400" fontAlgn="auto">
                  <a:lnSpc>
                    <a:spcPct val="150000"/>
                  </a:lnSpc>
                  <a:extLst>
                    <a:ext uri="{35155182-B16C-46BC-9424-99874614C6A1}">
                      <wpsdc:indentchars xmlns:wpsdc="http://www.wps.cn/officeDocument/2017/drawingmlCustomData" val="200" checksum="1740828767"/>
                    </a:ext>
                  </a:extLst>
                </a:pPr>
                <a:r>
                  <a:rPr lang="zh-CN" altLang="en-US" sz="1600" dirty="0">
                    <a:solidFill>
                      <a:schemeClr val="tx1"/>
                    </a:solidFill>
                    <a:latin typeface="微软雅黑" panose="020B0503020204020204" pitchFamily="34" charset="-122"/>
                    <a:ea typeface="微软雅黑" panose="020B0503020204020204" pitchFamily="34" charset="-122"/>
                  </a:rPr>
                  <a:t>图像随机旋转±15°来增强对图像方向的鲁棒性，以及调整图像的亮度、对比度、饱和度和色调来增强模型对光照和颜色变化的鲁棒性。</a:t>
                </a: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grpSp>
      <p:grpSp>
        <p:nvGrpSpPr>
          <p:cNvPr id="30" name="组合 29"/>
          <p:cNvGrpSpPr/>
          <p:nvPr>
            <p:custDataLst>
              <p:tags r:id="rId6"/>
            </p:custDataLst>
          </p:nvPr>
        </p:nvGrpSpPr>
        <p:grpSpPr>
          <a:xfrm>
            <a:off x="5883143" y="1077890"/>
            <a:ext cx="5377180" cy="2503457"/>
            <a:chOff x="6602722" y="1578126"/>
            <a:chExt cx="4515253" cy="2102169"/>
          </a:xfrm>
        </p:grpSpPr>
        <p:grpSp>
          <p:nvGrpSpPr>
            <p:cNvPr id="20" name="Group 8"/>
            <p:cNvGrpSpPr>
              <a:grpSpLocks noChangeAspect="1"/>
            </p:cNvGrpSpPr>
            <p:nvPr/>
          </p:nvGrpSpPr>
          <p:grpSpPr bwMode="auto">
            <a:xfrm>
              <a:off x="7043327" y="1578126"/>
              <a:ext cx="471898" cy="423745"/>
              <a:chOff x="3622" y="1962"/>
              <a:chExt cx="441" cy="396"/>
            </a:xfrm>
          </p:grpSpPr>
          <p:sp>
            <p:nvSpPr>
              <p:cNvPr id="22" name="Freeform 9"/>
              <p:cNvSpPr/>
              <p:nvPr>
                <p:custDataLst>
                  <p:tags r:id="rId7"/>
                </p:custDataLst>
              </p:nvPr>
            </p:nvSpPr>
            <p:spPr bwMode="auto">
              <a:xfrm>
                <a:off x="3622" y="1962"/>
                <a:ext cx="264" cy="228"/>
              </a:xfrm>
              <a:custGeom>
                <a:avLst/>
                <a:gdLst>
                  <a:gd name="T0" fmla="*/ 92 w 110"/>
                  <a:gd name="T1" fmla="*/ 29 h 95"/>
                  <a:gd name="T2" fmla="*/ 110 w 110"/>
                  <a:gd name="T3" fmla="*/ 17 h 95"/>
                  <a:gd name="T4" fmla="*/ 66 w 110"/>
                  <a:gd name="T5" fmla="*/ 17 h 95"/>
                  <a:gd name="T6" fmla="*/ 53 w 110"/>
                  <a:gd name="T7" fmla="*/ 0 h 95"/>
                  <a:gd name="T8" fmla="*/ 21 w 110"/>
                  <a:gd name="T9" fmla="*/ 0 h 95"/>
                  <a:gd name="T10" fmla="*/ 1 w 110"/>
                  <a:gd name="T11" fmla="*/ 20 h 95"/>
                  <a:gd name="T12" fmla="*/ 0 w 110"/>
                  <a:gd name="T13" fmla="*/ 95 h 95"/>
                  <a:gd name="T14" fmla="*/ 82 w 110"/>
                  <a:gd name="T15" fmla="*/ 95 h 95"/>
                  <a:gd name="T16" fmla="*/ 92 w 110"/>
                  <a:gd name="T17" fmla="*/ 2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95">
                    <a:moveTo>
                      <a:pt x="92" y="29"/>
                    </a:moveTo>
                    <a:cubicBezTo>
                      <a:pt x="98" y="23"/>
                      <a:pt x="104" y="19"/>
                      <a:pt x="110" y="17"/>
                    </a:cubicBezTo>
                    <a:cubicBezTo>
                      <a:pt x="66" y="17"/>
                      <a:pt x="66" y="17"/>
                      <a:pt x="66" y="17"/>
                    </a:cubicBezTo>
                    <a:cubicBezTo>
                      <a:pt x="53" y="0"/>
                      <a:pt x="53" y="0"/>
                      <a:pt x="53" y="0"/>
                    </a:cubicBezTo>
                    <a:cubicBezTo>
                      <a:pt x="53" y="0"/>
                      <a:pt x="35" y="0"/>
                      <a:pt x="21" y="0"/>
                    </a:cubicBezTo>
                    <a:cubicBezTo>
                      <a:pt x="7" y="0"/>
                      <a:pt x="1" y="3"/>
                      <a:pt x="1" y="20"/>
                    </a:cubicBezTo>
                    <a:cubicBezTo>
                      <a:pt x="1" y="38"/>
                      <a:pt x="0" y="95"/>
                      <a:pt x="0" y="95"/>
                    </a:cubicBezTo>
                    <a:cubicBezTo>
                      <a:pt x="82" y="95"/>
                      <a:pt x="82" y="95"/>
                      <a:pt x="82" y="95"/>
                    </a:cubicBezTo>
                    <a:cubicBezTo>
                      <a:pt x="70" y="74"/>
                      <a:pt x="74" y="47"/>
                      <a:pt x="92" y="29"/>
                    </a:cubicBezTo>
                    <a:close/>
                  </a:path>
                </a:pathLst>
              </a:custGeom>
              <a:solidFill>
                <a:srgbClr val="6B15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
              <p:cNvSpPr>
                <a:spLocks noEditPoints="1"/>
              </p:cNvSpPr>
              <p:nvPr>
                <p:custDataLst>
                  <p:tags r:id="rId8"/>
                </p:custDataLst>
              </p:nvPr>
            </p:nvSpPr>
            <p:spPr bwMode="auto">
              <a:xfrm>
                <a:off x="3821" y="2008"/>
                <a:ext cx="242" cy="237"/>
              </a:xfrm>
              <a:custGeom>
                <a:avLst/>
                <a:gdLst>
                  <a:gd name="T0" fmla="*/ 83 w 101"/>
                  <a:gd name="T1" fmla="*/ 18 h 99"/>
                  <a:gd name="T2" fmla="*/ 18 w 101"/>
                  <a:gd name="T3" fmla="*/ 18 h 99"/>
                  <a:gd name="T4" fmla="*/ 18 w 101"/>
                  <a:gd name="T5" fmla="*/ 81 h 99"/>
                  <a:gd name="T6" fmla="*/ 83 w 101"/>
                  <a:gd name="T7" fmla="*/ 81 h 99"/>
                  <a:gd name="T8" fmla="*/ 83 w 101"/>
                  <a:gd name="T9" fmla="*/ 18 h 99"/>
                  <a:gd name="T10" fmla="*/ 28 w 101"/>
                  <a:gd name="T11" fmla="*/ 71 h 99"/>
                  <a:gd name="T12" fmla="*/ 28 w 101"/>
                  <a:gd name="T13" fmla="*/ 27 h 99"/>
                  <a:gd name="T14" fmla="*/ 73 w 101"/>
                  <a:gd name="T15" fmla="*/ 27 h 99"/>
                  <a:gd name="T16" fmla="*/ 73 w 101"/>
                  <a:gd name="T17" fmla="*/ 71 h 99"/>
                  <a:gd name="T18" fmla="*/ 28 w 101"/>
                  <a:gd name="T19" fmla="*/ 7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99">
                    <a:moveTo>
                      <a:pt x="83" y="18"/>
                    </a:moveTo>
                    <a:cubicBezTo>
                      <a:pt x="65" y="0"/>
                      <a:pt x="36" y="0"/>
                      <a:pt x="18" y="18"/>
                    </a:cubicBezTo>
                    <a:cubicBezTo>
                      <a:pt x="0" y="35"/>
                      <a:pt x="0" y="63"/>
                      <a:pt x="18" y="81"/>
                    </a:cubicBezTo>
                    <a:cubicBezTo>
                      <a:pt x="36" y="99"/>
                      <a:pt x="65" y="99"/>
                      <a:pt x="83" y="81"/>
                    </a:cubicBezTo>
                    <a:cubicBezTo>
                      <a:pt x="101" y="63"/>
                      <a:pt x="101" y="35"/>
                      <a:pt x="83" y="18"/>
                    </a:cubicBezTo>
                    <a:close/>
                    <a:moveTo>
                      <a:pt x="28" y="71"/>
                    </a:moveTo>
                    <a:cubicBezTo>
                      <a:pt x="16" y="59"/>
                      <a:pt x="16" y="39"/>
                      <a:pt x="28" y="27"/>
                    </a:cubicBezTo>
                    <a:cubicBezTo>
                      <a:pt x="41" y="15"/>
                      <a:pt x="61" y="15"/>
                      <a:pt x="73" y="27"/>
                    </a:cubicBezTo>
                    <a:cubicBezTo>
                      <a:pt x="86" y="39"/>
                      <a:pt x="86" y="59"/>
                      <a:pt x="73" y="71"/>
                    </a:cubicBezTo>
                    <a:cubicBezTo>
                      <a:pt x="61" y="84"/>
                      <a:pt x="41" y="84"/>
                      <a:pt x="28" y="71"/>
                    </a:cubicBezTo>
                    <a:close/>
                  </a:path>
                </a:pathLst>
              </a:custGeom>
              <a:solidFill>
                <a:srgbClr val="6B15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1"/>
              <p:cNvSpPr>
                <a:spLocks noEditPoints="1"/>
              </p:cNvSpPr>
              <p:nvPr>
                <p:custDataLst>
                  <p:tags r:id="rId9"/>
                </p:custDataLst>
              </p:nvPr>
            </p:nvSpPr>
            <p:spPr bwMode="auto">
              <a:xfrm>
                <a:off x="3703" y="2207"/>
                <a:ext cx="156" cy="151"/>
              </a:xfrm>
              <a:custGeom>
                <a:avLst/>
                <a:gdLst>
                  <a:gd name="T0" fmla="*/ 61 w 65"/>
                  <a:gd name="T1" fmla="*/ 3 h 63"/>
                  <a:gd name="T2" fmla="*/ 48 w 65"/>
                  <a:gd name="T3" fmla="*/ 3 h 63"/>
                  <a:gd name="T4" fmla="*/ 47 w 65"/>
                  <a:gd name="T5" fmla="*/ 4 h 63"/>
                  <a:gd name="T6" fmla="*/ 61 w 65"/>
                  <a:gd name="T7" fmla="*/ 17 h 63"/>
                  <a:gd name="T8" fmla="*/ 61 w 65"/>
                  <a:gd name="T9" fmla="*/ 16 h 63"/>
                  <a:gd name="T10" fmla="*/ 61 w 65"/>
                  <a:gd name="T11" fmla="*/ 3 h 63"/>
                  <a:gd name="T12" fmla="*/ 4 w 65"/>
                  <a:gd name="T13" fmla="*/ 46 h 63"/>
                  <a:gd name="T14" fmla="*/ 4 w 65"/>
                  <a:gd name="T15" fmla="*/ 59 h 63"/>
                  <a:gd name="T16" fmla="*/ 17 w 65"/>
                  <a:gd name="T17" fmla="*/ 59 h 63"/>
                  <a:gd name="T18" fmla="*/ 56 w 65"/>
                  <a:gd name="T19" fmla="*/ 21 h 63"/>
                  <a:gd name="T20" fmla="*/ 43 w 65"/>
                  <a:gd name="T21" fmla="*/ 8 h 63"/>
                  <a:gd name="T22" fmla="*/ 4 w 65"/>
                  <a:gd name="T23" fmla="*/ 4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63">
                    <a:moveTo>
                      <a:pt x="61" y="3"/>
                    </a:moveTo>
                    <a:cubicBezTo>
                      <a:pt x="58" y="0"/>
                      <a:pt x="52" y="0"/>
                      <a:pt x="48" y="3"/>
                    </a:cubicBezTo>
                    <a:cubicBezTo>
                      <a:pt x="47" y="4"/>
                      <a:pt x="47" y="4"/>
                      <a:pt x="47" y="4"/>
                    </a:cubicBezTo>
                    <a:cubicBezTo>
                      <a:pt x="61" y="17"/>
                      <a:pt x="61" y="17"/>
                      <a:pt x="61" y="17"/>
                    </a:cubicBezTo>
                    <a:cubicBezTo>
                      <a:pt x="61" y="16"/>
                      <a:pt x="61" y="16"/>
                      <a:pt x="61" y="16"/>
                    </a:cubicBezTo>
                    <a:cubicBezTo>
                      <a:pt x="65" y="13"/>
                      <a:pt x="65" y="7"/>
                      <a:pt x="61" y="3"/>
                    </a:cubicBezTo>
                    <a:close/>
                    <a:moveTo>
                      <a:pt x="4" y="46"/>
                    </a:moveTo>
                    <a:cubicBezTo>
                      <a:pt x="0" y="50"/>
                      <a:pt x="0" y="55"/>
                      <a:pt x="4" y="59"/>
                    </a:cubicBezTo>
                    <a:cubicBezTo>
                      <a:pt x="8" y="63"/>
                      <a:pt x="14" y="63"/>
                      <a:pt x="17" y="59"/>
                    </a:cubicBezTo>
                    <a:cubicBezTo>
                      <a:pt x="56" y="21"/>
                      <a:pt x="56" y="21"/>
                      <a:pt x="56" y="21"/>
                    </a:cubicBezTo>
                    <a:cubicBezTo>
                      <a:pt x="43" y="8"/>
                      <a:pt x="43" y="8"/>
                      <a:pt x="43" y="8"/>
                    </a:cubicBezTo>
                    <a:lnTo>
                      <a:pt x="4" y="46"/>
                    </a:lnTo>
                    <a:close/>
                  </a:path>
                </a:pathLst>
              </a:custGeom>
              <a:solidFill>
                <a:srgbClr val="6B15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7" name="组合 26"/>
            <p:cNvGrpSpPr/>
            <p:nvPr/>
          </p:nvGrpSpPr>
          <p:grpSpPr>
            <a:xfrm>
              <a:off x="6602722" y="1698874"/>
              <a:ext cx="4515253" cy="1981421"/>
              <a:chOff x="1243981" y="1698874"/>
              <a:chExt cx="4515253" cy="1981421"/>
            </a:xfrm>
          </p:grpSpPr>
          <p:sp>
            <p:nvSpPr>
              <p:cNvPr id="28" name="TextBox 76"/>
              <p:cNvSpPr txBox="1"/>
              <p:nvPr>
                <p:custDataLst>
                  <p:tags r:id="rId10"/>
                </p:custDataLst>
              </p:nvPr>
            </p:nvSpPr>
            <p:spPr>
              <a:xfrm>
                <a:off x="2257391" y="1698874"/>
                <a:ext cx="1441412" cy="308197"/>
              </a:xfrm>
              <a:prstGeom prst="rect">
                <a:avLst/>
              </a:prstGeom>
              <a:noFill/>
            </p:spPr>
            <p:txBody>
              <a:bodyPr wrap="squar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1800" dirty="0">
                    <a:solidFill>
                      <a:schemeClr val="tx1"/>
                    </a:solidFill>
                  </a:rPr>
                  <a:t>标准化参数</a:t>
                </a:r>
                <a:endParaRPr lang="zh-CN" altLang="en-US" sz="1800" dirty="0">
                  <a:solidFill>
                    <a:schemeClr val="tx1"/>
                  </a:solidFill>
                </a:endParaRPr>
              </a:p>
            </p:txBody>
          </p:sp>
          <p:sp>
            <p:nvSpPr>
              <p:cNvPr id="29" name="矩形 28"/>
              <p:cNvSpPr/>
              <p:nvPr>
                <p:custDataLst>
                  <p:tags r:id="rId11"/>
                </p:custDataLst>
              </p:nvPr>
            </p:nvSpPr>
            <p:spPr>
              <a:xfrm>
                <a:off x="1243981" y="2008671"/>
                <a:ext cx="4515253" cy="1671624"/>
              </a:xfrm>
              <a:prstGeom prst="rect">
                <a:avLst/>
              </a:prstGeom>
            </p:spPr>
            <p:txBody>
              <a:bodyPr wrap="square">
                <a:noAutofit/>
              </a:bodyPr>
              <a:lstStyle/>
              <a:p>
                <a:pPr indent="406400" fontAlgn="auto">
                  <a:lnSpc>
                    <a:spcPct val="150000"/>
                  </a:lnSpc>
                  <a:extLst>
                    <a:ext uri="{35155182-B16C-46BC-9424-99874614C6A1}">
                      <wpsdc:indentchars xmlns:wpsdc="http://www.wps.cn/officeDocument/2017/drawingmlCustomData" val="200" checksum="1740828767"/>
                    </a:ext>
                  </a:extLst>
                </a:pPr>
                <a:r>
                  <a:rPr lang="zh-CN" altLang="en-US" sz="1600" dirty="0">
                    <a:solidFill>
                      <a:schemeClr val="tx1"/>
                    </a:solidFill>
                    <a:latin typeface="微软雅黑" panose="020B0503020204020204" pitchFamily="34" charset="-122"/>
                    <a:ea typeface="微软雅黑" panose="020B0503020204020204" pitchFamily="34" charset="-122"/>
                  </a:rPr>
                  <a:t>针对标准化的参数均值和协方差，进行了以下的实验进行研究，实验数据包括三种不同方法得来的参数：通用数据集ImageNet的均值和标准差、均设置为0.5以及根据本次实验的具体数据集来计算特有的均值和标准差。</a:t>
                </a: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grpSp>
      <p:pic>
        <p:nvPicPr>
          <p:cNvPr id="37" name="Picture 36" descr="59-南开大学-logo.png"/>
          <p:cNvPicPr>
            <a:picLocks noChangeAspect="1"/>
          </p:cNvPicPr>
          <p:nvPr>
            <p:custDataLst>
              <p:tags r:id="rId12"/>
            </p:custDataLst>
          </p:nvPr>
        </p:nvPicPr>
        <p:blipFill>
          <a:blip r:embed="rId13"/>
          <a:stretch>
            <a:fillRect/>
          </a:stretch>
        </p:blipFill>
        <p:spPr>
          <a:xfrm>
            <a:off x="11515607" y="6141125"/>
            <a:ext cx="499384" cy="499383"/>
          </a:xfrm>
          <a:prstGeom prst="rect">
            <a:avLst/>
          </a:prstGeom>
        </p:spPr>
      </p:pic>
      <p:pic>
        <p:nvPicPr>
          <p:cNvPr id="26" name="图片 3" descr="train_test_curves"/>
          <p:cNvPicPr>
            <a:picLocks noChangeAspect="1"/>
          </p:cNvPicPr>
          <p:nvPr/>
        </p:nvPicPr>
        <p:blipFill>
          <a:blip r:embed="rId14"/>
          <a:stretch>
            <a:fillRect/>
          </a:stretch>
        </p:blipFill>
        <p:spPr>
          <a:xfrm>
            <a:off x="762000" y="3429635"/>
            <a:ext cx="4695825" cy="2280920"/>
          </a:xfrm>
          <a:prstGeom prst="rect">
            <a:avLst/>
          </a:prstGeom>
        </p:spPr>
      </p:pic>
      <p:graphicFrame>
        <p:nvGraphicFramePr>
          <p:cNvPr id="32" name="表格 31"/>
          <p:cNvGraphicFramePr/>
          <p:nvPr>
            <p:custDataLst>
              <p:tags r:id="rId15"/>
            </p:custDataLst>
          </p:nvPr>
        </p:nvGraphicFramePr>
        <p:xfrm>
          <a:off x="5883275" y="3482340"/>
          <a:ext cx="5377815" cy="2320290"/>
        </p:xfrm>
        <a:graphic>
          <a:graphicData uri="http://schemas.openxmlformats.org/drawingml/2006/table">
            <a:tbl>
              <a:tblPr/>
              <a:tblGrid>
                <a:gridCol w="2089785"/>
                <a:gridCol w="1077595"/>
                <a:gridCol w="1277620"/>
                <a:gridCol w="932815"/>
              </a:tblGrid>
              <a:tr h="307340">
                <a:tc>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参数</a:t>
                      </a:r>
                      <a:endParaRPr lang="en-US" alt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accuracy</a:t>
                      </a:r>
                      <a:endParaRPr lang="en-US" alt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epoch</a:t>
                      </a:r>
                      <a:endParaRPr lang="en-US" alt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备注</a:t>
                      </a:r>
                      <a:endParaRPr lang="en-US" alt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0205">
                <a:tc>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[0.5, 0.5, 0.5]</a:t>
                      </a:r>
                      <a:endParaRPr lang="en-US" alt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rowSpan="2">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85.16%</a:t>
                      </a:r>
                      <a:r>
                        <a:rPr lang="en-US" altLang="zh-CN" sz="1200" b="1">
                          <a:latin typeface="微软雅黑" panose="020B0503020204020204" pitchFamily="34" charset="-122"/>
                          <a:ea typeface="微软雅黑" panose="020B0503020204020204" pitchFamily="34" charset="-122"/>
                        </a:rPr>
                        <a:t> </a:t>
                      </a:r>
                      <a:endParaRPr lang="en-US" altLang="zh-CN"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rowSpan="2">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100</a:t>
                      </a:r>
                      <a:endParaRPr 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rowSpan="2">
                  <a:txBody>
                    <a:bodyPr/>
                    <a:p>
                      <a:pPr indent="0" algn="ctr">
                        <a:buNone/>
                      </a:pPr>
                      <a:r>
                        <a:rPr lang="en-US" sz="1200" b="1">
                          <a:latin typeface="微软雅黑" panose="020B0503020204020204" pitchFamily="34" charset="-122"/>
                          <a:ea typeface="微软雅黑" panose="020B0503020204020204" pitchFamily="34" charset="-122"/>
                          <a:cs typeface="微软雅黑" panose="020B0503020204020204" pitchFamily="34" charset="-122"/>
                        </a:rPr>
                        <a:t>通用设置</a:t>
                      </a:r>
                      <a:r>
                        <a:rPr lang="en-US" altLang="zh-CN" sz="1200" b="1">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200" b="1">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307340">
                <a:tc>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[0.5, 0.5, 0.5]</a:t>
                      </a:r>
                      <a:endParaRPr lang="en-US" alt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vMerge="1">
                  <a:tcPr marL="68580" marR="68580" marT="0" marB="0" vert="horz" anchor="ctr" anchorCtr="0">
                    <a:lnL>
                      <a:noFill/>
                    </a:lnL>
                    <a:lnR>
                      <a:noFill/>
                    </a:lnR>
                    <a:lnT cap="flat">
                      <a:noFill/>
                    </a:lnT>
                    <a:lnB cap="flat">
                      <a:noFill/>
                    </a:lnB>
                    <a:lnTlToBr>
                      <a:noFill/>
                    </a:lnTlToBr>
                    <a:lnBlToTr>
                      <a:noFill/>
                    </a:lnBlToTr>
                    <a:noFill/>
                  </a:tcPr>
                </a:tc>
                <a:tc vMerge="1">
                  <a:tcPr marL="68580" marR="68580" marT="0" marB="0" vert="horz" anchor="ctr" anchorCtr="0">
                    <a:lnL>
                      <a:noFill/>
                    </a:lnL>
                    <a:lnR>
                      <a:noFill/>
                    </a:lnR>
                    <a:lnT cap="flat">
                      <a:noFill/>
                    </a:lnT>
                    <a:lnB cap="flat">
                      <a:noFill/>
                    </a:lnB>
                    <a:lnTlToBr>
                      <a:noFill/>
                    </a:lnTlToBr>
                    <a:lnBlToTr>
                      <a:noFill/>
                    </a:lnBlToTr>
                    <a:noFill/>
                  </a:tcPr>
                </a:tc>
                <a:tc vMerge="1">
                  <a:tcPr marL="68580" marR="68580" marT="0" marB="0" vert="horz" anchor="ctr" anchorCtr="0">
                    <a:lnL>
                      <a:noFill/>
                    </a:lnL>
                    <a:lnR cap="flat">
                      <a:noFill/>
                    </a:lnR>
                    <a:lnT cap="flat">
                      <a:noFill/>
                    </a:lnT>
                    <a:lnB cap="flat">
                      <a:noFill/>
                    </a:lnB>
                    <a:lnTlToBr>
                      <a:noFill/>
                    </a:lnTlToBr>
                    <a:lnBlToTr>
                      <a:noFill/>
                    </a:lnBlToTr>
                    <a:noFill/>
                  </a:tcPr>
                </a:tc>
              </a:tr>
              <a:tr h="369570">
                <a:tc>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[0.485, 0.456, 0.406]</a:t>
                      </a:r>
                      <a:endParaRPr lang="en-US" alt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rowSpan="2">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83.74%</a:t>
                      </a:r>
                      <a:endParaRPr 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rowSpan="2">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100</a:t>
                      </a:r>
                      <a:endParaRPr 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rowSpan="2">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ImageNet</a:t>
                      </a:r>
                      <a:endParaRPr 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321310">
                <a:tc>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[0.229, 0.224, 0.225]</a:t>
                      </a:r>
                      <a:endParaRPr lang="en-US" alt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vMerge="1">
                  <a:tcPr marL="68580" marR="68580" marT="0" marB="0" vert="horz" anchor="ctr" anchorCtr="0">
                    <a:lnL>
                      <a:noFill/>
                    </a:lnL>
                    <a:lnR>
                      <a:noFill/>
                    </a:lnR>
                    <a:lnT cap="flat">
                      <a:noFill/>
                    </a:lnT>
                    <a:lnB cap="flat">
                      <a:noFill/>
                    </a:lnB>
                    <a:lnTlToBr>
                      <a:noFill/>
                    </a:lnTlToBr>
                    <a:lnBlToTr>
                      <a:noFill/>
                    </a:lnBlToTr>
                    <a:noFill/>
                  </a:tcPr>
                </a:tc>
                <a:tc vMerge="1">
                  <a:tcPr marL="68580" marR="68580" marT="0" marB="0" vert="horz" anchor="ctr" anchorCtr="0">
                    <a:lnL>
                      <a:noFill/>
                    </a:lnL>
                    <a:lnR>
                      <a:noFill/>
                    </a:lnR>
                    <a:lnT cap="flat">
                      <a:noFill/>
                    </a:lnT>
                    <a:lnB cap="flat">
                      <a:noFill/>
                    </a:lnB>
                    <a:lnTlToBr>
                      <a:noFill/>
                    </a:lnTlToBr>
                    <a:lnBlToTr>
                      <a:noFill/>
                    </a:lnBlToTr>
                    <a:noFill/>
                  </a:tcPr>
                </a:tc>
                <a:tc vMerge="1">
                  <a:tcPr marL="68580" marR="68580" marT="0" marB="0" vert="horz" anchor="ctr" anchorCtr="0">
                    <a:lnL>
                      <a:noFill/>
                    </a:lnL>
                    <a:lnR cap="flat">
                      <a:noFill/>
                    </a:lnR>
                    <a:lnT cap="flat">
                      <a:noFill/>
                    </a:lnT>
                    <a:lnB cap="flat">
                      <a:noFill/>
                    </a:lnB>
                    <a:lnTlToBr>
                      <a:noFill/>
                    </a:lnTlToBr>
                    <a:lnBlToTr>
                      <a:noFill/>
                    </a:lnBlToTr>
                    <a:noFill/>
                  </a:tcPr>
                </a:tc>
              </a:tr>
              <a:tr h="337185">
                <a:tc>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[0.872, 0.872, 0.871]</a:t>
                      </a:r>
                      <a:endParaRPr lang="en-US" alt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rowSpan="2">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85.27%</a:t>
                      </a:r>
                      <a:endParaRPr 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150</a:t>
                      </a:r>
                      <a:endParaRPr 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计算得出</a:t>
                      </a:r>
                      <a:endParaRPr lang="en-US" alt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r h="307340">
                <a:tc>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[0.220, 0.221, 0.220]</a:t>
                      </a:r>
                      <a:endParaRPr lang="en-US" alt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vMerge="1">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vMerge="1">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vMerge="1">
                  <a:tcPr marL="68580" marR="68580" marT="0" marB="0" vert="horz" anchor="ctr" anchorCtr="0">
                    <a:lnL>
                      <a:noFill/>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p:tgtEl>
                                          <p:spTgt spid="31"/>
                                        </p:tgtEl>
                                        <p:attrNameLst>
                                          <p:attrName>ppt_y</p:attrName>
                                        </p:attrNameLst>
                                      </p:cBhvr>
                                      <p:tavLst>
                                        <p:tav tm="0">
                                          <p:val>
                                            <p:strVal val="#ppt_y+#ppt_h*1.125000"/>
                                          </p:val>
                                        </p:tav>
                                        <p:tav tm="100000">
                                          <p:val>
                                            <p:strVal val="#ppt_y"/>
                                          </p:val>
                                        </p:tav>
                                      </p:tavLst>
                                    </p:anim>
                                    <p:animEffect transition="in" filter="wipe(up)">
                                      <p:cBhvr>
                                        <p:cTn id="13" dur="500"/>
                                        <p:tgtEl>
                                          <p:spTgt spid="31"/>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p:tgtEl>
                                          <p:spTgt spid="30"/>
                                        </p:tgtEl>
                                        <p:attrNameLst>
                                          <p:attrName>ppt_y</p:attrName>
                                        </p:attrNameLst>
                                      </p:cBhvr>
                                      <p:tavLst>
                                        <p:tav tm="0">
                                          <p:val>
                                            <p:strVal val="#ppt_y+#ppt_h*1.125000"/>
                                          </p:val>
                                        </p:tav>
                                        <p:tav tm="100000">
                                          <p:val>
                                            <p:strVal val="#ppt_y"/>
                                          </p:val>
                                        </p:tav>
                                      </p:tavLst>
                                    </p:anim>
                                    <p:animEffect transition="in" filter="wipe(up)">
                                      <p:cBhvr>
                                        <p:cTn id="18" dur="500"/>
                                        <p:tgtEl>
                                          <p:spTgt spid="30"/>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p:tgtEl>
                                          <p:spTgt spid="13"/>
                                        </p:tgtEl>
                                        <p:attrNameLst>
                                          <p:attrName>ppt_y</p:attrName>
                                        </p:attrNameLst>
                                      </p:cBhvr>
                                      <p:tavLst>
                                        <p:tav tm="0">
                                          <p:val>
                                            <p:strVal val="#ppt_y-#ppt_h*1.125000"/>
                                          </p:val>
                                        </p:tav>
                                        <p:tav tm="100000">
                                          <p:val>
                                            <p:strVal val="#ppt_y"/>
                                          </p:val>
                                        </p:tav>
                                      </p:tavLst>
                                    </p:anim>
                                    <p:animEffect transition="in" filter="wipe(dow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54000" y="201683"/>
            <a:ext cx="898070" cy="521970"/>
            <a:chOff x="-254000" y="201683"/>
            <a:chExt cx="898070" cy="521970"/>
          </a:xfrm>
        </p:grpSpPr>
        <p:sp>
          <p:nvSpPr>
            <p:cNvPr id="11" name="圆角矩形 10"/>
            <p:cNvSpPr/>
            <p:nvPr/>
          </p:nvSpPr>
          <p:spPr>
            <a:xfrm>
              <a:off x="-254000" y="227083"/>
              <a:ext cx="898070" cy="439668"/>
            </a:xfrm>
            <a:prstGeom prst="roundRect">
              <a:avLst>
                <a:gd name="adj" fmla="val 500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5</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701167" y="144940"/>
            <a:ext cx="3026410" cy="582295"/>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预处理操作对比</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1" name="组合 30"/>
          <p:cNvGrpSpPr/>
          <p:nvPr>
            <p:custDataLst>
              <p:tags r:id="rId1"/>
            </p:custDataLst>
          </p:nvPr>
        </p:nvGrpSpPr>
        <p:grpSpPr>
          <a:xfrm>
            <a:off x="1022506" y="1195221"/>
            <a:ext cx="9173845" cy="2080903"/>
            <a:chOff x="1523385" y="1545831"/>
            <a:chExt cx="9173845" cy="2080903"/>
          </a:xfrm>
        </p:grpSpPr>
        <p:grpSp>
          <p:nvGrpSpPr>
            <p:cNvPr id="15" name="Group 4"/>
            <p:cNvGrpSpPr>
              <a:grpSpLocks noChangeAspect="1"/>
            </p:cNvGrpSpPr>
            <p:nvPr/>
          </p:nvGrpSpPr>
          <p:grpSpPr bwMode="auto">
            <a:xfrm>
              <a:off x="1523385" y="1545831"/>
              <a:ext cx="592065" cy="403997"/>
              <a:chOff x="3585" y="1986"/>
              <a:chExt cx="510" cy="348"/>
            </a:xfrm>
          </p:grpSpPr>
          <p:sp>
            <p:nvSpPr>
              <p:cNvPr id="17" name="AutoShape 3"/>
              <p:cNvSpPr>
                <a:spLocks noChangeAspect="1" noChangeArrowheads="1" noTextEdit="1"/>
              </p:cNvSpPr>
              <p:nvPr/>
            </p:nvSpPr>
            <p:spPr bwMode="auto">
              <a:xfrm>
                <a:off x="3585" y="1986"/>
                <a:ext cx="510"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Freeform 5"/>
              <p:cNvSpPr>
                <a:spLocks noEditPoints="1"/>
              </p:cNvSpPr>
              <p:nvPr>
                <p:custDataLst>
                  <p:tags r:id="rId2"/>
                </p:custDataLst>
              </p:nvPr>
            </p:nvSpPr>
            <p:spPr bwMode="auto">
              <a:xfrm>
                <a:off x="3587" y="2056"/>
                <a:ext cx="508" cy="256"/>
              </a:xfrm>
              <a:custGeom>
                <a:avLst/>
                <a:gdLst>
                  <a:gd name="T0" fmla="*/ 71 w 212"/>
                  <a:gd name="T1" fmla="*/ 17 h 106"/>
                  <a:gd name="T2" fmla="*/ 70 w 212"/>
                  <a:gd name="T3" fmla="*/ 8 h 106"/>
                  <a:gd name="T4" fmla="*/ 65 w 212"/>
                  <a:gd name="T5" fmla="*/ 6 h 106"/>
                  <a:gd name="T6" fmla="*/ 34 w 212"/>
                  <a:gd name="T7" fmla="*/ 33 h 106"/>
                  <a:gd name="T8" fmla="*/ 36 w 212"/>
                  <a:gd name="T9" fmla="*/ 50 h 106"/>
                  <a:gd name="T10" fmla="*/ 39 w 212"/>
                  <a:gd name="T11" fmla="*/ 60 h 106"/>
                  <a:gd name="T12" fmla="*/ 39 w 212"/>
                  <a:gd name="T13" fmla="*/ 65 h 106"/>
                  <a:gd name="T14" fmla="*/ 30 w 212"/>
                  <a:gd name="T15" fmla="*/ 74 h 106"/>
                  <a:gd name="T16" fmla="*/ 1 w 212"/>
                  <a:gd name="T17" fmla="*/ 89 h 106"/>
                  <a:gd name="T18" fmla="*/ 25 w 212"/>
                  <a:gd name="T19" fmla="*/ 106 h 106"/>
                  <a:gd name="T20" fmla="*/ 25 w 212"/>
                  <a:gd name="T21" fmla="*/ 93 h 106"/>
                  <a:gd name="T22" fmla="*/ 25 w 212"/>
                  <a:gd name="T23" fmla="*/ 91 h 106"/>
                  <a:gd name="T24" fmla="*/ 46 w 212"/>
                  <a:gd name="T25" fmla="*/ 76 h 106"/>
                  <a:gd name="T26" fmla="*/ 69 w 212"/>
                  <a:gd name="T27" fmla="*/ 67 h 106"/>
                  <a:gd name="T28" fmla="*/ 66 w 212"/>
                  <a:gd name="T29" fmla="*/ 65 h 106"/>
                  <a:gd name="T30" fmla="*/ 70 w 212"/>
                  <a:gd name="T31" fmla="*/ 52 h 106"/>
                  <a:gd name="T32" fmla="*/ 75 w 212"/>
                  <a:gd name="T33" fmla="*/ 45 h 106"/>
                  <a:gd name="T34" fmla="*/ 70 w 212"/>
                  <a:gd name="T35" fmla="*/ 24 h 106"/>
                  <a:gd name="T36" fmla="*/ 211 w 212"/>
                  <a:gd name="T37" fmla="*/ 89 h 106"/>
                  <a:gd name="T38" fmla="*/ 182 w 212"/>
                  <a:gd name="T39" fmla="*/ 74 h 106"/>
                  <a:gd name="T40" fmla="*/ 173 w 212"/>
                  <a:gd name="T41" fmla="*/ 65 h 106"/>
                  <a:gd name="T42" fmla="*/ 173 w 212"/>
                  <a:gd name="T43" fmla="*/ 59 h 106"/>
                  <a:gd name="T44" fmla="*/ 177 w 212"/>
                  <a:gd name="T45" fmla="*/ 49 h 106"/>
                  <a:gd name="T46" fmla="*/ 178 w 212"/>
                  <a:gd name="T47" fmla="*/ 37 h 106"/>
                  <a:gd name="T48" fmla="*/ 178 w 212"/>
                  <a:gd name="T49" fmla="*/ 23 h 106"/>
                  <a:gd name="T50" fmla="*/ 174 w 212"/>
                  <a:gd name="T51" fmla="*/ 8 h 106"/>
                  <a:gd name="T52" fmla="*/ 168 w 212"/>
                  <a:gd name="T53" fmla="*/ 6 h 106"/>
                  <a:gd name="T54" fmla="*/ 139 w 212"/>
                  <a:gd name="T55" fmla="*/ 12 h 106"/>
                  <a:gd name="T56" fmla="*/ 139 w 212"/>
                  <a:gd name="T57" fmla="*/ 15 h 106"/>
                  <a:gd name="T58" fmla="*/ 140 w 212"/>
                  <a:gd name="T59" fmla="*/ 17 h 106"/>
                  <a:gd name="T60" fmla="*/ 138 w 212"/>
                  <a:gd name="T61" fmla="*/ 41 h 106"/>
                  <a:gd name="T62" fmla="*/ 139 w 212"/>
                  <a:gd name="T63" fmla="*/ 50 h 106"/>
                  <a:gd name="T64" fmla="*/ 142 w 212"/>
                  <a:gd name="T65" fmla="*/ 60 h 106"/>
                  <a:gd name="T66" fmla="*/ 143 w 212"/>
                  <a:gd name="T67" fmla="*/ 65 h 106"/>
                  <a:gd name="T68" fmla="*/ 156 w 212"/>
                  <a:gd name="T69" fmla="*/ 72 h 106"/>
                  <a:gd name="T70" fmla="*/ 170 w 212"/>
                  <a:gd name="T71" fmla="*/ 78 h 106"/>
                  <a:gd name="T72" fmla="*/ 187 w 212"/>
                  <a:gd name="T73" fmla="*/ 92 h 106"/>
                  <a:gd name="T74" fmla="*/ 187 w 212"/>
                  <a:gd name="T75" fmla="*/ 101 h 106"/>
                  <a:gd name="T76" fmla="*/ 212 w 212"/>
                  <a:gd name="T7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106">
                    <a:moveTo>
                      <a:pt x="69" y="22"/>
                    </a:moveTo>
                    <a:cubicBezTo>
                      <a:pt x="69" y="20"/>
                      <a:pt x="70" y="18"/>
                      <a:pt x="71" y="17"/>
                    </a:cubicBezTo>
                    <a:cubicBezTo>
                      <a:pt x="71" y="16"/>
                      <a:pt x="71" y="16"/>
                      <a:pt x="71" y="16"/>
                    </a:cubicBezTo>
                    <a:cubicBezTo>
                      <a:pt x="71" y="13"/>
                      <a:pt x="70" y="11"/>
                      <a:pt x="70" y="8"/>
                    </a:cubicBezTo>
                    <a:cubicBezTo>
                      <a:pt x="67" y="8"/>
                      <a:pt x="67" y="8"/>
                      <a:pt x="67" y="8"/>
                    </a:cubicBezTo>
                    <a:cubicBezTo>
                      <a:pt x="65" y="6"/>
                      <a:pt x="65" y="6"/>
                      <a:pt x="65" y="6"/>
                    </a:cubicBezTo>
                    <a:cubicBezTo>
                      <a:pt x="56" y="0"/>
                      <a:pt x="47" y="4"/>
                      <a:pt x="42" y="6"/>
                    </a:cubicBezTo>
                    <a:cubicBezTo>
                      <a:pt x="35" y="8"/>
                      <a:pt x="30" y="18"/>
                      <a:pt x="34" y="33"/>
                    </a:cubicBezTo>
                    <a:cubicBezTo>
                      <a:pt x="34" y="36"/>
                      <a:pt x="32" y="37"/>
                      <a:pt x="32" y="38"/>
                    </a:cubicBezTo>
                    <a:cubicBezTo>
                      <a:pt x="33" y="41"/>
                      <a:pt x="33" y="49"/>
                      <a:pt x="36" y="50"/>
                    </a:cubicBezTo>
                    <a:cubicBezTo>
                      <a:pt x="36" y="51"/>
                      <a:pt x="38" y="51"/>
                      <a:pt x="38" y="51"/>
                    </a:cubicBezTo>
                    <a:cubicBezTo>
                      <a:pt x="38" y="54"/>
                      <a:pt x="38" y="57"/>
                      <a:pt x="39" y="60"/>
                    </a:cubicBezTo>
                    <a:cubicBezTo>
                      <a:pt x="39" y="62"/>
                      <a:pt x="41" y="62"/>
                      <a:pt x="42" y="65"/>
                    </a:cubicBezTo>
                    <a:cubicBezTo>
                      <a:pt x="39" y="65"/>
                      <a:pt x="39" y="65"/>
                      <a:pt x="39" y="65"/>
                    </a:cubicBezTo>
                    <a:cubicBezTo>
                      <a:pt x="38" y="67"/>
                      <a:pt x="37" y="72"/>
                      <a:pt x="35" y="73"/>
                    </a:cubicBezTo>
                    <a:cubicBezTo>
                      <a:pt x="33" y="73"/>
                      <a:pt x="32" y="74"/>
                      <a:pt x="30" y="74"/>
                    </a:cubicBezTo>
                    <a:cubicBezTo>
                      <a:pt x="25" y="76"/>
                      <a:pt x="19" y="79"/>
                      <a:pt x="13" y="81"/>
                    </a:cubicBezTo>
                    <a:cubicBezTo>
                      <a:pt x="8" y="83"/>
                      <a:pt x="2" y="84"/>
                      <a:pt x="1" y="89"/>
                    </a:cubicBezTo>
                    <a:cubicBezTo>
                      <a:pt x="1" y="93"/>
                      <a:pt x="0" y="101"/>
                      <a:pt x="0" y="106"/>
                    </a:cubicBezTo>
                    <a:cubicBezTo>
                      <a:pt x="25" y="106"/>
                      <a:pt x="25" y="106"/>
                      <a:pt x="25" y="106"/>
                    </a:cubicBezTo>
                    <a:cubicBezTo>
                      <a:pt x="25" y="104"/>
                      <a:pt x="25" y="103"/>
                      <a:pt x="25" y="101"/>
                    </a:cubicBezTo>
                    <a:cubicBezTo>
                      <a:pt x="25" y="98"/>
                      <a:pt x="25" y="95"/>
                      <a:pt x="25" y="93"/>
                    </a:cubicBezTo>
                    <a:cubicBezTo>
                      <a:pt x="25" y="92"/>
                      <a:pt x="25" y="92"/>
                      <a:pt x="25" y="92"/>
                    </a:cubicBezTo>
                    <a:cubicBezTo>
                      <a:pt x="25" y="91"/>
                      <a:pt x="25" y="91"/>
                      <a:pt x="25" y="91"/>
                    </a:cubicBezTo>
                    <a:cubicBezTo>
                      <a:pt x="28" y="83"/>
                      <a:pt x="36" y="80"/>
                      <a:pt x="42" y="78"/>
                    </a:cubicBezTo>
                    <a:cubicBezTo>
                      <a:pt x="44" y="77"/>
                      <a:pt x="45" y="77"/>
                      <a:pt x="46" y="76"/>
                    </a:cubicBezTo>
                    <a:cubicBezTo>
                      <a:pt x="49" y="75"/>
                      <a:pt x="53" y="74"/>
                      <a:pt x="56" y="72"/>
                    </a:cubicBezTo>
                    <a:cubicBezTo>
                      <a:pt x="60" y="70"/>
                      <a:pt x="65" y="68"/>
                      <a:pt x="69" y="67"/>
                    </a:cubicBezTo>
                    <a:cubicBezTo>
                      <a:pt x="69" y="66"/>
                      <a:pt x="69" y="66"/>
                      <a:pt x="69" y="65"/>
                    </a:cubicBezTo>
                    <a:cubicBezTo>
                      <a:pt x="68" y="65"/>
                      <a:pt x="67" y="65"/>
                      <a:pt x="66" y="65"/>
                    </a:cubicBezTo>
                    <a:cubicBezTo>
                      <a:pt x="66" y="62"/>
                      <a:pt x="68" y="61"/>
                      <a:pt x="69" y="59"/>
                    </a:cubicBezTo>
                    <a:cubicBezTo>
                      <a:pt x="70" y="57"/>
                      <a:pt x="69" y="54"/>
                      <a:pt x="70" y="52"/>
                    </a:cubicBezTo>
                    <a:cubicBezTo>
                      <a:pt x="71" y="51"/>
                      <a:pt x="73" y="50"/>
                      <a:pt x="73" y="49"/>
                    </a:cubicBezTo>
                    <a:cubicBezTo>
                      <a:pt x="74" y="48"/>
                      <a:pt x="75" y="46"/>
                      <a:pt x="75" y="45"/>
                    </a:cubicBezTo>
                    <a:cubicBezTo>
                      <a:pt x="75" y="44"/>
                      <a:pt x="75" y="43"/>
                      <a:pt x="75" y="43"/>
                    </a:cubicBezTo>
                    <a:cubicBezTo>
                      <a:pt x="71" y="38"/>
                      <a:pt x="70" y="30"/>
                      <a:pt x="70" y="24"/>
                    </a:cubicBezTo>
                    <a:cubicBezTo>
                      <a:pt x="70" y="23"/>
                      <a:pt x="70" y="23"/>
                      <a:pt x="69" y="22"/>
                    </a:cubicBezTo>
                    <a:close/>
                    <a:moveTo>
                      <a:pt x="211" y="89"/>
                    </a:moveTo>
                    <a:cubicBezTo>
                      <a:pt x="210" y="84"/>
                      <a:pt x="204" y="83"/>
                      <a:pt x="199" y="81"/>
                    </a:cubicBezTo>
                    <a:cubicBezTo>
                      <a:pt x="193" y="79"/>
                      <a:pt x="187" y="76"/>
                      <a:pt x="182" y="74"/>
                    </a:cubicBezTo>
                    <a:cubicBezTo>
                      <a:pt x="180" y="74"/>
                      <a:pt x="179" y="73"/>
                      <a:pt x="177" y="73"/>
                    </a:cubicBezTo>
                    <a:cubicBezTo>
                      <a:pt x="175" y="72"/>
                      <a:pt x="174" y="67"/>
                      <a:pt x="173" y="65"/>
                    </a:cubicBezTo>
                    <a:cubicBezTo>
                      <a:pt x="172" y="65"/>
                      <a:pt x="171" y="65"/>
                      <a:pt x="170" y="65"/>
                    </a:cubicBezTo>
                    <a:cubicBezTo>
                      <a:pt x="170" y="62"/>
                      <a:pt x="172" y="61"/>
                      <a:pt x="173" y="59"/>
                    </a:cubicBezTo>
                    <a:cubicBezTo>
                      <a:pt x="173" y="57"/>
                      <a:pt x="173" y="54"/>
                      <a:pt x="174" y="52"/>
                    </a:cubicBezTo>
                    <a:cubicBezTo>
                      <a:pt x="175" y="51"/>
                      <a:pt x="176" y="50"/>
                      <a:pt x="177" y="49"/>
                    </a:cubicBezTo>
                    <a:cubicBezTo>
                      <a:pt x="178" y="48"/>
                      <a:pt x="178" y="46"/>
                      <a:pt x="179" y="45"/>
                    </a:cubicBezTo>
                    <a:cubicBezTo>
                      <a:pt x="179" y="43"/>
                      <a:pt x="180" y="39"/>
                      <a:pt x="178" y="37"/>
                    </a:cubicBezTo>
                    <a:cubicBezTo>
                      <a:pt x="178" y="35"/>
                      <a:pt x="177" y="35"/>
                      <a:pt x="177" y="34"/>
                    </a:cubicBezTo>
                    <a:cubicBezTo>
                      <a:pt x="177" y="31"/>
                      <a:pt x="178" y="25"/>
                      <a:pt x="178" y="23"/>
                    </a:cubicBezTo>
                    <a:cubicBezTo>
                      <a:pt x="178" y="20"/>
                      <a:pt x="178" y="16"/>
                      <a:pt x="177" y="13"/>
                    </a:cubicBezTo>
                    <a:cubicBezTo>
                      <a:pt x="177" y="13"/>
                      <a:pt x="176" y="9"/>
                      <a:pt x="174" y="8"/>
                    </a:cubicBezTo>
                    <a:cubicBezTo>
                      <a:pt x="171" y="8"/>
                      <a:pt x="171" y="8"/>
                      <a:pt x="171" y="8"/>
                    </a:cubicBezTo>
                    <a:cubicBezTo>
                      <a:pt x="168" y="6"/>
                      <a:pt x="168" y="6"/>
                      <a:pt x="168" y="6"/>
                    </a:cubicBezTo>
                    <a:cubicBezTo>
                      <a:pt x="160" y="0"/>
                      <a:pt x="151" y="4"/>
                      <a:pt x="146" y="6"/>
                    </a:cubicBezTo>
                    <a:cubicBezTo>
                      <a:pt x="143" y="7"/>
                      <a:pt x="141" y="9"/>
                      <a:pt x="139" y="12"/>
                    </a:cubicBezTo>
                    <a:cubicBezTo>
                      <a:pt x="139" y="13"/>
                      <a:pt x="139" y="14"/>
                      <a:pt x="139" y="14"/>
                    </a:cubicBezTo>
                    <a:cubicBezTo>
                      <a:pt x="139" y="15"/>
                      <a:pt x="139" y="15"/>
                      <a:pt x="139" y="15"/>
                    </a:cubicBezTo>
                    <a:cubicBezTo>
                      <a:pt x="139" y="15"/>
                      <a:pt x="139" y="15"/>
                      <a:pt x="139" y="15"/>
                    </a:cubicBezTo>
                    <a:cubicBezTo>
                      <a:pt x="140" y="16"/>
                      <a:pt x="140" y="16"/>
                      <a:pt x="140" y="17"/>
                    </a:cubicBezTo>
                    <a:cubicBezTo>
                      <a:pt x="143" y="22"/>
                      <a:pt x="142" y="28"/>
                      <a:pt x="141" y="32"/>
                    </a:cubicBezTo>
                    <a:cubicBezTo>
                      <a:pt x="141" y="34"/>
                      <a:pt x="140" y="38"/>
                      <a:pt x="138" y="41"/>
                    </a:cubicBezTo>
                    <a:cubicBezTo>
                      <a:pt x="137" y="41"/>
                      <a:pt x="137" y="42"/>
                      <a:pt x="136" y="42"/>
                    </a:cubicBezTo>
                    <a:cubicBezTo>
                      <a:pt x="137" y="46"/>
                      <a:pt x="137" y="49"/>
                      <a:pt x="139" y="50"/>
                    </a:cubicBezTo>
                    <a:cubicBezTo>
                      <a:pt x="140" y="51"/>
                      <a:pt x="142" y="51"/>
                      <a:pt x="142" y="51"/>
                    </a:cubicBezTo>
                    <a:cubicBezTo>
                      <a:pt x="142" y="54"/>
                      <a:pt x="142" y="57"/>
                      <a:pt x="142" y="60"/>
                    </a:cubicBezTo>
                    <a:cubicBezTo>
                      <a:pt x="143" y="62"/>
                      <a:pt x="145" y="62"/>
                      <a:pt x="145" y="65"/>
                    </a:cubicBezTo>
                    <a:cubicBezTo>
                      <a:pt x="143" y="65"/>
                      <a:pt x="143" y="65"/>
                      <a:pt x="143" y="65"/>
                    </a:cubicBezTo>
                    <a:cubicBezTo>
                      <a:pt x="143" y="66"/>
                      <a:pt x="143" y="66"/>
                      <a:pt x="143" y="67"/>
                    </a:cubicBezTo>
                    <a:cubicBezTo>
                      <a:pt x="147" y="68"/>
                      <a:pt x="152" y="70"/>
                      <a:pt x="156" y="72"/>
                    </a:cubicBezTo>
                    <a:cubicBezTo>
                      <a:pt x="160" y="74"/>
                      <a:pt x="163" y="75"/>
                      <a:pt x="166" y="76"/>
                    </a:cubicBezTo>
                    <a:cubicBezTo>
                      <a:pt x="167" y="77"/>
                      <a:pt x="168" y="77"/>
                      <a:pt x="170" y="78"/>
                    </a:cubicBezTo>
                    <a:cubicBezTo>
                      <a:pt x="176" y="80"/>
                      <a:pt x="184" y="83"/>
                      <a:pt x="187" y="91"/>
                    </a:cubicBezTo>
                    <a:cubicBezTo>
                      <a:pt x="187" y="92"/>
                      <a:pt x="187" y="92"/>
                      <a:pt x="187" y="92"/>
                    </a:cubicBezTo>
                    <a:cubicBezTo>
                      <a:pt x="187" y="93"/>
                      <a:pt x="187" y="93"/>
                      <a:pt x="187" y="93"/>
                    </a:cubicBezTo>
                    <a:cubicBezTo>
                      <a:pt x="187" y="95"/>
                      <a:pt x="187" y="98"/>
                      <a:pt x="187" y="101"/>
                    </a:cubicBezTo>
                    <a:cubicBezTo>
                      <a:pt x="187" y="103"/>
                      <a:pt x="187" y="104"/>
                      <a:pt x="187" y="106"/>
                    </a:cubicBezTo>
                    <a:cubicBezTo>
                      <a:pt x="212" y="106"/>
                      <a:pt x="212" y="106"/>
                      <a:pt x="212" y="106"/>
                    </a:cubicBezTo>
                    <a:cubicBezTo>
                      <a:pt x="212" y="101"/>
                      <a:pt x="211" y="93"/>
                      <a:pt x="211" y="89"/>
                    </a:cubicBezTo>
                    <a:close/>
                  </a:path>
                </a:pathLst>
              </a:custGeom>
              <a:solidFill>
                <a:srgbClr val="6B15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6"/>
              <p:cNvSpPr/>
              <p:nvPr>
                <p:custDataLst>
                  <p:tags r:id="rId3"/>
                </p:custDataLst>
              </p:nvPr>
            </p:nvSpPr>
            <p:spPr bwMode="auto">
              <a:xfrm>
                <a:off x="3662" y="1981"/>
                <a:ext cx="359" cy="355"/>
              </a:xfrm>
              <a:custGeom>
                <a:avLst/>
                <a:gdLst>
                  <a:gd name="T0" fmla="*/ 102 w 150"/>
                  <a:gd name="T1" fmla="*/ 17 h 147"/>
                  <a:gd name="T2" fmla="*/ 103 w 150"/>
                  <a:gd name="T3" fmla="*/ 32 h 147"/>
                  <a:gd name="T4" fmla="*/ 102 w 150"/>
                  <a:gd name="T5" fmla="*/ 46 h 147"/>
                  <a:gd name="T6" fmla="*/ 104 w 150"/>
                  <a:gd name="T7" fmla="*/ 50 h 147"/>
                  <a:gd name="T8" fmla="*/ 104 w 150"/>
                  <a:gd name="T9" fmla="*/ 62 h 147"/>
                  <a:gd name="T10" fmla="*/ 102 w 150"/>
                  <a:gd name="T11" fmla="*/ 68 h 147"/>
                  <a:gd name="T12" fmla="*/ 97 w 150"/>
                  <a:gd name="T13" fmla="*/ 72 h 147"/>
                  <a:gd name="T14" fmla="*/ 96 w 150"/>
                  <a:gd name="T15" fmla="*/ 82 h 147"/>
                  <a:gd name="T16" fmla="*/ 92 w 150"/>
                  <a:gd name="T17" fmla="*/ 90 h 147"/>
                  <a:gd name="T18" fmla="*/ 96 w 150"/>
                  <a:gd name="T19" fmla="*/ 90 h 147"/>
                  <a:gd name="T20" fmla="*/ 102 w 150"/>
                  <a:gd name="T21" fmla="*/ 101 h 147"/>
                  <a:gd name="T22" fmla="*/ 109 w 150"/>
                  <a:gd name="T23" fmla="*/ 103 h 147"/>
                  <a:gd name="T24" fmla="*/ 132 w 150"/>
                  <a:gd name="T25" fmla="*/ 113 h 147"/>
                  <a:gd name="T26" fmla="*/ 150 w 150"/>
                  <a:gd name="T27" fmla="*/ 124 h 147"/>
                  <a:gd name="T28" fmla="*/ 150 w 150"/>
                  <a:gd name="T29" fmla="*/ 147 h 147"/>
                  <a:gd name="T30" fmla="*/ 0 w 150"/>
                  <a:gd name="T31" fmla="*/ 147 h 147"/>
                  <a:gd name="T32" fmla="*/ 0 w 150"/>
                  <a:gd name="T33" fmla="*/ 124 h 147"/>
                  <a:gd name="T34" fmla="*/ 18 w 150"/>
                  <a:gd name="T35" fmla="*/ 113 h 147"/>
                  <a:gd name="T36" fmla="*/ 41 w 150"/>
                  <a:gd name="T37" fmla="*/ 103 h 147"/>
                  <a:gd name="T38" fmla="*/ 48 w 150"/>
                  <a:gd name="T39" fmla="*/ 101 h 147"/>
                  <a:gd name="T40" fmla="*/ 54 w 150"/>
                  <a:gd name="T41" fmla="*/ 90 h 147"/>
                  <a:gd name="T42" fmla="*/ 57 w 150"/>
                  <a:gd name="T43" fmla="*/ 90 h 147"/>
                  <a:gd name="T44" fmla="*/ 53 w 150"/>
                  <a:gd name="T45" fmla="*/ 83 h 147"/>
                  <a:gd name="T46" fmla="*/ 52 w 150"/>
                  <a:gd name="T47" fmla="*/ 70 h 147"/>
                  <a:gd name="T48" fmla="*/ 49 w 150"/>
                  <a:gd name="T49" fmla="*/ 70 h 147"/>
                  <a:gd name="T50" fmla="*/ 44 w 150"/>
                  <a:gd name="T51" fmla="*/ 53 h 147"/>
                  <a:gd name="T52" fmla="*/ 46 w 150"/>
                  <a:gd name="T53" fmla="*/ 46 h 147"/>
                  <a:gd name="T54" fmla="*/ 58 w 150"/>
                  <a:gd name="T55" fmla="*/ 7 h 147"/>
                  <a:gd name="T56" fmla="*/ 90 w 150"/>
                  <a:gd name="T57" fmla="*/ 7 h 147"/>
                  <a:gd name="T58" fmla="*/ 93 w 150"/>
                  <a:gd name="T59" fmla="*/ 10 h 147"/>
                  <a:gd name="T60" fmla="*/ 98 w 150"/>
                  <a:gd name="T61" fmla="*/ 10 h 147"/>
                  <a:gd name="T62" fmla="*/ 102 w 150"/>
                  <a:gd name="T63" fmla="*/ 1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47">
                    <a:moveTo>
                      <a:pt x="102" y="17"/>
                    </a:moveTo>
                    <a:cubicBezTo>
                      <a:pt x="103" y="22"/>
                      <a:pt x="103" y="26"/>
                      <a:pt x="103" y="32"/>
                    </a:cubicBezTo>
                    <a:cubicBezTo>
                      <a:pt x="103" y="34"/>
                      <a:pt x="102" y="43"/>
                      <a:pt x="102" y="46"/>
                    </a:cubicBezTo>
                    <a:cubicBezTo>
                      <a:pt x="102" y="48"/>
                      <a:pt x="103" y="48"/>
                      <a:pt x="104" y="50"/>
                    </a:cubicBezTo>
                    <a:cubicBezTo>
                      <a:pt x="105" y="54"/>
                      <a:pt x="105" y="59"/>
                      <a:pt x="104" y="62"/>
                    </a:cubicBezTo>
                    <a:cubicBezTo>
                      <a:pt x="104" y="64"/>
                      <a:pt x="103" y="66"/>
                      <a:pt x="102" y="68"/>
                    </a:cubicBezTo>
                    <a:cubicBezTo>
                      <a:pt x="101" y="70"/>
                      <a:pt x="98" y="70"/>
                      <a:pt x="97" y="72"/>
                    </a:cubicBezTo>
                    <a:cubicBezTo>
                      <a:pt x="96" y="75"/>
                      <a:pt x="97" y="78"/>
                      <a:pt x="96" y="82"/>
                    </a:cubicBezTo>
                    <a:cubicBezTo>
                      <a:pt x="95" y="85"/>
                      <a:pt x="92" y="85"/>
                      <a:pt x="92" y="90"/>
                    </a:cubicBezTo>
                    <a:cubicBezTo>
                      <a:pt x="93" y="90"/>
                      <a:pt x="94" y="90"/>
                      <a:pt x="96" y="90"/>
                    </a:cubicBezTo>
                    <a:cubicBezTo>
                      <a:pt x="97" y="93"/>
                      <a:pt x="100" y="99"/>
                      <a:pt x="102" y="101"/>
                    </a:cubicBezTo>
                    <a:cubicBezTo>
                      <a:pt x="104" y="102"/>
                      <a:pt x="107" y="102"/>
                      <a:pt x="109" y="103"/>
                    </a:cubicBezTo>
                    <a:cubicBezTo>
                      <a:pt x="116" y="106"/>
                      <a:pt x="125" y="110"/>
                      <a:pt x="132" y="113"/>
                    </a:cubicBezTo>
                    <a:cubicBezTo>
                      <a:pt x="139" y="116"/>
                      <a:pt x="148" y="117"/>
                      <a:pt x="150" y="124"/>
                    </a:cubicBezTo>
                    <a:cubicBezTo>
                      <a:pt x="150" y="129"/>
                      <a:pt x="150" y="141"/>
                      <a:pt x="150" y="147"/>
                    </a:cubicBezTo>
                    <a:cubicBezTo>
                      <a:pt x="0" y="147"/>
                      <a:pt x="0" y="147"/>
                      <a:pt x="0" y="147"/>
                    </a:cubicBezTo>
                    <a:cubicBezTo>
                      <a:pt x="0" y="141"/>
                      <a:pt x="0" y="129"/>
                      <a:pt x="0" y="124"/>
                    </a:cubicBezTo>
                    <a:cubicBezTo>
                      <a:pt x="3" y="117"/>
                      <a:pt x="11" y="116"/>
                      <a:pt x="18" y="113"/>
                    </a:cubicBezTo>
                    <a:cubicBezTo>
                      <a:pt x="25" y="110"/>
                      <a:pt x="34" y="106"/>
                      <a:pt x="41" y="103"/>
                    </a:cubicBezTo>
                    <a:cubicBezTo>
                      <a:pt x="44" y="102"/>
                      <a:pt x="46" y="102"/>
                      <a:pt x="48" y="101"/>
                    </a:cubicBezTo>
                    <a:cubicBezTo>
                      <a:pt x="50" y="99"/>
                      <a:pt x="53" y="93"/>
                      <a:pt x="54" y="90"/>
                    </a:cubicBezTo>
                    <a:cubicBezTo>
                      <a:pt x="57" y="90"/>
                      <a:pt x="57" y="90"/>
                      <a:pt x="57" y="90"/>
                    </a:cubicBezTo>
                    <a:cubicBezTo>
                      <a:pt x="57" y="86"/>
                      <a:pt x="54" y="85"/>
                      <a:pt x="53" y="83"/>
                    </a:cubicBezTo>
                    <a:cubicBezTo>
                      <a:pt x="53" y="79"/>
                      <a:pt x="53" y="74"/>
                      <a:pt x="52" y="70"/>
                    </a:cubicBezTo>
                    <a:cubicBezTo>
                      <a:pt x="52" y="71"/>
                      <a:pt x="49" y="70"/>
                      <a:pt x="49" y="70"/>
                    </a:cubicBezTo>
                    <a:cubicBezTo>
                      <a:pt x="45" y="67"/>
                      <a:pt x="45" y="57"/>
                      <a:pt x="44" y="53"/>
                    </a:cubicBezTo>
                    <a:cubicBezTo>
                      <a:pt x="44" y="51"/>
                      <a:pt x="47" y="49"/>
                      <a:pt x="46" y="46"/>
                    </a:cubicBezTo>
                    <a:cubicBezTo>
                      <a:pt x="42" y="25"/>
                      <a:pt x="48" y="11"/>
                      <a:pt x="58" y="7"/>
                    </a:cubicBezTo>
                    <a:cubicBezTo>
                      <a:pt x="65" y="5"/>
                      <a:pt x="78" y="0"/>
                      <a:pt x="90" y="7"/>
                    </a:cubicBezTo>
                    <a:cubicBezTo>
                      <a:pt x="93" y="10"/>
                      <a:pt x="93" y="10"/>
                      <a:pt x="93" y="10"/>
                    </a:cubicBezTo>
                    <a:cubicBezTo>
                      <a:pt x="98" y="10"/>
                      <a:pt x="98" y="10"/>
                      <a:pt x="98" y="10"/>
                    </a:cubicBezTo>
                    <a:cubicBezTo>
                      <a:pt x="100" y="12"/>
                      <a:pt x="102" y="17"/>
                      <a:pt x="102" y="17"/>
                    </a:cubicBezTo>
                    <a:close/>
                  </a:path>
                </a:pathLst>
              </a:custGeom>
              <a:solidFill>
                <a:srgbClr val="6B15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 name="组合 2"/>
            <p:cNvGrpSpPr/>
            <p:nvPr/>
          </p:nvGrpSpPr>
          <p:grpSpPr>
            <a:xfrm>
              <a:off x="1650385" y="1698874"/>
              <a:ext cx="9046845" cy="1927860"/>
              <a:chOff x="1650385" y="1698874"/>
              <a:chExt cx="9046845" cy="1927860"/>
            </a:xfrm>
          </p:grpSpPr>
          <p:sp>
            <p:nvSpPr>
              <p:cNvPr id="25" name="TextBox 76"/>
              <p:cNvSpPr txBox="1"/>
              <p:nvPr>
                <p:custDataLst>
                  <p:tags r:id="rId4"/>
                </p:custDataLst>
              </p:nvPr>
            </p:nvSpPr>
            <p:spPr>
              <a:xfrm>
                <a:off x="2257445" y="1698874"/>
                <a:ext cx="1403985" cy="335915"/>
              </a:xfrm>
              <a:prstGeom prst="rect">
                <a:avLst/>
              </a:prstGeom>
              <a:noFill/>
            </p:spPr>
            <p:txBody>
              <a:bodyPr wrap="squar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solidFill>
                      <a:schemeClr val="tx1"/>
                    </a:solidFill>
                  </a:rPr>
                  <a:t>图像尺寸研究</a:t>
                </a:r>
                <a:endParaRPr lang="zh-CN" altLang="en-US" dirty="0">
                  <a:solidFill>
                    <a:schemeClr val="tx1"/>
                  </a:solidFill>
                </a:endParaRPr>
              </a:p>
            </p:txBody>
          </p:sp>
          <p:sp>
            <p:nvSpPr>
              <p:cNvPr id="2" name="矩形 1"/>
              <p:cNvSpPr/>
              <p:nvPr>
                <p:custDataLst>
                  <p:tags r:id="rId5"/>
                </p:custDataLst>
              </p:nvPr>
            </p:nvSpPr>
            <p:spPr>
              <a:xfrm>
                <a:off x="1650385" y="2058284"/>
                <a:ext cx="9046845" cy="1568450"/>
              </a:xfrm>
              <a:prstGeom prst="rect">
                <a:avLst/>
              </a:prstGeom>
            </p:spPr>
            <p:txBody>
              <a:bodyPr wrap="square">
                <a:spAutoFit/>
              </a:bodyPr>
              <a:lstStyle/>
              <a:p>
                <a:pPr indent="406400" fontAlgn="auto">
                  <a:lnSpc>
                    <a:spcPct val="150000"/>
                  </a:lnSpc>
                  <a:extLst>
                    <a:ext uri="{35155182-B16C-46BC-9424-99874614C6A1}">
                      <wpsdc:indentchars xmlns:wpsdc="http://www.wps.cn/officeDocument/2017/drawingmlCustomData" val="200" checksum="1740828767"/>
                    </a:ext>
                  </a:extLst>
                </a:pPr>
                <a:r>
                  <a:rPr lang="zh-CN" altLang="en-US" sz="1600" dirty="0">
                    <a:solidFill>
                      <a:schemeClr val="tx1"/>
                    </a:solidFill>
                    <a:latin typeface="微软雅黑" panose="020B0503020204020204" pitchFamily="34" charset="-122"/>
                    <a:ea typeface="微软雅黑" panose="020B0503020204020204" pitchFamily="34" charset="-122"/>
                  </a:rPr>
                  <a:t>为了适应预处理模型所需的图像尺寸，在输入层需要对图像进行缩放和裁剪，笔者进行了多组不同尺寸的对比实验来研究这一处理对于模型性能的影响。由于模型需要的标准输入尺寸是384*384，笔者采用三种不同的处理办法：先缩放至512或448的大小，再进行中心裁剪，保留关键特征；或是直接调整为384*384，不进行裁剪以保留全部内容。</a:t>
                </a: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grpSp>
      <p:pic>
        <p:nvPicPr>
          <p:cNvPr id="37" name="Picture 36" descr="59-南开大学-logo.png"/>
          <p:cNvPicPr>
            <a:picLocks noChangeAspect="1"/>
          </p:cNvPicPr>
          <p:nvPr>
            <p:custDataLst>
              <p:tags r:id="rId6"/>
            </p:custDataLst>
          </p:nvPr>
        </p:nvPicPr>
        <p:blipFill>
          <a:blip r:embed="rId7"/>
          <a:stretch>
            <a:fillRect/>
          </a:stretch>
        </p:blipFill>
        <p:spPr>
          <a:xfrm>
            <a:off x="11515607" y="6141125"/>
            <a:ext cx="499384" cy="499383"/>
          </a:xfrm>
          <a:prstGeom prst="rect">
            <a:avLst/>
          </a:prstGeom>
        </p:spPr>
      </p:pic>
      <p:graphicFrame>
        <p:nvGraphicFramePr>
          <p:cNvPr id="4" name="表格 3"/>
          <p:cNvGraphicFramePr/>
          <p:nvPr>
            <p:custDataLst>
              <p:tags r:id="rId8"/>
            </p:custDataLst>
          </p:nvPr>
        </p:nvGraphicFramePr>
        <p:xfrm>
          <a:off x="2798445" y="3429000"/>
          <a:ext cx="5989320" cy="2324100"/>
        </p:xfrm>
        <a:graphic>
          <a:graphicData uri="http://schemas.openxmlformats.org/drawingml/2006/table">
            <a:tbl>
              <a:tblPr/>
              <a:tblGrid>
                <a:gridCol w="1824355"/>
                <a:gridCol w="1880235"/>
                <a:gridCol w="2284730"/>
              </a:tblGrid>
              <a:tr h="588010">
                <a:tc>
                  <a:txBody>
                    <a:bodyPr/>
                    <a:p>
                      <a:pPr indent="0" algn="ctr">
                        <a:buNone/>
                      </a:pPr>
                      <a:r>
                        <a:rPr lang="en-US" sz="1400" b="1">
                          <a:latin typeface="微软雅黑" panose="020B0503020204020204" pitchFamily="34" charset="-122"/>
                          <a:ea typeface="微软雅黑" panose="020B0503020204020204" pitchFamily="34" charset="-122"/>
                          <a:cs typeface="宋体" panose="02010600030101010101" pitchFamily="2" charset="-122"/>
                        </a:rPr>
                        <a:t>尺寸</a:t>
                      </a:r>
                      <a:endParaRPr lang="en-US" altLang="en-US" sz="14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微软雅黑" panose="020B0503020204020204" pitchFamily="34" charset="-122"/>
                          <a:ea typeface="微软雅黑" panose="020B0503020204020204" pitchFamily="34" charset="-122"/>
                          <a:cs typeface="微软雅黑" panose="020B0503020204020204" pitchFamily="34" charset="-122"/>
                        </a:rPr>
                        <a:t>消耗时长/秒</a:t>
                      </a:r>
                      <a:endParaRPr lang="en-US" altLang="en-US" sz="1400" b="1">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微软雅黑" panose="020B0503020204020204" pitchFamily="34" charset="-122"/>
                          <a:ea typeface="微软雅黑" panose="020B0503020204020204" pitchFamily="34" charset="-122"/>
                          <a:cs typeface="宋体" panose="02010600030101010101" pitchFamily="2" charset="-122"/>
                        </a:rPr>
                        <a:t>Accuracy</a:t>
                      </a:r>
                      <a:endParaRPr lang="en-US" altLang="en-US" sz="14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7375">
                <a:tc>
                  <a:txBody>
                    <a:bodyPr/>
                    <a:p>
                      <a:pPr indent="0" algn="ctr">
                        <a:buNone/>
                      </a:pPr>
                      <a:r>
                        <a:rPr lang="en-US" sz="1400" b="1">
                          <a:latin typeface="微软雅黑" panose="020B0503020204020204" pitchFamily="34" charset="-122"/>
                          <a:ea typeface="微软雅黑" panose="020B0503020204020204" pitchFamily="34" charset="-122"/>
                          <a:cs typeface="宋体" panose="02010600030101010101" pitchFamily="2" charset="-122"/>
                        </a:rPr>
                        <a:t>512-384</a:t>
                      </a:r>
                      <a:endParaRPr lang="en-US" altLang="en-US" sz="14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微软雅黑" panose="020B0503020204020204" pitchFamily="34" charset="-122"/>
                          <a:ea typeface="微软雅黑" panose="020B0503020204020204" pitchFamily="34" charset="-122"/>
                          <a:cs typeface="宋体" panose="02010600030101010101" pitchFamily="2" charset="-122"/>
                        </a:rPr>
                        <a:t>9347</a:t>
                      </a:r>
                      <a:endParaRPr lang="en-US" altLang="en-US" sz="14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微软雅黑" panose="020B0503020204020204" pitchFamily="34" charset="-122"/>
                          <a:ea typeface="微软雅黑" panose="020B0503020204020204" pitchFamily="34" charset="-122"/>
                          <a:cs typeface="宋体" panose="02010600030101010101" pitchFamily="2" charset="-122"/>
                        </a:rPr>
                        <a:t>83.19%</a:t>
                      </a:r>
                      <a:endParaRPr lang="en-US" altLang="en-US" sz="14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560705">
                <a:tc>
                  <a:txBody>
                    <a:bodyPr/>
                    <a:p>
                      <a:pPr indent="0" algn="ctr">
                        <a:buNone/>
                      </a:pPr>
                      <a:r>
                        <a:rPr lang="en-US" sz="1400" b="1">
                          <a:latin typeface="微软雅黑" panose="020B0503020204020204" pitchFamily="34" charset="-122"/>
                          <a:ea typeface="微软雅黑" panose="020B0503020204020204" pitchFamily="34" charset="-122"/>
                          <a:cs typeface="宋体" panose="02010600030101010101" pitchFamily="2" charset="-122"/>
                        </a:rPr>
                        <a:t>448-384</a:t>
                      </a:r>
                      <a:endParaRPr lang="en-US" altLang="en-US" sz="14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400" b="1">
                          <a:latin typeface="微软雅黑" panose="020B0503020204020204" pitchFamily="34" charset="-122"/>
                          <a:ea typeface="微软雅黑" panose="020B0503020204020204" pitchFamily="34" charset="-122"/>
                          <a:cs typeface="宋体" panose="02010600030101010101" pitchFamily="2" charset="-122"/>
                        </a:rPr>
                        <a:t>9223</a:t>
                      </a:r>
                      <a:endParaRPr lang="en-US" altLang="en-US" sz="14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400" b="1">
                          <a:latin typeface="微软雅黑" panose="020B0503020204020204" pitchFamily="34" charset="-122"/>
                          <a:ea typeface="微软雅黑" panose="020B0503020204020204" pitchFamily="34" charset="-122"/>
                          <a:cs typeface="宋体" panose="02010600030101010101" pitchFamily="2" charset="-122"/>
                        </a:rPr>
                        <a:t>85.16%</a:t>
                      </a:r>
                      <a:endParaRPr lang="en-US" altLang="en-US" sz="14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588010">
                <a:tc>
                  <a:txBody>
                    <a:bodyPr/>
                    <a:p>
                      <a:pPr indent="0" algn="ctr">
                        <a:buNone/>
                      </a:pPr>
                      <a:r>
                        <a:rPr lang="en-US" sz="1400" b="1">
                          <a:latin typeface="微软雅黑" panose="020B0503020204020204" pitchFamily="34" charset="-122"/>
                          <a:ea typeface="微软雅黑" panose="020B0503020204020204" pitchFamily="34" charset="-122"/>
                          <a:cs typeface="宋体" panose="02010600030101010101" pitchFamily="2" charset="-122"/>
                        </a:rPr>
                        <a:t>384</a:t>
                      </a:r>
                      <a:endParaRPr lang="en-US" altLang="en-US" sz="14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微软雅黑" panose="020B0503020204020204" pitchFamily="34" charset="-122"/>
                          <a:ea typeface="微软雅黑" panose="020B0503020204020204" pitchFamily="34" charset="-122"/>
                          <a:cs typeface="宋体" panose="02010600030101010101" pitchFamily="2" charset="-122"/>
                        </a:rPr>
                        <a:t>9578</a:t>
                      </a:r>
                      <a:endParaRPr lang="en-US" altLang="en-US" sz="14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微软雅黑" panose="020B0503020204020204" pitchFamily="34" charset="-122"/>
                          <a:ea typeface="微软雅黑" panose="020B0503020204020204" pitchFamily="34" charset="-122"/>
                          <a:cs typeface="宋体" panose="02010600030101010101" pitchFamily="2" charset="-122"/>
                        </a:rPr>
                        <a:t>87.91%</a:t>
                      </a:r>
                      <a:endParaRPr lang="en-US" altLang="en-US" sz="14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p:tgtEl>
                                          <p:spTgt spid="31"/>
                                        </p:tgtEl>
                                        <p:attrNameLst>
                                          <p:attrName>ppt_y</p:attrName>
                                        </p:attrNameLst>
                                      </p:cBhvr>
                                      <p:tavLst>
                                        <p:tav tm="0">
                                          <p:val>
                                            <p:strVal val="#ppt_y+#ppt_h*1.125000"/>
                                          </p:val>
                                        </p:tav>
                                        <p:tav tm="100000">
                                          <p:val>
                                            <p:strVal val="#ppt_y"/>
                                          </p:val>
                                        </p:tav>
                                      </p:tavLst>
                                    </p:anim>
                                    <p:animEffect transition="in" filter="wipe(up)">
                                      <p:cBhvr>
                                        <p:cTn id="13" dur="500"/>
                                        <p:tgtEl>
                                          <p:spTgt spid="31"/>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ppt_y</p:attrName>
                                        </p:attrNameLst>
                                      </p:cBhvr>
                                      <p:tavLst>
                                        <p:tav tm="0">
                                          <p:val>
                                            <p:strVal val="#ppt_y-#ppt_h*1.125000"/>
                                          </p:val>
                                        </p:tav>
                                        <p:tav tm="100000">
                                          <p:val>
                                            <p:strVal val="#ppt_y"/>
                                          </p:val>
                                        </p:tav>
                                      </p:tavLst>
                                    </p:anim>
                                    <p:animEffect transition="in" filter="wipe(down)">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54000" y="201683"/>
            <a:ext cx="898070" cy="521970"/>
            <a:chOff x="-254000" y="201683"/>
            <a:chExt cx="898070" cy="521970"/>
          </a:xfrm>
        </p:grpSpPr>
        <p:sp>
          <p:nvSpPr>
            <p:cNvPr id="11" name="圆角矩形 10"/>
            <p:cNvSpPr/>
            <p:nvPr/>
          </p:nvSpPr>
          <p:spPr>
            <a:xfrm>
              <a:off x="-254000" y="227083"/>
              <a:ext cx="898070" cy="439668"/>
            </a:xfrm>
            <a:prstGeom prst="roundRect">
              <a:avLst>
                <a:gd name="adj" fmla="val 500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5</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701167" y="144940"/>
            <a:ext cx="3026410" cy="582295"/>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数据集</a:t>
            </a:r>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影响对比</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1" name="组合 30"/>
          <p:cNvGrpSpPr/>
          <p:nvPr>
            <p:custDataLst>
              <p:tags r:id="rId1"/>
            </p:custDataLst>
          </p:nvPr>
        </p:nvGrpSpPr>
        <p:grpSpPr>
          <a:xfrm>
            <a:off x="753266" y="1115846"/>
            <a:ext cx="10265410" cy="2080903"/>
            <a:chOff x="1523385" y="1545831"/>
            <a:chExt cx="10265410" cy="2080903"/>
          </a:xfrm>
        </p:grpSpPr>
        <p:grpSp>
          <p:nvGrpSpPr>
            <p:cNvPr id="15" name="Group 4"/>
            <p:cNvGrpSpPr>
              <a:grpSpLocks noChangeAspect="1"/>
            </p:cNvGrpSpPr>
            <p:nvPr/>
          </p:nvGrpSpPr>
          <p:grpSpPr bwMode="auto">
            <a:xfrm>
              <a:off x="1523385" y="1545831"/>
              <a:ext cx="592065" cy="403997"/>
              <a:chOff x="3585" y="1986"/>
              <a:chExt cx="510" cy="348"/>
            </a:xfrm>
          </p:grpSpPr>
          <p:sp>
            <p:nvSpPr>
              <p:cNvPr id="17" name="AutoShape 3"/>
              <p:cNvSpPr>
                <a:spLocks noChangeAspect="1" noChangeArrowheads="1" noTextEdit="1"/>
              </p:cNvSpPr>
              <p:nvPr/>
            </p:nvSpPr>
            <p:spPr bwMode="auto">
              <a:xfrm>
                <a:off x="3585" y="1986"/>
                <a:ext cx="510"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Freeform 5"/>
              <p:cNvSpPr>
                <a:spLocks noEditPoints="1"/>
              </p:cNvSpPr>
              <p:nvPr>
                <p:custDataLst>
                  <p:tags r:id="rId2"/>
                </p:custDataLst>
              </p:nvPr>
            </p:nvSpPr>
            <p:spPr bwMode="auto">
              <a:xfrm>
                <a:off x="3587" y="2056"/>
                <a:ext cx="508" cy="256"/>
              </a:xfrm>
              <a:custGeom>
                <a:avLst/>
                <a:gdLst>
                  <a:gd name="T0" fmla="*/ 71 w 212"/>
                  <a:gd name="T1" fmla="*/ 17 h 106"/>
                  <a:gd name="T2" fmla="*/ 70 w 212"/>
                  <a:gd name="T3" fmla="*/ 8 h 106"/>
                  <a:gd name="T4" fmla="*/ 65 w 212"/>
                  <a:gd name="T5" fmla="*/ 6 h 106"/>
                  <a:gd name="T6" fmla="*/ 34 w 212"/>
                  <a:gd name="T7" fmla="*/ 33 h 106"/>
                  <a:gd name="T8" fmla="*/ 36 w 212"/>
                  <a:gd name="T9" fmla="*/ 50 h 106"/>
                  <a:gd name="T10" fmla="*/ 39 w 212"/>
                  <a:gd name="T11" fmla="*/ 60 h 106"/>
                  <a:gd name="T12" fmla="*/ 39 w 212"/>
                  <a:gd name="T13" fmla="*/ 65 h 106"/>
                  <a:gd name="T14" fmla="*/ 30 w 212"/>
                  <a:gd name="T15" fmla="*/ 74 h 106"/>
                  <a:gd name="T16" fmla="*/ 1 w 212"/>
                  <a:gd name="T17" fmla="*/ 89 h 106"/>
                  <a:gd name="T18" fmla="*/ 25 w 212"/>
                  <a:gd name="T19" fmla="*/ 106 h 106"/>
                  <a:gd name="T20" fmla="*/ 25 w 212"/>
                  <a:gd name="T21" fmla="*/ 93 h 106"/>
                  <a:gd name="T22" fmla="*/ 25 w 212"/>
                  <a:gd name="T23" fmla="*/ 91 h 106"/>
                  <a:gd name="T24" fmla="*/ 46 w 212"/>
                  <a:gd name="T25" fmla="*/ 76 h 106"/>
                  <a:gd name="T26" fmla="*/ 69 w 212"/>
                  <a:gd name="T27" fmla="*/ 67 h 106"/>
                  <a:gd name="T28" fmla="*/ 66 w 212"/>
                  <a:gd name="T29" fmla="*/ 65 h 106"/>
                  <a:gd name="T30" fmla="*/ 70 w 212"/>
                  <a:gd name="T31" fmla="*/ 52 h 106"/>
                  <a:gd name="T32" fmla="*/ 75 w 212"/>
                  <a:gd name="T33" fmla="*/ 45 h 106"/>
                  <a:gd name="T34" fmla="*/ 70 w 212"/>
                  <a:gd name="T35" fmla="*/ 24 h 106"/>
                  <a:gd name="T36" fmla="*/ 211 w 212"/>
                  <a:gd name="T37" fmla="*/ 89 h 106"/>
                  <a:gd name="T38" fmla="*/ 182 w 212"/>
                  <a:gd name="T39" fmla="*/ 74 h 106"/>
                  <a:gd name="T40" fmla="*/ 173 w 212"/>
                  <a:gd name="T41" fmla="*/ 65 h 106"/>
                  <a:gd name="T42" fmla="*/ 173 w 212"/>
                  <a:gd name="T43" fmla="*/ 59 h 106"/>
                  <a:gd name="T44" fmla="*/ 177 w 212"/>
                  <a:gd name="T45" fmla="*/ 49 h 106"/>
                  <a:gd name="T46" fmla="*/ 178 w 212"/>
                  <a:gd name="T47" fmla="*/ 37 h 106"/>
                  <a:gd name="T48" fmla="*/ 178 w 212"/>
                  <a:gd name="T49" fmla="*/ 23 h 106"/>
                  <a:gd name="T50" fmla="*/ 174 w 212"/>
                  <a:gd name="T51" fmla="*/ 8 h 106"/>
                  <a:gd name="T52" fmla="*/ 168 w 212"/>
                  <a:gd name="T53" fmla="*/ 6 h 106"/>
                  <a:gd name="T54" fmla="*/ 139 w 212"/>
                  <a:gd name="T55" fmla="*/ 12 h 106"/>
                  <a:gd name="T56" fmla="*/ 139 w 212"/>
                  <a:gd name="T57" fmla="*/ 15 h 106"/>
                  <a:gd name="T58" fmla="*/ 140 w 212"/>
                  <a:gd name="T59" fmla="*/ 17 h 106"/>
                  <a:gd name="T60" fmla="*/ 138 w 212"/>
                  <a:gd name="T61" fmla="*/ 41 h 106"/>
                  <a:gd name="T62" fmla="*/ 139 w 212"/>
                  <a:gd name="T63" fmla="*/ 50 h 106"/>
                  <a:gd name="T64" fmla="*/ 142 w 212"/>
                  <a:gd name="T65" fmla="*/ 60 h 106"/>
                  <a:gd name="T66" fmla="*/ 143 w 212"/>
                  <a:gd name="T67" fmla="*/ 65 h 106"/>
                  <a:gd name="T68" fmla="*/ 156 w 212"/>
                  <a:gd name="T69" fmla="*/ 72 h 106"/>
                  <a:gd name="T70" fmla="*/ 170 w 212"/>
                  <a:gd name="T71" fmla="*/ 78 h 106"/>
                  <a:gd name="T72" fmla="*/ 187 w 212"/>
                  <a:gd name="T73" fmla="*/ 92 h 106"/>
                  <a:gd name="T74" fmla="*/ 187 w 212"/>
                  <a:gd name="T75" fmla="*/ 101 h 106"/>
                  <a:gd name="T76" fmla="*/ 212 w 212"/>
                  <a:gd name="T7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106">
                    <a:moveTo>
                      <a:pt x="69" y="22"/>
                    </a:moveTo>
                    <a:cubicBezTo>
                      <a:pt x="69" y="20"/>
                      <a:pt x="70" y="18"/>
                      <a:pt x="71" y="17"/>
                    </a:cubicBezTo>
                    <a:cubicBezTo>
                      <a:pt x="71" y="16"/>
                      <a:pt x="71" y="16"/>
                      <a:pt x="71" y="16"/>
                    </a:cubicBezTo>
                    <a:cubicBezTo>
                      <a:pt x="71" y="13"/>
                      <a:pt x="70" y="11"/>
                      <a:pt x="70" y="8"/>
                    </a:cubicBezTo>
                    <a:cubicBezTo>
                      <a:pt x="67" y="8"/>
                      <a:pt x="67" y="8"/>
                      <a:pt x="67" y="8"/>
                    </a:cubicBezTo>
                    <a:cubicBezTo>
                      <a:pt x="65" y="6"/>
                      <a:pt x="65" y="6"/>
                      <a:pt x="65" y="6"/>
                    </a:cubicBezTo>
                    <a:cubicBezTo>
                      <a:pt x="56" y="0"/>
                      <a:pt x="47" y="4"/>
                      <a:pt x="42" y="6"/>
                    </a:cubicBezTo>
                    <a:cubicBezTo>
                      <a:pt x="35" y="8"/>
                      <a:pt x="30" y="18"/>
                      <a:pt x="34" y="33"/>
                    </a:cubicBezTo>
                    <a:cubicBezTo>
                      <a:pt x="34" y="36"/>
                      <a:pt x="32" y="37"/>
                      <a:pt x="32" y="38"/>
                    </a:cubicBezTo>
                    <a:cubicBezTo>
                      <a:pt x="33" y="41"/>
                      <a:pt x="33" y="49"/>
                      <a:pt x="36" y="50"/>
                    </a:cubicBezTo>
                    <a:cubicBezTo>
                      <a:pt x="36" y="51"/>
                      <a:pt x="38" y="51"/>
                      <a:pt x="38" y="51"/>
                    </a:cubicBezTo>
                    <a:cubicBezTo>
                      <a:pt x="38" y="54"/>
                      <a:pt x="38" y="57"/>
                      <a:pt x="39" y="60"/>
                    </a:cubicBezTo>
                    <a:cubicBezTo>
                      <a:pt x="39" y="62"/>
                      <a:pt x="41" y="62"/>
                      <a:pt x="42" y="65"/>
                    </a:cubicBezTo>
                    <a:cubicBezTo>
                      <a:pt x="39" y="65"/>
                      <a:pt x="39" y="65"/>
                      <a:pt x="39" y="65"/>
                    </a:cubicBezTo>
                    <a:cubicBezTo>
                      <a:pt x="38" y="67"/>
                      <a:pt x="37" y="72"/>
                      <a:pt x="35" y="73"/>
                    </a:cubicBezTo>
                    <a:cubicBezTo>
                      <a:pt x="33" y="73"/>
                      <a:pt x="32" y="74"/>
                      <a:pt x="30" y="74"/>
                    </a:cubicBezTo>
                    <a:cubicBezTo>
                      <a:pt x="25" y="76"/>
                      <a:pt x="19" y="79"/>
                      <a:pt x="13" y="81"/>
                    </a:cubicBezTo>
                    <a:cubicBezTo>
                      <a:pt x="8" y="83"/>
                      <a:pt x="2" y="84"/>
                      <a:pt x="1" y="89"/>
                    </a:cubicBezTo>
                    <a:cubicBezTo>
                      <a:pt x="1" y="93"/>
                      <a:pt x="0" y="101"/>
                      <a:pt x="0" y="106"/>
                    </a:cubicBezTo>
                    <a:cubicBezTo>
                      <a:pt x="25" y="106"/>
                      <a:pt x="25" y="106"/>
                      <a:pt x="25" y="106"/>
                    </a:cubicBezTo>
                    <a:cubicBezTo>
                      <a:pt x="25" y="104"/>
                      <a:pt x="25" y="103"/>
                      <a:pt x="25" y="101"/>
                    </a:cubicBezTo>
                    <a:cubicBezTo>
                      <a:pt x="25" y="98"/>
                      <a:pt x="25" y="95"/>
                      <a:pt x="25" y="93"/>
                    </a:cubicBezTo>
                    <a:cubicBezTo>
                      <a:pt x="25" y="92"/>
                      <a:pt x="25" y="92"/>
                      <a:pt x="25" y="92"/>
                    </a:cubicBezTo>
                    <a:cubicBezTo>
                      <a:pt x="25" y="91"/>
                      <a:pt x="25" y="91"/>
                      <a:pt x="25" y="91"/>
                    </a:cubicBezTo>
                    <a:cubicBezTo>
                      <a:pt x="28" y="83"/>
                      <a:pt x="36" y="80"/>
                      <a:pt x="42" y="78"/>
                    </a:cubicBezTo>
                    <a:cubicBezTo>
                      <a:pt x="44" y="77"/>
                      <a:pt x="45" y="77"/>
                      <a:pt x="46" y="76"/>
                    </a:cubicBezTo>
                    <a:cubicBezTo>
                      <a:pt x="49" y="75"/>
                      <a:pt x="53" y="74"/>
                      <a:pt x="56" y="72"/>
                    </a:cubicBezTo>
                    <a:cubicBezTo>
                      <a:pt x="60" y="70"/>
                      <a:pt x="65" y="68"/>
                      <a:pt x="69" y="67"/>
                    </a:cubicBezTo>
                    <a:cubicBezTo>
                      <a:pt x="69" y="66"/>
                      <a:pt x="69" y="66"/>
                      <a:pt x="69" y="65"/>
                    </a:cubicBezTo>
                    <a:cubicBezTo>
                      <a:pt x="68" y="65"/>
                      <a:pt x="67" y="65"/>
                      <a:pt x="66" y="65"/>
                    </a:cubicBezTo>
                    <a:cubicBezTo>
                      <a:pt x="66" y="62"/>
                      <a:pt x="68" y="61"/>
                      <a:pt x="69" y="59"/>
                    </a:cubicBezTo>
                    <a:cubicBezTo>
                      <a:pt x="70" y="57"/>
                      <a:pt x="69" y="54"/>
                      <a:pt x="70" y="52"/>
                    </a:cubicBezTo>
                    <a:cubicBezTo>
                      <a:pt x="71" y="51"/>
                      <a:pt x="73" y="50"/>
                      <a:pt x="73" y="49"/>
                    </a:cubicBezTo>
                    <a:cubicBezTo>
                      <a:pt x="74" y="48"/>
                      <a:pt x="75" y="46"/>
                      <a:pt x="75" y="45"/>
                    </a:cubicBezTo>
                    <a:cubicBezTo>
                      <a:pt x="75" y="44"/>
                      <a:pt x="75" y="43"/>
                      <a:pt x="75" y="43"/>
                    </a:cubicBezTo>
                    <a:cubicBezTo>
                      <a:pt x="71" y="38"/>
                      <a:pt x="70" y="30"/>
                      <a:pt x="70" y="24"/>
                    </a:cubicBezTo>
                    <a:cubicBezTo>
                      <a:pt x="70" y="23"/>
                      <a:pt x="70" y="23"/>
                      <a:pt x="69" y="22"/>
                    </a:cubicBezTo>
                    <a:close/>
                    <a:moveTo>
                      <a:pt x="211" y="89"/>
                    </a:moveTo>
                    <a:cubicBezTo>
                      <a:pt x="210" y="84"/>
                      <a:pt x="204" y="83"/>
                      <a:pt x="199" y="81"/>
                    </a:cubicBezTo>
                    <a:cubicBezTo>
                      <a:pt x="193" y="79"/>
                      <a:pt x="187" y="76"/>
                      <a:pt x="182" y="74"/>
                    </a:cubicBezTo>
                    <a:cubicBezTo>
                      <a:pt x="180" y="74"/>
                      <a:pt x="179" y="73"/>
                      <a:pt x="177" y="73"/>
                    </a:cubicBezTo>
                    <a:cubicBezTo>
                      <a:pt x="175" y="72"/>
                      <a:pt x="174" y="67"/>
                      <a:pt x="173" y="65"/>
                    </a:cubicBezTo>
                    <a:cubicBezTo>
                      <a:pt x="172" y="65"/>
                      <a:pt x="171" y="65"/>
                      <a:pt x="170" y="65"/>
                    </a:cubicBezTo>
                    <a:cubicBezTo>
                      <a:pt x="170" y="62"/>
                      <a:pt x="172" y="61"/>
                      <a:pt x="173" y="59"/>
                    </a:cubicBezTo>
                    <a:cubicBezTo>
                      <a:pt x="173" y="57"/>
                      <a:pt x="173" y="54"/>
                      <a:pt x="174" y="52"/>
                    </a:cubicBezTo>
                    <a:cubicBezTo>
                      <a:pt x="175" y="51"/>
                      <a:pt x="176" y="50"/>
                      <a:pt x="177" y="49"/>
                    </a:cubicBezTo>
                    <a:cubicBezTo>
                      <a:pt x="178" y="48"/>
                      <a:pt x="178" y="46"/>
                      <a:pt x="179" y="45"/>
                    </a:cubicBezTo>
                    <a:cubicBezTo>
                      <a:pt x="179" y="43"/>
                      <a:pt x="180" y="39"/>
                      <a:pt x="178" y="37"/>
                    </a:cubicBezTo>
                    <a:cubicBezTo>
                      <a:pt x="178" y="35"/>
                      <a:pt x="177" y="35"/>
                      <a:pt x="177" y="34"/>
                    </a:cubicBezTo>
                    <a:cubicBezTo>
                      <a:pt x="177" y="31"/>
                      <a:pt x="178" y="25"/>
                      <a:pt x="178" y="23"/>
                    </a:cubicBezTo>
                    <a:cubicBezTo>
                      <a:pt x="178" y="20"/>
                      <a:pt x="178" y="16"/>
                      <a:pt x="177" y="13"/>
                    </a:cubicBezTo>
                    <a:cubicBezTo>
                      <a:pt x="177" y="13"/>
                      <a:pt x="176" y="9"/>
                      <a:pt x="174" y="8"/>
                    </a:cubicBezTo>
                    <a:cubicBezTo>
                      <a:pt x="171" y="8"/>
                      <a:pt x="171" y="8"/>
                      <a:pt x="171" y="8"/>
                    </a:cubicBezTo>
                    <a:cubicBezTo>
                      <a:pt x="168" y="6"/>
                      <a:pt x="168" y="6"/>
                      <a:pt x="168" y="6"/>
                    </a:cubicBezTo>
                    <a:cubicBezTo>
                      <a:pt x="160" y="0"/>
                      <a:pt x="151" y="4"/>
                      <a:pt x="146" y="6"/>
                    </a:cubicBezTo>
                    <a:cubicBezTo>
                      <a:pt x="143" y="7"/>
                      <a:pt x="141" y="9"/>
                      <a:pt x="139" y="12"/>
                    </a:cubicBezTo>
                    <a:cubicBezTo>
                      <a:pt x="139" y="13"/>
                      <a:pt x="139" y="14"/>
                      <a:pt x="139" y="14"/>
                    </a:cubicBezTo>
                    <a:cubicBezTo>
                      <a:pt x="139" y="15"/>
                      <a:pt x="139" y="15"/>
                      <a:pt x="139" y="15"/>
                    </a:cubicBezTo>
                    <a:cubicBezTo>
                      <a:pt x="139" y="15"/>
                      <a:pt x="139" y="15"/>
                      <a:pt x="139" y="15"/>
                    </a:cubicBezTo>
                    <a:cubicBezTo>
                      <a:pt x="140" y="16"/>
                      <a:pt x="140" y="16"/>
                      <a:pt x="140" y="17"/>
                    </a:cubicBezTo>
                    <a:cubicBezTo>
                      <a:pt x="143" y="22"/>
                      <a:pt x="142" y="28"/>
                      <a:pt x="141" y="32"/>
                    </a:cubicBezTo>
                    <a:cubicBezTo>
                      <a:pt x="141" y="34"/>
                      <a:pt x="140" y="38"/>
                      <a:pt x="138" y="41"/>
                    </a:cubicBezTo>
                    <a:cubicBezTo>
                      <a:pt x="137" y="41"/>
                      <a:pt x="137" y="42"/>
                      <a:pt x="136" y="42"/>
                    </a:cubicBezTo>
                    <a:cubicBezTo>
                      <a:pt x="137" y="46"/>
                      <a:pt x="137" y="49"/>
                      <a:pt x="139" y="50"/>
                    </a:cubicBezTo>
                    <a:cubicBezTo>
                      <a:pt x="140" y="51"/>
                      <a:pt x="142" y="51"/>
                      <a:pt x="142" y="51"/>
                    </a:cubicBezTo>
                    <a:cubicBezTo>
                      <a:pt x="142" y="54"/>
                      <a:pt x="142" y="57"/>
                      <a:pt x="142" y="60"/>
                    </a:cubicBezTo>
                    <a:cubicBezTo>
                      <a:pt x="143" y="62"/>
                      <a:pt x="145" y="62"/>
                      <a:pt x="145" y="65"/>
                    </a:cubicBezTo>
                    <a:cubicBezTo>
                      <a:pt x="143" y="65"/>
                      <a:pt x="143" y="65"/>
                      <a:pt x="143" y="65"/>
                    </a:cubicBezTo>
                    <a:cubicBezTo>
                      <a:pt x="143" y="66"/>
                      <a:pt x="143" y="66"/>
                      <a:pt x="143" y="67"/>
                    </a:cubicBezTo>
                    <a:cubicBezTo>
                      <a:pt x="147" y="68"/>
                      <a:pt x="152" y="70"/>
                      <a:pt x="156" y="72"/>
                    </a:cubicBezTo>
                    <a:cubicBezTo>
                      <a:pt x="160" y="74"/>
                      <a:pt x="163" y="75"/>
                      <a:pt x="166" y="76"/>
                    </a:cubicBezTo>
                    <a:cubicBezTo>
                      <a:pt x="167" y="77"/>
                      <a:pt x="168" y="77"/>
                      <a:pt x="170" y="78"/>
                    </a:cubicBezTo>
                    <a:cubicBezTo>
                      <a:pt x="176" y="80"/>
                      <a:pt x="184" y="83"/>
                      <a:pt x="187" y="91"/>
                    </a:cubicBezTo>
                    <a:cubicBezTo>
                      <a:pt x="187" y="92"/>
                      <a:pt x="187" y="92"/>
                      <a:pt x="187" y="92"/>
                    </a:cubicBezTo>
                    <a:cubicBezTo>
                      <a:pt x="187" y="93"/>
                      <a:pt x="187" y="93"/>
                      <a:pt x="187" y="93"/>
                    </a:cubicBezTo>
                    <a:cubicBezTo>
                      <a:pt x="187" y="95"/>
                      <a:pt x="187" y="98"/>
                      <a:pt x="187" y="101"/>
                    </a:cubicBezTo>
                    <a:cubicBezTo>
                      <a:pt x="187" y="103"/>
                      <a:pt x="187" y="104"/>
                      <a:pt x="187" y="106"/>
                    </a:cubicBezTo>
                    <a:cubicBezTo>
                      <a:pt x="212" y="106"/>
                      <a:pt x="212" y="106"/>
                      <a:pt x="212" y="106"/>
                    </a:cubicBezTo>
                    <a:cubicBezTo>
                      <a:pt x="212" y="101"/>
                      <a:pt x="211" y="93"/>
                      <a:pt x="211" y="89"/>
                    </a:cubicBezTo>
                    <a:close/>
                  </a:path>
                </a:pathLst>
              </a:custGeom>
              <a:solidFill>
                <a:srgbClr val="6B15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6"/>
              <p:cNvSpPr/>
              <p:nvPr>
                <p:custDataLst>
                  <p:tags r:id="rId3"/>
                </p:custDataLst>
              </p:nvPr>
            </p:nvSpPr>
            <p:spPr bwMode="auto">
              <a:xfrm>
                <a:off x="3662" y="1981"/>
                <a:ext cx="359" cy="355"/>
              </a:xfrm>
              <a:custGeom>
                <a:avLst/>
                <a:gdLst>
                  <a:gd name="T0" fmla="*/ 102 w 150"/>
                  <a:gd name="T1" fmla="*/ 17 h 147"/>
                  <a:gd name="T2" fmla="*/ 103 w 150"/>
                  <a:gd name="T3" fmla="*/ 32 h 147"/>
                  <a:gd name="T4" fmla="*/ 102 w 150"/>
                  <a:gd name="T5" fmla="*/ 46 h 147"/>
                  <a:gd name="T6" fmla="*/ 104 w 150"/>
                  <a:gd name="T7" fmla="*/ 50 h 147"/>
                  <a:gd name="T8" fmla="*/ 104 w 150"/>
                  <a:gd name="T9" fmla="*/ 62 h 147"/>
                  <a:gd name="T10" fmla="*/ 102 w 150"/>
                  <a:gd name="T11" fmla="*/ 68 h 147"/>
                  <a:gd name="T12" fmla="*/ 97 w 150"/>
                  <a:gd name="T13" fmla="*/ 72 h 147"/>
                  <a:gd name="T14" fmla="*/ 96 w 150"/>
                  <a:gd name="T15" fmla="*/ 82 h 147"/>
                  <a:gd name="T16" fmla="*/ 92 w 150"/>
                  <a:gd name="T17" fmla="*/ 90 h 147"/>
                  <a:gd name="T18" fmla="*/ 96 w 150"/>
                  <a:gd name="T19" fmla="*/ 90 h 147"/>
                  <a:gd name="T20" fmla="*/ 102 w 150"/>
                  <a:gd name="T21" fmla="*/ 101 h 147"/>
                  <a:gd name="T22" fmla="*/ 109 w 150"/>
                  <a:gd name="T23" fmla="*/ 103 h 147"/>
                  <a:gd name="T24" fmla="*/ 132 w 150"/>
                  <a:gd name="T25" fmla="*/ 113 h 147"/>
                  <a:gd name="T26" fmla="*/ 150 w 150"/>
                  <a:gd name="T27" fmla="*/ 124 h 147"/>
                  <a:gd name="T28" fmla="*/ 150 w 150"/>
                  <a:gd name="T29" fmla="*/ 147 h 147"/>
                  <a:gd name="T30" fmla="*/ 0 w 150"/>
                  <a:gd name="T31" fmla="*/ 147 h 147"/>
                  <a:gd name="T32" fmla="*/ 0 w 150"/>
                  <a:gd name="T33" fmla="*/ 124 h 147"/>
                  <a:gd name="T34" fmla="*/ 18 w 150"/>
                  <a:gd name="T35" fmla="*/ 113 h 147"/>
                  <a:gd name="T36" fmla="*/ 41 w 150"/>
                  <a:gd name="T37" fmla="*/ 103 h 147"/>
                  <a:gd name="T38" fmla="*/ 48 w 150"/>
                  <a:gd name="T39" fmla="*/ 101 h 147"/>
                  <a:gd name="T40" fmla="*/ 54 w 150"/>
                  <a:gd name="T41" fmla="*/ 90 h 147"/>
                  <a:gd name="T42" fmla="*/ 57 w 150"/>
                  <a:gd name="T43" fmla="*/ 90 h 147"/>
                  <a:gd name="T44" fmla="*/ 53 w 150"/>
                  <a:gd name="T45" fmla="*/ 83 h 147"/>
                  <a:gd name="T46" fmla="*/ 52 w 150"/>
                  <a:gd name="T47" fmla="*/ 70 h 147"/>
                  <a:gd name="T48" fmla="*/ 49 w 150"/>
                  <a:gd name="T49" fmla="*/ 70 h 147"/>
                  <a:gd name="T50" fmla="*/ 44 w 150"/>
                  <a:gd name="T51" fmla="*/ 53 h 147"/>
                  <a:gd name="T52" fmla="*/ 46 w 150"/>
                  <a:gd name="T53" fmla="*/ 46 h 147"/>
                  <a:gd name="T54" fmla="*/ 58 w 150"/>
                  <a:gd name="T55" fmla="*/ 7 h 147"/>
                  <a:gd name="T56" fmla="*/ 90 w 150"/>
                  <a:gd name="T57" fmla="*/ 7 h 147"/>
                  <a:gd name="T58" fmla="*/ 93 w 150"/>
                  <a:gd name="T59" fmla="*/ 10 h 147"/>
                  <a:gd name="T60" fmla="*/ 98 w 150"/>
                  <a:gd name="T61" fmla="*/ 10 h 147"/>
                  <a:gd name="T62" fmla="*/ 102 w 150"/>
                  <a:gd name="T63" fmla="*/ 1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47">
                    <a:moveTo>
                      <a:pt x="102" y="17"/>
                    </a:moveTo>
                    <a:cubicBezTo>
                      <a:pt x="103" y="22"/>
                      <a:pt x="103" y="26"/>
                      <a:pt x="103" y="32"/>
                    </a:cubicBezTo>
                    <a:cubicBezTo>
                      <a:pt x="103" y="34"/>
                      <a:pt x="102" y="43"/>
                      <a:pt x="102" y="46"/>
                    </a:cubicBezTo>
                    <a:cubicBezTo>
                      <a:pt x="102" y="48"/>
                      <a:pt x="103" y="48"/>
                      <a:pt x="104" y="50"/>
                    </a:cubicBezTo>
                    <a:cubicBezTo>
                      <a:pt x="105" y="54"/>
                      <a:pt x="105" y="59"/>
                      <a:pt x="104" y="62"/>
                    </a:cubicBezTo>
                    <a:cubicBezTo>
                      <a:pt x="104" y="64"/>
                      <a:pt x="103" y="66"/>
                      <a:pt x="102" y="68"/>
                    </a:cubicBezTo>
                    <a:cubicBezTo>
                      <a:pt x="101" y="70"/>
                      <a:pt x="98" y="70"/>
                      <a:pt x="97" y="72"/>
                    </a:cubicBezTo>
                    <a:cubicBezTo>
                      <a:pt x="96" y="75"/>
                      <a:pt x="97" y="78"/>
                      <a:pt x="96" y="82"/>
                    </a:cubicBezTo>
                    <a:cubicBezTo>
                      <a:pt x="95" y="85"/>
                      <a:pt x="92" y="85"/>
                      <a:pt x="92" y="90"/>
                    </a:cubicBezTo>
                    <a:cubicBezTo>
                      <a:pt x="93" y="90"/>
                      <a:pt x="94" y="90"/>
                      <a:pt x="96" y="90"/>
                    </a:cubicBezTo>
                    <a:cubicBezTo>
                      <a:pt x="97" y="93"/>
                      <a:pt x="100" y="99"/>
                      <a:pt x="102" y="101"/>
                    </a:cubicBezTo>
                    <a:cubicBezTo>
                      <a:pt x="104" y="102"/>
                      <a:pt x="107" y="102"/>
                      <a:pt x="109" y="103"/>
                    </a:cubicBezTo>
                    <a:cubicBezTo>
                      <a:pt x="116" y="106"/>
                      <a:pt x="125" y="110"/>
                      <a:pt x="132" y="113"/>
                    </a:cubicBezTo>
                    <a:cubicBezTo>
                      <a:pt x="139" y="116"/>
                      <a:pt x="148" y="117"/>
                      <a:pt x="150" y="124"/>
                    </a:cubicBezTo>
                    <a:cubicBezTo>
                      <a:pt x="150" y="129"/>
                      <a:pt x="150" y="141"/>
                      <a:pt x="150" y="147"/>
                    </a:cubicBezTo>
                    <a:cubicBezTo>
                      <a:pt x="0" y="147"/>
                      <a:pt x="0" y="147"/>
                      <a:pt x="0" y="147"/>
                    </a:cubicBezTo>
                    <a:cubicBezTo>
                      <a:pt x="0" y="141"/>
                      <a:pt x="0" y="129"/>
                      <a:pt x="0" y="124"/>
                    </a:cubicBezTo>
                    <a:cubicBezTo>
                      <a:pt x="3" y="117"/>
                      <a:pt x="11" y="116"/>
                      <a:pt x="18" y="113"/>
                    </a:cubicBezTo>
                    <a:cubicBezTo>
                      <a:pt x="25" y="110"/>
                      <a:pt x="34" y="106"/>
                      <a:pt x="41" y="103"/>
                    </a:cubicBezTo>
                    <a:cubicBezTo>
                      <a:pt x="44" y="102"/>
                      <a:pt x="46" y="102"/>
                      <a:pt x="48" y="101"/>
                    </a:cubicBezTo>
                    <a:cubicBezTo>
                      <a:pt x="50" y="99"/>
                      <a:pt x="53" y="93"/>
                      <a:pt x="54" y="90"/>
                    </a:cubicBezTo>
                    <a:cubicBezTo>
                      <a:pt x="57" y="90"/>
                      <a:pt x="57" y="90"/>
                      <a:pt x="57" y="90"/>
                    </a:cubicBezTo>
                    <a:cubicBezTo>
                      <a:pt x="57" y="86"/>
                      <a:pt x="54" y="85"/>
                      <a:pt x="53" y="83"/>
                    </a:cubicBezTo>
                    <a:cubicBezTo>
                      <a:pt x="53" y="79"/>
                      <a:pt x="53" y="74"/>
                      <a:pt x="52" y="70"/>
                    </a:cubicBezTo>
                    <a:cubicBezTo>
                      <a:pt x="52" y="71"/>
                      <a:pt x="49" y="70"/>
                      <a:pt x="49" y="70"/>
                    </a:cubicBezTo>
                    <a:cubicBezTo>
                      <a:pt x="45" y="67"/>
                      <a:pt x="45" y="57"/>
                      <a:pt x="44" y="53"/>
                    </a:cubicBezTo>
                    <a:cubicBezTo>
                      <a:pt x="44" y="51"/>
                      <a:pt x="47" y="49"/>
                      <a:pt x="46" y="46"/>
                    </a:cubicBezTo>
                    <a:cubicBezTo>
                      <a:pt x="42" y="25"/>
                      <a:pt x="48" y="11"/>
                      <a:pt x="58" y="7"/>
                    </a:cubicBezTo>
                    <a:cubicBezTo>
                      <a:pt x="65" y="5"/>
                      <a:pt x="78" y="0"/>
                      <a:pt x="90" y="7"/>
                    </a:cubicBezTo>
                    <a:cubicBezTo>
                      <a:pt x="93" y="10"/>
                      <a:pt x="93" y="10"/>
                      <a:pt x="93" y="10"/>
                    </a:cubicBezTo>
                    <a:cubicBezTo>
                      <a:pt x="98" y="10"/>
                      <a:pt x="98" y="10"/>
                      <a:pt x="98" y="10"/>
                    </a:cubicBezTo>
                    <a:cubicBezTo>
                      <a:pt x="100" y="12"/>
                      <a:pt x="102" y="17"/>
                      <a:pt x="102" y="17"/>
                    </a:cubicBezTo>
                    <a:close/>
                  </a:path>
                </a:pathLst>
              </a:custGeom>
              <a:solidFill>
                <a:srgbClr val="6B15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 name="组合 2"/>
            <p:cNvGrpSpPr/>
            <p:nvPr/>
          </p:nvGrpSpPr>
          <p:grpSpPr>
            <a:xfrm>
              <a:off x="1523385" y="1627119"/>
              <a:ext cx="10265410" cy="1999615"/>
              <a:chOff x="1523385" y="1627119"/>
              <a:chExt cx="10265410" cy="1999615"/>
            </a:xfrm>
          </p:grpSpPr>
          <p:sp>
            <p:nvSpPr>
              <p:cNvPr id="25" name="TextBox 76"/>
              <p:cNvSpPr txBox="1"/>
              <p:nvPr>
                <p:custDataLst>
                  <p:tags r:id="rId4"/>
                </p:custDataLst>
              </p:nvPr>
            </p:nvSpPr>
            <p:spPr>
              <a:xfrm>
                <a:off x="2257391" y="1627119"/>
                <a:ext cx="1781810" cy="367030"/>
              </a:xfrm>
              <a:prstGeom prst="rect">
                <a:avLst/>
              </a:prstGeom>
              <a:noFill/>
            </p:spPr>
            <p:txBody>
              <a:bodyPr wrap="squar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1800" dirty="0">
                    <a:solidFill>
                      <a:schemeClr val="tx1"/>
                    </a:solidFill>
                  </a:rPr>
                  <a:t>数据集分布影响</a:t>
                </a:r>
                <a:endParaRPr lang="zh-CN" altLang="en-US" sz="1800" dirty="0">
                  <a:solidFill>
                    <a:schemeClr val="tx1"/>
                  </a:solidFill>
                </a:endParaRPr>
              </a:p>
            </p:txBody>
          </p:sp>
          <p:sp>
            <p:nvSpPr>
              <p:cNvPr id="2" name="矩形 1"/>
              <p:cNvSpPr/>
              <p:nvPr>
                <p:custDataLst>
                  <p:tags r:id="rId5"/>
                </p:custDataLst>
              </p:nvPr>
            </p:nvSpPr>
            <p:spPr>
              <a:xfrm>
                <a:off x="1523385" y="2058284"/>
                <a:ext cx="10265410" cy="1568450"/>
              </a:xfrm>
              <a:prstGeom prst="rect">
                <a:avLst/>
              </a:prstGeom>
            </p:spPr>
            <p:txBody>
              <a:bodyPr wrap="square">
                <a:spAutoFit/>
              </a:bodyPr>
              <a:lstStyle/>
              <a:p>
                <a:pPr indent="406400" fontAlgn="auto">
                  <a:lnSpc>
                    <a:spcPct val="150000"/>
                  </a:lnSpc>
                  <a:extLst>
                    <a:ext uri="{35155182-B16C-46BC-9424-99874614C6A1}">
                      <wpsdc:indentchars xmlns:wpsdc="http://www.wps.cn/officeDocument/2017/drawingmlCustomData" val="200" checksum="1740828767"/>
                    </a:ext>
                  </a:extLst>
                </a:pPr>
                <a:r>
                  <a:rPr lang="zh-CN" altLang="en-US" sz="1600" dirty="0">
                    <a:solidFill>
                      <a:schemeClr val="tx1"/>
                    </a:solidFill>
                    <a:latin typeface="微软雅黑" panose="020B0503020204020204" pitchFamily="34" charset="-122"/>
                    <a:ea typeface="微软雅黑" panose="020B0503020204020204" pitchFamily="34" charset="-122"/>
                  </a:rPr>
                  <a:t>由于本次实验的数据集是由</a:t>
                </a:r>
                <a:r>
                  <a:rPr lang="en-US" altLang="zh-CN" sz="1600" dirty="0">
                    <a:solidFill>
                      <a:schemeClr val="tx1"/>
                    </a:solidFill>
                    <a:latin typeface="微软雅黑" panose="020B0503020204020204" pitchFamily="34" charset="-122"/>
                    <a:ea typeface="微软雅黑" panose="020B0503020204020204" pitchFamily="34" charset="-122"/>
                  </a:rPr>
                  <a:t>300</a:t>
                </a:r>
                <a:r>
                  <a:rPr lang="zh-CN" altLang="en-US" sz="1600" dirty="0">
                    <a:solidFill>
                      <a:schemeClr val="tx1"/>
                    </a:solidFill>
                    <a:latin typeface="微软雅黑" panose="020B0503020204020204" pitchFamily="34" charset="-122"/>
                    <a:ea typeface="微软雅黑" panose="020B0503020204020204" pitchFamily="34" charset="-122"/>
                  </a:rPr>
                  <a:t>本近代书籍中得到，可想而知数据集的分布不会是均衡的，正文页比例将明显高于其他类型页面，在分类过程中，这也将影响模型的准确率。下面是我进行的一组实验，分别对应数据集削减前后的分类效果曲线图。在未削减数据集的情况下，仅需50个epoch，准确率就可以迅速收敛至89.80%左右，效果看起来要比均衡数据集理想很多，但这并不能反映模型的</a:t>
                </a:r>
                <a:r>
                  <a:rPr lang="zh-CN" altLang="en-US" sz="1600" dirty="0">
                    <a:solidFill>
                      <a:schemeClr val="tx1"/>
                    </a:solidFill>
                    <a:latin typeface="微软雅黑" panose="020B0503020204020204" pitchFamily="34" charset="-122"/>
                    <a:ea typeface="微软雅黑" panose="020B0503020204020204" pitchFamily="34" charset="-122"/>
                  </a:rPr>
                  <a:t>实际性能。</a:t>
                </a: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grpSp>
      <p:pic>
        <p:nvPicPr>
          <p:cNvPr id="37" name="Picture 36" descr="59-南开大学-logo.png"/>
          <p:cNvPicPr>
            <a:picLocks noChangeAspect="1"/>
          </p:cNvPicPr>
          <p:nvPr>
            <p:custDataLst>
              <p:tags r:id="rId6"/>
            </p:custDataLst>
          </p:nvPr>
        </p:nvPicPr>
        <p:blipFill>
          <a:blip r:embed="rId7"/>
          <a:stretch>
            <a:fillRect/>
          </a:stretch>
        </p:blipFill>
        <p:spPr>
          <a:xfrm>
            <a:off x="11515607" y="6141125"/>
            <a:ext cx="499384" cy="499383"/>
          </a:xfrm>
          <a:prstGeom prst="rect">
            <a:avLst/>
          </a:prstGeom>
        </p:spPr>
      </p:pic>
      <p:pic>
        <p:nvPicPr>
          <p:cNvPr id="4" name="图片 1" descr="loss_accuracy_lr"/>
          <p:cNvPicPr>
            <a:picLocks noChangeAspect="1"/>
          </p:cNvPicPr>
          <p:nvPr/>
        </p:nvPicPr>
        <p:blipFill>
          <a:blip r:embed="rId8"/>
          <a:stretch>
            <a:fillRect/>
          </a:stretch>
        </p:blipFill>
        <p:spPr>
          <a:xfrm>
            <a:off x="1275715" y="3510915"/>
            <a:ext cx="3773170" cy="2397125"/>
          </a:xfrm>
          <a:prstGeom prst="rect">
            <a:avLst/>
          </a:prstGeom>
        </p:spPr>
      </p:pic>
      <p:pic>
        <p:nvPicPr>
          <p:cNvPr id="6" name="图片 2" descr="loss_accuracy_lr"/>
          <p:cNvPicPr>
            <a:picLocks noChangeAspect="1"/>
          </p:cNvPicPr>
          <p:nvPr/>
        </p:nvPicPr>
        <p:blipFill>
          <a:blip r:embed="rId9"/>
          <a:stretch>
            <a:fillRect/>
          </a:stretch>
        </p:blipFill>
        <p:spPr>
          <a:xfrm>
            <a:off x="6563360" y="3493135"/>
            <a:ext cx="3856990" cy="2430780"/>
          </a:xfrm>
          <a:prstGeom prst="rect">
            <a:avLst/>
          </a:prstGeom>
        </p:spPr>
      </p:pic>
      <p:sp>
        <p:nvSpPr>
          <p:cNvPr id="8" name="文本框 7"/>
          <p:cNvSpPr txBox="1"/>
          <p:nvPr/>
        </p:nvSpPr>
        <p:spPr>
          <a:xfrm>
            <a:off x="1028700" y="6080125"/>
            <a:ext cx="4064000" cy="337185"/>
          </a:xfrm>
          <a:prstGeom prst="rect">
            <a:avLst/>
          </a:prstGeom>
          <a:noFill/>
        </p:spPr>
        <p:txBody>
          <a:bodyPr wrap="square" rtlCol="0">
            <a:spAutoFit/>
          </a:bodyPr>
          <a:p>
            <a:pPr algn="ctr"/>
            <a:r>
              <a:rPr lang="zh-CN" altLang="en-US" sz="1600">
                <a:latin typeface="微软雅黑" panose="020B0503020204020204" pitchFamily="34" charset="-122"/>
                <a:ea typeface="微软雅黑" panose="020B0503020204020204" pitchFamily="34" charset="-122"/>
              </a:rPr>
              <a:t>不均衡数据集</a:t>
            </a:r>
            <a:endParaRPr lang="zh-CN" altLang="en-US" sz="1600">
              <a:latin typeface="微软雅黑" panose="020B0503020204020204" pitchFamily="34" charset="-122"/>
              <a:ea typeface="微软雅黑" panose="020B0503020204020204" pitchFamily="34" charset="-122"/>
            </a:endParaRPr>
          </a:p>
        </p:txBody>
      </p:sp>
      <p:sp>
        <p:nvSpPr>
          <p:cNvPr id="9" name="文本框 8"/>
          <p:cNvSpPr txBox="1"/>
          <p:nvPr/>
        </p:nvSpPr>
        <p:spPr>
          <a:xfrm>
            <a:off x="6356350" y="6080125"/>
            <a:ext cx="4064000" cy="337185"/>
          </a:xfrm>
          <a:prstGeom prst="rect">
            <a:avLst/>
          </a:prstGeom>
          <a:noFill/>
        </p:spPr>
        <p:txBody>
          <a:bodyPr wrap="square" rtlCol="0">
            <a:spAutoFit/>
          </a:bodyPr>
          <a:p>
            <a:pPr algn="ctr"/>
            <a:r>
              <a:rPr lang="zh-CN" altLang="en-US" sz="1600">
                <a:latin typeface="微软雅黑" panose="020B0503020204020204" pitchFamily="34" charset="-122"/>
                <a:ea typeface="微软雅黑" panose="020B0503020204020204" pitchFamily="34" charset="-122"/>
              </a:rPr>
              <a:t>均衡数据集</a:t>
            </a:r>
            <a:endParaRPr lang="zh-CN" altLang="en-US" sz="16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p:tgtEl>
                                          <p:spTgt spid="31"/>
                                        </p:tgtEl>
                                        <p:attrNameLst>
                                          <p:attrName>ppt_y</p:attrName>
                                        </p:attrNameLst>
                                      </p:cBhvr>
                                      <p:tavLst>
                                        <p:tav tm="0">
                                          <p:val>
                                            <p:strVal val="#ppt_y+#ppt_h*1.125000"/>
                                          </p:val>
                                        </p:tav>
                                        <p:tav tm="100000">
                                          <p:val>
                                            <p:strVal val="#ppt_y"/>
                                          </p:val>
                                        </p:tav>
                                      </p:tavLst>
                                    </p:anim>
                                    <p:animEffect transition="in" filter="wipe(up)">
                                      <p:cBhvr>
                                        <p:cTn id="13" dur="500"/>
                                        <p:tgtEl>
                                          <p:spTgt spid="31"/>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ppt_y</p:attrName>
                                        </p:attrNameLst>
                                      </p:cBhvr>
                                      <p:tavLst>
                                        <p:tav tm="0">
                                          <p:val>
                                            <p:strVal val="#ppt_y-#ppt_h*1.125000"/>
                                          </p:val>
                                        </p:tav>
                                        <p:tav tm="100000">
                                          <p:val>
                                            <p:strVal val="#ppt_y"/>
                                          </p:val>
                                        </p:tav>
                                      </p:tavLst>
                                    </p:anim>
                                    <p:animEffect transition="in" filter="wipe(down)">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54000" y="201683"/>
            <a:ext cx="898070" cy="521970"/>
            <a:chOff x="-254000" y="201683"/>
            <a:chExt cx="898070" cy="521970"/>
          </a:xfrm>
        </p:grpSpPr>
        <p:sp>
          <p:nvSpPr>
            <p:cNvPr id="11" name="圆角矩形 10"/>
            <p:cNvSpPr/>
            <p:nvPr/>
          </p:nvSpPr>
          <p:spPr>
            <a:xfrm>
              <a:off x="-254000" y="227083"/>
              <a:ext cx="898070" cy="439668"/>
            </a:xfrm>
            <a:prstGeom prst="roundRect">
              <a:avLst>
                <a:gd name="adj" fmla="val 500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5</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701167" y="144940"/>
            <a:ext cx="3026410" cy="582295"/>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数据集影响对比</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1" name="组合 30"/>
          <p:cNvGrpSpPr/>
          <p:nvPr>
            <p:custDataLst>
              <p:tags r:id="rId1"/>
            </p:custDataLst>
          </p:nvPr>
        </p:nvGrpSpPr>
        <p:grpSpPr>
          <a:xfrm>
            <a:off x="753266" y="1115846"/>
            <a:ext cx="10179685" cy="2080903"/>
            <a:chOff x="1523385" y="1545831"/>
            <a:chExt cx="10179685" cy="2080903"/>
          </a:xfrm>
        </p:grpSpPr>
        <p:grpSp>
          <p:nvGrpSpPr>
            <p:cNvPr id="15" name="Group 4"/>
            <p:cNvGrpSpPr>
              <a:grpSpLocks noChangeAspect="1"/>
            </p:cNvGrpSpPr>
            <p:nvPr/>
          </p:nvGrpSpPr>
          <p:grpSpPr bwMode="auto">
            <a:xfrm>
              <a:off x="1523385" y="1545831"/>
              <a:ext cx="592065" cy="403997"/>
              <a:chOff x="3585" y="1986"/>
              <a:chExt cx="510" cy="348"/>
            </a:xfrm>
          </p:grpSpPr>
          <p:sp>
            <p:nvSpPr>
              <p:cNvPr id="17" name="AutoShape 3"/>
              <p:cNvSpPr>
                <a:spLocks noChangeAspect="1" noChangeArrowheads="1" noTextEdit="1"/>
              </p:cNvSpPr>
              <p:nvPr/>
            </p:nvSpPr>
            <p:spPr bwMode="auto">
              <a:xfrm>
                <a:off x="3585" y="1986"/>
                <a:ext cx="510"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Freeform 5"/>
              <p:cNvSpPr>
                <a:spLocks noEditPoints="1"/>
              </p:cNvSpPr>
              <p:nvPr>
                <p:custDataLst>
                  <p:tags r:id="rId2"/>
                </p:custDataLst>
              </p:nvPr>
            </p:nvSpPr>
            <p:spPr bwMode="auto">
              <a:xfrm>
                <a:off x="3587" y="2056"/>
                <a:ext cx="508" cy="256"/>
              </a:xfrm>
              <a:custGeom>
                <a:avLst/>
                <a:gdLst>
                  <a:gd name="T0" fmla="*/ 71 w 212"/>
                  <a:gd name="T1" fmla="*/ 17 h 106"/>
                  <a:gd name="T2" fmla="*/ 70 w 212"/>
                  <a:gd name="T3" fmla="*/ 8 h 106"/>
                  <a:gd name="T4" fmla="*/ 65 w 212"/>
                  <a:gd name="T5" fmla="*/ 6 h 106"/>
                  <a:gd name="T6" fmla="*/ 34 w 212"/>
                  <a:gd name="T7" fmla="*/ 33 h 106"/>
                  <a:gd name="T8" fmla="*/ 36 w 212"/>
                  <a:gd name="T9" fmla="*/ 50 h 106"/>
                  <a:gd name="T10" fmla="*/ 39 w 212"/>
                  <a:gd name="T11" fmla="*/ 60 h 106"/>
                  <a:gd name="T12" fmla="*/ 39 w 212"/>
                  <a:gd name="T13" fmla="*/ 65 h 106"/>
                  <a:gd name="T14" fmla="*/ 30 w 212"/>
                  <a:gd name="T15" fmla="*/ 74 h 106"/>
                  <a:gd name="T16" fmla="*/ 1 w 212"/>
                  <a:gd name="T17" fmla="*/ 89 h 106"/>
                  <a:gd name="T18" fmla="*/ 25 w 212"/>
                  <a:gd name="T19" fmla="*/ 106 h 106"/>
                  <a:gd name="T20" fmla="*/ 25 w 212"/>
                  <a:gd name="T21" fmla="*/ 93 h 106"/>
                  <a:gd name="T22" fmla="*/ 25 w 212"/>
                  <a:gd name="T23" fmla="*/ 91 h 106"/>
                  <a:gd name="T24" fmla="*/ 46 w 212"/>
                  <a:gd name="T25" fmla="*/ 76 h 106"/>
                  <a:gd name="T26" fmla="*/ 69 w 212"/>
                  <a:gd name="T27" fmla="*/ 67 h 106"/>
                  <a:gd name="T28" fmla="*/ 66 w 212"/>
                  <a:gd name="T29" fmla="*/ 65 h 106"/>
                  <a:gd name="T30" fmla="*/ 70 w 212"/>
                  <a:gd name="T31" fmla="*/ 52 h 106"/>
                  <a:gd name="T32" fmla="*/ 75 w 212"/>
                  <a:gd name="T33" fmla="*/ 45 h 106"/>
                  <a:gd name="T34" fmla="*/ 70 w 212"/>
                  <a:gd name="T35" fmla="*/ 24 h 106"/>
                  <a:gd name="T36" fmla="*/ 211 w 212"/>
                  <a:gd name="T37" fmla="*/ 89 h 106"/>
                  <a:gd name="T38" fmla="*/ 182 w 212"/>
                  <a:gd name="T39" fmla="*/ 74 h 106"/>
                  <a:gd name="T40" fmla="*/ 173 w 212"/>
                  <a:gd name="T41" fmla="*/ 65 h 106"/>
                  <a:gd name="T42" fmla="*/ 173 w 212"/>
                  <a:gd name="T43" fmla="*/ 59 h 106"/>
                  <a:gd name="T44" fmla="*/ 177 w 212"/>
                  <a:gd name="T45" fmla="*/ 49 h 106"/>
                  <a:gd name="T46" fmla="*/ 178 w 212"/>
                  <a:gd name="T47" fmla="*/ 37 h 106"/>
                  <a:gd name="T48" fmla="*/ 178 w 212"/>
                  <a:gd name="T49" fmla="*/ 23 h 106"/>
                  <a:gd name="T50" fmla="*/ 174 w 212"/>
                  <a:gd name="T51" fmla="*/ 8 h 106"/>
                  <a:gd name="T52" fmla="*/ 168 w 212"/>
                  <a:gd name="T53" fmla="*/ 6 h 106"/>
                  <a:gd name="T54" fmla="*/ 139 w 212"/>
                  <a:gd name="T55" fmla="*/ 12 h 106"/>
                  <a:gd name="T56" fmla="*/ 139 w 212"/>
                  <a:gd name="T57" fmla="*/ 15 h 106"/>
                  <a:gd name="T58" fmla="*/ 140 w 212"/>
                  <a:gd name="T59" fmla="*/ 17 h 106"/>
                  <a:gd name="T60" fmla="*/ 138 w 212"/>
                  <a:gd name="T61" fmla="*/ 41 h 106"/>
                  <a:gd name="T62" fmla="*/ 139 w 212"/>
                  <a:gd name="T63" fmla="*/ 50 h 106"/>
                  <a:gd name="T64" fmla="*/ 142 w 212"/>
                  <a:gd name="T65" fmla="*/ 60 h 106"/>
                  <a:gd name="T66" fmla="*/ 143 w 212"/>
                  <a:gd name="T67" fmla="*/ 65 h 106"/>
                  <a:gd name="T68" fmla="*/ 156 w 212"/>
                  <a:gd name="T69" fmla="*/ 72 h 106"/>
                  <a:gd name="T70" fmla="*/ 170 w 212"/>
                  <a:gd name="T71" fmla="*/ 78 h 106"/>
                  <a:gd name="T72" fmla="*/ 187 w 212"/>
                  <a:gd name="T73" fmla="*/ 92 h 106"/>
                  <a:gd name="T74" fmla="*/ 187 w 212"/>
                  <a:gd name="T75" fmla="*/ 101 h 106"/>
                  <a:gd name="T76" fmla="*/ 212 w 212"/>
                  <a:gd name="T7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106">
                    <a:moveTo>
                      <a:pt x="69" y="22"/>
                    </a:moveTo>
                    <a:cubicBezTo>
                      <a:pt x="69" y="20"/>
                      <a:pt x="70" y="18"/>
                      <a:pt x="71" y="17"/>
                    </a:cubicBezTo>
                    <a:cubicBezTo>
                      <a:pt x="71" y="16"/>
                      <a:pt x="71" y="16"/>
                      <a:pt x="71" y="16"/>
                    </a:cubicBezTo>
                    <a:cubicBezTo>
                      <a:pt x="71" y="13"/>
                      <a:pt x="70" y="11"/>
                      <a:pt x="70" y="8"/>
                    </a:cubicBezTo>
                    <a:cubicBezTo>
                      <a:pt x="67" y="8"/>
                      <a:pt x="67" y="8"/>
                      <a:pt x="67" y="8"/>
                    </a:cubicBezTo>
                    <a:cubicBezTo>
                      <a:pt x="65" y="6"/>
                      <a:pt x="65" y="6"/>
                      <a:pt x="65" y="6"/>
                    </a:cubicBezTo>
                    <a:cubicBezTo>
                      <a:pt x="56" y="0"/>
                      <a:pt x="47" y="4"/>
                      <a:pt x="42" y="6"/>
                    </a:cubicBezTo>
                    <a:cubicBezTo>
                      <a:pt x="35" y="8"/>
                      <a:pt x="30" y="18"/>
                      <a:pt x="34" y="33"/>
                    </a:cubicBezTo>
                    <a:cubicBezTo>
                      <a:pt x="34" y="36"/>
                      <a:pt x="32" y="37"/>
                      <a:pt x="32" y="38"/>
                    </a:cubicBezTo>
                    <a:cubicBezTo>
                      <a:pt x="33" y="41"/>
                      <a:pt x="33" y="49"/>
                      <a:pt x="36" y="50"/>
                    </a:cubicBezTo>
                    <a:cubicBezTo>
                      <a:pt x="36" y="51"/>
                      <a:pt x="38" y="51"/>
                      <a:pt x="38" y="51"/>
                    </a:cubicBezTo>
                    <a:cubicBezTo>
                      <a:pt x="38" y="54"/>
                      <a:pt x="38" y="57"/>
                      <a:pt x="39" y="60"/>
                    </a:cubicBezTo>
                    <a:cubicBezTo>
                      <a:pt x="39" y="62"/>
                      <a:pt x="41" y="62"/>
                      <a:pt x="42" y="65"/>
                    </a:cubicBezTo>
                    <a:cubicBezTo>
                      <a:pt x="39" y="65"/>
                      <a:pt x="39" y="65"/>
                      <a:pt x="39" y="65"/>
                    </a:cubicBezTo>
                    <a:cubicBezTo>
                      <a:pt x="38" y="67"/>
                      <a:pt x="37" y="72"/>
                      <a:pt x="35" y="73"/>
                    </a:cubicBezTo>
                    <a:cubicBezTo>
                      <a:pt x="33" y="73"/>
                      <a:pt x="32" y="74"/>
                      <a:pt x="30" y="74"/>
                    </a:cubicBezTo>
                    <a:cubicBezTo>
                      <a:pt x="25" y="76"/>
                      <a:pt x="19" y="79"/>
                      <a:pt x="13" y="81"/>
                    </a:cubicBezTo>
                    <a:cubicBezTo>
                      <a:pt x="8" y="83"/>
                      <a:pt x="2" y="84"/>
                      <a:pt x="1" y="89"/>
                    </a:cubicBezTo>
                    <a:cubicBezTo>
                      <a:pt x="1" y="93"/>
                      <a:pt x="0" y="101"/>
                      <a:pt x="0" y="106"/>
                    </a:cubicBezTo>
                    <a:cubicBezTo>
                      <a:pt x="25" y="106"/>
                      <a:pt x="25" y="106"/>
                      <a:pt x="25" y="106"/>
                    </a:cubicBezTo>
                    <a:cubicBezTo>
                      <a:pt x="25" y="104"/>
                      <a:pt x="25" y="103"/>
                      <a:pt x="25" y="101"/>
                    </a:cubicBezTo>
                    <a:cubicBezTo>
                      <a:pt x="25" y="98"/>
                      <a:pt x="25" y="95"/>
                      <a:pt x="25" y="93"/>
                    </a:cubicBezTo>
                    <a:cubicBezTo>
                      <a:pt x="25" y="92"/>
                      <a:pt x="25" y="92"/>
                      <a:pt x="25" y="92"/>
                    </a:cubicBezTo>
                    <a:cubicBezTo>
                      <a:pt x="25" y="91"/>
                      <a:pt x="25" y="91"/>
                      <a:pt x="25" y="91"/>
                    </a:cubicBezTo>
                    <a:cubicBezTo>
                      <a:pt x="28" y="83"/>
                      <a:pt x="36" y="80"/>
                      <a:pt x="42" y="78"/>
                    </a:cubicBezTo>
                    <a:cubicBezTo>
                      <a:pt x="44" y="77"/>
                      <a:pt x="45" y="77"/>
                      <a:pt x="46" y="76"/>
                    </a:cubicBezTo>
                    <a:cubicBezTo>
                      <a:pt x="49" y="75"/>
                      <a:pt x="53" y="74"/>
                      <a:pt x="56" y="72"/>
                    </a:cubicBezTo>
                    <a:cubicBezTo>
                      <a:pt x="60" y="70"/>
                      <a:pt x="65" y="68"/>
                      <a:pt x="69" y="67"/>
                    </a:cubicBezTo>
                    <a:cubicBezTo>
                      <a:pt x="69" y="66"/>
                      <a:pt x="69" y="66"/>
                      <a:pt x="69" y="65"/>
                    </a:cubicBezTo>
                    <a:cubicBezTo>
                      <a:pt x="68" y="65"/>
                      <a:pt x="67" y="65"/>
                      <a:pt x="66" y="65"/>
                    </a:cubicBezTo>
                    <a:cubicBezTo>
                      <a:pt x="66" y="62"/>
                      <a:pt x="68" y="61"/>
                      <a:pt x="69" y="59"/>
                    </a:cubicBezTo>
                    <a:cubicBezTo>
                      <a:pt x="70" y="57"/>
                      <a:pt x="69" y="54"/>
                      <a:pt x="70" y="52"/>
                    </a:cubicBezTo>
                    <a:cubicBezTo>
                      <a:pt x="71" y="51"/>
                      <a:pt x="73" y="50"/>
                      <a:pt x="73" y="49"/>
                    </a:cubicBezTo>
                    <a:cubicBezTo>
                      <a:pt x="74" y="48"/>
                      <a:pt x="75" y="46"/>
                      <a:pt x="75" y="45"/>
                    </a:cubicBezTo>
                    <a:cubicBezTo>
                      <a:pt x="75" y="44"/>
                      <a:pt x="75" y="43"/>
                      <a:pt x="75" y="43"/>
                    </a:cubicBezTo>
                    <a:cubicBezTo>
                      <a:pt x="71" y="38"/>
                      <a:pt x="70" y="30"/>
                      <a:pt x="70" y="24"/>
                    </a:cubicBezTo>
                    <a:cubicBezTo>
                      <a:pt x="70" y="23"/>
                      <a:pt x="70" y="23"/>
                      <a:pt x="69" y="22"/>
                    </a:cubicBezTo>
                    <a:close/>
                    <a:moveTo>
                      <a:pt x="211" y="89"/>
                    </a:moveTo>
                    <a:cubicBezTo>
                      <a:pt x="210" y="84"/>
                      <a:pt x="204" y="83"/>
                      <a:pt x="199" y="81"/>
                    </a:cubicBezTo>
                    <a:cubicBezTo>
                      <a:pt x="193" y="79"/>
                      <a:pt x="187" y="76"/>
                      <a:pt x="182" y="74"/>
                    </a:cubicBezTo>
                    <a:cubicBezTo>
                      <a:pt x="180" y="74"/>
                      <a:pt x="179" y="73"/>
                      <a:pt x="177" y="73"/>
                    </a:cubicBezTo>
                    <a:cubicBezTo>
                      <a:pt x="175" y="72"/>
                      <a:pt x="174" y="67"/>
                      <a:pt x="173" y="65"/>
                    </a:cubicBezTo>
                    <a:cubicBezTo>
                      <a:pt x="172" y="65"/>
                      <a:pt x="171" y="65"/>
                      <a:pt x="170" y="65"/>
                    </a:cubicBezTo>
                    <a:cubicBezTo>
                      <a:pt x="170" y="62"/>
                      <a:pt x="172" y="61"/>
                      <a:pt x="173" y="59"/>
                    </a:cubicBezTo>
                    <a:cubicBezTo>
                      <a:pt x="173" y="57"/>
                      <a:pt x="173" y="54"/>
                      <a:pt x="174" y="52"/>
                    </a:cubicBezTo>
                    <a:cubicBezTo>
                      <a:pt x="175" y="51"/>
                      <a:pt x="176" y="50"/>
                      <a:pt x="177" y="49"/>
                    </a:cubicBezTo>
                    <a:cubicBezTo>
                      <a:pt x="178" y="48"/>
                      <a:pt x="178" y="46"/>
                      <a:pt x="179" y="45"/>
                    </a:cubicBezTo>
                    <a:cubicBezTo>
                      <a:pt x="179" y="43"/>
                      <a:pt x="180" y="39"/>
                      <a:pt x="178" y="37"/>
                    </a:cubicBezTo>
                    <a:cubicBezTo>
                      <a:pt x="178" y="35"/>
                      <a:pt x="177" y="35"/>
                      <a:pt x="177" y="34"/>
                    </a:cubicBezTo>
                    <a:cubicBezTo>
                      <a:pt x="177" y="31"/>
                      <a:pt x="178" y="25"/>
                      <a:pt x="178" y="23"/>
                    </a:cubicBezTo>
                    <a:cubicBezTo>
                      <a:pt x="178" y="20"/>
                      <a:pt x="178" y="16"/>
                      <a:pt x="177" y="13"/>
                    </a:cubicBezTo>
                    <a:cubicBezTo>
                      <a:pt x="177" y="13"/>
                      <a:pt x="176" y="9"/>
                      <a:pt x="174" y="8"/>
                    </a:cubicBezTo>
                    <a:cubicBezTo>
                      <a:pt x="171" y="8"/>
                      <a:pt x="171" y="8"/>
                      <a:pt x="171" y="8"/>
                    </a:cubicBezTo>
                    <a:cubicBezTo>
                      <a:pt x="168" y="6"/>
                      <a:pt x="168" y="6"/>
                      <a:pt x="168" y="6"/>
                    </a:cubicBezTo>
                    <a:cubicBezTo>
                      <a:pt x="160" y="0"/>
                      <a:pt x="151" y="4"/>
                      <a:pt x="146" y="6"/>
                    </a:cubicBezTo>
                    <a:cubicBezTo>
                      <a:pt x="143" y="7"/>
                      <a:pt x="141" y="9"/>
                      <a:pt x="139" y="12"/>
                    </a:cubicBezTo>
                    <a:cubicBezTo>
                      <a:pt x="139" y="13"/>
                      <a:pt x="139" y="14"/>
                      <a:pt x="139" y="14"/>
                    </a:cubicBezTo>
                    <a:cubicBezTo>
                      <a:pt x="139" y="15"/>
                      <a:pt x="139" y="15"/>
                      <a:pt x="139" y="15"/>
                    </a:cubicBezTo>
                    <a:cubicBezTo>
                      <a:pt x="139" y="15"/>
                      <a:pt x="139" y="15"/>
                      <a:pt x="139" y="15"/>
                    </a:cubicBezTo>
                    <a:cubicBezTo>
                      <a:pt x="140" y="16"/>
                      <a:pt x="140" y="16"/>
                      <a:pt x="140" y="17"/>
                    </a:cubicBezTo>
                    <a:cubicBezTo>
                      <a:pt x="143" y="22"/>
                      <a:pt x="142" y="28"/>
                      <a:pt x="141" y="32"/>
                    </a:cubicBezTo>
                    <a:cubicBezTo>
                      <a:pt x="141" y="34"/>
                      <a:pt x="140" y="38"/>
                      <a:pt x="138" y="41"/>
                    </a:cubicBezTo>
                    <a:cubicBezTo>
                      <a:pt x="137" y="41"/>
                      <a:pt x="137" y="42"/>
                      <a:pt x="136" y="42"/>
                    </a:cubicBezTo>
                    <a:cubicBezTo>
                      <a:pt x="137" y="46"/>
                      <a:pt x="137" y="49"/>
                      <a:pt x="139" y="50"/>
                    </a:cubicBezTo>
                    <a:cubicBezTo>
                      <a:pt x="140" y="51"/>
                      <a:pt x="142" y="51"/>
                      <a:pt x="142" y="51"/>
                    </a:cubicBezTo>
                    <a:cubicBezTo>
                      <a:pt x="142" y="54"/>
                      <a:pt x="142" y="57"/>
                      <a:pt x="142" y="60"/>
                    </a:cubicBezTo>
                    <a:cubicBezTo>
                      <a:pt x="143" y="62"/>
                      <a:pt x="145" y="62"/>
                      <a:pt x="145" y="65"/>
                    </a:cubicBezTo>
                    <a:cubicBezTo>
                      <a:pt x="143" y="65"/>
                      <a:pt x="143" y="65"/>
                      <a:pt x="143" y="65"/>
                    </a:cubicBezTo>
                    <a:cubicBezTo>
                      <a:pt x="143" y="66"/>
                      <a:pt x="143" y="66"/>
                      <a:pt x="143" y="67"/>
                    </a:cubicBezTo>
                    <a:cubicBezTo>
                      <a:pt x="147" y="68"/>
                      <a:pt x="152" y="70"/>
                      <a:pt x="156" y="72"/>
                    </a:cubicBezTo>
                    <a:cubicBezTo>
                      <a:pt x="160" y="74"/>
                      <a:pt x="163" y="75"/>
                      <a:pt x="166" y="76"/>
                    </a:cubicBezTo>
                    <a:cubicBezTo>
                      <a:pt x="167" y="77"/>
                      <a:pt x="168" y="77"/>
                      <a:pt x="170" y="78"/>
                    </a:cubicBezTo>
                    <a:cubicBezTo>
                      <a:pt x="176" y="80"/>
                      <a:pt x="184" y="83"/>
                      <a:pt x="187" y="91"/>
                    </a:cubicBezTo>
                    <a:cubicBezTo>
                      <a:pt x="187" y="92"/>
                      <a:pt x="187" y="92"/>
                      <a:pt x="187" y="92"/>
                    </a:cubicBezTo>
                    <a:cubicBezTo>
                      <a:pt x="187" y="93"/>
                      <a:pt x="187" y="93"/>
                      <a:pt x="187" y="93"/>
                    </a:cubicBezTo>
                    <a:cubicBezTo>
                      <a:pt x="187" y="95"/>
                      <a:pt x="187" y="98"/>
                      <a:pt x="187" y="101"/>
                    </a:cubicBezTo>
                    <a:cubicBezTo>
                      <a:pt x="187" y="103"/>
                      <a:pt x="187" y="104"/>
                      <a:pt x="187" y="106"/>
                    </a:cubicBezTo>
                    <a:cubicBezTo>
                      <a:pt x="212" y="106"/>
                      <a:pt x="212" y="106"/>
                      <a:pt x="212" y="106"/>
                    </a:cubicBezTo>
                    <a:cubicBezTo>
                      <a:pt x="212" y="101"/>
                      <a:pt x="211" y="93"/>
                      <a:pt x="211" y="89"/>
                    </a:cubicBezTo>
                    <a:close/>
                  </a:path>
                </a:pathLst>
              </a:custGeom>
              <a:solidFill>
                <a:srgbClr val="6B15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6"/>
              <p:cNvSpPr/>
              <p:nvPr>
                <p:custDataLst>
                  <p:tags r:id="rId3"/>
                </p:custDataLst>
              </p:nvPr>
            </p:nvSpPr>
            <p:spPr bwMode="auto">
              <a:xfrm>
                <a:off x="3662" y="1981"/>
                <a:ext cx="359" cy="355"/>
              </a:xfrm>
              <a:custGeom>
                <a:avLst/>
                <a:gdLst>
                  <a:gd name="T0" fmla="*/ 102 w 150"/>
                  <a:gd name="T1" fmla="*/ 17 h 147"/>
                  <a:gd name="T2" fmla="*/ 103 w 150"/>
                  <a:gd name="T3" fmla="*/ 32 h 147"/>
                  <a:gd name="T4" fmla="*/ 102 w 150"/>
                  <a:gd name="T5" fmla="*/ 46 h 147"/>
                  <a:gd name="T6" fmla="*/ 104 w 150"/>
                  <a:gd name="T7" fmla="*/ 50 h 147"/>
                  <a:gd name="T8" fmla="*/ 104 w 150"/>
                  <a:gd name="T9" fmla="*/ 62 h 147"/>
                  <a:gd name="T10" fmla="*/ 102 w 150"/>
                  <a:gd name="T11" fmla="*/ 68 h 147"/>
                  <a:gd name="T12" fmla="*/ 97 w 150"/>
                  <a:gd name="T13" fmla="*/ 72 h 147"/>
                  <a:gd name="T14" fmla="*/ 96 w 150"/>
                  <a:gd name="T15" fmla="*/ 82 h 147"/>
                  <a:gd name="T16" fmla="*/ 92 w 150"/>
                  <a:gd name="T17" fmla="*/ 90 h 147"/>
                  <a:gd name="T18" fmla="*/ 96 w 150"/>
                  <a:gd name="T19" fmla="*/ 90 h 147"/>
                  <a:gd name="T20" fmla="*/ 102 w 150"/>
                  <a:gd name="T21" fmla="*/ 101 h 147"/>
                  <a:gd name="T22" fmla="*/ 109 w 150"/>
                  <a:gd name="T23" fmla="*/ 103 h 147"/>
                  <a:gd name="T24" fmla="*/ 132 w 150"/>
                  <a:gd name="T25" fmla="*/ 113 h 147"/>
                  <a:gd name="T26" fmla="*/ 150 w 150"/>
                  <a:gd name="T27" fmla="*/ 124 h 147"/>
                  <a:gd name="T28" fmla="*/ 150 w 150"/>
                  <a:gd name="T29" fmla="*/ 147 h 147"/>
                  <a:gd name="T30" fmla="*/ 0 w 150"/>
                  <a:gd name="T31" fmla="*/ 147 h 147"/>
                  <a:gd name="T32" fmla="*/ 0 w 150"/>
                  <a:gd name="T33" fmla="*/ 124 h 147"/>
                  <a:gd name="T34" fmla="*/ 18 w 150"/>
                  <a:gd name="T35" fmla="*/ 113 h 147"/>
                  <a:gd name="T36" fmla="*/ 41 w 150"/>
                  <a:gd name="T37" fmla="*/ 103 h 147"/>
                  <a:gd name="T38" fmla="*/ 48 w 150"/>
                  <a:gd name="T39" fmla="*/ 101 h 147"/>
                  <a:gd name="T40" fmla="*/ 54 w 150"/>
                  <a:gd name="T41" fmla="*/ 90 h 147"/>
                  <a:gd name="T42" fmla="*/ 57 w 150"/>
                  <a:gd name="T43" fmla="*/ 90 h 147"/>
                  <a:gd name="T44" fmla="*/ 53 w 150"/>
                  <a:gd name="T45" fmla="*/ 83 h 147"/>
                  <a:gd name="T46" fmla="*/ 52 w 150"/>
                  <a:gd name="T47" fmla="*/ 70 h 147"/>
                  <a:gd name="T48" fmla="*/ 49 w 150"/>
                  <a:gd name="T49" fmla="*/ 70 h 147"/>
                  <a:gd name="T50" fmla="*/ 44 w 150"/>
                  <a:gd name="T51" fmla="*/ 53 h 147"/>
                  <a:gd name="T52" fmla="*/ 46 w 150"/>
                  <a:gd name="T53" fmla="*/ 46 h 147"/>
                  <a:gd name="T54" fmla="*/ 58 w 150"/>
                  <a:gd name="T55" fmla="*/ 7 h 147"/>
                  <a:gd name="T56" fmla="*/ 90 w 150"/>
                  <a:gd name="T57" fmla="*/ 7 h 147"/>
                  <a:gd name="T58" fmla="*/ 93 w 150"/>
                  <a:gd name="T59" fmla="*/ 10 h 147"/>
                  <a:gd name="T60" fmla="*/ 98 w 150"/>
                  <a:gd name="T61" fmla="*/ 10 h 147"/>
                  <a:gd name="T62" fmla="*/ 102 w 150"/>
                  <a:gd name="T63" fmla="*/ 1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47">
                    <a:moveTo>
                      <a:pt x="102" y="17"/>
                    </a:moveTo>
                    <a:cubicBezTo>
                      <a:pt x="103" y="22"/>
                      <a:pt x="103" y="26"/>
                      <a:pt x="103" y="32"/>
                    </a:cubicBezTo>
                    <a:cubicBezTo>
                      <a:pt x="103" y="34"/>
                      <a:pt x="102" y="43"/>
                      <a:pt x="102" y="46"/>
                    </a:cubicBezTo>
                    <a:cubicBezTo>
                      <a:pt x="102" y="48"/>
                      <a:pt x="103" y="48"/>
                      <a:pt x="104" y="50"/>
                    </a:cubicBezTo>
                    <a:cubicBezTo>
                      <a:pt x="105" y="54"/>
                      <a:pt x="105" y="59"/>
                      <a:pt x="104" y="62"/>
                    </a:cubicBezTo>
                    <a:cubicBezTo>
                      <a:pt x="104" y="64"/>
                      <a:pt x="103" y="66"/>
                      <a:pt x="102" y="68"/>
                    </a:cubicBezTo>
                    <a:cubicBezTo>
                      <a:pt x="101" y="70"/>
                      <a:pt x="98" y="70"/>
                      <a:pt x="97" y="72"/>
                    </a:cubicBezTo>
                    <a:cubicBezTo>
                      <a:pt x="96" y="75"/>
                      <a:pt x="97" y="78"/>
                      <a:pt x="96" y="82"/>
                    </a:cubicBezTo>
                    <a:cubicBezTo>
                      <a:pt x="95" y="85"/>
                      <a:pt x="92" y="85"/>
                      <a:pt x="92" y="90"/>
                    </a:cubicBezTo>
                    <a:cubicBezTo>
                      <a:pt x="93" y="90"/>
                      <a:pt x="94" y="90"/>
                      <a:pt x="96" y="90"/>
                    </a:cubicBezTo>
                    <a:cubicBezTo>
                      <a:pt x="97" y="93"/>
                      <a:pt x="100" y="99"/>
                      <a:pt x="102" y="101"/>
                    </a:cubicBezTo>
                    <a:cubicBezTo>
                      <a:pt x="104" y="102"/>
                      <a:pt x="107" y="102"/>
                      <a:pt x="109" y="103"/>
                    </a:cubicBezTo>
                    <a:cubicBezTo>
                      <a:pt x="116" y="106"/>
                      <a:pt x="125" y="110"/>
                      <a:pt x="132" y="113"/>
                    </a:cubicBezTo>
                    <a:cubicBezTo>
                      <a:pt x="139" y="116"/>
                      <a:pt x="148" y="117"/>
                      <a:pt x="150" y="124"/>
                    </a:cubicBezTo>
                    <a:cubicBezTo>
                      <a:pt x="150" y="129"/>
                      <a:pt x="150" y="141"/>
                      <a:pt x="150" y="147"/>
                    </a:cubicBezTo>
                    <a:cubicBezTo>
                      <a:pt x="0" y="147"/>
                      <a:pt x="0" y="147"/>
                      <a:pt x="0" y="147"/>
                    </a:cubicBezTo>
                    <a:cubicBezTo>
                      <a:pt x="0" y="141"/>
                      <a:pt x="0" y="129"/>
                      <a:pt x="0" y="124"/>
                    </a:cubicBezTo>
                    <a:cubicBezTo>
                      <a:pt x="3" y="117"/>
                      <a:pt x="11" y="116"/>
                      <a:pt x="18" y="113"/>
                    </a:cubicBezTo>
                    <a:cubicBezTo>
                      <a:pt x="25" y="110"/>
                      <a:pt x="34" y="106"/>
                      <a:pt x="41" y="103"/>
                    </a:cubicBezTo>
                    <a:cubicBezTo>
                      <a:pt x="44" y="102"/>
                      <a:pt x="46" y="102"/>
                      <a:pt x="48" y="101"/>
                    </a:cubicBezTo>
                    <a:cubicBezTo>
                      <a:pt x="50" y="99"/>
                      <a:pt x="53" y="93"/>
                      <a:pt x="54" y="90"/>
                    </a:cubicBezTo>
                    <a:cubicBezTo>
                      <a:pt x="57" y="90"/>
                      <a:pt x="57" y="90"/>
                      <a:pt x="57" y="90"/>
                    </a:cubicBezTo>
                    <a:cubicBezTo>
                      <a:pt x="57" y="86"/>
                      <a:pt x="54" y="85"/>
                      <a:pt x="53" y="83"/>
                    </a:cubicBezTo>
                    <a:cubicBezTo>
                      <a:pt x="53" y="79"/>
                      <a:pt x="53" y="74"/>
                      <a:pt x="52" y="70"/>
                    </a:cubicBezTo>
                    <a:cubicBezTo>
                      <a:pt x="52" y="71"/>
                      <a:pt x="49" y="70"/>
                      <a:pt x="49" y="70"/>
                    </a:cubicBezTo>
                    <a:cubicBezTo>
                      <a:pt x="45" y="67"/>
                      <a:pt x="45" y="57"/>
                      <a:pt x="44" y="53"/>
                    </a:cubicBezTo>
                    <a:cubicBezTo>
                      <a:pt x="44" y="51"/>
                      <a:pt x="47" y="49"/>
                      <a:pt x="46" y="46"/>
                    </a:cubicBezTo>
                    <a:cubicBezTo>
                      <a:pt x="42" y="25"/>
                      <a:pt x="48" y="11"/>
                      <a:pt x="58" y="7"/>
                    </a:cubicBezTo>
                    <a:cubicBezTo>
                      <a:pt x="65" y="5"/>
                      <a:pt x="78" y="0"/>
                      <a:pt x="90" y="7"/>
                    </a:cubicBezTo>
                    <a:cubicBezTo>
                      <a:pt x="93" y="10"/>
                      <a:pt x="93" y="10"/>
                      <a:pt x="93" y="10"/>
                    </a:cubicBezTo>
                    <a:cubicBezTo>
                      <a:pt x="98" y="10"/>
                      <a:pt x="98" y="10"/>
                      <a:pt x="98" y="10"/>
                    </a:cubicBezTo>
                    <a:cubicBezTo>
                      <a:pt x="100" y="12"/>
                      <a:pt x="102" y="17"/>
                      <a:pt x="102" y="17"/>
                    </a:cubicBezTo>
                    <a:close/>
                  </a:path>
                </a:pathLst>
              </a:custGeom>
              <a:solidFill>
                <a:srgbClr val="6B15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 name="组合 2"/>
            <p:cNvGrpSpPr/>
            <p:nvPr/>
          </p:nvGrpSpPr>
          <p:grpSpPr>
            <a:xfrm>
              <a:off x="1523385" y="1624579"/>
              <a:ext cx="10179685" cy="2002155"/>
              <a:chOff x="1523385" y="1624579"/>
              <a:chExt cx="10179685" cy="2002155"/>
            </a:xfrm>
          </p:grpSpPr>
          <p:sp>
            <p:nvSpPr>
              <p:cNvPr id="25" name="TextBox 76"/>
              <p:cNvSpPr txBox="1"/>
              <p:nvPr>
                <p:custDataLst>
                  <p:tags r:id="rId4"/>
                </p:custDataLst>
              </p:nvPr>
            </p:nvSpPr>
            <p:spPr>
              <a:xfrm>
                <a:off x="2257391" y="1624579"/>
                <a:ext cx="1781810" cy="367030"/>
              </a:xfrm>
              <a:prstGeom prst="rect">
                <a:avLst/>
              </a:prstGeom>
              <a:noFill/>
            </p:spPr>
            <p:txBody>
              <a:bodyPr wrap="squar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1800" dirty="0">
                    <a:solidFill>
                      <a:schemeClr val="tx1"/>
                    </a:solidFill>
                  </a:rPr>
                  <a:t>数据集分布影响</a:t>
                </a:r>
                <a:endParaRPr lang="zh-CN" altLang="en-US" sz="1800" dirty="0">
                  <a:solidFill>
                    <a:schemeClr val="tx1"/>
                  </a:solidFill>
                </a:endParaRPr>
              </a:p>
            </p:txBody>
          </p:sp>
          <p:sp>
            <p:nvSpPr>
              <p:cNvPr id="2" name="矩形 1"/>
              <p:cNvSpPr/>
              <p:nvPr>
                <p:custDataLst>
                  <p:tags r:id="rId5"/>
                </p:custDataLst>
              </p:nvPr>
            </p:nvSpPr>
            <p:spPr>
              <a:xfrm>
                <a:off x="1523385" y="1924299"/>
                <a:ext cx="10179685" cy="1702435"/>
              </a:xfrm>
              <a:prstGeom prst="rect">
                <a:avLst/>
              </a:prstGeom>
            </p:spPr>
            <p:txBody>
              <a:bodyPr wrap="square">
                <a:noAutofit/>
              </a:bodyPr>
              <a:lstStyle/>
              <a:p>
                <a:pPr indent="406400" fontAlgn="auto">
                  <a:lnSpc>
                    <a:spcPct val="150000"/>
                  </a:lnSpc>
                  <a:extLst>
                    <a:ext uri="{35155182-B16C-46BC-9424-99874614C6A1}">
                      <wpsdc:indentchars xmlns:wpsdc="http://www.wps.cn/officeDocument/2017/drawingmlCustomData" val="200" checksum="1740828767"/>
                    </a:ext>
                  </a:extLst>
                </a:pPr>
                <a:r>
                  <a:rPr lang="zh-CN" altLang="en-US" sz="1600" dirty="0">
                    <a:solidFill>
                      <a:schemeClr val="tx1"/>
                    </a:solidFill>
                    <a:latin typeface="微软雅黑" panose="020B0503020204020204" pitchFamily="34" charset="-122"/>
                    <a:ea typeface="微软雅黑" panose="020B0503020204020204" pitchFamily="34" charset="-122"/>
                  </a:rPr>
                  <a:t>由表可知，数量较大的类别（如：PageFooter和PageHeader是我们数据集中数量最多的类别）往往会有更高的准确率，尤其BodyPage_PageHeader数量巨大且具有较高准确率，在将所有类别的准确率混合在一起计算时，将会很大程度上影响最终的结果。右图是我选择的公共数据集</a:t>
                </a:r>
                <a:r>
                  <a:rPr lang="en-US" altLang="zh-CN" sz="1600" dirty="0">
                    <a:solidFill>
                      <a:schemeClr val="tx1"/>
                    </a:solidFill>
                    <a:latin typeface="微软雅黑" panose="020B0503020204020204" pitchFamily="34" charset="-122"/>
                    <a:ea typeface="微软雅黑" panose="020B0503020204020204" pitchFamily="34" charset="-122"/>
                  </a:rPr>
                  <a:t>Tobacco-3482</a:t>
                </a:r>
                <a:r>
                  <a:rPr lang="zh-CN" altLang="en-US" sz="1600" dirty="0">
                    <a:solidFill>
                      <a:schemeClr val="tx1"/>
                    </a:solidFill>
                    <a:latin typeface="微软雅黑" panose="020B0503020204020204" pitchFamily="34" charset="-122"/>
                    <a:ea typeface="微软雅黑" panose="020B0503020204020204" pitchFamily="34" charset="-122"/>
                  </a:rPr>
                  <a:t>，用来与本次实验使用的数据集进行对比，以此来说明模型的</a:t>
                </a:r>
                <a:r>
                  <a:rPr lang="zh-CN" altLang="en-US" sz="1600" dirty="0">
                    <a:solidFill>
                      <a:schemeClr val="tx1"/>
                    </a:solidFill>
                    <a:latin typeface="微软雅黑" panose="020B0503020204020204" pitchFamily="34" charset="-122"/>
                    <a:ea typeface="微软雅黑" panose="020B0503020204020204" pitchFamily="34" charset="-122"/>
                  </a:rPr>
                  <a:t>性能。</a:t>
                </a: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grpSp>
      <p:pic>
        <p:nvPicPr>
          <p:cNvPr id="37" name="Picture 36" descr="59-南开大学-logo.png"/>
          <p:cNvPicPr>
            <a:picLocks noChangeAspect="1"/>
          </p:cNvPicPr>
          <p:nvPr>
            <p:custDataLst>
              <p:tags r:id="rId6"/>
            </p:custDataLst>
          </p:nvPr>
        </p:nvPicPr>
        <p:blipFill>
          <a:blip r:embed="rId7"/>
          <a:stretch>
            <a:fillRect/>
          </a:stretch>
        </p:blipFill>
        <p:spPr>
          <a:xfrm>
            <a:off x="11515607" y="6141125"/>
            <a:ext cx="499384" cy="499383"/>
          </a:xfrm>
          <a:prstGeom prst="rect">
            <a:avLst/>
          </a:prstGeom>
        </p:spPr>
      </p:pic>
      <p:pic>
        <p:nvPicPr>
          <p:cNvPr id="10" name="图片 10" descr="loss_accuracy_lr"/>
          <p:cNvPicPr>
            <a:picLocks noChangeAspect="1"/>
          </p:cNvPicPr>
          <p:nvPr/>
        </p:nvPicPr>
        <p:blipFill>
          <a:blip r:embed="rId8"/>
          <a:stretch>
            <a:fillRect/>
          </a:stretch>
        </p:blipFill>
        <p:spPr>
          <a:xfrm>
            <a:off x="7076440" y="2786380"/>
            <a:ext cx="3856355" cy="2559050"/>
          </a:xfrm>
          <a:prstGeom prst="rect">
            <a:avLst/>
          </a:prstGeom>
        </p:spPr>
      </p:pic>
      <p:sp>
        <p:nvSpPr>
          <p:cNvPr id="14" name="文本框 13"/>
          <p:cNvSpPr txBox="1"/>
          <p:nvPr/>
        </p:nvSpPr>
        <p:spPr>
          <a:xfrm>
            <a:off x="6989445" y="5438140"/>
            <a:ext cx="4064000" cy="337185"/>
          </a:xfrm>
          <a:prstGeom prst="rect">
            <a:avLst/>
          </a:prstGeom>
          <a:noFill/>
        </p:spPr>
        <p:txBody>
          <a:bodyPr wrap="square" rtlCol="0">
            <a:spAutoFit/>
          </a:bodyPr>
          <a:p>
            <a:pPr algn="ctr"/>
            <a:r>
              <a:rPr lang="en-US" altLang="zh-CN" sz="1600">
                <a:latin typeface="微软雅黑" panose="020B0503020204020204" pitchFamily="34" charset="-122"/>
                <a:ea typeface="微软雅黑" panose="020B0503020204020204" pitchFamily="34" charset="-122"/>
              </a:rPr>
              <a:t>Tobacco-3482</a:t>
            </a:r>
            <a:endParaRPr lang="en-US" altLang="zh-CN" sz="1600">
              <a:latin typeface="微软雅黑" panose="020B0503020204020204" pitchFamily="34" charset="-122"/>
              <a:ea typeface="微软雅黑" panose="020B0503020204020204" pitchFamily="34" charset="-122"/>
            </a:endParaRPr>
          </a:p>
        </p:txBody>
      </p:sp>
      <p:graphicFrame>
        <p:nvGraphicFramePr>
          <p:cNvPr id="7" name="表格 6"/>
          <p:cNvGraphicFramePr/>
          <p:nvPr>
            <p:custDataLst>
              <p:tags r:id="rId9"/>
            </p:custDataLst>
          </p:nvPr>
        </p:nvGraphicFramePr>
        <p:xfrm>
          <a:off x="874395" y="3074035"/>
          <a:ext cx="5770880" cy="2084705"/>
        </p:xfrm>
        <a:graphic>
          <a:graphicData uri="http://schemas.openxmlformats.org/drawingml/2006/table">
            <a:tbl>
              <a:tblPr/>
              <a:tblGrid>
                <a:gridCol w="1975485"/>
                <a:gridCol w="856615"/>
                <a:gridCol w="1908175"/>
                <a:gridCol w="1030605"/>
              </a:tblGrid>
              <a:tr h="530860">
                <a:tc>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类别</a:t>
                      </a:r>
                      <a:endParaRPr lang="en-US" alt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准确率</a:t>
                      </a:r>
                      <a:endParaRPr lang="en-US" alt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类别</a:t>
                      </a:r>
                      <a:endParaRPr lang="en-US" alt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准确率</a:t>
                      </a:r>
                      <a:endParaRPr lang="en-US" alt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0225">
                <a:tc>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BodyPage_PageFooter</a:t>
                      </a:r>
                      <a:endParaRPr lang="en-US" alt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99.54%</a:t>
                      </a:r>
                      <a:endParaRPr lang="en-US" alt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CatalogPage</a:t>
                      </a:r>
                      <a:endParaRPr lang="en-US" alt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89.38%</a:t>
                      </a:r>
                      <a:endParaRPr lang="en-US" alt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492760">
                <a:tc>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BodyPage_PageHeader</a:t>
                      </a:r>
                      <a:endParaRPr lang="en-US" alt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92.84%</a:t>
                      </a:r>
                      <a:endParaRPr lang="en-US" alt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BodyPage_Annotation</a:t>
                      </a:r>
                      <a:endParaRPr lang="en-US" alt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90.53%</a:t>
                      </a:r>
                      <a:endParaRPr lang="en-US" alt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530860">
                <a:tc>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Image_Title</a:t>
                      </a:r>
                      <a:endParaRPr lang="en-US" alt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87.39%</a:t>
                      </a:r>
                      <a:endParaRPr lang="en-US" alt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CoverPage</a:t>
                      </a:r>
                      <a:endParaRPr lang="en-US" alt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1">
                          <a:latin typeface="微软雅黑" panose="020B0503020204020204" pitchFamily="34" charset="-122"/>
                          <a:ea typeface="微软雅黑" panose="020B0503020204020204" pitchFamily="34" charset="-122"/>
                          <a:cs typeface="宋体" panose="02010600030101010101" pitchFamily="2" charset="-122"/>
                        </a:rPr>
                        <a:t>95.17%</a:t>
                      </a:r>
                      <a:endParaRPr lang="en-US" altLang="en-US" sz="12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1259205" y="5438140"/>
            <a:ext cx="5080000" cy="337185"/>
          </a:xfrm>
          <a:prstGeom prst="rect">
            <a:avLst/>
          </a:prstGeom>
          <a:noFill/>
          <a:ln w="9525">
            <a:noFill/>
          </a:ln>
        </p:spPr>
        <p:txBody>
          <a:bodyPr>
            <a:spAutoFit/>
          </a:bodyPr>
          <a:p>
            <a:pPr indent="0" algn="ctr" fontAlgn="auto"/>
            <a:r>
              <a:rPr lang="zh-CN" sz="1600" b="0">
                <a:latin typeface="微软雅黑" panose="020B0503020204020204" pitchFamily="34" charset="-122"/>
                <a:ea typeface="微软雅黑" panose="020B0503020204020204" pitchFamily="34" charset="-122"/>
              </a:rPr>
              <a:t>部分类别准确率展示</a:t>
            </a:r>
            <a:endParaRPr lang="zh-CN" altLang="en-US" sz="1600" b="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p:tgtEl>
                                          <p:spTgt spid="31"/>
                                        </p:tgtEl>
                                        <p:attrNameLst>
                                          <p:attrName>ppt_y</p:attrName>
                                        </p:attrNameLst>
                                      </p:cBhvr>
                                      <p:tavLst>
                                        <p:tav tm="0">
                                          <p:val>
                                            <p:strVal val="#ppt_y+#ppt_h*1.125000"/>
                                          </p:val>
                                        </p:tav>
                                        <p:tav tm="100000">
                                          <p:val>
                                            <p:strVal val="#ppt_y"/>
                                          </p:val>
                                        </p:tav>
                                      </p:tavLst>
                                    </p:anim>
                                    <p:animEffect transition="in" filter="wipe(up)">
                                      <p:cBhvr>
                                        <p:cTn id="13" dur="500"/>
                                        <p:tgtEl>
                                          <p:spTgt spid="31"/>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ppt_y</p:attrName>
                                        </p:attrNameLst>
                                      </p:cBhvr>
                                      <p:tavLst>
                                        <p:tav tm="0">
                                          <p:val>
                                            <p:strVal val="#ppt_y-#ppt_h*1.125000"/>
                                          </p:val>
                                        </p:tav>
                                        <p:tav tm="100000">
                                          <p:val>
                                            <p:strVal val="#ppt_y"/>
                                          </p:val>
                                        </p:tav>
                                      </p:tavLst>
                                    </p:anim>
                                    <p:animEffect transition="in" filter="wipe(down)">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54000" y="201683"/>
            <a:ext cx="898070" cy="521970"/>
            <a:chOff x="-254000" y="201683"/>
            <a:chExt cx="898070" cy="521970"/>
          </a:xfrm>
        </p:grpSpPr>
        <p:sp>
          <p:nvSpPr>
            <p:cNvPr id="11" name="圆角矩形 10"/>
            <p:cNvSpPr/>
            <p:nvPr/>
          </p:nvSpPr>
          <p:spPr>
            <a:xfrm>
              <a:off x="-254000" y="227083"/>
              <a:ext cx="898070" cy="439668"/>
            </a:xfrm>
            <a:prstGeom prst="roundRect">
              <a:avLst>
                <a:gd name="adj" fmla="val 500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5</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701167" y="144940"/>
            <a:ext cx="4652010" cy="582295"/>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学习率调整</a:t>
            </a:r>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策略影响对比</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1" name="组合 30"/>
          <p:cNvGrpSpPr/>
          <p:nvPr>
            <p:custDataLst>
              <p:tags r:id="rId1"/>
            </p:custDataLst>
          </p:nvPr>
        </p:nvGrpSpPr>
        <p:grpSpPr>
          <a:xfrm>
            <a:off x="1240311" y="1139341"/>
            <a:ext cx="9268460" cy="1269373"/>
            <a:chOff x="1523385" y="1545831"/>
            <a:chExt cx="9268460" cy="1269373"/>
          </a:xfrm>
        </p:grpSpPr>
        <p:grpSp>
          <p:nvGrpSpPr>
            <p:cNvPr id="15" name="Group 4"/>
            <p:cNvGrpSpPr>
              <a:grpSpLocks noChangeAspect="1"/>
            </p:cNvGrpSpPr>
            <p:nvPr/>
          </p:nvGrpSpPr>
          <p:grpSpPr bwMode="auto">
            <a:xfrm>
              <a:off x="1523385" y="1545831"/>
              <a:ext cx="592065" cy="403997"/>
              <a:chOff x="3585" y="1986"/>
              <a:chExt cx="510" cy="348"/>
            </a:xfrm>
          </p:grpSpPr>
          <p:sp>
            <p:nvSpPr>
              <p:cNvPr id="17" name="AutoShape 3"/>
              <p:cNvSpPr>
                <a:spLocks noChangeAspect="1" noChangeArrowheads="1" noTextEdit="1"/>
              </p:cNvSpPr>
              <p:nvPr/>
            </p:nvSpPr>
            <p:spPr bwMode="auto">
              <a:xfrm>
                <a:off x="3585" y="1986"/>
                <a:ext cx="510"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Freeform 5"/>
              <p:cNvSpPr>
                <a:spLocks noEditPoints="1"/>
              </p:cNvSpPr>
              <p:nvPr>
                <p:custDataLst>
                  <p:tags r:id="rId2"/>
                </p:custDataLst>
              </p:nvPr>
            </p:nvSpPr>
            <p:spPr bwMode="auto">
              <a:xfrm>
                <a:off x="3587" y="2056"/>
                <a:ext cx="508" cy="256"/>
              </a:xfrm>
              <a:custGeom>
                <a:avLst/>
                <a:gdLst>
                  <a:gd name="T0" fmla="*/ 71 w 212"/>
                  <a:gd name="T1" fmla="*/ 17 h 106"/>
                  <a:gd name="T2" fmla="*/ 70 w 212"/>
                  <a:gd name="T3" fmla="*/ 8 h 106"/>
                  <a:gd name="T4" fmla="*/ 65 w 212"/>
                  <a:gd name="T5" fmla="*/ 6 h 106"/>
                  <a:gd name="T6" fmla="*/ 34 w 212"/>
                  <a:gd name="T7" fmla="*/ 33 h 106"/>
                  <a:gd name="T8" fmla="*/ 36 w 212"/>
                  <a:gd name="T9" fmla="*/ 50 h 106"/>
                  <a:gd name="T10" fmla="*/ 39 w 212"/>
                  <a:gd name="T11" fmla="*/ 60 h 106"/>
                  <a:gd name="T12" fmla="*/ 39 w 212"/>
                  <a:gd name="T13" fmla="*/ 65 h 106"/>
                  <a:gd name="T14" fmla="*/ 30 w 212"/>
                  <a:gd name="T15" fmla="*/ 74 h 106"/>
                  <a:gd name="T16" fmla="*/ 1 w 212"/>
                  <a:gd name="T17" fmla="*/ 89 h 106"/>
                  <a:gd name="T18" fmla="*/ 25 w 212"/>
                  <a:gd name="T19" fmla="*/ 106 h 106"/>
                  <a:gd name="T20" fmla="*/ 25 w 212"/>
                  <a:gd name="T21" fmla="*/ 93 h 106"/>
                  <a:gd name="T22" fmla="*/ 25 w 212"/>
                  <a:gd name="T23" fmla="*/ 91 h 106"/>
                  <a:gd name="T24" fmla="*/ 46 w 212"/>
                  <a:gd name="T25" fmla="*/ 76 h 106"/>
                  <a:gd name="T26" fmla="*/ 69 w 212"/>
                  <a:gd name="T27" fmla="*/ 67 h 106"/>
                  <a:gd name="T28" fmla="*/ 66 w 212"/>
                  <a:gd name="T29" fmla="*/ 65 h 106"/>
                  <a:gd name="T30" fmla="*/ 70 w 212"/>
                  <a:gd name="T31" fmla="*/ 52 h 106"/>
                  <a:gd name="T32" fmla="*/ 75 w 212"/>
                  <a:gd name="T33" fmla="*/ 45 h 106"/>
                  <a:gd name="T34" fmla="*/ 70 w 212"/>
                  <a:gd name="T35" fmla="*/ 24 h 106"/>
                  <a:gd name="T36" fmla="*/ 211 w 212"/>
                  <a:gd name="T37" fmla="*/ 89 h 106"/>
                  <a:gd name="T38" fmla="*/ 182 w 212"/>
                  <a:gd name="T39" fmla="*/ 74 h 106"/>
                  <a:gd name="T40" fmla="*/ 173 w 212"/>
                  <a:gd name="T41" fmla="*/ 65 h 106"/>
                  <a:gd name="T42" fmla="*/ 173 w 212"/>
                  <a:gd name="T43" fmla="*/ 59 h 106"/>
                  <a:gd name="T44" fmla="*/ 177 w 212"/>
                  <a:gd name="T45" fmla="*/ 49 h 106"/>
                  <a:gd name="T46" fmla="*/ 178 w 212"/>
                  <a:gd name="T47" fmla="*/ 37 h 106"/>
                  <a:gd name="T48" fmla="*/ 178 w 212"/>
                  <a:gd name="T49" fmla="*/ 23 h 106"/>
                  <a:gd name="T50" fmla="*/ 174 w 212"/>
                  <a:gd name="T51" fmla="*/ 8 h 106"/>
                  <a:gd name="T52" fmla="*/ 168 w 212"/>
                  <a:gd name="T53" fmla="*/ 6 h 106"/>
                  <a:gd name="T54" fmla="*/ 139 w 212"/>
                  <a:gd name="T55" fmla="*/ 12 h 106"/>
                  <a:gd name="T56" fmla="*/ 139 w 212"/>
                  <a:gd name="T57" fmla="*/ 15 h 106"/>
                  <a:gd name="T58" fmla="*/ 140 w 212"/>
                  <a:gd name="T59" fmla="*/ 17 h 106"/>
                  <a:gd name="T60" fmla="*/ 138 w 212"/>
                  <a:gd name="T61" fmla="*/ 41 h 106"/>
                  <a:gd name="T62" fmla="*/ 139 w 212"/>
                  <a:gd name="T63" fmla="*/ 50 h 106"/>
                  <a:gd name="T64" fmla="*/ 142 w 212"/>
                  <a:gd name="T65" fmla="*/ 60 h 106"/>
                  <a:gd name="T66" fmla="*/ 143 w 212"/>
                  <a:gd name="T67" fmla="*/ 65 h 106"/>
                  <a:gd name="T68" fmla="*/ 156 w 212"/>
                  <a:gd name="T69" fmla="*/ 72 h 106"/>
                  <a:gd name="T70" fmla="*/ 170 w 212"/>
                  <a:gd name="T71" fmla="*/ 78 h 106"/>
                  <a:gd name="T72" fmla="*/ 187 w 212"/>
                  <a:gd name="T73" fmla="*/ 92 h 106"/>
                  <a:gd name="T74" fmla="*/ 187 w 212"/>
                  <a:gd name="T75" fmla="*/ 101 h 106"/>
                  <a:gd name="T76" fmla="*/ 212 w 212"/>
                  <a:gd name="T7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106">
                    <a:moveTo>
                      <a:pt x="69" y="22"/>
                    </a:moveTo>
                    <a:cubicBezTo>
                      <a:pt x="69" y="20"/>
                      <a:pt x="70" y="18"/>
                      <a:pt x="71" y="17"/>
                    </a:cubicBezTo>
                    <a:cubicBezTo>
                      <a:pt x="71" y="16"/>
                      <a:pt x="71" y="16"/>
                      <a:pt x="71" y="16"/>
                    </a:cubicBezTo>
                    <a:cubicBezTo>
                      <a:pt x="71" y="13"/>
                      <a:pt x="70" y="11"/>
                      <a:pt x="70" y="8"/>
                    </a:cubicBezTo>
                    <a:cubicBezTo>
                      <a:pt x="67" y="8"/>
                      <a:pt x="67" y="8"/>
                      <a:pt x="67" y="8"/>
                    </a:cubicBezTo>
                    <a:cubicBezTo>
                      <a:pt x="65" y="6"/>
                      <a:pt x="65" y="6"/>
                      <a:pt x="65" y="6"/>
                    </a:cubicBezTo>
                    <a:cubicBezTo>
                      <a:pt x="56" y="0"/>
                      <a:pt x="47" y="4"/>
                      <a:pt x="42" y="6"/>
                    </a:cubicBezTo>
                    <a:cubicBezTo>
                      <a:pt x="35" y="8"/>
                      <a:pt x="30" y="18"/>
                      <a:pt x="34" y="33"/>
                    </a:cubicBezTo>
                    <a:cubicBezTo>
                      <a:pt x="34" y="36"/>
                      <a:pt x="32" y="37"/>
                      <a:pt x="32" y="38"/>
                    </a:cubicBezTo>
                    <a:cubicBezTo>
                      <a:pt x="33" y="41"/>
                      <a:pt x="33" y="49"/>
                      <a:pt x="36" y="50"/>
                    </a:cubicBezTo>
                    <a:cubicBezTo>
                      <a:pt x="36" y="51"/>
                      <a:pt x="38" y="51"/>
                      <a:pt x="38" y="51"/>
                    </a:cubicBezTo>
                    <a:cubicBezTo>
                      <a:pt x="38" y="54"/>
                      <a:pt x="38" y="57"/>
                      <a:pt x="39" y="60"/>
                    </a:cubicBezTo>
                    <a:cubicBezTo>
                      <a:pt x="39" y="62"/>
                      <a:pt x="41" y="62"/>
                      <a:pt x="42" y="65"/>
                    </a:cubicBezTo>
                    <a:cubicBezTo>
                      <a:pt x="39" y="65"/>
                      <a:pt x="39" y="65"/>
                      <a:pt x="39" y="65"/>
                    </a:cubicBezTo>
                    <a:cubicBezTo>
                      <a:pt x="38" y="67"/>
                      <a:pt x="37" y="72"/>
                      <a:pt x="35" y="73"/>
                    </a:cubicBezTo>
                    <a:cubicBezTo>
                      <a:pt x="33" y="73"/>
                      <a:pt x="32" y="74"/>
                      <a:pt x="30" y="74"/>
                    </a:cubicBezTo>
                    <a:cubicBezTo>
                      <a:pt x="25" y="76"/>
                      <a:pt x="19" y="79"/>
                      <a:pt x="13" y="81"/>
                    </a:cubicBezTo>
                    <a:cubicBezTo>
                      <a:pt x="8" y="83"/>
                      <a:pt x="2" y="84"/>
                      <a:pt x="1" y="89"/>
                    </a:cubicBezTo>
                    <a:cubicBezTo>
                      <a:pt x="1" y="93"/>
                      <a:pt x="0" y="101"/>
                      <a:pt x="0" y="106"/>
                    </a:cubicBezTo>
                    <a:cubicBezTo>
                      <a:pt x="25" y="106"/>
                      <a:pt x="25" y="106"/>
                      <a:pt x="25" y="106"/>
                    </a:cubicBezTo>
                    <a:cubicBezTo>
                      <a:pt x="25" y="104"/>
                      <a:pt x="25" y="103"/>
                      <a:pt x="25" y="101"/>
                    </a:cubicBezTo>
                    <a:cubicBezTo>
                      <a:pt x="25" y="98"/>
                      <a:pt x="25" y="95"/>
                      <a:pt x="25" y="93"/>
                    </a:cubicBezTo>
                    <a:cubicBezTo>
                      <a:pt x="25" y="92"/>
                      <a:pt x="25" y="92"/>
                      <a:pt x="25" y="92"/>
                    </a:cubicBezTo>
                    <a:cubicBezTo>
                      <a:pt x="25" y="91"/>
                      <a:pt x="25" y="91"/>
                      <a:pt x="25" y="91"/>
                    </a:cubicBezTo>
                    <a:cubicBezTo>
                      <a:pt x="28" y="83"/>
                      <a:pt x="36" y="80"/>
                      <a:pt x="42" y="78"/>
                    </a:cubicBezTo>
                    <a:cubicBezTo>
                      <a:pt x="44" y="77"/>
                      <a:pt x="45" y="77"/>
                      <a:pt x="46" y="76"/>
                    </a:cubicBezTo>
                    <a:cubicBezTo>
                      <a:pt x="49" y="75"/>
                      <a:pt x="53" y="74"/>
                      <a:pt x="56" y="72"/>
                    </a:cubicBezTo>
                    <a:cubicBezTo>
                      <a:pt x="60" y="70"/>
                      <a:pt x="65" y="68"/>
                      <a:pt x="69" y="67"/>
                    </a:cubicBezTo>
                    <a:cubicBezTo>
                      <a:pt x="69" y="66"/>
                      <a:pt x="69" y="66"/>
                      <a:pt x="69" y="65"/>
                    </a:cubicBezTo>
                    <a:cubicBezTo>
                      <a:pt x="68" y="65"/>
                      <a:pt x="67" y="65"/>
                      <a:pt x="66" y="65"/>
                    </a:cubicBezTo>
                    <a:cubicBezTo>
                      <a:pt x="66" y="62"/>
                      <a:pt x="68" y="61"/>
                      <a:pt x="69" y="59"/>
                    </a:cubicBezTo>
                    <a:cubicBezTo>
                      <a:pt x="70" y="57"/>
                      <a:pt x="69" y="54"/>
                      <a:pt x="70" y="52"/>
                    </a:cubicBezTo>
                    <a:cubicBezTo>
                      <a:pt x="71" y="51"/>
                      <a:pt x="73" y="50"/>
                      <a:pt x="73" y="49"/>
                    </a:cubicBezTo>
                    <a:cubicBezTo>
                      <a:pt x="74" y="48"/>
                      <a:pt x="75" y="46"/>
                      <a:pt x="75" y="45"/>
                    </a:cubicBezTo>
                    <a:cubicBezTo>
                      <a:pt x="75" y="44"/>
                      <a:pt x="75" y="43"/>
                      <a:pt x="75" y="43"/>
                    </a:cubicBezTo>
                    <a:cubicBezTo>
                      <a:pt x="71" y="38"/>
                      <a:pt x="70" y="30"/>
                      <a:pt x="70" y="24"/>
                    </a:cubicBezTo>
                    <a:cubicBezTo>
                      <a:pt x="70" y="23"/>
                      <a:pt x="70" y="23"/>
                      <a:pt x="69" y="22"/>
                    </a:cubicBezTo>
                    <a:close/>
                    <a:moveTo>
                      <a:pt x="211" y="89"/>
                    </a:moveTo>
                    <a:cubicBezTo>
                      <a:pt x="210" y="84"/>
                      <a:pt x="204" y="83"/>
                      <a:pt x="199" y="81"/>
                    </a:cubicBezTo>
                    <a:cubicBezTo>
                      <a:pt x="193" y="79"/>
                      <a:pt x="187" y="76"/>
                      <a:pt x="182" y="74"/>
                    </a:cubicBezTo>
                    <a:cubicBezTo>
                      <a:pt x="180" y="74"/>
                      <a:pt x="179" y="73"/>
                      <a:pt x="177" y="73"/>
                    </a:cubicBezTo>
                    <a:cubicBezTo>
                      <a:pt x="175" y="72"/>
                      <a:pt x="174" y="67"/>
                      <a:pt x="173" y="65"/>
                    </a:cubicBezTo>
                    <a:cubicBezTo>
                      <a:pt x="172" y="65"/>
                      <a:pt x="171" y="65"/>
                      <a:pt x="170" y="65"/>
                    </a:cubicBezTo>
                    <a:cubicBezTo>
                      <a:pt x="170" y="62"/>
                      <a:pt x="172" y="61"/>
                      <a:pt x="173" y="59"/>
                    </a:cubicBezTo>
                    <a:cubicBezTo>
                      <a:pt x="173" y="57"/>
                      <a:pt x="173" y="54"/>
                      <a:pt x="174" y="52"/>
                    </a:cubicBezTo>
                    <a:cubicBezTo>
                      <a:pt x="175" y="51"/>
                      <a:pt x="176" y="50"/>
                      <a:pt x="177" y="49"/>
                    </a:cubicBezTo>
                    <a:cubicBezTo>
                      <a:pt x="178" y="48"/>
                      <a:pt x="178" y="46"/>
                      <a:pt x="179" y="45"/>
                    </a:cubicBezTo>
                    <a:cubicBezTo>
                      <a:pt x="179" y="43"/>
                      <a:pt x="180" y="39"/>
                      <a:pt x="178" y="37"/>
                    </a:cubicBezTo>
                    <a:cubicBezTo>
                      <a:pt x="178" y="35"/>
                      <a:pt x="177" y="35"/>
                      <a:pt x="177" y="34"/>
                    </a:cubicBezTo>
                    <a:cubicBezTo>
                      <a:pt x="177" y="31"/>
                      <a:pt x="178" y="25"/>
                      <a:pt x="178" y="23"/>
                    </a:cubicBezTo>
                    <a:cubicBezTo>
                      <a:pt x="178" y="20"/>
                      <a:pt x="178" y="16"/>
                      <a:pt x="177" y="13"/>
                    </a:cubicBezTo>
                    <a:cubicBezTo>
                      <a:pt x="177" y="13"/>
                      <a:pt x="176" y="9"/>
                      <a:pt x="174" y="8"/>
                    </a:cubicBezTo>
                    <a:cubicBezTo>
                      <a:pt x="171" y="8"/>
                      <a:pt x="171" y="8"/>
                      <a:pt x="171" y="8"/>
                    </a:cubicBezTo>
                    <a:cubicBezTo>
                      <a:pt x="168" y="6"/>
                      <a:pt x="168" y="6"/>
                      <a:pt x="168" y="6"/>
                    </a:cubicBezTo>
                    <a:cubicBezTo>
                      <a:pt x="160" y="0"/>
                      <a:pt x="151" y="4"/>
                      <a:pt x="146" y="6"/>
                    </a:cubicBezTo>
                    <a:cubicBezTo>
                      <a:pt x="143" y="7"/>
                      <a:pt x="141" y="9"/>
                      <a:pt x="139" y="12"/>
                    </a:cubicBezTo>
                    <a:cubicBezTo>
                      <a:pt x="139" y="13"/>
                      <a:pt x="139" y="14"/>
                      <a:pt x="139" y="14"/>
                    </a:cubicBezTo>
                    <a:cubicBezTo>
                      <a:pt x="139" y="15"/>
                      <a:pt x="139" y="15"/>
                      <a:pt x="139" y="15"/>
                    </a:cubicBezTo>
                    <a:cubicBezTo>
                      <a:pt x="139" y="15"/>
                      <a:pt x="139" y="15"/>
                      <a:pt x="139" y="15"/>
                    </a:cubicBezTo>
                    <a:cubicBezTo>
                      <a:pt x="140" y="16"/>
                      <a:pt x="140" y="16"/>
                      <a:pt x="140" y="17"/>
                    </a:cubicBezTo>
                    <a:cubicBezTo>
                      <a:pt x="143" y="22"/>
                      <a:pt x="142" y="28"/>
                      <a:pt x="141" y="32"/>
                    </a:cubicBezTo>
                    <a:cubicBezTo>
                      <a:pt x="141" y="34"/>
                      <a:pt x="140" y="38"/>
                      <a:pt x="138" y="41"/>
                    </a:cubicBezTo>
                    <a:cubicBezTo>
                      <a:pt x="137" y="41"/>
                      <a:pt x="137" y="42"/>
                      <a:pt x="136" y="42"/>
                    </a:cubicBezTo>
                    <a:cubicBezTo>
                      <a:pt x="137" y="46"/>
                      <a:pt x="137" y="49"/>
                      <a:pt x="139" y="50"/>
                    </a:cubicBezTo>
                    <a:cubicBezTo>
                      <a:pt x="140" y="51"/>
                      <a:pt x="142" y="51"/>
                      <a:pt x="142" y="51"/>
                    </a:cubicBezTo>
                    <a:cubicBezTo>
                      <a:pt x="142" y="54"/>
                      <a:pt x="142" y="57"/>
                      <a:pt x="142" y="60"/>
                    </a:cubicBezTo>
                    <a:cubicBezTo>
                      <a:pt x="143" y="62"/>
                      <a:pt x="145" y="62"/>
                      <a:pt x="145" y="65"/>
                    </a:cubicBezTo>
                    <a:cubicBezTo>
                      <a:pt x="143" y="65"/>
                      <a:pt x="143" y="65"/>
                      <a:pt x="143" y="65"/>
                    </a:cubicBezTo>
                    <a:cubicBezTo>
                      <a:pt x="143" y="66"/>
                      <a:pt x="143" y="66"/>
                      <a:pt x="143" y="67"/>
                    </a:cubicBezTo>
                    <a:cubicBezTo>
                      <a:pt x="147" y="68"/>
                      <a:pt x="152" y="70"/>
                      <a:pt x="156" y="72"/>
                    </a:cubicBezTo>
                    <a:cubicBezTo>
                      <a:pt x="160" y="74"/>
                      <a:pt x="163" y="75"/>
                      <a:pt x="166" y="76"/>
                    </a:cubicBezTo>
                    <a:cubicBezTo>
                      <a:pt x="167" y="77"/>
                      <a:pt x="168" y="77"/>
                      <a:pt x="170" y="78"/>
                    </a:cubicBezTo>
                    <a:cubicBezTo>
                      <a:pt x="176" y="80"/>
                      <a:pt x="184" y="83"/>
                      <a:pt x="187" y="91"/>
                    </a:cubicBezTo>
                    <a:cubicBezTo>
                      <a:pt x="187" y="92"/>
                      <a:pt x="187" y="92"/>
                      <a:pt x="187" y="92"/>
                    </a:cubicBezTo>
                    <a:cubicBezTo>
                      <a:pt x="187" y="93"/>
                      <a:pt x="187" y="93"/>
                      <a:pt x="187" y="93"/>
                    </a:cubicBezTo>
                    <a:cubicBezTo>
                      <a:pt x="187" y="95"/>
                      <a:pt x="187" y="98"/>
                      <a:pt x="187" y="101"/>
                    </a:cubicBezTo>
                    <a:cubicBezTo>
                      <a:pt x="187" y="103"/>
                      <a:pt x="187" y="104"/>
                      <a:pt x="187" y="106"/>
                    </a:cubicBezTo>
                    <a:cubicBezTo>
                      <a:pt x="212" y="106"/>
                      <a:pt x="212" y="106"/>
                      <a:pt x="212" y="106"/>
                    </a:cubicBezTo>
                    <a:cubicBezTo>
                      <a:pt x="212" y="101"/>
                      <a:pt x="211" y="93"/>
                      <a:pt x="211" y="89"/>
                    </a:cubicBezTo>
                    <a:close/>
                  </a:path>
                </a:pathLst>
              </a:custGeom>
              <a:solidFill>
                <a:srgbClr val="6B15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6"/>
              <p:cNvSpPr/>
              <p:nvPr>
                <p:custDataLst>
                  <p:tags r:id="rId3"/>
                </p:custDataLst>
              </p:nvPr>
            </p:nvSpPr>
            <p:spPr bwMode="auto">
              <a:xfrm>
                <a:off x="3662" y="1981"/>
                <a:ext cx="359" cy="355"/>
              </a:xfrm>
              <a:custGeom>
                <a:avLst/>
                <a:gdLst>
                  <a:gd name="T0" fmla="*/ 102 w 150"/>
                  <a:gd name="T1" fmla="*/ 17 h 147"/>
                  <a:gd name="T2" fmla="*/ 103 w 150"/>
                  <a:gd name="T3" fmla="*/ 32 h 147"/>
                  <a:gd name="T4" fmla="*/ 102 w 150"/>
                  <a:gd name="T5" fmla="*/ 46 h 147"/>
                  <a:gd name="T6" fmla="*/ 104 w 150"/>
                  <a:gd name="T7" fmla="*/ 50 h 147"/>
                  <a:gd name="T8" fmla="*/ 104 w 150"/>
                  <a:gd name="T9" fmla="*/ 62 h 147"/>
                  <a:gd name="T10" fmla="*/ 102 w 150"/>
                  <a:gd name="T11" fmla="*/ 68 h 147"/>
                  <a:gd name="T12" fmla="*/ 97 w 150"/>
                  <a:gd name="T13" fmla="*/ 72 h 147"/>
                  <a:gd name="T14" fmla="*/ 96 w 150"/>
                  <a:gd name="T15" fmla="*/ 82 h 147"/>
                  <a:gd name="T16" fmla="*/ 92 w 150"/>
                  <a:gd name="T17" fmla="*/ 90 h 147"/>
                  <a:gd name="T18" fmla="*/ 96 w 150"/>
                  <a:gd name="T19" fmla="*/ 90 h 147"/>
                  <a:gd name="T20" fmla="*/ 102 w 150"/>
                  <a:gd name="T21" fmla="*/ 101 h 147"/>
                  <a:gd name="T22" fmla="*/ 109 w 150"/>
                  <a:gd name="T23" fmla="*/ 103 h 147"/>
                  <a:gd name="T24" fmla="*/ 132 w 150"/>
                  <a:gd name="T25" fmla="*/ 113 h 147"/>
                  <a:gd name="T26" fmla="*/ 150 w 150"/>
                  <a:gd name="T27" fmla="*/ 124 h 147"/>
                  <a:gd name="T28" fmla="*/ 150 w 150"/>
                  <a:gd name="T29" fmla="*/ 147 h 147"/>
                  <a:gd name="T30" fmla="*/ 0 w 150"/>
                  <a:gd name="T31" fmla="*/ 147 h 147"/>
                  <a:gd name="T32" fmla="*/ 0 w 150"/>
                  <a:gd name="T33" fmla="*/ 124 h 147"/>
                  <a:gd name="T34" fmla="*/ 18 w 150"/>
                  <a:gd name="T35" fmla="*/ 113 h 147"/>
                  <a:gd name="T36" fmla="*/ 41 w 150"/>
                  <a:gd name="T37" fmla="*/ 103 h 147"/>
                  <a:gd name="T38" fmla="*/ 48 w 150"/>
                  <a:gd name="T39" fmla="*/ 101 h 147"/>
                  <a:gd name="T40" fmla="*/ 54 w 150"/>
                  <a:gd name="T41" fmla="*/ 90 h 147"/>
                  <a:gd name="T42" fmla="*/ 57 w 150"/>
                  <a:gd name="T43" fmla="*/ 90 h 147"/>
                  <a:gd name="T44" fmla="*/ 53 w 150"/>
                  <a:gd name="T45" fmla="*/ 83 h 147"/>
                  <a:gd name="T46" fmla="*/ 52 w 150"/>
                  <a:gd name="T47" fmla="*/ 70 h 147"/>
                  <a:gd name="T48" fmla="*/ 49 w 150"/>
                  <a:gd name="T49" fmla="*/ 70 h 147"/>
                  <a:gd name="T50" fmla="*/ 44 w 150"/>
                  <a:gd name="T51" fmla="*/ 53 h 147"/>
                  <a:gd name="T52" fmla="*/ 46 w 150"/>
                  <a:gd name="T53" fmla="*/ 46 h 147"/>
                  <a:gd name="T54" fmla="*/ 58 w 150"/>
                  <a:gd name="T55" fmla="*/ 7 h 147"/>
                  <a:gd name="T56" fmla="*/ 90 w 150"/>
                  <a:gd name="T57" fmla="*/ 7 h 147"/>
                  <a:gd name="T58" fmla="*/ 93 w 150"/>
                  <a:gd name="T59" fmla="*/ 10 h 147"/>
                  <a:gd name="T60" fmla="*/ 98 w 150"/>
                  <a:gd name="T61" fmla="*/ 10 h 147"/>
                  <a:gd name="T62" fmla="*/ 102 w 150"/>
                  <a:gd name="T63" fmla="*/ 1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47">
                    <a:moveTo>
                      <a:pt x="102" y="17"/>
                    </a:moveTo>
                    <a:cubicBezTo>
                      <a:pt x="103" y="22"/>
                      <a:pt x="103" y="26"/>
                      <a:pt x="103" y="32"/>
                    </a:cubicBezTo>
                    <a:cubicBezTo>
                      <a:pt x="103" y="34"/>
                      <a:pt x="102" y="43"/>
                      <a:pt x="102" y="46"/>
                    </a:cubicBezTo>
                    <a:cubicBezTo>
                      <a:pt x="102" y="48"/>
                      <a:pt x="103" y="48"/>
                      <a:pt x="104" y="50"/>
                    </a:cubicBezTo>
                    <a:cubicBezTo>
                      <a:pt x="105" y="54"/>
                      <a:pt x="105" y="59"/>
                      <a:pt x="104" y="62"/>
                    </a:cubicBezTo>
                    <a:cubicBezTo>
                      <a:pt x="104" y="64"/>
                      <a:pt x="103" y="66"/>
                      <a:pt x="102" y="68"/>
                    </a:cubicBezTo>
                    <a:cubicBezTo>
                      <a:pt x="101" y="70"/>
                      <a:pt x="98" y="70"/>
                      <a:pt x="97" y="72"/>
                    </a:cubicBezTo>
                    <a:cubicBezTo>
                      <a:pt x="96" y="75"/>
                      <a:pt x="97" y="78"/>
                      <a:pt x="96" y="82"/>
                    </a:cubicBezTo>
                    <a:cubicBezTo>
                      <a:pt x="95" y="85"/>
                      <a:pt x="92" y="85"/>
                      <a:pt x="92" y="90"/>
                    </a:cubicBezTo>
                    <a:cubicBezTo>
                      <a:pt x="93" y="90"/>
                      <a:pt x="94" y="90"/>
                      <a:pt x="96" y="90"/>
                    </a:cubicBezTo>
                    <a:cubicBezTo>
                      <a:pt x="97" y="93"/>
                      <a:pt x="100" y="99"/>
                      <a:pt x="102" y="101"/>
                    </a:cubicBezTo>
                    <a:cubicBezTo>
                      <a:pt x="104" y="102"/>
                      <a:pt x="107" y="102"/>
                      <a:pt x="109" y="103"/>
                    </a:cubicBezTo>
                    <a:cubicBezTo>
                      <a:pt x="116" y="106"/>
                      <a:pt x="125" y="110"/>
                      <a:pt x="132" y="113"/>
                    </a:cubicBezTo>
                    <a:cubicBezTo>
                      <a:pt x="139" y="116"/>
                      <a:pt x="148" y="117"/>
                      <a:pt x="150" y="124"/>
                    </a:cubicBezTo>
                    <a:cubicBezTo>
                      <a:pt x="150" y="129"/>
                      <a:pt x="150" y="141"/>
                      <a:pt x="150" y="147"/>
                    </a:cubicBezTo>
                    <a:cubicBezTo>
                      <a:pt x="0" y="147"/>
                      <a:pt x="0" y="147"/>
                      <a:pt x="0" y="147"/>
                    </a:cubicBezTo>
                    <a:cubicBezTo>
                      <a:pt x="0" y="141"/>
                      <a:pt x="0" y="129"/>
                      <a:pt x="0" y="124"/>
                    </a:cubicBezTo>
                    <a:cubicBezTo>
                      <a:pt x="3" y="117"/>
                      <a:pt x="11" y="116"/>
                      <a:pt x="18" y="113"/>
                    </a:cubicBezTo>
                    <a:cubicBezTo>
                      <a:pt x="25" y="110"/>
                      <a:pt x="34" y="106"/>
                      <a:pt x="41" y="103"/>
                    </a:cubicBezTo>
                    <a:cubicBezTo>
                      <a:pt x="44" y="102"/>
                      <a:pt x="46" y="102"/>
                      <a:pt x="48" y="101"/>
                    </a:cubicBezTo>
                    <a:cubicBezTo>
                      <a:pt x="50" y="99"/>
                      <a:pt x="53" y="93"/>
                      <a:pt x="54" y="90"/>
                    </a:cubicBezTo>
                    <a:cubicBezTo>
                      <a:pt x="57" y="90"/>
                      <a:pt x="57" y="90"/>
                      <a:pt x="57" y="90"/>
                    </a:cubicBezTo>
                    <a:cubicBezTo>
                      <a:pt x="57" y="86"/>
                      <a:pt x="54" y="85"/>
                      <a:pt x="53" y="83"/>
                    </a:cubicBezTo>
                    <a:cubicBezTo>
                      <a:pt x="53" y="79"/>
                      <a:pt x="53" y="74"/>
                      <a:pt x="52" y="70"/>
                    </a:cubicBezTo>
                    <a:cubicBezTo>
                      <a:pt x="52" y="71"/>
                      <a:pt x="49" y="70"/>
                      <a:pt x="49" y="70"/>
                    </a:cubicBezTo>
                    <a:cubicBezTo>
                      <a:pt x="45" y="67"/>
                      <a:pt x="45" y="57"/>
                      <a:pt x="44" y="53"/>
                    </a:cubicBezTo>
                    <a:cubicBezTo>
                      <a:pt x="44" y="51"/>
                      <a:pt x="47" y="49"/>
                      <a:pt x="46" y="46"/>
                    </a:cubicBezTo>
                    <a:cubicBezTo>
                      <a:pt x="42" y="25"/>
                      <a:pt x="48" y="11"/>
                      <a:pt x="58" y="7"/>
                    </a:cubicBezTo>
                    <a:cubicBezTo>
                      <a:pt x="65" y="5"/>
                      <a:pt x="78" y="0"/>
                      <a:pt x="90" y="7"/>
                    </a:cubicBezTo>
                    <a:cubicBezTo>
                      <a:pt x="93" y="10"/>
                      <a:pt x="93" y="10"/>
                      <a:pt x="93" y="10"/>
                    </a:cubicBezTo>
                    <a:cubicBezTo>
                      <a:pt x="98" y="10"/>
                      <a:pt x="98" y="10"/>
                      <a:pt x="98" y="10"/>
                    </a:cubicBezTo>
                    <a:cubicBezTo>
                      <a:pt x="100" y="12"/>
                      <a:pt x="102" y="17"/>
                      <a:pt x="102" y="17"/>
                    </a:cubicBezTo>
                    <a:close/>
                  </a:path>
                </a:pathLst>
              </a:custGeom>
              <a:solidFill>
                <a:srgbClr val="6B15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矩形 1"/>
            <p:cNvSpPr/>
            <p:nvPr>
              <p:custDataLst>
                <p:tags r:id="rId4"/>
              </p:custDataLst>
            </p:nvPr>
          </p:nvSpPr>
          <p:spPr>
            <a:xfrm>
              <a:off x="1523385" y="2077969"/>
              <a:ext cx="9268460" cy="737235"/>
            </a:xfrm>
            <a:prstGeom prst="rect">
              <a:avLst/>
            </a:prstGeom>
          </p:spPr>
          <p:txBody>
            <a:bodyPr wrap="square">
              <a:spAutoFit/>
            </a:bodyPr>
            <a:lstStyle/>
            <a:p>
              <a:pPr indent="355600" fontAlgn="auto">
                <a:lnSpc>
                  <a:spcPct val="150000"/>
                </a:lnSpc>
                <a:extLst>
                  <a:ext uri="{35155182-B16C-46BC-9424-99874614C6A1}">
                    <wpsdc:indentchars xmlns:wpsdc="http://www.wps.cn/officeDocument/2017/drawingmlCustomData" val="200" checksum="3837665281"/>
                  </a:ext>
                </a:extLst>
              </a:pPr>
              <a:r>
                <a:rPr lang="zh-CN" altLang="en-US" sz="1400" dirty="0">
                  <a:solidFill>
                    <a:schemeClr val="tx1"/>
                  </a:solidFill>
                  <a:latin typeface="微软雅黑" panose="020B0503020204020204" pitchFamily="34" charset="-122"/>
                  <a:ea typeface="微软雅黑" panose="020B0503020204020204" pitchFamily="34" charset="-122"/>
                </a:rPr>
                <a:t>作为深度学习中的重要参数，为了探究如何设置合理的学习率可以帮助模型更快地收敛到最优解，节省训练资源，优化模型性能；于是笔者进行了一组对比试验，以研究动态调整学习率和固定学习率对于模型训练过程的影响。</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pic>
        <p:nvPicPr>
          <p:cNvPr id="37" name="Picture 36" descr="59-南开大学-logo.png"/>
          <p:cNvPicPr>
            <a:picLocks noChangeAspect="1"/>
          </p:cNvPicPr>
          <p:nvPr>
            <p:custDataLst>
              <p:tags r:id="rId5"/>
            </p:custDataLst>
          </p:nvPr>
        </p:nvPicPr>
        <p:blipFill>
          <a:blip r:embed="rId6"/>
          <a:stretch>
            <a:fillRect/>
          </a:stretch>
        </p:blipFill>
        <p:spPr>
          <a:xfrm>
            <a:off x="11515607" y="6141125"/>
            <a:ext cx="499384" cy="499383"/>
          </a:xfrm>
          <a:prstGeom prst="rect">
            <a:avLst/>
          </a:prstGeom>
        </p:spPr>
      </p:pic>
      <p:pic>
        <p:nvPicPr>
          <p:cNvPr id="7" name="图片 5" descr="loss_accuracy_lr"/>
          <p:cNvPicPr>
            <a:picLocks noChangeAspect="1"/>
          </p:cNvPicPr>
          <p:nvPr/>
        </p:nvPicPr>
        <p:blipFill>
          <a:blip r:embed="rId7"/>
          <a:stretch>
            <a:fillRect/>
          </a:stretch>
        </p:blipFill>
        <p:spPr>
          <a:xfrm>
            <a:off x="1390650" y="2562860"/>
            <a:ext cx="4282440" cy="3263265"/>
          </a:xfrm>
          <a:prstGeom prst="rect">
            <a:avLst/>
          </a:prstGeom>
        </p:spPr>
      </p:pic>
      <p:pic>
        <p:nvPicPr>
          <p:cNvPr id="39" name="图片 39" descr="loss_accuracy_lr"/>
          <p:cNvPicPr>
            <a:picLocks noChangeAspect="1"/>
          </p:cNvPicPr>
          <p:nvPr/>
        </p:nvPicPr>
        <p:blipFill>
          <a:blip r:embed="rId8"/>
          <a:stretch>
            <a:fillRect/>
          </a:stretch>
        </p:blipFill>
        <p:spPr>
          <a:xfrm>
            <a:off x="5890260" y="2562860"/>
            <a:ext cx="4577080" cy="3262630"/>
          </a:xfrm>
          <a:prstGeom prst="rect">
            <a:avLst/>
          </a:prstGeom>
        </p:spPr>
      </p:pic>
      <p:sp>
        <p:nvSpPr>
          <p:cNvPr id="8" name="文本框 7"/>
          <p:cNvSpPr txBox="1"/>
          <p:nvPr/>
        </p:nvSpPr>
        <p:spPr>
          <a:xfrm>
            <a:off x="1499870" y="5910580"/>
            <a:ext cx="4064000" cy="337185"/>
          </a:xfrm>
          <a:prstGeom prst="rect">
            <a:avLst/>
          </a:prstGeom>
          <a:noFill/>
        </p:spPr>
        <p:txBody>
          <a:bodyPr wrap="square" rtlCol="0">
            <a:spAutoFit/>
          </a:bodyPr>
          <a:p>
            <a:pPr algn="ctr"/>
            <a:r>
              <a:rPr lang="zh-CN" altLang="en-US" sz="1600">
                <a:latin typeface="微软雅黑" panose="020B0503020204020204" pitchFamily="34" charset="-122"/>
                <a:ea typeface="微软雅黑" panose="020B0503020204020204" pitchFamily="34" charset="-122"/>
              </a:rPr>
              <a:t>动态调整学习率</a:t>
            </a:r>
            <a:endParaRPr lang="zh-CN" altLang="en-US" sz="1600">
              <a:latin typeface="微软雅黑" panose="020B0503020204020204" pitchFamily="34" charset="-122"/>
              <a:ea typeface="微软雅黑" panose="020B0503020204020204" pitchFamily="34" charset="-122"/>
            </a:endParaRPr>
          </a:p>
        </p:txBody>
      </p:sp>
      <p:sp>
        <p:nvSpPr>
          <p:cNvPr id="9" name="文本框 8"/>
          <p:cNvSpPr txBox="1"/>
          <p:nvPr/>
        </p:nvSpPr>
        <p:spPr>
          <a:xfrm>
            <a:off x="6146800" y="5910580"/>
            <a:ext cx="4064000" cy="337185"/>
          </a:xfrm>
          <a:prstGeom prst="rect">
            <a:avLst/>
          </a:prstGeom>
          <a:noFill/>
        </p:spPr>
        <p:txBody>
          <a:bodyPr wrap="square" rtlCol="0">
            <a:spAutoFit/>
          </a:bodyPr>
          <a:p>
            <a:pPr algn="ctr"/>
            <a:r>
              <a:rPr lang="zh-CN" altLang="en-US" sz="1600">
                <a:latin typeface="微软雅黑" panose="020B0503020204020204" pitchFamily="34" charset="-122"/>
                <a:ea typeface="微软雅黑" panose="020B0503020204020204" pitchFamily="34" charset="-122"/>
              </a:rPr>
              <a:t>固定学习率</a:t>
            </a:r>
            <a:endParaRPr lang="zh-CN" altLang="en-US" sz="1600">
              <a:latin typeface="微软雅黑" panose="020B0503020204020204" pitchFamily="34" charset="-122"/>
              <a:ea typeface="微软雅黑" panose="020B0503020204020204" pitchFamily="34" charset="-122"/>
            </a:endParaRPr>
          </a:p>
        </p:txBody>
      </p:sp>
      <p:sp>
        <p:nvSpPr>
          <p:cNvPr id="14" name="TextBox 76"/>
          <p:cNvSpPr txBox="1"/>
          <p:nvPr>
            <p:custDataLst>
              <p:tags r:id="rId9"/>
            </p:custDataLst>
          </p:nvPr>
        </p:nvSpPr>
        <p:spPr>
          <a:xfrm>
            <a:off x="1990725" y="1178560"/>
            <a:ext cx="966470" cy="367030"/>
          </a:xfrm>
          <a:prstGeom prst="rect">
            <a:avLst/>
          </a:prstGeom>
          <a:noFill/>
        </p:spPr>
        <p:txBody>
          <a:bodyPr wrap="squar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1800" dirty="0">
                <a:solidFill>
                  <a:schemeClr val="tx1"/>
                </a:solidFill>
              </a:rPr>
              <a:t>学习率</a:t>
            </a:r>
            <a:endParaRPr lang="zh-CN" altLang="en-US" sz="18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p:tgtEl>
                                          <p:spTgt spid="31"/>
                                        </p:tgtEl>
                                        <p:attrNameLst>
                                          <p:attrName>ppt_y</p:attrName>
                                        </p:attrNameLst>
                                      </p:cBhvr>
                                      <p:tavLst>
                                        <p:tav tm="0">
                                          <p:val>
                                            <p:strVal val="#ppt_y+#ppt_h*1.125000"/>
                                          </p:val>
                                        </p:tav>
                                        <p:tav tm="100000">
                                          <p:val>
                                            <p:strVal val="#ppt_y"/>
                                          </p:val>
                                        </p:tav>
                                      </p:tavLst>
                                    </p:anim>
                                    <p:animEffect transition="in" filter="wipe(up)">
                                      <p:cBhvr>
                                        <p:cTn id="13" dur="500"/>
                                        <p:tgtEl>
                                          <p:spTgt spid="31"/>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ppt_y</p:attrName>
                                        </p:attrNameLst>
                                      </p:cBhvr>
                                      <p:tavLst>
                                        <p:tav tm="0">
                                          <p:val>
                                            <p:strVal val="#ppt_y-#ppt_h*1.125000"/>
                                          </p:val>
                                        </p:tav>
                                        <p:tav tm="100000">
                                          <p:val>
                                            <p:strVal val="#ppt_y"/>
                                          </p:val>
                                        </p:tav>
                                      </p:tavLst>
                                    </p:anim>
                                    <p:animEffect transition="in" filter="wipe(down)">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54000" y="201683"/>
            <a:ext cx="898070" cy="521970"/>
            <a:chOff x="-254000" y="201683"/>
            <a:chExt cx="898070" cy="521970"/>
          </a:xfrm>
        </p:grpSpPr>
        <p:sp>
          <p:nvSpPr>
            <p:cNvPr id="11" name="圆角矩形 10"/>
            <p:cNvSpPr/>
            <p:nvPr/>
          </p:nvSpPr>
          <p:spPr>
            <a:xfrm>
              <a:off x="-254000" y="227083"/>
              <a:ext cx="898070" cy="439668"/>
            </a:xfrm>
            <a:prstGeom prst="roundRect">
              <a:avLst>
                <a:gd name="adj" fmla="val 500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5</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701167" y="144940"/>
            <a:ext cx="3026410" cy="582295"/>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预训练模型对比</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1" name="组合 30"/>
          <p:cNvGrpSpPr/>
          <p:nvPr>
            <p:custDataLst>
              <p:tags r:id="rId1"/>
            </p:custDataLst>
          </p:nvPr>
        </p:nvGrpSpPr>
        <p:grpSpPr>
          <a:xfrm>
            <a:off x="1101090" y="1029335"/>
            <a:ext cx="3695064" cy="915670"/>
            <a:chOff x="1523385" y="1545831"/>
            <a:chExt cx="3711750" cy="926629"/>
          </a:xfrm>
        </p:grpSpPr>
        <p:grpSp>
          <p:nvGrpSpPr>
            <p:cNvPr id="15" name="Group 4"/>
            <p:cNvGrpSpPr>
              <a:grpSpLocks noChangeAspect="1"/>
            </p:cNvGrpSpPr>
            <p:nvPr/>
          </p:nvGrpSpPr>
          <p:grpSpPr bwMode="auto">
            <a:xfrm>
              <a:off x="1523385" y="1545831"/>
              <a:ext cx="592065" cy="403997"/>
              <a:chOff x="3585" y="1986"/>
              <a:chExt cx="510" cy="348"/>
            </a:xfrm>
          </p:grpSpPr>
          <p:sp>
            <p:nvSpPr>
              <p:cNvPr id="17" name="AutoShape 3"/>
              <p:cNvSpPr>
                <a:spLocks noChangeAspect="1" noChangeArrowheads="1" noTextEdit="1"/>
              </p:cNvSpPr>
              <p:nvPr/>
            </p:nvSpPr>
            <p:spPr bwMode="auto">
              <a:xfrm>
                <a:off x="3585" y="1986"/>
                <a:ext cx="510"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Freeform 5"/>
              <p:cNvSpPr>
                <a:spLocks noEditPoints="1"/>
              </p:cNvSpPr>
              <p:nvPr>
                <p:custDataLst>
                  <p:tags r:id="rId2"/>
                </p:custDataLst>
              </p:nvPr>
            </p:nvSpPr>
            <p:spPr bwMode="auto">
              <a:xfrm>
                <a:off x="3587" y="2056"/>
                <a:ext cx="508" cy="256"/>
              </a:xfrm>
              <a:custGeom>
                <a:avLst/>
                <a:gdLst>
                  <a:gd name="T0" fmla="*/ 71 w 212"/>
                  <a:gd name="T1" fmla="*/ 17 h 106"/>
                  <a:gd name="T2" fmla="*/ 70 w 212"/>
                  <a:gd name="T3" fmla="*/ 8 h 106"/>
                  <a:gd name="T4" fmla="*/ 65 w 212"/>
                  <a:gd name="T5" fmla="*/ 6 h 106"/>
                  <a:gd name="T6" fmla="*/ 34 w 212"/>
                  <a:gd name="T7" fmla="*/ 33 h 106"/>
                  <a:gd name="T8" fmla="*/ 36 w 212"/>
                  <a:gd name="T9" fmla="*/ 50 h 106"/>
                  <a:gd name="T10" fmla="*/ 39 w 212"/>
                  <a:gd name="T11" fmla="*/ 60 h 106"/>
                  <a:gd name="T12" fmla="*/ 39 w 212"/>
                  <a:gd name="T13" fmla="*/ 65 h 106"/>
                  <a:gd name="T14" fmla="*/ 30 w 212"/>
                  <a:gd name="T15" fmla="*/ 74 h 106"/>
                  <a:gd name="T16" fmla="*/ 1 w 212"/>
                  <a:gd name="T17" fmla="*/ 89 h 106"/>
                  <a:gd name="T18" fmla="*/ 25 w 212"/>
                  <a:gd name="T19" fmla="*/ 106 h 106"/>
                  <a:gd name="T20" fmla="*/ 25 w 212"/>
                  <a:gd name="T21" fmla="*/ 93 h 106"/>
                  <a:gd name="T22" fmla="*/ 25 w 212"/>
                  <a:gd name="T23" fmla="*/ 91 h 106"/>
                  <a:gd name="T24" fmla="*/ 46 w 212"/>
                  <a:gd name="T25" fmla="*/ 76 h 106"/>
                  <a:gd name="T26" fmla="*/ 69 w 212"/>
                  <a:gd name="T27" fmla="*/ 67 h 106"/>
                  <a:gd name="T28" fmla="*/ 66 w 212"/>
                  <a:gd name="T29" fmla="*/ 65 h 106"/>
                  <a:gd name="T30" fmla="*/ 70 w 212"/>
                  <a:gd name="T31" fmla="*/ 52 h 106"/>
                  <a:gd name="T32" fmla="*/ 75 w 212"/>
                  <a:gd name="T33" fmla="*/ 45 h 106"/>
                  <a:gd name="T34" fmla="*/ 70 w 212"/>
                  <a:gd name="T35" fmla="*/ 24 h 106"/>
                  <a:gd name="T36" fmla="*/ 211 w 212"/>
                  <a:gd name="T37" fmla="*/ 89 h 106"/>
                  <a:gd name="T38" fmla="*/ 182 w 212"/>
                  <a:gd name="T39" fmla="*/ 74 h 106"/>
                  <a:gd name="T40" fmla="*/ 173 w 212"/>
                  <a:gd name="T41" fmla="*/ 65 h 106"/>
                  <a:gd name="T42" fmla="*/ 173 w 212"/>
                  <a:gd name="T43" fmla="*/ 59 h 106"/>
                  <a:gd name="T44" fmla="*/ 177 w 212"/>
                  <a:gd name="T45" fmla="*/ 49 h 106"/>
                  <a:gd name="T46" fmla="*/ 178 w 212"/>
                  <a:gd name="T47" fmla="*/ 37 h 106"/>
                  <a:gd name="T48" fmla="*/ 178 w 212"/>
                  <a:gd name="T49" fmla="*/ 23 h 106"/>
                  <a:gd name="T50" fmla="*/ 174 w 212"/>
                  <a:gd name="T51" fmla="*/ 8 h 106"/>
                  <a:gd name="T52" fmla="*/ 168 w 212"/>
                  <a:gd name="T53" fmla="*/ 6 h 106"/>
                  <a:gd name="T54" fmla="*/ 139 w 212"/>
                  <a:gd name="T55" fmla="*/ 12 h 106"/>
                  <a:gd name="T56" fmla="*/ 139 w 212"/>
                  <a:gd name="T57" fmla="*/ 15 h 106"/>
                  <a:gd name="T58" fmla="*/ 140 w 212"/>
                  <a:gd name="T59" fmla="*/ 17 h 106"/>
                  <a:gd name="T60" fmla="*/ 138 w 212"/>
                  <a:gd name="T61" fmla="*/ 41 h 106"/>
                  <a:gd name="T62" fmla="*/ 139 w 212"/>
                  <a:gd name="T63" fmla="*/ 50 h 106"/>
                  <a:gd name="T64" fmla="*/ 142 w 212"/>
                  <a:gd name="T65" fmla="*/ 60 h 106"/>
                  <a:gd name="T66" fmla="*/ 143 w 212"/>
                  <a:gd name="T67" fmla="*/ 65 h 106"/>
                  <a:gd name="T68" fmla="*/ 156 w 212"/>
                  <a:gd name="T69" fmla="*/ 72 h 106"/>
                  <a:gd name="T70" fmla="*/ 170 w 212"/>
                  <a:gd name="T71" fmla="*/ 78 h 106"/>
                  <a:gd name="T72" fmla="*/ 187 w 212"/>
                  <a:gd name="T73" fmla="*/ 92 h 106"/>
                  <a:gd name="T74" fmla="*/ 187 w 212"/>
                  <a:gd name="T75" fmla="*/ 101 h 106"/>
                  <a:gd name="T76" fmla="*/ 212 w 212"/>
                  <a:gd name="T7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106">
                    <a:moveTo>
                      <a:pt x="69" y="22"/>
                    </a:moveTo>
                    <a:cubicBezTo>
                      <a:pt x="69" y="20"/>
                      <a:pt x="70" y="18"/>
                      <a:pt x="71" y="17"/>
                    </a:cubicBezTo>
                    <a:cubicBezTo>
                      <a:pt x="71" y="16"/>
                      <a:pt x="71" y="16"/>
                      <a:pt x="71" y="16"/>
                    </a:cubicBezTo>
                    <a:cubicBezTo>
                      <a:pt x="71" y="13"/>
                      <a:pt x="70" y="11"/>
                      <a:pt x="70" y="8"/>
                    </a:cubicBezTo>
                    <a:cubicBezTo>
                      <a:pt x="67" y="8"/>
                      <a:pt x="67" y="8"/>
                      <a:pt x="67" y="8"/>
                    </a:cubicBezTo>
                    <a:cubicBezTo>
                      <a:pt x="65" y="6"/>
                      <a:pt x="65" y="6"/>
                      <a:pt x="65" y="6"/>
                    </a:cubicBezTo>
                    <a:cubicBezTo>
                      <a:pt x="56" y="0"/>
                      <a:pt x="47" y="4"/>
                      <a:pt x="42" y="6"/>
                    </a:cubicBezTo>
                    <a:cubicBezTo>
                      <a:pt x="35" y="8"/>
                      <a:pt x="30" y="18"/>
                      <a:pt x="34" y="33"/>
                    </a:cubicBezTo>
                    <a:cubicBezTo>
                      <a:pt x="34" y="36"/>
                      <a:pt x="32" y="37"/>
                      <a:pt x="32" y="38"/>
                    </a:cubicBezTo>
                    <a:cubicBezTo>
                      <a:pt x="33" y="41"/>
                      <a:pt x="33" y="49"/>
                      <a:pt x="36" y="50"/>
                    </a:cubicBezTo>
                    <a:cubicBezTo>
                      <a:pt x="36" y="51"/>
                      <a:pt x="38" y="51"/>
                      <a:pt x="38" y="51"/>
                    </a:cubicBezTo>
                    <a:cubicBezTo>
                      <a:pt x="38" y="54"/>
                      <a:pt x="38" y="57"/>
                      <a:pt x="39" y="60"/>
                    </a:cubicBezTo>
                    <a:cubicBezTo>
                      <a:pt x="39" y="62"/>
                      <a:pt x="41" y="62"/>
                      <a:pt x="42" y="65"/>
                    </a:cubicBezTo>
                    <a:cubicBezTo>
                      <a:pt x="39" y="65"/>
                      <a:pt x="39" y="65"/>
                      <a:pt x="39" y="65"/>
                    </a:cubicBezTo>
                    <a:cubicBezTo>
                      <a:pt x="38" y="67"/>
                      <a:pt x="37" y="72"/>
                      <a:pt x="35" y="73"/>
                    </a:cubicBezTo>
                    <a:cubicBezTo>
                      <a:pt x="33" y="73"/>
                      <a:pt x="32" y="74"/>
                      <a:pt x="30" y="74"/>
                    </a:cubicBezTo>
                    <a:cubicBezTo>
                      <a:pt x="25" y="76"/>
                      <a:pt x="19" y="79"/>
                      <a:pt x="13" y="81"/>
                    </a:cubicBezTo>
                    <a:cubicBezTo>
                      <a:pt x="8" y="83"/>
                      <a:pt x="2" y="84"/>
                      <a:pt x="1" y="89"/>
                    </a:cubicBezTo>
                    <a:cubicBezTo>
                      <a:pt x="1" y="93"/>
                      <a:pt x="0" y="101"/>
                      <a:pt x="0" y="106"/>
                    </a:cubicBezTo>
                    <a:cubicBezTo>
                      <a:pt x="25" y="106"/>
                      <a:pt x="25" y="106"/>
                      <a:pt x="25" y="106"/>
                    </a:cubicBezTo>
                    <a:cubicBezTo>
                      <a:pt x="25" y="104"/>
                      <a:pt x="25" y="103"/>
                      <a:pt x="25" y="101"/>
                    </a:cubicBezTo>
                    <a:cubicBezTo>
                      <a:pt x="25" y="98"/>
                      <a:pt x="25" y="95"/>
                      <a:pt x="25" y="93"/>
                    </a:cubicBezTo>
                    <a:cubicBezTo>
                      <a:pt x="25" y="92"/>
                      <a:pt x="25" y="92"/>
                      <a:pt x="25" y="92"/>
                    </a:cubicBezTo>
                    <a:cubicBezTo>
                      <a:pt x="25" y="91"/>
                      <a:pt x="25" y="91"/>
                      <a:pt x="25" y="91"/>
                    </a:cubicBezTo>
                    <a:cubicBezTo>
                      <a:pt x="28" y="83"/>
                      <a:pt x="36" y="80"/>
                      <a:pt x="42" y="78"/>
                    </a:cubicBezTo>
                    <a:cubicBezTo>
                      <a:pt x="44" y="77"/>
                      <a:pt x="45" y="77"/>
                      <a:pt x="46" y="76"/>
                    </a:cubicBezTo>
                    <a:cubicBezTo>
                      <a:pt x="49" y="75"/>
                      <a:pt x="53" y="74"/>
                      <a:pt x="56" y="72"/>
                    </a:cubicBezTo>
                    <a:cubicBezTo>
                      <a:pt x="60" y="70"/>
                      <a:pt x="65" y="68"/>
                      <a:pt x="69" y="67"/>
                    </a:cubicBezTo>
                    <a:cubicBezTo>
                      <a:pt x="69" y="66"/>
                      <a:pt x="69" y="66"/>
                      <a:pt x="69" y="65"/>
                    </a:cubicBezTo>
                    <a:cubicBezTo>
                      <a:pt x="68" y="65"/>
                      <a:pt x="67" y="65"/>
                      <a:pt x="66" y="65"/>
                    </a:cubicBezTo>
                    <a:cubicBezTo>
                      <a:pt x="66" y="62"/>
                      <a:pt x="68" y="61"/>
                      <a:pt x="69" y="59"/>
                    </a:cubicBezTo>
                    <a:cubicBezTo>
                      <a:pt x="70" y="57"/>
                      <a:pt x="69" y="54"/>
                      <a:pt x="70" y="52"/>
                    </a:cubicBezTo>
                    <a:cubicBezTo>
                      <a:pt x="71" y="51"/>
                      <a:pt x="73" y="50"/>
                      <a:pt x="73" y="49"/>
                    </a:cubicBezTo>
                    <a:cubicBezTo>
                      <a:pt x="74" y="48"/>
                      <a:pt x="75" y="46"/>
                      <a:pt x="75" y="45"/>
                    </a:cubicBezTo>
                    <a:cubicBezTo>
                      <a:pt x="75" y="44"/>
                      <a:pt x="75" y="43"/>
                      <a:pt x="75" y="43"/>
                    </a:cubicBezTo>
                    <a:cubicBezTo>
                      <a:pt x="71" y="38"/>
                      <a:pt x="70" y="30"/>
                      <a:pt x="70" y="24"/>
                    </a:cubicBezTo>
                    <a:cubicBezTo>
                      <a:pt x="70" y="23"/>
                      <a:pt x="70" y="23"/>
                      <a:pt x="69" y="22"/>
                    </a:cubicBezTo>
                    <a:close/>
                    <a:moveTo>
                      <a:pt x="211" y="89"/>
                    </a:moveTo>
                    <a:cubicBezTo>
                      <a:pt x="210" y="84"/>
                      <a:pt x="204" y="83"/>
                      <a:pt x="199" y="81"/>
                    </a:cubicBezTo>
                    <a:cubicBezTo>
                      <a:pt x="193" y="79"/>
                      <a:pt x="187" y="76"/>
                      <a:pt x="182" y="74"/>
                    </a:cubicBezTo>
                    <a:cubicBezTo>
                      <a:pt x="180" y="74"/>
                      <a:pt x="179" y="73"/>
                      <a:pt x="177" y="73"/>
                    </a:cubicBezTo>
                    <a:cubicBezTo>
                      <a:pt x="175" y="72"/>
                      <a:pt x="174" y="67"/>
                      <a:pt x="173" y="65"/>
                    </a:cubicBezTo>
                    <a:cubicBezTo>
                      <a:pt x="172" y="65"/>
                      <a:pt x="171" y="65"/>
                      <a:pt x="170" y="65"/>
                    </a:cubicBezTo>
                    <a:cubicBezTo>
                      <a:pt x="170" y="62"/>
                      <a:pt x="172" y="61"/>
                      <a:pt x="173" y="59"/>
                    </a:cubicBezTo>
                    <a:cubicBezTo>
                      <a:pt x="173" y="57"/>
                      <a:pt x="173" y="54"/>
                      <a:pt x="174" y="52"/>
                    </a:cubicBezTo>
                    <a:cubicBezTo>
                      <a:pt x="175" y="51"/>
                      <a:pt x="176" y="50"/>
                      <a:pt x="177" y="49"/>
                    </a:cubicBezTo>
                    <a:cubicBezTo>
                      <a:pt x="178" y="48"/>
                      <a:pt x="178" y="46"/>
                      <a:pt x="179" y="45"/>
                    </a:cubicBezTo>
                    <a:cubicBezTo>
                      <a:pt x="179" y="43"/>
                      <a:pt x="180" y="39"/>
                      <a:pt x="178" y="37"/>
                    </a:cubicBezTo>
                    <a:cubicBezTo>
                      <a:pt x="178" y="35"/>
                      <a:pt x="177" y="35"/>
                      <a:pt x="177" y="34"/>
                    </a:cubicBezTo>
                    <a:cubicBezTo>
                      <a:pt x="177" y="31"/>
                      <a:pt x="178" y="25"/>
                      <a:pt x="178" y="23"/>
                    </a:cubicBezTo>
                    <a:cubicBezTo>
                      <a:pt x="178" y="20"/>
                      <a:pt x="178" y="16"/>
                      <a:pt x="177" y="13"/>
                    </a:cubicBezTo>
                    <a:cubicBezTo>
                      <a:pt x="177" y="13"/>
                      <a:pt x="176" y="9"/>
                      <a:pt x="174" y="8"/>
                    </a:cubicBezTo>
                    <a:cubicBezTo>
                      <a:pt x="171" y="8"/>
                      <a:pt x="171" y="8"/>
                      <a:pt x="171" y="8"/>
                    </a:cubicBezTo>
                    <a:cubicBezTo>
                      <a:pt x="168" y="6"/>
                      <a:pt x="168" y="6"/>
                      <a:pt x="168" y="6"/>
                    </a:cubicBezTo>
                    <a:cubicBezTo>
                      <a:pt x="160" y="0"/>
                      <a:pt x="151" y="4"/>
                      <a:pt x="146" y="6"/>
                    </a:cubicBezTo>
                    <a:cubicBezTo>
                      <a:pt x="143" y="7"/>
                      <a:pt x="141" y="9"/>
                      <a:pt x="139" y="12"/>
                    </a:cubicBezTo>
                    <a:cubicBezTo>
                      <a:pt x="139" y="13"/>
                      <a:pt x="139" y="14"/>
                      <a:pt x="139" y="14"/>
                    </a:cubicBezTo>
                    <a:cubicBezTo>
                      <a:pt x="139" y="15"/>
                      <a:pt x="139" y="15"/>
                      <a:pt x="139" y="15"/>
                    </a:cubicBezTo>
                    <a:cubicBezTo>
                      <a:pt x="139" y="15"/>
                      <a:pt x="139" y="15"/>
                      <a:pt x="139" y="15"/>
                    </a:cubicBezTo>
                    <a:cubicBezTo>
                      <a:pt x="140" y="16"/>
                      <a:pt x="140" y="16"/>
                      <a:pt x="140" y="17"/>
                    </a:cubicBezTo>
                    <a:cubicBezTo>
                      <a:pt x="143" y="22"/>
                      <a:pt x="142" y="28"/>
                      <a:pt x="141" y="32"/>
                    </a:cubicBezTo>
                    <a:cubicBezTo>
                      <a:pt x="141" y="34"/>
                      <a:pt x="140" y="38"/>
                      <a:pt x="138" y="41"/>
                    </a:cubicBezTo>
                    <a:cubicBezTo>
                      <a:pt x="137" y="41"/>
                      <a:pt x="137" y="42"/>
                      <a:pt x="136" y="42"/>
                    </a:cubicBezTo>
                    <a:cubicBezTo>
                      <a:pt x="137" y="46"/>
                      <a:pt x="137" y="49"/>
                      <a:pt x="139" y="50"/>
                    </a:cubicBezTo>
                    <a:cubicBezTo>
                      <a:pt x="140" y="51"/>
                      <a:pt x="142" y="51"/>
                      <a:pt x="142" y="51"/>
                    </a:cubicBezTo>
                    <a:cubicBezTo>
                      <a:pt x="142" y="54"/>
                      <a:pt x="142" y="57"/>
                      <a:pt x="142" y="60"/>
                    </a:cubicBezTo>
                    <a:cubicBezTo>
                      <a:pt x="143" y="62"/>
                      <a:pt x="145" y="62"/>
                      <a:pt x="145" y="65"/>
                    </a:cubicBezTo>
                    <a:cubicBezTo>
                      <a:pt x="143" y="65"/>
                      <a:pt x="143" y="65"/>
                      <a:pt x="143" y="65"/>
                    </a:cubicBezTo>
                    <a:cubicBezTo>
                      <a:pt x="143" y="66"/>
                      <a:pt x="143" y="66"/>
                      <a:pt x="143" y="67"/>
                    </a:cubicBezTo>
                    <a:cubicBezTo>
                      <a:pt x="147" y="68"/>
                      <a:pt x="152" y="70"/>
                      <a:pt x="156" y="72"/>
                    </a:cubicBezTo>
                    <a:cubicBezTo>
                      <a:pt x="160" y="74"/>
                      <a:pt x="163" y="75"/>
                      <a:pt x="166" y="76"/>
                    </a:cubicBezTo>
                    <a:cubicBezTo>
                      <a:pt x="167" y="77"/>
                      <a:pt x="168" y="77"/>
                      <a:pt x="170" y="78"/>
                    </a:cubicBezTo>
                    <a:cubicBezTo>
                      <a:pt x="176" y="80"/>
                      <a:pt x="184" y="83"/>
                      <a:pt x="187" y="91"/>
                    </a:cubicBezTo>
                    <a:cubicBezTo>
                      <a:pt x="187" y="92"/>
                      <a:pt x="187" y="92"/>
                      <a:pt x="187" y="92"/>
                    </a:cubicBezTo>
                    <a:cubicBezTo>
                      <a:pt x="187" y="93"/>
                      <a:pt x="187" y="93"/>
                      <a:pt x="187" y="93"/>
                    </a:cubicBezTo>
                    <a:cubicBezTo>
                      <a:pt x="187" y="95"/>
                      <a:pt x="187" y="98"/>
                      <a:pt x="187" y="101"/>
                    </a:cubicBezTo>
                    <a:cubicBezTo>
                      <a:pt x="187" y="103"/>
                      <a:pt x="187" y="104"/>
                      <a:pt x="187" y="106"/>
                    </a:cubicBezTo>
                    <a:cubicBezTo>
                      <a:pt x="212" y="106"/>
                      <a:pt x="212" y="106"/>
                      <a:pt x="212" y="106"/>
                    </a:cubicBezTo>
                    <a:cubicBezTo>
                      <a:pt x="212" y="101"/>
                      <a:pt x="211" y="93"/>
                      <a:pt x="211" y="89"/>
                    </a:cubicBezTo>
                    <a:close/>
                  </a:path>
                </a:pathLst>
              </a:custGeom>
              <a:solidFill>
                <a:srgbClr val="6B15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6"/>
              <p:cNvSpPr/>
              <p:nvPr>
                <p:custDataLst>
                  <p:tags r:id="rId3"/>
                </p:custDataLst>
              </p:nvPr>
            </p:nvSpPr>
            <p:spPr bwMode="auto">
              <a:xfrm>
                <a:off x="3662" y="1981"/>
                <a:ext cx="359" cy="355"/>
              </a:xfrm>
              <a:custGeom>
                <a:avLst/>
                <a:gdLst>
                  <a:gd name="T0" fmla="*/ 102 w 150"/>
                  <a:gd name="T1" fmla="*/ 17 h 147"/>
                  <a:gd name="T2" fmla="*/ 103 w 150"/>
                  <a:gd name="T3" fmla="*/ 32 h 147"/>
                  <a:gd name="T4" fmla="*/ 102 w 150"/>
                  <a:gd name="T5" fmla="*/ 46 h 147"/>
                  <a:gd name="T6" fmla="*/ 104 w 150"/>
                  <a:gd name="T7" fmla="*/ 50 h 147"/>
                  <a:gd name="T8" fmla="*/ 104 w 150"/>
                  <a:gd name="T9" fmla="*/ 62 h 147"/>
                  <a:gd name="T10" fmla="*/ 102 w 150"/>
                  <a:gd name="T11" fmla="*/ 68 h 147"/>
                  <a:gd name="T12" fmla="*/ 97 w 150"/>
                  <a:gd name="T13" fmla="*/ 72 h 147"/>
                  <a:gd name="T14" fmla="*/ 96 w 150"/>
                  <a:gd name="T15" fmla="*/ 82 h 147"/>
                  <a:gd name="T16" fmla="*/ 92 w 150"/>
                  <a:gd name="T17" fmla="*/ 90 h 147"/>
                  <a:gd name="T18" fmla="*/ 96 w 150"/>
                  <a:gd name="T19" fmla="*/ 90 h 147"/>
                  <a:gd name="T20" fmla="*/ 102 w 150"/>
                  <a:gd name="T21" fmla="*/ 101 h 147"/>
                  <a:gd name="T22" fmla="*/ 109 w 150"/>
                  <a:gd name="T23" fmla="*/ 103 h 147"/>
                  <a:gd name="T24" fmla="*/ 132 w 150"/>
                  <a:gd name="T25" fmla="*/ 113 h 147"/>
                  <a:gd name="T26" fmla="*/ 150 w 150"/>
                  <a:gd name="T27" fmla="*/ 124 h 147"/>
                  <a:gd name="T28" fmla="*/ 150 w 150"/>
                  <a:gd name="T29" fmla="*/ 147 h 147"/>
                  <a:gd name="T30" fmla="*/ 0 w 150"/>
                  <a:gd name="T31" fmla="*/ 147 h 147"/>
                  <a:gd name="T32" fmla="*/ 0 w 150"/>
                  <a:gd name="T33" fmla="*/ 124 h 147"/>
                  <a:gd name="T34" fmla="*/ 18 w 150"/>
                  <a:gd name="T35" fmla="*/ 113 h 147"/>
                  <a:gd name="T36" fmla="*/ 41 w 150"/>
                  <a:gd name="T37" fmla="*/ 103 h 147"/>
                  <a:gd name="T38" fmla="*/ 48 w 150"/>
                  <a:gd name="T39" fmla="*/ 101 h 147"/>
                  <a:gd name="T40" fmla="*/ 54 w 150"/>
                  <a:gd name="T41" fmla="*/ 90 h 147"/>
                  <a:gd name="T42" fmla="*/ 57 w 150"/>
                  <a:gd name="T43" fmla="*/ 90 h 147"/>
                  <a:gd name="T44" fmla="*/ 53 w 150"/>
                  <a:gd name="T45" fmla="*/ 83 h 147"/>
                  <a:gd name="T46" fmla="*/ 52 w 150"/>
                  <a:gd name="T47" fmla="*/ 70 h 147"/>
                  <a:gd name="T48" fmla="*/ 49 w 150"/>
                  <a:gd name="T49" fmla="*/ 70 h 147"/>
                  <a:gd name="T50" fmla="*/ 44 w 150"/>
                  <a:gd name="T51" fmla="*/ 53 h 147"/>
                  <a:gd name="T52" fmla="*/ 46 w 150"/>
                  <a:gd name="T53" fmla="*/ 46 h 147"/>
                  <a:gd name="T54" fmla="*/ 58 w 150"/>
                  <a:gd name="T55" fmla="*/ 7 h 147"/>
                  <a:gd name="T56" fmla="*/ 90 w 150"/>
                  <a:gd name="T57" fmla="*/ 7 h 147"/>
                  <a:gd name="T58" fmla="*/ 93 w 150"/>
                  <a:gd name="T59" fmla="*/ 10 h 147"/>
                  <a:gd name="T60" fmla="*/ 98 w 150"/>
                  <a:gd name="T61" fmla="*/ 10 h 147"/>
                  <a:gd name="T62" fmla="*/ 102 w 150"/>
                  <a:gd name="T63" fmla="*/ 1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47">
                    <a:moveTo>
                      <a:pt x="102" y="17"/>
                    </a:moveTo>
                    <a:cubicBezTo>
                      <a:pt x="103" y="22"/>
                      <a:pt x="103" y="26"/>
                      <a:pt x="103" y="32"/>
                    </a:cubicBezTo>
                    <a:cubicBezTo>
                      <a:pt x="103" y="34"/>
                      <a:pt x="102" y="43"/>
                      <a:pt x="102" y="46"/>
                    </a:cubicBezTo>
                    <a:cubicBezTo>
                      <a:pt x="102" y="48"/>
                      <a:pt x="103" y="48"/>
                      <a:pt x="104" y="50"/>
                    </a:cubicBezTo>
                    <a:cubicBezTo>
                      <a:pt x="105" y="54"/>
                      <a:pt x="105" y="59"/>
                      <a:pt x="104" y="62"/>
                    </a:cubicBezTo>
                    <a:cubicBezTo>
                      <a:pt x="104" y="64"/>
                      <a:pt x="103" y="66"/>
                      <a:pt x="102" y="68"/>
                    </a:cubicBezTo>
                    <a:cubicBezTo>
                      <a:pt x="101" y="70"/>
                      <a:pt x="98" y="70"/>
                      <a:pt x="97" y="72"/>
                    </a:cubicBezTo>
                    <a:cubicBezTo>
                      <a:pt x="96" y="75"/>
                      <a:pt x="97" y="78"/>
                      <a:pt x="96" y="82"/>
                    </a:cubicBezTo>
                    <a:cubicBezTo>
                      <a:pt x="95" y="85"/>
                      <a:pt x="92" y="85"/>
                      <a:pt x="92" y="90"/>
                    </a:cubicBezTo>
                    <a:cubicBezTo>
                      <a:pt x="93" y="90"/>
                      <a:pt x="94" y="90"/>
                      <a:pt x="96" y="90"/>
                    </a:cubicBezTo>
                    <a:cubicBezTo>
                      <a:pt x="97" y="93"/>
                      <a:pt x="100" y="99"/>
                      <a:pt x="102" y="101"/>
                    </a:cubicBezTo>
                    <a:cubicBezTo>
                      <a:pt x="104" y="102"/>
                      <a:pt x="107" y="102"/>
                      <a:pt x="109" y="103"/>
                    </a:cubicBezTo>
                    <a:cubicBezTo>
                      <a:pt x="116" y="106"/>
                      <a:pt x="125" y="110"/>
                      <a:pt x="132" y="113"/>
                    </a:cubicBezTo>
                    <a:cubicBezTo>
                      <a:pt x="139" y="116"/>
                      <a:pt x="148" y="117"/>
                      <a:pt x="150" y="124"/>
                    </a:cubicBezTo>
                    <a:cubicBezTo>
                      <a:pt x="150" y="129"/>
                      <a:pt x="150" y="141"/>
                      <a:pt x="150" y="147"/>
                    </a:cubicBezTo>
                    <a:cubicBezTo>
                      <a:pt x="0" y="147"/>
                      <a:pt x="0" y="147"/>
                      <a:pt x="0" y="147"/>
                    </a:cubicBezTo>
                    <a:cubicBezTo>
                      <a:pt x="0" y="141"/>
                      <a:pt x="0" y="129"/>
                      <a:pt x="0" y="124"/>
                    </a:cubicBezTo>
                    <a:cubicBezTo>
                      <a:pt x="3" y="117"/>
                      <a:pt x="11" y="116"/>
                      <a:pt x="18" y="113"/>
                    </a:cubicBezTo>
                    <a:cubicBezTo>
                      <a:pt x="25" y="110"/>
                      <a:pt x="34" y="106"/>
                      <a:pt x="41" y="103"/>
                    </a:cubicBezTo>
                    <a:cubicBezTo>
                      <a:pt x="44" y="102"/>
                      <a:pt x="46" y="102"/>
                      <a:pt x="48" y="101"/>
                    </a:cubicBezTo>
                    <a:cubicBezTo>
                      <a:pt x="50" y="99"/>
                      <a:pt x="53" y="93"/>
                      <a:pt x="54" y="90"/>
                    </a:cubicBezTo>
                    <a:cubicBezTo>
                      <a:pt x="57" y="90"/>
                      <a:pt x="57" y="90"/>
                      <a:pt x="57" y="90"/>
                    </a:cubicBezTo>
                    <a:cubicBezTo>
                      <a:pt x="57" y="86"/>
                      <a:pt x="54" y="85"/>
                      <a:pt x="53" y="83"/>
                    </a:cubicBezTo>
                    <a:cubicBezTo>
                      <a:pt x="53" y="79"/>
                      <a:pt x="53" y="74"/>
                      <a:pt x="52" y="70"/>
                    </a:cubicBezTo>
                    <a:cubicBezTo>
                      <a:pt x="52" y="71"/>
                      <a:pt x="49" y="70"/>
                      <a:pt x="49" y="70"/>
                    </a:cubicBezTo>
                    <a:cubicBezTo>
                      <a:pt x="45" y="67"/>
                      <a:pt x="45" y="57"/>
                      <a:pt x="44" y="53"/>
                    </a:cubicBezTo>
                    <a:cubicBezTo>
                      <a:pt x="44" y="51"/>
                      <a:pt x="47" y="49"/>
                      <a:pt x="46" y="46"/>
                    </a:cubicBezTo>
                    <a:cubicBezTo>
                      <a:pt x="42" y="25"/>
                      <a:pt x="48" y="11"/>
                      <a:pt x="58" y="7"/>
                    </a:cubicBezTo>
                    <a:cubicBezTo>
                      <a:pt x="65" y="5"/>
                      <a:pt x="78" y="0"/>
                      <a:pt x="90" y="7"/>
                    </a:cubicBezTo>
                    <a:cubicBezTo>
                      <a:pt x="93" y="10"/>
                      <a:pt x="93" y="10"/>
                      <a:pt x="93" y="10"/>
                    </a:cubicBezTo>
                    <a:cubicBezTo>
                      <a:pt x="98" y="10"/>
                      <a:pt x="98" y="10"/>
                      <a:pt x="98" y="10"/>
                    </a:cubicBezTo>
                    <a:cubicBezTo>
                      <a:pt x="100" y="12"/>
                      <a:pt x="102" y="17"/>
                      <a:pt x="102" y="17"/>
                    </a:cubicBezTo>
                    <a:close/>
                  </a:path>
                </a:pathLst>
              </a:custGeom>
              <a:solidFill>
                <a:srgbClr val="6B15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 name="组合 2"/>
            <p:cNvGrpSpPr/>
            <p:nvPr/>
          </p:nvGrpSpPr>
          <p:grpSpPr>
            <a:xfrm>
              <a:off x="1523385" y="1626903"/>
              <a:ext cx="3711750" cy="845557"/>
              <a:chOff x="1523385" y="1626903"/>
              <a:chExt cx="3711750" cy="845557"/>
            </a:xfrm>
          </p:grpSpPr>
          <p:sp>
            <p:nvSpPr>
              <p:cNvPr id="25" name="TextBox 76"/>
              <p:cNvSpPr txBox="1"/>
              <p:nvPr>
                <p:custDataLst>
                  <p:tags r:id="rId4"/>
                </p:custDataLst>
              </p:nvPr>
            </p:nvSpPr>
            <p:spPr>
              <a:xfrm>
                <a:off x="2257570" y="1626903"/>
                <a:ext cx="2977565" cy="371423"/>
              </a:xfrm>
              <a:prstGeom prst="rect">
                <a:avLst/>
              </a:prstGeom>
              <a:noFill/>
            </p:spPr>
            <p:txBody>
              <a:bodyPr wrap="squar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1800" dirty="0">
                    <a:solidFill>
                      <a:schemeClr val="tx1"/>
                    </a:solidFill>
                  </a:rPr>
                  <a:t>三种不同尺寸的预训练模型</a:t>
                </a:r>
                <a:endParaRPr lang="zh-CN" altLang="en-US" sz="1800" dirty="0">
                  <a:solidFill>
                    <a:schemeClr val="tx1"/>
                  </a:solidFill>
                </a:endParaRPr>
              </a:p>
            </p:txBody>
          </p:sp>
          <p:sp>
            <p:nvSpPr>
              <p:cNvPr id="2" name="矩形 1"/>
              <p:cNvSpPr/>
              <p:nvPr>
                <p:custDataLst>
                  <p:tags r:id="rId5"/>
                </p:custDataLst>
              </p:nvPr>
            </p:nvSpPr>
            <p:spPr>
              <a:xfrm>
                <a:off x="1523385" y="2058440"/>
                <a:ext cx="3425986" cy="414020"/>
              </a:xfrm>
              <a:prstGeom prst="rect">
                <a:avLst/>
              </a:prstGeom>
            </p:spPr>
            <p:txBody>
              <a:bodyPr wrap="square">
                <a:spAutoFit/>
              </a:bodyPr>
              <a:lstStyle/>
              <a:p>
                <a:pPr>
                  <a:lnSpc>
                    <a:spcPct val="150000"/>
                  </a:lnSpc>
                </a:pP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p:txBody>
          </p:sp>
        </p:grpSp>
      </p:grpSp>
      <p:pic>
        <p:nvPicPr>
          <p:cNvPr id="37" name="Picture 36" descr="59-南开大学-logo.png"/>
          <p:cNvPicPr>
            <a:picLocks noChangeAspect="1"/>
          </p:cNvPicPr>
          <p:nvPr>
            <p:custDataLst>
              <p:tags r:id="rId6"/>
            </p:custDataLst>
          </p:nvPr>
        </p:nvPicPr>
        <p:blipFill>
          <a:blip r:embed="rId7"/>
          <a:stretch>
            <a:fillRect/>
          </a:stretch>
        </p:blipFill>
        <p:spPr>
          <a:xfrm>
            <a:off x="11515607" y="6141125"/>
            <a:ext cx="499384" cy="499383"/>
          </a:xfrm>
          <a:prstGeom prst="rect">
            <a:avLst/>
          </a:prstGeom>
        </p:spPr>
      </p:pic>
      <p:pic>
        <p:nvPicPr>
          <p:cNvPr id="32" name="图片 32" descr="base_loss_accuracy_lr"/>
          <p:cNvPicPr>
            <a:picLocks noChangeAspect="1"/>
          </p:cNvPicPr>
          <p:nvPr/>
        </p:nvPicPr>
        <p:blipFill>
          <a:blip r:embed="rId8"/>
          <a:stretch>
            <a:fillRect/>
          </a:stretch>
        </p:blipFill>
        <p:spPr>
          <a:xfrm>
            <a:off x="977900" y="3193415"/>
            <a:ext cx="3479165" cy="2319655"/>
          </a:xfrm>
          <a:prstGeom prst="rect">
            <a:avLst/>
          </a:prstGeom>
        </p:spPr>
      </p:pic>
      <p:pic>
        <p:nvPicPr>
          <p:cNvPr id="7" name="图片 7" descr="loss_accuracy_lr"/>
          <p:cNvPicPr>
            <a:picLocks noChangeAspect="1"/>
          </p:cNvPicPr>
          <p:nvPr/>
        </p:nvPicPr>
        <p:blipFill>
          <a:blip r:embed="rId9"/>
          <a:stretch>
            <a:fillRect/>
          </a:stretch>
        </p:blipFill>
        <p:spPr>
          <a:xfrm>
            <a:off x="4471670" y="3171190"/>
            <a:ext cx="3242945" cy="2341880"/>
          </a:xfrm>
          <a:prstGeom prst="rect">
            <a:avLst/>
          </a:prstGeom>
        </p:spPr>
      </p:pic>
      <p:sp>
        <p:nvSpPr>
          <p:cNvPr id="100" name="文本框 99"/>
          <p:cNvSpPr txBox="1"/>
          <p:nvPr/>
        </p:nvSpPr>
        <p:spPr>
          <a:xfrm>
            <a:off x="149225" y="5912485"/>
            <a:ext cx="5119370" cy="306705"/>
          </a:xfrm>
          <a:prstGeom prst="rect">
            <a:avLst/>
          </a:prstGeom>
          <a:noFill/>
          <a:ln w="9525">
            <a:noFill/>
          </a:ln>
        </p:spPr>
        <p:txBody>
          <a:bodyPr wrap="square">
            <a:spAutoFit/>
          </a:bodyPr>
          <a:p>
            <a:pPr indent="0" algn="ctr" fontAlgn="auto"/>
            <a:r>
              <a:rPr lang="en-US" sz="1400" b="0">
                <a:latin typeface="微软雅黑" panose="020B0503020204020204" pitchFamily="34" charset="-122"/>
                <a:ea typeface="微软雅黑" panose="020B0503020204020204" pitchFamily="34" charset="-122"/>
              </a:rPr>
              <a:t>swin_base_patch4_window7_224_22k</a:t>
            </a:r>
            <a:endParaRPr lang="en-US" altLang="en-US" sz="1400" b="0">
              <a:latin typeface="微软雅黑" panose="020B0503020204020204" pitchFamily="34" charset="-122"/>
              <a:ea typeface="微软雅黑" panose="020B0503020204020204" pitchFamily="34" charset="-122"/>
            </a:endParaRPr>
          </a:p>
        </p:txBody>
      </p:sp>
      <p:sp>
        <p:nvSpPr>
          <p:cNvPr id="4" name="文本框 3"/>
          <p:cNvSpPr txBox="1"/>
          <p:nvPr/>
        </p:nvSpPr>
        <p:spPr>
          <a:xfrm>
            <a:off x="3579495" y="5913755"/>
            <a:ext cx="5056505" cy="305435"/>
          </a:xfrm>
          <a:prstGeom prst="rect">
            <a:avLst/>
          </a:prstGeom>
          <a:noFill/>
          <a:ln w="9525">
            <a:noFill/>
          </a:ln>
        </p:spPr>
        <p:txBody>
          <a:bodyPr>
            <a:noAutofit/>
          </a:bodyPr>
          <a:p>
            <a:pPr indent="0" algn="ctr" fontAlgn="auto"/>
            <a:r>
              <a:rPr lang="en-US" sz="1400" b="0">
                <a:latin typeface="微软雅黑" panose="020B0503020204020204" pitchFamily="34" charset="-122"/>
                <a:ea typeface="微软雅黑" panose="020B0503020204020204" pitchFamily="34" charset="-122"/>
              </a:rPr>
              <a:t>swin_base_patch4_window12_384_22k</a:t>
            </a:r>
            <a:endParaRPr lang="en-US" altLang="en-US" sz="1400" b="0">
              <a:latin typeface="微软雅黑" panose="020B0503020204020204" pitchFamily="34" charset="-122"/>
              <a:ea typeface="微软雅黑" panose="020B0503020204020204" pitchFamily="34" charset="-122"/>
            </a:endParaRPr>
          </a:p>
        </p:txBody>
      </p:sp>
      <p:pic>
        <p:nvPicPr>
          <p:cNvPr id="6" name="图片 5" descr="tiny_loss_accuracy_lr"/>
          <p:cNvPicPr>
            <a:picLocks noChangeAspect="1"/>
          </p:cNvPicPr>
          <p:nvPr/>
        </p:nvPicPr>
        <p:blipFill>
          <a:blip r:embed="rId10"/>
          <a:stretch>
            <a:fillRect/>
          </a:stretch>
        </p:blipFill>
        <p:spPr>
          <a:xfrm>
            <a:off x="7729855" y="3171190"/>
            <a:ext cx="3345180" cy="2341880"/>
          </a:xfrm>
          <a:prstGeom prst="rect">
            <a:avLst/>
          </a:prstGeom>
        </p:spPr>
      </p:pic>
      <p:sp>
        <p:nvSpPr>
          <p:cNvPr id="8" name="文本框 7"/>
          <p:cNvSpPr txBox="1"/>
          <p:nvPr/>
        </p:nvSpPr>
        <p:spPr>
          <a:xfrm>
            <a:off x="7959090" y="5913755"/>
            <a:ext cx="3321050" cy="305435"/>
          </a:xfrm>
          <a:prstGeom prst="rect">
            <a:avLst/>
          </a:prstGeom>
          <a:noFill/>
        </p:spPr>
        <p:txBody>
          <a:bodyPr wrap="square" rtlCol="0" anchor="t">
            <a:noAutofit/>
          </a:bodyPr>
          <a:p>
            <a:r>
              <a:rPr lang="zh-CN" altLang="en-US" sz="1400">
                <a:latin typeface="微软雅黑" panose="020B0503020204020204" pitchFamily="34" charset="-122"/>
                <a:ea typeface="微软雅黑" panose="020B0503020204020204" pitchFamily="34" charset="-122"/>
              </a:rPr>
              <a:t>swin_tiny_patch4_window7_224_22k</a:t>
            </a:r>
            <a:endParaRPr lang="zh-CN" altLang="en-US" sz="1400">
              <a:latin typeface="微软雅黑" panose="020B0503020204020204" pitchFamily="34" charset="-122"/>
              <a:ea typeface="微软雅黑" panose="020B0503020204020204" pitchFamily="34" charset="-122"/>
            </a:endParaRPr>
          </a:p>
        </p:txBody>
      </p:sp>
      <p:graphicFrame>
        <p:nvGraphicFramePr>
          <p:cNvPr id="14" name="表格 13"/>
          <p:cNvGraphicFramePr/>
          <p:nvPr>
            <p:custDataLst>
              <p:tags r:id="rId11"/>
            </p:custDataLst>
          </p:nvPr>
        </p:nvGraphicFramePr>
        <p:xfrm>
          <a:off x="1868170" y="1616710"/>
          <a:ext cx="8567420" cy="1510030"/>
        </p:xfrm>
        <a:graphic>
          <a:graphicData uri="http://schemas.openxmlformats.org/drawingml/2006/table">
            <a:tbl>
              <a:tblPr firstRow="1" bandRow="1">
                <a:tableStyleId>{5C22544A-7EE6-4342-B048-85BDC9FD1C3A}</a:tableStyleId>
              </a:tblPr>
              <a:tblGrid>
                <a:gridCol w="5491480"/>
                <a:gridCol w="3075940"/>
              </a:tblGrid>
              <a:tr h="378460">
                <a:tc>
                  <a:txBody>
                    <a:bodyPr/>
                    <a:p>
                      <a:pPr algn="ctr">
                        <a:buNone/>
                      </a:pPr>
                      <a:r>
                        <a:rPr lang="zh-CN" altLang="en-US" sz="1600">
                          <a:latin typeface="微软雅黑" panose="020B0503020204020204" pitchFamily="34" charset="-122"/>
                          <a:ea typeface="微软雅黑" panose="020B0503020204020204" pitchFamily="34" charset="-122"/>
                        </a:rPr>
                        <a:t>预处理模型</a:t>
                      </a:r>
                      <a:endParaRPr lang="zh-CN" altLang="en-US" sz="1600">
                        <a:latin typeface="微软雅黑" panose="020B0503020204020204" pitchFamily="34" charset="-122"/>
                        <a:ea typeface="微软雅黑" panose="020B0503020204020204" pitchFamily="34" charset="-122"/>
                      </a:endParaRPr>
                    </a:p>
                  </a:txBody>
                  <a:tcPr/>
                </a:tc>
                <a:tc>
                  <a:txBody>
                    <a:bodyPr/>
                    <a:p>
                      <a:pPr algn="ctr">
                        <a:buNone/>
                      </a:pPr>
                      <a:r>
                        <a:rPr lang="en-US" altLang="zh-CN" sz="1600">
                          <a:latin typeface="微软雅黑" panose="020B0503020204020204" pitchFamily="34" charset="-122"/>
                          <a:ea typeface="微软雅黑" panose="020B0503020204020204" pitchFamily="34" charset="-122"/>
                        </a:rPr>
                        <a:t>Accuracy</a:t>
                      </a:r>
                      <a:endParaRPr lang="en-US" altLang="zh-CN" sz="1600">
                        <a:latin typeface="微软雅黑" panose="020B0503020204020204" pitchFamily="34" charset="-122"/>
                        <a:ea typeface="微软雅黑" panose="020B0503020204020204" pitchFamily="34" charset="-122"/>
                      </a:endParaRPr>
                    </a:p>
                  </a:txBody>
                  <a:tcPr/>
                </a:tc>
              </a:tr>
              <a:tr h="374015">
                <a:tc>
                  <a:txBody>
                    <a:bodyPr/>
                    <a:p>
                      <a:pPr indent="0" algn="ctr" fontAlgn="auto"/>
                      <a:r>
                        <a:rPr lang="zh-CN" altLang="en-US" sz="1600" b="0">
                          <a:latin typeface="微软雅黑" panose="020B0503020204020204" pitchFamily="34" charset="-122"/>
                          <a:ea typeface="微软雅黑" panose="020B0503020204020204" pitchFamily="34" charset="-122"/>
                          <a:sym typeface="+mn-ea"/>
                        </a:rPr>
                        <a:t>swin_tiny_patch4_window7_224_22k</a:t>
                      </a:r>
                      <a:endParaRPr lang="zh-CN" altLang="en-US" sz="1600" b="0">
                        <a:latin typeface="微软雅黑" panose="020B0503020204020204" pitchFamily="34" charset="-122"/>
                        <a:ea typeface="微软雅黑" panose="020B0503020204020204" pitchFamily="34" charset="-122"/>
                        <a:sym typeface="+mn-ea"/>
                      </a:endParaRPr>
                    </a:p>
                  </a:txBody>
                  <a:tcPr/>
                </a:tc>
                <a:tc>
                  <a:txBody>
                    <a:bodyPr/>
                    <a:p>
                      <a:pPr algn="ctr">
                        <a:buNone/>
                      </a:pPr>
                      <a:r>
                        <a:rPr lang="en-US" altLang="zh-CN" sz="1600">
                          <a:latin typeface="微软雅黑" panose="020B0503020204020204" pitchFamily="34" charset="-122"/>
                          <a:ea typeface="微软雅黑" panose="020B0503020204020204" pitchFamily="34" charset="-122"/>
                        </a:rPr>
                        <a:t>83.85%</a:t>
                      </a:r>
                      <a:endParaRPr lang="en-US" altLang="zh-CN" sz="1600">
                        <a:latin typeface="微软雅黑" panose="020B0503020204020204" pitchFamily="34" charset="-122"/>
                        <a:ea typeface="微软雅黑" panose="020B0503020204020204" pitchFamily="34" charset="-122"/>
                      </a:endParaRPr>
                    </a:p>
                  </a:txBody>
                  <a:tcPr/>
                </a:tc>
              </a:tr>
              <a:tr h="379095">
                <a:tc>
                  <a:txBody>
                    <a:bodyPr/>
                    <a:p>
                      <a:pPr algn="ctr">
                        <a:buNone/>
                      </a:pPr>
                      <a:r>
                        <a:rPr lang="en-US" sz="1600">
                          <a:latin typeface="微软雅黑" panose="020B0503020204020204" pitchFamily="34" charset="-122"/>
                          <a:ea typeface="微软雅黑" panose="020B0503020204020204" pitchFamily="34" charset="-122"/>
                          <a:sym typeface="+mn-ea"/>
                        </a:rPr>
                        <a:t>swin_base_patch4_window7_224_22k</a:t>
                      </a:r>
                      <a:endParaRPr lang="en-US" altLang="en-US" sz="1600">
                        <a:latin typeface="微软雅黑" panose="020B0503020204020204" pitchFamily="34" charset="-122"/>
                        <a:ea typeface="微软雅黑" panose="020B0503020204020204" pitchFamily="34" charset="-122"/>
                        <a:sym typeface="+mn-ea"/>
                      </a:endParaRPr>
                    </a:p>
                  </a:txBody>
                  <a:tcPr/>
                </a:tc>
                <a:tc>
                  <a:txBody>
                    <a:bodyPr/>
                    <a:p>
                      <a:pPr algn="ctr">
                        <a:buNone/>
                      </a:pPr>
                      <a:r>
                        <a:rPr lang="zh-CN" altLang="en-US" sz="1600">
                          <a:latin typeface="微软雅黑" panose="020B0503020204020204" pitchFamily="34" charset="-122"/>
                          <a:ea typeface="微软雅黑" panose="020B0503020204020204" pitchFamily="34" charset="-122"/>
                        </a:rPr>
                        <a:t>84.18%</a:t>
                      </a:r>
                      <a:endParaRPr lang="zh-CN" altLang="en-US" sz="1600">
                        <a:latin typeface="微软雅黑" panose="020B0503020204020204" pitchFamily="34" charset="-122"/>
                        <a:ea typeface="微软雅黑" panose="020B0503020204020204" pitchFamily="34" charset="-122"/>
                      </a:endParaRPr>
                    </a:p>
                  </a:txBody>
                  <a:tcPr/>
                </a:tc>
              </a:tr>
              <a:tr h="378460">
                <a:tc>
                  <a:txBody>
                    <a:bodyPr/>
                    <a:p>
                      <a:pPr algn="ctr">
                        <a:buNone/>
                      </a:pPr>
                      <a:r>
                        <a:rPr lang="en-US" sz="1600">
                          <a:latin typeface="微软雅黑" panose="020B0503020204020204" pitchFamily="34" charset="-122"/>
                          <a:ea typeface="微软雅黑" panose="020B0503020204020204" pitchFamily="34" charset="-122"/>
                          <a:sym typeface="+mn-ea"/>
                        </a:rPr>
                        <a:t>swin_base_patch4_window12_384_22k</a:t>
                      </a:r>
                      <a:endParaRPr lang="en-US" altLang="en-US" sz="1600">
                        <a:latin typeface="微软雅黑" panose="020B0503020204020204" pitchFamily="34" charset="-122"/>
                        <a:ea typeface="微软雅黑" panose="020B0503020204020204" pitchFamily="34" charset="-122"/>
                        <a:sym typeface="+mn-ea"/>
                      </a:endParaRPr>
                    </a:p>
                  </a:txBody>
                  <a:tcPr/>
                </a:tc>
                <a:tc>
                  <a:txBody>
                    <a:bodyPr/>
                    <a:p>
                      <a:pPr algn="ctr">
                        <a:buNone/>
                      </a:pPr>
                      <a:r>
                        <a:rPr lang="zh-CN" altLang="en-US" sz="1600">
                          <a:latin typeface="微软雅黑" panose="020B0503020204020204" pitchFamily="34" charset="-122"/>
                          <a:ea typeface="微软雅黑" panose="020B0503020204020204" pitchFamily="34" charset="-122"/>
                        </a:rPr>
                        <a:t>85.16%</a:t>
                      </a:r>
                      <a:endParaRPr lang="zh-CN" altLang="en-US" sz="160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p:tgtEl>
                                          <p:spTgt spid="31"/>
                                        </p:tgtEl>
                                        <p:attrNameLst>
                                          <p:attrName>ppt_y</p:attrName>
                                        </p:attrNameLst>
                                      </p:cBhvr>
                                      <p:tavLst>
                                        <p:tav tm="0">
                                          <p:val>
                                            <p:strVal val="#ppt_y+#ppt_h*1.125000"/>
                                          </p:val>
                                        </p:tav>
                                        <p:tav tm="100000">
                                          <p:val>
                                            <p:strVal val="#ppt_y"/>
                                          </p:val>
                                        </p:tav>
                                      </p:tavLst>
                                    </p:anim>
                                    <p:animEffect transition="in" filter="wipe(up)">
                                      <p:cBhvr>
                                        <p:cTn id="13" dur="500"/>
                                        <p:tgtEl>
                                          <p:spTgt spid="31"/>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ppt_y</p:attrName>
                                        </p:attrNameLst>
                                      </p:cBhvr>
                                      <p:tavLst>
                                        <p:tav tm="0">
                                          <p:val>
                                            <p:strVal val="#ppt_y-#ppt_h*1.125000"/>
                                          </p:val>
                                        </p:tav>
                                        <p:tav tm="100000">
                                          <p:val>
                                            <p:strVal val="#ppt_y"/>
                                          </p:val>
                                        </p:tav>
                                      </p:tavLst>
                                    </p:anim>
                                    <p:animEffect transition="in" filter="wipe(down)">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custDataLst>
              <p:tags r:id="rId1"/>
            </p:custDataLst>
          </p:nvPr>
        </p:nvCxnSpPr>
        <p:spPr>
          <a:xfrm>
            <a:off x="4277437" y="1619962"/>
            <a:ext cx="7914563"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custDataLst>
              <p:tags r:id="rId2"/>
            </p:custDataLst>
          </p:nvPr>
        </p:nvGrpSpPr>
        <p:grpSpPr>
          <a:xfrm>
            <a:off x="5389226" y="1257300"/>
            <a:ext cx="976380" cy="767990"/>
            <a:chOff x="5389226" y="1257300"/>
            <a:chExt cx="976380" cy="767990"/>
          </a:xfrm>
        </p:grpSpPr>
        <p:sp>
          <p:nvSpPr>
            <p:cNvPr id="11" name="矩形 10"/>
            <p:cNvSpPr/>
            <p:nvPr>
              <p:custDataLst>
                <p:tags r:id="rId3"/>
              </p:custDataLst>
            </p:nvPr>
          </p:nvSpPr>
          <p:spPr>
            <a:xfrm>
              <a:off x="5493421" y="1257300"/>
              <a:ext cx="767990" cy="76799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custDataLst>
                <p:tags r:id="rId4"/>
              </p:custDataLst>
            </p:nvPr>
          </p:nvSpPr>
          <p:spPr>
            <a:xfrm>
              <a:off x="5389226" y="1351966"/>
              <a:ext cx="976380" cy="654858"/>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1</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grpSp>
        <p:nvGrpSpPr>
          <p:cNvPr id="3" name="组合 2"/>
          <p:cNvGrpSpPr/>
          <p:nvPr>
            <p:custDataLst>
              <p:tags r:id="rId5"/>
            </p:custDataLst>
          </p:nvPr>
        </p:nvGrpSpPr>
        <p:grpSpPr>
          <a:xfrm>
            <a:off x="7767862" y="1257300"/>
            <a:ext cx="976380" cy="767990"/>
            <a:chOff x="7767862" y="1257300"/>
            <a:chExt cx="976380" cy="767990"/>
          </a:xfrm>
        </p:grpSpPr>
        <p:sp>
          <p:nvSpPr>
            <p:cNvPr id="12" name="矩形 11"/>
            <p:cNvSpPr/>
            <p:nvPr>
              <p:custDataLst>
                <p:tags r:id="rId6"/>
              </p:custDataLst>
            </p:nvPr>
          </p:nvSpPr>
          <p:spPr>
            <a:xfrm>
              <a:off x="7850724" y="1257300"/>
              <a:ext cx="767990" cy="76799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7"/>
              </p:custDataLst>
            </p:nvPr>
          </p:nvSpPr>
          <p:spPr>
            <a:xfrm>
              <a:off x="7767862" y="1351966"/>
              <a:ext cx="976380" cy="654858"/>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2</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grpSp>
        <p:nvGrpSpPr>
          <p:cNvPr id="8" name="组合 7"/>
          <p:cNvGrpSpPr/>
          <p:nvPr>
            <p:custDataLst>
              <p:tags r:id="rId8"/>
            </p:custDataLst>
          </p:nvPr>
        </p:nvGrpSpPr>
        <p:grpSpPr>
          <a:xfrm>
            <a:off x="10178497" y="1257300"/>
            <a:ext cx="976380" cy="767990"/>
            <a:chOff x="10178497" y="1257300"/>
            <a:chExt cx="976380" cy="767990"/>
          </a:xfrm>
        </p:grpSpPr>
        <p:sp>
          <p:nvSpPr>
            <p:cNvPr id="13" name="矩形 12"/>
            <p:cNvSpPr/>
            <p:nvPr>
              <p:custDataLst>
                <p:tags r:id="rId9"/>
              </p:custDataLst>
            </p:nvPr>
          </p:nvSpPr>
          <p:spPr>
            <a:xfrm>
              <a:off x="10282692" y="1257300"/>
              <a:ext cx="767990" cy="76799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10"/>
              </p:custDataLst>
            </p:nvPr>
          </p:nvSpPr>
          <p:spPr>
            <a:xfrm>
              <a:off x="10178497" y="1351966"/>
              <a:ext cx="976380" cy="654858"/>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3</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sp>
        <p:nvSpPr>
          <p:cNvPr id="23" name="文本框 22"/>
          <p:cNvSpPr txBox="1"/>
          <p:nvPr>
            <p:custDataLst>
              <p:tags r:id="rId11"/>
            </p:custDataLst>
          </p:nvPr>
        </p:nvSpPr>
        <p:spPr>
          <a:xfrm>
            <a:off x="5075760" y="2223925"/>
            <a:ext cx="1604010" cy="520700"/>
          </a:xfrm>
          <a:prstGeom prst="rect">
            <a:avLst/>
          </a:prstGeom>
          <a:noFill/>
        </p:spPr>
        <p:txBody>
          <a:bodyPr wrap="none" lIns="91436" tIns="45718" rIns="91436" bIns="45718" rtlCol="0">
            <a:spAutoFit/>
          </a:bodyPr>
          <a:lstStyle/>
          <a:p>
            <a:r>
              <a:rPr lang="zh-CN" altLang="en-US" sz="2800" dirty="0">
                <a:solidFill>
                  <a:srgbClr val="7F7F7F"/>
                </a:solidFill>
                <a:latin typeface="微软雅黑" panose="020B0503020204020204" pitchFamily="34" charset="-122"/>
                <a:ea typeface="微软雅黑" panose="020B0503020204020204" pitchFamily="34" charset="-122"/>
              </a:rPr>
              <a:t>研究背景</a:t>
            </a:r>
            <a:endParaRPr lang="zh-CN" altLang="en-US" sz="2800" dirty="0">
              <a:solidFill>
                <a:srgbClr val="7F7F7F"/>
              </a:solidFill>
              <a:latin typeface="微软雅黑" panose="020B0503020204020204" pitchFamily="34" charset="-122"/>
              <a:ea typeface="微软雅黑" panose="020B0503020204020204" pitchFamily="34" charset="-122"/>
            </a:endParaRPr>
          </a:p>
        </p:txBody>
      </p:sp>
      <p:sp>
        <p:nvSpPr>
          <p:cNvPr id="25" name="文本框 24"/>
          <p:cNvSpPr txBox="1"/>
          <p:nvPr>
            <p:custDataLst>
              <p:tags r:id="rId12"/>
            </p:custDataLst>
          </p:nvPr>
        </p:nvSpPr>
        <p:spPr>
          <a:xfrm>
            <a:off x="7454142" y="2226162"/>
            <a:ext cx="1604010" cy="520700"/>
          </a:xfrm>
          <a:prstGeom prst="rect">
            <a:avLst/>
          </a:prstGeom>
          <a:noFill/>
        </p:spPr>
        <p:txBody>
          <a:bodyPr wrap="none" lIns="91436" tIns="45718" rIns="91436" bIns="45718" rtlCol="0">
            <a:spAutoFit/>
          </a:bodyPr>
          <a:lstStyle>
            <a:defPPr>
              <a:defRPr lang="zh-CN"/>
            </a:defPPr>
            <a:lvl1pP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800" dirty="0">
                <a:solidFill>
                  <a:srgbClr val="7F7F7F"/>
                </a:solidFill>
              </a:rPr>
              <a:t>研究目标</a:t>
            </a:r>
            <a:endParaRPr lang="zh-CN" altLang="en-US" sz="2800" dirty="0">
              <a:solidFill>
                <a:srgbClr val="7F7F7F"/>
              </a:solidFill>
            </a:endParaRPr>
          </a:p>
        </p:txBody>
      </p:sp>
      <p:sp>
        <p:nvSpPr>
          <p:cNvPr id="27" name="文本框 26"/>
          <p:cNvSpPr txBox="1"/>
          <p:nvPr>
            <p:custDataLst>
              <p:tags r:id="rId13"/>
            </p:custDataLst>
          </p:nvPr>
        </p:nvSpPr>
        <p:spPr>
          <a:xfrm>
            <a:off x="9833280" y="2221477"/>
            <a:ext cx="1620948" cy="523216"/>
          </a:xfrm>
          <a:prstGeom prst="rect">
            <a:avLst/>
          </a:prstGeom>
          <a:noFill/>
        </p:spPr>
        <p:txBody>
          <a:bodyPr wrap="none" lIns="91436" tIns="45718" rIns="91436" bIns="45718" rtlCol="0">
            <a:spAutoFit/>
          </a:bodyPr>
          <a:lstStyle>
            <a:defPPr>
              <a:defRPr lang="zh-CN"/>
            </a:defPPr>
            <a:lvl1pP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800" dirty="0">
                <a:solidFill>
                  <a:srgbClr val="7F7F7F"/>
                </a:solidFill>
              </a:rPr>
              <a:t>研究方法</a:t>
            </a:r>
            <a:endParaRPr lang="zh-CN" altLang="en-US" sz="2800" dirty="0">
              <a:solidFill>
                <a:srgbClr val="7F7F7F"/>
              </a:solidFill>
            </a:endParaRPr>
          </a:p>
        </p:txBody>
      </p:sp>
      <p:cxnSp>
        <p:nvCxnSpPr>
          <p:cNvPr id="30" name="直接连接符 29"/>
          <p:cNvCxnSpPr/>
          <p:nvPr>
            <p:custDataLst>
              <p:tags r:id="rId14"/>
            </p:custDataLst>
          </p:nvPr>
        </p:nvCxnSpPr>
        <p:spPr>
          <a:xfrm>
            <a:off x="1738117" y="4610812"/>
            <a:ext cx="7914563"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custDataLst>
              <p:tags r:id="rId15"/>
            </p:custDataLst>
          </p:nvPr>
        </p:nvGrpSpPr>
        <p:grpSpPr>
          <a:xfrm>
            <a:off x="2811806" y="4248150"/>
            <a:ext cx="976380" cy="767990"/>
            <a:chOff x="2811806" y="4248150"/>
            <a:chExt cx="976380" cy="767990"/>
          </a:xfrm>
        </p:grpSpPr>
        <p:sp>
          <p:nvSpPr>
            <p:cNvPr id="31" name="矩形 30"/>
            <p:cNvSpPr/>
            <p:nvPr>
              <p:custDataLst>
                <p:tags r:id="rId16"/>
              </p:custDataLst>
            </p:nvPr>
          </p:nvSpPr>
          <p:spPr>
            <a:xfrm>
              <a:off x="2916001" y="4248150"/>
              <a:ext cx="767990" cy="76799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custDataLst>
                <p:tags r:id="rId17"/>
              </p:custDataLst>
            </p:nvPr>
          </p:nvSpPr>
          <p:spPr>
            <a:xfrm>
              <a:off x="2811806" y="4342816"/>
              <a:ext cx="976380"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4</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custDataLst>
              <p:tags r:id="rId18"/>
            </p:custDataLst>
          </p:nvPr>
        </p:nvGrpSpPr>
        <p:grpSpPr>
          <a:xfrm>
            <a:off x="5190442" y="4248150"/>
            <a:ext cx="976380" cy="767990"/>
            <a:chOff x="5190442" y="4248150"/>
            <a:chExt cx="976380" cy="767990"/>
          </a:xfrm>
        </p:grpSpPr>
        <p:sp>
          <p:nvSpPr>
            <p:cNvPr id="32" name="矩形 31"/>
            <p:cNvSpPr/>
            <p:nvPr>
              <p:custDataLst>
                <p:tags r:id="rId19"/>
              </p:custDataLst>
            </p:nvPr>
          </p:nvSpPr>
          <p:spPr>
            <a:xfrm>
              <a:off x="5273304" y="4248150"/>
              <a:ext cx="767990" cy="76799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custDataLst>
                <p:tags r:id="rId20"/>
              </p:custDataLst>
            </p:nvPr>
          </p:nvSpPr>
          <p:spPr>
            <a:xfrm>
              <a:off x="5190442" y="4342816"/>
              <a:ext cx="976380"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5</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grpSp>
        <p:nvGrpSpPr>
          <p:cNvPr id="15" name="组合 14"/>
          <p:cNvGrpSpPr/>
          <p:nvPr>
            <p:custDataLst>
              <p:tags r:id="rId21"/>
            </p:custDataLst>
          </p:nvPr>
        </p:nvGrpSpPr>
        <p:grpSpPr>
          <a:xfrm>
            <a:off x="7601077" y="4248150"/>
            <a:ext cx="976380" cy="767990"/>
            <a:chOff x="7601077" y="4248150"/>
            <a:chExt cx="976380" cy="767990"/>
          </a:xfrm>
        </p:grpSpPr>
        <p:sp>
          <p:nvSpPr>
            <p:cNvPr id="33" name="矩形 32"/>
            <p:cNvSpPr/>
            <p:nvPr>
              <p:custDataLst>
                <p:tags r:id="rId22"/>
              </p:custDataLst>
            </p:nvPr>
          </p:nvSpPr>
          <p:spPr>
            <a:xfrm>
              <a:off x="7705272" y="4248150"/>
              <a:ext cx="767990" cy="76799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custDataLst>
                <p:tags r:id="rId23"/>
              </p:custDataLst>
            </p:nvPr>
          </p:nvSpPr>
          <p:spPr>
            <a:xfrm>
              <a:off x="7601077" y="4342816"/>
              <a:ext cx="976380"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6</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sp>
        <p:nvSpPr>
          <p:cNvPr id="5" name="矩形 4"/>
          <p:cNvSpPr/>
          <p:nvPr/>
        </p:nvSpPr>
        <p:spPr>
          <a:xfrm rot="5400000">
            <a:off x="-2611658" y="2611657"/>
            <a:ext cx="6858001" cy="1634689"/>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663229" y="3390448"/>
            <a:ext cx="6858001" cy="77108"/>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custDataLst>
              <p:tags r:id="rId24"/>
            </p:custDataLst>
          </p:nvPr>
        </p:nvSpPr>
        <p:spPr>
          <a:xfrm>
            <a:off x="7182908" y="5226951"/>
            <a:ext cx="1959610" cy="520700"/>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solidFill>
                  <a:srgbClr val="7F7F7F"/>
                </a:solidFill>
              </a:rPr>
              <a:t>总结与</a:t>
            </a:r>
            <a:r>
              <a:rPr lang="zh-CN" altLang="en-US" dirty="0">
                <a:solidFill>
                  <a:srgbClr val="7F7F7F"/>
                </a:solidFill>
              </a:rPr>
              <a:t>展望</a:t>
            </a:r>
            <a:endParaRPr lang="zh-CN" altLang="en-US" dirty="0">
              <a:solidFill>
                <a:srgbClr val="7F7F7F"/>
              </a:solidFill>
            </a:endParaRPr>
          </a:p>
        </p:txBody>
      </p:sp>
      <p:sp>
        <p:nvSpPr>
          <p:cNvPr id="43" name="文本框 42"/>
          <p:cNvSpPr txBox="1"/>
          <p:nvPr>
            <p:custDataLst>
              <p:tags r:id="rId25"/>
            </p:custDataLst>
          </p:nvPr>
        </p:nvSpPr>
        <p:spPr>
          <a:xfrm>
            <a:off x="2556496" y="5226939"/>
            <a:ext cx="1604010" cy="520700"/>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solidFill>
                  <a:srgbClr val="7F7F7F"/>
                </a:solidFill>
              </a:rPr>
              <a:t>基本框架</a:t>
            </a:r>
            <a:endParaRPr lang="zh-CN" altLang="en-US" dirty="0">
              <a:solidFill>
                <a:srgbClr val="7F7F7F"/>
              </a:solidFill>
            </a:endParaRPr>
          </a:p>
        </p:txBody>
      </p:sp>
      <p:sp>
        <p:nvSpPr>
          <p:cNvPr id="45" name="文本框 44"/>
          <p:cNvSpPr txBox="1"/>
          <p:nvPr>
            <p:custDataLst>
              <p:tags r:id="rId26"/>
            </p:custDataLst>
          </p:nvPr>
        </p:nvSpPr>
        <p:spPr>
          <a:xfrm>
            <a:off x="4913033" y="5226839"/>
            <a:ext cx="1604010" cy="520700"/>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solidFill>
                  <a:srgbClr val="7F7F7F"/>
                </a:solidFill>
              </a:rPr>
              <a:t>对比</a:t>
            </a:r>
            <a:r>
              <a:rPr lang="zh-CN" altLang="en-US" dirty="0">
                <a:solidFill>
                  <a:srgbClr val="7F7F7F"/>
                </a:solidFill>
              </a:rPr>
              <a:t>实验</a:t>
            </a:r>
            <a:endParaRPr lang="zh-CN" altLang="en-US" dirty="0">
              <a:solidFill>
                <a:srgbClr val="7F7F7F"/>
              </a:solidFill>
            </a:endParaRPr>
          </a:p>
        </p:txBody>
      </p:sp>
      <p:sp>
        <p:nvSpPr>
          <p:cNvPr id="7" name="文本框 6"/>
          <p:cNvSpPr txBox="1"/>
          <p:nvPr/>
        </p:nvSpPr>
        <p:spPr>
          <a:xfrm>
            <a:off x="527377" y="247904"/>
            <a:ext cx="1015663" cy="1758920"/>
          </a:xfrm>
          <a:prstGeom prst="rect">
            <a:avLst/>
          </a:prstGeom>
          <a:noFill/>
        </p:spPr>
        <p:txBody>
          <a:bodyPr vert="eaVert" wrap="square" rtlCol="0">
            <a:spAutoFit/>
          </a:bodyPr>
          <a:lstStyle/>
          <a:p>
            <a:pPr algn="dist"/>
            <a:r>
              <a:rPr lang="zh-CN" altLang="en-US" sz="5400" b="1" dirty="0">
                <a:solidFill>
                  <a:schemeClr val="bg1"/>
                </a:solidFill>
                <a:latin typeface="微软雅黑" panose="020B0503020204020204" pitchFamily="34" charset="-122"/>
                <a:ea typeface="微软雅黑" panose="020B0503020204020204" pitchFamily="34" charset="-122"/>
              </a:rPr>
              <a:t>目录</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p:tgtEl>
                                          <p:spTgt spid="5"/>
                                        </p:tgtEl>
                                        <p:attrNameLst>
                                          <p:attrName>ppt_y</p:attrName>
                                        </p:attrNameLst>
                                      </p:cBhvr>
                                      <p:tavLst>
                                        <p:tav tm="0">
                                          <p:val>
                                            <p:strVal val="#ppt_y+#ppt_h*1.125000"/>
                                          </p:val>
                                        </p:tav>
                                        <p:tav tm="100000">
                                          <p:val>
                                            <p:strVal val="#ppt_y"/>
                                          </p:val>
                                        </p:tav>
                                      </p:tavLst>
                                    </p:anim>
                                    <p:animEffect transition="in" filter="wipe(up)">
                                      <p:cBhvr>
                                        <p:cTn id="8" dur="1000"/>
                                        <p:tgtEl>
                                          <p:spTgt spid="5"/>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p:tgtEl>
                                          <p:spTgt spid="6"/>
                                        </p:tgtEl>
                                        <p:attrNameLst>
                                          <p:attrName>ppt_y</p:attrName>
                                        </p:attrNameLst>
                                      </p:cBhvr>
                                      <p:tavLst>
                                        <p:tav tm="0">
                                          <p:val>
                                            <p:strVal val="#ppt_y-#ppt_h*1.125000"/>
                                          </p:val>
                                        </p:tav>
                                        <p:tav tm="100000">
                                          <p:val>
                                            <p:strVal val="#ppt_y"/>
                                          </p:val>
                                        </p:tav>
                                      </p:tavLst>
                                    </p:anim>
                                    <p:animEffect transition="in" filter="wipe(down)">
                                      <p:cBhvr>
                                        <p:cTn id="12" dur="1000"/>
                                        <p:tgtEl>
                                          <p:spTgt spid="6"/>
                                        </p:tgtEl>
                                      </p:cBhvr>
                                    </p:animEffect>
                                  </p:childTnLst>
                                </p:cTn>
                              </p:par>
                              <p:par>
                                <p:cTn id="13" presetID="12" presetClass="entr" presetSubtype="4" fill="hold" grpId="0"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ppt_y</p:attrName>
                                        </p:attrNameLst>
                                      </p:cBhvr>
                                      <p:tavLst>
                                        <p:tav tm="0">
                                          <p:val>
                                            <p:strVal val="#ppt_y+#ppt_h*1.125000"/>
                                          </p:val>
                                        </p:tav>
                                        <p:tav tm="100000">
                                          <p:val>
                                            <p:strVal val="#ppt_y"/>
                                          </p:val>
                                        </p:tav>
                                      </p:tavLst>
                                    </p:anim>
                                    <p:animEffect transition="in" filter="wipe(up)">
                                      <p:cBhvr>
                                        <p:cTn id="16" dur="500"/>
                                        <p:tgtEl>
                                          <p:spTgt spid="7"/>
                                        </p:tgtEl>
                                      </p:cBhvr>
                                    </p:animEffect>
                                  </p:childTnLst>
                                </p:cTn>
                              </p:par>
                            </p:childTnLst>
                          </p:cTn>
                        </p:par>
                        <p:par>
                          <p:cTn id="17" fill="hold">
                            <p:stCondLst>
                              <p:cond delay="1000"/>
                            </p:stCondLst>
                            <p:childTnLst>
                              <p:par>
                                <p:cTn id="18" presetID="12" presetClass="entr" presetSubtype="2"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p:tgtEl>
                                          <p:spTgt spid="9"/>
                                        </p:tgtEl>
                                        <p:attrNameLst>
                                          <p:attrName>ppt_x</p:attrName>
                                        </p:attrNameLst>
                                      </p:cBhvr>
                                      <p:tavLst>
                                        <p:tav tm="0">
                                          <p:val>
                                            <p:strVal val="#ppt_x+#ppt_w*1.125000"/>
                                          </p:val>
                                        </p:tav>
                                        <p:tav tm="100000">
                                          <p:val>
                                            <p:strVal val="#ppt_x"/>
                                          </p:val>
                                        </p:tav>
                                      </p:tavLst>
                                    </p:anim>
                                    <p:animEffect transition="in" filter="wipe(left)">
                                      <p:cBhvr>
                                        <p:cTn id="21" dur="500"/>
                                        <p:tgtEl>
                                          <p:spTgt spid="9"/>
                                        </p:tgtEl>
                                      </p:cBhvr>
                                    </p:animEffect>
                                  </p:childTnLst>
                                </p:cTn>
                              </p:par>
                            </p:childTnLst>
                          </p:cTn>
                        </p:par>
                        <p:par>
                          <p:cTn id="22" fill="hold">
                            <p:stCondLst>
                              <p:cond delay="1500"/>
                            </p:stCondLst>
                            <p:childTnLst>
                              <p:par>
                                <p:cTn id="23" presetID="49" presetClass="entr" presetSubtype="0" decel="10000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 calcmode="lin" valueType="num">
                                      <p:cBhvr>
                                        <p:cTn id="27" dur="500" fill="hold"/>
                                        <p:tgtEl>
                                          <p:spTgt spid="2"/>
                                        </p:tgtEl>
                                        <p:attrNameLst>
                                          <p:attrName>style.rotation</p:attrName>
                                        </p:attrNameLst>
                                      </p:cBhvr>
                                      <p:tavLst>
                                        <p:tav tm="0">
                                          <p:val>
                                            <p:fltVal val="360"/>
                                          </p:val>
                                        </p:tav>
                                        <p:tav tm="100000">
                                          <p:val>
                                            <p:fltVal val="0"/>
                                          </p:val>
                                        </p:tav>
                                      </p:tavLst>
                                    </p:anim>
                                    <p:animEffect transition="in" filter="fade">
                                      <p:cBhvr>
                                        <p:cTn id="28" dur="500"/>
                                        <p:tgtEl>
                                          <p:spTgt spid="2"/>
                                        </p:tgtEl>
                                      </p:cBhvr>
                                    </p:animEffect>
                                  </p:childTnLst>
                                </p:cTn>
                              </p:par>
                            </p:childTnLst>
                          </p:cTn>
                        </p:par>
                        <p:par>
                          <p:cTn id="29" fill="hold">
                            <p:stCondLst>
                              <p:cond delay="2000"/>
                            </p:stCondLst>
                            <p:childTnLst>
                              <p:par>
                                <p:cTn id="30" presetID="12" presetClass="entr" presetSubtype="4"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p:tgtEl>
                                          <p:spTgt spid="23"/>
                                        </p:tgtEl>
                                        <p:attrNameLst>
                                          <p:attrName>ppt_y</p:attrName>
                                        </p:attrNameLst>
                                      </p:cBhvr>
                                      <p:tavLst>
                                        <p:tav tm="0">
                                          <p:val>
                                            <p:strVal val="#ppt_y+#ppt_h*1.125000"/>
                                          </p:val>
                                        </p:tav>
                                        <p:tav tm="100000">
                                          <p:val>
                                            <p:strVal val="#ppt_y"/>
                                          </p:val>
                                        </p:tav>
                                      </p:tavLst>
                                    </p:anim>
                                    <p:animEffect transition="in" filter="wipe(up)">
                                      <p:cBhvr>
                                        <p:cTn id="33" dur="500"/>
                                        <p:tgtEl>
                                          <p:spTgt spid="23"/>
                                        </p:tgtEl>
                                      </p:cBhvr>
                                    </p:animEffect>
                                  </p:childTnLst>
                                </p:cTn>
                              </p:par>
                            </p:childTnLst>
                          </p:cTn>
                        </p:par>
                        <p:par>
                          <p:cTn id="34" fill="hold">
                            <p:stCondLst>
                              <p:cond delay="2500"/>
                            </p:stCondLst>
                            <p:childTnLst>
                              <p:par>
                                <p:cTn id="35" presetID="49" presetClass="entr" presetSubtype="0" decel="100000"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ppt_w</p:attrName>
                                        </p:attrNameLst>
                                      </p:cBhvr>
                                      <p:tavLst>
                                        <p:tav tm="0">
                                          <p:val>
                                            <p:fltVal val="0"/>
                                          </p:val>
                                        </p:tav>
                                        <p:tav tm="100000">
                                          <p:val>
                                            <p:strVal val="#ppt_w"/>
                                          </p:val>
                                        </p:tav>
                                      </p:tavLst>
                                    </p:anim>
                                    <p:anim calcmode="lin" valueType="num">
                                      <p:cBhvr>
                                        <p:cTn id="38" dur="500" fill="hold"/>
                                        <p:tgtEl>
                                          <p:spTgt spid="3"/>
                                        </p:tgtEl>
                                        <p:attrNameLst>
                                          <p:attrName>ppt_h</p:attrName>
                                        </p:attrNameLst>
                                      </p:cBhvr>
                                      <p:tavLst>
                                        <p:tav tm="0">
                                          <p:val>
                                            <p:fltVal val="0"/>
                                          </p:val>
                                        </p:tav>
                                        <p:tav tm="100000">
                                          <p:val>
                                            <p:strVal val="#ppt_h"/>
                                          </p:val>
                                        </p:tav>
                                      </p:tavLst>
                                    </p:anim>
                                    <p:anim calcmode="lin" valueType="num">
                                      <p:cBhvr>
                                        <p:cTn id="39" dur="500" fill="hold"/>
                                        <p:tgtEl>
                                          <p:spTgt spid="3"/>
                                        </p:tgtEl>
                                        <p:attrNameLst>
                                          <p:attrName>style.rotation</p:attrName>
                                        </p:attrNameLst>
                                      </p:cBhvr>
                                      <p:tavLst>
                                        <p:tav tm="0">
                                          <p:val>
                                            <p:fltVal val="360"/>
                                          </p:val>
                                        </p:tav>
                                        <p:tav tm="100000">
                                          <p:val>
                                            <p:fltVal val="0"/>
                                          </p:val>
                                        </p:tav>
                                      </p:tavLst>
                                    </p:anim>
                                    <p:animEffect transition="in" filter="fade">
                                      <p:cBhvr>
                                        <p:cTn id="40" dur="500"/>
                                        <p:tgtEl>
                                          <p:spTgt spid="3"/>
                                        </p:tgtEl>
                                      </p:cBhvr>
                                    </p:animEffect>
                                  </p:childTnLst>
                                </p:cTn>
                              </p:par>
                            </p:childTnLst>
                          </p:cTn>
                        </p:par>
                        <p:par>
                          <p:cTn id="41" fill="hold">
                            <p:stCondLst>
                              <p:cond delay="3000"/>
                            </p:stCondLst>
                            <p:childTnLst>
                              <p:par>
                                <p:cTn id="42" presetID="12" presetClass="entr" presetSubtype="4"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p:tgtEl>
                                          <p:spTgt spid="25"/>
                                        </p:tgtEl>
                                        <p:attrNameLst>
                                          <p:attrName>ppt_y</p:attrName>
                                        </p:attrNameLst>
                                      </p:cBhvr>
                                      <p:tavLst>
                                        <p:tav tm="0">
                                          <p:val>
                                            <p:strVal val="#ppt_y+#ppt_h*1.125000"/>
                                          </p:val>
                                        </p:tav>
                                        <p:tav tm="100000">
                                          <p:val>
                                            <p:strVal val="#ppt_y"/>
                                          </p:val>
                                        </p:tav>
                                      </p:tavLst>
                                    </p:anim>
                                    <p:animEffect transition="in" filter="wipe(up)">
                                      <p:cBhvr>
                                        <p:cTn id="45" dur="500"/>
                                        <p:tgtEl>
                                          <p:spTgt spid="25"/>
                                        </p:tgtEl>
                                      </p:cBhvr>
                                    </p:animEffect>
                                  </p:childTnLst>
                                </p:cTn>
                              </p:par>
                            </p:childTnLst>
                          </p:cTn>
                        </p:par>
                        <p:par>
                          <p:cTn id="46" fill="hold">
                            <p:stCondLst>
                              <p:cond delay="3500"/>
                            </p:stCondLst>
                            <p:childTnLst>
                              <p:par>
                                <p:cTn id="47" presetID="49" presetClass="entr" presetSubtype="0" decel="100000" fill="hold" nodeType="after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500" fill="hold"/>
                                        <p:tgtEl>
                                          <p:spTgt spid="8"/>
                                        </p:tgtEl>
                                        <p:attrNameLst>
                                          <p:attrName>ppt_w</p:attrName>
                                        </p:attrNameLst>
                                      </p:cBhvr>
                                      <p:tavLst>
                                        <p:tav tm="0">
                                          <p:val>
                                            <p:fltVal val="0"/>
                                          </p:val>
                                        </p:tav>
                                        <p:tav tm="100000">
                                          <p:val>
                                            <p:strVal val="#ppt_w"/>
                                          </p:val>
                                        </p:tav>
                                      </p:tavLst>
                                    </p:anim>
                                    <p:anim calcmode="lin" valueType="num">
                                      <p:cBhvr>
                                        <p:cTn id="50" dur="500" fill="hold"/>
                                        <p:tgtEl>
                                          <p:spTgt spid="8"/>
                                        </p:tgtEl>
                                        <p:attrNameLst>
                                          <p:attrName>ppt_h</p:attrName>
                                        </p:attrNameLst>
                                      </p:cBhvr>
                                      <p:tavLst>
                                        <p:tav tm="0">
                                          <p:val>
                                            <p:fltVal val="0"/>
                                          </p:val>
                                        </p:tav>
                                        <p:tav tm="100000">
                                          <p:val>
                                            <p:strVal val="#ppt_h"/>
                                          </p:val>
                                        </p:tav>
                                      </p:tavLst>
                                    </p:anim>
                                    <p:anim calcmode="lin" valueType="num">
                                      <p:cBhvr>
                                        <p:cTn id="51" dur="500" fill="hold"/>
                                        <p:tgtEl>
                                          <p:spTgt spid="8"/>
                                        </p:tgtEl>
                                        <p:attrNameLst>
                                          <p:attrName>style.rotation</p:attrName>
                                        </p:attrNameLst>
                                      </p:cBhvr>
                                      <p:tavLst>
                                        <p:tav tm="0">
                                          <p:val>
                                            <p:fltVal val="360"/>
                                          </p:val>
                                        </p:tav>
                                        <p:tav tm="100000">
                                          <p:val>
                                            <p:fltVal val="0"/>
                                          </p:val>
                                        </p:tav>
                                      </p:tavLst>
                                    </p:anim>
                                    <p:animEffect transition="in" filter="fade">
                                      <p:cBhvr>
                                        <p:cTn id="52" dur="500"/>
                                        <p:tgtEl>
                                          <p:spTgt spid="8"/>
                                        </p:tgtEl>
                                      </p:cBhvr>
                                    </p:animEffect>
                                  </p:childTnLst>
                                </p:cTn>
                              </p:par>
                            </p:childTnLst>
                          </p:cTn>
                        </p:par>
                        <p:par>
                          <p:cTn id="53" fill="hold">
                            <p:stCondLst>
                              <p:cond delay="4000"/>
                            </p:stCondLst>
                            <p:childTnLst>
                              <p:par>
                                <p:cTn id="54" presetID="12" presetClass="entr" presetSubtype="4"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additive="base">
                                        <p:cTn id="56" dur="500"/>
                                        <p:tgtEl>
                                          <p:spTgt spid="27"/>
                                        </p:tgtEl>
                                        <p:attrNameLst>
                                          <p:attrName>ppt_y</p:attrName>
                                        </p:attrNameLst>
                                      </p:cBhvr>
                                      <p:tavLst>
                                        <p:tav tm="0">
                                          <p:val>
                                            <p:strVal val="#ppt_y+#ppt_h*1.125000"/>
                                          </p:val>
                                        </p:tav>
                                        <p:tav tm="100000">
                                          <p:val>
                                            <p:strVal val="#ppt_y"/>
                                          </p:val>
                                        </p:tav>
                                      </p:tavLst>
                                    </p:anim>
                                    <p:animEffect transition="in" filter="wipe(up)">
                                      <p:cBhvr>
                                        <p:cTn id="57" dur="500"/>
                                        <p:tgtEl>
                                          <p:spTgt spid="27"/>
                                        </p:tgtEl>
                                      </p:cBhvr>
                                    </p:animEffect>
                                  </p:childTnLst>
                                </p:cTn>
                              </p:par>
                            </p:childTnLst>
                          </p:cTn>
                        </p:par>
                        <p:par>
                          <p:cTn id="58" fill="hold">
                            <p:stCondLst>
                              <p:cond delay="4500"/>
                            </p:stCondLst>
                            <p:childTnLst>
                              <p:par>
                                <p:cTn id="59" presetID="12" presetClass="entr" presetSubtype="8" fill="hold" nodeType="after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additive="base">
                                        <p:cTn id="61" dur="500"/>
                                        <p:tgtEl>
                                          <p:spTgt spid="30"/>
                                        </p:tgtEl>
                                        <p:attrNameLst>
                                          <p:attrName>ppt_x</p:attrName>
                                        </p:attrNameLst>
                                      </p:cBhvr>
                                      <p:tavLst>
                                        <p:tav tm="0">
                                          <p:val>
                                            <p:strVal val="#ppt_x-#ppt_w*1.125000"/>
                                          </p:val>
                                        </p:tav>
                                        <p:tav tm="100000">
                                          <p:val>
                                            <p:strVal val="#ppt_x"/>
                                          </p:val>
                                        </p:tav>
                                      </p:tavLst>
                                    </p:anim>
                                    <p:animEffect transition="in" filter="wipe(right)">
                                      <p:cBhvr>
                                        <p:cTn id="62" dur="500"/>
                                        <p:tgtEl>
                                          <p:spTgt spid="30"/>
                                        </p:tgtEl>
                                      </p:cBhvr>
                                    </p:animEffect>
                                  </p:childTnLst>
                                </p:cTn>
                              </p:par>
                            </p:childTnLst>
                          </p:cTn>
                        </p:par>
                        <p:par>
                          <p:cTn id="63" fill="hold">
                            <p:stCondLst>
                              <p:cond delay="5000"/>
                            </p:stCondLst>
                            <p:childTnLst>
                              <p:par>
                                <p:cTn id="64" presetID="49" presetClass="entr" presetSubtype="0" decel="100000" fill="hold" nodeType="afterEffect">
                                  <p:stCondLst>
                                    <p:cond delay="0"/>
                                  </p:stCondLst>
                                  <p:childTnLst>
                                    <p:set>
                                      <p:cBhvr>
                                        <p:cTn id="65" dur="1" fill="hold">
                                          <p:stCondLst>
                                            <p:cond delay="0"/>
                                          </p:stCondLst>
                                        </p:cTn>
                                        <p:tgtEl>
                                          <p:spTgt spid="10"/>
                                        </p:tgtEl>
                                        <p:attrNameLst>
                                          <p:attrName>style.visibility</p:attrName>
                                        </p:attrNameLst>
                                      </p:cBhvr>
                                      <p:to>
                                        <p:strVal val="visible"/>
                                      </p:to>
                                    </p:set>
                                    <p:anim calcmode="lin" valueType="num">
                                      <p:cBhvr>
                                        <p:cTn id="66" dur="500" fill="hold"/>
                                        <p:tgtEl>
                                          <p:spTgt spid="10"/>
                                        </p:tgtEl>
                                        <p:attrNameLst>
                                          <p:attrName>ppt_w</p:attrName>
                                        </p:attrNameLst>
                                      </p:cBhvr>
                                      <p:tavLst>
                                        <p:tav tm="0">
                                          <p:val>
                                            <p:fltVal val="0"/>
                                          </p:val>
                                        </p:tav>
                                        <p:tav tm="100000">
                                          <p:val>
                                            <p:strVal val="#ppt_w"/>
                                          </p:val>
                                        </p:tav>
                                      </p:tavLst>
                                    </p:anim>
                                    <p:anim calcmode="lin" valueType="num">
                                      <p:cBhvr>
                                        <p:cTn id="67" dur="500" fill="hold"/>
                                        <p:tgtEl>
                                          <p:spTgt spid="10"/>
                                        </p:tgtEl>
                                        <p:attrNameLst>
                                          <p:attrName>ppt_h</p:attrName>
                                        </p:attrNameLst>
                                      </p:cBhvr>
                                      <p:tavLst>
                                        <p:tav tm="0">
                                          <p:val>
                                            <p:fltVal val="0"/>
                                          </p:val>
                                        </p:tav>
                                        <p:tav tm="100000">
                                          <p:val>
                                            <p:strVal val="#ppt_h"/>
                                          </p:val>
                                        </p:tav>
                                      </p:tavLst>
                                    </p:anim>
                                    <p:anim calcmode="lin" valueType="num">
                                      <p:cBhvr>
                                        <p:cTn id="68" dur="500" fill="hold"/>
                                        <p:tgtEl>
                                          <p:spTgt spid="10"/>
                                        </p:tgtEl>
                                        <p:attrNameLst>
                                          <p:attrName>style.rotation</p:attrName>
                                        </p:attrNameLst>
                                      </p:cBhvr>
                                      <p:tavLst>
                                        <p:tav tm="0">
                                          <p:val>
                                            <p:fltVal val="360"/>
                                          </p:val>
                                        </p:tav>
                                        <p:tav tm="100000">
                                          <p:val>
                                            <p:fltVal val="0"/>
                                          </p:val>
                                        </p:tav>
                                      </p:tavLst>
                                    </p:anim>
                                    <p:animEffect transition="in" filter="fade">
                                      <p:cBhvr>
                                        <p:cTn id="69" dur="500"/>
                                        <p:tgtEl>
                                          <p:spTgt spid="10"/>
                                        </p:tgtEl>
                                      </p:cBhvr>
                                    </p:animEffect>
                                  </p:childTnLst>
                                </p:cTn>
                              </p:par>
                            </p:childTnLst>
                          </p:cTn>
                        </p:par>
                        <p:par>
                          <p:cTn id="70" fill="hold">
                            <p:stCondLst>
                              <p:cond delay="5500"/>
                            </p:stCondLst>
                            <p:childTnLst>
                              <p:par>
                                <p:cTn id="71" presetID="12" presetClass="entr" presetSubtype="4" fill="hold" grpId="0" nodeType="afterEffect">
                                  <p:stCondLst>
                                    <p:cond delay="0"/>
                                  </p:stCondLst>
                                  <p:childTnLst>
                                    <p:set>
                                      <p:cBhvr>
                                        <p:cTn id="72" dur="1" fill="hold">
                                          <p:stCondLst>
                                            <p:cond delay="0"/>
                                          </p:stCondLst>
                                        </p:cTn>
                                        <p:tgtEl>
                                          <p:spTgt spid="43"/>
                                        </p:tgtEl>
                                        <p:attrNameLst>
                                          <p:attrName>style.visibility</p:attrName>
                                        </p:attrNameLst>
                                      </p:cBhvr>
                                      <p:to>
                                        <p:strVal val="visible"/>
                                      </p:to>
                                    </p:set>
                                    <p:anim calcmode="lin" valueType="num">
                                      <p:cBhvr additive="base">
                                        <p:cTn id="73" dur="500"/>
                                        <p:tgtEl>
                                          <p:spTgt spid="43"/>
                                        </p:tgtEl>
                                        <p:attrNameLst>
                                          <p:attrName>ppt_y</p:attrName>
                                        </p:attrNameLst>
                                      </p:cBhvr>
                                      <p:tavLst>
                                        <p:tav tm="0">
                                          <p:val>
                                            <p:strVal val="#ppt_y+#ppt_h*1.125000"/>
                                          </p:val>
                                        </p:tav>
                                        <p:tav tm="100000">
                                          <p:val>
                                            <p:strVal val="#ppt_y"/>
                                          </p:val>
                                        </p:tav>
                                      </p:tavLst>
                                    </p:anim>
                                    <p:animEffect transition="in" filter="wipe(up)">
                                      <p:cBhvr>
                                        <p:cTn id="74" dur="500"/>
                                        <p:tgtEl>
                                          <p:spTgt spid="43"/>
                                        </p:tgtEl>
                                      </p:cBhvr>
                                    </p:animEffect>
                                  </p:childTnLst>
                                </p:cTn>
                              </p:par>
                            </p:childTnLst>
                          </p:cTn>
                        </p:par>
                        <p:par>
                          <p:cTn id="75" fill="hold">
                            <p:stCondLst>
                              <p:cond delay="6000"/>
                            </p:stCondLst>
                            <p:childTnLst>
                              <p:par>
                                <p:cTn id="76" presetID="49" presetClass="entr" presetSubtype="0" decel="100000" fill="hold" nodeType="afterEffect">
                                  <p:stCondLst>
                                    <p:cond delay="0"/>
                                  </p:stCondLst>
                                  <p:childTnLst>
                                    <p:set>
                                      <p:cBhvr>
                                        <p:cTn id="77" dur="1" fill="hold">
                                          <p:stCondLst>
                                            <p:cond delay="0"/>
                                          </p:stCondLst>
                                        </p:cTn>
                                        <p:tgtEl>
                                          <p:spTgt spid="14"/>
                                        </p:tgtEl>
                                        <p:attrNameLst>
                                          <p:attrName>style.visibility</p:attrName>
                                        </p:attrNameLst>
                                      </p:cBhvr>
                                      <p:to>
                                        <p:strVal val="visible"/>
                                      </p:to>
                                    </p:set>
                                    <p:anim calcmode="lin" valueType="num">
                                      <p:cBhvr>
                                        <p:cTn id="78" dur="500" fill="hold"/>
                                        <p:tgtEl>
                                          <p:spTgt spid="14"/>
                                        </p:tgtEl>
                                        <p:attrNameLst>
                                          <p:attrName>ppt_w</p:attrName>
                                        </p:attrNameLst>
                                      </p:cBhvr>
                                      <p:tavLst>
                                        <p:tav tm="0">
                                          <p:val>
                                            <p:fltVal val="0"/>
                                          </p:val>
                                        </p:tav>
                                        <p:tav tm="100000">
                                          <p:val>
                                            <p:strVal val="#ppt_w"/>
                                          </p:val>
                                        </p:tav>
                                      </p:tavLst>
                                    </p:anim>
                                    <p:anim calcmode="lin" valueType="num">
                                      <p:cBhvr>
                                        <p:cTn id="79" dur="500" fill="hold"/>
                                        <p:tgtEl>
                                          <p:spTgt spid="14"/>
                                        </p:tgtEl>
                                        <p:attrNameLst>
                                          <p:attrName>ppt_h</p:attrName>
                                        </p:attrNameLst>
                                      </p:cBhvr>
                                      <p:tavLst>
                                        <p:tav tm="0">
                                          <p:val>
                                            <p:fltVal val="0"/>
                                          </p:val>
                                        </p:tav>
                                        <p:tav tm="100000">
                                          <p:val>
                                            <p:strVal val="#ppt_h"/>
                                          </p:val>
                                        </p:tav>
                                      </p:tavLst>
                                    </p:anim>
                                    <p:anim calcmode="lin" valueType="num">
                                      <p:cBhvr>
                                        <p:cTn id="80" dur="500" fill="hold"/>
                                        <p:tgtEl>
                                          <p:spTgt spid="14"/>
                                        </p:tgtEl>
                                        <p:attrNameLst>
                                          <p:attrName>style.rotation</p:attrName>
                                        </p:attrNameLst>
                                      </p:cBhvr>
                                      <p:tavLst>
                                        <p:tav tm="0">
                                          <p:val>
                                            <p:fltVal val="360"/>
                                          </p:val>
                                        </p:tav>
                                        <p:tav tm="100000">
                                          <p:val>
                                            <p:fltVal val="0"/>
                                          </p:val>
                                        </p:tav>
                                      </p:tavLst>
                                    </p:anim>
                                    <p:animEffect transition="in" filter="fade">
                                      <p:cBhvr>
                                        <p:cTn id="81" dur="500"/>
                                        <p:tgtEl>
                                          <p:spTgt spid="14"/>
                                        </p:tgtEl>
                                      </p:cBhvr>
                                    </p:animEffect>
                                  </p:childTnLst>
                                </p:cTn>
                              </p:par>
                            </p:childTnLst>
                          </p:cTn>
                        </p:par>
                        <p:par>
                          <p:cTn id="82" fill="hold">
                            <p:stCondLst>
                              <p:cond delay="6500"/>
                            </p:stCondLst>
                            <p:childTnLst>
                              <p:par>
                                <p:cTn id="83" presetID="12" presetClass="entr" presetSubtype="4" fill="hold" grpId="0" nodeType="afterEffect">
                                  <p:stCondLst>
                                    <p:cond delay="0"/>
                                  </p:stCondLst>
                                  <p:childTnLst>
                                    <p:set>
                                      <p:cBhvr>
                                        <p:cTn id="84" dur="1" fill="hold">
                                          <p:stCondLst>
                                            <p:cond delay="0"/>
                                          </p:stCondLst>
                                        </p:cTn>
                                        <p:tgtEl>
                                          <p:spTgt spid="45"/>
                                        </p:tgtEl>
                                        <p:attrNameLst>
                                          <p:attrName>style.visibility</p:attrName>
                                        </p:attrNameLst>
                                      </p:cBhvr>
                                      <p:to>
                                        <p:strVal val="visible"/>
                                      </p:to>
                                    </p:set>
                                    <p:anim calcmode="lin" valueType="num">
                                      <p:cBhvr additive="base">
                                        <p:cTn id="85" dur="500"/>
                                        <p:tgtEl>
                                          <p:spTgt spid="45"/>
                                        </p:tgtEl>
                                        <p:attrNameLst>
                                          <p:attrName>ppt_y</p:attrName>
                                        </p:attrNameLst>
                                      </p:cBhvr>
                                      <p:tavLst>
                                        <p:tav tm="0">
                                          <p:val>
                                            <p:strVal val="#ppt_y+#ppt_h*1.125000"/>
                                          </p:val>
                                        </p:tav>
                                        <p:tav tm="100000">
                                          <p:val>
                                            <p:strVal val="#ppt_y"/>
                                          </p:val>
                                        </p:tav>
                                      </p:tavLst>
                                    </p:anim>
                                    <p:animEffect transition="in" filter="wipe(up)">
                                      <p:cBhvr>
                                        <p:cTn id="86" dur="500"/>
                                        <p:tgtEl>
                                          <p:spTgt spid="45"/>
                                        </p:tgtEl>
                                      </p:cBhvr>
                                    </p:animEffect>
                                  </p:childTnLst>
                                </p:cTn>
                              </p:par>
                            </p:childTnLst>
                          </p:cTn>
                        </p:par>
                        <p:par>
                          <p:cTn id="87" fill="hold">
                            <p:stCondLst>
                              <p:cond delay="7000"/>
                            </p:stCondLst>
                            <p:childTnLst>
                              <p:par>
                                <p:cTn id="88" presetID="49" presetClass="entr" presetSubtype="0" decel="100000" fill="hold" nodeType="afterEffect">
                                  <p:stCondLst>
                                    <p:cond delay="0"/>
                                  </p:stCondLst>
                                  <p:childTnLst>
                                    <p:set>
                                      <p:cBhvr>
                                        <p:cTn id="89" dur="1" fill="hold">
                                          <p:stCondLst>
                                            <p:cond delay="0"/>
                                          </p:stCondLst>
                                        </p:cTn>
                                        <p:tgtEl>
                                          <p:spTgt spid="15"/>
                                        </p:tgtEl>
                                        <p:attrNameLst>
                                          <p:attrName>style.visibility</p:attrName>
                                        </p:attrNameLst>
                                      </p:cBhvr>
                                      <p:to>
                                        <p:strVal val="visible"/>
                                      </p:to>
                                    </p:set>
                                    <p:anim calcmode="lin" valueType="num">
                                      <p:cBhvr>
                                        <p:cTn id="90" dur="500" fill="hold"/>
                                        <p:tgtEl>
                                          <p:spTgt spid="15"/>
                                        </p:tgtEl>
                                        <p:attrNameLst>
                                          <p:attrName>ppt_w</p:attrName>
                                        </p:attrNameLst>
                                      </p:cBhvr>
                                      <p:tavLst>
                                        <p:tav tm="0">
                                          <p:val>
                                            <p:fltVal val="0"/>
                                          </p:val>
                                        </p:tav>
                                        <p:tav tm="100000">
                                          <p:val>
                                            <p:strVal val="#ppt_w"/>
                                          </p:val>
                                        </p:tav>
                                      </p:tavLst>
                                    </p:anim>
                                    <p:anim calcmode="lin" valueType="num">
                                      <p:cBhvr>
                                        <p:cTn id="91" dur="500" fill="hold"/>
                                        <p:tgtEl>
                                          <p:spTgt spid="15"/>
                                        </p:tgtEl>
                                        <p:attrNameLst>
                                          <p:attrName>ppt_h</p:attrName>
                                        </p:attrNameLst>
                                      </p:cBhvr>
                                      <p:tavLst>
                                        <p:tav tm="0">
                                          <p:val>
                                            <p:fltVal val="0"/>
                                          </p:val>
                                        </p:tav>
                                        <p:tav tm="100000">
                                          <p:val>
                                            <p:strVal val="#ppt_h"/>
                                          </p:val>
                                        </p:tav>
                                      </p:tavLst>
                                    </p:anim>
                                    <p:anim calcmode="lin" valueType="num">
                                      <p:cBhvr>
                                        <p:cTn id="92" dur="500" fill="hold"/>
                                        <p:tgtEl>
                                          <p:spTgt spid="15"/>
                                        </p:tgtEl>
                                        <p:attrNameLst>
                                          <p:attrName>style.rotation</p:attrName>
                                        </p:attrNameLst>
                                      </p:cBhvr>
                                      <p:tavLst>
                                        <p:tav tm="0">
                                          <p:val>
                                            <p:fltVal val="360"/>
                                          </p:val>
                                        </p:tav>
                                        <p:tav tm="100000">
                                          <p:val>
                                            <p:fltVal val="0"/>
                                          </p:val>
                                        </p:tav>
                                      </p:tavLst>
                                    </p:anim>
                                    <p:animEffect transition="in" filter="fade">
                                      <p:cBhvr>
                                        <p:cTn id="93" dur="500"/>
                                        <p:tgtEl>
                                          <p:spTgt spid="15"/>
                                        </p:tgtEl>
                                      </p:cBhvr>
                                    </p:animEffect>
                                  </p:childTnLst>
                                </p:cTn>
                              </p:par>
                            </p:childTnLst>
                          </p:cTn>
                        </p:par>
                        <p:par>
                          <p:cTn id="94" fill="hold">
                            <p:stCondLst>
                              <p:cond delay="7500"/>
                            </p:stCondLst>
                            <p:childTnLst>
                              <p:par>
                                <p:cTn id="95" presetID="12" presetClass="entr" presetSubtype="4" fill="hold" grpId="0" nodeType="afterEffect">
                                  <p:stCondLst>
                                    <p:cond delay="0"/>
                                  </p:stCondLst>
                                  <p:childTnLst>
                                    <p:set>
                                      <p:cBhvr>
                                        <p:cTn id="96" dur="1" fill="hold">
                                          <p:stCondLst>
                                            <p:cond delay="0"/>
                                          </p:stCondLst>
                                        </p:cTn>
                                        <p:tgtEl>
                                          <p:spTgt spid="39"/>
                                        </p:tgtEl>
                                        <p:attrNameLst>
                                          <p:attrName>style.visibility</p:attrName>
                                        </p:attrNameLst>
                                      </p:cBhvr>
                                      <p:to>
                                        <p:strVal val="visible"/>
                                      </p:to>
                                    </p:set>
                                    <p:anim calcmode="lin" valueType="num">
                                      <p:cBhvr additive="base">
                                        <p:cTn id="97" dur="500"/>
                                        <p:tgtEl>
                                          <p:spTgt spid="39"/>
                                        </p:tgtEl>
                                        <p:attrNameLst>
                                          <p:attrName>ppt_y</p:attrName>
                                        </p:attrNameLst>
                                      </p:cBhvr>
                                      <p:tavLst>
                                        <p:tav tm="0">
                                          <p:val>
                                            <p:strVal val="#ppt_y+#ppt_h*1.125000"/>
                                          </p:val>
                                        </p:tav>
                                        <p:tav tm="100000">
                                          <p:val>
                                            <p:strVal val="#ppt_y"/>
                                          </p:val>
                                        </p:tav>
                                      </p:tavLst>
                                    </p:anim>
                                    <p:animEffect transition="in" filter="wipe(up)">
                                      <p:cBhvr>
                                        <p:cTn id="9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7" grpId="0"/>
      <p:bldP spid="5" grpId="1" animBg="1"/>
      <p:bldP spid="6" grpId="0" animBg="1"/>
      <p:bldP spid="39" grpId="0"/>
      <p:bldP spid="43" grpId="0"/>
      <p:bldP spid="45"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54000" y="201683"/>
            <a:ext cx="898070" cy="521970"/>
            <a:chOff x="-254000" y="201683"/>
            <a:chExt cx="898070" cy="521970"/>
          </a:xfrm>
        </p:grpSpPr>
        <p:sp>
          <p:nvSpPr>
            <p:cNvPr id="11" name="圆角矩形 10"/>
            <p:cNvSpPr/>
            <p:nvPr/>
          </p:nvSpPr>
          <p:spPr>
            <a:xfrm>
              <a:off x="-254000" y="227083"/>
              <a:ext cx="898070" cy="439668"/>
            </a:xfrm>
            <a:prstGeom prst="roundRect">
              <a:avLst>
                <a:gd name="adj" fmla="val 500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5</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701167" y="144940"/>
            <a:ext cx="3026410" cy="582295"/>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优化器</a:t>
            </a:r>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效果对比</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1" name="组合 30"/>
          <p:cNvGrpSpPr/>
          <p:nvPr>
            <p:custDataLst>
              <p:tags r:id="rId1"/>
            </p:custDataLst>
          </p:nvPr>
        </p:nvGrpSpPr>
        <p:grpSpPr>
          <a:xfrm>
            <a:off x="1457481" y="1540026"/>
            <a:ext cx="3425825" cy="3861443"/>
            <a:chOff x="1523385" y="1545831"/>
            <a:chExt cx="3425825" cy="3861443"/>
          </a:xfrm>
        </p:grpSpPr>
        <p:grpSp>
          <p:nvGrpSpPr>
            <p:cNvPr id="15" name="Group 4"/>
            <p:cNvGrpSpPr>
              <a:grpSpLocks noChangeAspect="1"/>
            </p:cNvGrpSpPr>
            <p:nvPr/>
          </p:nvGrpSpPr>
          <p:grpSpPr bwMode="auto">
            <a:xfrm>
              <a:off x="1523385" y="1545831"/>
              <a:ext cx="592065" cy="403997"/>
              <a:chOff x="3585" y="1986"/>
              <a:chExt cx="510" cy="348"/>
            </a:xfrm>
          </p:grpSpPr>
          <p:sp>
            <p:nvSpPr>
              <p:cNvPr id="17" name="AutoShape 3"/>
              <p:cNvSpPr>
                <a:spLocks noChangeAspect="1" noChangeArrowheads="1" noTextEdit="1"/>
              </p:cNvSpPr>
              <p:nvPr/>
            </p:nvSpPr>
            <p:spPr bwMode="auto">
              <a:xfrm>
                <a:off x="3585" y="1986"/>
                <a:ext cx="510"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Freeform 5"/>
              <p:cNvSpPr>
                <a:spLocks noEditPoints="1"/>
              </p:cNvSpPr>
              <p:nvPr>
                <p:custDataLst>
                  <p:tags r:id="rId2"/>
                </p:custDataLst>
              </p:nvPr>
            </p:nvSpPr>
            <p:spPr bwMode="auto">
              <a:xfrm>
                <a:off x="3587" y="2056"/>
                <a:ext cx="508" cy="256"/>
              </a:xfrm>
              <a:custGeom>
                <a:avLst/>
                <a:gdLst>
                  <a:gd name="T0" fmla="*/ 71 w 212"/>
                  <a:gd name="T1" fmla="*/ 17 h 106"/>
                  <a:gd name="T2" fmla="*/ 70 w 212"/>
                  <a:gd name="T3" fmla="*/ 8 h 106"/>
                  <a:gd name="T4" fmla="*/ 65 w 212"/>
                  <a:gd name="T5" fmla="*/ 6 h 106"/>
                  <a:gd name="T6" fmla="*/ 34 w 212"/>
                  <a:gd name="T7" fmla="*/ 33 h 106"/>
                  <a:gd name="T8" fmla="*/ 36 w 212"/>
                  <a:gd name="T9" fmla="*/ 50 h 106"/>
                  <a:gd name="T10" fmla="*/ 39 w 212"/>
                  <a:gd name="T11" fmla="*/ 60 h 106"/>
                  <a:gd name="T12" fmla="*/ 39 w 212"/>
                  <a:gd name="T13" fmla="*/ 65 h 106"/>
                  <a:gd name="T14" fmla="*/ 30 w 212"/>
                  <a:gd name="T15" fmla="*/ 74 h 106"/>
                  <a:gd name="T16" fmla="*/ 1 w 212"/>
                  <a:gd name="T17" fmla="*/ 89 h 106"/>
                  <a:gd name="T18" fmla="*/ 25 w 212"/>
                  <a:gd name="T19" fmla="*/ 106 h 106"/>
                  <a:gd name="T20" fmla="*/ 25 w 212"/>
                  <a:gd name="T21" fmla="*/ 93 h 106"/>
                  <a:gd name="T22" fmla="*/ 25 w 212"/>
                  <a:gd name="T23" fmla="*/ 91 h 106"/>
                  <a:gd name="T24" fmla="*/ 46 w 212"/>
                  <a:gd name="T25" fmla="*/ 76 h 106"/>
                  <a:gd name="T26" fmla="*/ 69 w 212"/>
                  <a:gd name="T27" fmla="*/ 67 h 106"/>
                  <a:gd name="T28" fmla="*/ 66 w 212"/>
                  <a:gd name="T29" fmla="*/ 65 h 106"/>
                  <a:gd name="T30" fmla="*/ 70 w 212"/>
                  <a:gd name="T31" fmla="*/ 52 h 106"/>
                  <a:gd name="T32" fmla="*/ 75 w 212"/>
                  <a:gd name="T33" fmla="*/ 45 h 106"/>
                  <a:gd name="T34" fmla="*/ 70 w 212"/>
                  <a:gd name="T35" fmla="*/ 24 h 106"/>
                  <a:gd name="T36" fmla="*/ 211 w 212"/>
                  <a:gd name="T37" fmla="*/ 89 h 106"/>
                  <a:gd name="T38" fmla="*/ 182 w 212"/>
                  <a:gd name="T39" fmla="*/ 74 h 106"/>
                  <a:gd name="T40" fmla="*/ 173 w 212"/>
                  <a:gd name="T41" fmla="*/ 65 h 106"/>
                  <a:gd name="T42" fmla="*/ 173 w 212"/>
                  <a:gd name="T43" fmla="*/ 59 h 106"/>
                  <a:gd name="T44" fmla="*/ 177 w 212"/>
                  <a:gd name="T45" fmla="*/ 49 h 106"/>
                  <a:gd name="T46" fmla="*/ 178 w 212"/>
                  <a:gd name="T47" fmla="*/ 37 h 106"/>
                  <a:gd name="T48" fmla="*/ 178 w 212"/>
                  <a:gd name="T49" fmla="*/ 23 h 106"/>
                  <a:gd name="T50" fmla="*/ 174 w 212"/>
                  <a:gd name="T51" fmla="*/ 8 h 106"/>
                  <a:gd name="T52" fmla="*/ 168 w 212"/>
                  <a:gd name="T53" fmla="*/ 6 h 106"/>
                  <a:gd name="T54" fmla="*/ 139 w 212"/>
                  <a:gd name="T55" fmla="*/ 12 h 106"/>
                  <a:gd name="T56" fmla="*/ 139 w 212"/>
                  <a:gd name="T57" fmla="*/ 15 h 106"/>
                  <a:gd name="T58" fmla="*/ 140 w 212"/>
                  <a:gd name="T59" fmla="*/ 17 h 106"/>
                  <a:gd name="T60" fmla="*/ 138 w 212"/>
                  <a:gd name="T61" fmla="*/ 41 h 106"/>
                  <a:gd name="T62" fmla="*/ 139 w 212"/>
                  <a:gd name="T63" fmla="*/ 50 h 106"/>
                  <a:gd name="T64" fmla="*/ 142 w 212"/>
                  <a:gd name="T65" fmla="*/ 60 h 106"/>
                  <a:gd name="T66" fmla="*/ 143 w 212"/>
                  <a:gd name="T67" fmla="*/ 65 h 106"/>
                  <a:gd name="T68" fmla="*/ 156 w 212"/>
                  <a:gd name="T69" fmla="*/ 72 h 106"/>
                  <a:gd name="T70" fmla="*/ 170 w 212"/>
                  <a:gd name="T71" fmla="*/ 78 h 106"/>
                  <a:gd name="T72" fmla="*/ 187 w 212"/>
                  <a:gd name="T73" fmla="*/ 92 h 106"/>
                  <a:gd name="T74" fmla="*/ 187 w 212"/>
                  <a:gd name="T75" fmla="*/ 101 h 106"/>
                  <a:gd name="T76" fmla="*/ 212 w 212"/>
                  <a:gd name="T7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106">
                    <a:moveTo>
                      <a:pt x="69" y="22"/>
                    </a:moveTo>
                    <a:cubicBezTo>
                      <a:pt x="69" y="20"/>
                      <a:pt x="70" y="18"/>
                      <a:pt x="71" y="17"/>
                    </a:cubicBezTo>
                    <a:cubicBezTo>
                      <a:pt x="71" y="16"/>
                      <a:pt x="71" y="16"/>
                      <a:pt x="71" y="16"/>
                    </a:cubicBezTo>
                    <a:cubicBezTo>
                      <a:pt x="71" y="13"/>
                      <a:pt x="70" y="11"/>
                      <a:pt x="70" y="8"/>
                    </a:cubicBezTo>
                    <a:cubicBezTo>
                      <a:pt x="67" y="8"/>
                      <a:pt x="67" y="8"/>
                      <a:pt x="67" y="8"/>
                    </a:cubicBezTo>
                    <a:cubicBezTo>
                      <a:pt x="65" y="6"/>
                      <a:pt x="65" y="6"/>
                      <a:pt x="65" y="6"/>
                    </a:cubicBezTo>
                    <a:cubicBezTo>
                      <a:pt x="56" y="0"/>
                      <a:pt x="47" y="4"/>
                      <a:pt x="42" y="6"/>
                    </a:cubicBezTo>
                    <a:cubicBezTo>
                      <a:pt x="35" y="8"/>
                      <a:pt x="30" y="18"/>
                      <a:pt x="34" y="33"/>
                    </a:cubicBezTo>
                    <a:cubicBezTo>
                      <a:pt x="34" y="36"/>
                      <a:pt x="32" y="37"/>
                      <a:pt x="32" y="38"/>
                    </a:cubicBezTo>
                    <a:cubicBezTo>
                      <a:pt x="33" y="41"/>
                      <a:pt x="33" y="49"/>
                      <a:pt x="36" y="50"/>
                    </a:cubicBezTo>
                    <a:cubicBezTo>
                      <a:pt x="36" y="51"/>
                      <a:pt x="38" y="51"/>
                      <a:pt x="38" y="51"/>
                    </a:cubicBezTo>
                    <a:cubicBezTo>
                      <a:pt x="38" y="54"/>
                      <a:pt x="38" y="57"/>
                      <a:pt x="39" y="60"/>
                    </a:cubicBezTo>
                    <a:cubicBezTo>
                      <a:pt x="39" y="62"/>
                      <a:pt x="41" y="62"/>
                      <a:pt x="42" y="65"/>
                    </a:cubicBezTo>
                    <a:cubicBezTo>
                      <a:pt x="39" y="65"/>
                      <a:pt x="39" y="65"/>
                      <a:pt x="39" y="65"/>
                    </a:cubicBezTo>
                    <a:cubicBezTo>
                      <a:pt x="38" y="67"/>
                      <a:pt x="37" y="72"/>
                      <a:pt x="35" y="73"/>
                    </a:cubicBezTo>
                    <a:cubicBezTo>
                      <a:pt x="33" y="73"/>
                      <a:pt x="32" y="74"/>
                      <a:pt x="30" y="74"/>
                    </a:cubicBezTo>
                    <a:cubicBezTo>
                      <a:pt x="25" y="76"/>
                      <a:pt x="19" y="79"/>
                      <a:pt x="13" y="81"/>
                    </a:cubicBezTo>
                    <a:cubicBezTo>
                      <a:pt x="8" y="83"/>
                      <a:pt x="2" y="84"/>
                      <a:pt x="1" y="89"/>
                    </a:cubicBezTo>
                    <a:cubicBezTo>
                      <a:pt x="1" y="93"/>
                      <a:pt x="0" y="101"/>
                      <a:pt x="0" y="106"/>
                    </a:cubicBezTo>
                    <a:cubicBezTo>
                      <a:pt x="25" y="106"/>
                      <a:pt x="25" y="106"/>
                      <a:pt x="25" y="106"/>
                    </a:cubicBezTo>
                    <a:cubicBezTo>
                      <a:pt x="25" y="104"/>
                      <a:pt x="25" y="103"/>
                      <a:pt x="25" y="101"/>
                    </a:cubicBezTo>
                    <a:cubicBezTo>
                      <a:pt x="25" y="98"/>
                      <a:pt x="25" y="95"/>
                      <a:pt x="25" y="93"/>
                    </a:cubicBezTo>
                    <a:cubicBezTo>
                      <a:pt x="25" y="92"/>
                      <a:pt x="25" y="92"/>
                      <a:pt x="25" y="92"/>
                    </a:cubicBezTo>
                    <a:cubicBezTo>
                      <a:pt x="25" y="91"/>
                      <a:pt x="25" y="91"/>
                      <a:pt x="25" y="91"/>
                    </a:cubicBezTo>
                    <a:cubicBezTo>
                      <a:pt x="28" y="83"/>
                      <a:pt x="36" y="80"/>
                      <a:pt x="42" y="78"/>
                    </a:cubicBezTo>
                    <a:cubicBezTo>
                      <a:pt x="44" y="77"/>
                      <a:pt x="45" y="77"/>
                      <a:pt x="46" y="76"/>
                    </a:cubicBezTo>
                    <a:cubicBezTo>
                      <a:pt x="49" y="75"/>
                      <a:pt x="53" y="74"/>
                      <a:pt x="56" y="72"/>
                    </a:cubicBezTo>
                    <a:cubicBezTo>
                      <a:pt x="60" y="70"/>
                      <a:pt x="65" y="68"/>
                      <a:pt x="69" y="67"/>
                    </a:cubicBezTo>
                    <a:cubicBezTo>
                      <a:pt x="69" y="66"/>
                      <a:pt x="69" y="66"/>
                      <a:pt x="69" y="65"/>
                    </a:cubicBezTo>
                    <a:cubicBezTo>
                      <a:pt x="68" y="65"/>
                      <a:pt x="67" y="65"/>
                      <a:pt x="66" y="65"/>
                    </a:cubicBezTo>
                    <a:cubicBezTo>
                      <a:pt x="66" y="62"/>
                      <a:pt x="68" y="61"/>
                      <a:pt x="69" y="59"/>
                    </a:cubicBezTo>
                    <a:cubicBezTo>
                      <a:pt x="70" y="57"/>
                      <a:pt x="69" y="54"/>
                      <a:pt x="70" y="52"/>
                    </a:cubicBezTo>
                    <a:cubicBezTo>
                      <a:pt x="71" y="51"/>
                      <a:pt x="73" y="50"/>
                      <a:pt x="73" y="49"/>
                    </a:cubicBezTo>
                    <a:cubicBezTo>
                      <a:pt x="74" y="48"/>
                      <a:pt x="75" y="46"/>
                      <a:pt x="75" y="45"/>
                    </a:cubicBezTo>
                    <a:cubicBezTo>
                      <a:pt x="75" y="44"/>
                      <a:pt x="75" y="43"/>
                      <a:pt x="75" y="43"/>
                    </a:cubicBezTo>
                    <a:cubicBezTo>
                      <a:pt x="71" y="38"/>
                      <a:pt x="70" y="30"/>
                      <a:pt x="70" y="24"/>
                    </a:cubicBezTo>
                    <a:cubicBezTo>
                      <a:pt x="70" y="23"/>
                      <a:pt x="70" y="23"/>
                      <a:pt x="69" y="22"/>
                    </a:cubicBezTo>
                    <a:close/>
                    <a:moveTo>
                      <a:pt x="211" y="89"/>
                    </a:moveTo>
                    <a:cubicBezTo>
                      <a:pt x="210" y="84"/>
                      <a:pt x="204" y="83"/>
                      <a:pt x="199" y="81"/>
                    </a:cubicBezTo>
                    <a:cubicBezTo>
                      <a:pt x="193" y="79"/>
                      <a:pt x="187" y="76"/>
                      <a:pt x="182" y="74"/>
                    </a:cubicBezTo>
                    <a:cubicBezTo>
                      <a:pt x="180" y="74"/>
                      <a:pt x="179" y="73"/>
                      <a:pt x="177" y="73"/>
                    </a:cubicBezTo>
                    <a:cubicBezTo>
                      <a:pt x="175" y="72"/>
                      <a:pt x="174" y="67"/>
                      <a:pt x="173" y="65"/>
                    </a:cubicBezTo>
                    <a:cubicBezTo>
                      <a:pt x="172" y="65"/>
                      <a:pt x="171" y="65"/>
                      <a:pt x="170" y="65"/>
                    </a:cubicBezTo>
                    <a:cubicBezTo>
                      <a:pt x="170" y="62"/>
                      <a:pt x="172" y="61"/>
                      <a:pt x="173" y="59"/>
                    </a:cubicBezTo>
                    <a:cubicBezTo>
                      <a:pt x="173" y="57"/>
                      <a:pt x="173" y="54"/>
                      <a:pt x="174" y="52"/>
                    </a:cubicBezTo>
                    <a:cubicBezTo>
                      <a:pt x="175" y="51"/>
                      <a:pt x="176" y="50"/>
                      <a:pt x="177" y="49"/>
                    </a:cubicBezTo>
                    <a:cubicBezTo>
                      <a:pt x="178" y="48"/>
                      <a:pt x="178" y="46"/>
                      <a:pt x="179" y="45"/>
                    </a:cubicBezTo>
                    <a:cubicBezTo>
                      <a:pt x="179" y="43"/>
                      <a:pt x="180" y="39"/>
                      <a:pt x="178" y="37"/>
                    </a:cubicBezTo>
                    <a:cubicBezTo>
                      <a:pt x="178" y="35"/>
                      <a:pt x="177" y="35"/>
                      <a:pt x="177" y="34"/>
                    </a:cubicBezTo>
                    <a:cubicBezTo>
                      <a:pt x="177" y="31"/>
                      <a:pt x="178" y="25"/>
                      <a:pt x="178" y="23"/>
                    </a:cubicBezTo>
                    <a:cubicBezTo>
                      <a:pt x="178" y="20"/>
                      <a:pt x="178" y="16"/>
                      <a:pt x="177" y="13"/>
                    </a:cubicBezTo>
                    <a:cubicBezTo>
                      <a:pt x="177" y="13"/>
                      <a:pt x="176" y="9"/>
                      <a:pt x="174" y="8"/>
                    </a:cubicBezTo>
                    <a:cubicBezTo>
                      <a:pt x="171" y="8"/>
                      <a:pt x="171" y="8"/>
                      <a:pt x="171" y="8"/>
                    </a:cubicBezTo>
                    <a:cubicBezTo>
                      <a:pt x="168" y="6"/>
                      <a:pt x="168" y="6"/>
                      <a:pt x="168" y="6"/>
                    </a:cubicBezTo>
                    <a:cubicBezTo>
                      <a:pt x="160" y="0"/>
                      <a:pt x="151" y="4"/>
                      <a:pt x="146" y="6"/>
                    </a:cubicBezTo>
                    <a:cubicBezTo>
                      <a:pt x="143" y="7"/>
                      <a:pt x="141" y="9"/>
                      <a:pt x="139" y="12"/>
                    </a:cubicBezTo>
                    <a:cubicBezTo>
                      <a:pt x="139" y="13"/>
                      <a:pt x="139" y="14"/>
                      <a:pt x="139" y="14"/>
                    </a:cubicBezTo>
                    <a:cubicBezTo>
                      <a:pt x="139" y="15"/>
                      <a:pt x="139" y="15"/>
                      <a:pt x="139" y="15"/>
                    </a:cubicBezTo>
                    <a:cubicBezTo>
                      <a:pt x="139" y="15"/>
                      <a:pt x="139" y="15"/>
                      <a:pt x="139" y="15"/>
                    </a:cubicBezTo>
                    <a:cubicBezTo>
                      <a:pt x="140" y="16"/>
                      <a:pt x="140" y="16"/>
                      <a:pt x="140" y="17"/>
                    </a:cubicBezTo>
                    <a:cubicBezTo>
                      <a:pt x="143" y="22"/>
                      <a:pt x="142" y="28"/>
                      <a:pt x="141" y="32"/>
                    </a:cubicBezTo>
                    <a:cubicBezTo>
                      <a:pt x="141" y="34"/>
                      <a:pt x="140" y="38"/>
                      <a:pt x="138" y="41"/>
                    </a:cubicBezTo>
                    <a:cubicBezTo>
                      <a:pt x="137" y="41"/>
                      <a:pt x="137" y="42"/>
                      <a:pt x="136" y="42"/>
                    </a:cubicBezTo>
                    <a:cubicBezTo>
                      <a:pt x="137" y="46"/>
                      <a:pt x="137" y="49"/>
                      <a:pt x="139" y="50"/>
                    </a:cubicBezTo>
                    <a:cubicBezTo>
                      <a:pt x="140" y="51"/>
                      <a:pt x="142" y="51"/>
                      <a:pt x="142" y="51"/>
                    </a:cubicBezTo>
                    <a:cubicBezTo>
                      <a:pt x="142" y="54"/>
                      <a:pt x="142" y="57"/>
                      <a:pt x="142" y="60"/>
                    </a:cubicBezTo>
                    <a:cubicBezTo>
                      <a:pt x="143" y="62"/>
                      <a:pt x="145" y="62"/>
                      <a:pt x="145" y="65"/>
                    </a:cubicBezTo>
                    <a:cubicBezTo>
                      <a:pt x="143" y="65"/>
                      <a:pt x="143" y="65"/>
                      <a:pt x="143" y="65"/>
                    </a:cubicBezTo>
                    <a:cubicBezTo>
                      <a:pt x="143" y="66"/>
                      <a:pt x="143" y="66"/>
                      <a:pt x="143" y="67"/>
                    </a:cubicBezTo>
                    <a:cubicBezTo>
                      <a:pt x="147" y="68"/>
                      <a:pt x="152" y="70"/>
                      <a:pt x="156" y="72"/>
                    </a:cubicBezTo>
                    <a:cubicBezTo>
                      <a:pt x="160" y="74"/>
                      <a:pt x="163" y="75"/>
                      <a:pt x="166" y="76"/>
                    </a:cubicBezTo>
                    <a:cubicBezTo>
                      <a:pt x="167" y="77"/>
                      <a:pt x="168" y="77"/>
                      <a:pt x="170" y="78"/>
                    </a:cubicBezTo>
                    <a:cubicBezTo>
                      <a:pt x="176" y="80"/>
                      <a:pt x="184" y="83"/>
                      <a:pt x="187" y="91"/>
                    </a:cubicBezTo>
                    <a:cubicBezTo>
                      <a:pt x="187" y="92"/>
                      <a:pt x="187" y="92"/>
                      <a:pt x="187" y="92"/>
                    </a:cubicBezTo>
                    <a:cubicBezTo>
                      <a:pt x="187" y="93"/>
                      <a:pt x="187" y="93"/>
                      <a:pt x="187" y="93"/>
                    </a:cubicBezTo>
                    <a:cubicBezTo>
                      <a:pt x="187" y="95"/>
                      <a:pt x="187" y="98"/>
                      <a:pt x="187" y="101"/>
                    </a:cubicBezTo>
                    <a:cubicBezTo>
                      <a:pt x="187" y="103"/>
                      <a:pt x="187" y="104"/>
                      <a:pt x="187" y="106"/>
                    </a:cubicBezTo>
                    <a:cubicBezTo>
                      <a:pt x="212" y="106"/>
                      <a:pt x="212" y="106"/>
                      <a:pt x="212" y="106"/>
                    </a:cubicBezTo>
                    <a:cubicBezTo>
                      <a:pt x="212" y="101"/>
                      <a:pt x="211" y="93"/>
                      <a:pt x="211" y="89"/>
                    </a:cubicBezTo>
                    <a:close/>
                  </a:path>
                </a:pathLst>
              </a:custGeom>
              <a:solidFill>
                <a:srgbClr val="6B15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6"/>
              <p:cNvSpPr/>
              <p:nvPr>
                <p:custDataLst>
                  <p:tags r:id="rId3"/>
                </p:custDataLst>
              </p:nvPr>
            </p:nvSpPr>
            <p:spPr bwMode="auto">
              <a:xfrm>
                <a:off x="3662" y="1981"/>
                <a:ext cx="359" cy="355"/>
              </a:xfrm>
              <a:custGeom>
                <a:avLst/>
                <a:gdLst>
                  <a:gd name="T0" fmla="*/ 102 w 150"/>
                  <a:gd name="T1" fmla="*/ 17 h 147"/>
                  <a:gd name="T2" fmla="*/ 103 w 150"/>
                  <a:gd name="T3" fmla="*/ 32 h 147"/>
                  <a:gd name="T4" fmla="*/ 102 w 150"/>
                  <a:gd name="T5" fmla="*/ 46 h 147"/>
                  <a:gd name="T6" fmla="*/ 104 w 150"/>
                  <a:gd name="T7" fmla="*/ 50 h 147"/>
                  <a:gd name="T8" fmla="*/ 104 w 150"/>
                  <a:gd name="T9" fmla="*/ 62 h 147"/>
                  <a:gd name="T10" fmla="*/ 102 w 150"/>
                  <a:gd name="T11" fmla="*/ 68 h 147"/>
                  <a:gd name="T12" fmla="*/ 97 w 150"/>
                  <a:gd name="T13" fmla="*/ 72 h 147"/>
                  <a:gd name="T14" fmla="*/ 96 w 150"/>
                  <a:gd name="T15" fmla="*/ 82 h 147"/>
                  <a:gd name="T16" fmla="*/ 92 w 150"/>
                  <a:gd name="T17" fmla="*/ 90 h 147"/>
                  <a:gd name="T18" fmla="*/ 96 w 150"/>
                  <a:gd name="T19" fmla="*/ 90 h 147"/>
                  <a:gd name="T20" fmla="*/ 102 w 150"/>
                  <a:gd name="T21" fmla="*/ 101 h 147"/>
                  <a:gd name="T22" fmla="*/ 109 w 150"/>
                  <a:gd name="T23" fmla="*/ 103 h 147"/>
                  <a:gd name="T24" fmla="*/ 132 w 150"/>
                  <a:gd name="T25" fmla="*/ 113 h 147"/>
                  <a:gd name="T26" fmla="*/ 150 w 150"/>
                  <a:gd name="T27" fmla="*/ 124 h 147"/>
                  <a:gd name="T28" fmla="*/ 150 w 150"/>
                  <a:gd name="T29" fmla="*/ 147 h 147"/>
                  <a:gd name="T30" fmla="*/ 0 w 150"/>
                  <a:gd name="T31" fmla="*/ 147 h 147"/>
                  <a:gd name="T32" fmla="*/ 0 w 150"/>
                  <a:gd name="T33" fmla="*/ 124 h 147"/>
                  <a:gd name="T34" fmla="*/ 18 w 150"/>
                  <a:gd name="T35" fmla="*/ 113 h 147"/>
                  <a:gd name="T36" fmla="*/ 41 w 150"/>
                  <a:gd name="T37" fmla="*/ 103 h 147"/>
                  <a:gd name="T38" fmla="*/ 48 w 150"/>
                  <a:gd name="T39" fmla="*/ 101 h 147"/>
                  <a:gd name="T40" fmla="*/ 54 w 150"/>
                  <a:gd name="T41" fmla="*/ 90 h 147"/>
                  <a:gd name="T42" fmla="*/ 57 w 150"/>
                  <a:gd name="T43" fmla="*/ 90 h 147"/>
                  <a:gd name="T44" fmla="*/ 53 w 150"/>
                  <a:gd name="T45" fmla="*/ 83 h 147"/>
                  <a:gd name="T46" fmla="*/ 52 w 150"/>
                  <a:gd name="T47" fmla="*/ 70 h 147"/>
                  <a:gd name="T48" fmla="*/ 49 w 150"/>
                  <a:gd name="T49" fmla="*/ 70 h 147"/>
                  <a:gd name="T50" fmla="*/ 44 w 150"/>
                  <a:gd name="T51" fmla="*/ 53 h 147"/>
                  <a:gd name="T52" fmla="*/ 46 w 150"/>
                  <a:gd name="T53" fmla="*/ 46 h 147"/>
                  <a:gd name="T54" fmla="*/ 58 w 150"/>
                  <a:gd name="T55" fmla="*/ 7 h 147"/>
                  <a:gd name="T56" fmla="*/ 90 w 150"/>
                  <a:gd name="T57" fmla="*/ 7 h 147"/>
                  <a:gd name="T58" fmla="*/ 93 w 150"/>
                  <a:gd name="T59" fmla="*/ 10 h 147"/>
                  <a:gd name="T60" fmla="*/ 98 w 150"/>
                  <a:gd name="T61" fmla="*/ 10 h 147"/>
                  <a:gd name="T62" fmla="*/ 102 w 150"/>
                  <a:gd name="T63" fmla="*/ 1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47">
                    <a:moveTo>
                      <a:pt x="102" y="17"/>
                    </a:moveTo>
                    <a:cubicBezTo>
                      <a:pt x="103" y="22"/>
                      <a:pt x="103" y="26"/>
                      <a:pt x="103" y="32"/>
                    </a:cubicBezTo>
                    <a:cubicBezTo>
                      <a:pt x="103" y="34"/>
                      <a:pt x="102" y="43"/>
                      <a:pt x="102" y="46"/>
                    </a:cubicBezTo>
                    <a:cubicBezTo>
                      <a:pt x="102" y="48"/>
                      <a:pt x="103" y="48"/>
                      <a:pt x="104" y="50"/>
                    </a:cubicBezTo>
                    <a:cubicBezTo>
                      <a:pt x="105" y="54"/>
                      <a:pt x="105" y="59"/>
                      <a:pt x="104" y="62"/>
                    </a:cubicBezTo>
                    <a:cubicBezTo>
                      <a:pt x="104" y="64"/>
                      <a:pt x="103" y="66"/>
                      <a:pt x="102" y="68"/>
                    </a:cubicBezTo>
                    <a:cubicBezTo>
                      <a:pt x="101" y="70"/>
                      <a:pt x="98" y="70"/>
                      <a:pt x="97" y="72"/>
                    </a:cubicBezTo>
                    <a:cubicBezTo>
                      <a:pt x="96" y="75"/>
                      <a:pt x="97" y="78"/>
                      <a:pt x="96" y="82"/>
                    </a:cubicBezTo>
                    <a:cubicBezTo>
                      <a:pt x="95" y="85"/>
                      <a:pt x="92" y="85"/>
                      <a:pt x="92" y="90"/>
                    </a:cubicBezTo>
                    <a:cubicBezTo>
                      <a:pt x="93" y="90"/>
                      <a:pt x="94" y="90"/>
                      <a:pt x="96" y="90"/>
                    </a:cubicBezTo>
                    <a:cubicBezTo>
                      <a:pt x="97" y="93"/>
                      <a:pt x="100" y="99"/>
                      <a:pt x="102" y="101"/>
                    </a:cubicBezTo>
                    <a:cubicBezTo>
                      <a:pt x="104" y="102"/>
                      <a:pt x="107" y="102"/>
                      <a:pt x="109" y="103"/>
                    </a:cubicBezTo>
                    <a:cubicBezTo>
                      <a:pt x="116" y="106"/>
                      <a:pt x="125" y="110"/>
                      <a:pt x="132" y="113"/>
                    </a:cubicBezTo>
                    <a:cubicBezTo>
                      <a:pt x="139" y="116"/>
                      <a:pt x="148" y="117"/>
                      <a:pt x="150" y="124"/>
                    </a:cubicBezTo>
                    <a:cubicBezTo>
                      <a:pt x="150" y="129"/>
                      <a:pt x="150" y="141"/>
                      <a:pt x="150" y="147"/>
                    </a:cubicBezTo>
                    <a:cubicBezTo>
                      <a:pt x="0" y="147"/>
                      <a:pt x="0" y="147"/>
                      <a:pt x="0" y="147"/>
                    </a:cubicBezTo>
                    <a:cubicBezTo>
                      <a:pt x="0" y="141"/>
                      <a:pt x="0" y="129"/>
                      <a:pt x="0" y="124"/>
                    </a:cubicBezTo>
                    <a:cubicBezTo>
                      <a:pt x="3" y="117"/>
                      <a:pt x="11" y="116"/>
                      <a:pt x="18" y="113"/>
                    </a:cubicBezTo>
                    <a:cubicBezTo>
                      <a:pt x="25" y="110"/>
                      <a:pt x="34" y="106"/>
                      <a:pt x="41" y="103"/>
                    </a:cubicBezTo>
                    <a:cubicBezTo>
                      <a:pt x="44" y="102"/>
                      <a:pt x="46" y="102"/>
                      <a:pt x="48" y="101"/>
                    </a:cubicBezTo>
                    <a:cubicBezTo>
                      <a:pt x="50" y="99"/>
                      <a:pt x="53" y="93"/>
                      <a:pt x="54" y="90"/>
                    </a:cubicBezTo>
                    <a:cubicBezTo>
                      <a:pt x="57" y="90"/>
                      <a:pt x="57" y="90"/>
                      <a:pt x="57" y="90"/>
                    </a:cubicBezTo>
                    <a:cubicBezTo>
                      <a:pt x="57" y="86"/>
                      <a:pt x="54" y="85"/>
                      <a:pt x="53" y="83"/>
                    </a:cubicBezTo>
                    <a:cubicBezTo>
                      <a:pt x="53" y="79"/>
                      <a:pt x="53" y="74"/>
                      <a:pt x="52" y="70"/>
                    </a:cubicBezTo>
                    <a:cubicBezTo>
                      <a:pt x="52" y="71"/>
                      <a:pt x="49" y="70"/>
                      <a:pt x="49" y="70"/>
                    </a:cubicBezTo>
                    <a:cubicBezTo>
                      <a:pt x="45" y="67"/>
                      <a:pt x="45" y="57"/>
                      <a:pt x="44" y="53"/>
                    </a:cubicBezTo>
                    <a:cubicBezTo>
                      <a:pt x="44" y="51"/>
                      <a:pt x="47" y="49"/>
                      <a:pt x="46" y="46"/>
                    </a:cubicBezTo>
                    <a:cubicBezTo>
                      <a:pt x="42" y="25"/>
                      <a:pt x="48" y="11"/>
                      <a:pt x="58" y="7"/>
                    </a:cubicBezTo>
                    <a:cubicBezTo>
                      <a:pt x="65" y="5"/>
                      <a:pt x="78" y="0"/>
                      <a:pt x="90" y="7"/>
                    </a:cubicBezTo>
                    <a:cubicBezTo>
                      <a:pt x="93" y="10"/>
                      <a:pt x="93" y="10"/>
                      <a:pt x="93" y="10"/>
                    </a:cubicBezTo>
                    <a:cubicBezTo>
                      <a:pt x="98" y="10"/>
                      <a:pt x="98" y="10"/>
                      <a:pt x="98" y="10"/>
                    </a:cubicBezTo>
                    <a:cubicBezTo>
                      <a:pt x="100" y="12"/>
                      <a:pt x="102" y="17"/>
                      <a:pt x="102" y="17"/>
                    </a:cubicBezTo>
                    <a:close/>
                  </a:path>
                </a:pathLst>
              </a:custGeom>
              <a:solidFill>
                <a:srgbClr val="6B15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 name="组合 2"/>
            <p:cNvGrpSpPr/>
            <p:nvPr/>
          </p:nvGrpSpPr>
          <p:grpSpPr>
            <a:xfrm>
              <a:off x="1523385" y="1627119"/>
              <a:ext cx="3425825" cy="3780155"/>
              <a:chOff x="1523385" y="1627119"/>
              <a:chExt cx="3425825" cy="3780155"/>
            </a:xfrm>
          </p:grpSpPr>
          <p:sp>
            <p:nvSpPr>
              <p:cNvPr id="25" name="TextBox 76"/>
              <p:cNvSpPr txBox="1"/>
              <p:nvPr>
                <p:custDataLst>
                  <p:tags r:id="rId4"/>
                </p:custDataLst>
              </p:nvPr>
            </p:nvSpPr>
            <p:spPr>
              <a:xfrm>
                <a:off x="2257391" y="1627119"/>
                <a:ext cx="1583690" cy="367030"/>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en-US" altLang="zh-CN" sz="1800" dirty="0">
                    <a:solidFill>
                      <a:schemeClr val="tx1"/>
                    </a:solidFill>
                  </a:rPr>
                  <a:t>Adam</a:t>
                </a:r>
                <a:r>
                  <a:rPr lang="zh-CN" altLang="en-US" sz="1800" dirty="0">
                    <a:solidFill>
                      <a:schemeClr val="tx1"/>
                    </a:solidFill>
                  </a:rPr>
                  <a:t>和</a:t>
                </a:r>
                <a:r>
                  <a:rPr lang="en-US" altLang="zh-CN" sz="1800" dirty="0">
                    <a:solidFill>
                      <a:schemeClr val="tx1"/>
                    </a:solidFill>
                  </a:rPr>
                  <a:t>SGD</a:t>
                </a:r>
                <a:endParaRPr lang="en-US" altLang="zh-CN" sz="1800" dirty="0">
                  <a:solidFill>
                    <a:schemeClr val="tx1"/>
                  </a:solidFill>
                </a:endParaRPr>
              </a:p>
            </p:txBody>
          </p:sp>
          <p:sp>
            <p:nvSpPr>
              <p:cNvPr id="2" name="矩形 1"/>
              <p:cNvSpPr/>
              <p:nvPr>
                <p:custDataLst>
                  <p:tags r:id="rId5"/>
                </p:custDataLst>
              </p:nvPr>
            </p:nvSpPr>
            <p:spPr>
              <a:xfrm>
                <a:off x="1523385" y="2196079"/>
                <a:ext cx="3425825" cy="3211195"/>
              </a:xfrm>
              <a:prstGeom prst="rect">
                <a:avLst/>
              </a:prstGeom>
            </p:spPr>
            <p:txBody>
              <a:bodyPr wrap="square">
                <a:noAutofit/>
              </a:bodyPr>
              <a:lstStyle/>
              <a:p>
                <a:pPr indent="406400" algn="just" fontAlgn="auto">
                  <a:lnSpc>
                    <a:spcPct val="150000"/>
                  </a:lnSpc>
                  <a:extLst>
                    <a:ext uri="{35155182-B16C-46BC-9424-99874614C6A1}">
                      <wpsdc:indentchars xmlns:wpsdc="http://www.wps.cn/officeDocument/2017/drawingmlCustomData" val="200" checksum="1740828767"/>
                    </a:ext>
                  </a:extLst>
                </a:pPr>
                <a:r>
                  <a:rPr lang="zh-CN" altLang="en-US" sz="1600" dirty="0">
                    <a:solidFill>
                      <a:schemeClr val="tx1"/>
                    </a:solidFill>
                    <a:latin typeface="微软雅黑" panose="020B0503020204020204" pitchFamily="34" charset="-122"/>
                    <a:ea typeface="微软雅黑" panose="020B0503020204020204" pitchFamily="34" charset="-122"/>
                  </a:rPr>
                  <a:t>优化器是通过迭代更新模型的参数（如权重和偏置）来最小化损失函数（</a:t>
                </a:r>
                <a:r>
                  <a:rPr lang="en-US" altLang="zh-CN" sz="1600" dirty="0">
                    <a:solidFill>
                      <a:schemeClr val="tx1"/>
                    </a:solidFill>
                    <a:latin typeface="微软雅黑" panose="020B0503020204020204" pitchFamily="34" charset="-122"/>
                    <a:ea typeface="微软雅黑" panose="020B0503020204020204" pitchFamily="34" charset="-122"/>
                  </a:rPr>
                  <a:t>loss</a:t>
                </a:r>
                <a:r>
                  <a:rPr lang="zh-CN" altLang="en-US" sz="1600" dirty="0">
                    <a:solidFill>
                      <a:schemeClr val="tx1"/>
                    </a:solidFill>
                    <a:latin typeface="微软雅黑" panose="020B0503020204020204" pitchFamily="34" charset="-122"/>
                    <a:ea typeface="微软雅黑" panose="020B0503020204020204" pitchFamily="34" charset="-122"/>
                  </a:rPr>
                  <a:t>），以使模型趋向收敛。</a:t>
                </a:r>
                <a:endParaRPr lang="zh-CN" altLang="en-US" sz="1600" dirty="0">
                  <a:solidFill>
                    <a:schemeClr val="tx1"/>
                  </a:solidFill>
                  <a:latin typeface="微软雅黑" panose="020B0503020204020204" pitchFamily="34" charset="-122"/>
                  <a:ea typeface="微软雅黑" panose="020B0503020204020204" pitchFamily="34" charset="-122"/>
                </a:endParaRPr>
              </a:p>
              <a:p>
                <a:pPr indent="406400" algn="just" fontAlgn="auto">
                  <a:lnSpc>
                    <a:spcPct val="150000"/>
                  </a:lnSpc>
                  <a:extLst>
                    <a:ext uri="{35155182-B16C-46BC-9424-99874614C6A1}">
                      <wpsdc:indentchars xmlns:wpsdc="http://www.wps.cn/officeDocument/2017/drawingmlCustomData" val="200" checksum="1740828767"/>
                    </a:ext>
                  </a:extLst>
                </a:pPr>
                <a:r>
                  <a:rPr lang="zh-CN" altLang="en-US" sz="1600" dirty="0">
                    <a:solidFill>
                      <a:schemeClr val="tx1"/>
                    </a:solidFill>
                    <a:latin typeface="微软雅黑" panose="020B0503020204020204" pitchFamily="34" charset="-122"/>
                    <a:ea typeface="微软雅黑" panose="020B0503020204020204" pitchFamily="34" charset="-122"/>
                  </a:rPr>
                  <a:t>在对比使用</a:t>
                </a:r>
                <a:r>
                  <a:rPr lang="en-US" altLang="zh-CN" sz="1600" dirty="0">
                    <a:solidFill>
                      <a:schemeClr val="tx1"/>
                    </a:solidFill>
                    <a:latin typeface="微软雅黑" panose="020B0503020204020204" pitchFamily="34" charset="-122"/>
                    <a:ea typeface="微软雅黑" panose="020B0503020204020204" pitchFamily="34" charset="-122"/>
                  </a:rPr>
                  <a:t>SGD</a:t>
                </a:r>
                <a:r>
                  <a:rPr lang="zh-CN" altLang="en-US" sz="1600" dirty="0">
                    <a:solidFill>
                      <a:schemeClr val="tx1"/>
                    </a:solidFill>
                    <a:latin typeface="微软雅黑" panose="020B0503020204020204" pitchFamily="34" charset="-122"/>
                    <a:ea typeface="微软雅黑" panose="020B0503020204020204" pitchFamily="34" charset="-122"/>
                  </a:rPr>
                  <a:t>和</a:t>
                </a:r>
                <a:r>
                  <a:rPr lang="en-US" altLang="zh-CN" sz="1600" dirty="0">
                    <a:solidFill>
                      <a:schemeClr val="tx1"/>
                    </a:solidFill>
                    <a:latin typeface="微软雅黑" panose="020B0503020204020204" pitchFamily="34" charset="-122"/>
                    <a:ea typeface="微软雅黑" panose="020B0503020204020204" pitchFamily="34" charset="-122"/>
                  </a:rPr>
                  <a:t>Adam</a:t>
                </a:r>
                <a:r>
                  <a:rPr lang="zh-CN" altLang="en-US" sz="1600" dirty="0">
                    <a:solidFill>
                      <a:schemeClr val="tx1"/>
                    </a:solidFill>
                    <a:latin typeface="微软雅黑" panose="020B0503020204020204" pitchFamily="34" charset="-122"/>
                    <a:ea typeface="微软雅黑" panose="020B0503020204020204" pitchFamily="34" charset="-122"/>
                  </a:rPr>
                  <a:t>优化器后，发现二者效果有较为明显的差异，在多次调整</a:t>
                </a:r>
                <a:r>
                  <a:rPr lang="en-US" altLang="zh-CN" sz="1600" dirty="0">
                    <a:solidFill>
                      <a:schemeClr val="tx1"/>
                    </a:solidFill>
                    <a:latin typeface="微软雅黑" panose="020B0503020204020204" pitchFamily="34" charset="-122"/>
                    <a:ea typeface="微软雅黑" panose="020B0503020204020204" pitchFamily="34" charset="-122"/>
                  </a:rPr>
                  <a:t>Adam</a:t>
                </a:r>
                <a:r>
                  <a:rPr lang="zh-CN" altLang="en-US" sz="1600" dirty="0">
                    <a:solidFill>
                      <a:schemeClr val="tx1"/>
                    </a:solidFill>
                    <a:latin typeface="微软雅黑" panose="020B0503020204020204" pitchFamily="34" charset="-122"/>
                    <a:ea typeface="微软雅黑" panose="020B0503020204020204" pitchFamily="34" charset="-122"/>
                  </a:rPr>
                  <a:t>优化器的参数后仍未能得到较好的效果，因此在后续的实验中都改用</a:t>
                </a:r>
                <a:r>
                  <a:rPr lang="en-US" altLang="zh-CN" sz="1600" dirty="0">
                    <a:solidFill>
                      <a:schemeClr val="tx1"/>
                    </a:solidFill>
                    <a:latin typeface="微软雅黑" panose="020B0503020204020204" pitchFamily="34" charset="-122"/>
                    <a:ea typeface="微软雅黑" panose="020B0503020204020204" pitchFamily="34" charset="-122"/>
                  </a:rPr>
                  <a:t>SGD</a:t>
                </a:r>
                <a:r>
                  <a:rPr lang="zh-CN" altLang="en-US" sz="1600" dirty="0">
                    <a:solidFill>
                      <a:schemeClr val="tx1"/>
                    </a:solidFill>
                    <a:latin typeface="微软雅黑" panose="020B0503020204020204" pitchFamily="34" charset="-122"/>
                    <a:ea typeface="微软雅黑" panose="020B0503020204020204" pitchFamily="34" charset="-122"/>
                  </a:rPr>
                  <a:t>进行优化。</a:t>
                </a: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grpSp>
      <p:pic>
        <p:nvPicPr>
          <p:cNvPr id="37" name="Picture 36" descr="59-南开大学-logo.png"/>
          <p:cNvPicPr>
            <a:picLocks noChangeAspect="1"/>
          </p:cNvPicPr>
          <p:nvPr>
            <p:custDataLst>
              <p:tags r:id="rId6"/>
            </p:custDataLst>
          </p:nvPr>
        </p:nvPicPr>
        <p:blipFill>
          <a:blip r:embed="rId7"/>
          <a:stretch>
            <a:fillRect/>
          </a:stretch>
        </p:blipFill>
        <p:spPr>
          <a:xfrm>
            <a:off x="11515607" y="6141125"/>
            <a:ext cx="499384" cy="499383"/>
          </a:xfrm>
          <a:prstGeom prst="rect">
            <a:avLst/>
          </a:prstGeom>
        </p:spPr>
      </p:pic>
      <p:pic>
        <p:nvPicPr>
          <p:cNvPr id="6" name="图片 6" descr="loss_accuracy_lr"/>
          <p:cNvPicPr>
            <a:picLocks noChangeAspect="1"/>
          </p:cNvPicPr>
          <p:nvPr/>
        </p:nvPicPr>
        <p:blipFill>
          <a:blip r:embed="rId8"/>
          <a:stretch>
            <a:fillRect/>
          </a:stretch>
        </p:blipFill>
        <p:spPr>
          <a:xfrm>
            <a:off x="5481955" y="1497330"/>
            <a:ext cx="5424805" cy="3617595"/>
          </a:xfrm>
          <a:prstGeom prst="rect">
            <a:avLst/>
          </a:prstGeom>
        </p:spPr>
      </p:pic>
      <p:sp>
        <p:nvSpPr>
          <p:cNvPr id="4" name="文本框 3"/>
          <p:cNvSpPr txBox="1"/>
          <p:nvPr/>
        </p:nvSpPr>
        <p:spPr>
          <a:xfrm>
            <a:off x="6146800" y="5285105"/>
            <a:ext cx="4064000" cy="337185"/>
          </a:xfrm>
          <a:prstGeom prst="rect">
            <a:avLst/>
          </a:prstGeom>
          <a:noFill/>
        </p:spPr>
        <p:txBody>
          <a:bodyPr wrap="square" rtlCol="0">
            <a:spAutoFit/>
          </a:bodyPr>
          <a:p>
            <a:pPr algn="ct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Adam</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优化器效果展示</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p:tgtEl>
                                          <p:spTgt spid="31"/>
                                        </p:tgtEl>
                                        <p:attrNameLst>
                                          <p:attrName>ppt_y</p:attrName>
                                        </p:attrNameLst>
                                      </p:cBhvr>
                                      <p:tavLst>
                                        <p:tav tm="0">
                                          <p:val>
                                            <p:strVal val="#ppt_y+#ppt_h*1.125000"/>
                                          </p:val>
                                        </p:tav>
                                        <p:tav tm="100000">
                                          <p:val>
                                            <p:strVal val="#ppt_y"/>
                                          </p:val>
                                        </p:tav>
                                      </p:tavLst>
                                    </p:anim>
                                    <p:animEffect transition="in" filter="wipe(up)">
                                      <p:cBhvr>
                                        <p:cTn id="13" dur="500"/>
                                        <p:tgtEl>
                                          <p:spTgt spid="31"/>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ppt_y</p:attrName>
                                        </p:attrNameLst>
                                      </p:cBhvr>
                                      <p:tavLst>
                                        <p:tav tm="0">
                                          <p:val>
                                            <p:strVal val="#ppt_y-#ppt_h*1.125000"/>
                                          </p:val>
                                        </p:tav>
                                        <p:tav tm="100000">
                                          <p:val>
                                            <p:strVal val="#ppt_y"/>
                                          </p:val>
                                        </p:tav>
                                      </p:tavLst>
                                    </p:anim>
                                    <p:animEffect transition="in" filter="wipe(down)">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857500" y="4133850"/>
            <a:ext cx="8210550" cy="9525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23950" y="2686050"/>
            <a:ext cx="1543050" cy="1543050"/>
            <a:chOff x="1123950" y="2686050"/>
            <a:chExt cx="1543050" cy="1543050"/>
          </a:xfrm>
        </p:grpSpPr>
        <p:sp>
          <p:nvSpPr>
            <p:cNvPr id="7" name="矩形 6"/>
            <p:cNvSpPr/>
            <p:nvPr/>
          </p:nvSpPr>
          <p:spPr>
            <a:xfrm>
              <a:off x="1123950" y="2686050"/>
              <a:ext cx="1543050" cy="154305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07285" y="2903577"/>
              <a:ext cx="976380" cy="1107996"/>
            </a:xfrm>
            <a:prstGeom prst="rect">
              <a:avLst/>
            </a:prstGeom>
            <a:no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6</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grpSp>
      <p:sp>
        <p:nvSpPr>
          <p:cNvPr id="8" name="矩形 7"/>
          <p:cNvSpPr/>
          <p:nvPr/>
        </p:nvSpPr>
        <p:spPr>
          <a:xfrm>
            <a:off x="2857500" y="2686050"/>
            <a:ext cx="9334500" cy="12954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950335" y="2750022"/>
            <a:ext cx="3229610" cy="828675"/>
          </a:xfrm>
          <a:prstGeom prst="rect">
            <a:avLst/>
          </a:prstGeom>
          <a:noFill/>
        </p:spPr>
        <p:txBody>
          <a:bodyPr wrap="none" lIns="91436" tIns="45718" rIns="91436" bIns="45718" rtlCol="0">
            <a:spAutoFit/>
          </a:bodyPr>
          <a:lstStyle>
            <a:defPPr>
              <a:defRPr lang="zh-CN"/>
            </a:defPPr>
            <a:lvl1pP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solidFill>
                  <a:srgbClr val="FFFFFF"/>
                </a:solidFill>
              </a:rPr>
              <a:t>总结与</a:t>
            </a:r>
            <a:r>
              <a:rPr lang="zh-CN" altLang="en-US" dirty="0">
                <a:solidFill>
                  <a:srgbClr val="FFFFFF"/>
                </a:solidFill>
              </a:rPr>
              <a:t>展望</a:t>
            </a:r>
            <a:endParaRPr lang="zh-CN" altLang="en-US" dirty="0">
              <a:solidFill>
                <a:srgbClr val="FFFFFF"/>
              </a:solidFill>
            </a:endParaRPr>
          </a:p>
        </p:txBody>
      </p:sp>
      <p:sp>
        <p:nvSpPr>
          <p:cNvPr id="12" name="矩形 11"/>
          <p:cNvSpPr/>
          <p:nvPr/>
        </p:nvSpPr>
        <p:spPr>
          <a:xfrm>
            <a:off x="2949942" y="3548751"/>
            <a:ext cx="4041775" cy="367030"/>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SUMMARIZATION AND PROSPECT </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par>
                                <p:cTn id="11" presetID="12" presetClass="entr" presetSubtype="2"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ppt_x</p:attrName>
                                        </p:attrNameLst>
                                      </p:cBhvr>
                                      <p:tavLst>
                                        <p:tav tm="0">
                                          <p:val>
                                            <p:strVal val="#ppt_x+#ppt_w*1.125000"/>
                                          </p:val>
                                        </p:tav>
                                        <p:tav tm="100000">
                                          <p:val>
                                            <p:strVal val="#ppt_x"/>
                                          </p:val>
                                        </p:tav>
                                      </p:tavLst>
                                    </p:anim>
                                    <p:animEffect transition="in" filter="wipe(left)">
                                      <p:cBhvr>
                                        <p:cTn id="14" dur="500"/>
                                        <p:tgtEl>
                                          <p:spTgt spid="8"/>
                                        </p:tgtEl>
                                      </p:cBhvr>
                                    </p:animEffect>
                                  </p:childTnLst>
                                </p:cTn>
                              </p:par>
                              <p:par>
                                <p:cTn id="15" presetID="12" presetClass="entr" presetSubtype="2" fill="hold" grpId="0" nodeType="withEffect">
                                  <p:stCondLst>
                                    <p:cond delay="50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p:tgtEl>
                                          <p:spTgt spid="10"/>
                                        </p:tgtEl>
                                        <p:attrNameLst>
                                          <p:attrName>ppt_x</p:attrName>
                                        </p:attrNameLst>
                                      </p:cBhvr>
                                      <p:tavLst>
                                        <p:tav tm="0">
                                          <p:val>
                                            <p:strVal val="#ppt_x+#ppt_w*1.125000"/>
                                          </p:val>
                                        </p:tav>
                                        <p:tav tm="100000">
                                          <p:val>
                                            <p:strVal val="#ppt_x"/>
                                          </p:val>
                                        </p:tav>
                                      </p:tavLst>
                                    </p:anim>
                                    <p:animEffect transition="in" filter="wipe(left)">
                                      <p:cBhvr>
                                        <p:cTn id="18" dur="500"/>
                                        <p:tgtEl>
                                          <p:spTgt spid="10"/>
                                        </p:tgtEl>
                                      </p:cBhvr>
                                    </p:animEffect>
                                  </p:childTnLst>
                                </p:cTn>
                              </p:par>
                              <p:par>
                                <p:cTn id="19" presetID="12" presetClass="entr" presetSubtype="2" fill="hold" grpId="0" nodeType="withEffect">
                                  <p:stCondLst>
                                    <p:cond delay="90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p:tgtEl>
                                          <p:spTgt spid="12"/>
                                        </p:tgtEl>
                                        <p:attrNameLst>
                                          <p:attrName>ppt_x</p:attrName>
                                        </p:attrNameLst>
                                      </p:cBhvr>
                                      <p:tavLst>
                                        <p:tav tm="0">
                                          <p:val>
                                            <p:strVal val="#ppt_x+#ppt_w*1.125000"/>
                                          </p:val>
                                        </p:tav>
                                        <p:tav tm="100000">
                                          <p:val>
                                            <p:strVal val="#ppt_x"/>
                                          </p:val>
                                        </p:tav>
                                      </p:tavLst>
                                    </p:anim>
                                    <p:animEffect transition="in" filter="wipe(left)">
                                      <p:cBhvr>
                                        <p:cTn id="22" dur="500"/>
                                        <p:tgtEl>
                                          <p:spTgt spid="12"/>
                                        </p:tgtEl>
                                      </p:cBhvr>
                                    </p:animEffect>
                                  </p:childTnLst>
                                </p:cTn>
                              </p:par>
                            </p:childTnLst>
                          </p:cTn>
                        </p:par>
                        <p:par>
                          <p:cTn id="23" fill="hold">
                            <p:stCondLst>
                              <p:cond delay="500"/>
                            </p:stCondLst>
                            <p:childTnLst>
                              <p:par>
                                <p:cTn id="24" presetID="1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p:tgtEl>
                                          <p:spTgt spid="9"/>
                                        </p:tgtEl>
                                        <p:attrNameLst>
                                          <p:attrName>ppt_x</p:attrName>
                                        </p:attrNameLst>
                                      </p:cBhvr>
                                      <p:tavLst>
                                        <p:tav tm="0">
                                          <p:val>
                                            <p:strVal val="#ppt_x-#ppt_w*1.125000"/>
                                          </p:val>
                                        </p:tav>
                                        <p:tav tm="100000">
                                          <p:val>
                                            <p:strVal val="#ppt_x"/>
                                          </p:val>
                                        </p:tav>
                                      </p:tavLst>
                                    </p:anim>
                                    <p:animEffect transition="in" filter="wipe(righ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4000" y="201683"/>
            <a:ext cx="898070" cy="521970"/>
            <a:chOff x="-254000" y="201683"/>
            <a:chExt cx="898070" cy="521970"/>
          </a:xfrm>
        </p:grpSpPr>
        <p:sp>
          <p:nvSpPr>
            <p:cNvPr id="5" name="圆角矩形 4"/>
            <p:cNvSpPr/>
            <p:nvPr/>
          </p:nvSpPr>
          <p:spPr>
            <a:xfrm>
              <a:off x="-254000" y="227083"/>
              <a:ext cx="898070" cy="439668"/>
            </a:xfrm>
            <a:prstGeom prst="roundRect">
              <a:avLst>
                <a:gd name="adj" fmla="val 500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6</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2213610" cy="582295"/>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总结与</a:t>
            </a:r>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展望</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2936572" y="217491"/>
            <a:ext cx="10125325" cy="481397"/>
            <a:chOff x="2936572" y="217491"/>
            <a:chExt cx="10125325" cy="481397"/>
          </a:xfrm>
        </p:grpSpPr>
        <p:sp>
          <p:nvSpPr>
            <p:cNvPr id="4" name="圆角矩形 3"/>
            <p:cNvSpPr/>
            <p:nvPr/>
          </p:nvSpPr>
          <p:spPr>
            <a:xfrm>
              <a:off x="2965397" y="217491"/>
              <a:ext cx="10083800" cy="328609"/>
            </a:xfrm>
            <a:prstGeom prst="roundRect">
              <a:avLst>
                <a:gd name="adj" fmla="val 500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36572" y="239783"/>
              <a:ext cx="2757170" cy="45910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sym typeface="+mn-ea"/>
                </a:rPr>
                <a:t>SUMMARIZATION AND PROSPECT </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58565" y="2337707"/>
            <a:ext cx="5876925" cy="6362700"/>
          </a:xfrm>
          <a:prstGeom prst="rect">
            <a:avLst/>
          </a:prstGeom>
        </p:spPr>
      </p:pic>
      <p:sp>
        <p:nvSpPr>
          <p:cNvPr id="23" name="矩形 22"/>
          <p:cNvSpPr/>
          <p:nvPr/>
        </p:nvSpPr>
        <p:spPr>
          <a:xfrm>
            <a:off x="1042035" y="1784985"/>
            <a:ext cx="6172835" cy="3968115"/>
          </a:xfrm>
          <a:prstGeom prst="rect">
            <a:avLst/>
          </a:prstGeom>
        </p:spPr>
        <p:txBody>
          <a:bodyPr wrap="square" lIns="91438" tIns="45719" rIns="91438" bIns="45719">
            <a:spAutoFit/>
          </a:bodyPr>
          <a:lstStyle/>
          <a:p>
            <a:pPr indent="355600" algn="just" fontAlgn="auto">
              <a:lnSpc>
                <a:spcPct val="150000"/>
              </a:lnSpc>
              <a:extLst>
                <a:ext uri="{35155182-B16C-46BC-9424-99874614C6A1}">
                  <wpsdc:indentchars xmlns:wpsdc="http://www.wps.cn/officeDocument/2017/drawingmlCustomData" val="200" checksum="3837665281"/>
                </a:ext>
              </a:extLst>
            </a:pPr>
            <a:r>
              <a:rPr lang="zh-CN" altLang="en-US" sz="1400" dirty="0">
                <a:solidFill>
                  <a:schemeClr val="tx1"/>
                </a:solidFill>
                <a:latin typeface="微软雅黑" panose="020B0503020204020204" pitchFamily="34" charset="-122"/>
                <a:ea typeface="微软雅黑" panose="020B0503020204020204" pitchFamily="34" charset="-122"/>
              </a:rPr>
              <a:t>本文所做的文档图像分类方法的研究，通过采用先进的Swin Transformer模型，不仅提高了分类精度，也优化了处理速度。在实际工程应用中，该方法可广泛应用于数字档案管理、智能文档处理和自动化办公系统等领域，帮助企业和机构提高文档管理的效率和准确性。</a:t>
            </a:r>
            <a:endParaRPr lang="zh-CN" altLang="en-US" sz="1400" dirty="0">
              <a:solidFill>
                <a:schemeClr val="tx1"/>
              </a:solidFill>
              <a:latin typeface="微软雅黑" panose="020B0503020204020204" pitchFamily="34" charset="-122"/>
              <a:ea typeface="微软雅黑" panose="020B0503020204020204" pitchFamily="34" charset="-122"/>
            </a:endParaRPr>
          </a:p>
          <a:p>
            <a:pPr indent="355600" algn="just" fontAlgn="auto">
              <a:lnSpc>
                <a:spcPct val="150000"/>
              </a:lnSpc>
              <a:extLst>
                <a:ext uri="{35155182-B16C-46BC-9424-99874614C6A1}">
                  <wpsdc:indentchars xmlns:wpsdc="http://www.wps.cn/officeDocument/2017/drawingmlCustomData" val="200" checksum="3837665281"/>
                </a:ext>
              </a:extLst>
            </a:pPr>
            <a:r>
              <a:rPr lang="zh-CN" altLang="en-US" sz="1400" dirty="0">
                <a:solidFill>
                  <a:schemeClr val="tx1"/>
                </a:solidFill>
                <a:latin typeface="微软雅黑" panose="020B0503020204020204" pitchFamily="34" charset="-122"/>
                <a:ea typeface="微软雅黑" panose="020B0503020204020204" pitchFamily="34" charset="-122"/>
              </a:rPr>
              <a:t>随着云计算和大数据技术的发展，本方法可进一步整合至云服务中，提供API接口，方便用户通过网络进行大规模文档图像的分类与处理，扩大其应用范围和市场潜力。</a:t>
            </a:r>
            <a:endParaRPr lang="zh-CN" altLang="en-US" sz="1400" dirty="0">
              <a:solidFill>
                <a:schemeClr val="tx1"/>
              </a:solidFill>
              <a:latin typeface="微软雅黑" panose="020B0503020204020204" pitchFamily="34" charset="-122"/>
              <a:ea typeface="微软雅黑" panose="020B0503020204020204" pitchFamily="34" charset="-122"/>
            </a:endParaRPr>
          </a:p>
          <a:p>
            <a:pPr indent="355600" algn="just" fontAlgn="auto">
              <a:lnSpc>
                <a:spcPct val="150000"/>
              </a:lnSpc>
              <a:extLst>
                <a:ext uri="{35155182-B16C-46BC-9424-99874614C6A1}">
                  <wpsdc:indentchars xmlns:wpsdc="http://www.wps.cn/officeDocument/2017/drawingmlCustomData" val="200" checksum="3837665281"/>
                </a:ext>
              </a:extLst>
            </a:pPr>
            <a:r>
              <a:rPr lang="zh-CN" altLang="en-US" sz="1400" dirty="0">
                <a:solidFill>
                  <a:schemeClr val="tx1"/>
                </a:solidFill>
                <a:latin typeface="微软雅黑" panose="020B0503020204020204" pitchFamily="34" charset="-122"/>
                <a:ea typeface="微软雅黑" panose="020B0503020204020204" pitchFamily="34" charset="-122"/>
              </a:rPr>
              <a:t>此外，在本次实验中，通过对比不同预处理方法、数据集、学习率调整策略、预训练模型以及优化器对于</a:t>
            </a:r>
            <a:r>
              <a:rPr lang="zh-CN" altLang="en-US" sz="1400" dirty="0">
                <a:solidFill>
                  <a:schemeClr val="tx1"/>
                </a:solidFill>
                <a:latin typeface="微软雅黑" panose="020B0503020204020204" pitchFamily="34" charset="-122"/>
                <a:ea typeface="微软雅黑" panose="020B0503020204020204" pitchFamily="34" charset="-122"/>
              </a:rPr>
              <a:t>模型性能的</a:t>
            </a:r>
            <a:r>
              <a:rPr lang="zh-CN" altLang="en-US" sz="1400" dirty="0">
                <a:solidFill>
                  <a:schemeClr val="tx1"/>
                </a:solidFill>
                <a:latin typeface="微软雅黑" panose="020B0503020204020204" pitchFamily="34" charset="-122"/>
                <a:ea typeface="微软雅黑" panose="020B0503020204020204" pitchFamily="34" charset="-122"/>
              </a:rPr>
              <a:t>影响，本研究为未来文档图像分类模型的优化提供了实验依据和方向。特别是在处理非平衡数据集和大尺寸图像方面，本研究的发现将指导后续研究如何选择合适的方法和参数配置以提高模型的泛化能力和准确性。</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1042035" y="1134110"/>
            <a:ext cx="6173470" cy="482600"/>
            <a:chOff x="1125866" y="1909237"/>
            <a:chExt cx="5129823" cy="482284"/>
          </a:xfrm>
        </p:grpSpPr>
        <p:sp>
          <p:nvSpPr>
            <p:cNvPr id="48" name="矩形 47"/>
            <p:cNvSpPr/>
            <p:nvPr/>
          </p:nvSpPr>
          <p:spPr>
            <a:xfrm>
              <a:off x="1125866" y="1916239"/>
              <a:ext cx="5129823" cy="357774"/>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1125867" y="1909237"/>
              <a:ext cx="3214450" cy="482284"/>
              <a:chOff x="6707901" y="1756228"/>
              <a:chExt cx="3214450" cy="482284"/>
            </a:xfrm>
          </p:grpSpPr>
          <p:sp>
            <p:nvSpPr>
              <p:cNvPr id="45" name="文本框 44"/>
              <p:cNvSpPr txBox="1"/>
              <p:nvPr/>
            </p:nvSpPr>
            <p:spPr>
              <a:xfrm>
                <a:off x="6707901" y="1756228"/>
                <a:ext cx="1338820" cy="366790"/>
              </a:xfrm>
              <a:prstGeom prst="rect">
                <a:avLst/>
              </a:prstGeom>
              <a:noFill/>
            </p:spPr>
            <p:txBody>
              <a:bodyPr wrap="squar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总结与展望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6" name="矩形 45"/>
              <p:cNvSpPr/>
              <p:nvPr/>
            </p:nvSpPr>
            <p:spPr>
              <a:xfrm>
                <a:off x="7862929" y="1824763"/>
                <a:ext cx="2059422" cy="413749"/>
              </a:xfrm>
              <a:prstGeom prst="rect">
                <a:avLst/>
              </a:prstGeom>
            </p:spPr>
            <p:txBody>
              <a:bodyPr wrap="square">
                <a:spAutoFit/>
              </a:bodyPr>
              <a:lstStyle/>
              <a:p>
                <a:pPr algn="ctr"/>
                <a:r>
                  <a:rPr lang="en-US" altLang="zh-CN" sz="1050" dirty="0">
                    <a:solidFill>
                      <a:schemeClr val="bg1"/>
                    </a:solidFill>
                    <a:latin typeface="微软雅黑" panose="020B0503020204020204" pitchFamily="34" charset="-122"/>
                    <a:ea typeface="微软雅黑" panose="020B0503020204020204" pitchFamily="34" charset="-122"/>
                  </a:rPr>
                  <a:t>SUMMARIZATION AND PROSPECT </a:t>
                </a:r>
                <a:endParaRPr lang="en-US" altLang="zh-CN" sz="1050" dirty="0">
                  <a:solidFill>
                    <a:schemeClr val="bg1"/>
                  </a:solidFill>
                  <a:latin typeface="微软雅黑" panose="020B0503020204020204" pitchFamily="34" charset="-122"/>
                  <a:ea typeface="微软雅黑" panose="020B0503020204020204" pitchFamily="34" charset="-122"/>
                </a:endParaRPr>
              </a:p>
            </p:txBody>
          </p:sp>
        </p:grpSp>
      </p:grpSp>
      <p:pic>
        <p:nvPicPr>
          <p:cNvPr id="92" name="Picture 91" descr="59-南开大学-logo.png"/>
          <p:cNvPicPr>
            <a:picLocks noChangeAspect="1"/>
          </p:cNvPicPr>
          <p:nvPr/>
        </p:nvPicPr>
        <p:blipFill>
          <a:blip r:embed="rId2"/>
          <a:stretch>
            <a:fillRect/>
          </a:stretch>
        </p:blipFill>
        <p:spPr>
          <a:xfrm>
            <a:off x="11515607" y="6141125"/>
            <a:ext cx="499384" cy="49938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right)">
                                      <p:cBhvr>
                                        <p:cTn id="8" dur="500"/>
                                        <p:tgtEl>
                                          <p:spTgt spid="3"/>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ppt_y</p:attrName>
                                        </p:attrNameLst>
                                      </p:cBhvr>
                                      <p:tavLst>
                                        <p:tav tm="0">
                                          <p:val>
                                            <p:strVal val="#ppt_y-#ppt_h*1.125000"/>
                                          </p:val>
                                        </p:tav>
                                        <p:tav tm="100000">
                                          <p:val>
                                            <p:strVal val="#ppt_y"/>
                                          </p:val>
                                        </p:tav>
                                      </p:tavLst>
                                    </p:anim>
                                    <p:animEffect transition="in" filter="wipe(down)">
                                      <p:cBhvr>
                                        <p:cTn id="12" dur="500"/>
                                        <p:tgtEl>
                                          <p:spTgt spid="7"/>
                                        </p:tgtEl>
                                      </p:cBhvr>
                                    </p:animEffect>
                                  </p:childTnLst>
                                </p:cTn>
                              </p:par>
                              <p:par>
                                <p:cTn id="13" presetID="12" presetClass="entr" presetSubtype="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p:tgtEl>
                                          <p:spTgt spid="10"/>
                                        </p:tgtEl>
                                        <p:attrNameLst>
                                          <p:attrName>ppt_x</p:attrName>
                                        </p:attrNameLst>
                                      </p:cBhvr>
                                      <p:tavLst>
                                        <p:tav tm="0">
                                          <p:val>
                                            <p:strVal val="#ppt_x+#ppt_w*1.125000"/>
                                          </p:val>
                                        </p:tav>
                                        <p:tav tm="100000">
                                          <p:val>
                                            <p:strVal val="#ppt_x"/>
                                          </p:val>
                                        </p:tav>
                                      </p:tavLst>
                                    </p:anim>
                                    <p:animEffect transition="in" filter="wipe(left)">
                                      <p:cBhvr>
                                        <p:cTn id="16" dur="500"/>
                                        <p:tgtEl>
                                          <p:spTgt spid="10"/>
                                        </p:tgtEl>
                                      </p:cBhvr>
                                    </p:animEffect>
                                  </p:childTnLst>
                                </p:cTn>
                              </p:par>
                            </p:childTnLst>
                          </p:cTn>
                        </p:par>
                        <p:par>
                          <p:cTn id="17" fill="hold">
                            <p:stCondLst>
                              <p:cond delay="500"/>
                            </p:stCondLst>
                            <p:childTnLst>
                              <p:par>
                                <p:cTn id="18" presetID="12" presetClass="entr" presetSubtype="4"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p:tgtEl>
                                          <p:spTgt spid="11"/>
                                        </p:tgtEl>
                                        <p:attrNameLst>
                                          <p:attrName>ppt_y</p:attrName>
                                        </p:attrNameLst>
                                      </p:cBhvr>
                                      <p:tavLst>
                                        <p:tav tm="0">
                                          <p:val>
                                            <p:strVal val="#ppt_y+#ppt_h*1.125000"/>
                                          </p:val>
                                        </p:tav>
                                        <p:tav tm="100000">
                                          <p:val>
                                            <p:strVal val="#ppt_y"/>
                                          </p:val>
                                        </p:tav>
                                      </p:tavLst>
                                    </p:anim>
                                    <p:animEffect transition="in" filter="wipe(up)">
                                      <p:cBhvr>
                                        <p:cTn id="21" dur="500"/>
                                        <p:tgtEl>
                                          <p:spTgt spid="11"/>
                                        </p:tgtEl>
                                      </p:cBhvr>
                                    </p:animEffect>
                                  </p:childTnLst>
                                </p:cTn>
                              </p:par>
                            </p:childTnLst>
                          </p:cTn>
                        </p:par>
                        <p:par>
                          <p:cTn id="22" fill="hold">
                            <p:stCondLst>
                              <p:cond delay="1000"/>
                            </p:stCondLst>
                            <p:childTnLst>
                              <p:par>
                                <p:cTn id="23" presetID="12" presetClass="entr" presetSubtype="4"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p:tgtEl>
                                          <p:spTgt spid="23"/>
                                        </p:tgtEl>
                                        <p:attrNameLst>
                                          <p:attrName>ppt_y</p:attrName>
                                        </p:attrNameLst>
                                      </p:cBhvr>
                                      <p:tavLst>
                                        <p:tav tm="0">
                                          <p:val>
                                            <p:strVal val="#ppt_y+#ppt_h*1.125000"/>
                                          </p:val>
                                        </p:tav>
                                        <p:tav tm="100000">
                                          <p:val>
                                            <p:strVal val="#ppt_y"/>
                                          </p:val>
                                        </p:tav>
                                      </p:tavLst>
                                    </p:anim>
                                    <p:animEffect transition="in" filter="wipe(up)">
                                      <p:cBhvr>
                                        <p:cTn id="26" dur="500"/>
                                        <p:tgtEl>
                                          <p:spTgt spid="23"/>
                                        </p:tgtEl>
                                      </p:cBhvr>
                                    </p:animEffect>
                                  </p:childTnLst>
                                </p:cTn>
                              </p:par>
                            </p:childTnLst>
                          </p:cTn>
                        </p:par>
                        <p:par>
                          <p:cTn id="27" fill="hold">
                            <p:stCondLst>
                              <p:cond delay="1500"/>
                            </p:stCondLst>
                            <p:childTnLst>
                              <p:par>
                                <p:cTn id="28" presetID="26" presetClass="entr" presetSubtype="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down)">
                                      <p:cBhvr>
                                        <p:cTn id="30" dur="203">
                                          <p:stCondLst>
                                            <p:cond delay="0"/>
                                          </p:stCondLst>
                                        </p:cTn>
                                        <p:tgtEl>
                                          <p:spTgt spid="2"/>
                                        </p:tgtEl>
                                      </p:cBhvr>
                                    </p:animEffect>
                                    <p:anim calcmode="lin" valueType="num">
                                      <p:cBhvr>
                                        <p:cTn id="31" dur="638"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32" dur="2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33" dur="232" tmFilter="0, 0; 0.125,0.2665; 0.25,0.4; 0.375,0.465; 0.5,0.5;  0.625,0.535; 0.75,0.6; 0.875,0.7335; 1,1">
                                          <p:stCondLst>
                                            <p:cond delay="232"/>
                                          </p:stCondLst>
                                        </p:cTn>
                                        <p:tgtEl>
                                          <p:spTgt spid="2"/>
                                        </p:tgtEl>
                                        <p:attrNameLst>
                                          <p:attrName>ppt_y</p:attrName>
                                        </p:attrNameLst>
                                      </p:cBhvr>
                                      <p:tavLst>
                                        <p:tav tm="0" fmla="#ppt_y-sin(pi*$)/9">
                                          <p:val>
                                            <p:fltVal val="0"/>
                                          </p:val>
                                        </p:tav>
                                        <p:tav tm="100000">
                                          <p:val>
                                            <p:fltVal val="1"/>
                                          </p:val>
                                        </p:tav>
                                      </p:tavLst>
                                    </p:anim>
                                    <p:anim calcmode="lin" valueType="num">
                                      <p:cBhvr>
                                        <p:cTn id="34" dur="116" tmFilter="0, 0; 0.125,0.2665; 0.25,0.4; 0.375,0.465; 0.5,0.5;  0.625,0.535; 0.75,0.6; 0.875,0.7335; 1,1">
                                          <p:stCondLst>
                                            <p:cond delay="463"/>
                                          </p:stCondLst>
                                        </p:cTn>
                                        <p:tgtEl>
                                          <p:spTgt spid="2"/>
                                        </p:tgtEl>
                                        <p:attrNameLst>
                                          <p:attrName>ppt_y</p:attrName>
                                        </p:attrNameLst>
                                      </p:cBhvr>
                                      <p:tavLst>
                                        <p:tav tm="0" fmla="#ppt_y-sin(pi*$)/27">
                                          <p:val>
                                            <p:fltVal val="0"/>
                                          </p:val>
                                        </p:tav>
                                        <p:tav tm="100000">
                                          <p:val>
                                            <p:fltVal val="1"/>
                                          </p:val>
                                        </p:tav>
                                      </p:tavLst>
                                    </p:anim>
                                    <p:anim calcmode="lin" valueType="num">
                                      <p:cBhvr>
                                        <p:cTn id="35" dur="57" tmFilter="0, 0; 0.125,0.2665; 0.25,0.4; 0.375,0.465; 0.5,0.5;  0.625,0.535; 0.75,0.6; 0.875,0.7335; 1,1">
                                          <p:stCondLst>
                                            <p:cond delay="580"/>
                                          </p:stCondLst>
                                        </p:cTn>
                                        <p:tgtEl>
                                          <p:spTgt spid="2"/>
                                        </p:tgtEl>
                                        <p:attrNameLst>
                                          <p:attrName>ppt_y</p:attrName>
                                        </p:attrNameLst>
                                      </p:cBhvr>
                                      <p:tavLst>
                                        <p:tav tm="0" fmla="#ppt_y-sin(pi*$)/81">
                                          <p:val>
                                            <p:fltVal val="0"/>
                                          </p:val>
                                        </p:tav>
                                        <p:tav tm="100000">
                                          <p:val>
                                            <p:fltVal val="1"/>
                                          </p:val>
                                        </p:tav>
                                      </p:tavLst>
                                    </p:anim>
                                    <p:animScale>
                                      <p:cBhvr>
                                        <p:cTn id="36" dur="9">
                                          <p:stCondLst>
                                            <p:cond delay="227"/>
                                          </p:stCondLst>
                                        </p:cTn>
                                        <p:tgtEl>
                                          <p:spTgt spid="2"/>
                                        </p:tgtEl>
                                      </p:cBhvr>
                                      <p:to x="100000" y="60000"/>
                                    </p:animScale>
                                    <p:animScale>
                                      <p:cBhvr>
                                        <p:cTn id="37" dur="58" decel="50000">
                                          <p:stCondLst>
                                            <p:cond delay="237"/>
                                          </p:stCondLst>
                                        </p:cTn>
                                        <p:tgtEl>
                                          <p:spTgt spid="2"/>
                                        </p:tgtEl>
                                      </p:cBhvr>
                                      <p:to x="100000" y="100000"/>
                                    </p:animScale>
                                    <p:animScale>
                                      <p:cBhvr>
                                        <p:cTn id="38" dur="9">
                                          <p:stCondLst>
                                            <p:cond delay="459"/>
                                          </p:stCondLst>
                                        </p:cTn>
                                        <p:tgtEl>
                                          <p:spTgt spid="2"/>
                                        </p:tgtEl>
                                      </p:cBhvr>
                                      <p:to x="100000" y="80000"/>
                                    </p:animScale>
                                    <p:animScale>
                                      <p:cBhvr>
                                        <p:cTn id="39" dur="58" decel="50000">
                                          <p:stCondLst>
                                            <p:cond delay="468"/>
                                          </p:stCondLst>
                                        </p:cTn>
                                        <p:tgtEl>
                                          <p:spTgt spid="2"/>
                                        </p:tgtEl>
                                      </p:cBhvr>
                                      <p:to x="100000" y="100000"/>
                                    </p:animScale>
                                    <p:animScale>
                                      <p:cBhvr>
                                        <p:cTn id="40" dur="9">
                                          <p:stCondLst>
                                            <p:cond delay="575"/>
                                          </p:stCondLst>
                                        </p:cTn>
                                        <p:tgtEl>
                                          <p:spTgt spid="2"/>
                                        </p:tgtEl>
                                      </p:cBhvr>
                                      <p:to x="100000" y="90000"/>
                                    </p:animScale>
                                    <p:animScale>
                                      <p:cBhvr>
                                        <p:cTn id="41" dur="58" decel="50000">
                                          <p:stCondLst>
                                            <p:cond delay="584"/>
                                          </p:stCondLst>
                                        </p:cTn>
                                        <p:tgtEl>
                                          <p:spTgt spid="2"/>
                                        </p:tgtEl>
                                      </p:cBhvr>
                                      <p:to x="100000" y="100000"/>
                                    </p:animScale>
                                    <p:animScale>
                                      <p:cBhvr>
                                        <p:cTn id="42" dur="9">
                                          <p:stCondLst>
                                            <p:cond delay="633"/>
                                          </p:stCondLst>
                                        </p:cTn>
                                        <p:tgtEl>
                                          <p:spTgt spid="2"/>
                                        </p:tgtEl>
                                      </p:cBhvr>
                                      <p:to x="100000" y="95000"/>
                                    </p:animScale>
                                    <p:animScale>
                                      <p:cBhvr>
                                        <p:cTn id="43" dur="58" decel="50000">
                                          <p:stCondLst>
                                            <p:cond delay="642"/>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0800000">
            <a:off x="0" y="-7"/>
            <a:ext cx="12192000" cy="2426618"/>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0800000">
            <a:off x="0" y="2493941"/>
            <a:ext cx="12192000" cy="70698"/>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725295" y="3909695"/>
            <a:ext cx="8741410" cy="1106805"/>
          </a:xfrm>
          <a:prstGeom prst="rect">
            <a:avLst/>
          </a:prstGeom>
          <a:noFill/>
        </p:spPr>
        <p:txBody>
          <a:bodyPr wrap="square" rtlCol="0">
            <a:spAutoFit/>
          </a:bodyPr>
          <a:lstStyle/>
          <a:p>
            <a:pPr algn="ctr"/>
            <a:r>
              <a:rPr lang="zh-CN" altLang="en-US" sz="6600" b="1" dirty="0">
                <a:solidFill>
                  <a:srgbClr val="6B1554"/>
                </a:solidFill>
                <a:latin typeface="微软雅黑" panose="020B0503020204020204" pitchFamily="34" charset="-122"/>
                <a:ea typeface="微软雅黑" panose="020B0503020204020204" pitchFamily="34" charset="-122"/>
              </a:rPr>
              <a:t>恳请各位老师批评指</a:t>
            </a:r>
            <a:r>
              <a:rPr lang="zh-CN" altLang="en-US" sz="6600" b="1" dirty="0">
                <a:solidFill>
                  <a:srgbClr val="6B1554"/>
                </a:solidFill>
                <a:latin typeface="微软雅黑" panose="020B0503020204020204" pitchFamily="34" charset="-122"/>
                <a:ea typeface="微软雅黑" panose="020B0503020204020204" pitchFamily="34" charset="-122"/>
              </a:rPr>
              <a:t>正</a:t>
            </a:r>
            <a:endParaRPr lang="zh-CN" altLang="en-US" sz="6600" b="1" dirty="0">
              <a:solidFill>
                <a:srgbClr val="6B1554"/>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3914025" y="5432133"/>
            <a:ext cx="4556125" cy="776605"/>
            <a:chOff x="1049862" y="5804729"/>
            <a:chExt cx="4556125" cy="776605"/>
          </a:xfrm>
        </p:grpSpPr>
        <p:sp>
          <p:nvSpPr>
            <p:cNvPr id="15" name="文本框 14"/>
            <p:cNvSpPr txBox="1"/>
            <p:nvPr/>
          </p:nvSpPr>
          <p:spPr>
            <a:xfrm>
              <a:off x="1049862" y="5804729"/>
              <a:ext cx="2638948" cy="306705"/>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solidFill>
                    <a:srgbClr val="6B1554"/>
                  </a:solidFill>
                  <a:latin typeface="微软雅黑" panose="020B0503020204020204" pitchFamily="34" charset="-122"/>
                  <a:ea typeface="微软雅黑" panose="020B0503020204020204" pitchFamily="34" charset="-122"/>
                </a:rPr>
                <a:t>院系：</a:t>
              </a:r>
              <a:r>
                <a:rPr lang="zh-CN" altLang="en-US" sz="1400" dirty="0">
                  <a:solidFill>
                    <a:srgbClr val="6B1554"/>
                  </a:solidFill>
                  <a:latin typeface="微软雅黑" panose="020B0503020204020204" pitchFamily="34" charset="-122"/>
                  <a:ea typeface="微软雅黑" panose="020B0503020204020204" pitchFamily="34" charset="-122"/>
                </a:rPr>
                <a:t>软件学院 </a:t>
              </a:r>
              <a:endParaRPr lang="zh-CN" altLang="en-US" sz="1400" dirty="0">
                <a:solidFill>
                  <a:srgbClr val="6B1554"/>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3494202" y="5805558"/>
              <a:ext cx="1729110" cy="306705"/>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solidFill>
                    <a:srgbClr val="6B1554"/>
                  </a:solidFill>
                  <a:latin typeface="微软雅黑" panose="020B0503020204020204" pitchFamily="34" charset="-122"/>
                  <a:ea typeface="微软雅黑" panose="020B0503020204020204" pitchFamily="34" charset="-122"/>
                </a:rPr>
                <a:t>专业：</a:t>
              </a:r>
              <a:r>
                <a:rPr lang="zh-CN" altLang="en-US" sz="1400" dirty="0">
                  <a:solidFill>
                    <a:srgbClr val="6B1554"/>
                  </a:solidFill>
                  <a:latin typeface="微软雅黑" panose="020B0503020204020204" pitchFamily="34" charset="-122"/>
                  <a:ea typeface="微软雅黑" panose="020B0503020204020204" pitchFamily="34" charset="-122"/>
                </a:rPr>
                <a:t>软件工程</a:t>
              </a:r>
              <a:endParaRPr lang="zh-CN" altLang="en-US" sz="1400" dirty="0">
                <a:solidFill>
                  <a:srgbClr val="6B1554"/>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049862" y="6274629"/>
              <a:ext cx="2159704" cy="306705"/>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solidFill>
                    <a:srgbClr val="6B1554"/>
                  </a:solidFill>
                  <a:latin typeface="微软雅黑" panose="020B0503020204020204" pitchFamily="34" charset="-122"/>
                  <a:ea typeface="微软雅黑" panose="020B0503020204020204" pitchFamily="34" charset="-122"/>
                </a:rPr>
                <a:t>答辩人：</a:t>
              </a:r>
              <a:r>
                <a:rPr lang="zh-CN" altLang="en-US" sz="1400" dirty="0">
                  <a:solidFill>
                    <a:srgbClr val="6B1554"/>
                  </a:solidFill>
                  <a:latin typeface="微软雅黑" panose="020B0503020204020204" pitchFamily="34" charset="-122"/>
                  <a:ea typeface="微软雅黑" panose="020B0503020204020204" pitchFamily="34" charset="-122"/>
                </a:rPr>
                <a:t>梁奕宸</a:t>
              </a:r>
              <a:endParaRPr lang="zh-CN" altLang="en-US" sz="1400" dirty="0">
                <a:solidFill>
                  <a:srgbClr val="6B1554"/>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3493977" y="6274629"/>
              <a:ext cx="2112010" cy="306705"/>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solidFill>
                    <a:srgbClr val="6B1554"/>
                  </a:solidFill>
                  <a:latin typeface="微软雅黑" panose="020B0503020204020204" pitchFamily="34" charset="-122"/>
                  <a:ea typeface="微软雅黑" panose="020B0503020204020204" pitchFamily="34" charset="-122"/>
                </a:rPr>
                <a:t>指导</a:t>
              </a:r>
              <a:r>
                <a:rPr lang="zh-CN" altLang="en-US" sz="1400" dirty="0">
                  <a:solidFill>
                    <a:srgbClr val="6B1554"/>
                  </a:solidFill>
                  <a:latin typeface="微软雅黑" panose="020B0503020204020204" pitchFamily="34" charset="-122"/>
                  <a:ea typeface="微软雅黑" panose="020B0503020204020204" pitchFamily="34" charset="-122"/>
                </a:rPr>
                <a:t>教师：</a:t>
              </a:r>
              <a:r>
                <a:rPr lang="zh-CN" altLang="en-US" sz="1400" dirty="0">
                  <a:solidFill>
                    <a:srgbClr val="6B1554"/>
                  </a:solidFill>
                  <a:latin typeface="微软雅黑" panose="020B0503020204020204" pitchFamily="34" charset="-122"/>
                  <a:ea typeface="微软雅黑" panose="020B0503020204020204" pitchFamily="34" charset="-122"/>
                </a:rPr>
                <a:t>张玉志</a:t>
              </a:r>
              <a:endParaRPr lang="zh-CN" altLang="en-US" sz="1400" dirty="0">
                <a:solidFill>
                  <a:srgbClr val="6B1554"/>
                </a:solidFill>
                <a:latin typeface="微软雅黑" panose="020B0503020204020204" pitchFamily="34" charset="-122"/>
                <a:ea typeface="微软雅黑" panose="020B0503020204020204" pitchFamily="34" charset="-122"/>
              </a:endParaRPr>
            </a:p>
          </p:txBody>
        </p:sp>
      </p:grpSp>
      <p:sp>
        <p:nvSpPr>
          <p:cNvPr id="19" name="文本框 18"/>
          <p:cNvSpPr txBox="1"/>
          <p:nvPr/>
        </p:nvSpPr>
        <p:spPr>
          <a:xfrm>
            <a:off x="323851" y="-24013"/>
            <a:ext cx="11544299" cy="3154706"/>
          </a:xfrm>
          <a:prstGeom prst="rect">
            <a:avLst/>
          </a:prstGeom>
        </p:spPr>
        <p:txBody>
          <a:bodyPr wrap="square" lIns="91436" tIns="45718" rIns="91436" bIns="45718">
            <a:spAutoFit/>
          </a:bodyPr>
          <a:lstStyle>
            <a:defPPr>
              <a:defRPr lang="zh-CN"/>
            </a:defPPr>
            <a:lvl1pPr algn="ctr">
              <a:defRPr sz="105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dist"/>
            <a:r>
              <a:rPr lang="en-US" altLang="zh-CN" sz="19900" b="1" dirty="0">
                <a:solidFill>
                  <a:schemeClr val="bg1">
                    <a:alpha val="10000"/>
                  </a:schemeClr>
                </a:solidFill>
              </a:rPr>
              <a:t>THANKS</a:t>
            </a:r>
            <a:endParaRPr lang="zh-CN" altLang="en-US" sz="19900" b="1" dirty="0">
              <a:solidFill>
                <a:schemeClr val="bg1">
                  <a:alpha val="10000"/>
                </a:schemeClr>
              </a:solidFill>
            </a:endParaRPr>
          </a:p>
        </p:txBody>
      </p:sp>
      <p:grpSp>
        <p:nvGrpSpPr>
          <p:cNvPr id="7" name="组合 6"/>
          <p:cNvGrpSpPr/>
          <p:nvPr/>
        </p:nvGrpSpPr>
        <p:grpSpPr>
          <a:xfrm>
            <a:off x="4876405" y="1196335"/>
            <a:ext cx="2439190" cy="2439192"/>
            <a:chOff x="5007734" y="902247"/>
            <a:chExt cx="2543685" cy="2543686"/>
          </a:xfrm>
        </p:grpSpPr>
        <p:sp>
          <p:nvSpPr>
            <p:cNvPr id="8" name="椭圆 7"/>
            <p:cNvSpPr/>
            <p:nvPr/>
          </p:nvSpPr>
          <p:spPr>
            <a:xfrm>
              <a:off x="5007734" y="902247"/>
              <a:ext cx="2543685" cy="2543686"/>
            </a:xfrm>
            <a:prstGeom prst="ellipse">
              <a:avLst/>
            </a:prstGeom>
            <a:gradFill flip="none" rotWithShape="1">
              <a:gsLst>
                <a:gs pos="0">
                  <a:schemeClr val="bg1"/>
                </a:gs>
                <a:gs pos="100000">
                  <a:srgbClr val="E8E8E8"/>
                </a:gs>
              </a:gsLst>
              <a:lin ang="5400000" scaled="1"/>
              <a:tileRect/>
            </a:gradFill>
            <a:ln>
              <a:noFill/>
            </a:ln>
            <a:effectLst>
              <a:outerShdw blurRad="139700" dist="381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0800000">
              <a:off x="5160137" y="1054647"/>
              <a:ext cx="2213120" cy="2213120"/>
            </a:xfrm>
            <a:prstGeom prst="ellipse">
              <a:avLst/>
            </a:prstGeom>
            <a:gradFill flip="none" rotWithShape="1">
              <a:gsLst>
                <a:gs pos="0">
                  <a:schemeClr val="bg1"/>
                </a:gs>
                <a:gs pos="100000">
                  <a:srgbClr val="E8E8E8"/>
                </a:gs>
              </a:gsLst>
              <a:lin ang="5400000" scaled="1"/>
              <a:tileRect/>
            </a:gradFill>
            <a:ln>
              <a:noFill/>
            </a:ln>
            <a:effectLst>
              <a:innerShdw blurRad="88900">
                <a:prstClr val="black">
                  <a:alpha val="1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0800000">
              <a:off x="5253394" y="1176935"/>
              <a:ext cx="2052364" cy="2052365"/>
            </a:xfrm>
            <a:prstGeom prst="ellipse">
              <a:avLst/>
            </a:prstGeom>
            <a:blipFill dpi="0" rotWithShape="0">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椭圆 19"/>
          <p:cNvSpPr/>
          <p:nvPr/>
        </p:nvSpPr>
        <p:spPr>
          <a:xfrm>
            <a:off x="4830714" y="1181254"/>
            <a:ext cx="2490717" cy="249071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Picture 36" descr="59-南开大学-logo.png"/>
          <p:cNvPicPr>
            <a:picLocks noChangeAspect="1"/>
          </p:cNvPicPr>
          <p:nvPr/>
        </p:nvPicPr>
        <p:blipFill>
          <a:blip r:embed="rId2"/>
          <a:stretch>
            <a:fillRect/>
          </a:stretch>
        </p:blipFill>
        <p:spPr>
          <a:xfrm>
            <a:off x="4872582" y="1213598"/>
            <a:ext cx="2426030" cy="24260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par>
                                <p:cTn id="9" presetID="12" presetClass="entr" presetSubtype="4" fill="hold" grpId="0" nodeType="withEffect">
                                  <p:stCondLst>
                                    <p:cond delay="2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ppt_y</p:attrName>
                                        </p:attrNameLst>
                                      </p:cBhvr>
                                      <p:tavLst>
                                        <p:tav tm="0">
                                          <p:val>
                                            <p:strVal val="#ppt_y+#ppt_h*1.125000"/>
                                          </p:val>
                                        </p:tav>
                                        <p:tav tm="100000">
                                          <p:val>
                                            <p:strVal val="#ppt_y"/>
                                          </p:val>
                                        </p:tav>
                                      </p:tavLst>
                                    </p:anim>
                                    <p:animEffect transition="in" filter="wipe(up)">
                                      <p:cBhvr>
                                        <p:cTn id="12" dur="500"/>
                                        <p:tgtEl>
                                          <p:spTgt spid="6"/>
                                        </p:tgtEl>
                                      </p:cBhvr>
                                    </p:animEffect>
                                  </p:childTnLst>
                                </p:cTn>
                              </p:par>
                              <p:par>
                                <p:cTn id="13" presetID="41" presetClass="entr" presetSubtype="0" fill="hold" grpId="0" nodeType="withEffect">
                                  <p:stCondLst>
                                    <p:cond delay="200"/>
                                  </p:stCondLst>
                                  <p:iterate type="lt">
                                    <p:tmPct val="10000"/>
                                  </p:iterate>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9"/>
                                        </p:tgtEl>
                                        <p:attrNameLst>
                                          <p:attrName>ppt_y</p:attrName>
                                        </p:attrNameLst>
                                      </p:cBhvr>
                                      <p:tavLst>
                                        <p:tav tm="0">
                                          <p:val>
                                            <p:strVal val="#ppt_y"/>
                                          </p:val>
                                        </p:tav>
                                        <p:tav tm="100000">
                                          <p:val>
                                            <p:strVal val="#ppt_y"/>
                                          </p:val>
                                        </p:tav>
                                      </p:tavLst>
                                    </p:anim>
                                    <p:anim calcmode="lin" valueType="num">
                                      <p:cBhvr>
                                        <p:cTn id="17"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9"/>
                                        </p:tgtEl>
                                      </p:cBhvr>
                                    </p:animEffect>
                                  </p:childTnLst>
                                </p:cTn>
                              </p:par>
                            </p:childTnLst>
                          </p:cTn>
                        </p:par>
                        <p:par>
                          <p:cTn id="20" fill="hold">
                            <p:stCondLst>
                              <p:cond delay="0"/>
                            </p:stCondLst>
                            <p:childTnLst>
                              <p:par>
                                <p:cTn id="21" presetID="49" presetClass="entr" presetSubtype="0" decel="10000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 calcmode="lin" valueType="num">
                                      <p:cBhvr>
                                        <p:cTn id="25" dur="500" fill="hold"/>
                                        <p:tgtEl>
                                          <p:spTgt spid="7"/>
                                        </p:tgtEl>
                                        <p:attrNameLst>
                                          <p:attrName>style.rotation</p:attrName>
                                        </p:attrNameLst>
                                      </p:cBhvr>
                                      <p:tavLst>
                                        <p:tav tm="0">
                                          <p:val>
                                            <p:fltVal val="360"/>
                                          </p:val>
                                        </p:tav>
                                        <p:tav tm="100000">
                                          <p:val>
                                            <p:fltVal val="0"/>
                                          </p:val>
                                        </p:tav>
                                      </p:tavLst>
                                    </p:anim>
                                    <p:animEffect transition="in" filter="fade">
                                      <p:cBhvr>
                                        <p:cTn id="26" dur="500"/>
                                        <p:tgtEl>
                                          <p:spTgt spid="7"/>
                                        </p:tgtEl>
                                      </p:cBhvr>
                                    </p:animEffect>
                                  </p:childTnLst>
                                </p:cTn>
                              </p:par>
                            </p:childTnLst>
                          </p:cTn>
                        </p:par>
                        <p:par>
                          <p:cTn id="27" fill="hold">
                            <p:stCondLst>
                              <p:cond delay="500"/>
                            </p:stCondLst>
                            <p:childTnLst>
                              <p:par>
                                <p:cTn id="28" presetID="12" presetClass="entr" presetSubtype="4"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p:tgtEl>
                                          <p:spTgt spid="12"/>
                                        </p:tgtEl>
                                        <p:attrNameLst>
                                          <p:attrName>ppt_y</p:attrName>
                                        </p:attrNameLst>
                                      </p:cBhvr>
                                      <p:tavLst>
                                        <p:tav tm="0">
                                          <p:val>
                                            <p:strVal val="#ppt_y+#ppt_h*1.125000"/>
                                          </p:val>
                                        </p:tav>
                                        <p:tav tm="100000">
                                          <p:val>
                                            <p:strVal val="#ppt_y"/>
                                          </p:val>
                                        </p:tav>
                                      </p:tavLst>
                                    </p:anim>
                                    <p:animEffect transition="in" filter="wipe(up)">
                                      <p:cBhvr>
                                        <p:cTn id="31" dur="500"/>
                                        <p:tgtEl>
                                          <p:spTgt spid="12"/>
                                        </p:tgtEl>
                                      </p:cBhvr>
                                    </p:animEffect>
                                  </p:childTnLst>
                                </p:cTn>
                              </p:par>
                            </p:childTnLst>
                          </p:cTn>
                        </p:par>
                        <p:par>
                          <p:cTn id="32" fill="hold">
                            <p:stCondLst>
                              <p:cond delay="1000"/>
                            </p:stCondLst>
                            <p:childTnLst>
                              <p:par>
                                <p:cTn id="33" presetID="12" presetClass="entr" presetSubtype="4"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p:tgtEl>
                                          <p:spTgt spid="14"/>
                                        </p:tgtEl>
                                        <p:attrNameLst>
                                          <p:attrName>ppt_y</p:attrName>
                                        </p:attrNameLst>
                                      </p:cBhvr>
                                      <p:tavLst>
                                        <p:tav tm="0">
                                          <p:val>
                                            <p:strVal val="#ppt_y+#ppt_h*1.125000"/>
                                          </p:val>
                                        </p:tav>
                                        <p:tav tm="100000">
                                          <p:val>
                                            <p:strVal val="#ppt_y"/>
                                          </p:val>
                                        </p:tav>
                                      </p:tavLst>
                                    </p:anim>
                                    <p:animEffect transition="in" filter="wipe(up)">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857500" y="2686050"/>
            <a:ext cx="9334500" cy="12954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857500" y="4133850"/>
            <a:ext cx="8210550" cy="9525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23950" y="2686050"/>
            <a:ext cx="1543050" cy="1543050"/>
            <a:chOff x="1123950" y="2686050"/>
            <a:chExt cx="1543050" cy="1543050"/>
          </a:xfrm>
        </p:grpSpPr>
        <p:sp>
          <p:nvSpPr>
            <p:cNvPr id="10" name="矩形 9"/>
            <p:cNvSpPr/>
            <p:nvPr/>
          </p:nvSpPr>
          <p:spPr>
            <a:xfrm>
              <a:off x="1123950" y="2686050"/>
              <a:ext cx="1543050" cy="154305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407285" y="2903577"/>
              <a:ext cx="976380" cy="1107996"/>
            </a:xfrm>
            <a:prstGeom prst="rect">
              <a:avLst/>
            </a:prstGeom>
            <a:no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1</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grpSp>
      <p:sp>
        <p:nvSpPr>
          <p:cNvPr id="15" name="文本框 14"/>
          <p:cNvSpPr txBox="1"/>
          <p:nvPr/>
        </p:nvSpPr>
        <p:spPr>
          <a:xfrm>
            <a:off x="2950335" y="2781038"/>
            <a:ext cx="2646870" cy="830993"/>
          </a:xfrm>
          <a:prstGeom prst="rect">
            <a:avLst/>
          </a:prstGeom>
          <a:noFill/>
        </p:spPr>
        <p:txBody>
          <a:bodyPr wrap="none" lIns="91436" tIns="45718" rIns="91436" bIns="45718"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研究背景</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2950335" y="3581999"/>
            <a:ext cx="3201766"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BACKGROUNDS</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par>
                                <p:cTn id="11" presetID="12" presetClass="entr" presetSubtype="2"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p:tgtEl>
                                          <p:spTgt spid="11"/>
                                        </p:tgtEl>
                                        <p:attrNameLst>
                                          <p:attrName>ppt_x</p:attrName>
                                        </p:attrNameLst>
                                      </p:cBhvr>
                                      <p:tavLst>
                                        <p:tav tm="0">
                                          <p:val>
                                            <p:strVal val="#ppt_x+#ppt_w*1.125000"/>
                                          </p:val>
                                        </p:tav>
                                        <p:tav tm="100000">
                                          <p:val>
                                            <p:strVal val="#ppt_x"/>
                                          </p:val>
                                        </p:tav>
                                      </p:tavLst>
                                    </p:anim>
                                    <p:animEffect transition="in" filter="wipe(left)">
                                      <p:cBhvr>
                                        <p:cTn id="14" dur="500"/>
                                        <p:tgtEl>
                                          <p:spTgt spid="11"/>
                                        </p:tgtEl>
                                      </p:cBhvr>
                                    </p:animEffect>
                                  </p:childTnLst>
                                </p:cTn>
                              </p:par>
                              <p:par>
                                <p:cTn id="15" presetID="12" presetClass="entr" presetSubtype="8"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p:tgtEl>
                                          <p:spTgt spid="12"/>
                                        </p:tgtEl>
                                        <p:attrNameLst>
                                          <p:attrName>ppt_x</p:attrName>
                                        </p:attrNameLst>
                                      </p:cBhvr>
                                      <p:tavLst>
                                        <p:tav tm="0">
                                          <p:val>
                                            <p:strVal val="#ppt_x-#ppt_w*1.125000"/>
                                          </p:val>
                                        </p:tav>
                                        <p:tav tm="100000">
                                          <p:val>
                                            <p:strVal val="#ppt_x"/>
                                          </p:val>
                                        </p:tav>
                                      </p:tavLst>
                                    </p:anim>
                                    <p:animEffect transition="in" filter="wipe(right)">
                                      <p:cBhvr>
                                        <p:cTn id="18" dur="500"/>
                                        <p:tgtEl>
                                          <p:spTgt spid="12"/>
                                        </p:tgtEl>
                                      </p:cBhvr>
                                    </p:animEffect>
                                  </p:childTnLst>
                                </p:cTn>
                              </p:par>
                              <p:par>
                                <p:cTn id="19" presetID="12" presetClass="entr" presetSubtype="2" fill="hold" grpId="0" nodeType="withEffect">
                                  <p:stCondLst>
                                    <p:cond delay="50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p:tgtEl>
                                          <p:spTgt spid="15"/>
                                        </p:tgtEl>
                                        <p:attrNameLst>
                                          <p:attrName>ppt_x</p:attrName>
                                        </p:attrNameLst>
                                      </p:cBhvr>
                                      <p:tavLst>
                                        <p:tav tm="0">
                                          <p:val>
                                            <p:strVal val="#ppt_x+#ppt_w*1.125000"/>
                                          </p:val>
                                        </p:tav>
                                        <p:tav tm="100000">
                                          <p:val>
                                            <p:strVal val="#ppt_x"/>
                                          </p:val>
                                        </p:tav>
                                      </p:tavLst>
                                    </p:anim>
                                    <p:animEffect transition="in" filter="wipe(left)">
                                      <p:cBhvr>
                                        <p:cTn id="22" dur="500"/>
                                        <p:tgtEl>
                                          <p:spTgt spid="15"/>
                                        </p:tgtEl>
                                      </p:cBhvr>
                                    </p:animEffect>
                                  </p:childTnLst>
                                </p:cTn>
                              </p:par>
                              <p:par>
                                <p:cTn id="23" presetID="12" presetClass="entr" presetSubtype="2" fill="hold" grpId="0" nodeType="withEffect">
                                  <p:stCondLst>
                                    <p:cond delay="90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p:tgtEl>
                                          <p:spTgt spid="16"/>
                                        </p:tgtEl>
                                        <p:attrNameLst>
                                          <p:attrName>ppt_x</p:attrName>
                                        </p:attrNameLst>
                                      </p:cBhvr>
                                      <p:tavLst>
                                        <p:tav tm="0">
                                          <p:val>
                                            <p:strVal val="#ppt_x+#ppt_w*1.125000"/>
                                          </p:val>
                                        </p:tav>
                                        <p:tav tm="100000">
                                          <p:val>
                                            <p:strVal val="#ppt_x"/>
                                          </p:val>
                                        </p:tav>
                                      </p:tavLst>
                                    </p:anim>
                                    <p:animEffect transition="in" filter="wipe(left)">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p:grpSpPr>
        <p:sp>
          <p:nvSpPr>
            <p:cNvPr id="5" name="圆角矩形 4"/>
            <p:cNvSpPr/>
            <p:nvPr/>
          </p:nvSpPr>
          <p:spPr>
            <a:xfrm>
              <a:off x="-254000" y="227083"/>
              <a:ext cx="898070" cy="439668"/>
            </a:xfrm>
            <a:prstGeom prst="roundRect">
              <a:avLst>
                <a:gd name="adj" fmla="val 500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1</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研究背景</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2584397" y="217491"/>
            <a:ext cx="10096500" cy="439541"/>
            <a:chOff x="2584397" y="217491"/>
            <a:chExt cx="10096500" cy="439541"/>
          </a:xfrm>
        </p:grpSpPr>
        <p:sp>
          <p:nvSpPr>
            <p:cNvPr id="4" name="圆角矩形 3"/>
            <p:cNvSpPr/>
            <p:nvPr/>
          </p:nvSpPr>
          <p:spPr>
            <a:xfrm>
              <a:off x="2584397" y="217491"/>
              <a:ext cx="10083800" cy="328609"/>
            </a:xfrm>
            <a:prstGeom prst="roundRect">
              <a:avLst>
                <a:gd name="adj" fmla="val 500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9797" y="239783"/>
              <a:ext cx="2198222"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RESEARCH BACKGROUNDS</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879928" y="378280"/>
            <a:ext cx="7246327" cy="7337033"/>
          </a:xfrm>
          <a:prstGeom prst="rect">
            <a:avLst/>
          </a:prstGeom>
        </p:spPr>
      </p:pic>
      <p:sp>
        <p:nvSpPr>
          <p:cNvPr id="12" name="矩形 11"/>
          <p:cNvSpPr/>
          <p:nvPr/>
        </p:nvSpPr>
        <p:spPr>
          <a:xfrm>
            <a:off x="774700" y="1651000"/>
            <a:ext cx="5795645" cy="4650740"/>
          </a:xfrm>
          <a:prstGeom prst="rect">
            <a:avLst/>
          </a:prstGeom>
        </p:spPr>
        <p:txBody>
          <a:bodyPr wrap="square" lIns="91438" tIns="45719" rIns="91438" bIns="45719">
            <a:noAutofit/>
          </a:bodyPr>
          <a:lstStyle/>
          <a:p>
            <a:pPr indent="355600" fontAlgn="auto">
              <a:lnSpc>
                <a:spcPct val="150000"/>
              </a:lnSpc>
              <a:extLst>
                <a:ext uri="{35155182-B16C-46BC-9424-99874614C6A1}">
                  <wpsdc:indentchars xmlns:wpsdc="http://www.wps.cn/officeDocument/2017/drawingmlCustomData" val="200" checksum="3837665281"/>
                </a:ext>
              </a:extLst>
            </a:pPr>
            <a:r>
              <a:rPr lang="zh-CN" altLang="en-US" sz="1400" dirty="0">
                <a:solidFill>
                  <a:schemeClr val="tx1"/>
                </a:solidFill>
                <a:latin typeface="微软雅黑" panose="020B0503020204020204" pitchFamily="34" charset="-122"/>
                <a:ea typeface="微软雅黑" panose="020B0503020204020204" pitchFamily="34" charset="-122"/>
              </a:rPr>
              <a:t>现代社会已经进入了数字化时代，大量的文件和书籍被电子化处理，这包括从合同、报告到表格、文献等各种类型的文档。但是，在海量的数据面前，因此如何有效地管理、搜索和利用这些文档就成为了一个非常重要的问题。</a:t>
            </a:r>
            <a:endParaRPr lang="zh-CN" altLang="en-US" sz="1400" dirty="0">
              <a:solidFill>
                <a:schemeClr val="tx1"/>
              </a:solidFill>
              <a:latin typeface="微软雅黑" panose="020B0503020204020204" pitchFamily="34" charset="-122"/>
              <a:ea typeface="微软雅黑" panose="020B0503020204020204" pitchFamily="34" charset="-122"/>
            </a:endParaRPr>
          </a:p>
          <a:p>
            <a:pPr indent="355600" fontAlgn="auto">
              <a:lnSpc>
                <a:spcPct val="150000"/>
              </a:lnSpc>
              <a:extLst>
                <a:ext uri="{35155182-B16C-46BC-9424-99874614C6A1}">
                  <wpsdc:indentchars xmlns:wpsdc="http://www.wps.cn/officeDocument/2017/drawingmlCustomData" val="200" checksum="3837665281"/>
                </a:ext>
              </a:extLst>
            </a:pPr>
            <a:r>
              <a:rPr lang="zh-CN" altLang="en-US" sz="1400" dirty="0">
                <a:solidFill>
                  <a:schemeClr val="tx1"/>
                </a:solidFill>
                <a:latin typeface="微软雅黑" panose="020B0503020204020204" pitchFamily="34" charset="-122"/>
                <a:ea typeface="微软雅黑" panose="020B0503020204020204" pitchFamily="34" charset="-122"/>
              </a:rPr>
              <a:t>考虑办公室场景下，通过文档图像分类技术，我们能自动将文档按内容或特征分类，并结合智能搜索系统，使得用户能通过关键词快速找到所需文件，无需逐一手动查阅，</a:t>
            </a:r>
            <a:r>
              <a:rPr lang="zh-CN" altLang="en-US" sz="1400" dirty="0">
                <a:solidFill>
                  <a:schemeClr val="tx1"/>
                </a:solidFill>
                <a:latin typeface="微软雅黑" panose="020B0503020204020204" pitchFamily="34" charset="-122"/>
                <a:ea typeface="微软雅黑" panose="020B0503020204020204" pitchFamily="34" charset="-122"/>
                <a:sym typeface="+mn-ea"/>
              </a:rPr>
              <a:t>从而简化文档管理和检索过程；</a:t>
            </a:r>
            <a:endParaRPr lang="zh-CN" altLang="en-US" sz="1400" dirty="0">
              <a:solidFill>
                <a:schemeClr val="tx1"/>
              </a:solidFill>
              <a:latin typeface="微软雅黑" panose="020B0503020204020204" pitchFamily="34" charset="-122"/>
              <a:ea typeface="微软雅黑" panose="020B0503020204020204" pitchFamily="34" charset="-122"/>
              <a:sym typeface="+mn-ea"/>
            </a:endParaRPr>
          </a:p>
          <a:p>
            <a:pPr indent="355600" fontAlgn="auto">
              <a:lnSpc>
                <a:spcPct val="150000"/>
              </a:lnSpc>
              <a:extLst>
                <a:ext uri="{35155182-B16C-46BC-9424-99874614C6A1}">
                  <wpsdc:indentchars xmlns:wpsdc="http://www.wps.cn/officeDocument/2017/drawingmlCustomData" val="200" checksum="3837665281"/>
                </a:ext>
              </a:extLst>
            </a:pPr>
            <a:r>
              <a:rPr lang="zh-CN" altLang="en-US" sz="1400" dirty="0">
                <a:solidFill>
                  <a:schemeClr val="tx1"/>
                </a:solidFill>
                <a:latin typeface="微软雅黑" panose="020B0503020204020204" pitchFamily="34" charset="-122"/>
                <a:ea typeface="微软雅黑" panose="020B0503020204020204" pitchFamily="34" charset="-122"/>
              </a:rPr>
              <a:t>在图书馆或档案馆，该技术帮助按主题、作者、出版年份等分类文献和档案，便于查阅；</a:t>
            </a:r>
            <a:endParaRPr lang="zh-CN" altLang="en-US" sz="1400" dirty="0">
              <a:solidFill>
                <a:schemeClr val="tx1"/>
              </a:solidFill>
              <a:latin typeface="微软雅黑" panose="020B0503020204020204" pitchFamily="34" charset="-122"/>
              <a:ea typeface="微软雅黑" panose="020B0503020204020204" pitchFamily="34" charset="-122"/>
            </a:endParaRPr>
          </a:p>
          <a:p>
            <a:pPr indent="355600" fontAlgn="auto">
              <a:lnSpc>
                <a:spcPct val="150000"/>
              </a:lnSpc>
              <a:extLst>
                <a:ext uri="{35155182-B16C-46BC-9424-99874614C6A1}">
                  <wpsdc:indentchars xmlns:wpsdc="http://www.wps.cn/officeDocument/2017/drawingmlCustomData" val="200" checksum="3837665281"/>
                </a:ext>
              </a:extLst>
            </a:pPr>
            <a:r>
              <a:rPr lang="zh-CN" altLang="en-US" sz="1400" dirty="0">
                <a:solidFill>
                  <a:schemeClr val="tx1"/>
                </a:solidFill>
                <a:latin typeface="微软雅黑" panose="020B0503020204020204" pitchFamily="34" charset="-122"/>
                <a:ea typeface="微软雅黑" panose="020B0503020204020204" pitchFamily="34" charset="-122"/>
              </a:rPr>
              <a:t>在金融和医疗领域，它助力于合同、病历的自动化处理和管理，支持决策和服务。</a:t>
            </a:r>
            <a:endParaRPr lang="zh-CN" altLang="en-US" sz="1400" dirty="0">
              <a:solidFill>
                <a:schemeClr val="tx1"/>
              </a:solidFill>
              <a:latin typeface="微软雅黑" panose="020B0503020204020204" pitchFamily="34" charset="-122"/>
              <a:ea typeface="微软雅黑" panose="020B0503020204020204" pitchFamily="34" charset="-122"/>
            </a:endParaRPr>
          </a:p>
          <a:p>
            <a:pPr indent="355600" fontAlgn="auto">
              <a:lnSpc>
                <a:spcPct val="150000"/>
              </a:lnSpc>
              <a:extLst>
                <a:ext uri="{35155182-B16C-46BC-9424-99874614C6A1}">
                  <wpsdc:indentchars xmlns:wpsdc="http://www.wps.cn/officeDocument/2017/drawingmlCustomData" val="200" checksum="3837665281"/>
                </a:ext>
              </a:extLst>
            </a:pPr>
            <a:r>
              <a:rPr lang="zh-CN" altLang="en-US" sz="1400" dirty="0">
                <a:solidFill>
                  <a:schemeClr val="tx1"/>
                </a:solidFill>
                <a:latin typeface="微软雅黑" panose="020B0503020204020204" pitchFamily="34" charset="-122"/>
                <a:ea typeface="微软雅黑" panose="020B0503020204020204" pitchFamily="34" charset="-122"/>
              </a:rPr>
              <a:t>此外，这项技术对信息安全和隐私保护也有重要贡献，通过识别和分类文档中的敏感信息，增强信息保护和管理，防止信息泄露和滥用。</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736746" y="1031057"/>
            <a:ext cx="5790137" cy="420307"/>
            <a:chOff x="938041" y="2339792"/>
            <a:chExt cx="5790137" cy="420307"/>
          </a:xfrm>
        </p:grpSpPr>
        <p:sp>
          <p:nvSpPr>
            <p:cNvPr id="3" name="矩形 2"/>
            <p:cNvSpPr/>
            <p:nvPr/>
          </p:nvSpPr>
          <p:spPr>
            <a:xfrm>
              <a:off x="938041" y="2339792"/>
              <a:ext cx="5790137" cy="420307"/>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975873" y="2354306"/>
              <a:ext cx="1107988" cy="369328"/>
            </a:xfrm>
            <a:prstGeom prst="rect">
              <a:avLst/>
            </a:prstGeom>
            <a:noFill/>
          </p:spPr>
          <p:txBody>
            <a:bodyPr wrap="non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主题研究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2150172" y="2422987"/>
              <a:ext cx="1311576" cy="253916"/>
            </a:xfrm>
            <a:prstGeom prst="rect">
              <a:avLst/>
            </a:prstGeom>
          </p:spPr>
          <p:txBody>
            <a:bodyPr wrap="none">
              <a:spAutoFit/>
            </a:bodyPr>
            <a:lstStyle/>
            <a:p>
              <a:pPr algn="ctr"/>
              <a:r>
                <a:rPr lang="en-US" altLang="zh-CN" sz="1050" dirty="0">
                  <a:solidFill>
                    <a:schemeClr val="bg1"/>
                  </a:solidFill>
                  <a:latin typeface="微软雅黑" panose="020B0503020204020204" pitchFamily="34" charset="-122"/>
                  <a:ea typeface="微软雅黑" panose="020B0503020204020204" pitchFamily="34" charset="-122"/>
                </a:rPr>
                <a:t>RESEARCH TOPIC</a:t>
              </a:r>
              <a:endParaRPr lang="en-US" altLang="zh-CN" sz="1400" dirty="0">
                <a:solidFill>
                  <a:schemeClr val="bg1"/>
                </a:solidFill>
                <a:latin typeface="微软雅黑" panose="020B0503020204020204" pitchFamily="34" charset="-122"/>
                <a:ea typeface="微软雅黑" panose="020B0503020204020204" pitchFamily="34" charset="-122"/>
              </a:endParaRPr>
            </a:p>
          </p:txBody>
        </p:sp>
      </p:grpSp>
      <p:pic>
        <p:nvPicPr>
          <p:cNvPr id="31" name="Picture 30" descr="59-南开大学-logo.png"/>
          <p:cNvPicPr>
            <a:picLocks noChangeAspect="1"/>
          </p:cNvPicPr>
          <p:nvPr/>
        </p:nvPicPr>
        <p:blipFill>
          <a:blip r:embed="rId2"/>
          <a:stretch>
            <a:fillRect/>
          </a:stretch>
        </p:blipFill>
        <p:spPr>
          <a:xfrm>
            <a:off x="11515607" y="6141125"/>
            <a:ext cx="499384" cy="499383"/>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ppt_x</p:attrName>
                                        </p:attrNameLst>
                                      </p:cBhvr>
                                      <p:tavLst>
                                        <p:tav tm="0">
                                          <p:val>
                                            <p:strVal val="#ppt_x-#ppt_w*1.125000"/>
                                          </p:val>
                                        </p:tav>
                                        <p:tav tm="100000">
                                          <p:val>
                                            <p:strVal val="#ppt_x"/>
                                          </p:val>
                                        </p:tav>
                                      </p:tavLst>
                                    </p:anim>
                                    <p:animEffect transition="in" filter="wipe(right)">
                                      <p:cBhvr>
                                        <p:cTn id="8" dur="500"/>
                                        <p:tgtEl>
                                          <p:spTgt spid="14"/>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ppt_y</p:attrName>
                                        </p:attrNameLst>
                                      </p:cBhvr>
                                      <p:tavLst>
                                        <p:tav tm="0">
                                          <p:val>
                                            <p:strVal val="#ppt_y-#ppt_h*1.125000"/>
                                          </p:val>
                                        </p:tav>
                                        <p:tav tm="100000">
                                          <p:val>
                                            <p:strVal val="#ppt_y"/>
                                          </p:val>
                                        </p:tav>
                                      </p:tavLst>
                                    </p:anim>
                                    <p:animEffect transition="in" filter="wipe(down)">
                                      <p:cBhvr>
                                        <p:cTn id="12" dur="500"/>
                                        <p:tgtEl>
                                          <p:spTgt spid="7"/>
                                        </p:tgtEl>
                                      </p:cBhvr>
                                    </p:animEffect>
                                  </p:childTnLst>
                                </p:cTn>
                              </p:par>
                              <p:par>
                                <p:cTn id="13" presetID="12" presetClass="entr" presetSubtype="2"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p:tgtEl>
                                          <p:spTgt spid="15"/>
                                        </p:tgtEl>
                                        <p:attrNameLst>
                                          <p:attrName>ppt_x</p:attrName>
                                        </p:attrNameLst>
                                      </p:cBhvr>
                                      <p:tavLst>
                                        <p:tav tm="0">
                                          <p:val>
                                            <p:strVal val="#ppt_x+#ppt_w*1.125000"/>
                                          </p:val>
                                        </p:tav>
                                        <p:tav tm="100000">
                                          <p:val>
                                            <p:strVal val="#ppt_x"/>
                                          </p:val>
                                        </p:tav>
                                      </p:tavLst>
                                    </p:anim>
                                    <p:animEffect transition="in" filter="wipe(left)">
                                      <p:cBhvr>
                                        <p:cTn id="16" dur="500"/>
                                        <p:tgtEl>
                                          <p:spTgt spid="15"/>
                                        </p:tgtEl>
                                      </p:cBhvr>
                                    </p:animEffect>
                                  </p:childTnLst>
                                </p:cTn>
                              </p:par>
                              <p:par>
                                <p:cTn id="17" presetID="42" presetClass="entr" presetSubtype="0" fill="hold" nodeType="withEffect">
                                  <p:stCondLst>
                                    <p:cond delay="5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12" presetClass="entr" presetSubtype="8" fill="hold" nodeType="withEffect">
                                  <p:stCondLst>
                                    <p:cond delay="50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p:tgtEl>
                                          <p:spTgt spid="16"/>
                                        </p:tgtEl>
                                        <p:attrNameLst>
                                          <p:attrName>ppt_x</p:attrName>
                                        </p:attrNameLst>
                                      </p:cBhvr>
                                      <p:tavLst>
                                        <p:tav tm="0">
                                          <p:val>
                                            <p:strVal val="#ppt_x-#ppt_w*1.125000"/>
                                          </p:val>
                                        </p:tav>
                                        <p:tav tm="100000">
                                          <p:val>
                                            <p:strVal val="#ppt_x"/>
                                          </p:val>
                                        </p:tav>
                                      </p:tavLst>
                                    </p:anim>
                                    <p:animEffect transition="in" filter="wipe(right)">
                                      <p:cBhvr>
                                        <p:cTn id="25" dur="500"/>
                                        <p:tgtEl>
                                          <p:spTgt spid="16"/>
                                        </p:tgtEl>
                                      </p:cBhvr>
                                    </p:animEffect>
                                  </p:childTnLst>
                                </p:cTn>
                              </p:par>
                              <p:par>
                                <p:cTn id="26" presetID="42" presetClass="entr" presetSubtype="0" fill="hold" grpId="0" nodeType="withEffect">
                                  <p:stCondLst>
                                    <p:cond delay="100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3220"/>
            <a:chOff x="-254000" y="201683"/>
            <a:chExt cx="898070" cy="523220"/>
          </a:xfrm>
        </p:grpSpPr>
        <p:sp>
          <p:nvSpPr>
            <p:cNvPr id="11" name="圆角矩形 10"/>
            <p:cNvSpPr/>
            <p:nvPr/>
          </p:nvSpPr>
          <p:spPr>
            <a:xfrm>
              <a:off x="-254000" y="227083"/>
              <a:ext cx="898070" cy="439668"/>
            </a:xfrm>
            <a:prstGeom prst="roundRect">
              <a:avLst>
                <a:gd name="adj" fmla="val 500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1</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研究背景</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584397" y="217491"/>
            <a:ext cx="1009650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609797" y="239783"/>
              <a:ext cx="2198222"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RESEARCH BACKGROUNDS</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19" name="组合 18"/>
          <p:cNvGrpSpPr/>
          <p:nvPr>
            <p:custDataLst>
              <p:tags r:id="rId1"/>
            </p:custDataLst>
          </p:nvPr>
        </p:nvGrpSpPr>
        <p:grpSpPr>
          <a:xfrm>
            <a:off x="1242060" y="854710"/>
            <a:ext cx="9975215" cy="515620"/>
            <a:chOff x="7797588" y="2035832"/>
            <a:chExt cx="3480011" cy="367928"/>
          </a:xfrm>
        </p:grpSpPr>
        <p:sp>
          <p:nvSpPr>
            <p:cNvPr id="18" name="矩形 17"/>
            <p:cNvSpPr/>
            <p:nvPr>
              <p:custDataLst>
                <p:tags r:id="rId2"/>
              </p:custDataLst>
            </p:nvPr>
          </p:nvSpPr>
          <p:spPr>
            <a:xfrm>
              <a:off x="7797588" y="2035832"/>
              <a:ext cx="3480011" cy="367928"/>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custDataLst>
                <p:tags r:id="rId3"/>
              </p:custDataLst>
            </p:nvPr>
          </p:nvSpPr>
          <p:spPr>
            <a:xfrm>
              <a:off x="7815472" y="2084926"/>
              <a:ext cx="1628973" cy="261899"/>
            </a:xfrm>
            <a:prstGeom prst="rect">
              <a:avLst/>
            </a:prstGeom>
            <a:noFill/>
          </p:spPr>
          <p:txBody>
            <a:bodyPr wrap="squar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国内外</a:t>
              </a:r>
              <a:r>
                <a:rPr lang="zh-CN" altLang="en-US" dirty="0">
                  <a:solidFill>
                    <a:schemeClr val="bg1"/>
                  </a:solidFill>
                  <a:latin typeface="微软雅黑" panose="020B0503020204020204" pitchFamily="34" charset="-122"/>
                  <a:ea typeface="微软雅黑" panose="020B0503020204020204" pitchFamily="34" charset="-122"/>
                </a:rPr>
                <a:t>研究现状</a:t>
              </a:r>
              <a:endParaRPr lang="zh-CN" altLang="en-US" dirty="0">
                <a:solidFill>
                  <a:schemeClr val="bg1"/>
                </a:solidFill>
                <a:latin typeface="微软雅黑" panose="020B0503020204020204" pitchFamily="34" charset="-122"/>
                <a:ea typeface="微软雅黑" panose="020B0503020204020204" pitchFamily="34" charset="-122"/>
              </a:endParaRPr>
            </a:p>
          </p:txBody>
        </p:sp>
      </p:grpSp>
      <p:pic>
        <p:nvPicPr>
          <p:cNvPr id="35" name="Picture 34" descr="59-南开大学-logo.png"/>
          <p:cNvPicPr>
            <a:picLocks noChangeAspect="1"/>
          </p:cNvPicPr>
          <p:nvPr/>
        </p:nvPicPr>
        <p:blipFill>
          <a:blip r:embed="rId4"/>
          <a:stretch>
            <a:fillRect/>
          </a:stretch>
        </p:blipFill>
        <p:spPr>
          <a:xfrm>
            <a:off x="11515607" y="6141125"/>
            <a:ext cx="499384" cy="499383"/>
          </a:xfrm>
          <a:prstGeom prst="rect">
            <a:avLst/>
          </a:prstGeom>
        </p:spPr>
      </p:pic>
      <p:sp>
        <p:nvSpPr>
          <p:cNvPr id="4" name="文本框 3"/>
          <p:cNvSpPr txBox="1"/>
          <p:nvPr/>
        </p:nvSpPr>
        <p:spPr>
          <a:xfrm>
            <a:off x="1242060" y="1555750"/>
            <a:ext cx="9975850" cy="5083810"/>
          </a:xfrm>
          <a:prstGeom prst="rect">
            <a:avLst/>
          </a:prstGeom>
          <a:noFill/>
        </p:spPr>
        <p:txBody>
          <a:bodyPr wrap="square" rtlCol="0">
            <a:noAutofit/>
          </a:bodyPr>
          <a:p>
            <a:pPr indent="0" fontAlgn="auto">
              <a:lnSpc>
                <a:spcPct val="150000"/>
              </a:lnSpc>
            </a:pPr>
            <a:r>
              <a:rPr lang="en-US" altLang="zh-CN" b="1">
                <a:latin typeface="微软雅黑" panose="020B0503020204020204" pitchFamily="34" charset="-122"/>
                <a:ea typeface="微软雅黑" panose="020B0503020204020204" pitchFamily="34" charset="-122"/>
                <a:cs typeface="微软雅黑" panose="020B0503020204020204" pitchFamily="34" charset="-122"/>
              </a:rPr>
              <a:t>1.</a:t>
            </a:r>
            <a:r>
              <a:rPr lang="zh-CN" altLang="en-US" b="1">
                <a:latin typeface="微软雅黑" panose="020B0503020204020204" pitchFamily="34" charset="-122"/>
                <a:ea typeface="微软雅黑" panose="020B0503020204020204" pitchFamily="34" charset="-122"/>
                <a:cs typeface="微软雅黑" panose="020B0503020204020204" pitchFamily="34" charset="-122"/>
              </a:rPr>
              <a:t>深度学习的广泛应用：</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国际上，研究者们普遍采用深度学习技术，通过自动提取高级特征，显著提高了分类任务的性能。</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en-US" altLang="zh-CN" b="1">
                <a:latin typeface="微软雅黑" panose="020B0503020204020204" pitchFamily="34" charset="-122"/>
                <a:ea typeface="微软雅黑" panose="020B0503020204020204" pitchFamily="34" charset="-122"/>
                <a:cs typeface="微软雅黑" panose="020B0503020204020204" pitchFamily="34" charset="-122"/>
              </a:rPr>
              <a:t>2.</a:t>
            </a:r>
            <a:r>
              <a:rPr lang="zh-CN" altLang="en-US" b="1">
                <a:latin typeface="微软雅黑" panose="020B0503020204020204" pitchFamily="34" charset="-122"/>
                <a:ea typeface="微软雅黑" panose="020B0503020204020204" pitchFamily="34" charset="-122"/>
                <a:cs typeface="微软雅黑" panose="020B0503020204020204" pitchFamily="34" charset="-122"/>
              </a:rPr>
              <a:t>迁移学习和预训练模型：</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使用在大规模数据集上预训练的模型，如ImageNet上的VGG或ResNet，并在特定文档数据集上进行微调。利用预训练模型强大的特征提取能力，以适应特定的分类任务。</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en-US" altLang="zh-CN" b="1">
                <a:latin typeface="微软雅黑" panose="020B0503020204020204" pitchFamily="34" charset="-122"/>
                <a:ea typeface="微软雅黑" panose="020B0503020204020204" pitchFamily="34" charset="-122"/>
                <a:cs typeface="微软雅黑" panose="020B0503020204020204" pitchFamily="34" charset="-122"/>
              </a:rPr>
              <a:t>3.</a:t>
            </a:r>
            <a:r>
              <a:rPr lang="zh-CN" altLang="en-US" b="1">
                <a:latin typeface="微软雅黑" panose="020B0503020204020204" pitchFamily="34" charset="-122"/>
                <a:ea typeface="微软雅黑" panose="020B0503020204020204" pitchFamily="34" charset="-122"/>
                <a:cs typeface="微软雅黑" panose="020B0503020204020204" pitchFamily="34" charset="-122"/>
              </a:rPr>
              <a:t>多模态学习：</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当前研究趋向于结合文档的视觉内容与文本信息进行分类，即所谓的多模态学习。这种方法尝试综合文档的视觉和语义特征，以实现更精确的分类效果。</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en-US" altLang="zh-CN" b="1">
                <a:latin typeface="微软雅黑" panose="020B0503020204020204" pitchFamily="34" charset="-122"/>
                <a:ea typeface="微软雅黑" panose="020B0503020204020204" pitchFamily="34" charset="-122"/>
                <a:cs typeface="微软雅黑" panose="020B0503020204020204" pitchFamily="34" charset="-122"/>
              </a:rPr>
              <a:t>4.</a:t>
            </a:r>
            <a:r>
              <a:rPr lang="zh-CN" altLang="en-US" b="1">
                <a:latin typeface="微软雅黑" panose="020B0503020204020204" pitchFamily="34" charset="-122"/>
                <a:ea typeface="微软雅黑" panose="020B0503020204020204" pitchFamily="34" charset="-122"/>
                <a:cs typeface="微软雅黑" panose="020B0503020204020204" pitchFamily="34" charset="-122"/>
              </a:rPr>
              <a:t>大数据和云计算的结合：</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随着大数据和云计算技术的发展，国内越来越多的研究开始探索在云平台上实现文档图像分类服务，以处理大规模数据集，提供稳定和可扩展的分类服务。</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p:tgtEl>
                                          <p:spTgt spid="13"/>
                                        </p:tgtEl>
                                        <p:attrNameLst>
                                          <p:attrName>ppt_y</p:attrName>
                                        </p:attrNameLst>
                                      </p:cBhvr>
                                      <p:tavLst>
                                        <p:tav tm="0">
                                          <p:val>
                                            <p:strVal val="#ppt_y-#ppt_h*1.125000"/>
                                          </p:val>
                                        </p:tav>
                                        <p:tav tm="100000">
                                          <p:val>
                                            <p:strVal val="#ppt_y"/>
                                          </p:val>
                                        </p:tav>
                                      </p:tavLst>
                                    </p:anim>
                                    <p:animEffect transition="in" filter="wipe(down)">
                                      <p:cBhvr>
                                        <p:cTn id="12" dur="500"/>
                                        <p:tgtEl>
                                          <p:spTgt spid="13"/>
                                        </p:tgtEl>
                                      </p:cBhvr>
                                    </p:animEffect>
                                  </p:childTnLst>
                                </p:cTn>
                              </p:par>
                              <p:par>
                                <p:cTn id="13" presetID="12" presetClass="entr" presetSubtype="2"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ppt_x</p:attrName>
                                        </p:attrNameLst>
                                      </p:cBhvr>
                                      <p:tavLst>
                                        <p:tav tm="0">
                                          <p:val>
                                            <p:strVal val="#ppt_x+#ppt_w*1.125000"/>
                                          </p:val>
                                        </p:tav>
                                        <p:tav tm="100000">
                                          <p:val>
                                            <p:strVal val="#ppt_x"/>
                                          </p:val>
                                        </p:tav>
                                      </p:tavLst>
                                    </p:anim>
                                    <p:animEffect transition="in" filter="wipe(left)">
                                      <p:cBhvr>
                                        <p:cTn id="16" dur="500"/>
                                        <p:tgtEl>
                                          <p:spTgt spid="3"/>
                                        </p:tgtEl>
                                      </p:cBhvr>
                                    </p:animEffect>
                                  </p:childTnLst>
                                </p:cTn>
                              </p:par>
                            </p:childTnLst>
                          </p:cTn>
                        </p:par>
                        <p:par>
                          <p:cTn id="17" fill="hold">
                            <p:stCondLst>
                              <p:cond delay="500"/>
                            </p:stCondLst>
                            <p:childTnLst>
                              <p:par>
                                <p:cTn id="18" presetID="12" presetClass="entr" presetSubtype="8"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p:tgtEl>
                                          <p:spTgt spid="19"/>
                                        </p:tgtEl>
                                        <p:attrNameLst>
                                          <p:attrName>ppt_x</p:attrName>
                                        </p:attrNameLst>
                                      </p:cBhvr>
                                      <p:tavLst>
                                        <p:tav tm="0">
                                          <p:val>
                                            <p:strVal val="#ppt_x-#ppt_w*1.125000"/>
                                          </p:val>
                                        </p:tav>
                                        <p:tav tm="100000">
                                          <p:val>
                                            <p:strVal val="#ppt_x"/>
                                          </p:val>
                                        </p:tav>
                                      </p:tavLst>
                                    </p:anim>
                                    <p:animEffect transition="in" filter="wipe(right)">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857500" y="2686050"/>
            <a:ext cx="9334500" cy="12954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857500" y="4133850"/>
            <a:ext cx="8210550" cy="9525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23950" y="2686050"/>
            <a:ext cx="1543050" cy="1543050"/>
            <a:chOff x="1123950" y="2686050"/>
            <a:chExt cx="1543050" cy="1543050"/>
          </a:xfrm>
        </p:grpSpPr>
        <p:sp>
          <p:nvSpPr>
            <p:cNvPr id="9" name="矩形 8"/>
            <p:cNvSpPr/>
            <p:nvPr/>
          </p:nvSpPr>
          <p:spPr>
            <a:xfrm>
              <a:off x="1123950" y="2686050"/>
              <a:ext cx="1543050" cy="154305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07285" y="2903577"/>
              <a:ext cx="976380" cy="1107996"/>
            </a:xfrm>
            <a:prstGeom prst="rect">
              <a:avLst/>
            </a:prstGeom>
            <a:no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2</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2950335" y="2750022"/>
            <a:ext cx="2620010" cy="828675"/>
          </a:xfrm>
          <a:prstGeom prst="rect">
            <a:avLst/>
          </a:prstGeom>
          <a:noFill/>
        </p:spPr>
        <p:txBody>
          <a:bodyPr wrap="none" lIns="91436" tIns="45718" rIns="91436" bIns="45718" rtlCol="0">
            <a:spAutoFit/>
          </a:bodyPr>
          <a:lstStyle>
            <a:defPPr>
              <a:defRPr lang="zh-CN"/>
            </a:defPPr>
            <a:lvl1pP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solidFill>
                  <a:srgbClr val="FFFFFF"/>
                </a:solidFill>
              </a:rPr>
              <a:t>研究目标</a:t>
            </a:r>
            <a:endParaRPr lang="zh-CN" altLang="en-US" dirty="0">
              <a:solidFill>
                <a:srgbClr val="FFFFFF"/>
              </a:solidFill>
            </a:endParaRPr>
          </a:p>
        </p:txBody>
      </p:sp>
      <p:sp>
        <p:nvSpPr>
          <p:cNvPr id="13" name="矩形 12"/>
          <p:cNvSpPr/>
          <p:nvPr/>
        </p:nvSpPr>
        <p:spPr>
          <a:xfrm>
            <a:off x="2974543" y="3537678"/>
            <a:ext cx="2595880" cy="367030"/>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OBJECTIVE</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par>
                                <p:cTn id="11" presetID="12" presetClass="entr" presetSubtype="2"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p:tgtEl>
                                          <p:spTgt spid="10"/>
                                        </p:tgtEl>
                                        <p:attrNameLst>
                                          <p:attrName>ppt_x</p:attrName>
                                        </p:attrNameLst>
                                      </p:cBhvr>
                                      <p:tavLst>
                                        <p:tav tm="0">
                                          <p:val>
                                            <p:strVal val="#ppt_x+#ppt_w*1.125000"/>
                                          </p:val>
                                        </p:tav>
                                        <p:tav tm="100000">
                                          <p:val>
                                            <p:strVal val="#ppt_x"/>
                                          </p:val>
                                        </p:tav>
                                      </p:tavLst>
                                    </p:anim>
                                    <p:animEffect transition="in" filter="wipe(left)">
                                      <p:cBhvr>
                                        <p:cTn id="14" dur="500"/>
                                        <p:tgtEl>
                                          <p:spTgt spid="10"/>
                                        </p:tgtEl>
                                      </p:cBhvr>
                                    </p:animEffect>
                                  </p:childTnLst>
                                </p:cTn>
                              </p:par>
                              <p:par>
                                <p:cTn id="15" presetID="12" presetClass="entr" presetSubtype="8"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p:tgtEl>
                                          <p:spTgt spid="11"/>
                                        </p:tgtEl>
                                        <p:attrNameLst>
                                          <p:attrName>ppt_x</p:attrName>
                                        </p:attrNameLst>
                                      </p:cBhvr>
                                      <p:tavLst>
                                        <p:tav tm="0">
                                          <p:val>
                                            <p:strVal val="#ppt_x-#ppt_w*1.125000"/>
                                          </p:val>
                                        </p:tav>
                                        <p:tav tm="100000">
                                          <p:val>
                                            <p:strVal val="#ppt_x"/>
                                          </p:val>
                                        </p:tav>
                                      </p:tavLst>
                                    </p:anim>
                                    <p:animEffect transition="in" filter="wipe(right)">
                                      <p:cBhvr>
                                        <p:cTn id="18" dur="500"/>
                                        <p:tgtEl>
                                          <p:spTgt spid="11"/>
                                        </p:tgtEl>
                                      </p:cBhvr>
                                    </p:animEffect>
                                  </p:childTnLst>
                                </p:cTn>
                              </p:par>
                              <p:par>
                                <p:cTn id="19" presetID="12" presetClass="entr" presetSubtype="2" fill="hold" grpId="0" nodeType="withEffect">
                                  <p:stCondLst>
                                    <p:cond delay="50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p:tgtEl>
                                          <p:spTgt spid="12"/>
                                        </p:tgtEl>
                                        <p:attrNameLst>
                                          <p:attrName>ppt_x</p:attrName>
                                        </p:attrNameLst>
                                      </p:cBhvr>
                                      <p:tavLst>
                                        <p:tav tm="0">
                                          <p:val>
                                            <p:strVal val="#ppt_x+#ppt_w*1.125000"/>
                                          </p:val>
                                        </p:tav>
                                        <p:tav tm="100000">
                                          <p:val>
                                            <p:strVal val="#ppt_x"/>
                                          </p:val>
                                        </p:tav>
                                      </p:tavLst>
                                    </p:anim>
                                    <p:animEffect transition="in" filter="wipe(left)">
                                      <p:cBhvr>
                                        <p:cTn id="22" dur="500"/>
                                        <p:tgtEl>
                                          <p:spTgt spid="12"/>
                                        </p:tgtEl>
                                      </p:cBhvr>
                                    </p:animEffect>
                                  </p:childTnLst>
                                </p:cTn>
                              </p:par>
                              <p:par>
                                <p:cTn id="23" presetID="12" presetClass="entr" presetSubtype="2" fill="hold" grpId="0" nodeType="withEffect">
                                  <p:stCondLst>
                                    <p:cond delay="90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p:tgtEl>
                                          <p:spTgt spid="13"/>
                                        </p:tgtEl>
                                        <p:attrNameLst>
                                          <p:attrName>ppt_x</p:attrName>
                                        </p:attrNameLst>
                                      </p:cBhvr>
                                      <p:tavLst>
                                        <p:tav tm="0">
                                          <p:val>
                                            <p:strVal val="#ppt_x+#ppt_w*1.125000"/>
                                          </p:val>
                                        </p:tav>
                                        <p:tav tm="100000">
                                          <p:val>
                                            <p:strVal val="#ppt_x"/>
                                          </p:val>
                                        </p:tav>
                                      </p:tavLst>
                                    </p:anim>
                                    <p:animEffect transition="in" filter="wipe(left)">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1970"/>
            <a:chOff x="-254000" y="201683"/>
            <a:chExt cx="898070" cy="521970"/>
          </a:xfrm>
        </p:grpSpPr>
        <p:sp>
          <p:nvSpPr>
            <p:cNvPr id="11" name="圆角矩形 10"/>
            <p:cNvSpPr/>
            <p:nvPr/>
          </p:nvSpPr>
          <p:spPr>
            <a:xfrm>
              <a:off x="-254000" y="227083"/>
              <a:ext cx="898070" cy="439668"/>
            </a:xfrm>
            <a:prstGeom prst="roundRect">
              <a:avLst>
                <a:gd name="adj" fmla="val 500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701167" y="144940"/>
            <a:ext cx="1807210" cy="582295"/>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a:t>
            </a:r>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目标</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2583180" y="230505"/>
            <a:ext cx="10271760" cy="439420"/>
            <a:chOff x="3796505" y="217491"/>
            <a:chExt cx="10128992" cy="439541"/>
          </a:xfrm>
        </p:grpSpPr>
        <p:sp>
          <p:nvSpPr>
            <p:cNvPr id="10" name="圆角矩形 9"/>
            <p:cNvSpPr/>
            <p:nvPr/>
          </p:nvSpPr>
          <p:spPr>
            <a:xfrm>
              <a:off x="3796505" y="217491"/>
              <a:ext cx="10128885" cy="328295"/>
            </a:xfrm>
            <a:prstGeom prst="roundRect">
              <a:avLst>
                <a:gd name="adj" fmla="val 500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3841697" y="621032"/>
              <a:ext cx="10083800" cy="36000"/>
            </a:xfrm>
            <a:prstGeom prst="roundRect">
              <a:avLst>
                <a:gd name="adj" fmla="val 500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840420" y="230597"/>
              <a:ext cx="1793875" cy="274396"/>
            </a:xfrm>
            <a:prstGeom prst="rect">
              <a:avLst/>
            </a:prstGeom>
          </p:spPr>
          <p:txBody>
            <a:bodyPr wrap="squar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RESEARCH OBJECTIVE</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275" name="组合 274"/>
          <p:cNvGrpSpPr/>
          <p:nvPr/>
        </p:nvGrpSpPr>
        <p:grpSpPr>
          <a:xfrm>
            <a:off x="7814689" y="1789463"/>
            <a:ext cx="3369100" cy="5394921"/>
            <a:chOff x="7814689" y="1789463"/>
            <a:chExt cx="3369100" cy="5394921"/>
          </a:xfrm>
        </p:grpSpPr>
        <p:sp>
          <p:nvSpPr>
            <p:cNvPr id="71" name="Freeform 5"/>
            <p:cNvSpPr/>
            <p:nvPr/>
          </p:nvSpPr>
          <p:spPr bwMode="auto">
            <a:xfrm>
              <a:off x="8773715" y="2450838"/>
              <a:ext cx="735788" cy="1062947"/>
            </a:xfrm>
            <a:custGeom>
              <a:avLst/>
              <a:gdLst>
                <a:gd name="T0" fmla="*/ 1128 w 1147"/>
                <a:gd name="T1" fmla="*/ 1657 h 1657"/>
                <a:gd name="T2" fmla="*/ 0 w 1147"/>
                <a:gd name="T3" fmla="*/ 14 h 1657"/>
                <a:gd name="T4" fmla="*/ 19 w 1147"/>
                <a:gd name="T5" fmla="*/ 0 h 1657"/>
                <a:gd name="T6" fmla="*/ 1147 w 1147"/>
                <a:gd name="T7" fmla="*/ 1645 h 1657"/>
                <a:gd name="T8" fmla="*/ 1128 w 1147"/>
                <a:gd name="T9" fmla="*/ 1657 h 1657"/>
              </a:gdLst>
              <a:ahLst/>
              <a:cxnLst>
                <a:cxn ang="0">
                  <a:pos x="T0" y="T1"/>
                </a:cxn>
                <a:cxn ang="0">
                  <a:pos x="T2" y="T3"/>
                </a:cxn>
                <a:cxn ang="0">
                  <a:pos x="T4" y="T5"/>
                </a:cxn>
                <a:cxn ang="0">
                  <a:pos x="T6" y="T7"/>
                </a:cxn>
                <a:cxn ang="0">
                  <a:pos x="T8" y="T9"/>
                </a:cxn>
              </a:cxnLst>
              <a:rect l="0" t="0" r="r" b="b"/>
              <a:pathLst>
                <a:path w="1147" h="1657">
                  <a:moveTo>
                    <a:pt x="1128" y="1657"/>
                  </a:moveTo>
                  <a:lnTo>
                    <a:pt x="0" y="14"/>
                  </a:lnTo>
                  <a:lnTo>
                    <a:pt x="19" y="0"/>
                  </a:lnTo>
                  <a:lnTo>
                    <a:pt x="1147" y="1645"/>
                  </a:lnTo>
                  <a:lnTo>
                    <a:pt x="1128" y="1657"/>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72" name="Freeform 6"/>
            <p:cNvSpPr/>
            <p:nvPr/>
          </p:nvSpPr>
          <p:spPr bwMode="auto">
            <a:xfrm>
              <a:off x="9497315" y="1960741"/>
              <a:ext cx="137920" cy="1549837"/>
            </a:xfrm>
            <a:custGeom>
              <a:avLst/>
              <a:gdLst>
                <a:gd name="T0" fmla="*/ 21 w 215"/>
                <a:gd name="T1" fmla="*/ 2416 h 2416"/>
                <a:gd name="T2" fmla="*/ 0 w 215"/>
                <a:gd name="T3" fmla="*/ 2414 h 2416"/>
                <a:gd name="T4" fmla="*/ 194 w 215"/>
                <a:gd name="T5" fmla="*/ 0 h 2416"/>
                <a:gd name="T6" fmla="*/ 215 w 215"/>
                <a:gd name="T7" fmla="*/ 3 h 2416"/>
                <a:gd name="T8" fmla="*/ 21 w 215"/>
                <a:gd name="T9" fmla="*/ 2416 h 2416"/>
              </a:gdLst>
              <a:ahLst/>
              <a:cxnLst>
                <a:cxn ang="0">
                  <a:pos x="T0" y="T1"/>
                </a:cxn>
                <a:cxn ang="0">
                  <a:pos x="T2" y="T3"/>
                </a:cxn>
                <a:cxn ang="0">
                  <a:pos x="T4" y="T5"/>
                </a:cxn>
                <a:cxn ang="0">
                  <a:pos x="T6" y="T7"/>
                </a:cxn>
                <a:cxn ang="0">
                  <a:pos x="T8" y="T9"/>
                </a:cxn>
              </a:cxnLst>
              <a:rect l="0" t="0" r="r" b="b"/>
              <a:pathLst>
                <a:path w="215" h="2416">
                  <a:moveTo>
                    <a:pt x="21" y="2416"/>
                  </a:moveTo>
                  <a:lnTo>
                    <a:pt x="0" y="2414"/>
                  </a:lnTo>
                  <a:lnTo>
                    <a:pt x="194" y="0"/>
                  </a:lnTo>
                  <a:lnTo>
                    <a:pt x="215" y="3"/>
                  </a:lnTo>
                  <a:lnTo>
                    <a:pt x="21" y="2416"/>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73" name="Freeform 7"/>
            <p:cNvSpPr/>
            <p:nvPr/>
          </p:nvSpPr>
          <p:spPr bwMode="auto">
            <a:xfrm>
              <a:off x="9499239" y="2658680"/>
              <a:ext cx="620320" cy="855105"/>
            </a:xfrm>
            <a:custGeom>
              <a:avLst/>
              <a:gdLst>
                <a:gd name="T0" fmla="*/ 18 w 967"/>
                <a:gd name="T1" fmla="*/ 1333 h 1333"/>
                <a:gd name="T2" fmla="*/ 0 w 967"/>
                <a:gd name="T3" fmla="*/ 1321 h 1333"/>
                <a:gd name="T4" fmla="*/ 951 w 967"/>
                <a:gd name="T5" fmla="*/ 0 h 1333"/>
                <a:gd name="T6" fmla="*/ 967 w 967"/>
                <a:gd name="T7" fmla="*/ 14 h 1333"/>
                <a:gd name="T8" fmla="*/ 18 w 967"/>
                <a:gd name="T9" fmla="*/ 1333 h 1333"/>
              </a:gdLst>
              <a:ahLst/>
              <a:cxnLst>
                <a:cxn ang="0">
                  <a:pos x="T0" y="T1"/>
                </a:cxn>
                <a:cxn ang="0">
                  <a:pos x="T2" y="T3"/>
                </a:cxn>
                <a:cxn ang="0">
                  <a:pos x="T4" y="T5"/>
                </a:cxn>
                <a:cxn ang="0">
                  <a:pos x="T6" y="T7"/>
                </a:cxn>
                <a:cxn ang="0">
                  <a:pos x="T8" y="T9"/>
                </a:cxn>
              </a:cxnLst>
              <a:rect l="0" t="0" r="r" b="b"/>
              <a:pathLst>
                <a:path w="967" h="1333">
                  <a:moveTo>
                    <a:pt x="18" y="1333"/>
                  </a:moveTo>
                  <a:lnTo>
                    <a:pt x="0" y="1321"/>
                  </a:lnTo>
                  <a:lnTo>
                    <a:pt x="951" y="0"/>
                  </a:lnTo>
                  <a:lnTo>
                    <a:pt x="967" y="14"/>
                  </a:lnTo>
                  <a:lnTo>
                    <a:pt x="18" y="1333"/>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74" name="Freeform 8"/>
            <p:cNvSpPr/>
            <p:nvPr/>
          </p:nvSpPr>
          <p:spPr bwMode="auto">
            <a:xfrm>
              <a:off x="8588325" y="2454045"/>
              <a:ext cx="198862" cy="835218"/>
            </a:xfrm>
            <a:custGeom>
              <a:avLst/>
              <a:gdLst>
                <a:gd name="T0" fmla="*/ 21 w 310"/>
                <a:gd name="T1" fmla="*/ 1302 h 1302"/>
                <a:gd name="T2" fmla="*/ 0 w 310"/>
                <a:gd name="T3" fmla="*/ 1297 h 1302"/>
                <a:gd name="T4" fmla="*/ 289 w 310"/>
                <a:gd name="T5" fmla="*/ 0 h 1302"/>
                <a:gd name="T6" fmla="*/ 310 w 310"/>
                <a:gd name="T7" fmla="*/ 4 h 1302"/>
                <a:gd name="T8" fmla="*/ 21 w 310"/>
                <a:gd name="T9" fmla="*/ 1302 h 1302"/>
              </a:gdLst>
              <a:ahLst/>
              <a:cxnLst>
                <a:cxn ang="0">
                  <a:pos x="T0" y="T1"/>
                </a:cxn>
                <a:cxn ang="0">
                  <a:pos x="T2" y="T3"/>
                </a:cxn>
                <a:cxn ang="0">
                  <a:pos x="T4" y="T5"/>
                </a:cxn>
                <a:cxn ang="0">
                  <a:pos x="T6" y="T7"/>
                </a:cxn>
                <a:cxn ang="0">
                  <a:pos x="T8" y="T9"/>
                </a:cxn>
              </a:cxnLst>
              <a:rect l="0" t="0" r="r" b="b"/>
              <a:pathLst>
                <a:path w="310" h="1302">
                  <a:moveTo>
                    <a:pt x="21" y="1302"/>
                  </a:moveTo>
                  <a:lnTo>
                    <a:pt x="0" y="1297"/>
                  </a:lnTo>
                  <a:lnTo>
                    <a:pt x="289" y="0"/>
                  </a:lnTo>
                  <a:lnTo>
                    <a:pt x="310" y="4"/>
                  </a:lnTo>
                  <a:lnTo>
                    <a:pt x="21" y="1302"/>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75" name="Freeform 9"/>
            <p:cNvSpPr/>
            <p:nvPr/>
          </p:nvSpPr>
          <p:spPr bwMode="auto">
            <a:xfrm>
              <a:off x="7953892" y="3105798"/>
              <a:ext cx="643413" cy="189881"/>
            </a:xfrm>
            <a:custGeom>
              <a:avLst/>
              <a:gdLst>
                <a:gd name="T0" fmla="*/ 999 w 1003"/>
                <a:gd name="T1" fmla="*/ 296 h 296"/>
                <a:gd name="T2" fmla="*/ 0 w 1003"/>
                <a:gd name="T3" fmla="*/ 21 h 296"/>
                <a:gd name="T4" fmla="*/ 5 w 1003"/>
                <a:gd name="T5" fmla="*/ 0 h 296"/>
                <a:gd name="T6" fmla="*/ 1003 w 1003"/>
                <a:gd name="T7" fmla="*/ 274 h 296"/>
                <a:gd name="T8" fmla="*/ 999 w 1003"/>
                <a:gd name="T9" fmla="*/ 296 h 296"/>
              </a:gdLst>
              <a:ahLst/>
              <a:cxnLst>
                <a:cxn ang="0">
                  <a:pos x="T0" y="T1"/>
                </a:cxn>
                <a:cxn ang="0">
                  <a:pos x="T2" y="T3"/>
                </a:cxn>
                <a:cxn ang="0">
                  <a:pos x="T4" y="T5"/>
                </a:cxn>
                <a:cxn ang="0">
                  <a:pos x="T6" y="T7"/>
                </a:cxn>
                <a:cxn ang="0">
                  <a:pos x="T8" y="T9"/>
                </a:cxn>
              </a:cxnLst>
              <a:rect l="0" t="0" r="r" b="b"/>
              <a:pathLst>
                <a:path w="1003" h="296">
                  <a:moveTo>
                    <a:pt x="999" y="296"/>
                  </a:moveTo>
                  <a:lnTo>
                    <a:pt x="0" y="21"/>
                  </a:lnTo>
                  <a:lnTo>
                    <a:pt x="5" y="0"/>
                  </a:lnTo>
                  <a:lnTo>
                    <a:pt x="1003" y="274"/>
                  </a:lnTo>
                  <a:lnTo>
                    <a:pt x="999" y="296"/>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76" name="Freeform 10"/>
            <p:cNvSpPr/>
            <p:nvPr/>
          </p:nvSpPr>
          <p:spPr bwMode="auto">
            <a:xfrm>
              <a:off x="8524817" y="3287981"/>
              <a:ext cx="78903" cy="842916"/>
            </a:xfrm>
            <a:custGeom>
              <a:avLst/>
              <a:gdLst>
                <a:gd name="T0" fmla="*/ 21 w 123"/>
                <a:gd name="T1" fmla="*/ 1314 h 1314"/>
                <a:gd name="T2" fmla="*/ 0 w 123"/>
                <a:gd name="T3" fmla="*/ 1312 h 1314"/>
                <a:gd name="T4" fmla="*/ 99 w 123"/>
                <a:gd name="T5" fmla="*/ 0 h 1314"/>
                <a:gd name="T6" fmla="*/ 123 w 123"/>
                <a:gd name="T7" fmla="*/ 2 h 1314"/>
                <a:gd name="T8" fmla="*/ 21 w 123"/>
                <a:gd name="T9" fmla="*/ 1314 h 1314"/>
              </a:gdLst>
              <a:ahLst/>
              <a:cxnLst>
                <a:cxn ang="0">
                  <a:pos x="T0" y="T1"/>
                </a:cxn>
                <a:cxn ang="0">
                  <a:pos x="T2" y="T3"/>
                </a:cxn>
                <a:cxn ang="0">
                  <a:pos x="T4" y="T5"/>
                </a:cxn>
                <a:cxn ang="0">
                  <a:pos x="T6" y="T7"/>
                </a:cxn>
                <a:cxn ang="0">
                  <a:pos x="T8" y="T9"/>
                </a:cxn>
              </a:cxnLst>
              <a:rect l="0" t="0" r="r" b="b"/>
              <a:pathLst>
                <a:path w="123" h="1314">
                  <a:moveTo>
                    <a:pt x="21" y="1314"/>
                  </a:moveTo>
                  <a:lnTo>
                    <a:pt x="0" y="1312"/>
                  </a:lnTo>
                  <a:lnTo>
                    <a:pt x="99" y="0"/>
                  </a:lnTo>
                  <a:lnTo>
                    <a:pt x="123" y="2"/>
                  </a:lnTo>
                  <a:lnTo>
                    <a:pt x="21" y="1314"/>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77" name="Freeform 11"/>
            <p:cNvSpPr/>
            <p:nvPr/>
          </p:nvSpPr>
          <p:spPr bwMode="auto">
            <a:xfrm>
              <a:off x="8527383" y="4123841"/>
              <a:ext cx="936574" cy="567076"/>
            </a:xfrm>
            <a:custGeom>
              <a:avLst/>
              <a:gdLst>
                <a:gd name="T0" fmla="*/ 1448 w 1460"/>
                <a:gd name="T1" fmla="*/ 884 h 884"/>
                <a:gd name="T2" fmla="*/ 0 w 1460"/>
                <a:gd name="T3" fmla="*/ 18 h 884"/>
                <a:gd name="T4" fmla="*/ 12 w 1460"/>
                <a:gd name="T5" fmla="*/ 0 h 884"/>
                <a:gd name="T6" fmla="*/ 1460 w 1460"/>
                <a:gd name="T7" fmla="*/ 865 h 884"/>
                <a:gd name="T8" fmla="*/ 1448 w 1460"/>
                <a:gd name="T9" fmla="*/ 884 h 884"/>
              </a:gdLst>
              <a:ahLst/>
              <a:cxnLst>
                <a:cxn ang="0">
                  <a:pos x="T0" y="T1"/>
                </a:cxn>
                <a:cxn ang="0">
                  <a:pos x="T2" y="T3"/>
                </a:cxn>
                <a:cxn ang="0">
                  <a:pos x="T4" y="T5"/>
                </a:cxn>
                <a:cxn ang="0">
                  <a:pos x="T6" y="T7"/>
                </a:cxn>
                <a:cxn ang="0">
                  <a:pos x="T8" y="T9"/>
                </a:cxn>
              </a:cxnLst>
              <a:rect l="0" t="0" r="r" b="b"/>
              <a:pathLst>
                <a:path w="1460" h="884">
                  <a:moveTo>
                    <a:pt x="1448" y="884"/>
                  </a:moveTo>
                  <a:lnTo>
                    <a:pt x="0" y="18"/>
                  </a:lnTo>
                  <a:lnTo>
                    <a:pt x="12" y="0"/>
                  </a:lnTo>
                  <a:lnTo>
                    <a:pt x="1460" y="865"/>
                  </a:lnTo>
                  <a:lnTo>
                    <a:pt x="1448" y="884"/>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78" name="Freeform 12"/>
            <p:cNvSpPr/>
            <p:nvPr/>
          </p:nvSpPr>
          <p:spPr bwMode="auto">
            <a:xfrm>
              <a:off x="9458184" y="4188631"/>
              <a:ext cx="916688" cy="502286"/>
            </a:xfrm>
            <a:custGeom>
              <a:avLst/>
              <a:gdLst>
                <a:gd name="T0" fmla="*/ 9 w 1429"/>
                <a:gd name="T1" fmla="*/ 783 h 783"/>
                <a:gd name="T2" fmla="*/ 0 w 1429"/>
                <a:gd name="T3" fmla="*/ 764 h 783"/>
                <a:gd name="T4" fmla="*/ 1419 w 1429"/>
                <a:gd name="T5" fmla="*/ 0 h 783"/>
                <a:gd name="T6" fmla="*/ 1429 w 1429"/>
                <a:gd name="T7" fmla="*/ 21 h 783"/>
                <a:gd name="T8" fmla="*/ 9 w 1429"/>
                <a:gd name="T9" fmla="*/ 783 h 783"/>
              </a:gdLst>
              <a:ahLst/>
              <a:cxnLst>
                <a:cxn ang="0">
                  <a:pos x="T0" y="T1"/>
                </a:cxn>
                <a:cxn ang="0">
                  <a:pos x="T2" y="T3"/>
                </a:cxn>
                <a:cxn ang="0">
                  <a:pos x="T4" y="T5"/>
                </a:cxn>
                <a:cxn ang="0">
                  <a:pos x="T6" y="T7"/>
                </a:cxn>
                <a:cxn ang="0">
                  <a:pos x="T8" y="T9"/>
                </a:cxn>
              </a:cxnLst>
              <a:rect l="0" t="0" r="r" b="b"/>
              <a:pathLst>
                <a:path w="1429" h="783">
                  <a:moveTo>
                    <a:pt x="9" y="783"/>
                  </a:moveTo>
                  <a:lnTo>
                    <a:pt x="0" y="764"/>
                  </a:lnTo>
                  <a:lnTo>
                    <a:pt x="1419" y="0"/>
                  </a:lnTo>
                  <a:lnTo>
                    <a:pt x="1429" y="21"/>
                  </a:lnTo>
                  <a:lnTo>
                    <a:pt x="9" y="783"/>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79" name="Freeform 13"/>
            <p:cNvSpPr/>
            <p:nvPr/>
          </p:nvSpPr>
          <p:spPr bwMode="auto">
            <a:xfrm>
              <a:off x="10363966" y="3466956"/>
              <a:ext cx="36565" cy="728090"/>
            </a:xfrm>
            <a:custGeom>
              <a:avLst/>
              <a:gdLst>
                <a:gd name="T0" fmla="*/ 24 w 57"/>
                <a:gd name="T1" fmla="*/ 1135 h 1135"/>
                <a:gd name="T2" fmla="*/ 0 w 57"/>
                <a:gd name="T3" fmla="*/ 1135 h 1135"/>
                <a:gd name="T4" fmla="*/ 36 w 57"/>
                <a:gd name="T5" fmla="*/ 0 h 1135"/>
                <a:gd name="T6" fmla="*/ 57 w 57"/>
                <a:gd name="T7" fmla="*/ 0 h 1135"/>
                <a:gd name="T8" fmla="*/ 24 w 57"/>
                <a:gd name="T9" fmla="*/ 1135 h 1135"/>
              </a:gdLst>
              <a:ahLst/>
              <a:cxnLst>
                <a:cxn ang="0">
                  <a:pos x="T0" y="T1"/>
                </a:cxn>
                <a:cxn ang="0">
                  <a:pos x="T2" y="T3"/>
                </a:cxn>
                <a:cxn ang="0">
                  <a:pos x="T4" y="T5"/>
                </a:cxn>
                <a:cxn ang="0">
                  <a:pos x="T6" y="T7"/>
                </a:cxn>
                <a:cxn ang="0">
                  <a:pos x="T8" y="T9"/>
                </a:cxn>
              </a:cxnLst>
              <a:rect l="0" t="0" r="r" b="b"/>
              <a:pathLst>
                <a:path w="57" h="1135">
                  <a:moveTo>
                    <a:pt x="24" y="1135"/>
                  </a:moveTo>
                  <a:lnTo>
                    <a:pt x="0" y="1135"/>
                  </a:lnTo>
                  <a:lnTo>
                    <a:pt x="36" y="0"/>
                  </a:lnTo>
                  <a:lnTo>
                    <a:pt x="57" y="0"/>
                  </a:lnTo>
                  <a:lnTo>
                    <a:pt x="24" y="1135"/>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80" name="Freeform 14"/>
            <p:cNvSpPr/>
            <p:nvPr/>
          </p:nvSpPr>
          <p:spPr bwMode="auto">
            <a:xfrm>
              <a:off x="9070724" y="4681936"/>
              <a:ext cx="396440" cy="930800"/>
            </a:xfrm>
            <a:custGeom>
              <a:avLst/>
              <a:gdLst>
                <a:gd name="T0" fmla="*/ 22 w 618"/>
                <a:gd name="T1" fmla="*/ 1451 h 1451"/>
                <a:gd name="T2" fmla="*/ 0 w 618"/>
                <a:gd name="T3" fmla="*/ 1442 h 1451"/>
                <a:gd name="T4" fmla="*/ 597 w 618"/>
                <a:gd name="T5" fmla="*/ 0 h 1451"/>
                <a:gd name="T6" fmla="*/ 618 w 618"/>
                <a:gd name="T7" fmla="*/ 9 h 1451"/>
                <a:gd name="T8" fmla="*/ 22 w 618"/>
                <a:gd name="T9" fmla="*/ 1451 h 1451"/>
              </a:gdLst>
              <a:ahLst/>
              <a:cxnLst>
                <a:cxn ang="0">
                  <a:pos x="T0" y="T1"/>
                </a:cxn>
                <a:cxn ang="0">
                  <a:pos x="T2" y="T3"/>
                </a:cxn>
                <a:cxn ang="0">
                  <a:pos x="T4" y="T5"/>
                </a:cxn>
                <a:cxn ang="0">
                  <a:pos x="T6" y="T7"/>
                </a:cxn>
                <a:cxn ang="0">
                  <a:pos x="T8" y="T9"/>
                </a:cxn>
              </a:cxnLst>
              <a:rect l="0" t="0" r="r" b="b"/>
              <a:pathLst>
                <a:path w="618" h="1451">
                  <a:moveTo>
                    <a:pt x="22" y="1451"/>
                  </a:moveTo>
                  <a:lnTo>
                    <a:pt x="0" y="1442"/>
                  </a:lnTo>
                  <a:lnTo>
                    <a:pt x="597" y="0"/>
                  </a:lnTo>
                  <a:lnTo>
                    <a:pt x="618" y="9"/>
                  </a:lnTo>
                  <a:lnTo>
                    <a:pt x="22" y="1451"/>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81" name="Freeform 15"/>
            <p:cNvSpPr/>
            <p:nvPr/>
          </p:nvSpPr>
          <p:spPr bwMode="auto">
            <a:xfrm>
              <a:off x="9454976" y="4680012"/>
              <a:ext cx="441344" cy="705638"/>
            </a:xfrm>
            <a:custGeom>
              <a:avLst/>
              <a:gdLst>
                <a:gd name="T0" fmla="*/ 669 w 688"/>
                <a:gd name="T1" fmla="*/ 1100 h 1100"/>
                <a:gd name="T2" fmla="*/ 0 w 688"/>
                <a:gd name="T3" fmla="*/ 12 h 1100"/>
                <a:gd name="T4" fmla="*/ 19 w 688"/>
                <a:gd name="T5" fmla="*/ 0 h 1100"/>
                <a:gd name="T6" fmla="*/ 688 w 688"/>
                <a:gd name="T7" fmla="*/ 1088 h 1100"/>
                <a:gd name="T8" fmla="*/ 669 w 688"/>
                <a:gd name="T9" fmla="*/ 1100 h 1100"/>
              </a:gdLst>
              <a:ahLst/>
              <a:cxnLst>
                <a:cxn ang="0">
                  <a:pos x="T0" y="T1"/>
                </a:cxn>
                <a:cxn ang="0">
                  <a:pos x="T2" y="T3"/>
                </a:cxn>
                <a:cxn ang="0">
                  <a:pos x="T4" y="T5"/>
                </a:cxn>
                <a:cxn ang="0">
                  <a:pos x="T6" y="T7"/>
                </a:cxn>
                <a:cxn ang="0">
                  <a:pos x="T8" y="T9"/>
                </a:cxn>
              </a:cxnLst>
              <a:rect l="0" t="0" r="r" b="b"/>
              <a:pathLst>
                <a:path w="688" h="1100">
                  <a:moveTo>
                    <a:pt x="669" y="1100"/>
                  </a:moveTo>
                  <a:lnTo>
                    <a:pt x="0" y="12"/>
                  </a:lnTo>
                  <a:lnTo>
                    <a:pt x="19" y="0"/>
                  </a:lnTo>
                  <a:lnTo>
                    <a:pt x="688" y="1088"/>
                  </a:lnTo>
                  <a:lnTo>
                    <a:pt x="669" y="1100"/>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82" name="Freeform 16"/>
            <p:cNvSpPr/>
            <p:nvPr/>
          </p:nvSpPr>
          <p:spPr bwMode="auto">
            <a:xfrm>
              <a:off x="9458184" y="4678729"/>
              <a:ext cx="878198" cy="397082"/>
            </a:xfrm>
            <a:custGeom>
              <a:avLst/>
              <a:gdLst>
                <a:gd name="T0" fmla="*/ 1360 w 1369"/>
                <a:gd name="T1" fmla="*/ 619 h 619"/>
                <a:gd name="T2" fmla="*/ 0 w 1369"/>
                <a:gd name="T3" fmla="*/ 19 h 619"/>
                <a:gd name="T4" fmla="*/ 9 w 1369"/>
                <a:gd name="T5" fmla="*/ 0 h 619"/>
                <a:gd name="T6" fmla="*/ 1369 w 1369"/>
                <a:gd name="T7" fmla="*/ 598 h 619"/>
                <a:gd name="T8" fmla="*/ 1360 w 1369"/>
                <a:gd name="T9" fmla="*/ 619 h 619"/>
              </a:gdLst>
              <a:ahLst/>
              <a:cxnLst>
                <a:cxn ang="0">
                  <a:pos x="T0" y="T1"/>
                </a:cxn>
                <a:cxn ang="0">
                  <a:pos x="T2" y="T3"/>
                </a:cxn>
                <a:cxn ang="0">
                  <a:pos x="T4" y="T5"/>
                </a:cxn>
                <a:cxn ang="0">
                  <a:pos x="T6" y="T7"/>
                </a:cxn>
                <a:cxn ang="0">
                  <a:pos x="T8" y="T9"/>
                </a:cxn>
              </a:cxnLst>
              <a:rect l="0" t="0" r="r" b="b"/>
              <a:pathLst>
                <a:path w="1369" h="619">
                  <a:moveTo>
                    <a:pt x="1360" y="619"/>
                  </a:moveTo>
                  <a:lnTo>
                    <a:pt x="0" y="19"/>
                  </a:lnTo>
                  <a:lnTo>
                    <a:pt x="9" y="0"/>
                  </a:lnTo>
                  <a:lnTo>
                    <a:pt x="1369" y="598"/>
                  </a:lnTo>
                  <a:lnTo>
                    <a:pt x="1360" y="619"/>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83" name="Freeform 17"/>
            <p:cNvSpPr/>
            <p:nvPr/>
          </p:nvSpPr>
          <p:spPr bwMode="auto">
            <a:xfrm>
              <a:off x="7841632" y="3724835"/>
              <a:ext cx="693450" cy="410553"/>
            </a:xfrm>
            <a:custGeom>
              <a:avLst/>
              <a:gdLst>
                <a:gd name="T0" fmla="*/ 1069 w 1081"/>
                <a:gd name="T1" fmla="*/ 640 h 640"/>
                <a:gd name="T2" fmla="*/ 0 w 1081"/>
                <a:gd name="T3" fmla="*/ 19 h 640"/>
                <a:gd name="T4" fmla="*/ 12 w 1081"/>
                <a:gd name="T5" fmla="*/ 0 h 640"/>
                <a:gd name="T6" fmla="*/ 1081 w 1081"/>
                <a:gd name="T7" fmla="*/ 622 h 640"/>
                <a:gd name="T8" fmla="*/ 1069 w 1081"/>
                <a:gd name="T9" fmla="*/ 640 h 640"/>
              </a:gdLst>
              <a:ahLst/>
              <a:cxnLst>
                <a:cxn ang="0">
                  <a:pos x="T0" y="T1"/>
                </a:cxn>
                <a:cxn ang="0">
                  <a:pos x="T2" y="T3"/>
                </a:cxn>
                <a:cxn ang="0">
                  <a:pos x="T4" y="T5"/>
                </a:cxn>
                <a:cxn ang="0">
                  <a:pos x="T6" y="T7"/>
                </a:cxn>
                <a:cxn ang="0">
                  <a:pos x="T8" y="T9"/>
                </a:cxn>
              </a:cxnLst>
              <a:rect l="0" t="0" r="r" b="b"/>
              <a:pathLst>
                <a:path w="1081" h="640">
                  <a:moveTo>
                    <a:pt x="1069" y="640"/>
                  </a:moveTo>
                  <a:lnTo>
                    <a:pt x="0" y="19"/>
                  </a:lnTo>
                  <a:lnTo>
                    <a:pt x="12" y="0"/>
                  </a:lnTo>
                  <a:lnTo>
                    <a:pt x="1081" y="622"/>
                  </a:lnTo>
                  <a:lnTo>
                    <a:pt x="1069" y="640"/>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84" name="Freeform 18"/>
            <p:cNvSpPr/>
            <p:nvPr/>
          </p:nvSpPr>
          <p:spPr bwMode="auto">
            <a:xfrm>
              <a:off x="8216261" y="4125124"/>
              <a:ext cx="320744" cy="411194"/>
            </a:xfrm>
            <a:custGeom>
              <a:avLst/>
              <a:gdLst>
                <a:gd name="T0" fmla="*/ 17 w 500"/>
                <a:gd name="T1" fmla="*/ 641 h 641"/>
                <a:gd name="T2" fmla="*/ 0 w 500"/>
                <a:gd name="T3" fmla="*/ 629 h 641"/>
                <a:gd name="T4" fmla="*/ 481 w 500"/>
                <a:gd name="T5" fmla="*/ 0 h 641"/>
                <a:gd name="T6" fmla="*/ 500 w 500"/>
                <a:gd name="T7" fmla="*/ 14 h 641"/>
                <a:gd name="T8" fmla="*/ 17 w 500"/>
                <a:gd name="T9" fmla="*/ 641 h 641"/>
              </a:gdLst>
              <a:ahLst/>
              <a:cxnLst>
                <a:cxn ang="0">
                  <a:pos x="T0" y="T1"/>
                </a:cxn>
                <a:cxn ang="0">
                  <a:pos x="T2" y="T3"/>
                </a:cxn>
                <a:cxn ang="0">
                  <a:pos x="T4" y="T5"/>
                </a:cxn>
                <a:cxn ang="0">
                  <a:pos x="T6" y="T7"/>
                </a:cxn>
                <a:cxn ang="0">
                  <a:pos x="T8" y="T9"/>
                </a:cxn>
              </a:cxnLst>
              <a:rect l="0" t="0" r="r" b="b"/>
              <a:pathLst>
                <a:path w="500" h="641">
                  <a:moveTo>
                    <a:pt x="17" y="641"/>
                  </a:moveTo>
                  <a:lnTo>
                    <a:pt x="0" y="629"/>
                  </a:lnTo>
                  <a:lnTo>
                    <a:pt x="481" y="0"/>
                  </a:lnTo>
                  <a:lnTo>
                    <a:pt x="500" y="14"/>
                  </a:lnTo>
                  <a:lnTo>
                    <a:pt x="17" y="641"/>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85" name="Freeform 19"/>
            <p:cNvSpPr/>
            <p:nvPr/>
          </p:nvSpPr>
          <p:spPr bwMode="auto">
            <a:xfrm>
              <a:off x="8240638" y="2439933"/>
              <a:ext cx="538851" cy="23094"/>
            </a:xfrm>
            <a:custGeom>
              <a:avLst/>
              <a:gdLst>
                <a:gd name="T0" fmla="*/ 840 w 840"/>
                <a:gd name="T1" fmla="*/ 36 h 36"/>
                <a:gd name="T2" fmla="*/ 0 w 840"/>
                <a:gd name="T3" fmla="*/ 24 h 36"/>
                <a:gd name="T4" fmla="*/ 0 w 840"/>
                <a:gd name="T5" fmla="*/ 0 h 36"/>
                <a:gd name="T6" fmla="*/ 840 w 840"/>
                <a:gd name="T7" fmla="*/ 12 h 36"/>
                <a:gd name="T8" fmla="*/ 840 w 840"/>
                <a:gd name="T9" fmla="*/ 36 h 36"/>
              </a:gdLst>
              <a:ahLst/>
              <a:cxnLst>
                <a:cxn ang="0">
                  <a:pos x="T0" y="T1"/>
                </a:cxn>
                <a:cxn ang="0">
                  <a:pos x="T2" y="T3"/>
                </a:cxn>
                <a:cxn ang="0">
                  <a:pos x="T4" y="T5"/>
                </a:cxn>
                <a:cxn ang="0">
                  <a:pos x="T6" y="T7"/>
                </a:cxn>
                <a:cxn ang="0">
                  <a:pos x="T8" y="T9"/>
                </a:cxn>
              </a:cxnLst>
              <a:rect l="0" t="0" r="r" b="b"/>
              <a:pathLst>
                <a:path w="840" h="36">
                  <a:moveTo>
                    <a:pt x="840" y="36"/>
                  </a:moveTo>
                  <a:lnTo>
                    <a:pt x="0" y="24"/>
                  </a:lnTo>
                  <a:lnTo>
                    <a:pt x="0" y="0"/>
                  </a:lnTo>
                  <a:lnTo>
                    <a:pt x="840" y="12"/>
                  </a:lnTo>
                  <a:lnTo>
                    <a:pt x="840" y="36"/>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86" name="Freeform 20"/>
            <p:cNvSpPr/>
            <p:nvPr/>
          </p:nvSpPr>
          <p:spPr bwMode="auto">
            <a:xfrm>
              <a:off x="8771791" y="1944062"/>
              <a:ext cx="42980" cy="511267"/>
            </a:xfrm>
            <a:custGeom>
              <a:avLst/>
              <a:gdLst>
                <a:gd name="T0" fmla="*/ 24 w 67"/>
                <a:gd name="T1" fmla="*/ 797 h 797"/>
                <a:gd name="T2" fmla="*/ 0 w 67"/>
                <a:gd name="T3" fmla="*/ 797 h 797"/>
                <a:gd name="T4" fmla="*/ 43 w 67"/>
                <a:gd name="T5" fmla="*/ 0 h 797"/>
                <a:gd name="T6" fmla="*/ 67 w 67"/>
                <a:gd name="T7" fmla="*/ 0 h 797"/>
                <a:gd name="T8" fmla="*/ 24 w 67"/>
                <a:gd name="T9" fmla="*/ 797 h 797"/>
              </a:gdLst>
              <a:ahLst/>
              <a:cxnLst>
                <a:cxn ang="0">
                  <a:pos x="T0" y="T1"/>
                </a:cxn>
                <a:cxn ang="0">
                  <a:pos x="T2" y="T3"/>
                </a:cxn>
                <a:cxn ang="0">
                  <a:pos x="T4" y="T5"/>
                </a:cxn>
                <a:cxn ang="0">
                  <a:pos x="T6" y="T7"/>
                </a:cxn>
                <a:cxn ang="0">
                  <a:pos x="T8" y="T9"/>
                </a:cxn>
              </a:cxnLst>
              <a:rect l="0" t="0" r="r" b="b"/>
              <a:pathLst>
                <a:path w="67" h="797">
                  <a:moveTo>
                    <a:pt x="24" y="797"/>
                  </a:moveTo>
                  <a:lnTo>
                    <a:pt x="0" y="797"/>
                  </a:lnTo>
                  <a:lnTo>
                    <a:pt x="43" y="0"/>
                  </a:lnTo>
                  <a:lnTo>
                    <a:pt x="67" y="0"/>
                  </a:lnTo>
                  <a:lnTo>
                    <a:pt x="24" y="797"/>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87" name="Freeform 21"/>
            <p:cNvSpPr/>
            <p:nvPr/>
          </p:nvSpPr>
          <p:spPr bwMode="auto">
            <a:xfrm>
              <a:off x="10075938" y="1881837"/>
              <a:ext cx="45546" cy="781333"/>
            </a:xfrm>
            <a:custGeom>
              <a:avLst/>
              <a:gdLst>
                <a:gd name="T0" fmla="*/ 49 w 71"/>
                <a:gd name="T1" fmla="*/ 1218 h 1218"/>
                <a:gd name="T2" fmla="*/ 0 w 71"/>
                <a:gd name="T3" fmla="*/ 0 h 1218"/>
                <a:gd name="T4" fmla="*/ 21 w 71"/>
                <a:gd name="T5" fmla="*/ 0 h 1218"/>
                <a:gd name="T6" fmla="*/ 71 w 71"/>
                <a:gd name="T7" fmla="*/ 1218 h 1218"/>
                <a:gd name="T8" fmla="*/ 49 w 71"/>
                <a:gd name="T9" fmla="*/ 1218 h 1218"/>
              </a:gdLst>
              <a:ahLst/>
              <a:cxnLst>
                <a:cxn ang="0">
                  <a:pos x="T0" y="T1"/>
                </a:cxn>
                <a:cxn ang="0">
                  <a:pos x="T2" y="T3"/>
                </a:cxn>
                <a:cxn ang="0">
                  <a:pos x="T4" y="T5"/>
                </a:cxn>
                <a:cxn ang="0">
                  <a:pos x="T6" y="T7"/>
                </a:cxn>
                <a:cxn ang="0">
                  <a:pos x="T8" y="T9"/>
                </a:cxn>
              </a:cxnLst>
              <a:rect l="0" t="0" r="r" b="b"/>
              <a:pathLst>
                <a:path w="71" h="1218">
                  <a:moveTo>
                    <a:pt x="49" y="1218"/>
                  </a:moveTo>
                  <a:lnTo>
                    <a:pt x="0" y="0"/>
                  </a:lnTo>
                  <a:lnTo>
                    <a:pt x="21" y="0"/>
                  </a:lnTo>
                  <a:lnTo>
                    <a:pt x="71" y="1218"/>
                  </a:lnTo>
                  <a:lnTo>
                    <a:pt x="49" y="1218"/>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88" name="Freeform 22"/>
            <p:cNvSpPr/>
            <p:nvPr/>
          </p:nvSpPr>
          <p:spPr bwMode="auto">
            <a:xfrm>
              <a:off x="10110578" y="2656756"/>
              <a:ext cx="649187" cy="348970"/>
            </a:xfrm>
            <a:custGeom>
              <a:avLst/>
              <a:gdLst>
                <a:gd name="T0" fmla="*/ 1001 w 1012"/>
                <a:gd name="T1" fmla="*/ 544 h 544"/>
                <a:gd name="T2" fmla="*/ 0 w 1012"/>
                <a:gd name="T3" fmla="*/ 19 h 544"/>
                <a:gd name="T4" fmla="*/ 12 w 1012"/>
                <a:gd name="T5" fmla="*/ 0 h 544"/>
                <a:gd name="T6" fmla="*/ 1012 w 1012"/>
                <a:gd name="T7" fmla="*/ 523 h 544"/>
                <a:gd name="T8" fmla="*/ 1001 w 1012"/>
                <a:gd name="T9" fmla="*/ 544 h 544"/>
              </a:gdLst>
              <a:ahLst/>
              <a:cxnLst>
                <a:cxn ang="0">
                  <a:pos x="T0" y="T1"/>
                </a:cxn>
                <a:cxn ang="0">
                  <a:pos x="T2" y="T3"/>
                </a:cxn>
                <a:cxn ang="0">
                  <a:pos x="T4" y="T5"/>
                </a:cxn>
                <a:cxn ang="0">
                  <a:pos x="T6" y="T7"/>
                </a:cxn>
                <a:cxn ang="0">
                  <a:pos x="T8" y="T9"/>
                </a:cxn>
              </a:cxnLst>
              <a:rect l="0" t="0" r="r" b="b"/>
              <a:pathLst>
                <a:path w="1012" h="544">
                  <a:moveTo>
                    <a:pt x="1001" y="544"/>
                  </a:moveTo>
                  <a:lnTo>
                    <a:pt x="0" y="19"/>
                  </a:lnTo>
                  <a:lnTo>
                    <a:pt x="12" y="0"/>
                  </a:lnTo>
                  <a:lnTo>
                    <a:pt x="1012" y="523"/>
                  </a:lnTo>
                  <a:lnTo>
                    <a:pt x="1001" y="544"/>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89" name="Freeform 23"/>
            <p:cNvSpPr/>
            <p:nvPr/>
          </p:nvSpPr>
          <p:spPr bwMode="auto">
            <a:xfrm>
              <a:off x="10698182" y="2526534"/>
              <a:ext cx="64790" cy="473419"/>
            </a:xfrm>
            <a:custGeom>
              <a:avLst/>
              <a:gdLst>
                <a:gd name="T0" fmla="*/ 78 w 101"/>
                <a:gd name="T1" fmla="*/ 738 h 738"/>
                <a:gd name="T2" fmla="*/ 0 w 101"/>
                <a:gd name="T3" fmla="*/ 2 h 738"/>
                <a:gd name="T4" fmla="*/ 23 w 101"/>
                <a:gd name="T5" fmla="*/ 0 h 738"/>
                <a:gd name="T6" fmla="*/ 101 w 101"/>
                <a:gd name="T7" fmla="*/ 735 h 738"/>
                <a:gd name="T8" fmla="*/ 78 w 101"/>
                <a:gd name="T9" fmla="*/ 738 h 738"/>
              </a:gdLst>
              <a:ahLst/>
              <a:cxnLst>
                <a:cxn ang="0">
                  <a:pos x="T0" y="T1"/>
                </a:cxn>
                <a:cxn ang="0">
                  <a:pos x="T2" y="T3"/>
                </a:cxn>
                <a:cxn ang="0">
                  <a:pos x="T4" y="T5"/>
                </a:cxn>
                <a:cxn ang="0">
                  <a:pos x="T6" y="T7"/>
                </a:cxn>
                <a:cxn ang="0">
                  <a:pos x="T8" y="T9"/>
                </a:cxn>
              </a:cxnLst>
              <a:rect l="0" t="0" r="r" b="b"/>
              <a:pathLst>
                <a:path w="101" h="738">
                  <a:moveTo>
                    <a:pt x="78" y="738"/>
                  </a:moveTo>
                  <a:lnTo>
                    <a:pt x="0" y="2"/>
                  </a:lnTo>
                  <a:lnTo>
                    <a:pt x="23" y="0"/>
                  </a:lnTo>
                  <a:lnTo>
                    <a:pt x="101" y="735"/>
                  </a:lnTo>
                  <a:lnTo>
                    <a:pt x="78" y="738"/>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90" name="Freeform 24"/>
            <p:cNvSpPr/>
            <p:nvPr/>
          </p:nvSpPr>
          <p:spPr bwMode="auto">
            <a:xfrm>
              <a:off x="10753991" y="2904371"/>
              <a:ext cx="324593" cy="101355"/>
            </a:xfrm>
            <a:custGeom>
              <a:avLst/>
              <a:gdLst>
                <a:gd name="T0" fmla="*/ 7 w 506"/>
                <a:gd name="T1" fmla="*/ 158 h 158"/>
                <a:gd name="T2" fmla="*/ 0 w 506"/>
                <a:gd name="T3" fmla="*/ 137 h 158"/>
                <a:gd name="T4" fmla="*/ 499 w 506"/>
                <a:gd name="T5" fmla="*/ 0 h 158"/>
                <a:gd name="T6" fmla="*/ 506 w 506"/>
                <a:gd name="T7" fmla="*/ 21 h 158"/>
                <a:gd name="T8" fmla="*/ 7 w 506"/>
                <a:gd name="T9" fmla="*/ 158 h 158"/>
              </a:gdLst>
              <a:ahLst/>
              <a:cxnLst>
                <a:cxn ang="0">
                  <a:pos x="T0" y="T1"/>
                </a:cxn>
                <a:cxn ang="0">
                  <a:pos x="T2" y="T3"/>
                </a:cxn>
                <a:cxn ang="0">
                  <a:pos x="T4" y="T5"/>
                </a:cxn>
                <a:cxn ang="0">
                  <a:pos x="T6" y="T7"/>
                </a:cxn>
                <a:cxn ang="0">
                  <a:pos x="T8" y="T9"/>
                </a:cxn>
              </a:cxnLst>
              <a:rect l="0" t="0" r="r" b="b"/>
              <a:pathLst>
                <a:path w="506" h="158">
                  <a:moveTo>
                    <a:pt x="7" y="158"/>
                  </a:moveTo>
                  <a:lnTo>
                    <a:pt x="0" y="137"/>
                  </a:lnTo>
                  <a:lnTo>
                    <a:pt x="499" y="0"/>
                  </a:lnTo>
                  <a:lnTo>
                    <a:pt x="506" y="21"/>
                  </a:lnTo>
                  <a:lnTo>
                    <a:pt x="7" y="158"/>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91" name="Freeform 25"/>
            <p:cNvSpPr/>
            <p:nvPr/>
          </p:nvSpPr>
          <p:spPr bwMode="auto">
            <a:xfrm>
              <a:off x="10752708" y="2992255"/>
              <a:ext cx="307915" cy="222597"/>
            </a:xfrm>
            <a:custGeom>
              <a:avLst/>
              <a:gdLst>
                <a:gd name="T0" fmla="*/ 466 w 480"/>
                <a:gd name="T1" fmla="*/ 347 h 347"/>
                <a:gd name="T2" fmla="*/ 0 w 480"/>
                <a:gd name="T3" fmla="*/ 19 h 347"/>
                <a:gd name="T4" fmla="*/ 11 w 480"/>
                <a:gd name="T5" fmla="*/ 0 h 347"/>
                <a:gd name="T6" fmla="*/ 480 w 480"/>
                <a:gd name="T7" fmla="*/ 328 h 347"/>
                <a:gd name="T8" fmla="*/ 466 w 480"/>
                <a:gd name="T9" fmla="*/ 347 h 347"/>
              </a:gdLst>
              <a:ahLst/>
              <a:cxnLst>
                <a:cxn ang="0">
                  <a:pos x="T0" y="T1"/>
                </a:cxn>
                <a:cxn ang="0">
                  <a:pos x="T2" y="T3"/>
                </a:cxn>
                <a:cxn ang="0">
                  <a:pos x="T4" y="T5"/>
                </a:cxn>
                <a:cxn ang="0">
                  <a:pos x="T6" y="T7"/>
                </a:cxn>
                <a:cxn ang="0">
                  <a:pos x="T8" y="T9"/>
                </a:cxn>
              </a:cxnLst>
              <a:rect l="0" t="0" r="r" b="b"/>
              <a:pathLst>
                <a:path w="480" h="347">
                  <a:moveTo>
                    <a:pt x="466" y="347"/>
                  </a:moveTo>
                  <a:lnTo>
                    <a:pt x="0" y="19"/>
                  </a:lnTo>
                  <a:lnTo>
                    <a:pt x="11" y="0"/>
                  </a:lnTo>
                  <a:lnTo>
                    <a:pt x="480" y="328"/>
                  </a:lnTo>
                  <a:lnTo>
                    <a:pt x="466" y="347"/>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92" name="Freeform 26"/>
            <p:cNvSpPr/>
            <p:nvPr/>
          </p:nvSpPr>
          <p:spPr bwMode="auto">
            <a:xfrm>
              <a:off x="10391550" y="3201380"/>
              <a:ext cx="665866" cy="271350"/>
            </a:xfrm>
            <a:custGeom>
              <a:avLst/>
              <a:gdLst>
                <a:gd name="T0" fmla="*/ 9 w 1038"/>
                <a:gd name="T1" fmla="*/ 423 h 423"/>
                <a:gd name="T2" fmla="*/ 0 w 1038"/>
                <a:gd name="T3" fmla="*/ 402 h 423"/>
                <a:gd name="T4" fmla="*/ 1031 w 1038"/>
                <a:gd name="T5" fmla="*/ 0 h 423"/>
                <a:gd name="T6" fmla="*/ 1038 w 1038"/>
                <a:gd name="T7" fmla="*/ 21 h 423"/>
                <a:gd name="T8" fmla="*/ 9 w 1038"/>
                <a:gd name="T9" fmla="*/ 423 h 423"/>
              </a:gdLst>
              <a:ahLst/>
              <a:cxnLst>
                <a:cxn ang="0">
                  <a:pos x="T0" y="T1"/>
                </a:cxn>
                <a:cxn ang="0">
                  <a:pos x="T2" y="T3"/>
                </a:cxn>
                <a:cxn ang="0">
                  <a:pos x="T4" y="T5"/>
                </a:cxn>
                <a:cxn ang="0">
                  <a:pos x="T6" y="T7"/>
                </a:cxn>
                <a:cxn ang="0">
                  <a:pos x="T8" y="T9"/>
                </a:cxn>
              </a:cxnLst>
              <a:rect l="0" t="0" r="r" b="b"/>
              <a:pathLst>
                <a:path w="1038" h="423">
                  <a:moveTo>
                    <a:pt x="9" y="423"/>
                  </a:moveTo>
                  <a:lnTo>
                    <a:pt x="0" y="402"/>
                  </a:lnTo>
                  <a:lnTo>
                    <a:pt x="1031" y="0"/>
                  </a:lnTo>
                  <a:lnTo>
                    <a:pt x="1038" y="21"/>
                  </a:lnTo>
                  <a:lnTo>
                    <a:pt x="9" y="423"/>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93" name="Freeform 27"/>
            <p:cNvSpPr/>
            <p:nvPr/>
          </p:nvSpPr>
          <p:spPr bwMode="auto">
            <a:xfrm>
              <a:off x="10389626" y="3459258"/>
              <a:ext cx="721034" cy="380403"/>
            </a:xfrm>
            <a:custGeom>
              <a:avLst/>
              <a:gdLst>
                <a:gd name="T0" fmla="*/ 1112 w 1124"/>
                <a:gd name="T1" fmla="*/ 593 h 593"/>
                <a:gd name="T2" fmla="*/ 0 w 1124"/>
                <a:gd name="T3" fmla="*/ 21 h 593"/>
                <a:gd name="T4" fmla="*/ 12 w 1124"/>
                <a:gd name="T5" fmla="*/ 0 h 593"/>
                <a:gd name="T6" fmla="*/ 1124 w 1124"/>
                <a:gd name="T7" fmla="*/ 575 h 593"/>
                <a:gd name="T8" fmla="*/ 1112 w 1124"/>
                <a:gd name="T9" fmla="*/ 593 h 593"/>
              </a:gdLst>
              <a:ahLst/>
              <a:cxnLst>
                <a:cxn ang="0">
                  <a:pos x="T0" y="T1"/>
                </a:cxn>
                <a:cxn ang="0">
                  <a:pos x="T2" y="T3"/>
                </a:cxn>
                <a:cxn ang="0">
                  <a:pos x="T4" y="T5"/>
                </a:cxn>
                <a:cxn ang="0">
                  <a:pos x="T6" y="T7"/>
                </a:cxn>
                <a:cxn ang="0">
                  <a:pos x="T8" y="T9"/>
                </a:cxn>
              </a:cxnLst>
              <a:rect l="0" t="0" r="r" b="b"/>
              <a:pathLst>
                <a:path w="1124" h="593">
                  <a:moveTo>
                    <a:pt x="1112" y="593"/>
                  </a:moveTo>
                  <a:lnTo>
                    <a:pt x="0" y="21"/>
                  </a:lnTo>
                  <a:lnTo>
                    <a:pt x="12" y="0"/>
                  </a:lnTo>
                  <a:lnTo>
                    <a:pt x="1124" y="575"/>
                  </a:lnTo>
                  <a:lnTo>
                    <a:pt x="1112" y="593"/>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94" name="Freeform 28"/>
            <p:cNvSpPr/>
            <p:nvPr/>
          </p:nvSpPr>
          <p:spPr bwMode="auto">
            <a:xfrm>
              <a:off x="10388343" y="2993538"/>
              <a:ext cx="373347" cy="477909"/>
            </a:xfrm>
            <a:custGeom>
              <a:avLst/>
              <a:gdLst>
                <a:gd name="T0" fmla="*/ 16 w 582"/>
                <a:gd name="T1" fmla="*/ 745 h 745"/>
                <a:gd name="T2" fmla="*/ 0 w 582"/>
                <a:gd name="T3" fmla="*/ 731 h 745"/>
                <a:gd name="T4" fmla="*/ 563 w 582"/>
                <a:gd name="T5" fmla="*/ 0 h 745"/>
                <a:gd name="T6" fmla="*/ 582 w 582"/>
                <a:gd name="T7" fmla="*/ 14 h 745"/>
                <a:gd name="T8" fmla="*/ 16 w 582"/>
                <a:gd name="T9" fmla="*/ 745 h 745"/>
              </a:gdLst>
              <a:ahLst/>
              <a:cxnLst>
                <a:cxn ang="0">
                  <a:pos x="T0" y="T1"/>
                </a:cxn>
                <a:cxn ang="0">
                  <a:pos x="T2" y="T3"/>
                </a:cxn>
                <a:cxn ang="0">
                  <a:pos x="T4" y="T5"/>
                </a:cxn>
                <a:cxn ang="0">
                  <a:pos x="T6" y="T7"/>
                </a:cxn>
                <a:cxn ang="0">
                  <a:pos x="T8" y="T9"/>
                </a:cxn>
              </a:cxnLst>
              <a:rect l="0" t="0" r="r" b="b"/>
              <a:pathLst>
                <a:path w="582" h="745">
                  <a:moveTo>
                    <a:pt x="16" y="745"/>
                  </a:moveTo>
                  <a:lnTo>
                    <a:pt x="0" y="731"/>
                  </a:lnTo>
                  <a:lnTo>
                    <a:pt x="563" y="0"/>
                  </a:lnTo>
                  <a:lnTo>
                    <a:pt x="582" y="14"/>
                  </a:lnTo>
                  <a:lnTo>
                    <a:pt x="16" y="745"/>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95" name="Freeform 29"/>
            <p:cNvSpPr/>
            <p:nvPr/>
          </p:nvSpPr>
          <p:spPr bwMode="auto">
            <a:xfrm>
              <a:off x="8527383" y="3504804"/>
              <a:ext cx="980837" cy="630584"/>
            </a:xfrm>
            <a:custGeom>
              <a:avLst/>
              <a:gdLst>
                <a:gd name="T0" fmla="*/ 12 w 1529"/>
                <a:gd name="T1" fmla="*/ 983 h 983"/>
                <a:gd name="T2" fmla="*/ 0 w 1529"/>
                <a:gd name="T3" fmla="*/ 965 h 983"/>
                <a:gd name="T4" fmla="*/ 1517 w 1529"/>
                <a:gd name="T5" fmla="*/ 0 h 983"/>
                <a:gd name="T6" fmla="*/ 1529 w 1529"/>
                <a:gd name="T7" fmla="*/ 19 h 983"/>
                <a:gd name="T8" fmla="*/ 12 w 1529"/>
                <a:gd name="T9" fmla="*/ 983 h 983"/>
              </a:gdLst>
              <a:ahLst/>
              <a:cxnLst>
                <a:cxn ang="0">
                  <a:pos x="T0" y="T1"/>
                </a:cxn>
                <a:cxn ang="0">
                  <a:pos x="T2" y="T3"/>
                </a:cxn>
                <a:cxn ang="0">
                  <a:pos x="T4" y="T5"/>
                </a:cxn>
                <a:cxn ang="0">
                  <a:pos x="T6" y="T7"/>
                </a:cxn>
                <a:cxn ang="0">
                  <a:pos x="T8" y="T9"/>
                </a:cxn>
              </a:cxnLst>
              <a:rect l="0" t="0" r="r" b="b"/>
              <a:pathLst>
                <a:path w="1529" h="983">
                  <a:moveTo>
                    <a:pt x="12" y="983"/>
                  </a:moveTo>
                  <a:lnTo>
                    <a:pt x="0" y="965"/>
                  </a:lnTo>
                  <a:lnTo>
                    <a:pt x="1517" y="0"/>
                  </a:lnTo>
                  <a:lnTo>
                    <a:pt x="1529" y="19"/>
                  </a:lnTo>
                  <a:lnTo>
                    <a:pt x="12" y="983"/>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96" name="Freeform 30"/>
            <p:cNvSpPr/>
            <p:nvPr/>
          </p:nvSpPr>
          <p:spPr bwMode="auto">
            <a:xfrm>
              <a:off x="9453693" y="3509295"/>
              <a:ext cx="57093" cy="1175208"/>
            </a:xfrm>
            <a:custGeom>
              <a:avLst/>
              <a:gdLst>
                <a:gd name="T0" fmla="*/ 21 w 89"/>
                <a:gd name="T1" fmla="*/ 1832 h 1832"/>
                <a:gd name="T2" fmla="*/ 0 w 89"/>
                <a:gd name="T3" fmla="*/ 1830 h 1832"/>
                <a:gd name="T4" fmla="*/ 68 w 89"/>
                <a:gd name="T5" fmla="*/ 0 h 1832"/>
                <a:gd name="T6" fmla="*/ 89 w 89"/>
                <a:gd name="T7" fmla="*/ 2 h 1832"/>
                <a:gd name="T8" fmla="*/ 21 w 89"/>
                <a:gd name="T9" fmla="*/ 1832 h 1832"/>
              </a:gdLst>
              <a:ahLst/>
              <a:cxnLst>
                <a:cxn ang="0">
                  <a:pos x="T0" y="T1"/>
                </a:cxn>
                <a:cxn ang="0">
                  <a:pos x="T2" y="T3"/>
                </a:cxn>
                <a:cxn ang="0">
                  <a:pos x="T4" y="T5"/>
                </a:cxn>
                <a:cxn ang="0">
                  <a:pos x="T6" y="T7"/>
                </a:cxn>
                <a:cxn ang="0">
                  <a:pos x="T8" y="T9"/>
                </a:cxn>
              </a:cxnLst>
              <a:rect l="0" t="0" r="r" b="b"/>
              <a:pathLst>
                <a:path w="89" h="1832">
                  <a:moveTo>
                    <a:pt x="21" y="1832"/>
                  </a:moveTo>
                  <a:lnTo>
                    <a:pt x="0" y="1830"/>
                  </a:lnTo>
                  <a:lnTo>
                    <a:pt x="68" y="0"/>
                  </a:lnTo>
                  <a:lnTo>
                    <a:pt x="89" y="2"/>
                  </a:lnTo>
                  <a:lnTo>
                    <a:pt x="21" y="1832"/>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97" name="Freeform 31"/>
            <p:cNvSpPr/>
            <p:nvPr/>
          </p:nvSpPr>
          <p:spPr bwMode="auto">
            <a:xfrm>
              <a:off x="9500522" y="3504804"/>
              <a:ext cx="875632" cy="696015"/>
            </a:xfrm>
            <a:custGeom>
              <a:avLst/>
              <a:gdLst>
                <a:gd name="T0" fmla="*/ 1351 w 1365"/>
                <a:gd name="T1" fmla="*/ 1085 h 1085"/>
                <a:gd name="T2" fmla="*/ 0 w 1365"/>
                <a:gd name="T3" fmla="*/ 16 h 1085"/>
                <a:gd name="T4" fmla="*/ 12 w 1365"/>
                <a:gd name="T5" fmla="*/ 0 h 1085"/>
                <a:gd name="T6" fmla="*/ 1365 w 1365"/>
                <a:gd name="T7" fmla="*/ 1066 h 1085"/>
                <a:gd name="T8" fmla="*/ 1351 w 1365"/>
                <a:gd name="T9" fmla="*/ 1085 h 1085"/>
              </a:gdLst>
              <a:ahLst/>
              <a:cxnLst>
                <a:cxn ang="0">
                  <a:pos x="T0" y="T1"/>
                </a:cxn>
                <a:cxn ang="0">
                  <a:pos x="T2" y="T3"/>
                </a:cxn>
                <a:cxn ang="0">
                  <a:pos x="T4" y="T5"/>
                </a:cxn>
                <a:cxn ang="0">
                  <a:pos x="T6" y="T7"/>
                </a:cxn>
                <a:cxn ang="0">
                  <a:pos x="T8" y="T9"/>
                </a:cxn>
              </a:cxnLst>
              <a:rect l="0" t="0" r="r" b="b"/>
              <a:pathLst>
                <a:path w="1365" h="1085">
                  <a:moveTo>
                    <a:pt x="1351" y="1085"/>
                  </a:moveTo>
                  <a:lnTo>
                    <a:pt x="0" y="16"/>
                  </a:lnTo>
                  <a:lnTo>
                    <a:pt x="12" y="0"/>
                  </a:lnTo>
                  <a:lnTo>
                    <a:pt x="1365" y="1066"/>
                  </a:lnTo>
                  <a:lnTo>
                    <a:pt x="1351" y="1085"/>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98" name="Freeform 32"/>
            <p:cNvSpPr/>
            <p:nvPr/>
          </p:nvSpPr>
          <p:spPr bwMode="auto">
            <a:xfrm>
              <a:off x="10369740" y="4059692"/>
              <a:ext cx="672922" cy="142411"/>
            </a:xfrm>
            <a:custGeom>
              <a:avLst/>
              <a:gdLst>
                <a:gd name="T0" fmla="*/ 5 w 1049"/>
                <a:gd name="T1" fmla="*/ 222 h 222"/>
                <a:gd name="T2" fmla="*/ 0 w 1049"/>
                <a:gd name="T3" fmla="*/ 201 h 222"/>
                <a:gd name="T4" fmla="*/ 1044 w 1049"/>
                <a:gd name="T5" fmla="*/ 0 h 222"/>
                <a:gd name="T6" fmla="*/ 1049 w 1049"/>
                <a:gd name="T7" fmla="*/ 22 h 222"/>
                <a:gd name="T8" fmla="*/ 5 w 1049"/>
                <a:gd name="T9" fmla="*/ 222 h 222"/>
              </a:gdLst>
              <a:ahLst/>
              <a:cxnLst>
                <a:cxn ang="0">
                  <a:pos x="T0" y="T1"/>
                </a:cxn>
                <a:cxn ang="0">
                  <a:pos x="T2" y="T3"/>
                </a:cxn>
                <a:cxn ang="0">
                  <a:pos x="T4" y="T5"/>
                </a:cxn>
                <a:cxn ang="0">
                  <a:pos x="T6" y="T7"/>
                </a:cxn>
                <a:cxn ang="0">
                  <a:pos x="T8" y="T9"/>
                </a:cxn>
              </a:cxnLst>
              <a:rect l="0" t="0" r="r" b="b"/>
              <a:pathLst>
                <a:path w="1049" h="222">
                  <a:moveTo>
                    <a:pt x="5" y="222"/>
                  </a:moveTo>
                  <a:lnTo>
                    <a:pt x="0" y="201"/>
                  </a:lnTo>
                  <a:lnTo>
                    <a:pt x="1044" y="0"/>
                  </a:lnTo>
                  <a:lnTo>
                    <a:pt x="1049" y="22"/>
                  </a:lnTo>
                  <a:lnTo>
                    <a:pt x="5" y="222"/>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99" name="Freeform 33"/>
            <p:cNvSpPr/>
            <p:nvPr/>
          </p:nvSpPr>
          <p:spPr bwMode="auto">
            <a:xfrm>
              <a:off x="10365249" y="4191839"/>
              <a:ext cx="268784" cy="532436"/>
            </a:xfrm>
            <a:custGeom>
              <a:avLst/>
              <a:gdLst>
                <a:gd name="T0" fmla="*/ 400 w 419"/>
                <a:gd name="T1" fmla="*/ 830 h 830"/>
                <a:gd name="T2" fmla="*/ 0 w 419"/>
                <a:gd name="T3" fmla="*/ 9 h 830"/>
                <a:gd name="T4" fmla="*/ 19 w 419"/>
                <a:gd name="T5" fmla="*/ 0 h 830"/>
                <a:gd name="T6" fmla="*/ 419 w 419"/>
                <a:gd name="T7" fmla="*/ 820 h 830"/>
                <a:gd name="T8" fmla="*/ 400 w 419"/>
                <a:gd name="T9" fmla="*/ 830 h 830"/>
              </a:gdLst>
              <a:ahLst/>
              <a:cxnLst>
                <a:cxn ang="0">
                  <a:pos x="T0" y="T1"/>
                </a:cxn>
                <a:cxn ang="0">
                  <a:pos x="T2" y="T3"/>
                </a:cxn>
                <a:cxn ang="0">
                  <a:pos x="T4" y="T5"/>
                </a:cxn>
                <a:cxn ang="0">
                  <a:pos x="T6" y="T7"/>
                </a:cxn>
                <a:cxn ang="0">
                  <a:pos x="T8" y="T9"/>
                </a:cxn>
              </a:cxnLst>
              <a:rect l="0" t="0" r="r" b="b"/>
              <a:pathLst>
                <a:path w="419" h="830">
                  <a:moveTo>
                    <a:pt x="400" y="830"/>
                  </a:moveTo>
                  <a:lnTo>
                    <a:pt x="0" y="9"/>
                  </a:lnTo>
                  <a:lnTo>
                    <a:pt x="19" y="0"/>
                  </a:lnTo>
                  <a:lnTo>
                    <a:pt x="419" y="820"/>
                  </a:lnTo>
                  <a:lnTo>
                    <a:pt x="400" y="830"/>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00" name="Freeform 34"/>
            <p:cNvSpPr/>
            <p:nvPr/>
          </p:nvSpPr>
          <p:spPr bwMode="auto">
            <a:xfrm>
              <a:off x="8637078" y="5440176"/>
              <a:ext cx="443269" cy="177051"/>
            </a:xfrm>
            <a:custGeom>
              <a:avLst/>
              <a:gdLst>
                <a:gd name="T0" fmla="*/ 681 w 691"/>
                <a:gd name="T1" fmla="*/ 276 h 276"/>
                <a:gd name="T2" fmla="*/ 0 w 691"/>
                <a:gd name="T3" fmla="*/ 21 h 276"/>
                <a:gd name="T4" fmla="*/ 9 w 691"/>
                <a:gd name="T5" fmla="*/ 0 h 276"/>
                <a:gd name="T6" fmla="*/ 691 w 691"/>
                <a:gd name="T7" fmla="*/ 255 h 276"/>
                <a:gd name="T8" fmla="*/ 681 w 691"/>
                <a:gd name="T9" fmla="*/ 276 h 276"/>
              </a:gdLst>
              <a:ahLst/>
              <a:cxnLst>
                <a:cxn ang="0">
                  <a:pos x="T0" y="T1"/>
                </a:cxn>
                <a:cxn ang="0">
                  <a:pos x="T2" y="T3"/>
                </a:cxn>
                <a:cxn ang="0">
                  <a:pos x="T4" y="T5"/>
                </a:cxn>
                <a:cxn ang="0">
                  <a:pos x="T6" y="T7"/>
                </a:cxn>
                <a:cxn ang="0">
                  <a:pos x="T8" y="T9"/>
                </a:cxn>
              </a:cxnLst>
              <a:rect l="0" t="0" r="r" b="b"/>
              <a:pathLst>
                <a:path w="691" h="276">
                  <a:moveTo>
                    <a:pt x="681" y="276"/>
                  </a:moveTo>
                  <a:lnTo>
                    <a:pt x="0" y="21"/>
                  </a:lnTo>
                  <a:lnTo>
                    <a:pt x="9" y="0"/>
                  </a:lnTo>
                  <a:lnTo>
                    <a:pt x="691" y="255"/>
                  </a:lnTo>
                  <a:lnTo>
                    <a:pt x="681" y="276"/>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01" name="Freeform 35"/>
            <p:cNvSpPr/>
            <p:nvPr/>
          </p:nvSpPr>
          <p:spPr bwMode="auto">
            <a:xfrm>
              <a:off x="8732660" y="5605039"/>
              <a:ext cx="348970" cy="312405"/>
            </a:xfrm>
            <a:custGeom>
              <a:avLst/>
              <a:gdLst>
                <a:gd name="T0" fmla="*/ 14 w 544"/>
                <a:gd name="T1" fmla="*/ 487 h 487"/>
                <a:gd name="T2" fmla="*/ 0 w 544"/>
                <a:gd name="T3" fmla="*/ 471 h 487"/>
                <a:gd name="T4" fmla="*/ 530 w 544"/>
                <a:gd name="T5" fmla="*/ 0 h 487"/>
                <a:gd name="T6" fmla="*/ 544 w 544"/>
                <a:gd name="T7" fmla="*/ 17 h 487"/>
                <a:gd name="T8" fmla="*/ 14 w 544"/>
                <a:gd name="T9" fmla="*/ 487 h 487"/>
              </a:gdLst>
              <a:ahLst/>
              <a:cxnLst>
                <a:cxn ang="0">
                  <a:pos x="T0" y="T1"/>
                </a:cxn>
                <a:cxn ang="0">
                  <a:pos x="T2" y="T3"/>
                </a:cxn>
                <a:cxn ang="0">
                  <a:pos x="T4" y="T5"/>
                </a:cxn>
                <a:cxn ang="0">
                  <a:pos x="T6" y="T7"/>
                </a:cxn>
                <a:cxn ang="0">
                  <a:pos x="T8" y="T9"/>
                </a:cxn>
              </a:cxnLst>
              <a:rect l="0" t="0" r="r" b="b"/>
              <a:pathLst>
                <a:path w="544" h="487">
                  <a:moveTo>
                    <a:pt x="14" y="487"/>
                  </a:moveTo>
                  <a:lnTo>
                    <a:pt x="0" y="471"/>
                  </a:lnTo>
                  <a:lnTo>
                    <a:pt x="530" y="0"/>
                  </a:lnTo>
                  <a:lnTo>
                    <a:pt x="544" y="17"/>
                  </a:lnTo>
                  <a:lnTo>
                    <a:pt x="14" y="487"/>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02" name="Freeform 36"/>
            <p:cNvSpPr/>
            <p:nvPr/>
          </p:nvSpPr>
          <p:spPr bwMode="auto">
            <a:xfrm>
              <a:off x="8862882" y="4678729"/>
              <a:ext cx="599792" cy="172560"/>
            </a:xfrm>
            <a:custGeom>
              <a:avLst/>
              <a:gdLst>
                <a:gd name="T0" fmla="*/ 5 w 935"/>
                <a:gd name="T1" fmla="*/ 269 h 269"/>
                <a:gd name="T2" fmla="*/ 0 w 935"/>
                <a:gd name="T3" fmla="*/ 248 h 269"/>
                <a:gd name="T4" fmla="*/ 930 w 935"/>
                <a:gd name="T5" fmla="*/ 0 h 269"/>
                <a:gd name="T6" fmla="*/ 935 w 935"/>
                <a:gd name="T7" fmla="*/ 21 h 269"/>
                <a:gd name="T8" fmla="*/ 5 w 935"/>
                <a:gd name="T9" fmla="*/ 269 h 269"/>
              </a:gdLst>
              <a:ahLst/>
              <a:cxnLst>
                <a:cxn ang="0">
                  <a:pos x="T0" y="T1"/>
                </a:cxn>
                <a:cxn ang="0">
                  <a:pos x="T2" y="T3"/>
                </a:cxn>
                <a:cxn ang="0">
                  <a:pos x="T4" y="T5"/>
                </a:cxn>
                <a:cxn ang="0">
                  <a:pos x="T6" y="T7"/>
                </a:cxn>
                <a:cxn ang="0">
                  <a:pos x="T8" y="T9"/>
                </a:cxn>
              </a:cxnLst>
              <a:rect l="0" t="0" r="r" b="b"/>
              <a:pathLst>
                <a:path w="935" h="269">
                  <a:moveTo>
                    <a:pt x="5" y="269"/>
                  </a:moveTo>
                  <a:lnTo>
                    <a:pt x="0" y="248"/>
                  </a:lnTo>
                  <a:lnTo>
                    <a:pt x="930" y="0"/>
                  </a:lnTo>
                  <a:lnTo>
                    <a:pt x="935" y="21"/>
                  </a:lnTo>
                  <a:lnTo>
                    <a:pt x="5" y="269"/>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03" name="Freeform 37"/>
            <p:cNvSpPr/>
            <p:nvPr/>
          </p:nvSpPr>
          <p:spPr bwMode="auto">
            <a:xfrm>
              <a:off x="8377275" y="4742236"/>
              <a:ext cx="488815" cy="109053"/>
            </a:xfrm>
            <a:custGeom>
              <a:avLst/>
              <a:gdLst>
                <a:gd name="T0" fmla="*/ 757 w 762"/>
                <a:gd name="T1" fmla="*/ 170 h 170"/>
                <a:gd name="T2" fmla="*/ 0 w 762"/>
                <a:gd name="T3" fmla="*/ 21 h 170"/>
                <a:gd name="T4" fmla="*/ 5 w 762"/>
                <a:gd name="T5" fmla="*/ 0 h 170"/>
                <a:gd name="T6" fmla="*/ 762 w 762"/>
                <a:gd name="T7" fmla="*/ 149 h 170"/>
                <a:gd name="T8" fmla="*/ 757 w 762"/>
                <a:gd name="T9" fmla="*/ 170 h 170"/>
              </a:gdLst>
              <a:ahLst/>
              <a:cxnLst>
                <a:cxn ang="0">
                  <a:pos x="T0" y="T1"/>
                </a:cxn>
                <a:cxn ang="0">
                  <a:pos x="T2" y="T3"/>
                </a:cxn>
                <a:cxn ang="0">
                  <a:pos x="T4" y="T5"/>
                </a:cxn>
                <a:cxn ang="0">
                  <a:pos x="T6" y="T7"/>
                </a:cxn>
                <a:cxn ang="0">
                  <a:pos x="T8" y="T9"/>
                </a:cxn>
              </a:cxnLst>
              <a:rect l="0" t="0" r="r" b="b"/>
              <a:pathLst>
                <a:path w="762" h="170">
                  <a:moveTo>
                    <a:pt x="757" y="170"/>
                  </a:moveTo>
                  <a:lnTo>
                    <a:pt x="0" y="21"/>
                  </a:lnTo>
                  <a:lnTo>
                    <a:pt x="5" y="0"/>
                  </a:lnTo>
                  <a:lnTo>
                    <a:pt x="762" y="149"/>
                  </a:lnTo>
                  <a:lnTo>
                    <a:pt x="757" y="170"/>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04" name="Freeform 38"/>
            <p:cNvSpPr/>
            <p:nvPr/>
          </p:nvSpPr>
          <p:spPr bwMode="auto">
            <a:xfrm>
              <a:off x="8688397" y="4841025"/>
              <a:ext cx="182183" cy="265576"/>
            </a:xfrm>
            <a:custGeom>
              <a:avLst/>
              <a:gdLst>
                <a:gd name="T0" fmla="*/ 19 w 284"/>
                <a:gd name="T1" fmla="*/ 414 h 414"/>
                <a:gd name="T2" fmla="*/ 0 w 284"/>
                <a:gd name="T3" fmla="*/ 399 h 414"/>
                <a:gd name="T4" fmla="*/ 265 w 284"/>
                <a:gd name="T5" fmla="*/ 0 h 414"/>
                <a:gd name="T6" fmla="*/ 284 w 284"/>
                <a:gd name="T7" fmla="*/ 12 h 414"/>
                <a:gd name="T8" fmla="*/ 19 w 284"/>
                <a:gd name="T9" fmla="*/ 414 h 414"/>
              </a:gdLst>
              <a:ahLst/>
              <a:cxnLst>
                <a:cxn ang="0">
                  <a:pos x="T0" y="T1"/>
                </a:cxn>
                <a:cxn ang="0">
                  <a:pos x="T2" y="T3"/>
                </a:cxn>
                <a:cxn ang="0">
                  <a:pos x="T4" y="T5"/>
                </a:cxn>
                <a:cxn ang="0">
                  <a:pos x="T6" y="T7"/>
                </a:cxn>
                <a:cxn ang="0">
                  <a:pos x="T8" y="T9"/>
                </a:cxn>
              </a:cxnLst>
              <a:rect l="0" t="0" r="r" b="b"/>
              <a:pathLst>
                <a:path w="284" h="414">
                  <a:moveTo>
                    <a:pt x="19" y="414"/>
                  </a:moveTo>
                  <a:lnTo>
                    <a:pt x="0" y="399"/>
                  </a:lnTo>
                  <a:lnTo>
                    <a:pt x="265" y="0"/>
                  </a:lnTo>
                  <a:lnTo>
                    <a:pt x="284" y="12"/>
                  </a:lnTo>
                  <a:lnTo>
                    <a:pt x="19" y="414"/>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05" name="Freeform 39"/>
            <p:cNvSpPr/>
            <p:nvPr/>
          </p:nvSpPr>
          <p:spPr bwMode="auto">
            <a:xfrm>
              <a:off x="9758401" y="5380517"/>
              <a:ext cx="137920" cy="472136"/>
            </a:xfrm>
            <a:custGeom>
              <a:avLst/>
              <a:gdLst>
                <a:gd name="T0" fmla="*/ 21 w 215"/>
                <a:gd name="T1" fmla="*/ 736 h 736"/>
                <a:gd name="T2" fmla="*/ 0 w 215"/>
                <a:gd name="T3" fmla="*/ 731 h 736"/>
                <a:gd name="T4" fmla="*/ 194 w 215"/>
                <a:gd name="T5" fmla="*/ 0 h 736"/>
                <a:gd name="T6" fmla="*/ 215 w 215"/>
                <a:gd name="T7" fmla="*/ 5 h 736"/>
                <a:gd name="T8" fmla="*/ 21 w 215"/>
                <a:gd name="T9" fmla="*/ 736 h 736"/>
              </a:gdLst>
              <a:ahLst/>
              <a:cxnLst>
                <a:cxn ang="0">
                  <a:pos x="T0" y="T1"/>
                </a:cxn>
                <a:cxn ang="0">
                  <a:pos x="T2" y="T3"/>
                </a:cxn>
                <a:cxn ang="0">
                  <a:pos x="T4" y="T5"/>
                </a:cxn>
                <a:cxn ang="0">
                  <a:pos x="T6" y="T7"/>
                </a:cxn>
                <a:cxn ang="0">
                  <a:pos x="T8" y="T9"/>
                </a:cxn>
              </a:cxnLst>
              <a:rect l="0" t="0" r="r" b="b"/>
              <a:pathLst>
                <a:path w="215" h="736">
                  <a:moveTo>
                    <a:pt x="21" y="736"/>
                  </a:moveTo>
                  <a:lnTo>
                    <a:pt x="0" y="731"/>
                  </a:lnTo>
                  <a:lnTo>
                    <a:pt x="194" y="0"/>
                  </a:lnTo>
                  <a:lnTo>
                    <a:pt x="215" y="5"/>
                  </a:lnTo>
                  <a:lnTo>
                    <a:pt x="21" y="736"/>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06" name="Freeform 40"/>
            <p:cNvSpPr/>
            <p:nvPr/>
          </p:nvSpPr>
          <p:spPr bwMode="auto">
            <a:xfrm>
              <a:off x="9887340" y="5376027"/>
              <a:ext cx="470853" cy="279048"/>
            </a:xfrm>
            <a:custGeom>
              <a:avLst/>
              <a:gdLst>
                <a:gd name="T0" fmla="*/ 724 w 734"/>
                <a:gd name="T1" fmla="*/ 435 h 435"/>
                <a:gd name="T2" fmla="*/ 0 w 734"/>
                <a:gd name="T3" fmla="*/ 19 h 435"/>
                <a:gd name="T4" fmla="*/ 10 w 734"/>
                <a:gd name="T5" fmla="*/ 0 h 435"/>
                <a:gd name="T6" fmla="*/ 734 w 734"/>
                <a:gd name="T7" fmla="*/ 414 h 435"/>
                <a:gd name="T8" fmla="*/ 724 w 734"/>
                <a:gd name="T9" fmla="*/ 435 h 435"/>
              </a:gdLst>
              <a:ahLst/>
              <a:cxnLst>
                <a:cxn ang="0">
                  <a:pos x="T0" y="T1"/>
                </a:cxn>
                <a:cxn ang="0">
                  <a:pos x="T2" y="T3"/>
                </a:cxn>
                <a:cxn ang="0">
                  <a:pos x="T4" y="T5"/>
                </a:cxn>
                <a:cxn ang="0">
                  <a:pos x="T6" y="T7"/>
                </a:cxn>
                <a:cxn ang="0">
                  <a:pos x="T8" y="T9"/>
                </a:cxn>
              </a:cxnLst>
              <a:rect l="0" t="0" r="r" b="b"/>
              <a:pathLst>
                <a:path w="734" h="435">
                  <a:moveTo>
                    <a:pt x="724" y="435"/>
                  </a:moveTo>
                  <a:lnTo>
                    <a:pt x="0" y="19"/>
                  </a:lnTo>
                  <a:lnTo>
                    <a:pt x="10" y="0"/>
                  </a:lnTo>
                  <a:lnTo>
                    <a:pt x="734" y="414"/>
                  </a:lnTo>
                  <a:lnTo>
                    <a:pt x="724" y="435"/>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07" name="Freeform 41"/>
            <p:cNvSpPr/>
            <p:nvPr/>
          </p:nvSpPr>
          <p:spPr bwMode="auto">
            <a:xfrm>
              <a:off x="9213776" y="1813840"/>
              <a:ext cx="416968" cy="154599"/>
            </a:xfrm>
            <a:custGeom>
              <a:avLst/>
              <a:gdLst>
                <a:gd name="T0" fmla="*/ 643 w 650"/>
                <a:gd name="T1" fmla="*/ 241 h 241"/>
                <a:gd name="T2" fmla="*/ 0 w 650"/>
                <a:gd name="T3" fmla="*/ 21 h 241"/>
                <a:gd name="T4" fmla="*/ 7 w 650"/>
                <a:gd name="T5" fmla="*/ 0 h 241"/>
                <a:gd name="T6" fmla="*/ 650 w 650"/>
                <a:gd name="T7" fmla="*/ 220 h 241"/>
                <a:gd name="T8" fmla="*/ 643 w 650"/>
                <a:gd name="T9" fmla="*/ 241 h 241"/>
              </a:gdLst>
              <a:ahLst/>
              <a:cxnLst>
                <a:cxn ang="0">
                  <a:pos x="T0" y="T1"/>
                </a:cxn>
                <a:cxn ang="0">
                  <a:pos x="T2" y="T3"/>
                </a:cxn>
                <a:cxn ang="0">
                  <a:pos x="T4" y="T5"/>
                </a:cxn>
                <a:cxn ang="0">
                  <a:pos x="T6" y="T7"/>
                </a:cxn>
                <a:cxn ang="0">
                  <a:pos x="T8" y="T9"/>
                </a:cxn>
              </a:cxnLst>
              <a:rect l="0" t="0" r="r" b="b"/>
              <a:pathLst>
                <a:path w="650" h="241">
                  <a:moveTo>
                    <a:pt x="643" y="241"/>
                  </a:moveTo>
                  <a:lnTo>
                    <a:pt x="0" y="21"/>
                  </a:lnTo>
                  <a:lnTo>
                    <a:pt x="7" y="0"/>
                  </a:lnTo>
                  <a:lnTo>
                    <a:pt x="650" y="220"/>
                  </a:lnTo>
                  <a:lnTo>
                    <a:pt x="643" y="241"/>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08" name="Freeform 42"/>
            <p:cNvSpPr/>
            <p:nvPr/>
          </p:nvSpPr>
          <p:spPr bwMode="auto">
            <a:xfrm>
              <a:off x="9624971" y="1822820"/>
              <a:ext cx="302141" cy="144335"/>
            </a:xfrm>
            <a:custGeom>
              <a:avLst/>
              <a:gdLst>
                <a:gd name="T0" fmla="*/ 9 w 471"/>
                <a:gd name="T1" fmla="*/ 225 h 225"/>
                <a:gd name="T2" fmla="*/ 0 w 471"/>
                <a:gd name="T3" fmla="*/ 206 h 225"/>
                <a:gd name="T4" fmla="*/ 461 w 471"/>
                <a:gd name="T5" fmla="*/ 0 h 225"/>
                <a:gd name="T6" fmla="*/ 471 w 471"/>
                <a:gd name="T7" fmla="*/ 21 h 225"/>
                <a:gd name="T8" fmla="*/ 9 w 471"/>
                <a:gd name="T9" fmla="*/ 225 h 225"/>
              </a:gdLst>
              <a:ahLst/>
              <a:cxnLst>
                <a:cxn ang="0">
                  <a:pos x="T0" y="T1"/>
                </a:cxn>
                <a:cxn ang="0">
                  <a:pos x="T2" y="T3"/>
                </a:cxn>
                <a:cxn ang="0">
                  <a:pos x="T4" y="T5"/>
                </a:cxn>
                <a:cxn ang="0">
                  <a:pos x="T6" y="T7"/>
                </a:cxn>
                <a:cxn ang="0">
                  <a:pos x="T8" y="T9"/>
                </a:cxn>
              </a:cxnLst>
              <a:rect l="0" t="0" r="r" b="b"/>
              <a:pathLst>
                <a:path w="471" h="225">
                  <a:moveTo>
                    <a:pt x="9" y="225"/>
                  </a:moveTo>
                  <a:lnTo>
                    <a:pt x="0" y="206"/>
                  </a:lnTo>
                  <a:lnTo>
                    <a:pt x="461" y="0"/>
                  </a:lnTo>
                  <a:lnTo>
                    <a:pt x="471" y="21"/>
                  </a:lnTo>
                  <a:lnTo>
                    <a:pt x="9" y="225"/>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09" name="Freeform 43"/>
            <p:cNvSpPr/>
            <p:nvPr/>
          </p:nvSpPr>
          <p:spPr bwMode="auto">
            <a:xfrm>
              <a:off x="9213776" y="2201940"/>
              <a:ext cx="297009" cy="1310562"/>
            </a:xfrm>
            <a:custGeom>
              <a:avLst/>
              <a:gdLst>
                <a:gd name="T0" fmla="*/ 442 w 463"/>
                <a:gd name="T1" fmla="*/ 2043 h 2043"/>
                <a:gd name="T2" fmla="*/ 0 w 463"/>
                <a:gd name="T3" fmla="*/ 5 h 2043"/>
                <a:gd name="T4" fmla="*/ 21 w 463"/>
                <a:gd name="T5" fmla="*/ 0 h 2043"/>
                <a:gd name="T6" fmla="*/ 463 w 463"/>
                <a:gd name="T7" fmla="*/ 2038 h 2043"/>
                <a:gd name="T8" fmla="*/ 442 w 463"/>
                <a:gd name="T9" fmla="*/ 2043 h 2043"/>
              </a:gdLst>
              <a:ahLst/>
              <a:cxnLst>
                <a:cxn ang="0">
                  <a:pos x="T0" y="T1"/>
                </a:cxn>
                <a:cxn ang="0">
                  <a:pos x="T2" y="T3"/>
                </a:cxn>
                <a:cxn ang="0">
                  <a:pos x="T4" y="T5"/>
                </a:cxn>
                <a:cxn ang="0">
                  <a:pos x="T6" y="T7"/>
                </a:cxn>
                <a:cxn ang="0">
                  <a:pos x="T8" y="T9"/>
                </a:cxn>
              </a:cxnLst>
              <a:rect l="0" t="0" r="r" b="b"/>
              <a:pathLst>
                <a:path w="463" h="2043">
                  <a:moveTo>
                    <a:pt x="442" y="2043"/>
                  </a:moveTo>
                  <a:lnTo>
                    <a:pt x="0" y="5"/>
                  </a:lnTo>
                  <a:lnTo>
                    <a:pt x="21" y="0"/>
                  </a:lnTo>
                  <a:lnTo>
                    <a:pt x="463" y="2038"/>
                  </a:lnTo>
                  <a:lnTo>
                    <a:pt x="442" y="2043"/>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10" name="Freeform 44"/>
            <p:cNvSpPr/>
            <p:nvPr/>
          </p:nvSpPr>
          <p:spPr bwMode="auto">
            <a:xfrm>
              <a:off x="9215059" y="2022965"/>
              <a:ext cx="182183" cy="185390"/>
            </a:xfrm>
            <a:custGeom>
              <a:avLst/>
              <a:gdLst>
                <a:gd name="T0" fmla="*/ 17 w 284"/>
                <a:gd name="T1" fmla="*/ 289 h 289"/>
                <a:gd name="T2" fmla="*/ 0 w 284"/>
                <a:gd name="T3" fmla="*/ 274 h 289"/>
                <a:gd name="T4" fmla="*/ 267 w 284"/>
                <a:gd name="T5" fmla="*/ 0 h 289"/>
                <a:gd name="T6" fmla="*/ 284 w 284"/>
                <a:gd name="T7" fmla="*/ 14 h 289"/>
                <a:gd name="T8" fmla="*/ 17 w 284"/>
                <a:gd name="T9" fmla="*/ 289 h 289"/>
              </a:gdLst>
              <a:ahLst/>
              <a:cxnLst>
                <a:cxn ang="0">
                  <a:pos x="T0" y="T1"/>
                </a:cxn>
                <a:cxn ang="0">
                  <a:pos x="T2" y="T3"/>
                </a:cxn>
                <a:cxn ang="0">
                  <a:pos x="T4" y="T5"/>
                </a:cxn>
                <a:cxn ang="0">
                  <a:pos x="T6" y="T7"/>
                </a:cxn>
                <a:cxn ang="0">
                  <a:pos x="T8" y="T9"/>
                </a:cxn>
              </a:cxnLst>
              <a:rect l="0" t="0" r="r" b="b"/>
              <a:pathLst>
                <a:path w="284" h="289">
                  <a:moveTo>
                    <a:pt x="17" y="289"/>
                  </a:moveTo>
                  <a:lnTo>
                    <a:pt x="0" y="274"/>
                  </a:lnTo>
                  <a:lnTo>
                    <a:pt x="267" y="0"/>
                  </a:lnTo>
                  <a:lnTo>
                    <a:pt x="284" y="14"/>
                  </a:lnTo>
                  <a:lnTo>
                    <a:pt x="17" y="289"/>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11" name="Freeform 45"/>
            <p:cNvSpPr/>
            <p:nvPr/>
          </p:nvSpPr>
          <p:spPr bwMode="auto">
            <a:xfrm>
              <a:off x="8979633" y="1948552"/>
              <a:ext cx="246332" cy="259803"/>
            </a:xfrm>
            <a:custGeom>
              <a:avLst/>
              <a:gdLst>
                <a:gd name="T0" fmla="*/ 367 w 384"/>
                <a:gd name="T1" fmla="*/ 405 h 405"/>
                <a:gd name="T2" fmla="*/ 0 w 384"/>
                <a:gd name="T3" fmla="*/ 14 h 405"/>
                <a:gd name="T4" fmla="*/ 17 w 384"/>
                <a:gd name="T5" fmla="*/ 0 h 405"/>
                <a:gd name="T6" fmla="*/ 384 w 384"/>
                <a:gd name="T7" fmla="*/ 390 h 405"/>
                <a:gd name="T8" fmla="*/ 367 w 384"/>
                <a:gd name="T9" fmla="*/ 405 h 405"/>
              </a:gdLst>
              <a:ahLst/>
              <a:cxnLst>
                <a:cxn ang="0">
                  <a:pos x="T0" y="T1"/>
                </a:cxn>
                <a:cxn ang="0">
                  <a:pos x="T2" y="T3"/>
                </a:cxn>
                <a:cxn ang="0">
                  <a:pos x="T4" y="T5"/>
                </a:cxn>
                <a:cxn ang="0">
                  <a:pos x="T6" y="T7"/>
                </a:cxn>
                <a:cxn ang="0">
                  <a:pos x="T8" y="T9"/>
                </a:cxn>
              </a:cxnLst>
              <a:rect l="0" t="0" r="r" b="b"/>
              <a:pathLst>
                <a:path w="384" h="405">
                  <a:moveTo>
                    <a:pt x="367" y="405"/>
                  </a:moveTo>
                  <a:lnTo>
                    <a:pt x="0" y="14"/>
                  </a:lnTo>
                  <a:lnTo>
                    <a:pt x="17" y="0"/>
                  </a:lnTo>
                  <a:lnTo>
                    <a:pt x="384" y="390"/>
                  </a:lnTo>
                  <a:lnTo>
                    <a:pt x="367" y="405"/>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12" name="Freeform 46"/>
            <p:cNvSpPr/>
            <p:nvPr/>
          </p:nvSpPr>
          <p:spPr bwMode="auto">
            <a:xfrm>
              <a:off x="8352898" y="2906937"/>
              <a:ext cx="248898" cy="385535"/>
            </a:xfrm>
            <a:custGeom>
              <a:avLst/>
              <a:gdLst>
                <a:gd name="T0" fmla="*/ 369 w 388"/>
                <a:gd name="T1" fmla="*/ 601 h 601"/>
                <a:gd name="T2" fmla="*/ 0 w 388"/>
                <a:gd name="T3" fmla="*/ 12 h 601"/>
                <a:gd name="T4" fmla="*/ 19 w 388"/>
                <a:gd name="T5" fmla="*/ 0 h 601"/>
                <a:gd name="T6" fmla="*/ 388 w 388"/>
                <a:gd name="T7" fmla="*/ 589 h 601"/>
                <a:gd name="T8" fmla="*/ 369 w 388"/>
                <a:gd name="T9" fmla="*/ 601 h 601"/>
              </a:gdLst>
              <a:ahLst/>
              <a:cxnLst>
                <a:cxn ang="0">
                  <a:pos x="T0" y="T1"/>
                </a:cxn>
                <a:cxn ang="0">
                  <a:pos x="T2" y="T3"/>
                </a:cxn>
                <a:cxn ang="0">
                  <a:pos x="T4" y="T5"/>
                </a:cxn>
                <a:cxn ang="0">
                  <a:pos x="T6" y="T7"/>
                </a:cxn>
                <a:cxn ang="0">
                  <a:pos x="T8" y="T9"/>
                </a:cxn>
              </a:cxnLst>
              <a:rect l="0" t="0" r="r" b="b"/>
              <a:pathLst>
                <a:path w="388" h="601">
                  <a:moveTo>
                    <a:pt x="369" y="601"/>
                  </a:moveTo>
                  <a:lnTo>
                    <a:pt x="0" y="12"/>
                  </a:lnTo>
                  <a:lnTo>
                    <a:pt x="19" y="0"/>
                  </a:lnTo>
                  <a:lnTo>
                    <a:pt x="388" y="589"/>
                  </a:lnTo>
                  <a:lnTo>
                    <a:pt x="369" y="601"/>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13" name="Freeform 47"/>
            <p:cNvSpPr/>
            <p:nvPr/>
          </p:nvSpPr>
          <p:spPr bwMode="auto">
            <a:xfrm>
              <a:off x="8352898" y="2725395"/>
              <a:ext cx="208484" cy="191164"/>
            </a:xfrm>
            <a:custGeom>
              <a:avLst/>
              <a:gdLst>
                <a:gd name="T0" fmla="*/ 17 w 325"/>
                <a:gd name="T1" fmla="*/ 298 h 298"/>
                <a:gd name="T2" fmla="*/ 0 w 325"/>
                <a:gd name="T3" fmla="*/ 281 h 298"/>
                <a:gd name="T4" fmla="*/ 310 w 325"/>
                <a:gd name="T5" fmla="*/ 0 h 298"/>
                <a:gd name="T6" fmla="*/ 325 w 325"/>
                <a:gd name="T7" fmla="*/ 16 h 298"/>
                <a:gd name="T8" fmla="*/ 17 w 325"/>
                <a:gd name="T9" fmla="*/ 298 h 298"/>
              </a:gdLst>
              <a:ahLst/>
              <a:cxnLst>
                <a:cxn ang="0">
                  <a:pos x="T0" y="T1"/>
                </a:cxn>
                <a:cxn ang="0">
                  <a:pos x="T2" y="T3"/>
                </a:cxn>
                <a:cxn ang="0">
                  <a:pos x="T4" y="T5"/>
                </a:cxn>
                <a:cxn ang="0">
                  <a:pos x="T6" y="T7"/>
                </a:cxn>
                <a:cxn ang="0">
                  <a:pos x="T8" y="T9"/>
                </a:cxn>
              </a:cxnLst>
              <a:rect l="0" t="0" r="r" b="b"/>
              <a:pathLst>
                <a:path w="325" h="298">
                  <a:moveTo>
                    <a:pt x="17" y="298"/>
                  </a:moveTo>
                  <a:lnTo>
                    <a:pt x="0" y="281"/>
                  </a:lnTo>
                  <a:lnTo>
                    <a:pt x="310" y="0"/>
                  </a:lnTo>
                  <a:lnTo>
                    <a:pt x="325" y="16"/>
                  </a:lnTo>
                  <a:lnTo>
                    <a:pt x="17" y="298"/>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14" name="Freeform 48"/>
            <p:cNvSpPr/>
            <p:nvPr/>
          </p:nvSpPr>
          <p:spPr bwMode="auto">
            <a:xfrm>
              <a:off x="7999438" y="2714490"/>
              <a:ext cx="363083" cy="202069"/>
            </a:xfrm>
            <a:custGeom>
              <a:avLst/>
              <a:gdLst>
                <a:gd name="T0" fmla="*/ 554 w 566"/>
                <a:gd name="T1" fmla="*/ 315 h 315"/>
                <a:gd name="T2" fmla="*/ 0 w 566"/>
                <a:gd name="T3" fmla="*/ 21 h 315"/>
                <a:gd name="T4" fmla="*/ 10 w 566"/>
                <a:gd name="T5" fmla="*/ 0 h 315"/>
                <a:gd name="T6" fmla="*/ 566 w 566"/>
                <a:gd name="T7" fmla="*/ 296 h 315"/>
                <a:gd name="T8" fmla="*/ 554 w 566"/>
                <a:gd name="T9" fmla="*/ 315 h 315"/>
              </a:gdLst>
              <a:ahLst/>
              <a:cxnLst>
                <a:cxn ang="0">
                  <a:pos x="T0" y="T1"/>
                </a:cxn>
                <a:cxn ang="0">
                  <a:pos x="T2" y="T3"/>
                </a:cxn>
                <a:cxn ang="0">
                  <a:pos x="T4" y="T5"/>
                </a:cxn>
                <a:cxn ang="0">
                  <a:pos x="T6" y="T7"/>
                </a:cxn>
                <a:cxn ang="0">
                  <a:pos x="T8" y="T9"/>
                </a:cxn>
              </a:cxnLst>
              <a:rect l="0" t="0" r="r" b="b"/>
              <a:pathLst>
                <a:path w="566" h="315">
                  <a:moveTo>
                    <a:pt x="554" y="315"/>
                  </a:moveTo>
                  <a:lnTo>
                    <a:pt x="0" y="21"/>
                  </a:lnTo>
                  <a:lnTo>
                    <a:pt x="10" y="0"/>
                  </a:lnTo>
                  <a:lnTo>
                    <a:pt x="566" y="296"/>
                  </a:lnTo>
                  <a:lnTo>
                    <a:pt x="554" y="315"/>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15" name="Freeform 49"/>
            <p:cNvSpPr/>
            <p:nvPr/>
          </p:nvSpPr>
          <p:spPr bwMode="auto">
            <a:xfrm>
              <a:off x="7841632" y="3281566"/>
              <a:ext cx="757598" cy="455457"/>
            </a:xfrm>
            <a:custGeom>
              <a:avLst/>
              <a:gdLst>
                <a:gd name="T0" fmla="*/ 12 w 1181"/>
                <a:gd name="T1" fmla="*/ 710 h 710"/>
                <a:gd name="T2" fmla="*/ 0 w 1181"/>
                <a:gd name="T3" fmla="*/ 691 h 710"/>
                <a:gd name="T4" fmla="*/ 1169 w 1181"/>
                <a:gd name="T5" fmla="*/ 0 h 710"/>
                <a:gd name="T6" fmla="*/ 1181 w 1181"/>
                <a:gd name="T7" fmla="*/ 22 h 710"/>
                <a:gd name="T8" fmla="*/ 12 w 1181"/>
                <a:gd name="T9" fmla="*/ 710 h 710"/>
              </a:gdLst>
              <a:ahLst/>
              <a:cxnLst>
                <a:cxn ang="0">
                  <a:pos x="T0" y="T1"/>
                </a:cxn>
                <a:cxn ang="0">
                  <a:pos x="T2" y="T3"/>
                </a:cxn>
                <a:cxn ang="0">
                  <a:pos x="T4" y="T5"/>
                </a:cxn>
                <a:cxn ang="0">
                  <a:pos x="T6" y="T7"/>
                </a:cxn>
                <a:cxn ang="0">
                  <a:pos x="T8" y="T9"/>
                </a:cxn>
              </a:cxnLst>
              <a:rect l="0" t="0" r="r" b="b"/>
              <a:pathLst>
                <a:path w="1181" h="710">
                  <a:moveTo>
                    <a:pt x="12" y="710"/>
                  </a:moveTo>
                  <a:lnTo>
                    <a:pt x="0" y="691"/>
                  </a:lnTo>
                  <a:lnTo>
                    <a:pt x="1169" y="0"/>
                  </a:lnTo>
                  <a:lnTo>
                    <a:pt x="1181" y="22"/>
                  </a:lnTo>
                  <a:lnTo>
                    <a:pt x="12" y="710"/>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16" name="Freeform 50"/>
            <p:cNvSpPr/>
            <p:nvPr/>
          </p:nvSpPr>
          <p:spPr bwMode="auto">
            <a:xfrm>
              <a:off x="9204796" y="4134105"/>
              <a:ext cx="262369" cy="553605"/>
            </a:xfrm>
            <a:custGeom>
              <a:avLst/>
              <a:gdLst>
                <a:gd name="T0" fmla="*/ 388 w 409"/>
                <a:gd name="T1" fmla="*/ 863 h 863"/>
                <a:gd name="T2" fmla="*/ 0 w 409"/>
                <a:gd name="T3" fmla="*/ 10 h 863"/>
                <a:gd name="T4" fmla="*/ 21 w 409"/>
                <a:gd name="T5" fmla="*/ 0 h 863"/>
                <a:gd name="T6" fmla="*/ 409 w 409"/>
                <a:gd name="T7" fmla="*/ 854 h 863"/>
                <a:gd name="T8" fmla="*/ 388 w 409"/>
                <a:gd name="T9" fmla="*/ 863 h 863"/>
              </a:gdLst>
              <a:ahLst/>
              <a:cxnLst>
                <a:cxn ang="0">
                  <a:pos x="T0" y="T1"/>
                </a:cxn>
                <a:cxn ang="0">
                  <a:pos x="T2" y="T3"/>
                </a:cxn>
                <a:cxn ang="0">
                  <a:pos x="T4" y="T5"/>
                </a:cxn>
                <a:cxn ang="0">
                  <a:pos x="T6" y="T7"/>
                </a:cxn>
                <a:cxn ang="0">
                  <a:pos x="T8" y="T9"/>
                </a:cxn>
              </a:cxnLst>
              <a:rect l="0" t="0" r="r" b="b"/>
              <a:pathLst>
                <a:path w="409" h="863">
                  <a:moveTo>
                    <a:pt x="388" y="863"/>
                  </a:moveTo>
                  <a:lnTo>
                    <a:pt x="0" y="10"/>
                  </a:lnTo>
                  <a:lnTo>
                    <a:pt x="21" y="0"/>
                  </a:lnTo>
                  <a:lnTo>
                    <a:pt x="409" y="854"/>
                  </a:lnTo>
                  <a:lnTo>
                    <a:pt x="388" y="863"/>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17" name="Freeform 51"/>
            <p:cNvSpPr/>
            <p:nvPr/>
          </p:nvSpPr>
          <p:spPr bwMode="auto">
            <a:xfrm>
              <a:off x="9501805" y="3172513"/>
              <a:ext cx="763372" cy="344479"/>
            </a:xfrm>
            <a:custGeom>
              <a:avLst/>
              <a:gdLst>
                <a:gd name="T0" fmla="*/ 7 w 1190"/>
                <a:gd name="T1" fmla="*/ 537 h 537"/>
                <a:gd name="T2" fmla="*/ 0 w 1190"/>
                <a:gd name="T3" fmla="*/ 516 h 537"/>
                <a:gd name="T4" fmla="*/ 1181 w 1190"/>
                <a:gd name="T5" fmla="*/ 0 h 537"/>
                <a:gd name="T6" fmla="*/ 1190 w 1190"/>
                <a:gd name="T7" fmla="*/ 19 h 537"/>
                <a:gd name="T8" fmla="*/ 7 w 1190"/>
                <a:gd name="T9" fmla="*/ 537 h 537"/>
              </a:gdLst>
              <a:ahLst/>
              <a:cxnLst>
                <a:cxn ang="0">
                  <a:pos x="T0" y="T1"/>
                </a:cxn>
                <a:cxn ang="0">
                  <a:pos x="T2" y="T3"/>
                </a:cxn>
                <a:cxn ang="0">
                  <a:pos x="T4" y="T5"/>
                </a:cxn>
                <a:cxn ang="0">
                  <a:pos x="T6" y="T7"/>
                </a:cxn>
                <a:cxn ang="0">
                  <a:pos x="T8" y="T9"/>
                </a:cxn>
              </a:cxnLst>
              <a:rect l="0" t="0" r="r" b="b"/>
              <a:pathLst>
                <a:path w="1190" h="537">
                  <a:moveTo>
                    <a:pt x="7" y="537"/>
                  </a:moveTo>
                  <a:lnTo>
                    <a:pt x="0" y="516"/>
                  </a:lnTo>
                  <a:lnTo>
                    <a:pt x="1181" y="0"/>
                  </a:lnTo>
                  <a:lnTo>
                    <a:pt x="1190" y="19"/>
                  </a:lnTo>
                  <a:lnTo>
                    <a:pt x="7" y="537"/>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18" name="Freeform 52"/>
            <p:cNvSpPr/>
            <p:nvPr/>
          </p:nvSpPr>
          <p:spPr bwMode="auto">
            <a:xfrm>
              <a:off x="8592815" y="3281566"/>
              <a:ext cx="388742" cy="197579"/>
            </a:xfrm>
            <a:custGeom>
              <a:avLst/>
              <a:gdLst>
                <a:gd name="T0" fmla="*/ 596 w 606"/>
                <a:gd name="T1" fmla="*/ 308 h 308"/>
                <a:gd name="T2" fmla="*/ 0 w 606"/>
                <a:gd name="T3" fmla="*/ 22 h 308"/>
                <a:gd name="T4" fmla="*/ 10 w 606"/>
                <a:gd name="T5" fmla="*/ 0 h 308"/>
                <a:gd name="T6" fmla="*/ 606 w 606"/>
                <a:gd name="T7" fmla="*/ 289 h 308"/>
                <a:gd name="T8" fmla="*/ 596 w 606"/>
                <a:gd name="T9" fmla="*/ 308 h 308"/>
              </a:gdLst>
              <a:ahLst/>
              <a:cxnLst>
                <a:cxn ang="0">
                  <a:pos x="T0" y="T1"/>
                </a:cxn>
                <a:cxn ang="0">
                  <a:pos x="T2" y="T3"/>
                </a:cxn>
                <a:cxn ang="0">
                  <a:pos x="T4" y="T5"/>
                </a:cxn>
                <a:cxn ang="0">
                  <a:pos x="T6" y="T7"/>
                </a:cxn>
                <a:cxn ang="0">
                  <a:pos x="T8" y="T9"/>
                </a:cxn>
              </a:cxnLst>
              <a:rect l="0" t="0" r="r" b="b"/>
              <a:pathLst>
                <a:path w="606" h="308">
                  <a:moveTo>
                    <a:pt x="596" y="308"/>
                  </a:moveTo>
                  <a:lnTo>
                    <a:pt x="0" y="22"/>
                  </a:lnTo>
                  <a:lnTo>
                    <a:pt x="10" y="0"/>
                  </a:lnTo>
                  <a:lnTo>
                    <a:pt x="606" y="289"/>
                  </a:lnTo>
                  <a:lnTo>
                    <a:pt x="596" y="308"/>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19" name="Freeform 53"/>
            <p:cNvSpPr/>
            <p:nvPr/>
          </p:nvSpPr>
          <p:spPr bwMode="auto">
            <a:xfrm>
              <a:off x="9726326" y="2347558"/>
              <a:ext cx="391950" cy="321386"/>
            </a:xfrm>
            <a:custGeom>
              <a:avLst/>
              <a:gdLst>
                <a:gd name="T0" fmla="*/ 597 w 611"/>
                <a:gd name="T1" fmla="*/ 501 h 501"/>
                <a:gd name="T2" fmla="*/ 0 w 611"/>
                <a:gd name="T3" fmla="*/ 17 h 501"/>
                <a:gd name="T4" fmla="*/ 15 w 611"/>
                <a:gd name="T5" fmla="*/ 0 h 501"/>
                <a:gd name="T6" fmla="*/ 611 w 611"/>
                <a:gd name="T7" fmla="*/ 482 h 501"/>
                <a:gd name="T8" fmla="*/ 597 w 611"/>
                <a:gd name="T9" fmla="*/ 501 h 501"/>
              </a:gdLst>
              <a:ahLst/>
              <a:cxnLst>
                <a:cxn ang="0">
                  <a:pos x="T0" y="T1"/>
                </a:cxn>
                <a:cxn ang="0">
                  <a:pos x="T2" y="T3"/>
                </a:cxn>
                <a:cxn ang="0">
                  <a:pos x="T4" y="T5"/>
                </a:cxn>
                <a:cxn ang="0">
                  <a:pos x="T6" y="T7"/>
                </a:cxn>
                <a:cxn ang="0">
                  <a:pos x="T8" y="T9"/>
                </a:cxn>
              </a:cxnLst>
              <a:rect l="0" t="0" r="r" b="b"/>
              <a:pathLst>
                <a:path w="611" h="501">
                  <a:moveTo>
                    <a:pt x="597" y="501"/>
                  </a:moveTo>
                  <a:lnTo>
                    <a:pt x="0" y="17"/>
                  </a:lnTo>
                  <a:lnTo>
                    <a:pt x="15" y="0"/>
                  </a:lnTo>
                  <a:lnTo>
                    <a:pt x="611" y="482"/>
                  </a:lnTo>
                  <a:lnTo>
                    <a:pt x="597" y="501"/>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20" name="Freeform 54"/>
            <p:cNvSpPr/>
            <p:nvPr/>
          </p:nvSpPr>
          <p:spPr bwMode="auto">
            <a:xfrm>
              <a:off x="9304868" y="2606720"/>
              <a:ext cx="811484" cy="60941"/>
            </a:xfrm>
            <a:custGeom>
              <a:avLst/>
              <a:gdLst>
                <a:gd name="T0" fmla="*/ 1263 w 1265"/>
                <a:gd name="T1" fmla="*/ 95 h 95"/>
                <a:gd name="T2" fmla="*/ 0 w 1265"/>
                <a:gd name="T3" fmla="*/ 22 h 95"/>
                <a:gd name="T4" fmla="*/ 0 w 1265"/>
                <a:gd name="T5" fmla="*/ 0 h 95"/>
                <a:gd name="T6" fmla="*/ 1265 w 1265"/>
                <a:gd name="T7" fmla="*/ 74 h 95"/>
                <a:gd name="T8" fmla="*/ 1263 w 1265"/>
                <a:gd name="T9" fmla="*/ 95 h 95"/>
              </a:gdLst>
              <a:ahLst/>
              <a:cxnLst>
                <a:cxn ang="0">
                  <a:pos x="T0" y="T1"/>
                </a:cxn>
                <a:cxn ang="0">
                  <a:pos x="T2" y="T3"/>
                </a:cxn>
                <a:cxn ang="0">
                  <a:pos x="T4" y="T5"/>
                </a:cxn>
                <a:cxn ang="0">
                  <a:pos x="T6" y="T7"/>
                </a:cxn>
                <a:cxn ang="0">
                  <a:pos x="T8" y="T9"/>
                </a:cxn>
              </a:cxnLst>
              <a:rect l="0" t="0" r="r" b="b"/>
              <a:pathLst>
                <a:path w="1265" h="95">
                  <a:moveTo>
                    <a:pt x="1263" y="95"/>
                  </a:moveTo>
                  <a:lnTo>
                    <a:pt x="0" y="22"/>
                  </a:lnTo>
                  <a:lnTo>
                    <a:pt x="0" y="0"/>
                  </a:lnTo>
                  <a:lnTo>
                    <a:pt x="1265" y="74"/>
                  </a:lnTo>
                  <a:lnTo>
                    <a:pt x="1263" y="95"/>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21" name="Rectangle 55"/>
            <p:cNvSpPr>
              <a:spLocks noChangeArrowheads="1"/>
            </p:cNvSpPr>
            <p:nvPr/>
          </p:nvSpPr>
          <p:spPr bwMode="auto">
            <a:xfrm>
              <a:off x="9309358" y="2606720"/>
              <a:ext cx="1283" cy="14113"/>
            </a:xfrm>
            <a:prstGeom prst="rect">
              <a:avLst/>
            </a:prstGeom>
            <a:solidFill>
              <a:srgbClr val="5D5D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2" name="Freeform 56"/>
            <p:cNvSpPr/>
            <p:nvPr/>
          </p:nvSpPr>
          <p:spPr bwMode="auto">
            <a:xfrm>
              <a:off x="9154759" y="2609927"/>
              <a:ext cx="162297" cy="186673"/>
            </a:xfrm>
            <a:custGeom>
              <a:avLst/>
              <a:gdLst>
                <a:gd name="T0" fmla="*/ 16 w 253"/>
                <a:gd name="T1" fmla="*/ 291 h 291"/>
                <a:gd name="T2" fmla="*/ 0 w 253"/>
                <a:gd name="T3" fmla="*/ 274 h 291"/>
                <a:gd name="T4" fmla="*/ 236 w 253"/>
                <a:gd name="T5" fmla="*/ 0 h 291"/>
                <a:gd name="T6" fmla="*/ 253 w 253"/>
                <a:gd name="T7" fmla="*/ 14 h 291"/>
                <a:gd name="T8" fmla="*/ 16 w 253"/>
                <a:gd name="T9" fmla="*/ 291 h 291"/>
              </a:gdLst>
              <a:ahLst/>
              <a:cxnLst>
                <a:cxn ang="0">
                  <a:pos x="T0" y="T1"/>
                </a:cxn>
                <a:cxn ang="0">
                  <a:pos x="T2" y="T3"/>
                </a:cxn>
                <a:cxn ang="0">
                  <a:pos x="T4" y="T5"/>
                </a:cxn>
                <a:cxn ang="0">
                  <a:pos x="T6" y="T7"/>
                </a:cxn>
                <a:cxn ang="0">
                  <a:pos x="T8" y="T9"/>
                </a:cxn>
              </a:cxnLst>
              <a:rect l="0" t="0" r="r" b="b"/>
              <a:pathLst>
                <a:path w="253" h="291">
                  <a:moveTo>
                    <a:pt x="16" y="291"/>
                  </a:moveTo>
                  <a:lnTo>
                    <a:pt x="0" y="274"/>
                  </a:lnTo>
                  <a:lnTo>
                    <a:pt x="236" y="0"/>
                  </a:lnTo>
                  <a:lnTo>
                    <a:pt x="253" y="14"/>
                  </a:lnTo>
                  <a:lnTo>
                    <a:pt x="16" y="291"/>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23" name="Freeform 57"/>
            <p:cNvSpPr/>
            <p:nvPr/>
          </p:nvSpPr>
          <p:spPr bwMode="auto">
            <a:xfrm>
              <a:off x="9073932" y="2425178"/>
              <a:ext cx="241200" cy="192447"/>
            </a:xfrm>
            <a:custGeom>
              <a:avLst/>
              <a:gdLst>
                <a:gd name="T0" fmla="*/ 362 w 376"/>
                <a:gd name="T1" fmla="*/ 300 h 300"/>
                <a:gd name="T2" fmla="*/ 0 w 376"/>
                <a:gd name="T3" fmla="*/ 16 h 300"/>
                <a:gd name="T4" fmla="*/ 14 w 376"/>
                <a:gd name="T5" fmla="*/ 0 h 300"/>
                <a:gd name="T6" fmla="*/ 376 w 376"/>
                <a:gd name="T7" fmla="*/ 283 h 300"/>
                <a:gd name="T8" fmla="*/ 362 w 376"/>
                <a:gd name="T9" fmla="*/ 300 h 300"/>
              </a:gdLst>
              <a:ahLst/>
              <a:cxnLst>
                <a:cxn ang="0">
                  <a:pos x="T0" y="T1"/>
                </a:cxn>
                <a:cxn ang="0">
                  <a:pos x="T2" y="T3"/>
                </a:cxn>
                <a:cxn ang="0">
                  <a:pos x="T4" y="T5"/>
                </a:cxn>
                <a:cxn ang="0">
                  <a:pos x="T6" y="T7"/>
                </a:cxn>
                <a:cxn ang="0">
                  <a:pos x="T8" y="T9"/>
                </a:cxn>
              </a:cxnLst>
              <a:rect l="0" t="0" r="r" b="b"/>
              <a:pathLst>
                <a:path w="376" h="300">
                  <a:moveTo>
                    <a:pt x="362" y="300"/>
                  </a:moveTo>
                  <a:lnTo>
                    <a:pt x="0" y="16"/>
                  </a:lnTo>
                  <a:lnTo>
                    <a:pt x="14" y="0"/>
                  </a:lnTo>
                  <a:lnTo>
                    <a:pt x="376" y="283"/>
                  </a:lnTo>
                  <a:lnTo>
                    <a:pt x="362" y="300"/>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24" name="Rectangle 58"/>
            <p:cNvSpPr>
              <a:spLocks noChangeArrowheads="1"/>
            </p:cNvSpPr>
            <p:nvPr/>
          </p:nvSpPr>
          <p:spPr bwMode="auto">
            <a:xfrm>
              <a:off x="8592815" y="3272585"/>
              <a:ext cx="4490" cy="15396"/>
            </a:xfrm>
            <a:prstGeom prst="rect">
              <a:avLst/>
            </a:prstGeom>
            <a:solidFill>
              <a:srgbClr val="5D5D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5" name="Freeform 59"/>
            <p:cNvSpPr/>
            <p:nvPr/>
          </p:nvSpPr>
          <p:spPr bwMode="auto">
            <a:xfrm>
              <a:off x="8592815" y="2654190"/>
              <a:ext cx="1519046" cy="636998"/>
            </a:xfrm>
            <a:custGeom>
              <a:avLst/>
              <a:gdLst>
                <a:gd name="T0" fmla="*/ 10 w 2368"/>
                <a:gd name="T1" fmla="*/ 993 h 993"/>
                <a:gd name="T2" fmla="*/ 0 w 2368"/>
                <a:gd name="T3" fmla="*/ 974 h 993"/>
                <a:gd name="T4" fmla="*/ 2359 w 2368"/>
                <a:gd name="T5" fmla="*/ 0 h 993"/>
                <a:gd name="T6" fmla="*/ 2368 w 2368"/>
                <a:gd name="T7" fmla="*/ 21 h 993"/>
                <a:gd name="T8" fmla="*/ 10 w 2368"/>
                <a:gd name="T9" fmla="*/ 993 h 993"/>
              </a:gdLst>
              <a:ahLst/>
              <a:cxnLst>
                <a:cxn ang="0">
                  <a:pos x="T0" y="T1"/>
                </a:cxn>
                <a:cxn ang="0">
                  <a:pos x="T2" y="T3"/>
                </a:cxn>
                <a:cxn ang="0">
                  <a:pos x="T4" y="T5"/>
                </a:cxn>
                <a:cxn ang="0">
                  <a:pos x="T6" y="T7"/>
                </a:cxn>
                <a:cxn ang="0">
                  <a:pos x="T8" y="T9"/>
                </a:cxn>
              </a:cxnLst>
              <a:rect l="0" t="0" r="r" b="b"/>
              <a:pathLst>
                <a:path w="2368" h="993">
                  <a:moveTo>
                    <a:pt x="10" y="993"/>
                  </a:moveTo>
                  <a:lnTo>
                    <a:pt x="0" y="974"/>
                  </a:lnTo>
                  <a:lnTo>
                    <a:pt x="2359" y="0"/>
                  </a:lnTo>
                  <a:lnTo>
                    <a:pt x="2368" y="21"/>
                  </a:lnTo>
                  <a:lnTo>
                    <a:pt x="10" y="993"/>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26" name="Rectangle 60"/>
            <p:cNvSpPr>
              <a:spLocks noChangeArrowheads="1"/>
            </p:cNvSpPr>
            <p:nvPr/>
          </p:nvSpPr>
          <p:spPr bwMode="auto">
            <a:xfrm>
              <a:off x="10360759" y="4187348"/>
              <a:ext cx="6415" cy="13471"/>
            </a:xfrm>
            <a:prstGeom prst="rect">
              <a:avLst/>
            </a:prstGeom>
            <a:solidFill>
              <a:srgbClr val="6B1554"/>
            </a:solidFill>
            <a:ln>
              <a:noFill/>
            </a:ln>
          </p:spPr>
          <p:txBody>
            <a:bodyPr vert="horz" wrap="square" lIns="91440" tIns="45720" rIns="91440" bIns="45720" numCol="1" anchor="t" anchorCtr="0" compatLnSpc="1"/>
            <a:lstStyle/>
            <a:p>
              <a:endParaRPr lang="zh-CN" altLang="en-US"/>
            </a:p>
          </p:txBody>
        </p:sp>
        <p:sp>
          <p:nvSpPr>
            <p:cNvPr id="127" name="Freeform 61"/>
            <p:cNvSpPr/>
            <p:nvPr/>
          </p:nvSpPr>
          <p:spPr bwMode="auto">
            <a:xfrm>
              <a:off x="8201507" y="3509295"/>
              <a:ext cx="2161176" cy="691525"/>
            </a:xfrm>
            <a:custGeom>
              <a:avLst/>
              <a:gdLst>
                <a:gd name="T0" fmla="*/ 3362 w 3369"/>
                <a:gd name="T1" fmla="*/ 1078 h 1078"/>
                <a:gd name="T2" fmla="*/ 0 w 3369"/>
                <a:gd name="T3" fmla="*/ 24 h 1078"/>
                <a:gd name="T4" fmla="*/ 7 w 3369"/>
                <a:gd name="T5" fmla="*/ 0 h 1078"/>
                <a:gd name="T6" fmla="*/ 3369 w 3369"/>
                <a:gd name="T7" fmla="*/ 1057 h 1078"/>
                <a:gd name="T8" fmla="*/ 3362 w 3369"/>
                <a:gd name="T9" fmla="*/ 1078 h 1078"/>
              </a:gdLst>
              <a:ahLst/>
              <a:cxnLst>
                <a:cxn ang="0">
                  <a:pos x="T0" y="T1"/>
                </a:cxn>
                <a:cxn ang="0">
                  <a:pos x="T2" y="T3"/>
                </a:cxn>
                <a:cxn ang="0">
                  <a:pos x="T4" y="T5"/>
                </a:cxn>
                <a:cxn ang="0">
                  <a:pos x="T6" y="T7"/>
                </a:cxn>
                <a:cxn ang="0">
                  <a:pos x="T8" y="T9"/>
                </a:cxn>
              </a:cxnLst>
              <a:rect l="0" t="0" r="r" b="b"/>
              <a:pathLst>
                <a:path w="3369" h="1078">
                  <a:moveTo>
                    <a:pt x="3362" y="1078"/>
                  </a:moveTo>
                  <a:lnTo>
                    <a:pt x="0" y="24"/>
                  </a:lnTo>
                  <a:lnTo>
                    <a:pt x="7" y="0"/>
                  </a:lnTo>
                  <a:lnTo>
                    <a:pt x="3369" y="1057"/>
                  </a:lnTo>
                  <a:lnTo>
                    <a:pt x="3362" y="1078"/>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28" name="Freeform 62"/>
            <p:cNvSpPr/>
            <p:nvPr/>
          </p:nvSpPr>
          <p:spPr bwMode="auto">
            <a:xfrm>
              <a:off x="7824953" y="3266812"/>
              <a:ext cx="384252" cy="254671"/>
            </a:xfrm>
            <a:custGeom>
              <a:avLst/>
              <a:gdLst>
                <a:gd name="T0" fmla="*/ 587 w 599"/>
                <a:gd name="T1" fmla="*/ 397 h 397"/>
                <a:gd name="T2" fmla="*/ 0 w 599"/>
                <a:gd name="T3" fmla="*/ 19 h 397"/>
                <a:gd name="T4" fmla="*/ 12 w 599"/>
                <a:gd name="T5" fmla="*/ 0 h 397"/>
                <a:gd name="T6" fmla="*/ 599 w 599"/>
                <a:gd name="T7" fmla="*/ 378 h 397"/>
                <a:gd name="T8" fmla="*/ 587 w 599"/>
                <a:gd name="T9" fmla="*/ 397 h 397"/>
              </a:gdLst>
              <a:ahLst/>
              <a:cxnLst>
                <a:cxn ang="0">
                  <a:pos x="T0" y="T1"/>
                </a:cxn>
                <a:cxn ang="0">
                  <a:pos x="T2" y="T3"/>
                </a:cxn>
                <a:cxn ang="0">
                  <a:pos x="T4" y="T5"/>
                </a:cxn>
                <a:cxn ang="0">
                  <a:pos x="T6" y="T7"/>
                </a:cxn>
                <a:cxn ang="0">
                  <a:pos x="T8" y="T9"/>
                </a:cxn>
              </a:cxnLst>
              <a:rect l="0" t="0" r="r" b="b"/>
              <a:pathLst>
                <a:path w="599" h="397">
                  <a:moveTo>
                    <a:pt x="587" y="397"/>
                  </a:moveTo>
                  <a:lnTo>
                    <a:pt x="0" y="19"/>
                  </a:lnTo>
                  <a:lnTo>
                    <a:pt x="12" y="0"/>
                  </a:lnTo>
                  <a:lnTo>
                    <a:pt x="599" y="378"/>
                  </a:lnTo>
                  <a:lnTo>
                    <a:pt x="587" y="397"/>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29" name="Freeform 63"/>
            <p:cNvSpPr/>
            <p:nvPr/>
          </p:nvSpPr>
          <p:spPr bwMode="auto">
            <a:xfrm>
              <a:off x="8172640" y="3516992"/>
              <a:ext cx="37848" cy="246973"/>
            </a:xfrm>
            <a:custGeom>
              <a:avLst/>
              <a:gdLst>
                <a:gd name="T0" fmla="*/ 24 w 59"/>
                <a:gd name="T1" fmla="*/ 385 h 385"/>
                <a:gd name="T2" fmla="*/ 0 w 59"/>
                <a:gd name="T3" fmla="*/ 383 h 385"/>
                <a:gd name="T4" fmla="*/ 35 w 59"/>
                <a:gd name="T5" fmla="*/ 0 h 385"/>
                <a:gd name="T6" fmla="*/ 59 w 59"/>
                <a:gd name="T7" fmla="*/ 0 h 385"/>
                <a:gd name="T8" fmla="*/ 24 w 59"/>
                <a:gd name="T9" fmla="*/ 385 h 385"/>
              </a:gdLst>
              <a:ahLst/>
              <a:cxnLst>
                <a:cxn ang="0">
                  <a:pos x="T0" y="T1"/>
                </a:cxn>
                <a:cxn ang="0">
                  <a:pos x="T2" y="T3"/>
                </a:cxn>
                <a:cxn ang="0">
                  <a:pos x="T4" y="T5"/>
                </a:cxn>
                <a:cxn ang="0">
                  <a:pos x="T6" y="T7"/>
                </a:cxn>
                <a:cxn ang="0">
                  <a:pos x="T8" y="T9"/>
                </a:cxn>
              </a:cxnLst>
              <a:rect l="0" t="0" r="r" b="b"/>
              <a:pathLst>
                <a:path w="59" h="385">
                  <a:moveTo>
                    <a:pt x="24" y="385"/>
                  </a:moveTo>
                  <a:lnTo>
                    <a:pt x="0" y="383"/>
                  </a:lnTo>
                  <a:lnTo>
                    <a:pt x="35" y="0"/>
                  </a:lnTo>
                  <a:lnTo>
                    <a:pt x="59" y="0"/>
                  </a:lnTo>
                  <a:lnTo>
                    <a:pt x="24" y="385"/>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30" name="Freeform 64"/>
            <p:cNvSpPr/>
            <p:nvPr/>
          </p:nvSpPr>
          <p:spPr bwMode="auto">
            <a:xfrm>
              <a:off x="10101597" y="2279560"/>
              <a:ext cx="233502" cy="380403"/>
            </a:xfrm>
            <a:custGeom>
              <a:avLst/>
              <a:gdLst>
                <a:gd name="T0" fmla="*/ 21 w 364"/>
                <a:gd name="T1" fmla="*/ 593 h 593"/>
                <a:gd name="T2" fmla="*/ 0 w 364"/>
                <a:gd name="T3" fmla="*/ 584 h 593"/>
                <a:gd name="T4" fmla="*/ 345 w 364"/>
                <a:gd name="T5" fmla="*/ 0 h 593"/>
                <a:gd name="T6" fmla="*/ 364 w 364"/>
                <a:gd name="T7" fmla="*/ 11 h 593"/>
                <a:gd name="T8" fmla="*/ 21 w 364"/>
                <a:gd name="T9" fmla="*/ 593 h 593"/>
              </a:gdLst>
              <a:ahLst/>
              <a:cxnLst>
                <a:cxn ang="0">
                  <a:pos x="T0" y="T1"/>
                </a:cxn>
                <a:cxn ang="0">
                  <a:pos x="T2" y="T3"/>
                </a:cxn>
                <a:cxn ang="0">
                  <a:pos x="T4" y="T5"/>
                </a:cxn>
                <a:cxn ang="0">
                  <a:pos x="T6" y="T7"/>
                </a:cxn>
                <a:cxn ang="0">
                  <a:pos x="T8" y="T9"/>
                </a:cxn>
              </a:cxnLst>
              <a:rect l="0" t="0" r="r" b="b"/>
              <a:pathLst>
                <a:path w="364" h="593">
                  <a:moveTo>
                    <a:pt x="21" y="593"/>
                  </a:moveTo>
                  <a:lnTo>
                    <a:pt x="0" y="584"/>
                  </a:lnTo>
                  <a:lnTo>
                    <a:pt x="345" y="0"/>
                  </a:lnTo>
                  <a:lnTo>
                    <a:pt x="364" y="11"/>
                  </a:lnTo>
                  <a:lnTo>
                    <a:pt x="21" y="593"/>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31" name="Freeform 65"/>
            <p:cNvSpPr/>
            <p:nvPr/>
          </p:nvSpPr>
          <p:spPr bwMode="auto">
            <a:xfrm>
              <a:off x="10285063" y="2068511"/>
              <a:ext cx="51319" cy="203352"/>
            </a:xfrm>
            <a:custGeom>
              <a:avLst/>
              <a:gdLst>
                <a:gd name="T0" fmla="*/ 57 w 80"/>
                <a:gd name="T1" fmla="*/ 317 h 317"/>
                <a:gd name="T2" fmla="*/ 0 w 80"/>
                <a:gd name="T3" fmla="*/ 5 h 317"/>
                <a:gd name="T4" fmla="*/ 24 w 80"/>
                <a:gd name="T5" fmla="*/ 0 h 317"/>
                <a:gd name="T6" fmla="*/ 80 w 80"/>
                <a:gd name="T7" fmla="*/ 312 h 317"/>
                <a:gd name="T8" fmla="*/ 57 w 80"/>
                <a:gd name="T9" fmla="*/ 317 h 317"/>
              </a:gdLst>
              <a:ahLst/>
              <a:cxnLst>
                <a:cxn ang="0">
                  <a:pos x="T0" y="T1"/>
                </a:cxn>
                <a:cxn ang="0">
                  <a:pos x="T2" y="T3"/>
                </a:cxn>
                <a:cxn ang="0">
                  <a:pos x="T4" y="T5"/>
                </a:cxn>
                <a:cxn ang="0">
                  <a:pos x="T6" y="T7"/>
                </a:cxn>
                <a:cxn ang="0">
                  <a:pos x="T8" y="T9"/>
                </a:cxn>
              </a:cxnLst>
              <a:rect l="0" t="0" r="r" b="b"/>
              <a:pathLst>
                <a:path w="80" h="317">
                  <a:moveTo>
                    <a:pt x="57" y="317"/>
                  </a:moveTo>
                  <a:lnTo>
                    <a:pt x="0" y="5"/>
                  </a:lnTo>
                  <a:lnTo>
                    <a:pt x="24" y="0"/>
                  </a:lnTo>
                  <a:lnTo>
                    <a:pt x="80" y="312"/>
                  </a:lnTo>
                  <a:lnTo>
                    <a:pt x="57" y="317"/>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32" name="Freeform 66"/>
            <p:cNvSpPr/>
            <p:nvPr/>
          </p:nvSpPr>
          <p:spPr bwMode="auto">
            <a:xfrm>
              <a:off x="10324835" y="2244279"/>
              <a:ext cx="168070" cy="42338"/>
            </a:xfrm>
            <a:custGeom>
              <a:avLst/>
              <a:gdLst>
                <a:gd name="T0" fmla="*/ 4 w 262"/>
                <a:gd name="T1" fmla="*/ 66 h 66"/>
                <a:gd name="T2" fmla="*/ 0 w 262"/>
                <a:gd name="T3" fmla="*/ 45 h 66"/>
                <a:gd name="T4" fmla="*/ 257 w 262"/>
                <a:gd name="T5" fmla="*/ 0 h 66"/>
                <a:gd name="T6" fmla="*/ 262 w 262"/>
                <a:gd name="T7" fmla="*/ 22 h 66"/>
                <a:gd name="T8" fmla="*/ 4 w 262"/>
                <a:gd name="T9" fmla="*/ 66 h 66"/>
              </a:gdLst>
              <a:ahLst/>
              <a:cxnLst>
                <a:cxn ang="0">
                  <a:pos x="T0" y="T1"/>
                </a:cxn>
                <a:cxn ang="0">
                  <a:pos x="T2" y="T3"/>
                </a:cxn>
                <a:cxn ang="0">
                  <a:pos x="T4" y="T5"/>
                </a:cxn>
                <a:cxn ang="0">
                  <a:pos x="T6" y="T7"/>
                </a:cxn>
                <a:cxn ang="0">
                  <a:pos x="T8" y="T9"/>
                </a:cxn>
              </a:cxnLst>
              <a:rect l="0" t="0" r="r" b="b"/>
              <a:pathLst>
                <a:path w="262" h="66">
                  <a:moveTo>
                    <a:pt x="4" y="66"/>
                  </a:moveTo>
                  <a:lnTo>
                    <a:pt x="0" y="45"/>
                  </a:lnTo>
                  <a:lnTo>
                    <a:pt x="257" y="0"/>
                  </a:lnTo>
                  <a:lnTo>
                    <a:pt x="262" y="22"/>
                  </a:lnTo>
                  <a:lnTo>
                    <a:pt x="4" y="66"/>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33" name="Freeform 67"/>
            <p:cNvSpPr/>
            <p:nvPr/>
          </p:nvSpPr>
          <p:spPr bwMode="auto">
            <a:xfrm>
              <a:off x="10077221" y="3381638"/>
              <a:ext cx="314330" cy="89808"/>
            </a:xfrm>
            <a:custGeom>
              <a:avLst/>
              <a:gdLst>
                <a:gd name="T0" fmla="*/ 485 w 490"/>
                <a:gd name="T1" fmla="*/ 140 h 140"/>
                <a:gd name="T2" fmla="*/ 0 w 490"/>
                <a:gd name="T3" fmla="*/ 22 h 140"/>
                <a:gd name="T4" fmla="*/ 7 w 490"/>
                <a:gd name="T5" fmla="*/ 0 h 140"/>
                <a:gd name="T6" fmla="*/ 490 w 490"/>
                <a:gd name="T7" fmla="*/ 119 h 140"/>
                <a:gd name="T8" fmla="*/ 485 w 490"/>
                <a:gd name="T9" fmla="*/ 140 h 140"/>
              </a:gdLst>
              <a:ahLst/>
              <a:cxnLst>
                <a:cxn ang="0">
                  <a:pos x="T0" y="T1"/>
                </a:cxn>
                <a:cxn ang="0">
                  <a:pos x="T2" y="T3"/>
                </a:cxn>
                <a:cxn ang="0">
                  <a:pos x="T4" y="T5"/>
                </a:cxn>
                <a:cxn ang="0">
                  <a:pos x="T6" y="T7"/>
                </a:cxn>
                <a:cxn ang="0">
                  <a:pos x="T8" y="T9"/>
                </a:cxn>
              </a:cxnLst>
              <a:rect l="0" t="0" r="r" b="b"/>
              <a:pathLst>
                <a:path w="490" h="140">
                  <a:moveTo>
                    <a:pt x="485" y="140"/>
                  </a:moveTo>
                  <a:lnTo>
                    <a:pt x="0" y="22"/>
                  </a:lnTo>
                  <a:lnTo>
                    <a:pt x="7" y="0"/>
                  </a:lnTo>
                  <a:lnTo>
                    <a:pt x="490" y="119"/>
                  </a:lnTo>
                  <a:lnTo>
                    <a:pt x="485" y="140"/>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34" name="Freeform 68"/>
            <p:cNvSpPr/>
            <p:nvPr/>
          </p:nvSpPr>
          <p:spPr bwMode="auto">
            <a:xfrm>
              <a:off x="10360759" y="3201380"/>
              <a:ext cx="699864" cy="993666"/>
            </a:xfrm>
            <a:custGeom>
              <a:avLst/>
              <a:gdLst>
                <a:gd name="T0" fmla="*/ 19 w 1091"/>
                <a:gd name="T1" fmla="*/ 1549 h 1549"/>
                <a:gd name="T2" fmla="*/ 0 w 1091"/>
                <a:gd name="T3" fmla="*/ 1534 h 1549"/>
                <a:gd name="T4" fmla="*/ 1072 w 1091"/>
                <a:gd name="T5" fmla="*/ 0 h 1549"/>
                <a:gd name="T6" fmla="*/ 1091 w 1091"/>
                <a:gd name="T7" fmla="*/ 14 h 1549"/>
                <a:gd name="T8" fmla="*/ 19 w 1091"/>
                <a:gd name="T9" fmla="*/ 1549 h 1549"/>
              </a:gdLst>
              <a:ahLst/>
              <a:cxnLst>
                <a:cxn ang="0">
                  <a:pos x="T0" y="T1"/>
                </a:cxn>
                <a:cxn ang="0">
                  <a:pos x="T2" y="T3"/>
                </a:cxn>
                <a:cxn ang="0">
                  <a:pos x="T4" y="T5"/>
                </a:cxn>
                <a:cxn ang="0">
                  <a:pos x="T6" y="T7"/>
                </a:cxn>
                <a:cxn ang="0">
                  <a:pos x="T8" y="T9"/>
                </a:cxn>
              </a:cxnLst>
              <a:rect l="0" t="0" r="r" b="b"/>
              <a:pathLst>
                <a:path w="1091" h="1549">
                  <a:moveTo>
                    <a:pt x="19" y="1549"/>
                  </a:moveTo>
                  <a:lnTo>
                    <a:pt x="0" y="1534"/>
                  </a:lnTo>
                  <a:lnTo>
                    <a:pt x="1072" y="0"/>
                  </a:lnTo>
                  <a:lnTo>
                    <a:pt x="1091" y="14"/>
                  </a:lnTo>
                  <a:lnTo>
                    <a:pt x="19" y="1549"/>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35" name="Freeform 69"/>
            <p:cNvSpPr/>
            <p:nvPr/>
          </p:nvSpPr>
          <p:spPr bwMode="auto">
            <a:xfrm>
              <a:off x="8532515" y="4120633"/>
              <a:ext cx="339348" cy="723599"/>
            </a:xfrm>
            <a:custGeom>
              <a:avLst/>
              <a:gdLst>
                <a:gd name="T0" fmla="*/ 508 w 529"/>
                <a:gd name="T1" fmla="*/ 1128 h 1128"/>
                <a:gd name="T2" fmla="*/ 0 w 529"/>
                <a:gd name="T3" fmla="*/ 9 h 1128"/>
                <a:gd name="T4" fmla="*/ 21 w 529"/>
                <a:gd name="T5" fmla="*/ 0 h 1128"/>
                <a:gd name="T6" fmla="*/ 529 w 529"/>
                <a:gd name="T7" fmla="*/ 1120 h 1128"/>
                <a:gd name="T8" fmla="*/ 508 w 529"/>
                <a:gd name="T9" fmla="*/ 1128 h 1128"/>
              </a:gdLst>
              <a:ahLst/>
              <a:cxnLst>
                <a:cxn ang="0">
                  <a:pos x="T0" y="T1"/>
                </a:cxn>
                <a:cxn ang="0">
                  <a:pos x="T2" y="T3"/>
                </a:cxn>
                <a:cxn ang="0">
                  <a:pos x="T4" y="T5"/>
                </a:cxn>
                <a:cxn ang="0">
                  <a:pos x="T6" y="T7"/>
                </a:cxn>
                <a:cxn ang="0">
                  <a:pos x="T8" y="T9"/>
                </a:cxn>
              </a:cxnLst>
              <a:rect l="0" t="0" r="r" b="b"/>
              <a:pathLst>
                <a:path w="529" h="1128">
                  <a:moveTo>
                    <a:pt x="508" y="1128"/>
                  </a:moveTo>
                  <a:lnTo>
                    <a:pt x="0" y="9"/>
                  </a:lnTo>
                  <a:lnTo>
                    <a:pt x="21" y="0"/>
                  </a:lnTo>
                  <a:lnTo>
                    <a:pt x="529" y="1120"/>
                  </a:lnTo>
                  <a:lnTo>
                    <a:pt x="508" y="1128"/>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36" name="Freeform 70"/>
            <p:cNvSpPr/>
            <p:nvPr/>
          </p:nvSpPr>
          <p:spPr bwMode="auto">
            <a:xfrm>
              <a:off x="10269667" y="4613297"/>
              <a:ext cx="76337" cy="449042"/>
            </a:xfrm>
            <a:custGeom>
              <a:avLst/>
              <a:gdLst>
                <a:gd name="T0" fmla="*/ 97 w 119"/>
                <a:gd name="T1" fmla="*/ 700 h 700"/>
                <a:gd name="T2" fmla="*/ 0 w 119"/>
                <a:gd name="T3" fmla="*/ 5 h 700"/>
                <a:gd name="T4" fmla="*/ 24 w 119"/>
                <a:gd name="T5" fmla="*/ 0 h 700"/>
                <a:gd name="T6" fmla="*/ 119 w 119"/>
                <a:gd name="T7" fmla="*/ 698 h 700"/>
                <a:gd name="T8" fmla="*/ 97 w 119"/>
                <a:gd name="T9" fmla="*/ 700 h 700"/>
              </a:gdLst>
              <a:ahLst/>
              <a:cxnLst>
                <a:cxn ang="0">
                  <a:pos x="T0" y="T1"/>
                </a:cxn>
                <a:cxn ang="0">
                  <a:pos x="T2" y="T3"/>
                </a:cxn>
                <a:cxn ang="0">
                  <a:pos x="T4" y="T5"/>
                </a:cxn>
                <a:cxn ang="0">
                  <a:pos x="T6" y="T7"/>
                </a:cxn>
                <a:cxn ang="0">
                  <a:pos x="T8" y="T9"/>
                </a:cxn>
              </a:cxnLst>
              <a:rect l="0" t="0" r="r" b="b"/>
              <a:pathLst>
                <a:path w="119" h="700">
                  <a:moveTo>
                    <a:pt x="97" y="700"/>
                  </a:moveTo>
                  <a:lnTo>
                    <a:pt x="0" y="5"/>
                  </a:lnTo>
                  <a:lnTo>
                    <a:pt x="24" y="0"/>
                  </a:lnTo>
                  <a:lnTo>
                    <a:pt x="119" y="698"/>
                  </a:lnTo>
                  <a:lnTo>
                    <a:pt x="97" y="700"/>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37" name="Freeform 71"/>
            <p:cNvSpPr/>
            <p:nvPr/>
          </p:nvSpPr>
          <p:spPr bwMode="auto">
            <a:xfrm>
              <a:off x="9070724" y="5383725"/>
              <a:ext cx="823030" cy="237992"/>
            </a:xfrm>
            <a:custGeom>
              <a:avLst/>
              <a:gdLst>
                <a:gd name="T0" fmla="*/ 5 w 1283"/>
                <a:gd name="T1" fmla="*/ 371 h 371"/>
                <a:gd name="T2" fmla="*/ 0 w 1283"/>
                <a:gd name="T3" fmla="*/ 350 h 371"/>
                <a:gd name="T4" fmla="*/ 1276 w 1283"/>
                <a:gd name="T5" fmla="*/ 0 h 371"/>
                <a:gd name="T6" fmla="*/ 1283 w 1283"/>
                <a:gd name="T7" fmla="*/ 21 h 371"/>
                <a:gd name="T8" fmla="*/ 5 w 1283"/>
                <a:gd name="T9" fmla="*/ 371 h 371"/>
              </a:gdLst>
              <a:ahLst/>
              <a:cxnLst>
                <a:cxn ang="0">
                  <a:pos x="T0" y="T1"/>
                </a:cxn>
                <a:cxn ang="0">
                  <a:pos x="T2" y="T3"/>
                </a:cxn>
                <a:cxn ang="0">
                  <a:pos x="T4" y="T5"/>
                </a:cxn>
                <a:cxn ang="0">
                  <a:pos x="T6" y="T7"/>
                </a:cxn>
                <a:cxn ang="0">
                  <a:pos x="T8" y="T9"/>
                </a:cxn>
              </a:cxnLst>
              <a:rect l="0" t="0" r="r" b="b"/>
              <a:pathLst>
                <a:path w="1283" h="371">
                  <a:moveTo>
                    <a:pt x="5" y="371"/>
                  </a:moveTo>
                  <a:lnTo>
                    <a:pt x="0" y="350"/>
                  </a:lnTo>
                  <a:lnTo>
                    <a:pt x="1276" y="0"/>
                  </a:lnTo>
                  <a:lnTo>
                    <a:pt x="1283" y="21"/>
                  </a:lnTo>
                  <a:lnTo>
                    <a:pt x="5" y="371"/>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38" name="Freeform 72"/>
            <p:cNvSpPr/>
            <p:nvPr/>
          </p:nvSpPr>
          <p:spPr bwMode="auto">
            <a:xfrm>
              <a:off x="9073932" y="5606963"/>
              <a:ext cx="256596" cy="347045"/>
            </a:xfrm>
            <a:custGeom>
              <a:avLst/>
              <a:gdLst>
                <a:gd name="T0" fmla="*/ 383 w 400"/>
                <a:gd name="T1" fmla="*/ 541 h 541"/>
                <a:gd name="T2" fmla="*/ 0 w 400"/>
                <a:gd name="T3" fmla="*/ 14 h 541"/>
                <a:gd name="T4" fmla="*/ 17 w 400"/>
                <a:gd name="T5" fmla="*/ 0 h 541"/>
                <a:gd name="T6" fmla="*/ 400 w 400"/>
                <a:gd name="T7" fmla="*/ 529 h 541"/>
                <a:gd name="T8" fmla="*/ 383 w 400"/>
                <a:gd name="T9" fmla="*/ 541 h 541"/>
              </a:gdLst>
              <a:ahLst/>
              <a:cxnLst>
                <a:cxn ang="0">
                  <a:pos x="T0" y="T1"/>
                </a:cxn>
                <a:cxn ang="0">
                  <a:pos x="T2" y="T3"/>
                </a:cxn>
                <a:cxn ang="0">
                  <a:pos x="T4" y="T5"/>
                </a:cxn>
                <a:cxn ang="0">
                  <a:pos x="T6" y="T7"/>
                </a:cxn>
                <a:cxn ang="0">
                  <a:pos x="T8" y="T9"/>
                </a:cxn>
              </a:cxnLst>
              <a:rect l="0" t="0" r="r" b="b"/>
              <a:pathLst>
                <a:path w="400" h="541">
                  <a:moveTo>
                    <a:pt x="383" y="541"/>
                  </a:moveTo>
                  <a:lnTo>
                    <a:pt x="0" y="14"/>
                  </a:lnTo>
                  <a:lnTo>
                    <a:pt x="17" y="0"/>
                  </a:lnTo>
                  <a:lnTo>
                    <a:pt x="400" y="529"/>
                  </a:lnTo>
                  <a:lnTo>
                    <a:pt x="383" y="541"/>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39" name="Freeform 73"/>
            <p:cNvSpPr/>
            <p:nvPr/>
          </p:nvSpPr>
          <p:spPr bwMode="auto">
            <a:xfrm>
              <a:off x="9890547" y="5340104"/>
              <a:ext cx="438778" cy="54527"/>
            </a:xfrm>
            <a:custGeom>
              <a:avLst/>
              <a:gdLst>
                <a:gd name="T0" fmla="*/ 2 w 684"/>
                <a:gd name="T1" fmla="*/ 85 h 85"/>
                <a:gd name="T2" fmla="*/ 0 w 684"/>
                <a:gd name="T3" fmla="*/ 63 h 85"/>
                <a:gd name="T4" fmla="*/ 681 w 684"/>
                <a:gd name="T5" fmla="*/ 0 h 85"/>
                <a:gd name="T6" fmla="*/ 684 w 684"/>
                <a:gd name="T7" fmla="*/ 21 h 85"/>
                <a:gd name="T8" fmla="*/ 2 w 684"/>
                <a:gd name="T9" fmla="*/ 85 h 85"/>
              </a:gdLst>
              <a:ahLst/>
              <a:cxnLst>
                <a:cxn ang="0">
                  <a:pos x="T0" y="T1"/>
                </a:cxn>
                <a:cxn ang="0">
                  <a:pos x="T2" y="T3"/>
                </a:cxn>
                <a:cxn ang="0">
                  <a:pos x="T4" y="T5"/>
                </a:cxn>
                <a:cxn ang="0">
                  <a:pos x="T6" y="T7"/>
                </a:cxn>
                <a:cxn ang="0">
                  <a:pos x="T8" y="T9"/>
                </a:cxn>
              </a:cxnLst>
              <a:rect l="0" t="0" r="r" b="b"/>
              <a:pathLst>
                <a:path w="684" h="85">
                  <a:moveTo>
                    <a:pt x="2" y="85"/>
                  </a:moveTo>
                  <a:lnTo>
                    <a:pt x="0" y="63"/>
                  </a:lnTo>
                  <a:lnTo>
                    <a:pt x="681" y="0"/>
                  </a:lnTo>
                  <a:lnTo>
                    <a:pt x="684" y="21"/>
                  </a:lnTo>
                  <a:lnTo>
                    <a:pt x="2" y="85"/>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40" name="Freeform 74"/>
            <p:cNvSpPr/>
            <p:nvPr/>
          </p:nvSpPr>
          <p:spPr bwMode="auto">
            <a:xfrm>
              <a:off x="9256115" y="5153430"/>
              <a:ext cx="477909" cy="701789"/>
            </a:xfrm>
            <a:custGeom>
              <a:avLst/>
              <a:gdLst>
                <a:gd name="T0" fmla="*/ 726 w 745"/>
                <a:gd name="T1" fmla="*/ 1094 h 1094"/>
                <a:gd name="T2" fmla="*/ 0 w 745"/>
                <a:gd name="T3" fmla="*/ 14 h 1094"/>
                <a:gd name="T4" fmla="*/ 17 w 745"/>
                <a:gd name="T5" fmla="*/ 0 h 1094"/>
                <a:gd name="T6" fmla="*/ 745 w 745"/>
                <a:gd name="T7" fmla="*/ 1080 h 1094"/>
                <a:gd name="T8" fmla="*/ 726 w 745"/>
                <a:gd name="T9" fmla="*/ 1094 h 1094"/>
              </a:gdLst>
              <a:ahLst/>
              <a:cxnLst>
                <a:cxn ang="0">
                  <a:pos x="T0" y="T1"/>
                </a:cxn>
                <a:cxn ang="0">
                  <a:pos x="T2" y="T3"/>
                </a:cxn>
                <a:cxn ang="0">
                  <a:pos x="T4" y="T5"/>
                </a:cxn>
                <a:cxn ang="0">
                  <a:pos x="T6" y="T7"/>
                </a:cxn>
                <a:cxn ang="0">
                  <a:pos x="T8" y="T9"/>
                </a:cxn>
              </a:cxnLst>
              <a:rect l="0" t="0" r="r" b="b"/>
              <a:pathLst>
                <a:path w="745" h="1094">
                  <a:moveTo>
                    <a:pt x="726" y="1094"/>
                  </a:moveTo>
                  <a:lnTo>
                    <a:pt x="0" y="14"/>
                  </a:lnTo>
                  <a:lnTo>
                    <a:pt x="17" y="0"/>
                  </a:lnTo>
                  <a:lnTo>
                    <a:pt x="745" y="1080"/>
                  </a:lnTo>
                  <a:lnTo>
                    <a:pt x="726" y="1094"/>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41" name="Freeform 75"/>
            <p:cNvSpPr/>
            <p:nvPr/>
          </p:nvSpPr>
          <p:spPr bwMode="auto">
            <a:xfrm>
              <a:off x="9479353" y="3914074"/>
              <a:ext cx="336782" cy="357951"/>
            </a:xfrm>
            <a:custGeom>
              <a:avLst/>
              <a:gdLst>
                <a:gd name="T0" fmla="*/ 508 w 525"/>
                <a:gd name="T1" fmla="*/ 558 h 558"/>
                <a:gd name="T2" fmla="*/ 0 w 525"/>
                <a:gd name="T3" fmla="*/ 14 h 558"/>
                <a:gd name="T4" fmla="*/ 16 w 525"/>
                <a:gd name="T5" fmla="*/ 0 h 558"/>
                <a:gd name="T6" fmla="*/ 525 w 525"/>
                <a:gd name="T7" fmla="*/ 542 h 558"/>
                <a:gd name="T8" fmla="*/ 508 w 525"/>
                <a:gd name="T9" fmla="*/ 558 h 558"/>
              </a:gdLst>
              <a:ahLst/>
              <a:cxnLst>
                <a:cxn ang="0">
                  <a:pos x="T0" y="T1"/>
                </a:cxn>
                <a:cxn ang="0">
                  <a:pos x="T2" y="T3"/>
                </a:cxn>
                <a:cxn ang="0">
                  <a:pos x="T4" y="T5"/>
                </a:cxn>
                <a:cxn ang="0">
                  <a:pos x="T6" y="T7"/>
                </a:cxn>
                <a:cxn ang="0">
                  <a:pos x="T8" y="T9"/>
                </a:cxn>
              </a:cxnLst>
              <a:rect l="0" t="0" r="r" b="b"/>
              <a:pathLst>
                <a:path w="525" h="558">
                  <a:moveTo>
                    <a:pt x="508" y="558"/>
                  </a:moveTo>
                  <a:lnTo>
                    <a:pt x="0" y="14"/>
                  </a:lnTo>
                  <a:lnTo>
                    <a:pt x="16" y="0"/>
                  </a:lnTo>
                  <a:lnTo>
                    <a:pt x="525" y="542"/>
                  </a:lnTo>
                  <a:lnTo>
                    <a:pt x="508" y="558"/>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42" name="Freeform 76"/>
            <p:cNvSpPr/>
            <p:nvPr/>
          </p:nvSpPr>
          <p:spPr bwMode="auto">
            <a:xfrm>
              <a:off x="8861599" y="4858987"/>
              <a:ext cx="115468" cy="345762"/>
            </a:xfrm>
            <a:custGeom>
              <a:avLst/>
              <a:gdLst>
                <a:gd name="T0" fmla="*/ 158 w 180"/>
                <a:gd name="T1" fmla="*/ 539 h 539"/>
                <a:gd name="T2" fmla="*/ 0 w 180"/>
                <a:gd name="T3" fmla="*/ 7 h 539"/>
                <a:gd name="T4" fmla="*/ 21 w 180"/>
                <a:gd name="T5" fmla="*/ 0 h 539"/>
                <a:gd name="T6" fmla="*/ 180 w 180"/>
                <a:gd name="T7" fmla="*/ 532 h 539"/>
                <a:gd name="T8" fmla="*/ 158 w 180"/>
                <a:gd name="T9" fmla="*/ 539 h 539"/>
              </a:gdLst>
              <a:ahLst/>
              <a:cxnLst>
                <a:cxn ang="0">
                  <a:pos x="T0" y="T1"/>
                </a:cxn>
                <a:cxn ang="0">
                  <a:pos x="T2" y="T3"/>
                </a:cxn>
                <a:cxn ang="0">
                  <a:pos x="T4" y="T5"/>
                </a:cxn>
                <a:cxn ang="0">
                  <a:pos x="T6" y="T7"/>
                </a:cxn>
                <a:cxn ang="0">
                  <a:pos x="T8" y="T9"/>
                </a:cxn>
              </a:cxnLst>
              <a:rect l="0" t="0" r="r" b="b"/>
              <a:pathLst>
                <a:path w="180" h="539">
                  <a:moveTo>
                    <a:pt x="158" y="539"/>
                  </a:moveTo>
                  <a:lnTo>
                    <a:pt x="0" y="7"/>
                  </a:lnTo>
                  <a:lnTo>
                    <a:pt x="21" y="0"/>
                  </a:lnTo>
                  <a:lnTo>
                    <a:pt x="180" y="532"/>
                  </a:lnTo>
                  <a:lnTo>
                    <a:pt x="158" y="539"/>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43" name="Freeform 77"/>
            <p:cNvSpPr/>
            <p:nvPr/>
          </p:nvSpPr>
          <p:spPr bwMode="auto">
            <a:xfrm>
              <a:off x="9881566" y="5391423"/>
              <a:ext cx="277765" cy="485607"/>
            </a:xfrm>
            <a:custGeom>
              <a:avLst/>
              <a:gdLst>
                <a:gd name="T0" fmla="*/ 414 w 433"/>
                <a:gd name="T1" fmla="*/ 757 h 757"/>
                <a:gd name="T2" fmla="*/ 0 w 433"/>
                <a:gd name="T3" fmla="*/ 9 h 757"/>
                <a:gd name="T4" fmla="*/ 19 w 433"/>
                <a:gd name="T5" fmla="*/ 0 h 757"/>
                <a:gd name="T6" fmla="*/ 433 w 433"/>
                <a:gd name="T7" fmla="*/ 745 h 757"/>
                <a:gd name="T8" fmla="*/ 414 w 433"/>
                <a:gd name="T9" fmla="*/ 757 h 757"/>
              </a:gdLst>
              <a:ahLst/>
              <a:cxnLst>
                <a:cxn ang="0">
                  <a:pos x="T0" y="T1"/>
                </a:cxn>
                <a:cxn ang="0">
                  <a:pos x="T2" y="T3"/>
                </a:cxn>
                <a:cxn ang="0">
                  <a:pos x="T4" y="T5"/>
                </a:cxn>
                <a:cxn ang="0">
                  <a:pos x="T6" y="T7"/>
                </a:cxn>
                <a:cxn ang="0">
                  <a:pos x="T8" y="T9"/>
                </a:cxn>
              </a:cxnLst>
              <a:rect l="0" t="0" r="r" b="b"/>
              <a:pathLst>
                <a:path w="433" h="757">
                  <a:moveTo>
                    <a:pt x="414" y="757"/>
                  </a:moveTo>
                  <a:lnTo>
                    <a:pt x="0" y="9"/>
                  </a:lnTo>
                  <a:lnTo>
                    <a:pt x="19" y="0"/>
                  </a:lnTo>
                  <a:lnTo>
                    <a:pt x="433" y="745"/>
                  </a:lnTo>
                  <a:lnTo>
                    <a:pt x="414" y="757"/>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44" name="Freeform 78"/>
            <p:cNvSpPr/>
            <p:nvPr/>
          </p:nvSpPr>
          <p:spPr bwMode="auto">
            <a:xfrm>
              <a:off x="9986129" y="4610089"/>
              <a:ext cx="293160" cy="53244"/>
            </a:xfrm>
            <a:custGeom>
              <a:avLst/>
              <a:gdLst>
                <a:gd name="T0" fmla="*/ 2 w 457"/>
                <a:gd name="T1" fmla="*/ 83 h 83"/>
                <a:gd name="T2" fmla="*/ 0 w 457"/>
                <a:gd name="T3" fmla="*/ 62 h 83"/>
                <a:gd name="T4" fmla="*/ 454 w 457"/>
                <a:gd name="T5" fmla="*/ 0 h 83"/>
                <a:gd name="T6" fmla="*/ 457 w 457"/>
                <a:gd name="T7" fmla="*/ 24 h 83"/>
                <a:gd name="T8" fmla="*/ 2 w 457"/>
                <a:gd name="T9" fmla="*/ 83 h 83"/>
              </a:gdLst>
              <a:ahLst/>
              <a:cxnLst>
                <a:cxn ang="0">
                  <a:pos x="T0" y="T1"/>
                </a:cxn>
                <a:cxn ang="0">
                  <a:pos x="T2" y="T3"/>
                </a:cxn>
                <a:cxn ang="0">
                  <a:pos x="T4" y="T5"/>
                </a:cxn>
                <a:cxn ang="0">
                  <a:pos x="T6" y="T7"/>
                </a:cxn>
                <a:cxn ang="0">
                  <a:pos x="T8" y="T9"/>
                </a:cxn>
              </a:cxnLst>
              <a:rect l="0" t="0" r="r" b="b"/>
              <a:pathLst>
                <a:path w="457" h="83">
                  <a:moveTo>
                    <a:pt x="2" y="83"/>
                  </a:moveTo>
                  <a:lnTo>
                    <a:pt x="0" y="62"/>
                  </a:lnTo>
                  <a:lnTo>
                    <a:pt x="454" y="0"/>
                  </a:lnTo>
                  <a:lnTo>
                    <a:pt x="457" y="24"/>
                  </a:lnTo>
                  <a:lnTo>
                    <a:pt x="2" y="83"/>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45" name="Freeform 79"/>
            <p:cNvSpPr/>
            <p:nvPr/>
          </p:nvSpPr>
          <p:spPr bwMode="auto">
            <a:xfrm>
              <a:off x="10276082" y="4454208"/>
              <a:ext cx="536926" cy="171278"/>
            </a:xfrm>
            <a:custGeom>
              <a:avLst/>
              <a:gdLst>
                <a:gd name="T0" fmla="*/ 7 w 837"/>
                <a:gd name="T1" fmla="*/ 267 h 267"/>
                <a:gd name="T2" fmla="*/ 0 w 837"/>
                <a:gd name="T3" fmla="*/ 246 h 267"/>
                <a:gd name="T4" fmla="*/ 833 w 837"/>
                <a:gd name="T5" fmla="*/ 0 h 267"/>
                <a:gd name="T6" fmla="*/ 837 w 837"/>
                <a:gd name="T7" fmla="*/ 21 h 267"/>
                <a:gd name="T8" fmla="*/ 7 w 837"/>
                <a:gd name="T9" fmla="*/ 267 h 267"/>
              </a:gdLst>
              <a:ahLst/>
              <a:cxnLst>
                <a:cxn ang="0">
                  <a:pos x="T0" y="T1"/>
                </a:cxn>
                <a:cxn ang="0">
                  <a:pos x="T2" y="T3"/>
                </a:cxn>
                <a:cxn ang="0">
                  <a:pos x="T4" y="T5"/>
                </a:cxn>
                <a:cxn ang="0">
                  <a:pos x="T6" y="T7"/>
                </a:cxn>
                <a:cxn ang="0">
                  <a:pos x="T8" y="T9"/>
                </a:cxn>
              </a:cxnLst>
              <a:rect l="0" t="0" r="r" b="b"/>
              <a:pathLst>
                <a:path w="837" h="267">
                  <a:moveTo>
                    <a:pt x="7" y="267"/>
                  </a:moveTo>
                  <a:lnTo>
                    <a:pt x="0" y="246"/>
                  </a:lnTo>
                  <a:lnTo>
                    <a:pt x="833" y="0"/>
                  </a:lnTo>
                  <a:lnTo>
                    <a:pt x="837" y="21"/>
                  </a:lnTo>
                  <a:lnTo>
                    <a:pt x="7" y="267"/>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46" name="Freeform 80"/>
            <p:cNvSpPr/>
            <p:nvPr/>
          </p:nvSpPr>
          <p:spPr bwMode="auto">
            <a:xfrm>
              <a:off x="8551760" y="2167300"/>
              <a:ext cx="230936" cy="291236"/>
            </a:xfrm>
            <a:custGeom>
              <a:avLst/>
              <a:gdLst>
                <a:gd name="T0" fmla="*/ 343 w 360"/>
                <a:gd name="T1" fmla="*/ 454 h 454"/>
                <a:gd name="T2" fmla="*/ 0 w 360"/>
                <a:gd name="T3" fmla="*/ 14 h 454"/>
                <a:gd name="T4" fmla="*/ 19 w 360"/>
                <a:gd name="T5" fmla="*/ 0 h 454"/>
                <a:gd name="T6" fmla="*/ 360 w 360"/>
                <a:gd name="T7" fmla="*/ 442 h 454"/>
                <a:gd name="T8" fmla="*/ 343 w 360"/>
                <a:gd name="T9" fmla="*/ 454 h 454"/>
              </a:gdLst>
              <a:ahLst/>
              <a:cxnLst>
                <a:cxn ang="0">
                  <a:pos x="T0" y="T1"/>
                </a:cxn>
                <a:cxn ang="0">
                  <a:pos x="T2" y="T3"/>
                </a:cxn>
                <a:cxn ang="0">
                  <a:pos x="T4" y="T5"/>
                </a:cxn>
                <a:cxn ang="0">
                  <a:pos x="T6" y="T7"/>
                </a:cxn>
                <a:cxn ang="0">
                  <a:pos x="T8" y="T9"/>
                </a:cxn>
              </a:cxnLst>
              <a:rect l="0" t="0" r="r" b="b"/>
              <a:pathLst>
                <a:path w="360" h="454">
                  <a:moveTo>
                    <a:pt x="343" y="454"/>
                  </a:moveTo>
                  <a:lnTo>
                    <a:pt x="0" y="14"/>
                  </a:lnTo>
                  <a:lnTo>
                    <a:pt x="19" y="0"/>
                  </a:lnTo>
                  <a:lnTo>
                    <a:pt x="360" y="442"/>
                  </a:lnTo>
                  <a:lnTo>
                    <a:pt x="343" y="454"/>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47" name="Freeform 81"/>
            <p:cNvSpPr/>
            <p:nvPr/>
          </p:nvSpPr>
          <p:spPr bwMode="auto">
            <a:xfrm>
              <a:off x="7902573" y="3498389"/>
              <a:ext cx="306632" cy="28867"/>
            </a:xfrm>
            <a:custGeom>
              <a:avLst/>
              <a:gdLst>
                <a:gd name="T0" fmla="*/ 475 w 478"/>
                <a:gd name="T1" fmla="*/ 45 h 45"/>
                <a:gd name="T2" fmla="*/ 0 w 478"/>
                <a:gd name="T3" fmla="*/ 22 h 45"/>
                <a:gd name="T4" fmla="*/ 0 w 478"/>
                <a:gd name="T5" fmla="*/ 0 h 45"/>
                <a:gd name="T6" fmla="*/ 478 w 478"/>
                <a:gd name="T7" fmla="*/ 24 h 45"/>
                <a:gd name="T8" fmla="*/ 475 w 478"/>
                <a:gd name="T9" fmla="*/ 45 h 45"/>
              </a:gdLst>
              <a:ahLst/>
              <a:cxnLst>
                <a:cxn ang="0">
                  <a:pos x="T0" y="T1"/>
                </a:cxn>
                <a:cxn ang="0">
                  <a:pos x="T2" y="T3"/>
                </a:cxn>
                <a:cxn ang="0">
                  <a:pos x="T4" y="T5"/>
                </a:cxn>
                <a:cxn ang="0">
                  <a:pos x="T6" y="T7"/>
                </a:cxn>
                <a:cxn ang="0">
                  <a:pos x="T8" y="T9"/>
                </a:cxn>
              </a:cxnLst>
              <a:rect l="0" t="0" r="r" b="b"/>
              <a:pathLst>
                <a:path w="478" h="45">
                  <a:moveTo>
                    <a:pt x="475" y="45"/>
                  </a:moveTo>
                  <a:lnTo>
                    <a:pt x="0" y="22"/>
                  </a:lnTo>
                  <a:lnTo>
                    <a:pt x="0" y="0"/>
                  </a:lnTo>
                  <a:lnTo>
                    <a:pt x="478" y="24"/>
                  </a:lnTo>
                  <a:lnTo>
                    <a:pt x="475" y="45"/>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48" name="Freeform 82"/>
            <p:cNvSpPr/>
            <p:nvPr/>
          </p:nvSpPr>
          <p:spPr bwMode="auto">
            <a:xfrm>
              <a:off x="8104001" y="4118709"/>
              <a:ext cx="438778" cy="119958"/>
            </a:xfrm>
            <a:custGeom>
              <a:avLst/>
              <a:gdLst>
                <a:gd name="T0" fmla="*/ 5 w 684"/>
                <a:gd name="T1" fmla="*/ 187 h 187"/>
                <a:gd name="T2" fmla="*/ 0 w 684"/>
                <a:gd name="T3" fmla="*/ 164 h 187"/>
                <a:gd name="T4" fmla="*/ 677 w 684"/>
                <a:gd name="T5" fmla="*/ 0 h 187"/>
                <a:gd name="T6" fmla="*/ 684 w 684"/>
                <a:gd name="T7" fmla="*/ 22 h 187"/>
                <a:gd name="T8" fmla="*/ 5 w 684"/>
                <a:gd name="T9" fmla="*/ 187 h 187"/>
              </a:gdLst>
              <a:ahLst/>
              <a:cxnLst>
                <a:cxn ang="0">
                  <a:pos x="T0" y="T1"/>
                </a:cxn>
                <a:cxn ang="0">
                  <a:pos x="T2" y="T3"/>
                </a:cxn>
                <a:cxn ang="0">
                  <a:pos x="T4" y="T5"/>
                </a:cxn>
                <a:cxn ang="0">
                  <a:pos x="T6" y="T7"/>
                </a:cxn>
                <a:cxn ang="0">
                  <a:pos x="T8" y="T9"/>
                </a:cxn>
              </a:cxnLst>
              <a:rect l="0" t="0" r="r" b="b"/>
              <a:pathLst>
                <a:path w="684" h="187">
                  <a:moveTo>
                    <a:pt x="5" y="187"/>
                  </a:moveTo>
                  <a:lnTo>
                    <a:pt x="0" y="164"/>
                  </a:lnTo>
                  <a:lnTo>
                    <a:pt x="677" y="0"/>
                  </a:lnTo>
                  <a:lnTo>
                    <a:pt x="684" y="22"/>
                  </a:lnTo>
                  <a:lnTo>
                    <a:pt x="5" y="187"/>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49" name="Freeform 83"/>
            <p:cNvSpPr/>
            <p:nvPr/>
          </p:nvSpPr>
          <p:spPr bwMode="auto">
            <a:xfrm>
              <a:off x="8742924" y="5605039"/>
              <a:ext cx="335499" cy="74413"/>
            </a:xfrm>
            <a:custGeom>
              <a:avLst/>
              <a:gdLst>
                <a:gd name="T0" fmla="*/ 5 w 523"/>
                <a:gd name="T1" fmla="*/ 116 h 116"/>
                <a:gd name="T2" fmla="*/ 0 w 523"/>
                <a:gd name="T3" fmla="*/ 93 h 116"/>
                <a:gd name="T4" fmla="*/ 518 w 523"/>
                <a:gd name="T5" fmla="*/ 0 h 116"/>
                <a:gd name="T6" fmla="*/ 523 w 523"/>
                <a:gd name="T7" fmla="*/ 22 h 116"/>
                <a:gd name="T8" fmla="*/ 5 w 523"/>
                <a:gd name="T9" fmla="*/ 116 h 116"/>
              </a:gdLst>
              <a:ahLst/>
              <a:cxnLst>
                <a:cxn ang="0">
                  <a:pos x="T0" y="T1"/>
                </a:cxn>
                <a:cxn ang="0">
                  <a:pos x="T2" y="T3"/>
                </a:cxn>
                <a:cxn ang="0">
                  <a:pos x="T4" y="T5"/>
                </a:cxn>
                <a:cxn ang="0">
                  <a:pos x="T6" y="T7"/>
                </a:cxn>
                <a:cxn ang="0">
                  <a:pos x="T8" y="T9"/>
                </a:cxn>
              </a:cxnLst>
              <a:rect l="0" t="0" r="r" b="b"/>
              <a:pathLst>
                <a:path w="523" h="116">
                  <a:moveTo>
                    <a:pt x="5" y="116"/>
                  </a:moveTo>
                  <a:lnTo>
                    <a:pt x="0" y="93"/>
                  </a:lnTo>
                  <a:lnTo>
                    <a:pt x="518" y="0"/>
                  </a:lnTo>
                  <a:lnTo>
                    <a:pt x="523" y="22"/>
                  </a:lnTo>
                  <a:lnTo>
                    <a:pt x="5" y="116"/>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50" name="Freeform 84"/>
            <p:cNvSpPr/>
            <p:nvPr/>
          </p:nvSpPr>
          <p:spPr bwMode="auto">
            <a:xfrm>
              <a:off x="10272875" y="4613297"/>
              <a:ext cx="226446" cy="200145"/>
            </a:xfrm>
            <a:custGeom>
              <a:avLst/>
              <a:gdLst>
                <a:gd name="T0" fmla="*/ 336 w 353"/>
                <a:gd name="T1" fmla="*/ 312 h 312"/>
                <a:gd name="T2" fmla="*/ 0 w 353"/>
                <a:gd name="T3" fmla="*/ 19 h 312"/>
                <a:gd name="T4" fmla="*/ 17 w 353"/>
                <a:gd name="T5" fmla="*/ 0 h 312"/>
                <a:gd name="T6" fmla="*/ 353 w 353"/>
                <a:gd name="T7" fmla="*/ 296 h 312"/>
                <a:gd name="T8" fmla="*/ 336 w 353"/>
                <a:gd name="T9" fmla="*/ 312 h 312"/>
              </a:gdLst>
              <a:ahLst/>
              <a:cxnLst>
                <a:cxn ang="0">
                  <a:pos x="T0" y="T1"/>
                </a:cxn>
                <a:cxn ang="0">
                  <a:pos x="T2" y="T3"/>
                </a:cxn>
                <a:cxn ang="0">
                  <a:pos x="T4" y="T5"/>
                </a:cxn>
                <a:cxn ang="0">
                  <a:pos x="T6" y="T7"/>
                </a:cxn>
                <a:cxn ang="0">
                  <a:pos x="T8" y="T9"/>
                </a:cxn>
              </a:cxnLst>
              <a:rect l="0" t="0" r="r" b="b"/>
              <a:pathLst>
                <a:path w="353" h="312">
                  <a:moveTo>
                    <a:pt x="336" y="312"/>
                  </a:moveTo>
                  <a:lnTo>
                    <a:pt x="0" y="19"/>
                  </a:lnTo>
                  <a:lnTo>
                    <a:pt x="17" y="0"/>
                  </a:lnTo>
                  <a:lnTo>
                    <a:pt x="353" y="296"/>
                  </a:lnTo>
                  <a:lnTo>
                    <a:pt x="336" y="312"/>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51" name="Freeform 85"/>
            <p:cNvSpPr/>
            <p:nvPr/>
          </p:nvSpPr>
          <p:spPr bwMode="auto">
            <a:xfrm>
              <a:off x="10397324" y="3457975"/>
              <a:ext cx="692167" cy="52602"/>
            </a:xfrm>
            <a:custGeom>
              <a:avLst/>
              <a:gdLst>
                <a:gd name="T0" fmla="*/ 1079 w 1079"/>
                <a:gd name="T1" fmla="*/ 82 h 82"/>
                <a:gd name="T2" fmla="*/ 0 w 1079"/>
                <a:gd name="T3" fmla="*/ 21 h 82"/>
                <a:gd name="T4" fmla="*/ 0 w 1079"/>
                <a:gd name="T5" fmla="*/ 0 h 82"/>
                <a:gd name="T6" fmla="*/ 1079 w 1079"/>
                <a:gd name="T7" fmla="*/ 59 h 82"/>
                <a:gd name="T8" fmla="*/ 1079 w 1079"/>
                <a:gd name="T9" fmla="*/ 82 h 82"/>
              </a:gdLst>
              <a:ahLst/>
              <a:cxnLst>
                <a:cxn ang="0">
                  <a:pos x="T0" y="T1"/>
                </a:cxn>
                <a:cxn ang="0">
                  <a:pos x="T2" y="T3"/>
                </a:cxn>
                <a:cxn ang="0">
                  <a:pos x="T4" y="T5"/>
                </a:cxn>
                <a:cxn ang="0">
                  <a:pos x="T6" y="T7"/>
                </a:cxn>
                <a:cxn ang="0">
                  <a:pos x="T8" y="T9"/>
                </a:cxn>
              </a:cxnLst>
              <a:rect l="0" t="0" r="r" b="b"/>
              <a:pathLst>
                <a:path w="1079" h="82">
                  <a:moveTo>
                    <a:pt x="1079" y="82"/>
                  </a:moveTo>
                  <a:lnTo>
                    <a:pt x="0" y="21"/>
                  </a:lnTo>
                  <a:lnTo>
                    <a:pt x="0" y="0"/>
                  </a:lnTo>
                  <a:lnTo>
                    <a:pt x="1079" y="59"/>
                  </a:lnTo>
                  <a:lnTo>
                    <a:pt x="1079" y="82"/>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52" name="Freeform 86"/>
            <p:cNvSpPr/>
            <p:nvPr/>
          </p:nvSpPr>
          <p:spPr bwMode="auto">
            <a:xfrm>
              <a:off x="10755274" y="2752338"/>
              <a:ext cx="176409" cy="247615"/>
            </a:xfrm>
            <a:custGeom>
              <a:avLst/>
              <a:gdLst>
                <a:gd name="T0" fmla="*/ 17 w 275"/>
                <a:gd name="T1" fmla="*/ 386 h 386"/>
                <a:gd name="T2" fmla="*/ 0 w 275"/>
                <a:gd name="T3" fmla="*/ 374 h 386"/>
                <a:gd name="T4" fmla="*/ 258 w 275"/>
                <a:gd name="T5" fmla="*/ 0 h 386"/>
                <a:gd name="T6" fmla="*/ 275 w 275"/>
                <a:gd name="T7" fmla="*/ 12 h 386"/>
                <a:gd name="T8" fmla="*/ 17 w 275"/>
                <a:gd name="T9" fmla="*/ 386 h 386"/>
              </a:gdLst>
              <a:ahLst/>
              <a:cxnLst>
                <a:cxn ang="0">
                  <a:pos x="T0" y="T1"/>
                </a:cxn>
                <a:cxn ang="0">
                  <a:pos x="T2" y="T3"/>
                </a:cxn>
                <a:cxn ang="0">
                  <a:pos x="T4" y="T5"/>
                </a:cxn>
                <a:cxn ang="0">
                  <a:pos x="T6" y="T7"/>
                </a:cxn>
                <a:cxn ang="0">
                  <a:pos x="T8" y="T9"/>
                </a:cxn>
              </a:cxnLst>
              <a:rect l="0" t="0" r="r" b="b"/>
              <a:pathLst>
                <a:path w="275" h="386">
                  <a:moveTo>
                    <a:pt x="17" y="386"/>
                  </a:moveTo>
                  <a:lnTo>
                    <a:pt x="0" y="374"/>
                  </a:lnTo>
                  <a:lnTo>
                    <a:pt x="258" y="0"/>
                  </a:lnTo>
                  <a:lnTo>
                    <a:pt x="275" y="12"/>
                  </a:lnTo>
                  <a:lnTo>
                    <a:pt x="17" y="386"/>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53" name="Freeform 87"/>
            <p:cNvSpPr/>
            <p:nvPr/>
          </p:nvSpPr>
          <p:spPr bwMode="auto">
            <a:xfrm>
              <a:off x="8819261" y="6036119"/>
              <a:ext cx="1404861" cy="1148265"/>
            </a:xfrm>
            <a:custGeom>
              <a:avLst/>
              <a:gdLst>
                <a:gd name="T0" fmla="*/ 926 w 926"/>
                <a:gd name="T1" fmla="*/ 74 h 757"/>
                <a:gd name="T2" fmla="*/ 871 w 926"/>
                <a:gd name="T3" fmla="*/ 0 h 757"/>
                <a:gd name="T4" fmla="*/ 54 w 926"/>
                <a:gd name="T5" fmla="*/ 0 h 757"/>
                <a:gd name="T6" fmla="*/ 0 w 926"/>
                <a:gd name="T7" fmla="*/ 74 h 757"/>
                <a:gd name="T8" fmla="*/ 40 w 926"/>
                <a:gd name="T9" fmla="*/ 144 h 757"/>
                <a:gd name="T10" fmla="*/ 0 w 926"/>
                <a:gd name="T11" fmla="*/ 214 h 757"/>
                <a:gd name="T12" fmla="*/ 40 w 926"/>
                <a:gd name="T13" fmla="*/ 284 h 757"/>
                <a:gd name="T14" fmla="*/ 0 w 926"/>
                <a:gd name="T15" fmla="*/ 354 h 757"/>
                <a:gd name="T16" fmla="*/ 59 w 926"/>
                <a:gd name="T17" fmla="*/ 428 h 757"/>
                <a:gd name="T18" fmla="*/ 65 w 926"/>
                <a:gd name="T19" fmla="*/ 428 h 757"/>
                <a:gd name="T20" fmla="*/ 36 w 926"/>
                <a:gd name="T21" fmla="*/ 494 h 757"/>
                <a:gd name="T22" fmla="*/ 91 w 926"/>
                <a:gd name="T23" fmla="*/ 568 h 757"/>
                <a:gd name="T24" fmla="*/ 170 w 926"/>
                <a:gd name="T25" fmla="*/ 568 h 757"/>
                <a:gd name="T26" fmla="*/ 294 w 926"/>
                <a:gd name="T27" fmla="*/ 664 h 757"/>
                <a:gd name="T28" fmla="*/ 300 w 926"/>
                <a:gd name="T29" fmla="*/ 670 h 757"/>
                <a:gd name="T30" fmla="*/ 367 w 926"/>
                <a:gd name="T31" fmla="*/ 737 h 757"/>
                <a:gd name="T32" fmla="*/ 462 w 926"/>
                <a:gd name="T33" fmla="*/ 757 h 757"/>
                <a:gd name="T34" fmla="*/ 551 w 926"/>
                <a:gd name="T35" fmla="*/ 743 h 757"/>
                <a:gd name="T36" fmla="*/ 557 w 926"/>
                <a:gd name="T37" fmla="*/ 738 h 757"/>
                <a:gd name="T38" fmla="*/ 626 w 926"/>
                <a:gd name="T39" fmla="*/ 669 h 757"/>
                <a:gd name="T40" fmla="*/ 631 w 926"/>
                <a:gd name="T41" fmla="*/ 664 h 757"/>
                <a:gd name="T42" fmla="*/ 756 w 926"/>
                <a:gd name="T43" fmla="*/ 568 h 757"/>
                <a:gd name="T44" fmla="*/ 834 w 926"/>
                <a:gd name="T45" fmla="*/ 568 h 757"/>
                <a:gd name="T46" fmla="*/ 890 w 926"/>
                <a:gd name="T47" fmla="*/ 494 h 757"/>
                <a:gd name="T48" fmla="*/ 860 w 926"/>
                <a:gd name="T49" fmla="*/ 428 h 757"/>
                <a:gd name="T50" fmla="*/ 866 w 926"/>
                <a:gd name="T51" fmla="*/ 428 h 757"/>
                <a:gd name="T52" fmla="*/ 926 w 926"/>
                <a:gd name="T53" fmla="*/ 354 h 757"/>
                <a:gd name="T54" fmla="*/ 886 w 926"/>
                <a:gd name="T55" fmla="*/ 284 h 757"/>
                <a:gd name="T56" fmla="*/ 926 w 926"/>
                <a:gd name="T57" fmla="*/ 214 h 757"/>
                <a:gd name="T58" fmla="*/ 886 w 926"/>
                <a:gd name="T59" fmla="*/ 144 h 757"/>
                <a:gd name="T60" fmla="*/ 926 w 926"/>
                <a:gd name="T61" fmla="*/ 74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26" h="757">
                  <a:moveTo>
                    <a:pt x="926" y="74"/>
                  </a:moveTo>
                  <a:cubicBezTo>
                    <a:pt x="926" y="35"/>
                    <a:pt x="902" y="3"/>
                    <a:pt x="871" y="0"/>
                  </a:cubicBezTo>
                  <a:cubicBezTo>
                    <a:pt x="54" y="0"/>
                    <a:pt x="54" y="0"/>
                    <a:pt x="54" y="0"/>
                  </a:cubicBezTo>
                  <a:cubicBezTo>
                    <a:pt x="24" y="3"/>
                    <a:pt x="0" y="35"/>
                    <a:pt x="0" y="74"/>
                  </a:cubicBezTo>
                  <a:cubicBezTo>
                    <a:pt x="0" y="107"/>
                    <a:pt x="16" y="134"/>
                    <a:pt x="40" y="144"/>
                  </a:cubicBezTo>
                  <a:cubicBezTo>
                    <a:pt x="16" y="154"/>
                    <a:pt x="0" y="181"/>
                    <a:pt x="0" y="214"/>
                  </a:cubicBezTo>
                  <a:cubicBezTo>
                    <a:pt x="0" y="246"/>
                    <a:pt x="16" y="274"/>
                    <a:pt x="40" y="284"/>
                  </a:cubicBezTo>
                  <a:cubicBezTo>
                    <a:pt x="16" y="294"/>
                    <a:pt x="0" y="321"/>
                    <a:pt x="0" y="354"/>
                  </a:cubicBezTo>
                  <a:cubicBezTo>
                    <a:pt x="0" y="395"/>
                    <a:pt x="26" y="428"/>
                    <a:pt x="59" y="428"/>
                  </a:cubicBezTo>
                  <a:cubicBezTo>
                    <a:pt x="65" y="428"/>
                    <a:pt x="65" y="428"/>
                    <a:pt x="65" y="428"/>
                  </a:cubicBezTo>
                  <a:cubicBezTo>
                    <a:pt x="48" y="441"/>
                    <a:pt x="36" y="465"/>
                    <a:pt x="36" y="494"/>
                  </a:cubicBezTo>
                  <a:cubicBezTo>
                    <a:pt x="36" y="535"/>
                    <a:pt x="61" y="568"/>
                    <a:pt x="91" y="568"/>
                  </a:cubicBezTo>
                  <a:cubicBezTo>
                    <a:pt x="170" y="568"/>
                    <a:pt x="170" y="568"/>
                    <a:pt x="170" y="568"/>
                  </a:cubicBezTo>
                  <a:cubicBezTo>
                    <a:pt x="206" y="606"/>
                    <a:pt x="270" y="649"/>
                    <a:pt x="294" y="664"/>
                  </a:cubicBezTo>
                  <a:cubicBezTo>
                    <a:pt x="300" y="670"/>
                    <a:pt x="300" y="670"/>
                    <a:pt x="300" y="670"/>
                  </a:cubicBezTo>
                  <a:cubicBezTo>
                    <a:pt x="319" y="690"/>
                    <a:pt x="346" y="718"/>
                    <a:pt x="367" y="737"/>
                  </a:cubicBezTo>
                  <a:cubicBezTo>
                    <a:pt x="378" y="750"/>
                    <a:pt x="410" y="757"/>
                    <a:pt x="462" y="757"/>
                  </a:cubicBezTo>
                  <a:cubicBezTo>
                    <a:pt x="494" y="757"/>
                    <a:pt x="532" y="754"/>
                    <a:pt x="551" y="743"/>
                  </a:cubicBezTo>
                  <a:cubicBezTo>
                    <a:pt x="557" y="738"/>
                    <a:pt x="557" y="738"/>
                    <a:pt x="557" y="738"/>
                  </a:cubicBezTo>
                  <a:cubicBezTo>
                    <a:pt x="578" y="719"/>
                    <a:pt x="606" y="690"/>
                    <a:pt x="626" y="669"/>
                  </a:cubicBezTo>
                  <a:cubicBezTo>
                    <a:pt x="631" y="664"/>
                    <a:pt x="631" y="664"/>
                    <a:pt x="631" y="664"/>
                  </a:cubicBezTo>
                  <a:cubicBezTo>
                    <a:pt x="675" y="638"/>
                    <a:pt x="727" y="599"/>
                    <a:pt x="756" y="568"/>
                  </a:cubicBezTo>
                  <a:cubicBezTo>
                    <a:pt x="834" y="568"/>
                    <a:pt x="834" y="568"/>
                    <a:pt x="834" y="568"/>
                  </a:cubicBezTo>
                  <a:cubicBezTo>
                    <a:pt x="865" y="568"/>
                    <a:pt x="890" y="535"/>
                    <a:pt x="890" y="494"/>
                  </a:cubicBezTo>
                  <a:cubicBezTo>
                    <a:pt x="890" y="465"/>
                    <a:pt x="878" y="441"/>
                    <a:pt x="860" y="428"/>
                  </a:cubicBezTo>
                  <a:cubicBezTo>
                    <a:pt x="866" y="428"/>
                    <a:pt x="866" y="428"/>
                    <a:pt x="866" y="428"/>
                  </a:cubicBezTo>
                  <a:cubicBezTo>
                    <a:pt x="899" y="428"/>
                    <a:pt x="926" y="395"/>
                    <a:pt x="926" y="354"/>
                  </a:cubicBezTo>
                  <a:cubicBezTo>
                    <a:pt x="926" y="321"/>
                    <a:pt x="909" y="294"/>
                    <a:pt x="886" y="284"/>
                  </a:cubicBezTo>
                  <a:cubicBezTo>
                    <a:pt x="909" y="274"/>
                    <a:pt x="926" y="246"/>
                    <a:pt x="926" y="214"/>
                  </a:cubicBezTo>
                  <a:cubicBezTo>
                    <a:pt x="926" y="181"/>
                    <a:pt x="909" y="154"/>
                    <a:pt x="886" y="144"/>
                  </a:cubicBezTo>
                  <a:cubicBezTo>
                    <a:pt x="909" y="134"/>
                    <a:pt x="926" y="107"/>
                    <a:pt x="926" y="74"/>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54" name="Freeform 88"/>
            <p:cNvSpPr/>
            <p:nvPr/>
          </p:nvSpPr>
          <p:spPr bwMode="auto">
            <a:xfrm>
              <a:off x="8987331" y="6243961"/>
              <a:ext cx="1065513" cy="21169"/>
            </a:xfrm>
            <a:custGeom>
              <a:avLst/>
              <a:gdLst>
                <a:gd name="T0" fmla="*/ 3 w 702"/>
                <a:gd name="T1" fmla="*/ 9 h 14"/>
                <a:gd name="T2" fmla="*/ 351 w 702"/>
                <a:gd name="T3" fmla="*/ 14 h 14"/>
                <a:gd name="T4" fmla="*/ 700 w 702"/>
                <a:gd name="T5" fmla="*/ 9 h 14"/>
                <a:gd name="T6" fmla="*/ 702 w 702"/>
                <a:gd name="T7" fmla="*/ 7 h 14"/>
                <a:gd name="T8" fmla="*/ 700 w 702"/>
                <a:gd name="T9" fmla="*/ 6 h 14"/>
                <a:gd name="T10" fmla="*/ 351 w 702"/>
                <a:gd name="T11" fmla="*/ 0 h 14"/>
                <a:gd name="T12" fmla="*/ 3 w 702"/>
                <a:gd name="T13" fmla="*/ 6 h 14"/>
                <a:gd name="T14" fmla="*/ 0 w 702"/>
                <a:gd name="T15" fmla="*/ 7 h 14"/>
                <a:gd name="T16" fmla="*/ 3 w 702"/>
                <a:gd name="T1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2" h="14">
                  <a:moveTo>
                    <a:pt x="3" y="9"/>
                  </a:moveTo>
                  <a:cubicBezTo>
                    <a:pt x="107" y="12"/>
                    <a:pt x="228" y="14"/>
                    <a:pt x="351" y="14"/>
                  </a:cubicBezTo>
                  <a:cubicBezTo>
                    <a:pt x="474" y="14"/>
                    <a:pt x="595" y="12"/>
                    <a:pt x="700" y="9"/>
                  </a:cubicBezTo>
                  <a:cubicBezTo>
                    <a:pt x="701" y="9"/>
                    <a:pt x="702" y="8"/>
                    <a:pt x="702" y="7"/>
                  </a:cubicBezTo>
                  <a:cubicBezTo>
                    <a:pt x="702" y="6"/>
                    <a:pt x="701" y="6"/>
                    <a:pt x="700" y="6"/>
                  </a:cubicBezTo>
                  <a:cubicBezTo>
                    <a:pt x="595" y="2"/>
                    <a:pt x="474" y="0"/>
                    <a:pt x="351" y="0"/>
                  </a:cubicBezTo>
                  <a:cubicBezTo>
                    <a:pt x="228" y="0"/>
                    <a:pt x="107" y="2"/>
                    <a:pt x="3" y="6"/>
                  </a:cubicBezTo>
                  <a:cubicBezTo>
                    <a:pt x="1" y="6"/>
                    <a:pt x="0" y="6"/>
                    <a:pt x="0" y="7"/>
                  </a:cubicBezTo>
                  <a:cubicBezTo>
                    <a:pt x="0" y="8"/>
                    <a:pt x="1" y="9"/>
                    <a:pt x="3" y="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55" name="Freeform 89"/>
            <p:cNvSpPr/>
            <p:nvPr/>
          </p:nvSpPr>
          <p:spPr bwMode="auto">
            <a:xfrm>
              <a:off x="8987331" y="6454370"/>
              <a:ext cx="1065513" cy="21169"/>
            </a:xfrm>
            <a:custGeom>
              <a:avLst/>
              <a:gdLst>
                <a:gd name="T0" fmla="*/ 3 w 702"/>
                <a:gd name="T1" fmla="*/ 9 h 14"/>
                <a:gd name="T2" fmla="*/ 351 w 702"/>
                <a:gd name="T3" fmla="*/ 14 h 14"/>
                <a:gd name="T4" fmla="*/ 700 w 702"/>
                <a:gd name="T5" fmla="*/ 9 h 14"/>
                <a:gd name="T6" fmla="*/ 702 w 702"/>
                <a:gd name="T7" fmla="*/ 7 h 14"/>
                <a:gd name="T8" fmla="*/ 700 w 702"/>
                <a:gd name="T9" fmla="*/ 6 h 14"/>
                <a:gd name="T10" fmla="*/ 351 w 702"/>
                <a:gd name="T11" fmla="*/ 0 h 14"/>
                <a:gd name="T12" fmla="*/ 3 w 702"/>
                <a:gd name="T13" fmla="*/ 6 h 14"/>
                <a:gd name="T14" fmla="*/ 0 w 702"/>
                <a:gd name="T15" fmla="*/ 7 h 14"/>
                <a:gd name="T16" fmla="*/ 3 w 702"/>
                <a:gd name="T1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2" h="14">
                  <a:moveTo>
                    <a:pt x="3" y="9"/>
                  </a:moveTo>
                  <a:cubicBezTo>
                    <a:pt x="107" y="12"/>
                    <a:pt x="228" y="14"/>
                    <a:pt x="351" y="14"/>
                  </a:cubicBezTo>
                  <a:cubicBezTo>
                    <a:pt x="474" y="14"/>
                    <a:pt x="595" y="12"/>
                    <a:pt x="700" y="9"/>
                  </a:cubicBezTo>
                  <a:cubicBezTo>
                    <a:pt x="701" y="9"/>
                    <a:pt x="702" y="8"/>
                    <a:pt x="702" y="7"/>
                  </a:cubicBezTo>
                  <a:cubicBezTo>
                    <a:pt x="702" y="6"/>
                    <a:pt x="701" y="6"/>
                    <a:pt x="700" y="6"/>
                  </a:cubicBezTo>
                  <a:cubicBezTo>
                    <a:pt x="595" y="2"/>
                    <a:pt x="474" y="0"/>
                    <a:pt x="351" y="0"/>
                  </a:cubicBezTo>
                  <a:cubicBezTo>
                    <a:pt x="228" y="0"/>
                    <a:pt x="107" y="2"/>
                    <a:pt x="3" y="6"/>
                  </a:cubicBezTo>
                  <a:cubicBezTo>
                    <a:pt x="1" y="6"/>
                    <a:pt x="0" y="6"/>
                    <a:pt x="0" y="7"/>
                  </a:cubicBezTo>
                  <a:cubicBezTo>
                    <a:pt x="0" y="8"/>
                    <a:pt x="1" y="9"/>
                    <a:pt x="3" y="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56" name="Freeform 90"/>
            <p:cNvSpPr/>
            <p:nvPr/>
          </p:nvSpPr>
          <p:spPr bwMode="auto">
            <a:xfrm>
              <a:off x="8987331" y="6673117"/>
              <a:ext cx="1065513" cy="19886"/>
            </a:xfrm>
            <a:custGeom>
              <a:avLst/>
              <a:gdLst>
                <a:gd name="T0" fmla="*/ 3 w 702"/>
                <a:gd name="T1" fmla="*/ 8 h 13"/>
                <a:gd name="T2" fmla="*/ 351 w 702"/>
                <a:gd name="T3" fmla="*/ 13 h 13"/>
                <a:gd name="T4" fmla="*/ 700 w 702"/>
                <a:gd name="T5" fmla="*/ 8 h 13"/>
                <a:gd name="T6" fmla="*/ 702 w 702"/>
                <a:gd name="T7" fmla="*/ 6 h 13"/>
                <a:gd name="T8" fmla="*/ 700 w 702"/>
                <a:gd name="T9" fmla="*/ 5 h 13"/>
                <a:gd name="T10" fmla="*/ 351 w 702"/>
                <a:gd name="T11" fmla="*/ 0 h 13"/>
                <a:gd name="T12" fmla="*/ 3 w 702"/>
                <a:gd name="T13" fmla="*/ 5 h 13"/>
                <a:gd name="T14" fmla="*/ 0 w 702"/>
                <a:gd name="T15" fmla="*/ 6 h 13"/>
                <a:gd name="T16" fmla="*/ 3 w 702"/>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2" h="13">
                  <a:moveTo>
                    <a:pt x="3" y="8"/>
                  </a:moveTo>
                  <a:cubicBezTo>
                    <a:pt x="107" y="11"/>
                    <a:pt x="228" y="13"/>
                    <a:pt x="351" y="13"/>
                  </a:cubicBezTo>
                  <a:cubicBezTo>
                    <a:pt x="474" y="13"/>
                    <a:pt x="595" y="11"/>
                    <a:pt x="700" y="8"/>
                  </a:cubicBezTo>
                  <a:cubicBezTo>
                    <a:pt x="701" y="8"/>
                    <a:pt x="702" y="7"/>
                    <a:pt x="702" y="6"/>
                  </a:cubicBezTo>
                  <a:cubicBezTo>
                    <a:pt x="702" y="6"/>
                    <a:pt x="701" y="5"/>
                    <a:pt x="700" y="5"/>
                  </a:cubicBezTo>
                  <a:cubicBezTo>
                    <a:pt x="595" y="1"/>
                    <a:pt x="474" y="0"/>
                    <a:pt x="351" y="0"/>
                  </a:cubicBezTo>
                  <a:cubicBezTo>
                    <a:pt x="228" y="0"/>
                    <a:pt x="107" y="1"/>
                    <a:pt x="3" y="5"/>
                  </a:cubicBezTo>
                  <a:cubicBezTo>
                    <a:pt x="1" y="5"/>
                    <a:pt x="0" y="6"/>
                    <a:pt x="0" y="6"/>
                  </a:cubicBezTo>
                  <a:cubicBezTo>
                    <a:pt x="0" y="7"/>
                    <a:pt x="1" y="8"/>
                    <a:pt x="3" y="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57" name="Oval 91"/>
            <p:cNvSpPr>
              <a:spLocks noChangeArrowheads="1"/>
            </p:cNvSpPr>
            <p:nvPr/>
          </p:nvSpPr>
          <p:spPr bwMode="auto">
            <a:xfrm>
              <a:off x="9104082" y="4328476"/>
              <a:ext cx="712053" cy="712694"/>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158" name="Oval 92"/>
            <p:cNvSpPr>
              <a:spLocks noChangeArrowheads="1"/>
            </p:cNvSpPr>
            <p:nvPr/>
          </p:nvSpPr>
          <p:spPr bwMode="auto">
            <a:xfrm>
              <a:off x="9458184" y="1790746"/>
              <a:ext cx="341272" cy="341272"/>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159" name="Oval 93"/>
            <p:cNvSpPr>
              <a:spLocks noChangeArrowheads="1"/>
            </p:cNvSpPr>
            <p:nvPr/>
          </p:nvSpPr>
          <p:spPr bwMode="auto">
            <a:xfrm>
              <a:off x="8338144" y="3031385"/>
              <a:ext cx="515757" cy="515757"/>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160" name="Oval 94"/>
            <p:cNvSpPr>
              <a:spLocks noChangeArrowheads="1"/>
            </p:cNvSpPr>
            <p:nvPr/>
          </p:nvSpPr>
          <p:spPr bwMode="auto">
            <a:xfrm>
              <a:off x="10864969" y="3647215"/>
              <a:ext cx="283538" cy="282255"/>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161" name="Oval 95"/>
            <p:cNvSpPr>
              <a:spLocks noChangeArrowheads="1"/>
            </p:cNvSpPr>
            <p:nvPr/>
          </p:nvSpPr>
          <p:spPr bwMode="auto">
            <a:xfrm>
              <a:off x="8809638" y="5342670"/>
              <a:ext cx="534360" cy="534360"/>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162" name="Oval 96"/>
            <p:cNvSpPr>
              <a:spLocks noChangeArrowheads="1"/>
            </p:cNvSpPr>
            <p:nvPr/>
          </p:nvSpPr>
          <p:spPr bwMode="auto">
            <a:xfrm>
              <a:off x="10528187" y="2344351"/>
              <a:ext cx="354743" cy="353460"/>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163" name="Oval 97"/>
            <p:cNvSpPr>
              <a:spLocks noChangeArrowheads="1"/>
            </p:cNvSpPr>
            <p:nvPr/>
          </p:nvSpPr>
          <p:spPr bwMode="auto">
            <a:xfrm>
              <a:off x="9163740" y="3171230"/>
              <a:ext cx="678054" cy="678054"/>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164" name="Oval 98"/>
            <p:cNvSpPr>
              <a:spLocks noChangeArrowheads="1"/>
            </p:cNvSpPr>
            <p:nvPr/>
          </p:nvSpPr>
          <p:spPr bwMode="auto">
            <a:xfrm>
              <a:off x="10161897" y="1954967"/>
              <a:ext cx="255313" cy="254671"/>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165" name="Oval 99"/>
            <p:cNvSpPr>
              <a:spLocks noChangeArrowheads="1"/>
            </p:cNvSpPr>
            <p:nvPr/>
          </p:nvSpPr>
          <p:spPr bwMode="auto">
            <a:xfrm>
              <a:off x="7829443" y="2985840"/>
              <a:ext cx="252105" cy="253388"/>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166" name="Oval 100"/>
            <p:cNvSpPr>
              <a:spLocks noChangeArrowheads="1"/>
            </p:cNvSpPr>
            <p:nvPr/>
          </p:nvSpPr>
          <p:spPr bwMode="auto">
            <a:xfrm>
              <a:off x="9655121" y="5147015"/>
              <a:ext cx="470853" cy="468928"/>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167" name="Oval 101"/>
            <p:cNvSpPr>
              <a:spLocks noChangeArrowheads="1"/>
            </p:cNvSpPr>
            <p:nvPr/>
          </p:nvSpPr>
          <p:spPr bwMode="auto">
            <a:xfrm>
              <a:off x="8503648" y="4907740"/>
              <a:ext cx="373347" cy="371422"/>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168" name="Oval 102"/>
            <p:cNvSpPr>
              <a:spLocks noChangeArrowheads="1"/>
            </p:cNvSpPr>
            <p:nvPr/>
          </p:nvSpPr>
          <p:spPr bwMode="auto">
            <a:xfrm>
              <a:off x="9161816" y="2467517"/>
              <a:ext cx="309839" cy="310481"/>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169" name="Oval 103"/>
            <p:cNvSpPr>
              <a:spLocks noChangeArrowheads="1"/>
            </p:cNvSpPr>
            <p:nvPr/>
          </p:nvSpPr>
          <p:spPr bwMode="auto">
            <a:xfrm>
              <a:off x="8211771" y="3810794"/>
              <a:ext cx="638923" cy="638923"/>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170" name="Oval 104"/>
            <p:cNvSpPr>
              <a:spLocks noChangeArrowheads="1"/>
            </p:cNvSpPr>
            <p:nvPr/>
          </p:nvSpPr>
          <p:spPr bwMode="auto">
            <a:xfrm>
              <a:off x="8544062" y="2221826"/>
              <a:ext cx="469570" cy="468287"/>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171" name="Oval 105"/>
            <p:cNvSpPr>
              <a:spLocks noChangeArrowheads="1"/>
            </p:cNvSpPr>
            <p:nvPr/>
          </p:nvSpPr>
          <p:spPr bwMode="auto">
            <a:xfrm>
              <a:off x="10049637" y="3874943"/>
              <a:ext cx="645338" cy="642772"/>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172" name="Oval 106"/>
            <p:cNvSpPr>
              <a:spLocks noChangeArrowheads="1"/>
            </p:cNvSpPr>
            <p:nvPr/>
          </p:nvSpPr>
          <p:spPr bwMode="auto">
            <a:xfrm>
              <a:off x="9832813" y="2380916"/>
              <a:ext cx="563227" cy="562586"/>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173" name="Oval 107"/>
            <p:cNvSpPr>
              <a:spLocks noChangeArrowheads="1"/>
            </p:cNvSpPr>
            <p:nvPr/>
          </p:nvSpPr>
          <p:spPr bwMode="auto">
            <a:xfrm>
              <a:off x="10172802" y="4907740"/>
              <a:ext cx="323310" cy="322669"/>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174" name="Oval 108"/>
            <p:cNvSpPr>
              <a:spLocks noChangeArrowheads="1"/>
            </p:cNvSpPr>
            <p:nvPr/>
          </p:nvSpPr>
          <p:spPr bwMode="auto">
            <a:xfrm>
              <a:off x="10202952" y="3277076"/>
              <a:ext cx="379761" cy="379120"/>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175" name="Oval 109"/>
            <p:cNvSpPr>
              <a:spLocks noChangeArrowheads="1"/>
            </p:cNvSpPr>
            <p:nvPr/>
          </p:nvSpPr>
          <p:spPr bwMode="auto">
            <a:xfrm>
              <a:off x="8223959" y="2761319"/>
              <a:ext cx="276482" cy="277765"/>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176" name="Oval 110"/>
            <p:cNvSpPr>
              <a:spLocks noChangeArrowheads="1"/>
            </p:cNvSpPr>
            <p:nvPr/>
          </p:nvSpPr>
          <p:spPr bwMode="auto">
            <a:xfrm>
              <a:off x="10927193" y="3081421"/>
              <a:ext cx="256596" cy="254671"/>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177" name="Oval 111"/>
            <p:cNvSpPr>
              <a:spLocks noChangeArrowheads="1"/>
            </p:cNvSpPr>
            <p:nvPr/>
          </p:nvSpPr>
          <p:spPr bwMode="auto">
            <a:xfrm>
              <a:off x="8125811" y="2314201"/>
              <a:ext cx="265576" cy="265576"/>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178" name="Freeform 112"/>
            <p:cNvSpPr>
              <a:spLocks noEditPoints="1"/>
            </p:cNvSpPr>
            <p:nvPr/>
          </p:nvSpPr>
          <p:spPr bwMode="auto">
            <a:xfrm>
              <a:off x="8283617" y="3878151"/>
              <a:ext cx="492664" cy="493946"/>
            </a:xfrm>
            <a:custGeom>
              <a:avLst/>
              <a:gdLst>
                <a:gd name="T0" fmla="*/ 268 w 325"/>
                <a:gd name="T1" fmla="*/ 55 h 326"/>
                <a:gd name="T2" fmla="*/ 82 w 325"/>
                <a:gd name="T3" fmla="*/ 47 h 326"/>
                <a:gd name="T4" fmla="*/ 55 w 325"/>
                <a:gd name="T5" fmla="*/ 58 h 326"/>
                <a:gd name="T6" fmla="*/ 73 w 325"/>
                <a:gd name="T7" fmla="*/ 50 h 326"/>
                <a:gd name="T8" fmla="*/ 88 w 325"/>
                <a:gd name="T9" fmla="*/ 37 h 326"/>
                <a:gd name="T10" fmla="*/ 78 w 325"/>
                <a:gd name="T11" fmla="*/ 288 h 326"/>
                <a:gd name="T12" fmla="*/ 66 w 325"/>
                <a:gd name="T13" fmla="*/ 272 h 326"/>
                <a:gd name="T14" fmla="*/ 20 w 325"/>
                <a:gd name="T15" fmla="*/ 136 h 326"/>
                <a:gd name="T16" fmla="*/ 44 w 325"/>
                <a:gd name="T17" fmla="*/ 178 h 326"/>
                <a:gd name="T18" fmla="*/ 69 w 325"/>
                <a:gd name="T19" fmla="*/ 220 h 326"/>
                <a:gd name="T20" fmla="*/ 97 w 325"/>
                <a:gd name="T21" fmla="*/ 269 h 326"/>
                <a:gd name="T22" fmla="*/ 115 w 325"/>
                <a:gd name="T23" fmla="*/ 302 h 326"/>
                <a:gd name="T24" fmla="*/ 115 w 325"/>
                <a:gd name="T25" fmla="*/ 284 h 326"/>
                <a:gd name="T26" fmla="*/ 123 w 325"/>
                <a:gd name="T27" fmla="*/ 243 h 326"/>
                <a:gd name="T28" fmla="*/ 127 w 325"/>
                <a:gd name="T29" fmla="*/ 209 h 326"/>
                <a:gd name="T30" fmla="*/ 106 w 325"/>
                <a:gd name="T31" fmla="*/ 191 h 326"/>
                <a:gd name="T32" fmla="*/ 66 w 325"/>
                <a:gd name="T33" fmla="*/ 177 h 326"/>
                <a:gd name="T34" fmla="*/ 48 w 325"/>
                <a:gd name="T35" fmla="*/ 173 h 326"/>
                <a:gd name="T36" fmla="*/ 49 w 325"/>
                <a:gd name="T37" fmla="*/ 147 h 326"/>
                <a:gd name="T38" fmla="*/ 67 w 325"/>
                <a:gd name="T39" fmla="*/ 146 h 326"/>
                <a:gd name="T40" fmla="*/ 98 w 325"/>
                <a:gd name="T41" fmla="*/ 127 h 326"/>
                <a:gd name="T42" fmla="*/ 108 w 325"/>
                <a:gd name="T43" fmla="*/ 105 h 326"/>
                <a:gd name="T44" fmla="*/ 92 w 325"/>
                <a:gd name="T45" fmla="*/ 88 h 326"/>
                <a:gd name="T46" fmla="*/ 72 w 325"/>
                <a:gd name="T47" fmla="*/ 87 h 326"/>
                <a:gd name="T48" fmla="*/ 106 w 325"/>
                <a:gd name="T49" fmla="*/ 70 h 326"/>
                <a:gd name="T50" fmla="*/ 114 w 325"/>
                <a:gd name="T51" fmla="*/ 80 h 326"/>
                <a:gd name="T52" fmla="*/ 97 w 325"/>
                <a:gd name="T53" fmla="*/ 51 h 326"/>
                <a:gd name="T54" fmla="*/ 91 w 325"/>
                <a:gd name="T55" fmla="*/ 52 h 326"/>
                <a:gd name="T56" fmla="*/ 126 w 325"/>
                <a:gd name="T57" fmla="*/ 27 h 326"/>
                <a:gd name="T58" fmla="*/ 111 w 325"/>
                <a:gd name="T59" fmla="*/ 21 h 326"/>
                <a:gd name="T60" fmla="*/ 261 w 325"/>
                <a:gd name="T61" fmla="*/ 51 h 326"/>
                <a:gd name="T62" fmla="*/ 240 w 325"/>
                <a:gd name="T63" fmla="*/ 60 h 326"/>
                <a:gd name="T64" fmla="*/ 227 w 325"/>
                <a:gd name="T65" fmla="*/ 58 h 326"/>
                <a:gd name="T66" fmla="*/ 193 w 325"/>
                <a:gd name="T67" fmla="*/ 58 h 326"/>
                <a:gd name="T68" fmla="*/ 196 w 325"/>
                <a:gd name="T69" fmla="*/ 88 h 326"/>
                <a:gd name="T70" fmla="*/ 211 w 325"/>
                <a:gd name="T71" fmla="*/ 77 h 326"/>
                <a:gd name="T72" fmla="*/ 200 w 325"/>
                <a:gd name="T73" fmla="*/ 92 h 326"/>
                <a:gd name="T74" fmla="*/ 170 w 325"/>
                <a:gd name="T75" fmla="*/ 112 h 326"/>
                <a:gd name="T76" fmla="*/ 173 w 325"/>
                <a:gd name="T77" fmla="*/ 125 h 326"/>
                <a:gd name="T78" fmla="*/ 197 w 325"/>
                <a:gd name="T79" fmla="*/ 126 h 326"/>
                <a:gd name="T80" fmla="*/ 209 w 325"/>
                <a:gd name="T81" fmla="*/ 124 h 326"/>
                <a:gd name="T82" fmla="*/ 211 w 325"/>
                <a:gd name="T83" fmla="*/ 143 h 326"/>
                <a:gd name="T84" fmla="*/ 171 w 325"/>
                <a:gd name="T85" fmla="*/ 134 h 326"/>
                <a:gd name="T86" fmla="*/ 147 w 325"/>
                <a:gd name="T87" fmla="*/ 166 h 326"/>
                <a:gd name="T88" fmla="*/ 174 w 325"/>
                <a:gd name="T89" fmla="*/ 193 h 326"/>
                <a:gd name="T90" fmla="*/ 191 w 325"/>
                <a:gd name="T91" fmla="*/ 243 h 326"/>
                <a:gd name="T92" fmla="*/ 218 w 325"/>
                <a:gd name="T93" fmla="*/ 257 h 326"/>
                <a:gd name="T94" fmla="*/ 232 w 325"/>
                <a:gd name="T95" fmla="*/ 208 h 326"/>
                <a:gd name="T96" fmla="*/ 243 w 325"/>
                <a:gd name="T97" fmla="*/ 182 h 326"/>
                <a:gd name="T98" fmla="*/ 255 w 325"/>
                <a:gd name="T99" fmla="*/ 157 h 326"/>
                <a:gd name="T100" fmla="*/ 262 w 325"/>
                <a:gd name="T101" fmla="*/ 155 h 326"/>
                <a:gd name="T102" fmla="*/ 275 w 325"/>
                <a:gd name="T103" fmla="*/ 187 h 326"/>
                <a:gd name="T104" fmla="*/ 300 w 325"/>
                <a:gd name="T105" fmla="*/ 175 h 326"/>
                <a:gd name="T106" fmla="*/ 305 w 325"/>
                <a:gd name="T107" fmla="*/ 193 h 326"/>
                <a:gd name="T108" fmla="*/ 300 w 325"/>
                <a:gd name="T109" fmla="*/ 204 h 326"/>
                <a:gd name="T110" fmla="*/ 301 w 325"/>
                <a:gd name="T111" fmla="*/ 215 h 326"/>
                <a:gd name="T112" fmla="*/ 269 w 325"/>
                <a:gd name="T113" fmla="*/ 254 h 326"/>
                <a:gd name="T114" fmla="*/ 232 w 325"/>
                <a:gd name="T115" fmla="*/ 284 h 326"/>
                <a:gd name="T116" fmla="*/ 222 w 325"/>
                <a:gd name="T117" fmla="*/ 149 h 326"/>
                <a:gd name="T118" fmla="*/ 227 w 325"/>
                <a:gd name="T119" fmla="*/ 166 h 326"/>
                <a:gd name="T120" fmla="*/ 220 w 325"/>
                <a:gd name="T121" fmla="*/ 12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5" h="326">
                  <a:moveTo>
                    <a:pt x="162" y="0"/>
                  </a:moveTo>
                  <a:cubicBezTo>
                    <a:pt x="73" y="0"/>
                    <a:pt x="0" y="73"/>
                    <a:pt x="0" y="163"/>
                  </a:cubicBezTo>
                  <a:cubicBezTo>
                    <a:pt x="0" y="253"/>
                    <a:pt x="73" y="326"/>
                    <a:pt x="162" y="326"/>
                  </a:cubicBezTo>
                  <a:cubicBezTo>
                    <a:pt x="252" y="326"/>
                    <a:pt x="325" y="253"/>
                    <a:pt x="325" y="163"/>
                  </a:cubicBezTo>
                  <a:cubicBezTo>
                    <a:pt x="325" y="73"/>
                    <a:pt x="252" y="0"/>
                    <a:pt x="162" y="0"/>
                  </a:cubicBezTo>
                  <a:close/>
                  <a:moveTo>
                    <a:pt x="312" y="174"/>
                  </a:moveTo>
                  <a:cubicBezTo>
                    <a:pt x="312" y="174"/>
                    <a:pt x="312" y="173"/>
                    <a:pt x="312" y="173"/>
                  </a:cubicBezTo>
                  <a:cubicBezTo>
                    <a:pt x="312" y="173"/>
                    <a:pt x="311" y="172"/>
                    <a:pt x="311" y="172"/>
                  </a:cubicBezTo>
                  <a:cubicBezTo>
                    <a:pt x="310" y="170"/>
                    <a:pt x="312" y="169"/>
                    <a:pt x="313" y="168"/>
                  </a:cubicBezTo>
                  <a:cubicBezTo>
                    <a:pt x="313" y="168"/>
                    <a:pt x="313" y="167"/>
                    <a:pt x="313" y="167"/>
                  </a:cubicBezTo>
                  <a:cubicBezTo>
                    <a:pt x="313" y="167"/>
                    <a:pt x="313" y="167"/>
                    <a:pt x="314" y="167"/>
                  </a:cubicBezTo>
                  <a:cubicBezTo>
                    <a:pt x="313" y="170"/>
                    <a:pt x="313" y="172"/>
                    <a:pt x="313" y="175"/>
                  </a:cubicBezTo>
                  <a:cubicBezTo>
                    <a:pt x="313" y="174"/>
                    <a:pt x="312" y="174"/>
                    <a:pt x="312" y="174"/>
                  </a:cubicBezTo>
                  <a:close/>
                  <a:moveTo>
                    <a:pt x="269" y="55"/>
                  </a:moveTo>
                  <a:cubicBezTo>
                    <a:pt x="268" y="55"/>
                    <a:pt x="268" y="55"/>
                    <a:pt x="268" y="55"/>
                  </a:cubicBezTo>
                  <a:cubicBezTo>
                    <a:pt x="268" y="55"/>
                    <a:pt x="269" y="55"/>
                    <a:pt x="269" y="55"/>
                  </a:cubicBezTo>
                  <a:close/>
                  <a:moveTo>
                    <a:pt x="91" y="35"/>
                  </a:moveTo>
                  <a:cubicBezTo>
                    <a:pt x="91" y="36"/>
                    <a:pt x="92" y="36"/>
                    <a:pt x="92" y="37"/>
                  </a:cubicBezTo>
                  <a:cubicBezTo>
                    <a:pt x="91" y="38"/>
                    <a:pt x="91" y="38"/>
                    <a:pt x="91" y="39"/>
                  </a:cubicBezTo>
                  <a:cubicBezTo>
                    <a:pt x="92" y="40"/>
                    <a:pt x="95" y="39"/>
                    <a:pt x="95" y="41"/>
                  </a:cubicBezTo>
                  <a:cubicBezTo>
                    <a:pt x="95" y="42"/>
                    <a:pt x="94" y="44"/>
                    <a:pt x="93" y="45"/>
                  </a:cubicBezTo>
                  <a:cubicBezTo>
                    <a:pt x="93" y="45"/>
                    <a:pt x="93" y="49"/>
                    <a:pt x="92" y="50"/>
                  </a:cubicBezTo>
                  <a:cubicBezTo>
                    <a:pt x="92" y="50"/>
                    <a:pt x="92" y="50"/>
                    <a:pt x="91" y="50"/>
                  </a:cubicBezTo>
                  <a:cubicBezTo>
                    <a:pt x="92" y="49"/>
                    <a:pt x="92" y="49"/>
                    <a:pt x="92" y="48"/>
                  </a:cubicBezTo>
                  <a:cubicBezTo>
                    <a:pt x="91" y="48"/>
                    <a:pt x="91" y="48"/>
                    <a:pt x="91" y="48"/>
                  </a:cubicBezTo>
                  <a:cubicBezTo>
                    <a:pt x="90" y="48"/>
                    <a:pt x="91" y="47"/>
                    <a:pt x="91" y="46"/>
                  </a:cubicBezTo>
                  <a:cubicBezTo>
                    <a:pt x="91" y="46"/>
                    <a:pt x="91" y="45"/>
                    <a:pt x="91" y="45"/>
                  </a:cubicBezTo>
                  <a:cubicBezTo>
                    <a:pt x="90" y="45"/>
                    <a:pt x="89" y="45"/>
                    <a:pt x="88" y="45"/>
                  </a:cubicBezTo>
                  <a:cubicBezTo>
                    <a:pt x="87" y="47"/>
                    <a:pt x="89" y="47"/>
                    <a:pt x="88" y="48"/>
                  </a:cubicBezTo>
                  <a:cubicBezTo>
                    <a:pt x="85" y="50"/>
                    <a:pt x="85" y="47"/>
                    <a:pt x="82" y="47"/>
                  </a:cubicBezTo>
                  <a:cubicBezTo>
                    <a:pt x="81" y="47"/>
                    <a:pt x="81" y="48"/>
                    <a:pt x="80" y="47"/>
                  </a:cubicBezTo>
                  <a:cubicBezTo>
                    <a:pt x="79" y="48"/>
                    <a:pt x="77" y="49"/>
                    <a:pt x="77" y="51"/>
                  </a:cubicBezTo>
                  <a:cubicBezTo>
                    <a:pt x="76" y="52"/>
                    <a:pt x="77" y="52"/>
                    <a:pt x="78" y="53"/>
                  </a:cubicBezTo>
                  <a:cubicBezTo>
                    <a:pt x="78" y="53"/>
                    <a:pt x="79" y="54"/>
                    <a:pt x="79" y="55"/>
                  </a:cubicBezTo>
                  <a:cubicBezTo>
                    <a:pt x="80" y="55"/>
                    <a:pt x="81" y="55"/>
                    <a:pt x="81" y="55"/>
                  </a:cubicBezTo>
                  <a:cubicBezTo>
                    <a:pt x="81" y="56"/>
                    <a:pt x="81" y="57"/>
                    <a:pt x="81" y="58"/>
                  </a:cubicBezTo>
                  <a:cubicBezTo>
                    <a:pt x="81" y="59"/>
                    <a:pt x="83" y="59"/>
                    <a:pt x="82" y="61"/>
                  </a:cubicBezTo>
                  <a:cubicBezTo>
                    <a:pt x="81" y="62"/>
                    <a:pt x="79" y="63"/>
                    <a:pt x="77" y="64"/>
                  </a:cubicBezTo>
                  <a:cubicBezTo>
                    <a:pt x="76" y="64"/>
                    <a:pt x="74" y="63"/>
                    <a:pt x="72" y="62"/>
                  </a:cubicBezTo>
                  <a:cubicBezTo>
                    <a:pt x="70" y="62"/>
                    <a:pt x="69" y="63"/>
                    <a:pt x="68" y="62"/>
                  </a:cubicBezTo>
                  <a:cubicBezTo>
                    <a:pt x="67" y="62"/>
                    <a:pt x="67" y="60"/>
                    <a:pt x="66" y="60"/>
                  </a:cubicBezTo>
                  <a:cubicBezTo>
                    <a:pt x="65" y="61"/>
                    <a:pt x="63" y="62"/>
                    <a:pt x="62" y="62"/>
                  </a:cubicBezTo>
                  <a:cubicBezTo>
                    <a:pt x="61" y="62"/>
                    <a:pt x="60" y="61"/>
                    <a:pt x="59" y="61"/>
                  </a:cubicBezTo>
                  <a:cubicBezTo>
                    <a:pt x="58" y="61"/>
                    <a:pt x="56" y="61"/>
                    <a:pt x="55" y="60"/>
                  </a:cubicBezTo>
                  <a:cubicBezTo>
                    <a:pt x="55" y="60"/>
                    <a:pt x="56" y="59"/>
                    <a:pt x="55" y="58"/>
                  </a:cubicBezTo>
                  <a:cubicBezTo>
                    <a:pt x="55" y="58"/>
                    <a:pt x="54" y="58"/>
                    <a:pt x="54" y="58"/>
                  </a:cubicBezTo>
                  <a:cubicBezTo>
                    <a:pt x="54" y="58"/>
                    <a:pt x="54" y="58"/>
                    <a:pt x="54" y="58"/>
                  </a:cubicBezTo>
                  <a:cubicBezTo>
                    <a:pt x="54" y="57"/>
                    <a:pt x="55" y="56"/>
                    <a:pt x="56" y="56"/>
                  </a:cubicBezTo>
                  <a:cubicBezTo>
                    <a:pt x="56" y="56"/>
                    <a:pt x="56" y="56"/>
                    <a:pt x="56" y="56"/>
                  </a:cubicBezTo>
                  <a:cubicBezTo>
                    <a:pt x="57" y="56"/>
                    <a:pt x="56" y="57"/>
                    <a:pt x="57" y="57"/>
                  </a:cubicBezTo>
                  <a:cubicBezTo>
                    <a:pt x="57" y="58"/>
                    <a:pt x="60" y="59"/>
                    <a:pt x="62" y="59"/>
                  </a:cubicBezTo>
                  <a:cubicBezTo>
                    <a:pt x="63" y="59"/>
                    <a:pt x="64" y="58"/>
                    <a:pt x="65" y="58"/>
                  </a:cubicBezTo>
                  <a:cubicBezTo>
                    <a:pt x="66" y="58"/>
                    <a:pt x="67" y="57"/>
                    <a:pt x="67" y="58"/>
                  </a:cubicBezTo>
                  <a:cubicBezTo>
                    <a:pt x="68" y="58"/>
                    <a:pt x="68" y="59"/>
                    <a:pt x="70" y="60"/>
                  </a:cubicBezTo>
                  <a:cubicBezTo>
                    <a:pt x="71" y="60"/>
                    <a:pt x="72" y="59"/>
                    <a:pt x="73" y="59"/>
                  </a:cubicBezTo>
                  <a:cubicBezTo>
                    <a:pt x="74" y="59"/>
                    <a:pt x="74" y="58"/>
                    <a:pt x="75" y="58"/>
                  </a:cubicBezTo>
                  <a:cubicBezTo>
                    <a:pt x="76" y="56"/>
                    <a:pt x="73" y="55"/>
                    <a:pt x="73" y="53"/>
                  </a:cubicBezTo>
                  <a:cubicBezTo>
                    <a:pt x="72" y="53"/>
                    <a:pt x="72" y="53"/>
                    <a:pt x="72" y="52"/>
                  </a:cubicBezTo>
                  <a:cubicBezTo>
                    <a:pt x="72" y="52"/>
                    <a:pt x="72" y="52"/>
                    <a:pt x="72" y="52"/>
                  </a:cubicBezTo>
                  <a:cubicBezTo>
                    <a:pt x="72" y="51"/>
                    <a:pt x="73" y="50"/>
                    <a:pt x="73" y="50"/>
                  </a:cubicBezTo>
                  <a:cubicBezTo>
                    <a:pt x="73" y="50"/>
                    <a:pt x="73" y="50"/>
                    <a:pt x="73" y="50"/>
                  </a:cubicBezTo>
                  <a:cubicBezTo>
                    <a:pt x="73" y="49"/>
                    <a:pt x="73" y="48"/>
                    <a:pt x="73" y="48"/>
                  </a:cubicBezTo>
                  <a:cubicBezTo>
                    <a:pt x="71" y="48"/>
                    <a:pt x="70" y="47"/>
                    <a:pt x="69" y="47"/>
                  </a:cubicBezTo>
                  <a:cubicBezTo>
                    <a:pt x="68" y="47"/>
                    <a:pt x="67" y="47"/>
                    <a:pt x="66" y="47"/>
                  </a:cubicBezTo>
                  <a:cubicBezTo>
                    <a:pt x="66" y="47"/>
                    <a:pt x="66" y="47"/>
                    <a:pt x="66" y="47"/>
                  </a:cubicBezTo>
                  <a:cubicBezTo>
                    <a:pt x="67" y="45"/>
                    <a:pt x="68" y="44"/>
                    <a:pt x="70" y="43"/>
                  </a:cubicBezTo>
                  <a:cubicBezTo>
                    <a:pt x="70" y="43"/>
                    <a:pt x="70" y="43"/>
                    <a:pt x="70" y="43"/>
                  </a:cubicBezTo>
                  <a:cubicBezTo>
                    <a:pt x="73" y="43"/>
                    <a:pt x="75" y="44"/>
                    <a:pt x="77" y="42"/>
                  </a:cubicBezTo>
                  <a:cubicBezTo>
                    <a:pt x="79" y="40"/>
                    <a:pt x="76" y="40"/>
                    <a:pt x="76" y="39"/>
                  </a:cubicBezTo>
                  <a:cubicBezTo>
                    <a:pt x="75" y="39"/>
                    <a:pt x="75" y="39"/>
                    <a:pt x="75" y="39"/>
                  </a:cubicBezTo>
                  <a:cubicBezTo>
                    <a:pt x="77" y="38"/>
                    <a:pt x="79" y="36"/>
                    <a:pt x="81" y="35"/>
                  </a:cubicBezTo>
                  <a:cubicBezTo>
                    <a:pt x="81" y="35"/>
                    <a:pt x="81" y="35"/>
                    <a:pt x="81" y="35"/>
                  </a:cubicBezTo>
                  <a:cubicBezTo>
                    <a:pt x="83" y="36"/>
                    <a:pt x="83" y="35"/>
                    <a:pt x="84" y="36"/>
                  </a:cubicBezTo>
                  <a:cubicBezTo>
                    <a:pt x="85" y="36"/>
                    <a:pt x="85" y="38"/>
                    <a:pt x="86" y="38"/>
                  </a:cubicBezTo>
                  <a:cubicBezTo>
                    <a:pt x="86" y="38"/>
                    <a:pt x="87" y="39"/>
                    <a:pt x="88" y="37"/>
                  </a:cubicBezTo>
                  <a:cubicBezTo>
                    <a:pt x="89" y="36"/>
                    <a:pt x="88" y="35"/>
                    <a:pt x="87" y="34"/>
                  </a:cubicBezTo>
                  <a:cubicBezTo>
                    <a:pt x="87" y="33"/>
                    <a:pt x="87" y="33"/>
                    <a:pt x="86" y="33"/>
                  </a:cubicBezTo>
                  <a:cubicBezTo>
                    <a:pt x="86" y="33"/>
                    <a:pt x="86" y="33"/>
                    <a:pt x="85" y="33"/>
                  </a:cubicBezTo>
                  <a:cubicBezTo>
                    <a:pt x="89" y="31"/>
                    <a:pt x="92" y="29"/>
                    <a:pt x="96" y="27"/>
                  </a:cubicBezTo>
                  <a:cubicBezTo>
                    <a:pt x="96" y="27"/>
                    <a:pt x="96" y="27"/>
                    <a:pt x="96" y="27"/>
                  </a:cubicBezTo>
                  <a:cubicBezTo>
                    <a:pt x="96" y="28"/>
                    <a:pt x="96" y="29"/>
                    <a:pt x="95" y="31"/>
                  </a:cubicBezTo>
                  <a:cubicBezTo>
                    <a:pt x="95" y="31"/>
                    <a:pt x="96" y="32"/>
                    <a:pt x="95" y="33"/>
                  </a:cubicBezTo>
                  <a:cubicBezTo>
                    <a:pt x="94" y="33"/>
                    <a:pt x="92" y="32"/>
                    <a:pt x="91" y="33"/>
                  </a:cubicBezTo>
                  <a:cubicBezTo>
                    <a:pt x="90" y="34"/>
                    <a:pt x="91" y="34"/>
                    <a:pt x="91" y="35"/>
                  </a:cubicBezTo>
                  <a:close/>
                  <a:moveTo>
                    <a:pt x="71" y="283"/>
                  </a:moveTo>
                  <a:cubicBezTo>
                    <a:pt x="72" y="283"/>
                    <a:pt x="72" y="283"/>
                    <a:pt x="72" y="284"/>
                  </a:cubicBezTo>
                  <a:cubicBezTo>
                    <a:pt x="73" y="284"/>
                    <a:pt x="73" y="284"/>
                    <a:pt x="73" y="285"/>
                  </a:cubicBezTo>
                  <a:cubicBezTo>
                    <a:pt x="73" y="284"/>
                    <a:pt x="72" y="284"/>
                    <a:pt x="71" y="283"/>
                  </a:cubicBezTo>
                  <a:close/>
                  <a:moveTo>
                    <a:pt x="77" y="287"/>
                  </a:moveTo>
                  <a:cubicBezTo>
                    <a:pt x="77" y="287"/>
                    <a:pt x="78" y="288"/>
                    <a:pt x="78" y="288"/>
                  </a:cubicBezTo>
                  <a:cubicBezTo>
                    <a:pt x="79" y="288"/>
                    <a:pt x="79" y="289"/>
                    <a:pt x="80" y="289"/>
                  </a:cubicBezTo>
                  <a:cubicBezTo>
                    <a:pt x="79" y="289"/>
                    <a:pt x="78" y="288"/>
                    <a:pt x="77" y="287"/>
                  </a:cubicBezTo>
                  <a:close/>
                  <a:moveTo>
                    <a:pt x="86" y="293"/>
                  </a:moveTo>
                  <a:cubicBezTo>
                    <a:pt x="86" y="293"/>
                    <a:pt x="86" y="292"/>
                    <a:pt x="86" y="292"/>
                  </a:cubicBezTo>
                  <a:cubicBezTo>
                    <a:pt x="86" y="292"/>
                    <a:pt x="86" y="291"/>
                    <a:pt x="86" y="291"/>
                  </a:cubicBezTo>
                  <a:cubicBezTo>
                    <a:pt x="85" y="289"/>
                    <a:pt x="81" y="287"/>
                    <a:pt x="80" y="286"/>
                  </a:cubicBezTo>
                  <a:cubicBezTo>
                    <a:pt x="77" y="284"/>
                    <a:pt x="75" y="283"/>
                    <a:pt x="74" y="282"/>
                  </a:cubicBezTo>
                  <a:cubicBezTo>
                    <a:pt x="73" y="282"/>
                    <a:pt x="73" y="282"/>
                    <a:pt x="72" y="282"/>
                  </a:cubicBezTo>
                  <a:cubicBezTo>
                    <a:pt x="71" y="281"/>
                    <a:pt x="71" y="281"/>
                    <a:pt x="70" y="281"/>
                  </a:cubicBezTo>
                  <a:cubicBezTo>
                    <a:pt x="70" y="280"/>
                    <a:pt x="71" y="280"/>
                    <a:pt x="70" y="279"/>
                  </a:cubicBezTo>
                  <a:cubicBezTo>
                    <a:pt x="70" y="278"/>
                    <a:pt x="69" y="278"/>
                    <a:pt x="68" y="277"/>
                  </a:cubicBezTo>
                  <a:cubicBezTo>
                    <a:pt x="68" y="277"/>
                    <a:pt x="68" y="276"/>
                    <a:pt x="68" y="276"/>
                  </a:cubicBezTo>
                  <a:cubicBezTo>
                    <a:pt x="67" y="275"/>
                    <a:pt x="67" y="274"/>
                    <a:pt x="67" y="273"/>
                  </a:cubicBezTo>
                  <a:cubicBezTo>
                    <a:pt x="67" y="272"/>
                    <a:pt x="68" y="272"/>
                    <a:pt x="67" y="272"/>
                  </a:cubicBezTo>
                  <a:cubicBezTo>
                    <a:pt x="66" y="271"/>
                    <a:pt x="66" y="272"/>
                    <a:pt x="66" y="272"/>
                  </a:cubicBezTo>
                  <a:cubicBezTo>
                    <a:pt x="66" y="272"/>
                    <a:pt x="65" y="272"/>
                    <a:pt x="65" y="273"/>
                  </a:cubicBezTo>
                  <a:cubicBezTo>
                    <a:pt x="65" y="273"/>
                    <a:pt x="65" y="273"/>
                    <a:pt x="65" y="274"/>
                  </a:cubicBezTo>
                  <a:cubicBezTo>
                    <a:pt x="65" y="275"/>
                    <a:pt x="66" y="276"/>
                    <a:pt x="66" y="277"/>
                  </a:cubicBezTo>
                  <a:cubicBezTo>
                    <a:pt x="66" y="277"/>
                    <a:pt x="65" y="277"/>
                    <a:pt x="64" y="277"/>
                  </a:cubicBezTo>
                  <a:cubicBezTo>
                    <a:pt x="32" y="250"/>
                    <a:pt x="12" y="209"/>
                    <a:pt x="11" y="164"/>
                  </a:cubicBezTo>
                  <a:cubicBezTo>
                    <a:pt x="12" y="163"/>
                    <a:pt x="14" y="162"/>
                    <a:pt x="14" y="161"/>
                  </a:cubicBezTo>
                  <a:cubicBezTo>
                    <a:pt x="14" y="160"/>
                    <a:pt x="14" y="160"/>
                    <a:pt x="14" y="159"/>
                  </a:cubicBezTo>
                  <a:cubicBezTo>
                    <a:pt x="14" y="157"/>
                    <a:pt x="12" y="157"/>
                    <a:pt x="11" y="155"/>
                  </a:cubicBezTo>
                  <a:cubicBezTo>
                    <a:pt x="12" y="144"/>
                    <a:pt x="14" y="133"/>
                    <a:pt x="17" y="123"/>
                  </a:cubicBezTo>
                  <a:cubicBezTo>
                    <a:pt x="17" y="124"/>
                    <a:pt x="17" y="124"/>
                    <a:pt x="17" y="125"/>
                  </a:cubicBezTo>
                  <a:cubicBezTo>
                    <a:pt x="17" y="126"/>
                    <a:pt x="17" y="127"/>
                    <a:pt x="17" y="128"/>
                  </a:cubicBezTo>
                  <a:cubicBezTo>
                    <a:pt x="18" y="129"/>
                    <a:pt x="19" y="130"/>
                    <a:pt x="19" y="132"/>
                  </a:cubicBezTo>
                  <a:cubicBezTo>
                    <a:pt x="19" y="132"/>
                    <a:pt x="20" y="132"/>
                    <a:pt x="20" y="133"/>
                  </a:cubicBezTo>
                  <a:cubicBezTo>
                    <a:pt x="20" y="133"/>
                    <a:pt x="19" y="134"/>
                    <a:pt x="19" y="134"/>
                  </a:cubicBezTo>
                  <a:cubicBezTo>
                    <a:pt x="19" y="135"/>
                    <a:pt x="20" y="135"/>
                    <a:pt x="20" y="136"/>
                  </a:cubicBezTo>
                  <a:cubicBezTo>
                    <a:pt x="20" y="136"/>
                    <a:pt x="21" y="136"/>
                    <a:pt x="21" y="137"/>
                  </a:cubicBezTo>
                  <a:cubicBezTo>
                    <a:pt x="21" y="138"/>
                    <a:pt x="22" y="138"/>
                    <a:pt x="23" y="139"/>
                  </a:cubicBezTo>
                  <a:cubicBezTo>
                    <a:pt x="23" y="140"/>
                    <a:pt x="23" y="141"/>
                    <a:pt x="24" y="141"/>
                  </a:cubicBezTo>
                  <a:cubicBezTo>
                    <a:pt x="24" y="141"/>
                    <a:pt x="24" y="140"/>
                    <a:pt x="24" y="140"/>
                  </a:cubicBezTo>
                  <a:cubicBezTo>
                    <a:pt x="25" y="142"/>
                    <a:pt x="25" y="145"/>
                    <a:pt x="26" y="149"/>
                  </a:cubicBezTo>
                  <a:cubicBezTo>
                    <a:pt x="27" y="151"/>
                    <a:pt x="28" y="153"/>
                    <a:pt x="28" y="155"/>
                  </a:cubicBezTo>
                  <a:cubicBezTo>
                    <a:pt x="28" y="156"/>
                    <a:pt x="29" y="156"/>
                    <a:pt x="29" y="157"/>
                  </a:cubicBezTo>
                  <a:cubicBezTo>
                    <a:pt x="29" y="158"/>
                    <a:pt x="28" y="159"/>
                    <a:pt x="28" y="160"/>
                  </a:cubicBezTo>
                  <a:cubicBezTo>
                    <a:pt x="27" y="162"/>
                    <a:pt x="31" y="166"/>
                    <a:pt x="31" y="167"/>
                  </a:cubicBezTo>
                  <a:cubicBezTo>
                    <a:pt x="32" y="167"/>
                    <a:pt x="33" y="168"/>
                    <a:pt x="33" y="168"/>
                  </a:cubicBezTo>
                  <a:cubicBezTo>
                    <a:pt x="34" y="169"/>
                    <a:pt x="34" y="169"/>
                    <a:pt x="34" y="169"/>
                  </a:cubicBezTo>
                  <a:cubicBezTo>
                    <a:pt x="35" y="170"/>
                    <a:pt x="36" y="171"/>
                    <a:pt x="37" y="172"/>
                  </a:cubicBezTo>
                  <a:cubicBezTo>
                    <a:pt x="38" y="172"/>
                    <a:pt x="40" y="172"/>
                    <a:pt x="41" y="173"/>
                  </a:cubicBezTo>
                  <a:cubicBezTo>
                    <a:pt x="42" y="173"/>
                    <a:pt x="42" y="175"/>
                    <a:pt x="42" y="175"/>
                  </a:cubicBezTo>
                  <a:cubicBezTo>
                    <a:pt x="43" y="176"/>
                    <a:pt x="44" y="177"/>
                    <a:pt x="44" y="178"/>
                  </a:cubicBezTo>
                  <a:cubicBezTo>
                    <a:pt x="45" y="178"/>
                    <a:pt x="46" y="179"/>
                    <a:pt x="47" y="180"/>
                  </a:cubicBezTo>
                  <a:cubicBezTo>
                    <a:pt x="48" y="181"/>
                    <a:pt x="48" y="181"/>
                    <a:pt x="48" y="182"/>
                  </a:cubicBezTo>
                  <a:cubicBezTo>
                    <a:pt x="48" y="183"/>
                    <a:pt x="49" y="184"/>
                    <a:pt x="49" y="184"/>
                  </a:cubicBezTo>
                  <a:cubicBezTo>
                    <a:pt x="49" y="185"/>
                    <a:pt x="48" y="186"/>
                    <a:pt x="48" y="186"/>
                  </a:cubicBezTo>
                  <a:cubicBezTo>
                    <a:pt x="49" y="187"/>
                    <a:pt x="49" y="188"/>
                    <a:pt x="50" y="189"/>
                  </a:cubicBezTo>
                  <a:cubicBezTo>
                    <a:pt x="50" y="189"/>
                    <a:pt x="50" y="189"/>
                    <a:pt x="50" y="190"/>
                  </a:cubicBezTo>
                  <a:cubicBezTo>
                    <a:pt x="51" y="190"/>
                    <a:pt x="51" y="191"/>
                    <a:pt x="52" y="192"/>
                  </a:cubicBezTo>
                  <a:cubicBezTo>
                    <a:pt x="52" y="192"/>
                    <a:pt x="53" y="193"/>
                    <a:pt x="53" y="194"/>
                  </a:cubicBezTo>
                  <a:cubicBezTo>
                    <a:pt x="54" y="193"/>
                    <a:pt x="54" y="192"/>
                    <a:pt x="56" y="192"/>
                  </a:cubicBezTo>
                  <a:cubicBezTo>
                    <a:pt x="56" y="193"/>
                    <a:pt x="58" y="195"/>
                    <a:pt x="59" y="196"/>
                  </a:cubicBezTo>
                  <a:cubicBezTo>
                    <a:pt x="59" y="196"/>
                    <a:pt x="59" y="196"/>
                    <a:pt x="60" y="197"/>
                  </a:cubicBezTo>
                  <a:cubicBezTo>
                    <a:pt x="59" y="201"/>
                    <a:pt x="57" y="205"/>
                    <a:pt x="60" y="210"/>
                  </a:cubicBezTo>
                  <a:cubicBezTo>
                    <a:pt x="60" y="211"/>
                    <a:pt x="60" y="212"/>
                    <a:pt x="60" y="214"/>
                  </a:cubicBezTo>
                  <a:cubicBezTo>
                    <a:pt x="61" y="215"/>
                    <a:pt x="63" y="216"/>
                    <a:pt x="64" y="217"/>
                  </a:cubicBezTo>
                  <a:cubicBezTo>
                    <a:pt x="66" y="218"/>
                    <a:pt x="68" y="219"/>
                    <a:pt x="69" y="220"/>
                  </a:cubicBezTo>
                  <a:cubicBezTo>
                    <a:pt x="70" y="221"/>
                    <a:pt x="70" y="223"/>
                    <a:pt x="70" y="223"/>
                  </a:cubicBezTo>
                  <a:cubicBezTo>
                    <a:pt x="71" y="224"/>
                    <a:pt x="71" y="224"/>
                    <a:pt x="72" y="225"/>
                  </a:cubicBezTo>
                  <a:cubicBezTo>
                    <a:pt x="73" y="225"/>
                    <a:pt x="73" y="226"/>
                    <a:pt x="74" y="226"/>
                  </a:cubicBezTo>
                  <a:cubicBezTo>
                    <a:pt x="74" y="227"/>
                    <a:pt x="74" y="228"/>
                    <a:pt x="75" y="229"/>
                  </a:cubicBezTo>
                  <a:cubicBezTo>
                    <a:pt x="78" y="230"/>
                    <a:pt x="82" y="230"/>
                    <a:pt x="84" y="232"/>
                  </a:cubicBezTo>
                  <a:cubicBezTo>
                    <a:pt x="86" y="233"/>
                    <a:pt x="86" y="234"/>
                    <a:pt x="87" y="236"/>
                  </a:cubicBezTo>
                  <a:cubicBezTo>
                    <a:pt x="87" y="237"/>
                    <a:pt x="88" y="238"/>
                    <a:pt x="88" y="239"/>
                  </a:cubicBezTo>
                  <a:cubicBezTo>
                    <a:pt x="89" y="243"/>
                    <a:pt x="90" y="247"/>
                    <a:pt x="91" y="250"/>
                  </a:cubicBezTo>
                  <a:cubicBezTo>
                    <a:pt x="92" y="251"/>
                    <a:pt x="92" y="253"/>
                    <a:pt x="93" y="254"/>
                  </a:cubicBezTo>
                  <a:cubicBezTo>
                    <a:pt x="93" y="254"/>
                    <a:pt x="93" y="255"/>
                    <a:pt x="93" y="256"/>
                  </a:cubicBezTo>
                  <a:cubicBezTo>
                    <a:pt x="94" y="257"/>
                    <a:pt x="95" y="258"/>
                    <a:pt x="95" y="259"/>
                  </a:cubicBezTo>
                  <a:cubicBezTo>
                    <a:pt x="96" y="260"/>
                    <a:pt x="96" y="261"/>
                    <a:pt x="96" y="261"/>
                  </a:cubicBezTo>
                  <a:cubicBezTo>
                    <a:pt x="96" y="262"/>
                    <a:pt x="96" y="263"/>
                    <a:pt x="96" y="263"/>
                  </a:cubicBezTo>
                  <a:cubicBezTo>
                    <a:pt x="96" y="264"/>
                    <a:pt x="96" y="266"/>
                    <a:pt x="96" y="267"/>
                  </a:cubicBezTo>
                  <a:cubicBezTo>
                    <a:pt x="97" y="267"/>
                    <a:pt x="97" y="268"/>
                    <a:pt x="97" y="269"/>
                  </a:cubicBezTo>
                  <a:cubicBezTo>
                    <a:pt x="98" y="270"/>
                    <a:pt x="98" y="270"/>
                    <a:pt x="98" y="271"/>
                  </a:cubicBezTo>
                  <a:cubicBezTo>
                    <a:pt x="99" y="272"/>
                    <a:pt x="100" y="273"/>
                    <a:pt x="100" y="273"/>
                  </a:cubicBezTo>
                  <a:cubicBezTo>
                    <a:pt x="100" y="274"/>
                    <a:pt x="100" y="275"/>
                    <a:pt x="100" y="275"/>
                  </a:cubicBezTo>
                  <a:cubicBezTo>
                    <a:pt x="100" y="276"/>
                    <a:pt x="101" y="276"/>
                    <a:pt x="101" y="277"/>
                  </a:cubicBezTo>
                  <a:cubicBezTo>
                    <a:pt x="101" y="278"/>
                    <a:pt x="101" y="279"/>
                    <a:pt x="101" y="280"/>
                  </a:cubicBezTo>
                  <a:cubicBezTo>
                    <a:pt x="102" y="281"/>
                    <a:pt x="102" y="282"/>
                    <a:pt x="102" y="282"/>
                  </a:cubicBezTo>
                  <a:cubicBezTo>
                    <a:pt x="103" y="284"/>
                    <a:pt x="104" y="285"/>
                    <a:pt x="104" y="286"/>
                  </a:cubicBezTo>
                  <a:cubicBezTo>
                    <a:pt x="104" y="286"/>
                    <a:pt x="104" y="287"/>
                    <a:pt x="105" y="288"/>
                  </a:cubicBezTo>
                  <a:cubicBezTo>
                    <a:pt x="105" y="289"/>
                    <a:pt x="106" y="289"/>
                    <a:pt x="106" y="290"/>
                  </a:cubicBezTo>
                  <a:cubicBezTo>
                    <a:pt x="107" y="291"/>
                    <a:pt x="106" y="291"/>
                    <a:pt x="106" y="292"/>
                  </a:cubicBezTo>
                  <a:cubicBezTo>
                    <a:pt x="107" y="294"/>
                    <a:pt x="108" y="295"/>
                    <a:pt x="109" y="297"/>
                  </a:cubicBezTo>
                  <a:cubicBezTo>
                    <a:pt x="110" y="298"/>
                    <a:pt x="111" y="299"/>
                    <a:pt x="111" y="300"/>
                  </a:cubicBezTo>
                  <a:cubicBezTo>
                    <a:pt x="111" y="300"/>
                    <a:pt x="112" y="300"/>
                    <a:pt x="112" y="301"/>
                  </a:cubicBezTo>
                  <a:cubicBezTo>
                    <a:pt x="112" y="301"/>
                    <a:pt x="112" y="301"/>
                    <a:pt x="113" y="301"/>
                  </a:cubicBezTo>
                  <a:cubicBezTo>
                    <a:pt x="113" y="302"/>
                    <a:pt x="114" y="302"/>
                    <a:pt x="115" y="302"/>
                  </a:cubicBezTo>
                  <a:cubicBezTo>
                    <a:pt x="115" y="302"/>
                    <a:pt x="116" y="303"/>
                    <a:pt x="116" y="303"/>
                  </a:cubicBezTo>
                  <a:cubicBezTo>
                    <a:pt x="117" y="303"/>
                    <a:pt x="117" y="303"/>
                    <a:pt x="117" y="303"/>
                  </a:cubicBezTo>
                  <a:cubicBezTo>
                    <a:pt x="118" y="304"/>
                    <a:pt x="119" y="304"/>
                    <a:pt x="120" y="304"/>
                  </a:cubicBezTo>
                  <a:cubicBezTo>
                    <a:pt x="122" y="305"/>
                    <a:pt x="122" y="305"/>
                    <a:pt x="123" y="305"/>
                  </a:cubicBezTo>
                  <a:cubicBezTo>
                    <a:pt x="124" y="305"/>
                    <a:pt x="125" y="305"/>
                    <a:pt x="125" y="305"/>
                  </a:cubicBezTo>
                  <a:cubicBezTo>
                    <a:pt x="125" y="304"/>
                    <a:pt x="126" y="304"/>
                    <a:pt x="125" y="302"/>
                  </a:cubicBezTo>
                  <a:cubicBezTo>
                    <a:pt x="123" y="301"/>
                    <a:pt x="121" y="301"/>
                    <a:pt x="120" y="299"/>
                  </a:cubicBezTo>
                  <a:cubicBezTo>
                    <a:pt x="119" y="298"/>
                    <a:pt x="119" y="296"/>
                    <a:pt x="119" y="295"/>
                  </a:cubicBezTo>
                  <a:cubicBezTo>
                    <a:pt x="118" y="294"/>
                    <a:pt x="118" y="293"/>
                    <a:pt x="118" y="293"/>
                  </a:cubicBezTo>
                  <a:cubicBezTo>
                    <a:pt x="118" y="292"/>
                    <a:pt x="118" y="292"/>
                    <a:pt x="118" y="292"/>
                  </a:cubicBezTo>
                  <a:cubicBezTo>
                    <a:pt x="118" y="291"/>
                    <a:pt x="117" y="291"/>
                    <a:pt x="117" y="290"/>
                  </a:cubicBezTo>
                  <a:cubicBezTo>
                    <a:pt x="117" y="289"/>
                    <a:pt x="118" y="288"/>
                    <a:pt x="118" y="287"/>
                  </a:cubicBezTo>
                  <a:cubicBezTo>
                    <a:pt x="117" y="287"/>
                    <a:pt x="117" y="287"/>
                    <a:pt x="117" y="287"/>
                  </a:cubicBezTo>
                  <a:cubicBezTo>
                    <a:pt x="117" y="286"/>
                    <a:pt x="117" y="286"/>
                    <a:pt x="116" y="286"/>
                  </a:cubicBezTo>
                  <a:cubicBezTo>
                    <a:pt x="116" y="285"/>
                    <a:pt x="115" y="285"/>
                    <a:pt x="115" y="284"/>
                  </a:cubicBezTo>
                  <a:cubicBezTo>
                    <a:pt x="115" y="282"/>
                    <a:pt x="116" y="279"/>
                    <a:pt x="115" y="277"/>
                  </a:cubicBezTo>
                  <a:cubicBezTo>
                    <a:pt x="115" y="275"/>
                    <a:pt x="113" y="276"/>
                    <a:pt x="113" y="274"/>
                  </a:cubicBezTo>
                  <a:cubicBezTo>
                    <a:pt x="113" y="273"/>
                    <a:pt x="115" y="273"/>
                    <a:pt x="115" y="273"/>
                  </a:cubicBezTo>
                  <a:cubicBezTo>
                    <a:pt x="115" y="272"/>
                    <a:pt x="114" y="271"/>
                    <a:pt x="114" y="269"/>
                  </a:cubicBezTo>
                  <a:cubicBezTo>
                    <a:pt x="115" y="269"/>
                    <a:pt x="115" y="268"/>
                    <a:pt x="116" y="268"/>
                  </a:cubicBezTo>
                  <a:cubicBezTo>
                    <a:pt x="116" y="267"/>
                    <a:pt x="118" y="267"/>
                    <a:pt x="118" y="266"/>
                  </a:cubicBezTo>
                  <a:cubicBezTo>
                    <a:pt x="119" y="265"/>
                    <a:pt x="119" y="263"/>
                    <a:pt x="118" y="262"/>
                  </a:cubicBezTo>
                  <a:cubicBezTo>
                    <a:pt x="118" y="260"/>
                    <a:pt x="117" y="260"/>
                    <a:pt x="116" y="259"/>
                  </a:cubicBezTo>
                  <a:cubicBezTo>
                    <a:pt x="117" y="258"/>
                    <a:pt x="120" y="258"/>
                    <a:pt x="120" y="257"/>
                  </a:cubicBezTo>
                  <a:cubicBezTo>
                    <a:pt x="121" y="257"/>
                    <a:pt x="120" y="256"/>
                    <a:pt x="120" y="256"/>
                  </a:cubicBezTo>
                  <a:cubicBezTo>
                    <a:pt x="121" y="255"/>
                    <a:pt x="121" y="253"/>
                    <a:pt x="122" y="252"/>
                  </a:cubicBezTo>
                  <a:cubicBezTo>
                    <a:pt x="122" y="252"/>
                    <a:pt x="122" y="251"/>
                    <a:pt x="122" y="251"/>
                  </a:cubicBezTo>
                  <a:cubicBezTo>
                    <a:pt x="123" y="249"/>
                    <a:pt x="122" y="247"/>
                    <a:pt x="122" y="246"/>
                  </a:cubicBezTo>
                  <a:cubicBezTo>
                    <a:pt x="122" y="246"/>
                    <a:pt x="122" y="245"/>
                    <a:pt x="123" y="245"/>
                  </a:cubicBezTo>
                  <a:cubicBezTo>
                    <a:pt x="123" y="244"/>
                    <a:pt x="123" y="244"/>
                    <a:pt x="123" y="243"/>
                  </a:cubicBezTo>
                  <a:cubicBezTo>
                    <a:pt x="122" y="242"/>
                    <a:pt x="121" y="241"/>
                    <a:pt x="121" y="240"/>
                  </a:cubicBezTo>
                  <a:cubicBezTo>
                    <a:pt x="121" y="240"/>
                    <a:pt x="121" y="238"/>
                    <a:pt x="121" y="237"/>
                  </a:cubicBezTo>
                  <a:cubicBezTo>
                    <a:pt x="122" y="237"/>
                    <a:pt x="122" y="237"/>
                    <a:pt x="123" y="236"/>
                  </a:cubicBezTo>
                  <a:cubicBezTo>
                    <a:pt x="123" y="236"/>
                    <a:pt x="123" y="236"/>
                    <a:pt x="123" y="236"/>
                  </a:cubicBezTo>
                  <a:cubicBezTo>
                    <a:pt x="123" y="235"/>
                    <a:pt x="123" y="235"/>
                    <a:pt x="124" y="235"/>
                  </a:cubicBezTo>
                  <a:cubicBezTo>
                    <a:pt x="124" y="235"/>
                    <a:pt x="124" y="234"/>
                    <a:pt x="124" y="234"/>
                  </a:cubicBezTo>
                  <a:cubicBezTo>
                    <a:pt x="124" y="234"/>
                    <a:pt x="125" y="234"/>
                    <a:pt x="125" y="234"/>
                  </a:cubicBezTo>
                  <a:cubicBezTo>
                    <a:pt x="125" y="233"/>
                    <a:pt x="125" y="233"/>
                    <a:pt x="126" y="233"/>
                  </a:cubicBezTo>
                  <a:cubicBezTo>
                    <a:pt x="126" y="232"/>
                    <a:pt x="127" y="232"/>
                    <a:pt x="127" y="231"/>
                  </a:cubicBezTo>
                  <a:cubicBezTo>
                    <a:pt x="128" y="231"/>
                    <a:pt x="128" y="230"/>
                    <a:pt x="128" y="230"/>
                  </a:cubicBezTo>
                  <a:cubicBezTo>
                    <a:pt x="128" y="229"/>
                    <a:pt x="128" y="227"/>
                    <a:pt x="128" y="226"/>
                  </a:cubicBezTo>
                  <a:cubicBezTo>
                    <a:pt x="128" y="224"/>
                    <a:pt x="128" y="223"/>
                    <a:pt x="128" y="221"/>
                  </a:cubicBezTo>
                  <a:cubicBezTo>
                    <a:pt x="128" y="219"/>
                    <a:pt x="128" y="218"/>
                    <a:pt x="127" y="216"/>
                  </a:cubicBezTo>
                  <a:cubicBezTo>
                    <a:pt x="127" y="215"/>
                    <a:pt x="126" y="214"/>
                    <a:pt x="126" y="212"/>
                  </a:cubicBezTo>
                  <a:cubicBezTo>
                    <a:pt x="126" y="211"/>
                    <a:pt x="126" y="210"/>
                    <a:pt x="127" y="209"/>
                  </a:cubicBezTo>
                  <a:cubicBezTo>
                    <a:pt x="127" y="207"/>
                    <a:pt x="128" y="206"/>
                    <a:pt x="128" y="204"/>
                  </a:cubicBezTo>
                  <a:cubicBezTo>
                    <a:pt x="128" y="203"/>
                    <a:pt x="129" y="202"/>
                    <a:pt x="129" y="201"/>
                  </a:cubicBezTo>
                  <a:cubicBezTo>
                    <a:pt x="129" y="199"/>
                    <a:pt x="127" y="197"/>
                    <a:pt x="127" y="196"/>
                  </a:cubicBezTo>
                  <a:cubicBezTo>
                    <a:pt x="127" y="196"/>
                    <a:pt x="127" y="196"/>
                    <a:pt x="127" y="196"/>
                  </a:cubicBezTo>
                  <a:cubicBezTo>
                    <a:pt x="126" y="195"/>
                    <a:pt x="123" y="194"/>
                    <a:pt x="122" y="193"/>
                  </a:cubicBezTo>
                  <a:cubicBezTo>
                    <a:pt x="122" y="193"/>
                    <a:pt x="122" y="193"/>
                    <a:pt x="122" y="193"/>
                  </a:cubicBezTo>
                  <a:cubicBezTo>
                    <a:pt x="121" y="193"/>
                    <a:pt x="120" y="192"/>
                    <a:pt x="120" y="192"/>
                  </a:cubicBezTo>
                  <a:cubicBezTo>
                    <a:pt x="120" y="192"/>
                    <a:pt x="119" y="192"/>
                    <a:pt x="118" y="192"/>
                  </a:cubicBezTo>
                  <a:cubicBezTo>
                    <a:pt x="118" y="192"/>
                    <a:pt x="118" y="192"/>
                    <a:pt x="118" y="192"/>
                  </a:cubicBezTo>
                  <a:cubicBezTo>
                    <a:pt x="117" y="192"/>
                    <a:pt x="117" y="192"/>
                    <a:pt x="116" y="192"/>
                  </a:cubicBezTo>
                  <a:cubicBezTo>
                    <a:pt x="115" y="192"/>
                    <a:pt x="114" y="192"/>
                    <a:pt x="113" y="193"/>
                  </a:cubicBezTo>
                  <a:cubicBezTo>
                    <a:pt x="112" y="193"/>
                    <a:pt x="111" y="192"/>
                    <a:pt x="110" y="192"/>
                  </a:cubicBezTo>
                  <a:cubicBezTo>
                    <a:pt x="110" y="192"/>
                    <a:pt x="110" y="192"/>
                    <a:pt x="109" y="192"/>
                  </a:cubicBezTo>
                  <a:cubicBezTo>
                    <a:pt x="108" y="191"/>
                    <a:pt x="107" y="191"/>
                    <a:pt x="107" y="191"/>
                  </a:cubicBezTo>
                  <a:cubicBezTo>
                    <a:pt x="106" y="191"/>
                    <a:pt x="106" y="191"/>
                    <a:pt x="106" y="191"/>
                  </a:cubicBezTo>
                  <a:cubicBezTo>
                    <a:pt x="105" y="191"/>
                    <a:pt x="104" y="190"/>
                    <a:pt x="104" y="191"/>
                  </a:cubicBezTo>
                  <a:cubicBezTo>
                    <a:pt x="102" y="190"/>
                    <a:pt x="101" y="188"/>
                    <a:pt x="100" y="187"/>
                  </a:cubicBezTo>
                  <a:cubicBezTo>
                    <a:pt x="100" y="186"/>
                    <a:pt x="100" y="185"/>
                    <a:pt x="99" y="184"/>
                  </a:cubicBezTo>
                  <a:cubicBezTo>
                    <a:pt x="99" y="184"/>
                    <a:pt x="97" y="183"/>
                    <a:pt x="96" y="182"/>
                  </a:cubicBezTo>
                  <a:cubicBezTo>
                    <a:pt x="95" y="182"/>
                    <a:pt x="94" y="181"/>
                    <a:pt x="93" y="181"/>
                  </a:cubicBezTo>
                  <a:cubicBezTo>
                    <a:pt x="92" y="181"/>
                    <a:pt x="91" y="182"/>
                    <a:pt x="89" y="182"/>
                  </a:cubicBezTo>
                  <a:cubicBezTo>
                    <a:pt x="88" y="182"/>
                    <a:pt x="86" y="181"/>
                    <a:pt x="85" y="180"/>
                  </a:cubicBezTo>
                  <a:cubicBezTo>
                    <a:pt x="83" y="180"/>
                    <a:pt x="82" y="179"/>
                    <a:pt x="81" y="178"/>
                  </a:cubicBezTo>
                  <a:cubicBezTo>
                    <a:pt x="80" y="177"/>
                    <a:pt x="80" y="175"/>
                    <a:pt x="78" y="175"/>
                  </a:cubicBezTo>
                  <a:cubicBezTo>
                    <a:pt x="77" y="175"/>
                    <a:pt x="75" y="178"/>
                    <a:pt x="73" y="179"/>
                  </a:cubicBezTo>
                  <a:cubicBezTo>
                    <a:pt x="72" y="179"/>
                    <a:pt x="71" y="179"/>
                    <a:pt x="70" y="179"/>
                  </a:cubicBezTo>
                  <a:cubicBezTo>
                    <a:pt x="70" y="179"/>
                    <a:pt x="70" y="179"/>
                    <a:pt x="69" y="179"/>
                  </a:cubicBezTo>
                  <a:cubicBezTo>
                    <a:pt x="69" y="179"/>
                    <a:pt x="69" y="178"/>
                    <a:pt x="68" y="178"/>
                  </a:cubicBezTo>
                  <a:cubicBezTo>
                    <a:pt x="68" y="178"/>
                    <a:pt x="68" y="178"/>
                    <a:pt x="68" y="178"/>
                  </a:cubicBezTo>
                  <a:cubicBezTo>
                    <a:pt x="67" y="178"/>
                    <a:pt x="66" y="177"/>
                    <a:pt x="66" y="177"/>
                  </a:cubicBezTo>
                  <a:cubicBezTo>
                    <a:pt x="63" y="177"/>
                    <a:pt x="63" y="179"/>
                    <a:pt x="61" y="180"/>
                  </a:cubicBezTo>
                  <a:cubicBezTo>
                    <a:pt x="61" y="181"/>
                    <a:pt x="60" y="181"/>
                    <a:pt x="60" y="181"/>
                  </a:cubicBezTo>
                  <a:cubicBezTo>
                    <a:pt x="60" y="182"/>
                    <a:pt x="59" y="182"/>
                    <a:pt x="59" y="182"/>
                  </a:cubicBezTo>
                  <a:cubicBezTo>
                    <a:pt x="58" y="183"/>
                    <a:pt x="59" y="185"/>
                    <a:pt x="58" y="186"/>
                  </a:cubicBezTo>
                  <a:cubicBezTo>
                    <a:pt x="59" y="188"/>
                    <a:pt x="58" y="189"/>
                    <a:pt x="58" y="191"/>
                  </a:cubicBezTo>
                  <a:cubicBezTo>
                    <a:pt x="58" y="191"/>
                    <a:pt x="58" y="191"/>
                    <a:pt x="58" y="191"/>
                  </a:cubicBezTo>
                  <a:cubicBezTo>
                    <a:pt x="58" y="192"/>
                    <a:pt x="58" y="192"/>
                    <a:pt x="58" y="193"/>
                  </a:cubicBezTo>
                  <a:cubicBezTo>
                    <a:pt x="58" y="193"/>
                    <a:pt x="58" y="193"/>
                    <a:pt x="58" y="193"/>
                  </a:cubicBezTo>
                  <a:cubicBezTo>
                    <a:pt x="58" y="192"/>
                    <a:pt x="58" y="191"/>
                    <a:pt x="58" y="191"/>
                  </a:cubicBezTo>
                  <a:cubicBezTo>
                    <a:pt x="57" y="191"/>
                    <a:pt x="57" y="190"/>
                    <a:pt x="56" y="190"/>
                  </a:cubicBezTo>
                  <a:cubicBezTo>
                    <a:pt x="55" y="189"/>
                    <a:pt x="55" y="190"/>
                    <a:pt x="54" y="190"/>
                  </a:cubicBezTo>
                  <a:cubicBezTo>
                    <a:pt x="52" y="189"/>
                    <a:pt x="51" y="186"/>
                    <a:pt x="51" y="184"/>
                  </a:cubicBezTo>
                  <a:cubicBezTo>
                    <a:pt x="52" y="182"/>
                    <a:pt x="53" y="180"/>
                    <a:pt x="54" y="179"/>
                  </a:cubicBezTo>
                  <a:cubicBezTo>
                    <a:pt x="54" y="177"/>
                    <a:pt x="53" y="175"/>
                    <a:pt x="52" y="175"/>
                  </a:cubicBezTo>
                  <a:cubicBezTo>
                    <a:pt x="51" y="174"/>
                    <a:pt x="49" y="175"/>
                    <a:pt x="48" y="173"/>
                  </a:cubicBezTo>
                  <a:cubicBezTo>
                    <a:pt x="49" y="172"/>
                    <a:pt x="50" y="171"/>
                    <a:pt x="50" y="170"/>
                  </a:cubicBezTo>
                  <a:cubicBezTo>
                    <a:pt x="50" y="169"/>
                    <a:pt x="50" y="168"/>
                    <a:pt x="51" y="168"/>
                  </a:cubicBezTo>
                  <a:cubicBezTo>
                    <a:pt x="51" y="166"/>
                    <a:pt x="52" y="165"/>
                    <a:pt x="52" y="164"/>
                  </a:cubicBezTo>
                  <a:cubicBezTo>
                    <a:pt x="50" y="163"/>
                    <a:pt x="49" y="163"/>
                    <a:pt x="48" y="164"/>
                  </a:cubicBezTo>
                  <a:cubicBezTo>
                    <a:pt x="47" y="165"/>
                    <a:pt x="47" y="165"/>
                    <a:pt x="47" y="166"/>
                  </a:cubicBezTo>
                  <a:cubicBezTo>
                    <a:pt x="46" y="166"/>
                    <a:pt x="46" y="167"/>
                    <a:pt x="45" y="167"/>
                  </a:cubicBezTo>
                  <a:cubicBezTo>
                    <a:pt x="45" y="167"/>
                    <a:pt x="44" y="167"/>
                    <a:pt x="43" y="167"/>
                  </a:cubicBezTo>
                  <a:cubicBezTo>
                    <a:pt x="42" y="167"/>
                    <a:pt x="42" y="167"/>
                    <a:pt x="41" y="167"/>
                  </a:cubicBezTo>
                  <a:cubicBezTo>
                    <a:pt x="40" y="167"/>
                    <a:pt x="40" y="164"/>
                    <a:pt x="40" y="163"/>
                  </a:cubicBezTo>
                  <a:cubicBezTo>
                    <a:pt x="39" y="162"/>
                    <a:pt x="39" y="161"/>
                    <a:pt x="39" y="160"/>
                  </a:cubicBezTo>
                  <a:cubicBezTo>
                    <a:pt x="39" y="159"/>
                    <a:pt x="39" y="158"/>
                    <a:pt x="39" y="158"/>
                  </a:cubicBezTo>
                  <a:cubicBezTo>
                    <a:pt x="40" y="155"/>
                    <a:pt x="40" y="154"/>
                    <a:pt x="41" y="152"/>
                  </a:cubicBezTo>
                  <a:cubicBezTo>
                    <a:pt x="42" y="151"/>
                    <a:pt x="41" y="150"/>
                    <a:pt x="42" y="149"/>
                  </a:cubicBezTo>
                  <a:cubicBezTo>
                    <a:pt x="42" y="148"/>
                    <a:pt x="44" y="148"/>
                    <a:pt x="46" y="147"/>
                  </a:cubicBezTo>
                  <a:cubicBezTo>
                    <a:pt x="47" y="147"/>
                    <a:pt x="48" y="146"/>
                    <a:pt x="49" y="147"/>
                  </a:cubicBezTo>
                  <a:cubicBezTo>
                    <a:pt x="50" y="147"/>
                    <a:pt x="50" y="148"/>
                    <a:pt x="51" y="148"/>
                  </a:cubicBezTo>
                  <a:cubicBezTo>
                    <a:pt x="51" y="149"/>
                    <a:pt x="52" y="149"/>
                    <a:pt x="53" y="149"/>
                  </a:cubicBezTo>
                  <a:cubicBezTo>
                    <a:pt x="54" y="149"/>
                    <a:pt x="55" y="148"/>
                    <a:pt x="56" y="148"/>
                  </a:cubicBezTo>
                  <a:cubicBezTo>
                    <a:pt x="57" y="148"/>
                    <a:pt x="59" y="149"/>
                    <a:pt x="59" y="149"/>
                  </a:cubicBezTo>
                  <a:cubicBezTo>
                    <a:pt x="60" y="150"/>
                    <a:pt x="60" y="151"/>
                    <a:pt x="60" y="152"/>
                  </a:cubicBezTo>
                  <a:cubicBezTo>
                    <a:pt x="61" y="153"/>
                    <a:pt x="61" y="154"/>
                    <a:pt x="61" y="155"/>
                  </a:cubicBezTo>
                  <a:cubicBezTo>
                    <a:pt x="61" y="155"/>
                    <a:pt x="61" y="156"/>
                    <a:pt x="61" y="157"/>
                  </a:cubicBezTo>
                  <a:cubicBezTo>
                    <a:pt x="61" y="158"/>
                    <a:pt x="61" y="158"/>
                    <a:pt x="61" y="158"/>
                  </a:cubicBezTo>
                  <a:cubicBezTo>
                    <a:pt x="61" y="159"/>
                    <a:pt x="61" y="159"/>
                    <a:pt x="62" y="160"/>
                  </a:cubicBezTo>
                  <a:cubicBezTo>
                    <a:pt x="63" y="159"/>
                    <a:pt x="63" y="159"/>
                    <a:pt x="63" y="159"/>
                  </a:cubicBezTo>
                  <a:cubicBezTo>
                    <a:pt x="63" y="158"/>
                    <a:pt x="63" y="158"/>
                    <a:pt x="63" y="158"/>
                  </a:cubicBezTo>
                  <a:cubicBezTo>
                    <a:pt x="63" y="158"/>
                    <a:pt x="64" y="155"/>
                    <a:pt x="64" y="154"/>
                  </a:cubicBezTo>
                  <a:cubicBezTo>
                    <a:pt x="64" y="154"/>
                    <a:pt x="64" y="153"/>
                    <a:pt x="64" y="153"/>
                  </a:cubicBezTo>
                  <a:cubicBezTo>
                    <a:pt x="64" y="152"/>
                    <a:pt x="64" y="151"/>
                    <a:pt x="64" y="151"/>
                  </a:cubicBezTo>
                  <a:cubicBezTo>
                    <a:pt x="64" y="148"/>
                    <a:pt x="66" y="147"/>
                    <a:pt x="67" y="146"/>
                  </a:cubicBezTo>
                  <a:cubicBezTo>
                    <a:pt x="67" y="146"/>
                    <a:pt x="67" y="146"/>
                    <a:pt x="67" y="146"/>
                  </a:cubicBezTo>
                  <a:cubicBezTo>
                    <a:pt x="68" y="146"/>
                    <a:pt x="69" y="145"/>
                    <a:pt x="70" y="145"/>
                  </a:cubicBezTo>
                  <a:cubicBezTo>
                    <a:pt x="70" y="145"/>
                    <a:pt x="70" y="145"/>
                    <a:pt x="70" y="145"/>
                  </a:cubicBezTo>
                  <a:cubicBezTo>
                    <a:pt x="72" y="144"/>
                    <a:pt x="74" y="143"/>
                    <a:pt x="74" y="141"/>
                  </a:cubicBezTo>
                  <a:cubicBezTo>
                    <a:pt x="75" y="140"/>
                    <a:pt x="74" y="139"/>
                    <a:pt x="75" y="138"/>
                  </a:cubicBezTo>
                  <a:cubicBezTo>
                    <a:pt x="75" y="137"/>
                    <a:pt x="76" y="138"/>
                    <a:pt x="76" y="137"/>
                  </a:cubicBezTo>
                  <a:cubicBezTo>
                    <a:pt x="76" y="136"/>
                    <a:pt x="77" y="135"/>
                    <a:pt x="77" y="135"/>
                  </a:cubicBezTo>
                  <a:cubicBezTo>
                    <a:pt x="80" y="133"/>
                    <a:pt x="84" y="129"/>
                    <a:pt x="88" y="128"/>
                  </a:cubicBezTo>
                  <a:cubicBezTo>
                    <a:pt x="89" y="128"/>
                    <a:pt x="89" y="128"/>
                    <a:pt x="90" y="128"/>
                  </a:cubicBezTo>
                  <a:cubicBezTo>
                    <a:pt x="90" y="128"/>
                    <a:pt x="91" y="127"/>
                    <a:pt x="91" y="127"/>
                  </a:cubicBezTo>
                  <a:cubicBezTo>
                    <a:pt x="92" y="128"/>
                    <a:pt x="93" y="128"/>
                    <a:pt x="93" y="128"/>
                  </a:cubicBezTo>
                  <a:cubicBezTo>
                    <a:pt x="94" y="128"/>
                    <a:pt x="95" y="128"/>
                    <a:pt x="96" y="128"/>
                  </a:cubicBezTo>
                  <a:cubicBezTo>
                    <a:pt x="96" y="128"/>
                    <a:pt x="97" y="128"/>
                    <a:pt x="97" y="128"/>
                  </a:cubicBezTo>
                  <a:cubicBezTo>
                    <a:pt x="97" y="128"/>
                    <a:pt x="97" y="128"/>
                    <a:pt x="97" y="128"/>
                  </a:cubicBezTo>
                  <a:cubicBezTo>
                    <a:pt x="98" y="128"/>
                    <a:pt x="98" y="128"/>
                    <a:pt x="98" y="127"/>
                  </a:cubicBezTo>
                  <a:cubicBezTo>
                    <a:pt x="100" y="127"/>
                    <a:pt x="103" y="127"/>
                    <a:pt x="103" y="124"/>
                  </a:cubicBezTo>
                  <a:cubicBezTo>
                    <a:pt x="103" y="124"/>
                    <a:pt x="102" y="124"/>
                    <a:pt x="103" y="123"/>
                  </a:cubicBezTo>
                  <a:cubicBezTo>
                    <a:pt x="101" y="123"/>
                    <a:pt x="100" y="124"/>
                    <a:pt x="99" y="124"/>
                  </a:cubicBezTo>
                  <a:cubicBezTo>
                    <a:pt x="97" y="122"/>
                    <a:pt x="99" y="119"/>
                    <a:pt x="98" y="117"/>
                  </a:cubicBezTo>
                  <a:cubicBezTo>
                    <a:pt x="97" y="116"/>
                    <a:pt x="96" y="117"/>
                    <a:pt x="95" y="117"/>
                  </a:cubicBezTo>
                  <a:cubicBezTo>
                    <a:pt x="93" y="118"/>
                    <a:pt x="92" y="119"/>
                    <a:pt x="91" y="117"/>
                  </a:cubicBezTo>
                  <a:cubicBezTo>
                    <a:pt x="92" y="116"/>
                    <a:pt x="93" y="116"/>
                    <a:pt x="94" y="115"/>
                  </a:cubicBezTo>
                  <a:cubicBezTo>
                    <a:pt x="95" y="115"/>
                    <a:pt x="96" y="114"/>
                    <a:pt x="97" y="114"/>
                  </a:cubicBezTo>
                  <a:cubicBezTo>
                    <a:pt x="99" y="114"/>
                    <a:pt x="102" y="116"/>
                    <a:pt x="104" y="116"/>
                  </a:cubicBezTo>
                  <a:cubicBezTo>
                    <a:pt x="104" y="116"/>
                    <a:pt x="105" y="115"/>
                    <a:pt x="105" y="115"/>
                  </a:cubicBezTo>
                  <a:cubicBezTo>
                    <a:pt x="105" y="115"/>
                    <a:pt x="106" y="116"/>
                    <a:pt x="106" y="115"/>
                  </a:cubicBezTo>
                  <a:cubicBezTo>
                    <a:pt x="107" y="115"/>
                    <a:pt x="108" y="114"/>
                    <a:pt x="109" y="114"/>
                  </a:cubicBezTo>
                  <a:cubicBezTo>
                    <a:pt x="111" y="113"/>
                    <a:pt x="112" y="113"/>
                    <a:pt x="112" y="112"/>
                  </a:cubicBezTo>
                  <a:cubicBezTo>
                    <a:pt x="113" y="111"/>
                    <a:pt x="112" y="109"/>
                    <a:pt x="111" y="109"/>
                  </a:cubicBezTo>
                  <a:cubicBezTo>
                    <a:pt x="110" y="107"/>
                    <a:pt x="109" y="106"/>
                    <a:pt x="108" y="105"/>
                  </a:cubicBezTo>
                  <a:cubicBezTo>
                    <a:pt x="108" y="104"/>
                    <a:pt x="107" y="103"/>
                    <a:pt x="107" y="102"/>
                  </a:cubicBezTo>
                  <a:cubicBezTo>
                    <a:pt x="107" y="101"/>
                    <a:pt x="108" y="100"/>
                    <a:pt x="108" y="99"/>
                  </a:cubicBezTo>
                  <a:cubicBezTo>
                    <a:pt x="108" y="99"/>
                    <a:pt x="108" y="98"/>
                    <a:pt x="108" y="98"/>
                  </a:cubicBezTo>
                  <a:cubicBezTo>
                    <a:pt x="108" y="97"/>
                    <a:pt x="108" y="96"/>
                    <a:pt x="108" y="96"/>
                  </a:cubicBezTo>
                  <a:cubicBezTo>
                    <a:pt x="108" y="95"/>
                    <a:pt x="108" y="93"/>
                    <a:pt x="107" y="93"/>
                  </a:cubicBezTo>
                  <a:cubicBezTo>
                    <a:pt x="106" y="93"/>
                    <a:pt x="105" y="95"/>
                    <a:pt x="103" y="95"/>
                  </a:cubicBezTo>
                  <a:cubicBezTo>
                    <a:pt x="103" y="95"/>
                    <a:pt x="103" y="95"/>
                    <a:pt x="102" y="94"/>
                  </a:cubicBezTo>
                  <a:cubicBezTo>
                    <a:pt x="101" y="93"/>
                    <a:pt x="101" y="93"/>
                    <a:pt x="101" y="91"/>
                  </a:cubicBezTo>
                  <a:cubicBezTo>
                    <a:pt x="101" y="91"/>
                    <a:pt x="102" y="89"/>
                    <a:pt x="102" y="88"/>
                  </a:cubicBezTo>
                  <a:cubicBezTo>
                    <a:pt x="102" y="87"/>
                    <a:pt x="101" y="87"/>
                    <a:pt x="101" y="86"/>
                  </a:cubicBezTo>
                  <a:cubicBezTo>
                    <a:pt x="100" y="84"/>
                    <a:pt x="100" y="84"/>
                    <a:pt x="99" y="84"/>
                  </a:cubicBezTo>
                  <a:cubicBezTo>
                    <a:pt x="99" y="83"/>
                    <a:pt x="98" y="84"/>
                    <a:pt x="97" y="84"/>
                  </a:cubicBezTo>
                  <a:cubicBezTo>
                    <a:pt x="96" y="84"/>
                    <a:pt x="96" y="83"/>
                    <a:pt x="95" y="83"/>
                  </a:cubicBezTo>
                  <a:cubicBezTo>
                    <a:pt x="94" y="84"/>
                    <a:pt x="94" y="85"/>
                    <a:pt x="93" y="86"/>
                  </a:cubicBezTo>
                  <a:cubicBezTo>
                    <a:pt x="93" y="87"/>
                    <a:pt x="93" y="88"/>
                    <a:pt x="92" y="88"/>
                  </a:cubicBezTo>
                  <a:cubicBezTo>
                    <a:pt x="91" y="90"/>
                    <a:pt x="90" y="90"/>
                    <a:pt x="90" y="91"/>
                  </a:cubicBezTo>
                  <a:cubicBezTo>
                    <a:pt x="90" y="93"/>
                    <a:pt x="90" y="96"/>
                    <a:pt x="88" y="98"/>
                  </a:cubicBezTo>
                  <a:cubicBezTo>
                    <a:pt x="87" y="99"/>
                    <a:pt x="86" y="99"/>
                    <a:pt x="85" y="100"/>
                  </a:cubicBezTo>
                  <a:cubicBezTo>
                    <a:pt x="83" y="103"/>
                    <a:pt x="83" y="108"/>
                    <a:pt x="80" y="107"/>
                  </a:cubicBezTo>
                  <a:cubicBezTo>
                    <a:pt x="79" y="105"/>
                    <a:pt x="79" y="103"/>
                    <a:pt x="80" y="100"/>
                  </a:cubicBezTo>
                  <a:cubicBezTo>
                    <a:pt x="80" y="98"/>
                    <a:pt x="79" y="98"/>
                    <a:pt x="78" y="98"/>
                  </a:cubicBezTo>
                  <a:cubicBezTo>
                    <a:pt x="78" y="98"/>
                    <a:pt x="78" y="97"/>
                    <a:pt x="78" y="97"/>
                  </a:cubicBezTo>
                  <a:cubicBezTo>
                    <a:pt x="77" y="97"/>
                    <a:pt x="77" y="97"/>
                    <a:pt x="76" y="97"/>
                  </a:cubicBezTo>
                  <a:cubicBezTo>
                    <a:pt x="76" y="96"/>
                    <a:pt x="76" y="96"/>
                    <a:pt x="76" y="96"/>
                  </a:cubicBezTo>
                  <a:cubicBezTo>
                    <a:pt x="76" y="95"/>
                    <a:pt x="75" y="94"/>
                    <a:pt x="75" y="93"/>
                  </a:cubicBezTo>
                  <a:cubicBezTo>
                    <a:pt x="75" y="92"/>
                    <a:pt x="74" y="92"/>
                    <a:pt x="74" y="92"/>
                  </a:cubicBezTo>
                  <a:cubicBezTo>
                    <a:pt x="74" y="92"/>
                    <a:pt x="74" y="91"/>
                    <a:pt x="74" y="91"/>
                  </a:cubicBezTo>
                  <a:cubicBezTo>
                    <a:pt x="74" y="91"/>
                    <a:pt x="73" y="91"/>
                    <a:pt x="73" y="91"/>
                  </a:cubicBezTo>
                  <a:cubicBezTo>
                    <a:pt x="73" y="90"/>
                    <a:pt x="72" y="90"/>
                    <a:pt x="71" y="89"/>
                  </a:cubicBezTo>
                  <a:cubicBezTo>
                    <a:pt x="71" y="89"/>
                    <a:pt x="72" y="88"/>
                    <a:pt x="72" y="87"/>
                  </a:cubicBezTo>
                  <a:cubicBezTo>
                    <a:pt x="70" y="86"/>
                    <a:pt x="69" y="84"/>
                    <a:pt x="72" y="81"/>
                  </a:cubicBezTo>
                  <a:cubicBezTo>
                    <a:pt x="72" y="81"/>
                    <a:pt x="74" y="80"/>
                    <a:pt x="75" y="79"/>
                  </a:cubicBezTo>
                  <a:cubicBezTo>
                    <a:pt x="76" y="79"/>
                    <a:pt x="77" y="78"/>
                    <a:pt x="77" y="77"/>
                  </a:cubicBezTo>
                  <a:cubicBezTo>
                    <a:pt x="78" y="77"/>
                    <a:pt x="79" y="76"/>
                    <a:pt x="80" y="76"/>
                  </a:cubicBezTo>
                  <a:cubicBezTo>
                    <a:pt x="82" y="75"/>
                    <a:pt x="84" y="76"/>
                    <a:pt x="85" y="75"/>
                  </a:cubicBezTo>
                  <a:cubicBezTo>
                    <a:pt x="86" y="76"/>
                    <a:pt x="85" y="78"/>
                    <a:pt x="86" y="78"/>
                  </a:cubicBezTo>
                  <a:cubicBezTo>
                    <a:pt x="87" y="79"/>
                    <a:pt x="89" y="78"/>
                    <a:pt x="89" y="77"/>
                  </a:cubicBezTo>
                  <a:cubicBezTo>
                    <a:pt x="90" y="75"/>
                    <a:pt x="89" y="75"/>
                    <a:pt x="89" y="73"/>
                  </a:cubicBezTo>
                  <a:cubicBezTo>
                    <a:pt x="91" y="72"/>
                    <a:pt x="94" y="72"/>
                    <a:pt x="95" y="70"/>
                  </a:cubicBezTo>
                  <a:cubicBezTo>
                    <a:pt x="96" y="69"/>
                    <a:pt x="96" y="68"/>
                    <a:pt x="95" y="68"/>
                  </a:cubicBezTo>
                  <a:cubicBezTo>
                    <a:pt x="95" y="67"/>
                    <a:pt x="95" y="65"/>
                    <a:pt x="96" y="64"/>
                  </a:cubicBezTo>
                  <a:cubicBezTo>
                    <a:pt x="97" y="63"/>
                    <a:pt x="99" y="62"/>
                    <a:pt x="101" y="62"/>
                  </a:cubicBezTo>
                  <a:cubicBezTo>
                    <a:pt x="103" y="61"/>
                    <a:pt x="103" y="63"/>
                    <a:pt x="104" y="64"/>
                  </a:cubicBezTo>
                  <a:cubicBezTo>
                    <a:pt x="104" y="65"/>
                    <a:pt x="104" y="65"/>
                    <a:pt x="105" y="65"/>
                  </a:cubicBezTo>
                  <a:cubicBezTo>
                    <a:pt x="105" y="67"/>
                    <a:pt x="107" y="68"/>
                    <a:pt x="106" y="70"/>
                  </a:cubicBezTo>
                  <a:cubicBezTo>
                    <a:pt x="105" y="72"/>
                    <a:pt x="104" y="73"/>
                    <a:pt x="103" y="74"/>
                  </a:cubicBezTo>
                  <a:cubicBezTo>
                    <a:pt x="103" y="75"/>
                    <a:pt x="102" y="76"/>
                    <a:pt x="101" y="76"/>
                  </a:cubicBezTo>
                  <a:cubicBezTo>
                    <a:pt x="99" y="76"/>
                    <a:pt x="96" y="76"/>
                    <a:pt x="95" y="80"/>
                  </a:cubicBezTo>
                  <a:cubicBezTo>
                    <a:pt x="96" y="81"/>
                    <a:pt x="98" y="80"/>
                    <a:pt x="98" y="81"/>
                  </a:cubicBezTo>
                  <a:cubicBezTo>
                    <a:pt x="100" y="81"/>
                    <a:pt x="102" y="82"/>
                    <a:pt x="102" y="83"/>
                  </a:cubicBezTo>
                  <a:cubicBezTo>
                    <a:pt x="103" y="84"/>
                    <a:pt x="103" y="84"/>
                    <a:pt x="103" y="85"/>
                  </a:cubicBezTo>
                  <a:cubicBezTo>
                    <a:pt x="104" y="85"/>
                    <a:pt x="105" y="86"/>
                    <a:pt x="106" y="86"/>
                  </a:cubicBezTo>
                  <a:cubicBezTo>
                    <a:pt x="106" y="86"/>
                    <a:pt x="107" y="87"/>
                    <a:pt x="108" y="86"/>
                  </a:cubicBezTo>
                  <a:cubicBezTo>
                    <a:pt x="109" y="84"/>
                    <a:pt x="105" y="84"/>
                    <a:pt x="106" y="82"/>
                  </a:cubicBezTo>
                  <a:cubicBezTo>
                    <a:pt x="108" y="81"/>
                    <a:pt x="109" y="85"/>
                    <a:pt x="111" y="82"/>
                  </a:cubicBezTo>
                  <a:cubicBezTo>
                    <a:pt x="112" y="80"/>
                    <a:pt x="109" y="79"/>
                    <a:pt x="110" y="77"/>
                  </a:cubicBezTo>
                  <a:cubicBezTo>
                    <a:pt x="111" y="77"/>
                    <a:pt x="111" y="76"/>
                    <a:pt x="111" y="76"/>
                  </a:cubicBezTo>
                  <a:cubicBezTo>
                    <a:pt x="112" y="77"/>
                    <a:pt x="112" y="77"/>
                    <a:pt x="112" y="78"/>
                  </a:cubicBezTo>
                  <a:cubicBezTo>
                    <a:pt x="112" y="78"/>
                    <a:pt x="113" y="78"/>
                    <a:pt x="113" y="78"/>
                  </a:cubicBezTo>
                  <a:cubicBezTo>
                    <a:pt x="113" y="79"/>
                    <a:pt x="113" y="80"/>
                    <a:pt x="114" y="80"/>
                  </a:cubicBezTo>
                  <a:cubicBezTo>
                    <a:pt x="115" y="80"/>
                    <a:pt x="116" y="80"/>
                    <a:pt x="116" y="79"/>
                  </a:cubicBezTo>
                  <a:cubicBezTo>
                    <a:pt x="117" y="78"/>
                    <a:pt x="117" y="77"/>
                    <a:pt x="118" y="76"/>
                  </a:cubicBezTo>
                  <a:cubicBezTo>
                    <a:pt x="118" y="76"/>
                    <a:pt x="118" y="76"/>
                    <a:pt x="118" y="75"/>
                  </a:cubicBezTo>
                  <a:cubicBezTo>
                    <a:pt x="118" y="75"/>
                    <a:pt x="118" y="75"/>
                    <a:pt x="118" y="74"/>
                  </a:cubicBezTo>
                  <a:cubicBezTo>
                    <a:pt x="118" y="73"/>
                    <a:pt x="115" y="71"/>
                    <a:pt x="115" y="70"/>
                  </a:cubicBezTo>
                  <a:cubicBezTo>
                    <a:pt x="114" y="69"/>
                    <a:pt x="114" y="69"/>
                    <a:pt x="114" y="68"/>
                  </a:cubicBezTo>
                  <a:cubicBezTo>
                    <a:pt x="114" y="66"/>
                    <a:pt x="114" y="66"/>
                    <a:pt x="114" y="65"/>
                  </a:cubicBezTo>
                  <a:cubicBezTo>
                    <a:pt x="114" y="63"/>
                    <a:pt x="111" y="62"/>
                    <a:pt x="111" y="60"/>
                  </a:cubicBezTo>
                  <a:cubicBezTo>
                    <a:pt x="111" y="59"/>
                    <a:pt x="112" y="58"/>
                    <a:pt x="112" y="57"/>
                  </a:cubicBezTo>
                  <a:cubicBezTo>
                    <a:pt x="111" y="56"/>
                    <a:pt x="109" y="56"/>
                    <a:pt x="108" y="56"/>
                  </a:cubicBezTo>
                  <a:cubicBezTo>
                    <a:pt x="108" y="55"/>
                    <a:pt x="108" y="54"/>
                    <a:pt x="108" y="53"/>
                  </a:cubicBezTo>
                  <a:cubicBezTo>
                    <a:pt x="107" y="53"/>
                    <a:pt x="106" y="52"/>
                    <a:pt x="105" y="52"/>
                  </a:cubicBezTo>
                  <a:cubicBezTo>
                    <a:pt x="105" y="52"/>
                    <a:pt x="104" y="52"/>
                    <a:pt x="103" y="52"/>
                  </a:cubicBezTo>
                  <a:cubicBezTo>
                    <a:pt x="103" y="52"/>
                    <a:pt x="102" y="52"/>
                    <a:pt x="102" y="52"/>
                  </a:cubicBezTo>
                  <a:cubicBezTo>
                    <a:pt x="100" y="51"/>
                    <a:pt x="98" y="51"/>
                    <a:pt x="97" y="51"/>
                  </a:cubicBezTo>
                  <a:cubicBezTo>
                    <a:pt x="96" y="51"/>
                    <a:pt x="96" y="51"/>
                    <a:pt x="95" y="52"/>
                  </a:cubicBezTo>
                  <a:cubicBezTo>
                    <a:pt x="94" y="53"/>
                    <a:pt x="92" y="54"/>
                    <a:pt x="92" y="55"/>
                  </a:cubicBezTo>
                  <a:cubicBezTo>
                    <a:pt x="91" y="56"/>
                    <a:pt x="92" y="57"/>
                    <a:pt x="92" y="57"/>
                  </a:cubicBezTo>
                  <a:cubicBezTo>
                    <a:pt x="92" y="59"/>
                    <a:pt x="92" y="60"/>
                    <a:pt x="92" y="62"/>
                  </a:cubicBezTo>
                  <a:cubicBezTo>
                    <a:pt x="92" y="62"/>
                    <a:pt x="94" y="63"/>
                    <a:pt x="93" y="64"/>
                  </a:cubicBezTo>
                  <a:cubicBezTo>
                    <a:pt x="93" y="65"/>
                    <a:pt x="92" y="66"/>
                    <a:pt x="91" y="66"/>
                  </a:cubicBezTo>
                  <a:cubicBezTo>
                    <a:pt x="90" y="67"/>
                    <a:pt x="90" y="69"/>
                    <a:pt x="88" y="69"/>
                  </a:cubicBezTo>
                  <a:cubicBezTo>
                    <a:pt x="88" y="69"/>
                    <a:pt x="88" y="68"/>
                    <a:pt x="88" y="67"/>
                  </a:cubicBezTo>
                  <a:cubicBezTo>
                    <a:pt x="87" y="67"/>
                    <a:pt x="86" y="67"/>
                    <a:pt x="86" y="67"/>
                  </a:cubicBezTo>
                  <a:cubicBezTo>
                    <a:pt x="86" y="66"/>
                    <a:pt x="86" y="65"/>
                    <a:pt x="85" y="64"/>
                  </a:cubicBezTo>
                  <a:cubicBezTo>
                    <a:pt x="86" y="62"/>
                    <a:pt x="85" y="62"/>
                    <a:pt x="85" y="60"/>
                  </a:cubicBezTo>
                  <a:cubicBezTo>
                    <a:pt x="86" y="59"/>
                    <a:pt x="87" y="59"/>
                    <a:pt x="87" y="58"/>
                  </a:cubicBezTo>
                  <a:cubicBezTo>
                    <a:pt x="87" y="56"/>
                    <a:pt x="85" y="56"/>
                    <a:pt x="86" y="54"/>
                  </a:cubicBezTo>
                  <a:cubicBezTo>
                    <a:pt x="87" y="53"/>
                    <a:pt x="87" y="53"/>
                    <a:pt x="88" y="52"/>
                  </a:cubicBezTo>
                  <a:cubicBezTo>
                    <a:pt x="89" y="52"/>
                    <a:pt x="90" y="53"/>
                    <a:pt x="91" y="52"/>
                  </a:cubicBezTo>
                  <a:cubicBezTo>
                    <a:pt x="91" y="52"/>
                    <a:pt x="92" y="51"/>
                    <a:pt x="92" y="51"/>
                  </a:cubicBezTo>
                  <a:cubicBezTo>
                    <a:pt x="92" y="51"/>
                    <a:pt x="92" y="51"/>
                    <a:pt x="92" y="51"/>
                  </a:cubicBezTo>
                  <a:cubicBezTo>
                    <a:pt x="92" y="51"/>
                    <a:pt x="93" y="51"/>
                    <a:pt x="93" y="50"/>
                  </a:cubicBezTo>
                  <a:cubicBezTo>
                    <a:pt x="93" y="50"/>
                    <a:pt x="93" y="50"/>
                    <a:pt x="93" y="50"/>
                  </a:cubicBezTo>
                  <a:cubicBezTo>
                    <a:pt x="94" y="49"/>
                    <a:pt x="95" y="46"/>
                    <a:pt x="96" y="45"/>
                  </a:cubicBezTo>
                  <a:cubicBezTo>
                    <a:pt x="97" y="45"/>
                    <a:pt x="98" y="45"/>
                    <a:pt x="100" y="45"/>
                  </a:cubicBezTo>
                  <a:cubicBezTo>
                    <a:pt x="102" y="45"/>
                    <a:pt x="105" y="45"/>
                    <a:pt x="106" y="44"/>
                  </a:cubicBezTo>
                  <a:cubicBezTo>
                    <a:pt x="107" y="44"/>
                    <a:pt x="108" y="42"/>
                    <a:pt x="109" y="41"/>
                  </a:cubicBezTo>
                  <a:cubicBezTo>
                    <a:pt x="109" y="40"/>
                    <a:pt x="110" y="39"/>
                    <a:pt x="111" y="39"/>
                  </a:cubicBezTo>
                  <a:cubicBezTo>
                    <a:pt x="111" y="39"/>
                    <a:pt x="111" y="38"/>
                    <a:pt x="111" y="38"/>
                  </a:cubicBezTo>
                  <a:cubicBezTo>
                    <a:pt x="112" y="37"/>
                    <a:pt x="114" y="36"/>
                    <a:pt x="115" y="35"/>
                  </a:cubicBezTo>
                  <a:cubicBezTo>
                    <a:pt x="115" y="35"/>
                    <a:pt x="116" y="34"/>
                    <a:pt x="117" y="34"/>
                  </a:cubicBezTo>
                  <a:cubicBezTo>
                    <a:pt x="118" y="33"/>
                    <a:pt x="118" y="31"/>
                    <a:pt x="120" y="30"/>
                  </a:cubicBezTo>
                  <a:cubicBezTo>
                    <a:pt x="120" y="30"/>
                    <a:pt x="120" y="30"/>
                    <a:pt x="120" y="30"/>
                  </a:cubicBezTo>
                  <a:cubicBezTo>
                    <a:pt x="122" y="29"/>
                    <a:pt x="124" y="28"/>
                    <a:pt x="126" y="27"/>
                  </a:cubicBezTo>
                  <a:cubicBezTo>
                    <a:pt x="127" y="26"/>
                    <a:pt x="127" y="26"/>
                    <a:pt x="128" y="25"/>
                  </a:cubicBezTo>
                  <a:cubicBezTo>
                    <a:pt x="129" y="25"/>
                    <a:pt x="130" y="25"/>
                    <a:pt x="130" y="24"/>
                  </a:cubicBezTo>
                  <a:cubicBezTo>
                    <a:pt x="131" y="24"/>
                    <a:pt x="132" y="24"/>
                    <a:pt x="132" y="24"/>
                  </a:cubicBezTo>
                  <a:cubicBezTo>
                    <a:pt x="132" y="24"/>
                    <a:pt x="133" y="23"/>
                    <a:pt x="133" y="23"/>
                  </a:cubicBezTo>
                  <a:cubicBezTo>
                    <a:pt x="133" y="23"/>
                    <a:pt x="133" y="23"/>
                    <a:pt x="134" y="23"/>
                  </a:cubicBezTo>
                  <a:cubicBezTo>
                    <a:pt x="134" y="23"/>
                    <a:pt x="134" y="23"/>
                    <a:pt x="134" y="22"/>
                  </a:cubicBezTo>
                  <a:cubicBezTo>
                    <a:pt x="135" y="22"/>
                    <a:pt x="136" y="22"/>
                    <a:pt x="136" y="21"/>
                  </a:cubicBezTo>
                  <a:cubicBezTo>
                    <a:pt x="136" y="20"/>
                    <a:pt x="135" y="19"/>
                    <a:pt x="134" y="19"/>
                  </a:cubicBezTo>
                  <a:cubicBezTo>
                    <a:pt x="134" y="18"/>
                    <a:pt x="133" y="19"/>
                    <a:pt x="132" y="19"/>
                  </a:cubicBezTo>
                  <a:cubicBezTo>
                    <a:pt x="130" y="19"/>
                    <a:pt x="128" y="18"/>
                    <a:pt x="126" y="18"/>
                  </a:cubicBezTo>
                  <a:cubicBezTo>
                    <a:pt x="125" y="18"/>
                    <a:pt x="124" y="19"/>
                    <a:pt x="123" y="19"/>
                  </a:cubicBezTo>
                  <a:cubicBezTo>
                    <a:pt x="122" y="19"/>
                    <a:pt x="121" y="18"/>
                    <a:pt x="121" y="18"/>
                  </a:cubicBezTo>
                  <a:cubicBezTo>
                    <a:pt x="120" y="18"/>
                    <a:pt x="119" y="19"/>
                    <a:pt x="118" y="19"/>
                  </a:cubicBezTo>
                  <a:cubicBezTo>
                    <a:pt x="116" y="20"/>
                    <a:pt x="114" y="20"/>
                    <a:pt x="112" y="21"/>
                  </a:cubicBezTo>
                  <a:cubicBezTo>
                    <a:pt x="111" y="21"/>
                    <a:pt x="111" y="21"/>
                    <a:pt x="111" y="21"/>
                  </a:cubicBezTo>
                  <a:cubicBezTo>
                    <a:pt x="127" y="15"/>
                    <a:pt x="144" y="12"/>
                    <a:pt x="162" y="12"/>
                  </a:cubicBezTo>
                  <a:cubicBezTo>
                    <a:pt x="194" y="12"/>
                    <a:pt x="223" y="21"/>
                    <a:pt x="247" y="37"/>
                  </a:cubicBezTo>
                  <a:cubicBezTo>
                    <a:pt x="246" y="38"/>
                    <a:pt x="245" y="39"/>
                    <a:pt x="245" y="40"/>
                  </a:cubicBezTo>
                  <a:cubicBezTo>
                    <a:pt x="244" y="40"/>
                    <a:pt x="243" y="41"/>
                    <a:pt x="243" y="41"/>
                  </a:cubicBezTo>
                  <a:cubicBezTo>
                    <a:pt x="243" y="42"/>
                    <a:pt x="243" y="42"/>
                    <a:pt x="243" y="43"/>
                  </a:cubicBezTo>
                  <a:cubicBezTo>
                    <a:pt x="242" y="44"/>
                    <a:pt x="241" y="46"/>
                    <a:pt x="241" y="47"/>
                  </a:cubicBezTo>
                  <a:cubicBezTo>
                    <a:pt x="241" y="47"/>
                    <a:pt x="242" y="48"/>
                    <a:pt x="241" y="48"/>
                  </a:cubicBezTo>
                  <a:cubicBezTo>
                    <a:pt x="242" y="49"/>
                    <a:pt x="244" y="51"/>
                    <a:pt x="245" y="51"/>
                  </a:cubicBezTo>
                  <a:cubicBezTo>
                    <a:pt x="246" y="52"/>
                    <a:pt x="248" y="52"/>
                    <a:pt x="250" y="51"/>
                  </a:cubicBezTo>
                  <a:cubicBezTo>
                    <a:pt x="249" y="49"/>
                    <a:pt x="248" y="50"/>
                    <a:pt x="247" y="48"/>
                  </a:cubicBezTo>
                  <a:cubicBezTo>
                    <a:pt x="247" y="46"/>
                    <a:pt x="247" y="45"/>
                    <a:pt x="247" y="44"/>
                  </a:cubicBezTo>
                  <a:cubicBezTo>
                    <a:pt x="247" y="43"/>
                    <a:pt x="248" y="43"/>
                    <a:pt x="248" y="42"/>
                  </a:cubicBezTo>
                  <a:cubicBezTo>
                    <a:pt x="249" y="41"/>
                    <a:pt x="250" y="40"/>
                    <a:pt x="250" y="40"/>
                  </a:cubicBezTo>
                  <a:cubicBezTo>
                    <a:pt x="254" y="43"/>
                    <a:pt x="258" y="46"/>
                    <a:pt x="262" y="49"/>
                  </a:cubicBezTo>
                  <a:cubicBezTo>
                    <a:pt x="262" y="50"/>
                    <a:pt x="261" y="50"/>
                    <a:pt x="261" y="51"/>
                  </a:cubicBezTo>
                  <a:cubicBezTo>
                    <a:pt x="261" y="52"/>
                    <a:pt x="262" y="54"/>
                    <a:pt x="261" y="55"/>
                  </a:cubicBezTo>
                  <a:cubicBezTo>
                    <a:pt x="261" y="55"/>
                    <a:pt x="262" y="56"/>
                    <a:pt x="262" y="57"/>
                  </a:cubicBezTo>
                  <a:cubicBezTo>
                    <a:pt x="262" y="56"/>
                    <a:pt x="261" y="56"/>
                    <a:pt x="261" y="56"/>
                  </a:cubicBezTo>
                  <a:cubicBezTo>
                    <a:pt x="261" y="56"/>
                    <a:pt x="260" y="55"/>
                    <a:pt x="260" y="55"/>
                  </a:cubicBezTo>
                  <a:cubicBezTo>
                    <a:pt x="260" y="55"/>
                    <a:pt x="259" y="55"/>
                    <a:pt x="259" y="55"/>
                  </a:cubicBezTo>
                  <a:cubicBezTo>
                    <a:pt x="258" y="54"/>
                    <a:pt x="257" y="54"/>
                    <a:pt x="255" y="54"/>
                  </a:cubicBezTo>
                  <a:cubicBezTo>
                    <a:pt x="254" y="54"/>
                    <a:pt x="252" y="52"/>
                    <a:pt x="252" y="53"/>
                  </a:cubicBezTo>
                  <a:cubicBezTo>
                    <a:pt x="252" y="55"/>
                    <a:pt x="254" y="55"/>
                    <a:pt x="254" y="56"/>
                  </a:cubicBezTo>
                  <a:cubicBezTo>
                    <a:pt x="253" y="57"/>
                    <a:pt x="252" y="57"/>
                    <a:pt x="251" y="57"/>
                  </a:cubicBezTo>
                  <a:cubicBezTo>
                    <a:pt x="249" y="57"/>
                    <a:pt x="248" y="57"/>
                    <a:pt x="247" y="57"/>
                  </a:cubicBezTo>
                  <a:cubicBezTo>
                    <a:pt x="246" y="57"/>
                    <a:pt x="245" y="58"/>
                    <a:pt x="244" y="58"/>
                  </a:cubicBezTo>
                  <a:cubicBezTo>
                    <a:pt x="244" y="58"/>
                    <a:pt x="243" y="58"/>
                    <a:pt x="242" y="59"/>
                  </a:cubicBezTo>
                  <a:cubicBezTo>
                    <a:pt x="242" y="59"/>
                    <a:pt x="241" y="59"/>
                    <a:pt x="241" y="60"/>
                  </a:cubicBezTo>
                  <a:cubicBezTo>
                    <a:pt x="241" y="60"/>
                    <a:pt x="240" y="60"/>
                    <a:pt x="240" y="60"/>
                  </a:cubicBezTo>
                  <a:cubicBezTo>
                    <a:pt x="240" y="60"/>
                    <a:pt x="240" y="60"/>
                    <a:pt x="240" y="60"/>
                  </a:cubicBezTo>
                  <a:cubicBezTo>
                    <a:pt x="240" y="60"/>
                    <a:pt x="239" y="60"/>
                    <a:pt x="239" y="60"/>
                  </a:cubicBezTo>
                  <a:cubicBezTo>
                    <a:pt x="238" y="61"/>
                    <a:pt x="238" y="63"/>
                    <a:pt x="236" y="63"/>
                  </a:cubicBezTo>
                  <a:cubicBezTo>
                    <a:pt x="235" y="62"/>
                    <a:pt x="236" y="59"/>
                    <a:pt x="234" y="59"/>
                  </a:cubicBezTo>
                  <a:cubicBezTo>
                    <a:pt x="232" y="60"/>
                    <a:pt x="234" y="63"/>
                    <a:pt x="232" y="63"/>
                  </a:cubicBezTo>
                  <a:cubicBezTo>
                    <a:pt x="232" y="63"/>
                    <a:pt x="231" y="63"/>
                    <a:pt x="230" y="63"/>
                  </a:cubicBezTo>
                  <a:cubicBezTo>
                    <a:pt x="229" y="64"/>
                    <a:pt x="228" y="65"/>
                    <a:pt x="228" y="65"/>
                  </a:cubicBezTo>
                  <a:cubicBezTo>
                    <a:pt x="228" y="66"/>
                    <a:pt x="228" y="66"/>
                    <a:pt x="228" y="66"/>
                  </a:cubicBezTo>
                  <a:cubicBezTo>
                    <a:pt x="227" y="67"/>
                    <a:pt x="227" y="67"/>
                    <a:pt x="227" y="67"/>
                  </a:cubicBezTo>
                  <a:cubicBezTo>
                    <a:pt x="226" y="68"/>
                    <a:pt x="226" y="69"/>
                    <a:pt x="225" y="69"/>
                  </a:cubicBezTo>
                  <a:cubicBezTo>
                    <a:pt x="224" y="69"/>
                    <a:pt x="221" y="67"/>
                    <a:pt x="222" y="65"/>
                  </a:cubicBezTo>
                  <a:cubicBezTo>
                    <a:pt x="221" y="64"/>
                    <a:pt x="221" y="64"/>
                    <a:pt x="221" y="64"/>
                  </a:cubicBezTo>
                  <a:cubicBezTo>
                    <a:pt x="220" y="63"/>
                    <a:pt x="219" y="63"/>
                    <a:pt x="220" y="62"/>
                  </a:cubicBezTo>
                  <a:cubicBezTo>
                    <a:pt x="221" y="62"/>
                    <a:pt x="223" y="63"/>
                    <a:pt x="224" y="63"/>
                  </a:cubicBezTo>
                  <a:cubicBezTo>
                    <a:pt x="227" y="64"/>
                    <a:pt x="229" y="63"/>
                    <a:pt x="229" y="61"/>
                  </a:cubicBezTo>
                  <a:cubicBezTo>
                    <a:pt x="229" y="60"/>
                    <a:pt x="228" y="59"/>
                    <a:pt x="227" y="58"/>
                  </a:cubicBezTo>
                  <a:cubicBezTo>
                    <a:pt x="227" y="58"/>
                    <a:pt x="227" y="58"/>
                    <a:pt x="227" y="58"/>
                  </a:cubicBezTo>
                  <a:cubicBezTo>
                    <a:pt x="227" y="58"/>
                    <a:pt x="226" y="57"/>
                    <a:pt x="226" y="57"/>
                  </a:cubicBezTo>
                  <a:cubicBezTo>
                    <a:pt x="225" y="56"/>
                    <a:pt x="223" y="55"/>
                    <a:pt x="221" y="55"/>
                  </a:cubicBezTo>
                  <a:cubicBezTo>
                    <a:pt x="221" y="55"/>
                    <a:pt x="221" y="54"/>
                    <a:pt x="220" y="54"/>
                  </a:cubicBezTo>
                  <a:cubicBezTo>
                    <a:pt x="220" y="54"/>
                    <a:pt x="219" y="54"/>
                    <a:pt x="218" y="54"/>
                  </a:cubicBezTo>
                  <a:cubicBezTo>
                    <a:pt x="218" y="54"/>
                    <a:pt x="218" y="53"/>
                    <a:pt x="218" y="53"/>
                  </a:cubicBezTo>
                  <a:cubicBezTo>
                    <a:pt x="217" y="53"/>
                    <a:pt x="217" y="53"/>
                    <a:pt x="217" y="53"/>
                  </a:cubicBezTo>
                  <a:cubicBezTo>
                    <a:pt x="217" y="53"/>
                    <a:pt x="216" y="52"/>
                    <a:pt x="216" y="52"/>
                  </a:cubicBezTo>
                  <a:cubicBezTo>
                    <a:pt x="216" y="52"/>
                    <a:pt x="216" y="52"/>
                    <a:pt x="216" y="52"/>
                  </a:cubicBezTo>
                  <a:cubicBezTo>
                    <a:pt x="215" y="52"/>
                    <a:pt x="215" y="51"/>
                    <a:pt x="215" y="51"/>
                  </a:cubicBezTo>
                  <a:cubicBezTo>
                    <a:pt x="214" y="50"/>
                    <a:pt x="213" y="49"/>
                    <a:pt x="212" y="48"/>
                  </a:cubicBezTo>
                  <a:cubicBezTo>
                    <a:pt x="209" y="48"/>
                    <a:pt x="205" y="48"/>
                    <a:pt x="204" y="49"/>
                  </a:cubicBezTo>
                  <a:cubicBezTo>
                    <a:pt x="203" y="50"/>
                    <a:pt x="201" y="49"/>
                    <a:pt x="200" y="50"/>
                  </a:cubicBezTo>
                  <a:cubicBezTo>
                    <a:pt x="199" y="51"/>
                    <a:pt x="198" y="53"/>
                    <a:pt x="197" y="54"/>
                  </a:cubicBezTo>
                  <a:cubicBezTo>
                    <a:pt x="195" y="55"/>
                    <a:pt x="193" y="55"/>
                    <a:pt x="193" y="58"/>
                  </a:cubicBezTo>
                  <a:cubicBezTo>
                    <a:pt x="193" y="59"/>
                    <a:pt x="195" y="58"/>
                    <a:pt x="195" y="60"/>
                  </a:cubicBezTo>
                  <a:cubicBezTo>
                    <a:pt x="193" y="62"/>
                    <a:pt x="191" y="65"/>
                    <a:pt x="188" y="68"/>
                  </a:cubicBezTo>
                  <a:cubicBezTo>
                    <a:pt x="186" y="68"/>
                    <a:pt x="185" y="70"/>
                    <a:pt x="183" y="72"/>
                  </a:cubicBezTo>
                  <a:cubicBezTo>
                    <a:pt x="182" y="73"/>
                    <a:pt x="181" y="73"/>
                    <a:pt x="180" y="74"/>
                  </a:cubicBezTo>
                  <a:cubicBezTo>
                    <a:pt x="180" y="78"/>
                    <a:pt x="180" y="82"/>
                    <a:pt x="183" y="84"/>
                  </a:cubicBezTo>
                  <a:cubicBezTo>
                    <a:pt x="183" y="84"/>
                    <a:pt x="183" y="84"/>
                    <a:pt x="184" y="84"/>
                  </a:cubicBezTo>
                  <a:cubicBezTo>
                    <a:pt x="184" y="84"/>
                    <a:pt x="185" y="83"/>
                    <a:pt x="185" y="83"/>
                  </a:cubicBezTo>
                  <a:cubicBezTo>
                    <a:pt x="186" y="83"/>
                    <a:pt x="186" y="83"/>
                    <a:pt x="187" y="83"/>
                  </a:cubicBezTo>
                  <a:cubicBezTo>
                    <a:pt x="187" y="83"/>
                    <a:pt x="187" y="83"/>
                    <a:pt x="187" y="83"/>
                  </a:cubicBezTo>
                  <a:cubicBezTo>
                    <a:pt x="188" y="82"/>
                    <a:pt x="188" y="83"/>
                    <a:pt x="188" y="83"/>
                  </a:cubicBezTo>
                  <a:cubicBezTo>
                    <a:pt x="189" y="83"/>
                    <a:pt x="189" y="84"/>
                    <a:pt x="189" y="84"/>
                  </a:cubicBezTo>
                  <a:cubicBezTo>
                    <a:pt x="190" y="85"/>
                    <a:pt x="190" y="85"/>
                    <a:pt x="190" y="86"/>
                  </a:cubicBezTo>
                  <a:cubicBezTo>
                    <a:pt x="191" y="87"/>
                    <a:pt x="191" y="89"/>
                    <a:pt x="192" y="90"/>
                  </a:cubicBezTo>
                  <a:cubicBezTo>
                    <a:pt x="193" y="90"/>
                    <a:pt x="194" y="89"/>
                    <a:pt x="195" y="88"/>
                  </a:cubicBezTo>
                  <a:cubicBezTo>
                    <a:pt x="195" y="88"/>
                    <a:pt x="196" y="88"/>
                    <a:pt x="196" y="88"/>
                  </a:cubicBezTo>
                  <a:cubicBezTo>
                    <a:pt x="197" y="86"/>
                    <a:pt x="196" y="85"/>
                    <a:pt x="197" y="83"/>
                  </a:cubicBezTo>
                  <a:cubicBezTo>
                    <a:pt x="197" y="82"/>
                    <a:pt x="199" y="82"/>
                    <a:pt x="199" y="81"/>
                  </a:cubicBezTo>
                  <a:cubicBezTo>
                    <a:pt x="198" y="79"/>
                    <a:pt x="197" y="79"/>
                    <a:pt x="197" y="77"/>
                  </a:cubicBezTo>
                  <a:cubicBezTo>
                    <a:pt x="197" y="77"/>
                    <a:pt x="197" y="76"/>
                    <a:pt x="197" y="74"/>
                  </a:cubicBezTo>
                  <a:cubicBezTo>
                    <a:pt x="198" y="72"/>
                    <a:pt x="199" y="70"/>
                    <a:pt x="201" y="70"/>
                  </a:cubicBezTo>
                  <a:cubicBezTo>
                    <a:pt x="202" y="69"/>
                    <a:pt x="202" y="69"/>
                    <a:pt x="203" y="68"/>
                  </a:cubicBezTo>
                  <a:cubicBezTo>
                    <a:pt x="203" y="67"/>
                    <a:pt x="203" y="65"/>
                    <a:pt x="203" y="65"/>
                  </a:cubicBezTo>
                  <a:cubicBezTo>
                    <a:pt x="203" y="65"/>
                    <a:pt x="203" y="65"/>
                    <a:pt x="203" y="65"/>
                  </a:cubicBezTo>
                  <a:cubicBezTo>
                    <a:pt x="204" y="63"/>
                    <a:pt x="207" y="63"/>
                    <a:pt x="208" y="65"/>
                  </a:cubicBezTo>
                  <a:cubicBezTo>
                    <a:pt x="208" y="65"/>
                    <a:pt x="207" y="66"/>
                    <a:pt x="207" y="67"/>
                  </a:cubicBezTo>
                  <a:cubicBezTo>
                    <a:pt x="206" y="69"/>
                    <a:pt x="204" y="70"/>
                    <a:pt x="203" y="72"/>
                  </a:cubicBezTo>
                  <a:cubicBezTo>
                    <a:pt x="204" y="73"/>
                    <a:pt x="204" y="74"/>
                    <a:pt x="204" y="76"/>
                  </a:cubicBezTo>
                  <a:cubicBezTo>
                    <a:pt x="205" y="77"/>
                    <a:pt x="205" y="79"/>
                    <a:pt x="207" y="79"/>
                  </a:cubicBezTo>
                  <a:cubicBezTo>
                    <a:pt x="208" y="79"/>
                    <a:pt x="208" y="78"/>
                    <a:pt x="210" y="78"/>
                  </a:cubicBezTo>
                  <a:cubicBezTo>
                    <a:pt x="210" y="77"/>
                    <a:pt x="211" y="77"/>
                    <a:pt x="211" y="77"/>
                  </a:cubicBezTo>
                  <a:cubicBezTo>
                    <a:pt x="211" y="77"/>
                    <a:pt x="212" y="77"/>
                    <a:pt x="212" y="77"/>
                  </a:cubicBezTo>
                  <a:cubicBezTo>
                    <a:pt x="212" y="77"/>
                    <a:pt x="212" y="77"/>
                    <a:pt x="213" y="77"/>
                  </a:cubicBezTo>
                  <a:cubicBezTo>
                    <a:pt x="214" y="76"/>
                    <a:pt x="214" y="76"/>
                    <a:pt x="215" y="75"/>
                  </a:cubicBezTo>
                  <a:cubicBezTo>
                    <a:pt x="216" y="75"/>
                    <a:pt x="216" y="75"/>
                    <a:pt x="217" y="76"/>
                  </a:cubicBezTo>
                  <a:cubicBezTo>
                    <a:pt x="217" y="76"/>
                    <a:pt x="218" y="76"/>
                    <a:pt x="217" y="77"/>
                  </a:cubicBezTo>
                  <a:cubicBezTo>
                    <a:pt x="217" y="78"/>
                    <a:pt x="216" y="78"/>
                    <a:pt x="215" y="79"/>
                  </a:cubicBezTo>
                  <a:cubicBezTo>
                    <a:pt x="215" y="79"/>
                    <a:pt x="214" y="80"/>
                    <a:pt x="214" y="80"/>
                  </a:cubicBezTo>
                  <a:cubicBezTo>
                    <a:pt x="214" y="80"/>
                    <a:pt x="213" y="80"/>
                    <a:pt x="213" y="80"/>
                  </a:cubicBezTo>
                  <a:cubicBezTo>
                    <a:pt x="212" y="80"/>
                    <a:pt x="211" y="80"/>
                    <a:pt x="211" y="81"/>
                  </a:cubicBezTo>
                  <a:cubicBezTo>
                    <a:pt x="210" y="81"/>
                    <a:pt x="210" y="82"/>
                    <a:pt x="209" y="82"/>
                  </a:cubicBezTo>
                  <a:cubicBezTo>
                    <a:pt x="208" y="82"/>
                    <a:pt x="207" y="82"/>
                    <a:pt x="207" y="82"/>
                  </a:cubicBezTo>
                  <a:cubicBezTo>
                    <a:pt x="206" y="83"/>
                    <a:pt x="207" y="85"/>
                    <a:pt x="206" y="86"/>
                  </a:cubicBezTo>
                  <a:cubicBezTo>
                    <a:pt x="205" y="87"/>
                    <a:pt x="205" y="85"/>
                    <a:pt x="204" y="86"/>
                  </a:cubicBezTo>
                  <a:cubicBezTo>
                    <a:pt x="203" y="87"/>
                    <a:pt x="203" y="88"/>
                    <a:pt x="202" y="89"/>
                  </a:cubicBezTo>
                  <a:cubicBezTo>
                    <a:pt x="202" y="90"/>
                    <a:pt x="200" y="91"/>
                    <a:pt x="200" y="92"/>
                  </a:cubicBezTo>
                  <a:cubicBezTo>
                    <a:pt x="198" y="93"/>
                    <a:pt x="197" y="93"/>
                    <a:pt x="196" y="93"/>
                  </a:cubicBezTo>
                  <a:cubicBezTo>
                    <a:pt x="195" y="94"/>
                    <a:pt x="195" y="94"/>
                    <a:pt x="195" y="94"/>
                  </a:cubicBezTo>
                  <a:cubicBezTo>
                    <a:pt x="194" y="94"/>
                    <a:pt x="193" y="94"/>
                    <a:pt x="192" y="94"/>
                  </a:cubicBezTo>
                  <a:cubicBezTo>
                    <a:pt x="191" y="94"/>
                    <a:pt x="191" y="95"/>
                    <a:pt x="190" y="95"/>
                  </a:cubicBezTo>
                  <a:cubicBezTo>
                    <a:pt x="189" y="95"/>
                    <a:pt x="188" y="95"/>
                    <a:pt x="186" y="95"/>
                  </a:cubicBezTo>
                  <a:cubicBezTo>
                    <a:pt x="186" y="95"/>
                    <a:pt x="185" y="96"/>
                    <a:pt x="184" y="96"/>
                  </a:cubicBezTo>
                  <a:cubicBezTo>
                    <a:pt x="183" y="96"/>
                    <a:pt x="181" y="96"/>
                    <a:pt x="181" y="96"/>
                  </a:cubicBezTo>
                  <a:cubicBezTo>
                    <a:pt x="180" y="96"/>
                    <a:pt x="180" y="97"/>
                    <a:pt x="179" y="97"/>
                  </a:cubicBezTo>
                  <a:cubicBezTo>
                    <a:pt x="179" y="98"/>
                    <a:pt x="179" y="99"/>
                    <a:pt x="179" y="99"/>
                  </a:cubicBezTo>
                  <a:cubicBezTo>
                    <a:pt x="178" y="100"/>
                    <a:pt x="177" y="100"/>
                    <a:pt x="177" y="101"/>
                  </a:cubicBezTo>
                  <a:cubicBezTo>
                    <a:pt x="175" y="102"/>
                    <a:pt x="174" y="103"/>
                    <a:pt x="173" y="105"/>
                  </a:cubicBezTo>
                  <a:cubicBezTo>
                    <a:pt x="172" y="105"/>
                    <a:pt x="170" y="106"/>
                    <a:pt x="169" y="106"/>
                  </a:cubicBezTo>
                  <a:cubicBezTo>
                    <a:pt x="168" y="106"/>
                    <a:pt x="166" y="106"/>
                    <a:pt x="166" y="107"/>
                  </a:cubicBezTo>
                  <a:cubicBezTo>
                    <a:pt x="166" y="108"/>
                    <a:pt x="168" y="109"/>
                    <a:pt x="169" y="110"/>
                  </a:cubicBezTo>
                  <a:cubicBezTo>
                    <a:pt x="169" y="111"/>
                    <a:pt x="170" y="111"/>
                    <a:pt x="170" y="112"/>
                  </a:cubicBezTo>
                  <a:cubicBezTo>
                    <a:pt x="171" y="113"/>
                    <a:pt x="171" y="113"/>
                    <a:pt x="171" y="114"/>
                  </a:cubicBezTo>
                  <a:cubicBezTo>
                    <a:pt x="171" y="115"/>
                    <a:pt x="171" y="117"/>
                    <a:pt x="170" y="118"/>
                  </a:cubicBezTo>
                  <a:cubicBezTo>
                    <a:pt x="167" y="118"/>
                    <a:pt x="163" y="117"/>
                    <a:pt x="160" y="118"/>
                  </a:cubicBezTo>
                  <a:cubicBezTo>
                    <a:pt x="160" y="118"/>
                    <a:pt x="160" y="119"/>
                    <a:pt x="159" y="119"/>
                  </a:cubicBezTo>
                  <a:cubicBezTo>
                    <a:pt x="159" y="121"/>
                    <a:pt x="160" y="122"/>
                    <a:pt x="160" y="124"/>
                  </a:cubicBezTo>
                  <a:cubicBezTo>
                    <a:pt x="160" y="125"/>
                    <a:pt x="159" y="126"/>
                    <a:pt x="159" y="127"/>
                  </a:cubicBezTo>
                  <a:cubicBezTo>
                    <a:pt x="159" y="128"/>
                    <a:pt x="159" y="130"/>
                    <a:pt x="160" y="131"/>
                  </a:cubicBezTo>
                  <a:cubicBezTo>
                    <a:pt x="161" y="131"/>
                    <a:pt x="161" y="132"/>
                    <a:pt x="162" y="132"/>
                  </a:cubicBezTo>
                  <a:cubicBezTo>
                    <a:pt x="163" y="132"/>
                    <a:pt x="164" y="133"/>
                    <a:pt x="165" y="134"/>
                  </a:cubicBezTo>
                  <a:cubicBezTo>
                    <a:pt x="166" y="133"/>
                    <a:pt x="166" y="132"/>
                    <a:pt x="168" y="132"/>
                  </a:cubicBezTo>
                  <a:cubicBezTo>
                    <a:pt x="169" y="132"/>
                    <a:pt x="169" y="131"/>
                    <a:pt x="170" y="131"/>
                  </a:cubicBezTo>
                  <a:cubicBezTo>
                    <a:pt x="170" y="131"/>
                    <a:pt x="170" y="131"/>
                    <a:pt x="170" y="131"/>
                  </a:cubicBezTo>
                  <a:cubicBezTo>
                    <a:pt x="171" y="130"/>
                    <a:pt x="172" y="130"/>
                    <a:pt x="172" y="129"/>
                  </a:cubicBezTo>
                  <a:cubicBezTo>
                    <a:pt x="172" y="129"/>
                    <a:pt x="172" y="129"/>
                    <a:pt x="172" y="129"/>
                  </a:cubicBezTo>
                  <a:cubicBezTo>
                    <a:pt x="173" y="128"/>
                    <a:pt x="173" y="127"/>
                    <a:pt x="173" y="125"/>
                  </a:cubicBezTo>
                  <a:cubicBezTo>
                    <a:pt x="174" y="124"/>
                    <a:pt x="174" y="123"/>
                    <a:pt x="175" y="123"/>
                  </a:cubicBezTo>
                  <a:cubicBezTo>
                    <a:pt x="175" y="123"/>
                    <a:pt x="176" y="122"/>
                    <a:pt x="176" y="122"/>
                  </a:cubicBezTo>
                  <a:cubicBezTo>
                    <a:pt x="177" y="122"/>
                    <a:pt x="177" y="121"/>
                    <a:pt x="177" y="121"/>
                  </a:cubicBezTo>
                  <a:cubicBezTo>
                    <a:pt x="177" y="119"/>
                    <a:pt x="178" y="118"/>
                    <a:pt x="179" y="118"/>
                  </a:cubicBezTo>
                  <a:cubicBezTo>
                    <a:pt x="180" y="118"/>
                    <a:pt x="181" y="119"/>
                    <a:pt x="182" y="119"/>
                  </a:cubicBezTo>
                  <a:cubicBezTo>
                    <a:pt x="183" y="118"/>
                    <a:pt x="184" y="117"/>
                    <a:pt x="186" y="116"/>
                  </a:cubicBezTo>
                  <a:cubicBezTo>
                    <a:pt x="187" y="117"/>
                    <a:pt x="188" y="118"/>
                    <a:pt x="188" y="119"/>
                  </a:cubicBezTo>
                  <a:cubicBezTo>
                    <a:pt x="189" y="121"/>
                    <a:pt x="190" y="122"/>
                    <a:pt x="191" y="123"/>
                  </a:cubicBezTo>
                  <a:cubicBezTo>
                    <a:pt x="193" y="124"/>
                    <a:pt x="195" y="125"/>
                    <a:pt x="195" y="128"/>
                  </a:cubicBezTo>
                  <a:cubicBezTo>
                    <a:pt x="195" y="128"/>
                    <a:pt x="195" y="129"/>
                    <a:pt x="194" y="129"/>
                  </a:cubicBezTo>
                  <a:cubicBezTo>
                    <a:pt x="194" y="130"/>
                    <a:pt x="193" y="129"/>
                    <a:pt x="193" y="130"/>
                  </a:cubicBezTo>
                  <a:cubicBezTo>
                    <a:pt x="193" y="131"/>
                    <a:pt x="194" y="131"/>
                    <a:pt x="194" y="132"/>
                  </a:cubicBezTo>
                  <a:cubicBezTo>
                    <a:pt x="195" y="131"/>
                    <a:pt x="195" y="131"/>
                    <a:pt x="195" y="130"/>
                  </a:cubicBezTo>
                  <a:cubicBezTo>
                    <a:pt x="196" y="130"/>
                    <a:pt x="197" y="130"/>
                    <a:pt x="197" y="129"/>
                  </a:cubicBezTo>
                  <a:cubicBezTo>
                    <a:pt x="197" y="128"/>
                    <a:pt x="197" y="127"/>
                    <a:pt x="197" y="126"/>
                  </a:cubicBezTo>
                  <a:cubicBezTo>
                    <a:pt x="197" y="126"/>
                    <a:pt x="199" y="126"/>
                    <a:pt x="199" y="125"/>
                  </a:cubicBezTo>
                  <a:cubicBezTo>
                    <a:pt x="198" y="123"/>
                    <a:pt x="196" y="123"/>
                    <a:pt x="195" y="122"/>
                  </a:cubicBezTo>
                  <a:cubicBezTo>
                    <a:pt x="195" y="122"/>
                    <a:pt x="195" y="122"/>
                    <a:pt x="195" y="122"/>
                  </a:cubicBezTo>
                  <a:cubicBezTo>
                    <a:pt x="195" y="121"/>
                    <a:pt x="195" y="122"/>
                    <a:pt x="194" y="121"/>
                  </a:cubicBezTo>
                  <a:cubicBezTo>
                    <a:pt x="193" y="121"/>
                    <a:pt x="193" y="120"/>
                    <a:pt x="193" y="119"/>
                  </a:cubicBezTo>
                  <a:cubicBezTo>
                    <a:pt x="192" y="118"/>
                    <a:pt x="189" y="116"/>
                    <a:pt x="191" y="114"/>
                  </a:cubicBezTo>
                  <a:cubicBezTo>
                    <a:pt x="193" y="115"/>
                    <a:pt x="194" y="117"/>
                    <a:pt x="196" y="118"/>
                  </a:cubicBezTo>
                  <a:cubicBezTo>
                    <a:pt x="197" y="119"/>
                    <a:pt x="197" y="119"/>
                    <a:pt x="198" y="120"/>
                  </a:cubicBezTo>
                  <a:cubicBezTo>
                    <a:pt x="199" y="120"/>
                    <a:pt x="200" y="121"/>
                    <a:pt x="201" y="122"/>
                  </a:cubicBezTo>
                  <a:cubicBezTo>
                    <a:pt x="201" y="123"/>
                    <a:pt x="201" y="124"/>
                    <a:pt x="201" y="125"/>
                  </a:cubicBezTo>
                  <a:cubicBezTo>
                    <a:pt x="201" y="126"/>
                    <a:pt x="202" y="127"/>
                    <a:pt x="202" y="128"/>
                  </a:cubicBezTo>
                  <a:cubicBezTo>
                    <a:pt x="203" y="129"/>
                    <a:pt x="203" y="132"/>
                    <a:pt x="205" y="132"/>
                  </a:cubicBezTo>
                  <a:cubicBezTo>
                    <a:pt x="206" y="131"/>
                    <a:pt x="208" y="132"/>
                    <a:pt x="208" y="130"/>
                  </a:cubicBezTo>
                  <a:cubicBezTo>
                    <a:pt x="209" y="128"/>
                    <a:pt x="206" y="128"/>
                    <a:pt x="206" y="126"/>
                  </a:cubicBezTo>
                  <a:cubicBezTo>
                    <a:pt x="207" y="125"/>
                    <a:pt x="208" y="124"/>
                    <a:pt x="209" y="124"/>
                  </a:cubicBezTo>
                  <a:cubicBezTo>
                    <a:pt x="210" y="124"/>
                    <a:pt x="211" y="125"/>
                    <a:pt x="211" y="126"/>
                  </a:cubicBezTo>
                  <a:cubicBezTo>
                    <a:pt x="212" y="128"/>
                    <a:pt x="212" y="130"/>
                    <a:pt x="212" y="131"/>
                  </a:cubicBezTo>
                  <a:cubicBezTo>
                    <a:pt x="213" y="131"/>
                    <a:pt x="213" y="131"/>
                    <a:pt x="213" y="132"/>
                  </a:cubicBezTo>
                  <a:cubicBezTo>
                    <a:pt x="214" y="132"/>
                    <a:pt x="214" y="132"/>
                    <a:pt x="214" y="133"/>
                  </a:cubicBezTo>
                  <a:cubicBezTo>
                    <a:pt x="214" y="133"/>
                    <a:pt x="215" y="133"/>
                    <a:pt x="215" y="133"/>
                  </a:cubicBezTo>
                  <a:cubicBezTo>
                    <a:pt x="216" y="134"/>
                    <a:pt x="217" y="133"/>
                    <a:pt x="218" y="133"/>
                  </a:cubicBezTo>
                  <a:cubicBezTo>
                    <a:pt x="219" y="133"/>
                    <a:pt x="220" y="134"/>
                    <a:pt x="221" y="134"/>
                  </a:cubicBezTo>
                  <a:cubicBezTo>
                    <a:pt x="222" y="134"/>
                    <a:pt x="223" y="133"/>
                    <a:pt x="224" y="133"/>
                  </a:cubicBezTo>
                  <a:cubicBezTo>
                    <a:pt x="225" y="133"/>
                    <a:pt x="224" y="134"/>
                    <a:pt x="224" y="135"/>
                  </a:cubicBezTo>
                  <a:cubicBezTo>
                    <a:pt x="225" y="138"/>
                    <a:pt x="224" y="140"/>
                    <a:pt x="224" y="142"/>
                  </a:cubicBezTo>
                  <a:cubicBezTo>
                    <a:pt x="223" y="143"/>
                    <a:pt x="222" y="143"/>
                    <a:pt x="222" y="143"/>
                  </a:cubicBezTo>
                  <a:cubicBezTo>
                    <a:pt x="220" y="144"/>
                    <a:pt x="219" y="143"/>
                    <a:pt x="218" y="143"/>
                  </a:cubicBezTo>
                  <a:cubicBezTo>
                    <a:pt x="217" y="143"/>
                    <a:pt x="217" y="144"/>
                    <a:pt x="216" y="144"/>
                  </a:cubicBezTo>
                  <a:cubicBezTo>
                    <a:pt x="214" y="144"/>
                    <a:pt x="213" y="144"/>
                    <a:pt x="212" y="143"/>
                  </a:cubicBezTo>
                  <a:cubicBezTo>
                    <a:pt x="212" y="143"/>
                    <a:pt x="212" y="143"/>
                    <a:pt x="211" y="143"/>
                  </a:cubicBezTo>
                  <a:cubicBezTo>
                    <a:pt x="211" y="143"/>
                    <a:pt x="210" y="143"/>
                    <a:pt x="210" y="143"/>
                  </a:cubicBezTo>
                  <a:cubicBezTo>
                    <a:pt x="209" y="142"/>
                    <a:pt x="209" y="142"/>
                    <a:pt x="209" y="142"/>
                  </a:cubicBezTo>
                  <a:cubicBezTo>
                    <a:pt x="206" y="141"/>
                    <a:pt x="204" y="140"/>
                    <a:pt x="203" y="140"/>
                  </a:cubicBezTo>
                  <a:cubicBezTo>
                    <a:pt x="202" y="141"/>
                    <a:pt x="202" y="142"/>
                    <a:pt x="201" y="142"/>
                  </a:cubicBezTo>
                  <a:cubicBezTo>
                    <a:pt x="202" y="145"/>
                    <a:pt x="200" y="145"/>
                    <a:pt x="198" y="144"/>
                  </a:cubicBezTo>
                  <a:cubicBezTo>
                    <a:pt x="196" y="144"/>
                    <a:pt x="196" y="143"/>
                    <a:pt x="195" y="142"/>
                  </a:cubicBezTo>
                  <a:cubicBezTo>
                    <a:pt x="194" y="142"/>
                    <a:pt x="194" y="141"/>
                    <a:pt x="193" y="141"/>
                  </a:cubicBezTo>
                  <a:cubicBezTo>
                    <a:pt x="193" y="141"/>
                    <a:pt x="190" y="140"/>
                    <a:pt x="190" y="140"/>
                  </a:cubicBezTo>
                  <a:cubicBezTo>
                    <a:pt x="189" y="139"/>
                    <a:pt x="188" y="139"/>
                    <a:pt x="188" y="138"/>
                  </a:cubicBezTo>
                  <a:cubicBezTo>
                    <a:pt x="188" y="136"/>
                    <a:pt x="189" y="133"/>
                    <a:pt x="188" y="132"/>
                  </a:cubicBezTo>
                  <a:cubicBezTo>
                    <a:pt x="187" y="131"/>
                    <a:pt x="186" y="131"/>
                    <a:pt x="185" y="131"/>
                  </a:cubicBezTo>
                  <a:cubicBezTo>
                    <a:pt x="182" y="132"/>
                    <a:pt x="180" y="132"/>
                    <a:pt x="178" y="132"/>
                  </a:cubicBezTo>
                  <a:cubicBezTo>
                    <a:pt x="177" y="132"/>
                    <a:pt x="176" y="132"/>
                    <a:pt x="175" y="132"/>
                  </a:cubicBezTo>
                  <a:cubicBezTo>
                    <a:pt x="174" y="132"/>
                    <a:pt x="174" y="133"/>
                    <a:pt x="174" y="133"/>
                  </a:cubicBezTo>
                  <a:cubicBezTo>
                    <a:pt x="173" y="133"/>
                    <a:pt x="172" y="134"/>
                    <a:pt x="171" y="134"/>
                  </a:cubicBezTo>
                  <a:cubicBezTo>
                    <a:pt x="170" y="134"/>
                    <a:pt x="170" y="135"/>
                    <a:pt x="169" y="135"/>
                  </a:cubicBezTo>
                  <a:cubicBezTo>
                    <a:pt x="168" y="135"/>
                    <a:pt x="167" y="135"/>
                    <a:pt x="166" y="135"/>
                  </a:cubicBezTo>
                  <a:cubicBezTo>
                    <a:pt x="166" y="135"/>
                    <a:pt x="165" y="134"/>
                    <a:pt x="164" y="134"/>
                  </a:cubicBezTo>
                  <a:cubicBezTo>
                    <a:pt x="163" y="135"/>
                    <a:pt x="163" y="137"/>
                    <a:pt x="162" y="138"/>
                  </a:cubicBezTo>
                  <a:cubicBezTo>
                    <a:pt x="162" y="138"/>
                    <a:pt x="161" y="139"/>
                    <a:pt x="160" y="139"/>
                  </a:cubicBezTo>
                  <a:cubicBezTo>
                    <a:pt x="159" y="140"/>
                    <a:pt x="159" y="140"/>
                    <a:pt x="158" y="142"/>
                  </a:cubicBezTo>
                  <a:cubicBezTo>
                    <a:pt x="158" y="142"/>
                    <a:pt x="158" y="143"/>
                    <a:pt x="158" y="143"/>
                  </a:cubicBezTo>
                  <a:cubicBezTo>
                    <a:pt x="158" y="144"/>
                    <a:pt x="158" y="145"/>
                    <a:pt x="158" y="146"/>
                  </a:cubicBezTo>
                  <a:cubicBezTo>
                    <a:pt x="158" y="147"/>
                    <a:pt x="155" y="149"/>
                    <a:pt x="155" y="150"/>
                  </a:cubicBezTo>
                  <a:cubicBezTo>
                    <a:pt x="154" y="151"/>
                    <a:pt x="154" y="151"/>
                    <a:pt x="154" y="151"/>
                  </a:cubicBezTo>
                  <a:cubicBezTo>
                    <a:pt x="153" y="152"/>
                    <a:pt x="152" y="152"/>
                    <a:pt x="151" y="153"/>
                  </a:cubicBezTo>
                  <a:cubicBezTo>
                    <a:pt x="151" y="154"/>
                    <a:pt x="151" y="154"/>
                    <a:pt x="150" y="155"/>
                  </a:cubicBezTo>
                  <a:cubicBezTo>
                    <a:pt x="149" y="156"/>
                    <a:pt x="149" y="157"/>
                    <a:pt x="148" y="158"/>
                  </a:cubicBezTo>
                  <a:cubicBezTo>
                    <a:pt x="148" y="160"/>
                    <a:pt x="147" y="160"/>
                    <a:pt x="147" y="162"/>
                  </a:cubicBezTo>
                  <a:cubicBezTo>
                    <a:pt x="147" y="164"/>
                    <a:pt x="147" y="164"/>
                    <a:pt x="147" y="166"/>
                  </a:cubicBezTo>
                  <a:cubicBezTo>
                    <a:pt x="148" y="167"/>
                    <a:pt x="148" y="169"/>
                    <a:pt x="148" y="172"/>
                  </a:cubicBezTo>
                  <a:cubicBezTo>
                    <a:pt x="148" y="173"/>
                    <a:pt x="147" y="175"/>
                    <a:pt x="147" y="176"/>
                  </a:cubicBezTo>
                  <a:cubicBezTo>
                    <a:pt x="147" y="176"/>
                    <a:pt x="148" y="179"/>
                    <a:pt x="148" y="180"/>
                  </a:cubicBezTo>
                  <a:cubicBezTo>
                    <a:pt x="148" y="180"/>
                    <a:pt x="149" y="181"/>
                    <a:pt x="149" y="181"/>
                  </a:cubicBezTo>
                  <a:cubicBezTo>
                    <a:pt x="149" y="181"/>
                    <a:pt x="149" y="181"/>
                    <a:pt x="149" y="182"/>
                  </a:cubicBezTo>
                  <a:cubicBezTo>
                    <a:pt x="149" y="182"/>
                    <a:pt x="150" y="182"/>
                    <a:pt x="150" y="182"/>
                  </a:cubicBezTo>
                  <a:cubicBezTo>
                    <a:pt x="150" y="182"/>
                    <a:pt x="150" y="182"/>
                    <a:pt x="150" y="183"/>
                  </a:cubicBezTo>
                  <a:cubicBezTo>
                    <a:pt x="150" y="183"/>
                    <a:pt x="150" y="183"/>
                    <a:pt x="150" y="183"/>
                  </a:cubicBezTo>
                  <a:cubicBezTo>
                    <a:pt x="151" y="183"/>
                    <a:pt x="151" y="184"/>
                    <a:pt x="151" y="185"/>
                  </a:cubicBezTo>
                  <a:cubicBezTo>
                    <a:pt x="152" y="186"/>
                    <a:pt x="152" y="187"/>
                    <a:pt x="153" y="188"/>
                  </a:cubicBezTo>
                  <a:cubicBezTo>
                    <a:pt x="154" y="190"/>
                    <a:pt x="156" y="191"/>
                    <a:pt x="157" y="192"/>
                  </a:cubicBezTo>
                  <a:cubicBezTo>
                    <a:pt x="158" y="194"/>
                    <a:pt x="159" y="195"/>
                    <a:pt x="161" y="195"/>
                  </a:cubicBezTo>
                  <a:cubicBezTo>
                    <a:pt x="162" y="195"/>
                    <a:pt x="163" y="194"/>
                    <a:pt x="165" y="194"/>
                  </a:cubicBezTo>
                  <a:cubicBezTo>
                    <a:pt x="166" y="194"/>
                    <a:pt x="166" y="194"/>
                    <a:pt x="168" y="195"/>
                  </a:cubicBezTo>
                  <a:cubicBezTo>
                    <a:pt x="169" y="194"/>
                    <a:pt x="172" y="193"/>
                    <a:pt x="174" y="193"/>
                  </a:cubicBezTo>
                  <a:cubicBezTo>
                    <a:pt x="175" y="192"/>
                    <a:pt x="176" y="191"/>
                    <a:pt x="178" y="191"/>
                  </a:cubicBezTo>
                  <a:cubicBezTo>
                    <a:pt x="180" y="192"/>
                    <a:pt x="180" y="194"/>
                    <a:pt x="181" y="195"/>
                  </a:cubicBezTo>
                  <a:cubicBezTo>
                    <a:pt x="183" y="196"/>
                    <a:pt x="183" y="195"/>
                    <a:pt x="184" y="195"/>
                  </a:cubicBezTo>
                  <a:cubicBezTo>
                    <a:pt x="187" y="196"/>
                    <a:pt x="187" y="198"/>
                    <a:pt x="186" y="200"/>
                  </a:cubicBezTo>
                  <a:cubicBezTo>
                    <a:pt x="186" y="201"/>
                    <a:pt x="186" y="201"/>
                    <a:pt x="186" y="202"/>
                  </a:cubicBezTo>
                  <a:cubicBezTo>
                    <a:pt x="186" y="203"/>
                    <a:pt x="185" y="204"/>
                    <a:pt x="185" y="206"/>
                  </a:cubicBezTo>
                  <a:cubicBezTo>
                    <a:pt x="186" y="207"/>
                    <a:pt x="187" y="208"/>
                    <a:pt x="188" y="209"/>
                  </a:cubicBezTo>
                  <a:cubicBezTo>
                    <a:pt x="189" y="212"/>
                    <a:pt x="190" y="214"/>
                    <a:pt x="191" y="217"/>
                  </a:cubicBezTo>
                  <a:cubicBezTo>
                    <a:pt x="192" y="219"/>
                    <a:pt x="191" y="220"/>
                    <a:pt x="192" y="222"/>
                  </a:cubicBezTo>
                  <a:cubicBezTo>
                    <a:pt x="192" y="223"/>
                    <a:pt x="192" y="224"/>
                    <a:pt x="192" y="226"/>
                  </a:cubicBezTo>
                  <a:cubicBezTo>
                    <a:pt x="192" y="227"/>
                    <a:pt x="191" y="228"/>
                    <a:pt x="191" y="230"/>
                  </a:cubicBezTo>
                  <a:cubicBezTo>
                    <a:pt x="190" y="230"/>
                    <a:pt x="191" y="231"/>
                    <a:pt x="190" y="231"/>
                  </a:cubicBezTo>
                  <a:cubicBezTo>
                    <a:pt x="190" y="232"/>
                    <a:pt x="190" y="233"/>
                    <a:pt x="189" y="233"/>
                  </a:cubicBezTo>
                  <a:cubicBezTo>
                    <a:pt x="189" y="235"/>
                    <a:pt x="190" y="236"/>
                    <a:pt x="189" y="238"/>
                  </a:cubicBezTo>
                  <a:cubicBezTo>
                    <a:pt x="191" y="239"/>
                    <a:pt x="191" y="241"/>
                    <a:pt x="191" y="243"/>
                  </a:cubicBezTo>
                  <a:cubicBezTo>
                    <a:pt x="192" y="244"/>
                    <a:pt x="192" y="244"/>
                    <a:pt x="193" y="245"/>
                  </a:cubicBezTo>
                  <a:cubicBezTo>
                    <a:pt x="193" y="248"/>
                    <a:pt x="193" y="251"/>
                    <a:pt x="194" y="254"/>
                  </a:cubicBezTo>
                  <a:cubicBezTo>
                    <a:pt x="194" y="256"/>
                    <a:pt x="194" y="257"/>
                    <a:pt x="195" y="258"/>
                  </a:cubicBezTo>
                  <a:cubicBezTo>
                    <a:pt x="196" y="258"/>
                    <a:pt x="196" y="259"/>
                    <a:pt x="196" y="260"/>
                  </a:cubicBezTo>
                  <a:cubicBezTo>
                    <a:pt x="197" y="261"/>
                    <a:pt x="197" y="262"/>
                    <a:pt x="197" y="262"/>
                  </a:cubicBezTo>
                  <a:cubicBezTo>
                    <a:pt x="197" y="263"/>
                    <a:pt x="198" y="264"/>
                    <a:pt x="198" y="265"/>
                  </a:cubicBezTo>
                  <a:cubicBezTo>
                    <a:pt x="198" y="266"/>
                    <a:pt x="197" y="267"/>
                    <a:pt x="197" y="268"/>
                  </a:cubicBezTo>
                  <a:cubicBezTo>
                    <a:pt x="197" y="269"/>
                    <a:pt x="198" y="270"/>
                    <a:pt x="199" y="270"/>
                  </a:cubicBezTo>
                  <a:cubicBezTo>
                    <a:pt x="200" y="271"/>
                    <a:pt x="202" y="269"/>
                    <a:pt x="204" y="269"/>
                  </a:cubicBezTo>
                  <a:cubicBezTo>
                    <a:pt x="207" y="269"/>
                    <a:pt x="207" y="269"/>
                    <a:pt x="209" y="269"/>
                  </a:cubicBezTo>
                  <a:cubicBezTo>
                    <a:pt x="210" y="268"/>
                    <a:pt x="210" y="268"/>
                    <a:pt x="211" y="267"/>
                  </a:cubicBezTo>
                  <a:cubicBezTo>
                    <a:pt x="212" y="266"/>
                    <a:pt x="213" y="265"/>
                    <a:pt x="214" y="263"/>
                  </a:cubicBezTo>
                  <a:cubicBezTo>
                    <a:pt x="214" y="263"/>
                    <a:pt x="215" y="263"/>
                    <a:pt x="215" y="262"/>
                  </a:cubicBezTo>
                  <a:cubicBezTo>
                    <a:pt x="215" y="262"/>
                    <a:pt x="215" y="261"/>
                    <a:pt x="216" y="261"/>
                  </a:cubicBezTo>
                  <a:cubicBezTo>
                    <a:pt x="217" y="259"/>
                    <a:pt x="217" y="259"/>
                    <a:pt x="218" y="257"/>
                  </a:cubicBezTo>
                  <a:cubicBezTo>
                    <a:pt x="218" y="256"/>
                    <a:pt x="218" y="254"/>
                    <a:pt x="218" y="253"/>
                  </a:cubicBezTo>
                  <a:cubicBezTo>
                    <a:pt x="219" y="251"/>
                    <a:pt x="221" y="251"/>
                    <a:pt x="222" y="250"/>
                  </a:cubicBezTo>
                  <a:cubicBezTo>
                    <a:pt x="222" y="246"/>
                    <a:pt x="222" y="244"/>
                    <a:pt x="221" y="242"/>
                  </a:cubicBezTo>
                  <a:cubicBezTo>
                    <a:pt x="222" y="240"/>
                    <a:pt x="223" y="239"/>
                    <a:pt x="224" y="238"/>
                  </a:cubicBezTo>
                  <a:cubicBezTo>
                    <a:pt x="225" y="237"/>
                    <a:pt x="226" y="237"/>
                    <a:pt x="227" y="236"/>
                  </a:cubicBezTo>
                  <a:cubicBezTo>
                    <a:pt x="227" y="236"/>
                    <a:pt x="227" y="236"/>
                    <a:pt x="228" y="236"/>
                  </a:cubicBezTo>
                  <a:cubicBezTo>
                    <a:pt x="228" y="236"/>
                    <a:pt x="228" y="236"/>
                    <a:pt x="228" y="236"/>
                  </a:cubicBezTo>
                  <a:cubicBezTo>
                    <a:pt x="229" y="235"/>
                    <a:pt x="229" y="234"/>
                    <a:pt x="230" y="234"/>
                  </a:cubicBezTo>
                  <a:cubicBezTo>
                    <a:pt x="230" y="233"/>
                    <a:pt x="230" y="232"/>
                    <a:pt x="230" y="230"/>
                  </a:cubicBezTo>
                  <a:cubicBezTo>
                    <a:pt x="230" y="228"/>
                    <a:pt x="230" y="226"/>
                    <a:pt x="230" y="223"/>
                  </a:cubicBezTo>
                  <a:cubicBezTo>
                    <a:pt x="230" y="223"/>
                    <a:pt x="229" y="222"/>
                    <a:pt x="229" y="220"/>
                  </a:cubicBezTo>
                  <a:cubicBezTo>
                    <a:pt x="229" y="220"/>
                    <a:pt x="229" y="218"/>
                    <a:pt x="229" y="217"/>
                  </a:cubicBezTo>
                  <a:cubicBezTo>
                    <a:pt x="229" y="216"/>
                    <a:pt x="229" y="215"/>
                    <a:pt x="229" y="214"/>
                  </a:cubicBezTo>
                  <a:cubicBezTo>
                    <a:pt x="229" y="213"/>
                    <a:pt x="229" y="212"/>
                    <a:pt x="230" y="211"/>
                  </a:cubicBezTo>
                  <a:cubicBezTo>
                    <a:pt x="230" y="210"/>
                    <a:pt x="231" y="209"/>
                    <a:pt x="232" y="208"/>
                  </a:cubicBezTo>
                  <a:cubicBezTo>
                    <a:pt x="232" y="208"/>
                    <a:pt x="233" y="207"/>
                    <a:pt x="233" y="206"/>
                  </a:cubicBezTo>
                  <a:cubicBezTo>
                    <a:pt x="233" y="206"/>
                    <a:pt x="233" y="205"/>
                    <a:pt x="234" y="205"/>
                  </a:cubicBezTo>
                  <a:cubicBezTo>
                    <a:pt x="234" y="204"/>
                    <a:pt x="234" y="204"/>
                    <a:pt x="235" y="204"/>
                  </a:cubicBezTo>
                  <a:cubicBezTo>
                    <a:pt x="235" y="203"/>
                    <a:pt x="236" y="202"/>
                    <a:pt x="236" y="201"/>
                  </a:cubicBezTo>
                  <a:cubicBezTo>
                    <a:pt x="236" y="201"/>
                    <a:pt x="237" y="201"/>
                    <a:pt x="237" y="201"/>
                  </a:cubicBezTo>
                  <a:cubicBezTo>
                    <a:pt x="237" y="201"/>
                    <a:pt x="237" y="201"/>
                    <a:pt x="237" y="200"/>
                  </a:cubicBezTo>
                  <a:cubicBezTo>
                    <a:pt x="238" y="200"/>
                    <a:pt x="238" y="200"/>
                    <a:pt x="238" y="200"/>
                  </a:cubicBezTo>
                  <a:cubicBezTo>
                    <a:pt x="240" y="199"/>
                    <a:pt x="241" y="197"/>
                    <a:pt x="242" y="195"/>
                  </a:cubicBezTo>
                  <a:cubicBezTo>
                    <a:pt x="243" y="195"/>
                    <a:pt x="243" y="194"/>
                    <a:pt x="243" y="194"/>
                  </a:cubicBezTo>
                  <a:cubicBezTo>
                    <a:pt x="243" y="193"/>
                    <a:pt x="244" y="193"/>
                    <a:pt x="244" y="192"/>
                  </a:cubicBezTo>
                  <a:cubicBezTo>
                    <a:pt x="244" y="192"/>
                    <a:pt x="244" y="191"/>
                    <a:pt x="244" y="190"/>
                  </a:cubicBezTo>
                  <a:cubicBezTo>
                    <a:pt x="245" y="188"/>
                    <a:pt x="246" y="187"/>
                    <a:pt x="246" y="186"/>
                  </a:cubicBezTo>
                  <a:cubicBezTo>
                    <a:pt x="247" y="185"/>
                    <a:pt x="247" y="183"/>
                    <a:pt x="247" y="182"/>
                  </a:cubicBezTo>
                  <a:cubicBezTo>
                    <a:pt x="246" y="181"/>
                    <a:pt x="245" y="182"/>
                    <a:pt x="245" y="182"/>
                  </a:cubicBezTo>
                  <a:cubicBezTo>
                    <a:pt x="244" y="182"/>
                    <a:pt x="243" y="182"/>
                    <a:pt x="243" y="182"/>
                  </a:cubicBezTo>
                  <a:cubicBezTo>
                    <a:pt x="242" y="183"/>
                    <a:pt x="241" y="183"/>
                    <a:pt x="240" y="183"/>
                  </a:cubicBezTo>
                  <a:cubicBezTo>
                    <a:pt x="239" y="184"/>
                    <a:pt x="238" y="183"/>
                    <a:pt x="237" y="183"/>
                  </a:cubicBezTo>
                  <a:cubicBezTo>
                    <a:pt x="236" y="183"/>
                    <a:pt x="236" y="182"/>
                    <a:pt x="236" y="181"/>
                  </a:cubicBezTo>
                  <a:cubicBezTo>
                    <a:pt x="236" y="180"/>
                    <a:pt x="237" y="180"/>
                    <a:pt x="238" y="179"/>
                  </a:cubicBezTo>
                  <a:cubicBezTo>
                    <a:pt x="239" y="179"/>
                    <a:pt x="240" y="178"/>
                    <a:pt x="241" y="177"/>
                  </a:cubicBezTo>
                  <a:cubicBezTo>
                    <a:pt x="241" y="177"/>
                    <a:pt x="242" y="177"/>
                    <a:pt x="242" y="177"/>
                  </a:cubicBezTo>
                  <a:cubicBezTo>
                    <a:pt x="244" y="176"/>
                    <a:pt x="245" y="176"/>
                    <a:pt x="245" y="176"/>
                  </a:cubicBezTo>
                  <a:cubicBezTo>
                    <a:pt x="247" y="175"/>
                    <a:pt x="248" y="174"/>
                    <a:pt x="249" y="173"/>
                  </a:cubicBezTo>
                  <a:cubicBezTo>
                    <a:pt x="250" y="172"/>
                    <a:pt x="250" y="172"/>
                    <a:pt x="251" y="171"/>
                  </a:cubicBezTo>
                  <a:cubicBezTo>
                    <a:pt x="251" y="171"/>
                    <a:pt x="252" y="170"/>
                    <a:pt x="252" y="170"/>
                  </a:cubicBezTo>
                  <a:cubicBezTo>
                    <a:pt x="252" y="170"/>
                    <a:pt x="253" y="170"/>
                    <a:pt x="254" y="169"/>
                  </a:cubicBezTo>
                  <a:cubicBezTo>
                    <a:pt x="254" y="169"/>
                    <a:pt x="255" y="168"/>
                    <a:pt x="255" y="167"/>
                  </a:cubicBezTo>
                  <a:cubicBezTo>
                    <a:pt x="256" y="167"/>
                    <a:pt x="256" y="166"/>
                    <a:pt x="257" y="165"/>
                  </a:cubicBezTo>
                  <a:cubicBezTo>
                    <a:pt x="260" y="163"/>
                    <a:pt x="261" y="161"/>
                    <a:pt x="258" y="158"/>
                  </a:cubicBezTo>
                  <a:cubicBezTo>
                    <a:pt x="257" y="158"/>
                    <a:pt x="256" y="158"/>
                    <a:pt x="255" y="157"/>
                  </a:cubicBezTo>
                  <a:cubicBezTo>
                    <a:pt x="255" y="157"/>
                    <a:pt x="254" y="156"/>
                    <a:pt x="253" y="156"/>
                  </a:cubicBezTo>
                  <a:cubicBezTo>
                    <a:pt x="252" y="157"/>
                    <a:pt x="251" y="157"/>
                    <a:pt x="250" y="157"/>
                  </a:cubicBezTo>
                  <a:cubicBezTo>
                    <a:pt x="248" y="157"/>
                    <a:pt x="247" y="156"/>
                    <a:pt x="246" y="155"/>
                  </a:cubicBezTo>
                  <a:cubicBezTo>
                    <a:pt x="246" y="154"/>
                    <a:pt x="245" y="152"/>
                    <a:pt x="244" y="151"/>
                  </a:cubicBezTo>
                  <a:cubicBezTo>
                    <a:pt x="244" y="150"/>
                    <a:pt x="243" y="150"/>
                    <a:pt x="243" y="149"/>
                  </a:cubicBezTo>
                  <a:cubicBezTo>
                    <a:pt x="243" y="148"/>
                    <a:pt x="242" y="148"/>
                    <a:pt x="243" y="147"/>
                  </a:cubicBezTo>
                  <a:cubicBezTo>
                    <a:pt x="243" y="146"/>
                    <a:pt x="244" y="146"/>
                    <a:pt x="244" y="146"/>
                  </a:cubicBezTo>
                  <a:cubicBezTo>
                    <a:pt x="246" y="146"/>
                    <a:pt x="246" y="148"/>
                    <a:pt x="247" y="148"/>
                  </a:cubicBezTo>
                  <a:cubicBezTo>
                    <a:pt x="247" y="149"/>
                    <a:pt x="247" y="150"/>
                    <a:pt x="248" y="150"/>
                  </a:cubicBezTo>
                  <a:cubicBezTo>
                    <a:pt x="248" y="151"/>
                    <a:pt x="249" y="151"/>
                    <a:pt x="249" y="152"/>
                  </a:cubicBezTo>
                  <a:cubicBezTo>
                    <a:pt x="250" y="153"/>
                    <a:pt x="250" y="153"/>
                    <a:pt x="251" y="153"/>
                  </a:cubicBezTo>
                  <a:cubicBezTo>
                    <a:pt x="252" y="153"/>
                    <a:pt x="254" y="152"/>
                    <a:pt x="255" y="152"/>
                  </a:cubicBezTo>
                  <a:cubicBezTo>
                    <a:pt x="256" y="153"/>
                    <a:pt x="257" y="154"/>
                    <a:pt x="257" y="154"/>
                  </a:cubicBezTo>
                  <a:cubicBezTo>
                    <a:pt x="258" y="154"/>
                    <a:pt x="259" y="155"/>
                    <a:pt x="259" y="155"/>
                  </a:cubicBezTo>
                  <a:cubicBezTo>
                    <a:pt x="260" y="155"/>
                    <a:pt x="261" y="155"/>
                    <a:pt x="262" y="155"/>
                  </a:cubicBezTo>
                  <a:cubicBezTo>
                    <a:pt x="262" y="155"/>
                    <a:pt x="262" y="155"/>
                    <a:pt x="262" y="155"/>
                  </a:cubicBezTo>
                  <a:cubicBezTo>
                    <a:pt x="262" y="156"/>
                    <a:pt x="262" y="156"/>
                    <a:pt x="262" y="157"/>
                  </a:cubicBezTo>
                  <a:cubicBezTo>
                    <a:pt x="262" y="157"/>
                    <a:pt x="263" y="159"/>
                    <a:pt x="264" y="160"/>
                  </a:cubicBezTo>
                  <a:cubicBezTo>
                    <a:pt x="264" y="160"/>
                    <a:pt x="265" y="160"/>
                    <a:pt x="265" y="161"/>
                  </a:cubicBezTo>
                  <a:cubicBezTo>
                    <a:pt x="265" y="162"/>
                    <a:pt x="265" y="163"/>
                    <a:pt x="265" y="163"/>
                  </a:cubicBezTo>
                  <a:cubicBezTo>
                    <a:pt x="265" y="164"/>
                    <a:pt x="265" y="165"/>
                    <a:pt x="266" y="165"/>
                  </a:cubicBezTo>
                  <a:cubicBezTo>
                    <a:pt x="267" y="165"/>
                    <a:pt x="268" y="164"/>
                    <a:pt x="269" y="165"/>
                  </a:cubicBezTo>
                  <a:cubicBezTo>
                    <a:pt x="269" y="166"/>
                    <a:pt x="269" y="166"/>
                    <a:pt x="269" y="167"/>
                  </a:cubicBezTo>
                  <a:cubicBezTo>
                    <a:pt x="269" y="168"/>
                    <a:pt x="269" y="168"/>
                    <a:pt x="269" y="168"/>
                  </a:cubicBezTo>
                  <a:cubicBezTo>
                    <a:pt x="269" y="170"/>
                    <a:pt x="269" y="171"/>
                    <a:pt x="269" y="172"/>
                  </a:cubicBezTo>
                  <a:cubicBezTo>
                    <a:pt x="269" y="174"/>
                    <a:pt x="270" y="175"/>
                    <a:pt x="270" y="177"/>
                  </a:cubicBezTo>
                  <a:cubicBezTo>
                    <a:pt x="270" y="179"/>
                    <a:pt x="270" y="181"/>
                    <a:pt x="271" y="182"/>
                  </a:cubicBezTo>
                  <a:cubicBezTo>
                    <a:pt x="271" y="183"/>
                    <a:pt x="272" y="184"/>
                    <a:pt x="272" y="186"/>
                  </a:cubicBezTo>
                  <a:cubicBezTo>
                    <a:pt x="272" y="187"/>
                    <a:pt x="272" y="188"/>
                    <a:pt x="273" y="188"/>
                  </a:cubicBezTo>
                  <a:cubicBezTo>
                    <a:pt x="274" y="188"/>
                    <a:pt x="274" y="188"/>
                    <a:pt x="275" y="187"/>
                  </a:cubicBezTo>
                  <a:cubicBezTo>
                    <a:pt x="275" y="187"/>
                    <a:pt x="276" y="187"/>
                    <a:pt x="276" y="186"/>
                  </a:cubicBezTo>
                  <a:cubicBezTo>
                    <a:pt x="276" y="185"/>
                    <a:pt x="276" y="185"/>
                    <a:pt x="277" y="185"/>
                  </a:cubicBezTo>
                  <a:cubicBezTo>
                    <a:pt x="277" y="184"/>
                    <a:pt x="276" y="184"/>
                    <a:pt x="276" y="184"/>
                  </a:cubicBezTo>
                  <a:cubicBezTo>
                    <a:pt x="276" y="184"/>
                    <a:pt x="277" y="182"/>
                    <a:pt x="277" y="181"/>
                  </a:cubicBezTo>
                  <a:cubicBezTo>
                    <a:pt x="278" y="179"/>
                    <a:pt x="277" y="178"/>
                    <a:pt x="278" y="176"/>
                  </a:cubicBezTo>
                  <a:cubicBezTo>
                    <a:pt x="279" y="175"/>
                    <a:pt x="280" y="174"/>
                    <a:pt x="281" y="173"/>
                  </a:cubicBezTo>
                  <a:cubicBezTo>
                    <a:pt x="281" y="172"/>
                    <a:pt x="282" y="172"/>
                    <a:pt x="282" y="172"/>
                  </a:cubicBezTo>
                  <a:cubicBezTo>
                    <a:pt x="284" y="170"/>
                    <a:pt x="285" y="168"/>
                    <a:pt x="287" y="167"/>
                  </a:cubicBezTo>
                  <a:cubicBezTo>
                    <a:pt x="287" y="166"/>
                    <a:pt x="288" y="165"/>
                    <a:pt x="289" y="165"/>
                  </a:cubicBezTo>
                  <a:cubicBezTo>
                    <a:pt x="291" y="165"/>
                    <a:pt x="292" y="164"/>
                    <a:pt x="293" y="163"/>
                  </a:cubicBezTo>
                  <a:cubicBezTo>
                    <a:pt x="294" y="164"/>
                    <a:pt x="294" y="165"/>
                    <a:pt x="294" y="167"/>
                  </a:cubicBezTo>
                  <a:cubicBezTo>
                    <a:pt x="295" y="168"/>
                    <a:pt x="296" y="169"/>
                    <a:pt x="297" y="171"/>
                  </a:cubicBezTo>
                  <a:cubicBezTo>
                    <a:pt x="297" y="172"/>
                    <a:pt x="298" y="172"/>
                    <a:pt x="299" y="172"/>
                  </a:cubicBezTo>
                  <a:cubicBezTo>
                    <a:pt x="299" y="172"/>
                    <a:pt x="299" y="173"/>
                    <a:pt x="300" y="173"/>
                  </a:cubicBezTo>
                  <a:cubicBezTo>
                    <a:pt x="300" y="174"/>
                    <a:pt x="300" y="174"/>
                    <a:pt x="300" y="175"/>
                  </a:cubicBezTo>
                  <a:cubicBezTo>
                    <a:pt x="300" y="176"/>
                    <a:pt x="301" y="176"/>
                    <a:pt x="301" y="177"/>
                  </a:cubicBezTo>
                  <a:cubicBezTo>
                    <a:pt x="301" y="177"/>
                    <a:pt x="301" y="178"/>
                    <a:pt x="301" y="179"/>
                  </a:cubicBezTo>
                  <a:cubicBezTo>
                    <a:pt x="301" y="179"/>
                    <a:pt x="301" y="180"/>
                    <a:pt x="301" y="180"/>
                  </a:cubicBezTo>
                  <a:cubicBezTo>
                    <a:pt x="301" y="181"/>
                    <a:pt x="301" y="182"/>
                    <a:pt x="301" y="183"/>
                  </a:cubicBezTo>
                  <a:cubicBezTo>
                    <a:pt x="301" y="184"/>
                    <a:pt x="302" y="184"/>
                    <a:pt x="302" y="185"/>
                  </a:cubicBezTo>
                  <a:cubicBezTo>
                    <a:pt x="301" y="186"/>
                    <a:pt x="301" y="188"/>
                    <a:pt x="301" y="189"/>
                  </a:cubicBezTo>
                  <a:cubicBezTo>
                    <a:pt x="301" y="190"/>
                    <a:pt x="302" y="191"/>
                    <a:pt x="302" y="193"/>
                  </a:cubicBezTo>
                  <a:cubicBezTo>
                    <a:pt x="303" y="193"/>
                    <a:pt x="302" y="194"/>
                    <a:pt x="303" y="195"/>
                  </a:cubicBezTo>
                  <a:cubicBezTo>
                    <a:pt x="303" y="196"/>
                    <a:pt x="303" y="196"/>
                    <a:pt x="303" y="197"/>
                  </a:cubicBezTo>
                  <a:cubicBezTo>
                    <a:pt x="303" y="198"/>
                    <a:pt x="303" y="198"/>
                    <a:pt x="303" y="199"/>
                  </a:cubicBezTo>
                  <a:cubicBezTo>
                    <a:pt x="303" y="199"/>
                    <a:pt x="303" y="199"/>
                    <a:pt x="303" y="199"/>
                  </a:cubicBezTo>
                  <a:cubicBezTo>
                    <a:pt x="304" y="200"/>
                    <a:pt x="305" y="201"/>
                    <a:pt x="306" y="201"/>
                  </a:cubicBezTo>
                  <a:cubicBezTo>
                    <a:pt x="307" y="200"/>
                    <a:pt x="306" y="199"/>
                    <a:pt x="306" y="198"/>
                  </a:cubicBezTo>
                  <a:cubicBezTo>
                    <a:pt x="306" y="197"/>
                    <a:pt x="306" y="197"/>
                    <a:pt x="306" y="196"/>
                  </a:cubicBezTo>
                  <a:cubicBezTo>
                    <a:pt x="306" y="195"/>
                    <a:pt x="305" y="194"/>
                    <a:pt x="305" y="193"/>
                  </a:cubicBezTo>
                  <a:cubicBezTo>
                    <a:pt x="304" y="192"/>
                    <a:pt x="304" y="192"/>
                    <a:pt x="304" y="191"/>
                  </a:cubicBezTo>
                  <a:cubicBezTo>
                    <a:pt x="303" y="191"/>
                    <a:pt x="303" y="191"/>
                    <a:pt x="303" y="190"/>
                  </a:cubicBezTo>
                  <a:cubicBezTo>
                    <a:pt x="303" y="190"/>
                    <a:pt x="303" y="189"/>
                    <a:pt x="303" y="189"/>
                  </a:cubicBezTo>
                  <a:cubicBezTo>
                    <a:pt x="302" y="187"/>
                    <a:pt x="302" y="186"/>
                    <a:pt x="303" y="184"/>
                  </a:cubicBezTo>
                  <a:cubicBezTo>
                    <a:pt x="303" y="183"/>
                    <a:pt x="303" y="182"/>
                    <a:pt x="304" y="181"/>
                  </a:cubicBezTo>
                  <a:cubicBezTo>
                    <a:pt x="305" y="182"/>
                    <a:pt x="306" y="183"/>
                    <a:pt x="306" y="184"/>
                  </a:cubicBezTo>
                  <a:cubicBezTo>
                    <a:pt x="307" y="185"/>
                    <a:pt x="307" y="186"/>
                    <a:pt x="308" y="186"/>
                  </a:cubicBezTo>
                  <a:cubicBezTo>
                    <a:pt x="309" y="187"/>
                    <a:pt x="308" y="187"/>
                    <a:pt x="308" y="187"/>
                  </a:cubicBezTo>
                  <a:cubicBezTo>
                    <a:pt x="309" y="188"/>
                    <a:pt x="311" y="187"/>
                    <a:pt x="312" y="187"/>
                  </a:cubicBezTo>
                  <a:cubicBezTo>
                    <a:pt x="310" y="196"/>
                    <a:pt x="308" y="206"/>
                    <a:pt x="304" y="215"/>
                  </a:cubicBezTo>
                  <a:cubicBezTo>
                    <a:pt x="304" y="215"/>
                    <a:pt x="303" y="214"/>
                    <a:pt x="303" y="214"/>
                  </a:cubicBezTo>
                  <a:cubicBezTo>
                    <a:pt x="303" y="213"/>
                    <a:pt x="303" y="212"/>
                    <a:pt x="303" y="211"/>
                  </a:cubicBezTo>
                  <a:cubicBezTo>
                    <a:pt x="304" y="209"/>
                    <a:pt x="303" y="209"/>
                    <a:pt x="302" y="208"/>
                  </a:cubicBezTo>
                  <a:cubicBezTo>
                    <a:pt x="302" y="207"/>
                    <a:pt x="302" y="207"/>
                    <a:pt x="302" y="206"/>
                  </a:cubicBezTo>
                  <a:cubicBezTo>
                    <a:pt x="301" y="205"/>
                    <a:pt x="301" y="205"/>
                    <a:pt x="300" y="204"/>
                  </a:cubicBezTo>
                  <a:cubicBezTo>
                    <a:pt x="300" y="204"/>
                    <a:pt x="299" y="203"/>
                    <a:pt x="299" y="202"/>
                  </a:cubicBezTo>
                  <a:cubicBezTo>
                    <a:pt x="299" y="202"/>
                    <a:pt x="299" y="202"/>
                    <a:pt x="299" y="202"/>
                  </a:cubicBezTo>
                  <a:cubicBezTo>
                    <a:pt x="298" y="202"/>
                    <a:pt x="299" y="201"/>
                    <a:pt x="299" y="201"/>
                  </a:cubicBezTo>
                  <a:cubicBezTo>
                    <a:pt x="298" y="200"/>
                    <a:pt x="298" y="199"/>
                    <a:pt x="297" y="199"/>
                  </a:cubicBezTo>
                  <a:cubicBezTo>
                    <a:pt x="296" y="198"/>
                    <a:pt x="296" y="198"/>
                    <a:pt x="295" y="198"/>
                  </a:cubicBezTo>
                  <a:cubicBezTo>
                    <a:pt x="295" y="198"/>
                    <a:pt x="295" y="198"/>
                    <a:pt x="295" y="198"/>
                  </a:cubicBezTo>
                  <a:cubicBezTo>
                    <a:pt x="295" y="198"/>
                    <a:pt x="295" y="198"/>
                    <a:pt x="295" y="198"/>
                  </a:cubicBezTo>
                  <a:cubicBezTo>
                    <a:pt x="295" y="200"/>
                    <a:pt x="296" y="201"/>
                    <a:pt x="296" y="203"/>
                  </a:cubicBezTo>
                  <a:cubicBezTo>
                    <a:pt x="296" y="204"/>
                    <a:pt x="296" y="204"/>
                    <a:pt x="296" y="205"/>
                  </a:cubicBezTo>
                  <a:cubicBezTo>
                    <a:pt x="297" y="206"/>
                    <a:pt x="298" y="207"/>
                    <a:pt x="298" y="208"/>
                  </a:cubicBezTo>
                  <a:cubicBezTo>
                    <a:pt x="299" y="209"/>
                    <a:pt x="299" y="209"/>
                    <a:pt x="299" y="210"/>
                  </a:cubicBezTo>
                  <a:cubicBezTo>
                    <a:pt x="299" y="211"/>
                    <a:pt x="300" y="212"/>
                    <a:pt x="300" y="213"/>
                  </a:cubicBezTo>
                  <a:cubicBezTo>
                    <a:pt x="300" y="213"/>
                    <a:pt x="301" y="214"/>
                    <a:pt x="301" y="214"/>
                  </a:cubicBezTo>
                  <a:cubicBezTo>
                    <a:pt x="301" y="214"/>
                    <a:pt x="301" y="215"/>
                    <a:pt x="301" y="215"/>
                  </a:cubicBezTo>
                  <a:cubicBezTo>
                    <a:pt x="301" y="215"/>
                    <a:pt x="301" y="215"/>
                    <a:pt x="301" y="215"/>
                  </a:cubicBezTo>
                  <a:cubicBezTo>
                    <a:pt x="301" y="215"/>
                    <a:pt x="301" y="216"/>
                    <a:pt x="301" y="216"/>
                  </a:cubicBezTo>
                  <a:cubicBezTo>
                    <a:pt x="301" y="216"/>
                    <a:pt x="302" y="216"/>
                    <a:pt x="302" y="216"/>
                  </a:cubicBezTo>
                  <a:cubicBezTo>
                    <a:pt x="303" y="217"/>
                    <a:pt x="303" y="217"/>
                    <a:pt x="303" y="217"/>
                  </a:cubicBezTo>
                  <a:cubicBezTo>
                    <a:pt x="298" y="232"/>
                    <a:pt x="290" y="246"/>
                    <a:pt x="280" y="258"/>
                  </a:cubicBezTo>
                  <a:cubicBezTo>
                    <a:pt x="279" y="257"/>
                    <a:pt x="279" y="257"/>
                    <a:pt x="278" y="256"/>
                  </a:cubicBezTo>
                  <a:cubicBezTo>
                    <a:pt x="278" y="254"/>
                    <a:pt x="278" y="252"/>
                    <a:pt x="277" y="252"/>
                  </a:cubicBezTo>
                  <a:cubicBezTo>
                    <a:pt x="276" y="253"/>
                    <a:pt x="276" y="254"/>
                    <a:pt x="276" y="255"/>
                  </a:cubicBezTo>
                  <a:cubicBezTo>
                    <a:pt x="275" y="255"/>
                    <a:pt x="275" y="256"/>
                    <a:pt x="275" y="257"/>
                  </a:cubicBezTo>
                  <a:cubicBezTo>
                    <a:pt x="275" y="258"/>
                    <a:pt x="275" y="258"/>
                    <a:pt x="275" y="259"/>
                  </a:cubicBezTo>
                  <a:cubicBezTo>
                    <a:pt x="275" y="259"/>
                    <a:pt x="274" y="260"/>
                    <a:pt x="274" y="261"/>
                  </a:cubicBezTo>
                  <a:cubicBezTo>
                    <a:pt x="273" y="262"/>
                    <a:pt x="273" y="263"/>
                    <a:pt x="272" y="263"/>
                  </a:cubicBezTo>
                  <a:cubicBezTo>
                    <a:pt x="271" y="263"/>
                    <a:pt x="270" y="261"/>
                    <a:pt x="269" y="260"/>
                  </a:cubicBezTo>
                  <a:cubicBezTo>
                    <a:pt x="269" y="260"/>
                    <a:pt x="268" y="260"/>
                    <a:pt x="267" y="260"/>
                  </a:cubicBezTo>
                  <a:cubicBezTo>
                    <a:pt x="266" y="259"/>
                    <a:pt x="267" y="257"/>
                    <a:pt x="268" y="256"/>
                  </a:cubicBezTo>
                  <a:cubicBezTo>
                    <a:pt x="268" y="255"/>
                    <a:pt x="269" y="255"/>
                    <a:pt x="269" y="254"/>
                  </a:cubicBezTo>
                  <a:cubicBezTo>
                    <a:pt x="269" y="253"/>
                    <a:pt x="267" y="253"/>
                    <a:pt x="266" y="253"/>
                  </a:cubicBezTo>
                  <a:cubicBezTo>
                    <a:pt x="265" y="253"/>
                    <a:pt x="263" y="252"/>
                    <a:pt x="262" y="253"/>
                  </a:cubicBezTo>
                  <a:cubicBezTo>
                    <a:pt x="261" y="253"/>
                    <a:pt x="261" y="254"/>
                    <a:pt x="260" y="254"/>
                  </a:cubicBezTo>
                  <a:cubicBezTo>
                    <a:pt x="259" y="256"/>
                    <a:pt x="259" y="257"/>
                    <a:pt x="257" y="258"/>
                  </a:cubicBezTo>
                  <a:cubicBezTo>
                    <a:pt x="256" y="258"/>
                    <a:pt x="255" y="257"/>
                    <a:pt x="254" y="257"/>
                  </a:cubicBezTo>
                  <a:cubicBezTo>
                    <a:pt x="253" y="257"/>
                    <a:pt x="249" y="261"/>
                    <a:pt x="248" y="262"/>
                  </a:cubicBezTo>
                  <a:cubicBezTo>
                    <a:pt x="248" y="262"/>
                    <a:pt x="247" y="262"/>
                    <a:pt x="247" y="263"/>
                  </a:cubicBezTo>
                  <a:cubicBezTo>
                    <a:pt x="247" y="263"/>
                    <a:pt x="247" y="263"/>
                    <a:pt x="246" y="264"/>
                  </a:cubicBezTo>
                  <a:cubicBezTo>
                    <a:pt x="246" y="265"/>
                    <a:pt x="246" y="265"/>
                    <a:pt x="246" y="266"/>
                  </a:cubicBezTo>
                  <a:cubicBezTo>
                    <a:pt x="245" y="267"/>
                    <a:pt x="245" y="268"/>
                    <a:pt x="244" y="268"/>
                  </a:cubicBezTo>
                  <a:cubicBezTo>
                    <a:pt x="242" y="268"/>
                    <a:pt x="242" y="268"/>
                    <a:pt x="241" y="268"/>
                  </a:cubicBezTo>
                  <a:cubicBezTo>
                    <a:pt x="239" y="269"/>
                    <a:pt x="238" y="270"/>
                    <a:pt x="236" y="271"/>
                  </a:cubicBezTo>
                  <a:cubicBezTo>
                    <a:pt x="235" y="272"/>
                    <a:pt x="234" y="273"/>
                    <a:pt x="233" y="274"/>
                  </a:cubicBezTo>
                  <a:cubicBezTo>
                    <a:pt x="232" y="277"/>
                    <a:pt x="231" y="280"/>
                    <a:pt x="232" y="282"/>
                  </a:cubicBezTo>
                  <a:cubicBezTo>
                    <a:pt x="232" y="283"/>
                    <a:pt x="232" y="283"/>
                    <a:pt x="232" y="284"/>
                  </a:cubicBezTo>
                  <a:cubicBezTo>
                    <a:pt x="232" y="285"/>
                    <a:pt x="232" y="285"/>
                    <a:pt x="232" y="285"/>
                  </a:cubicBezTo>
                  <a:cubicBezTo>
                    <a:pt x="232" y="286"/>
                    <a:pt x="233" y="286"/>
                    <a:pt x="233" y="286"/>
                  </a:cubicBezTo>
                  <a:cubicBezTo>
                    <a:pt x="233" y="287"/>
                    <a:pt x="232" y="288"/>
                    <a:pt x="232" y="288"/>
                  </a:cubicBezTo>
                  <a:cubicBezTo>
                    <a:pt x="232" y="289"/>
                    <a:pt x="232" y="290"/>
                    <a:pt x="232" y="291"/>
                  </a:cubicBezTo>
                  <a:cubicBezTo>
                    <a:pt x="232" y="293"/>
                    <a:pt x="231" y="294"/>
                    <a:pt x="231" y="295"/>
                  </a:cubicBezTo>
                  <a:cubicBezTo>
                    <a:pt x="231" y="296"/>
                    <a:pt x="232" y="296"/>
                    <a:pt x="232" y="297"/>
                  </a:cubicBezTo>
                  <a:cubicBezTo>
                    <a:pt x="211" y="308"/>
                    <a:pt x="188" y="314"/>
                    <a:pt x="162" y="314"/>
                  </a:cubicBezTo>
                  <a:cubicBezTo>
                    <a:pt x="134" y="314"/>
                    <a:pt x="108" y="306"/>
                    <a:pt x="86" y="293"/>
                  </a:cubicBezTo>
                  <a:close/>
                  <a:moveTo>
                    <a:pt x="226" y="161"/>
                  </a:moveTo>
                  <a:cubicBezTo>
                    <a:pt x="226" y="160"/>
                    <a:pt x="225" y="160"/>
                    <a:pt x="225" y="159"/>
                  </a:cubicBezTo>
                  <a:cubicBezTo>
                    <a:pt x="225" y="158"/>
                    <a:pt x="225" y="157"/>
                    <a:pt x="224" y="157"/>
                  </a:cubicBezTo>
                  <a:cubicBezTo>
                    <a:pt x="224" y="156"/>
                    <a:pt x="224" y="155"/>
                    <a:pt x="223" y="154"/>
                  </a:cubicBezTo>
                  <a:cubicBezTo>
                    <a:pt x="222" y="154"/>
                    <a:pt x="222" y="151"/>
                    <a:pt x="221" y="150"/>
                  </a:cubicBezTo>
                  <a:cubicBezTo>
                    <a:pt x="221" y="150"/>
                    <a:pt x="222" y="149"/>
                    <a:pt x="221" y="149"/>
                  </a:cubicBezTo>
                  <a:cubicBezTo>
                    <a:pt x="222" y="149"/>
                    <a:pt x="222" y="149"/>
                    <a:pt x="222" y="149"/>
                  </a:cubicBezTo>
                  <a:cubicBezTo>
                    <a:pt x="223" y="149"/>
                    <a:pt x="224" y="150"/>
                    <a:pt x="224" y="151"/>
                  </a:cubicBezTo>
                  <a:cubicBezTo>
                    <a:pt x="224" y="151"/>
                    <a:pt x="225" y="151"/>
                    <a:pt x="225" y="151"/>
                  </a:cubicBezTo>
                  <a:cubicBezTo>
                    <a:pt x="225" y="152"/>
                    <a:pt x="226" y="153"/>
                    <a:pt x="226" y="154"/>
                  </a:cubicBezTo>
                  <a:cubicBezTo>
                    <a:pt x="227" y="154"/>
                    <a:pt x="227" y="155"/>
                    <a:pt x="227" y="156"/>
                  </a:cubicBezTo>
                  <a:cubicBezTo>
                    <a:pt x="228" y="157"/>
                    <a:pt x="229" y="158"/>
                    <a:pt x="230" y="160"/>
                  </a:cubicBezTo>
                  <a:cubicBezTo>
                    <a:pt x="230" y="161"/>
                    <a:pt x="229" y="162"/>
                    <a:pt x="229" y="162"/>
                  </a:cubicBezTo>
                  <a:cubicBezTo>
                    <a:pt x="229" y="163"/>
                    <a:pt x="230" y="164"/>
                    <a:pt x="230" y="164"/>
                  </a:cubicBezTo>
                  <a:cubicBezTo>
                    <a:pt x="230" y="166"/>
                    <a:pt x="232" y="166"/>
                    <a:pt x="233" y="167"/>
                  </a:cubicBezTo>
                  <a:cubicBezTo>
                    <a:pt x="233" y="168"/>
                    <a:pt x="233" y="169"/>
                    <a:pt x="233" y="169"/>
                  </a:cubicBezTo>
                  <a:cubicBezTo>
                    <a:pt x="233" y="170"/>
                    <a:pt x="234" y="170"/>
                    <a:pt x="234" y="171"/>
                  </a:cubicBezTo>
                  <a:cubicBezTo>
                    <a:pt x="235" y="172"/>
                    <a:pt x="235" y="173"/>
                    <a:pt x="235" y="174"/>
                  </a:cubicBezTo>
                  <a:cubicBezTo>
                    <a:pt x="236" y="175"/>
                    <a:pt x="237" y="177"/>
                    <a:pt x="235" y="178"/>
                  </a:cubicBezTo>
                  <a:cubicBezTo>
                    <a:pt x="234" y="178"/>
                    <a:pt x="233" y="176"/>
                    <a:pt x="232" y="175"/>
                  </a:cubicBezTo>
                  <a:cubicBezTo>
                    <a:pt x="231" y="174"/>
                    <a:pt x="229" y="173"/>
                    <a:pt x="230" y="170"/>
                  </a:cubicBezTo>
                  <a:cubicBezTo>
                    <a:pt x="229" y="169"/>
                    <a:pt x="228" y="168"/>
                    <a:pt x="227" y="166"/>
                  </a:cubicBezTo>
                  <a:cubicBezTo>
                    <a:pt x="227" y="164"/>
                    <a:pt x="227" y="162"/>
                    <a:pt x="226" y="161"/>
                  </a:cubicBezTo>
                  <a:close/>
                  <a:moveTo>
                    <a:pt x="223" y="113"/>
                  </a:moveTo>
                  <a:cubicBezTo>
                    <a:pt x="223" y="112"/>
                    <a:pt x="224" y="112"/>
                    <a:pt x="225" y="111"/>
                  </a:cubicBezTo>
                  <a:cubicBezTo>
                    <a:pt x="226" y="111"/>
                    <a:pt x="227" y="110"/>
                    <a:pt x="227" y="110"/>
                  </a:cubicBezTo>
                  <a:cubicBezTo>
                    <a:pt x="228" y="110"/>
                    <a:pt x="229" y="110"/>
                    <a:pt x="229" y="110"/>
                  </a:cubicBezTo>
                  <a:cubicBezTo>
                    <a:pt x="229" y="113"/>
                    <a:pt x="227" y="113"/>
                    <a:pt x="226" y="115"/>
                  </a:cubicBezTo>
                  <a:cubicBezTo>
                    <a:pt x="227" y="115"/>
                    <a:pt x="228" y="116"/>
                    <a:pt x="228" y="117"/>
                  </a:cubicBezTo>
                  <a:cubicBezTo>
                    <a:pt x="229" y="117"/>
                    <a:pt x="230" y="118"/>
                    <a:pt x="230" y="119"/>
                  </a:cubicBezTo>
                  <a:cubicBezTo>
                    <a:pt x="231" y="119"/>
                    <a:pt x="231" y="119"/>
                    <a:pt x="232" y="120"/>
                  </a:cubicBezTo>
                  <a:cubicBezTo>
                    <a:pt x="232" y="120"/>
                    <a:pt x="233" y="121"/>
                    <a:pt x="233" y="121"/>
                  </a:cubicBezTo>
                  <a:cubicBezTo>
                    <a:pt x="233" y="123"/>
                    <a:pt x="229" y="124"/>
                    <a:pt x="227" y="123"/>
                  </a:cubicBezTo>
                  <a:cubicBezTo>
                    <a:pt x="227" y="123"/>
                    <a:pt x="227" y="123"/>
                    <a:pt x="227" y="123"/>
                  </a:cubicBezTo>
                  <a:cubicBezTo>
                    <a:pt x="227" y="123"/>
                    <a:pt x="226" y="123"/>
                    <a:pt x="226" y="123"/>
                  </a:cubicBezTo>
                  <a:cubicBezTo>
                    <a:pt x="225" y="122"/>
                    <a:pt x="224" y="122"/>
                    <a:pt x="224" y="122"/>
                  </a:cubicBezTo>
                  <a:cubicBezTo>
                    <a:pt x="222" y="122"/>
                    <a:pt x="221" y="122"/>
                    <a:pt x="220" y="122"/>
                  </a:cubicBezTo>
                  <a:cubicBezTo>
                    <a:pt x="220" y="122"/>
                    <a:pt x="219" y="123"/>
                    <a:pt x="218" y="123"/>
                  </a:cubicBezTo>
                  <a:cubicBezTo>
                    <a:pt x="217" y="123"/>
                    <a:pt x="216" y="123"/>
                    <a:pt x="215" y="123"/>
                  </a:cubicBezTo>
                  <a:cubicBezTo>
                    <a:pt x="214" y="122"/>
                    <a:pt x="213" y="122"/>
                    <a:pt x="213" y="121"/>
                  </a:cubicBezTo>
                  <a:cubicBezTo>
                    <a:pt x="213" y="120"/>
                    <a:pt x="214" y="118"/>
                    <a:pt x="215" y="116"/>
                  </a:cubicBezTo>
                  <a:cubicBezTo>
                    <a:pt x="216" y="113"/>
                    <a:pt x="217" y="111"/>
                    <a:pt x="219" y="113"/>
                  </a:cubicBezTo>
                  <a:cubicBezTo>
                    <a:pt x="220" y="114"/>
                    <a:pt x="220" y="114"/>
                    <a:pt x="220" y="115"/>
                  </a:cubicBezTo>
                  <a:cubicBezTo>
                    <a:pt x="221" y="116"/>
                    <a:pt x="221" y="116"/>
                    <a:pt x="221" y="117"/>
                  </a:cubicBezTo>
                  <a:cubicBezTo>
                    <a:pt x="223" y="117"/>
                    <a:pt x="224" y="116"/>
                    <a:pt x="224" y="115"/>
                  </a:cubicBezTo>
                  <a:cubicBezTo>
                    <a:pt x="225" y="114"/>
                    <a:pt x="223" y="114"/>
                    <a:pt x="223" y="11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113"/>
            <p:cNvSpPr/>
            <p:nvPr/>
          </p:nvSpPr>
          <p:spPr bwMode="auto">
            <a:xfrm>
              <a:off x="8635153" y="4221989"/>
              <a:ext cx="18603" cy="36565"/>
            </a:xfrm>
            <a:custGeom>
              <a:avLst/>
              <a:gdLst>
                <a:gd name="T0" fmla="*/ 1 w 12"/>
                <a:gd name="T1" fmla="*/ 23 h 24"/>
                <a:gd name="T2" fmla="*/ 3 w 12"/>
                <a:gd name="T3" fmla="*/ 24 h 24"/>
                <a:gd name="T4" fmla="*/ 6 w 12"/>
                <a:gd name="T5" fmla="*/ 21 h 24"/>
                <a:gd name="T6" fmla="*/ 8 w 12"/>
                <a:gd name="T7" fmla="*/ 15 h 24"/>
                <a:gd name="T8" fmla="*/ 9 w 12"/>
                <a:gd name="T9" fmla="*/ 12 h 24"/>
                <a:gd name="T10" fmla="*/ 10 w 12"/>
                <a:gd name="T11" fmla="*/ 10 h 24"/>
                <a:gd name="T12" fmla="*/ 10 w 12"/>
                <a:gd name="T13" fmla="*/ 9 h 24"/>
                <a:gd name="T14" fmla="*/ 12 w 12"/>
                <a:gd name="T15" fmla="*/ 5 h 24"/>
                <a:gd name="T16" fmla="*/ 10 w 12"/>
                <a:gd name="T17" fmla="*/ 0 h 24"/>
                <a:gd name="T18" fmla="*/ 10 w 12"/>
                <a:gd name="T19" fmla="*/ 0 h 24"/>
                <a:gd name="T20" fmla="*/ 9 w 12"/>
                <a:gd name="T21" fmla="*/ 1 h 24"/>
                <a:gd name="T22" fmla="*/ 7 w 12"/>
                <a:gd name="T23" fmla="*/ 3 h 24"/>
                <a:gd name="T24" fmla="*/ 7 w 12"/>
                <a:gd name="T25" fmla="*/ 4 h 24"/>
                <a:gd name="T26" fmla="*/ 4 w 12"/>
                <a:gd name="T27" fmla="*/ 6 h 24"/>
                <a:gd name="T28" fmla="*/ 2 w 12"/>
                <a:gd name="T29" fmla="*/ 7 h 24"/>
                <a:gd name="T30" fmla="*/ 2 w 12"/>
                <a:gd name="T31" fmla="*/ 8 h 24"/>
                <a:gd name="T32" fmla="*/ 2 w 12"/>
                <a:gd name="T33" fmla="*/ 13 h 24"/>
                <a:gd name="T34" fmla="*/ 0 w 12"/>
                <a:gd name="T35" fmla="*/ 18 h 24"/>
                <a:gd name="T36" fmla="*/ 1 w 12"/>
                <a:gd name="T37" fmla="*/ 22 h 24"/>
                <a:gd name="T38" fmla="*/ 1 w 12"/>
                <a:gd name="T39"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24">
                  <a:moveTo>
                    <a:pt x="1" y="23"/>
                  </a:moveTo>
                  <a:cubicBezTo>
                    <a:pt x="2" y="24"/>
                    <a:pt x="2" y="24"/>
                    <a:pt x="3" y="24"/>
                  </a:cubicBezTo>
                  <a:cubicBezTo>
                    <a:pt x="5" y="24"/>
                    <a:pt x="6" y="23"/>
                    <a:pt x="6" y="21"/>
                  </a:cubicBezTo>
                  <a:cubicBezTo>
                    <a:pt x="7" y="19"/>
                    <a:pt x="8" y="17"/>
                    <a:pt x="8" y="15"/>
                  </a:cubicBezTo>
                  <a:cubicBezTo>
                    <a:pt x="8" y="14"/>
                    <a:pt x="8" y="13"/>
                    <a:pt x="9" y="12"/>
                  </a:cubicBezTo>
                  <a:cubicBezTo>
                    <a:pt x="9" y="11"/>
                    <a:pt x="9" y="11"/>
                    <a:pt x="10" y="10"/>
                  </a:cubicBezTo>
                  <a:cubicBezTo>
                    <a:pt x="10" y="10"/>
                    <a:pt x="10" y="9"/>
                    <a:pt x="10" y="9"/>
                  </a:cubicBezTo>
                  <a:cubicBezTo>
                    <a:pt x="11" y="7"/>
                    <a:pt x="11" y="6"/>
                    <a:pt x="12" y="5"/>
                  </a:cubicBezTo>
                  <a:cubicBezTo>
                    <a:pt x="11" y="3"/>
                    <a:pt x="12" y="1"/>
                    <a:pt x="10" y="0"/>
                  </a:cubicBezTo>
                  <a:cubicBezTo>
                    <a:pt x="10" y="0"/>
                    <a:pt x="10" y="0"/>
                    <a:pt x="10" y="0"/>
                  </a:cubicBezTo>
                  <a:cubicBezTo>
                    <a:pt x="10" y="0"/>
                    <a:pt x="9" y="0"/>
                    <a:pt x="9" y="1"/>
                  </a:cubicBezTo>
                  <a:cubicBezTo>
                    <a:pt x="9" y="2"/>
                    <a:pt x="8" y="3"/>
                    <a:pt x="7" y="3"/>
                  </a:cubicBezTo>
                  <a:cubicBezTo>
                    <a:pt x="7" y="4"/>
                    <a:pt x="7" y="4"/>
                    <a:pt x="7" y="4"/>
                  </a:cubicBezTo>
                  <a:cubicBezTo>
                    <a:pt x="6" y="5"/>
                    <a:pt x="5" y="6"/>
                    <a:pt x="4" y="6"/>
                  </a:cubicBezTo>
                  <a:cubicBezTo>
                    <a:pt x="4" y="7"/>
                    <a:pt x="3" y="7"/>
                    <a:pt x="2" y="7"/>
                  </a:cubicBezTo>
                  <a:cubicBezTo>
                    <a:pt x="2" y="7"/>
                    <a:pt x="2" y="8"/>
                    <a:pt x="2" y="8"/>
                  </a:cubicBezTo>
                  <a:cubicBezTo>
                    <a:pt x="1" y="9"/>
                    <a:pt x="2" y="11"/>
                    <a:pt x="2" y="13"/>
                  </a:cubicBezTo>
                  <a:cubicBezTo>
                    <a:pt x="2" y="15"/>
                    <a:pt x="0" y="16"/>
                    <a:pt x="0" y="18"/>
                  </a:cubicBezTo>
                  <a:cubicBezTo>
                    <a:pt x="0" y="20"/>
                    <a:pt x="0" y="21"/>
                    <a:pt x="1" y="22"/>
                  </a:cubicBezTo>
                  <a:cubicBezTo>
                    <a:pt x="1" y="23"/>
                    <a:pt x="1" y="23"/>
                    <a:pt x="1" y="2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80" name="Freeform 114"/>
            <p:cNvSpPr/>
            <p:nvPr/>
          </p:nvSpPr>
          <p:spPr bwMode="auto">
            <a:xfrm>
              <a:off x="8465159" y="3905093"/>
              <a:ext cx="86601" cy="84677"/>
            </a:xfrm>
            <a:custGeom>
              <a:avLst/>
              <a:gdLst>
                <a:gd name="T0" fmla="*/ 29 w 57"/>
                <a:gd name="T1" fmla="*/ 44 h 56"/>
                <a:gd name="T2" fmla="*/ 33 w 57"/>
                <a:gd name="T3" fmla="*/ 43 h 56"/>
                <a:gd name="T4" fmla="*/ 37 w 57"/>
                <a:gd name="T5" fmla="*/ 40 h 56"/>
                <a:gd name="T6" fmla="*/ 40 w 57"/>
                <a:gd name="T7" fmla="*/ 37 h 56"/>
                <a:gd name="T8" fmla="*/ 42 w 57"/>
                <a:gd name="T9" fmla="*/ 37 h 56"/>
                <a:gd name="T10" fmla="*/ 46 w 57"/>
                <a:gd name="T11" fmla="*/ 36 h 56"/>
                <a:gd name="T12" fmla="*/ 50 w 57"/>
                <a:gd name="T13" fmla="*/ 31 h 56"/>
                <a:gd name="T14" fmla="*/ 51 w 57"/>
                <a:gd name="T15" fmla="*/ 27 h 56"/>
                <a:gd name="T16" fmla="*/ 52 w 57"/>
                <a:gd name="T17" fmla="*/ 20 h 56"/>
                <a:gd name="T18" fmla="*/ 53 w 57"/>
                <a:gd name="T19" fmla="*/ 14 h 56"/>
                <a:gd name="T20" fmla="*/ 55 w 57"/>
                <a:gd name="T21" fmla="*/ 11 h 56"/>
                <a:gd name="T22" fmla="*/ 57 w 57"/>
                <a:gd name="T23" fmla="*/ 8 h 56"/>
                <a:gd name="T24" fmla="*/ 55 w 57"/>
                <a:gd name="T25" fmla="*/ 5 h 56"/>
                <a:gd name="T26" fmla="*/ 53 w 57"/>
                <a:gd name="T27" fmla="*/ 6 h 56"/>
                <a:gd name="T28" fmla="*/ 52 w 57"/>
                <a:gd name="T29" fmla="*/ 3 h 56"/>
                <a:gd name="T30" fmla="*/ 48 w 57"/>
                <a:gd name="T31" fmla="*/ 0 h 56"/>
                <a:gd name="T32" fmla="*/ 45 w 57"/>
                <a:gd name="T33" fmla="*/ 0 h 56"/>
                <a:gd name="T34" fmla="*/ 37 w 57"/>
                <a:gd name="T35" fmla="*/ 0 h 56"/>
                <a:gd name="T36" fmla="*/ 32 w 57"/>
                <a:gd name="T37" fmla="*/ 2 h 56"/>
                <a:gd name="T38" fmla="*/ 29 w 57"/>
                <a:gd name="T39" fmla="*/ 4 h 56"/>
                <a:gd name="T40" fmla="*/ 27 w 57"/>
                <a:gd name="T41" fmla="*/ 6 h 56"/>
                <a:gd name="T42" fmla="*/ 25 w 57"/>
                <a:gd name="T43" fmla="*/ 5 h 56"/>
                <a:gd name="T44" fmla="*/ 20 w 57"/>
                <a:gd name="T45" fmla="*/ 5 h 56"/>
                <a:gd name="T46" fmla="*/ 17 w 57"/>
                <a:gd name="T47" fmla="*/ 6 h 56"/>
                <a:gd name="T48" fmla="*/ 13 w 57"/>
                <a:gd name="T49" fmla="*/ 8 h 56"/>
                <a:gd name="T50" fmla="*/ 11 w 57"/>
                <a:gd name="T51" fmla="*/ 9 h 56"/>
                <a:gd name="T52" fmla="*/ 9 w 57"/>
                <a:gd name="T53" fmla="*/ 10 h 56"/>
                <a:gd name="T54" fmla="*/ 8 w 57"/>
                <a:gd name="T55" fmla="*/ 13 h 56"/>
                <a:gd name="T56" fmla="*/ 2 w 57"/>
                <a:gd name="T57" fmla="*/ 16 h 56"/>
                <a:gd name="T58" fmla="*/ 1 w 57"/>
                <a:gd name="T59" fmla="*/ 19 h 56"/>
                <a:gd name="T60" fmla="*/ 2 w 57"/>
                <a:gd name="T61" fmla="*/ 23 h 56"/>
                <a:gd name="T62" fmla="*/ 8 w 57"/>
                <a:gd name="T63" fmla="*/ 22 h 56"/>
                <a:gd name="T64" fmla="*/ 11 w 57"/>
                <a:gd name="T65" fmla="*/ 22 h 56"/>
                <a:gd name="T66" fmla="*/ 13 w 57"/>
                <a:gd name="T67" fmla="*/ 25 h 56"/>
                <a:gd name="T68" fmla="*/ 14 w 57"/>
                <a:gd name="T69" fmla="*/ 26 h 56"/>
                <a:gd name="T70" fmla="*/ 14 w 57"/>
                <a:gd name="T71" fmla="*/ 27 h 56"/>
                <a:gd name="T72" fmla="*/ 17 w 57"/>
                <a:gd name="T73" fmla="*/ 32 h 56"/>
                <a:gd name="T74" fmla="*/ 18 w 57"/>
                <a:gd name="T75" fmla="*/ 37 h 56"/>
                <a:gd name="T76" fmla="*/ 16 w 57"/>
                <a:gd name="T77" fmla="*/ 39 h 56"/>
                <a:gd name="T78" fmla="*/ 14 w 57"/>
                <a:gd name="T79" fmla="*/ 43 h 56"/>
                <a:gd name="T80" fmla="*/ 15 w 57"/>
                <a:gd name="T81" fmla="*/ 46 h 56"/>
                <a:gd name="T82" fmla="*/ 16 w 57"/>
                <a:gd name="T83" fmla="*/ 50 h 56"/>
                <a:gd name="T84" fmla="*/ 18 w 57"/>
                <a:gd name="T85" fmla="*/ 52 h 56"/>
                <a:gd name="T86" fmla="*/ 21 w 57"/>
                <a:gd name="T87" fmla="*/ 54 h 56"/>
                <a:gd name="T88" fmla="*/ 25 w 57"/>
                <a:gd name="T89" fmla="*/ 53 h 56"/>
                <a:gd name="T90" fmla="*/ 26 w 57"/>
                <a:gd name="T91" fmla="*/ 50 h 56"/>
                <a:gd name="T92" fmla="*/ 28 w 57"/>
                <a:gd name="T93" fmla="*/ 4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7" h="56">
                  <a:moveTo>
                    <a:pt x="28" y="47"/>
                  </a:moveTo>
                  <a:cubicBezTo>
                    <a:pt x="28" y="47"/>
                    <a:pt x="28" y="46"/>
                    <a:pt x="29" y="44"/>
                  </a:cubicBezTo>
                  <a:cubicBezTo>
                    <a:pt x="29" y="44"/>
                    <a:pt x="29" y="44"/>
                    <a:pt x="30" y="44"/>
                  </a:cubicBezTo>
                  <a:cubicBezTo>
                    <a:pt x="31" y="43"/>
                    <a:pt x="32" y="44"/>
                    <a:pt x="33" y="43"/>
                  </a:cubicBezTo>
                  <a:cubicBezTo>
                    <a:pt x="34" y="43"/>
                    <a:pt x="34" y="42"/>
                    <a:pt x="35" y="42"/>
                  </a:cubicBezTo>
                  <a:cubicBezTo>
                    <a:pt x="35" y="41"/>
                    <a:pt x="36" y="41"/>
                    <a:pt x="37" y="40"/>
                  </a:cubicBezTo>
                  <a:cubicBezTo>
                    <a:pt x="37" y="40"/>
                    <a:pt x="38" y="39"/>
                    <a:pt x="38" y="39"/>
                  </a:cubicBezTo>
                  <a:cubicBezTo>
                    <a:pt x="39" y="38"/>
                    <a:pt x="39" y="38"/>
                    <a:pt x="40" y="37"/>
                  </a:cubicBezTo>
                  <a:cubicBezTo>
                    <a:pt x="40" y="37"/>
                    <a:pt x="41" y="37"/>
                    <a:pt x="41" y="37"/>
                  </a:cubicBezTo>
                  <a:cubicBezTo>
                    <a:pt x="41" y="37"/>
                    <a:pt x="42" y="37"/>
                    <a:pt x="42" y="37"/>
                  </a:cubicBezTo>
                  <a:cubicBezTo>
                    <a:pt x="43" y="37"/>
                    <a:pt x="44" y="37"/>
                    <a:pt x="45" y="36"/>
                  </a:cubicBezTo>
                  <a:cubicBezTo>
                    <a:pt x="45" y="36"/>
                    <a:pt x="45" y="36"/>
                    <a:pt x="46" y="36"/>
                  </a:cubicBezTo>
                  <a:cubicBezTo>
                    <a:pt x="47" y="35"/>
                    <a:pt x="47" y="35"/>
                    <a:pt x="48" y="34"/>
                  </a:cubicBezTo>
                  <a:cubicBezTo>
                    <a:pt x="49" y="33"/>
                    <a:pt x="50" y="32"/>
                    <a:pt x="50" y="31"/>
                  </a:cubicBezTo>
                  <a:cubicBezTo>
                    <a:pt x="50" y="31"/>
                    <a:pt x="49" y="30"/>
                    <a:pt x="49" y="30"/>
                  </a:cubicBezTo>
                  <a:cubicBezTo>
                    <a:pt x="50" y="29"/>
                    <a:pt x="51" y="29"/>
                    <a:pt x="51" y="27"/>
                  </a:cubicBezTo>
                  <a:cubicBezTo>
                    <a:pt x="51" y="26"/>
                    <a:pt x="51" y="25"/>
                    <a:pt x="51" y="23"/>
                  </a:cubicBezTo>
                  <a:cubicBezTo>
                    <a:pt x="52" y="22"/>
                    <a:pt x="52" y="21"/>
                    <a:pt x="52" y="20"/>
                  </a:cubicBezTo>
                  <a:cubicBezTo>
                    <a:pt x="52" y="19"/>
                    <a:pt x="51" y="19"/>
                    <a:pt x="51" y="18"/>
                  </a:cubicBezTo>
                  <a:cubicBezTo>
                    <a:pt x="52" y="16"/>
                    <a:pt x="52" y="15"/>
                    <a:pt x="53" y="14"/>
                  </a:cubicBezTo>
                  <a:cubicBezTo>
                    <a:pt x="53" y="13"/>
                    <a:pt x="54" y="12"/>
                    <a:pt x="54" y="12"/>
                  </a:cubicBezTo>
                  <a:cubicBezTo>
                    <a:pt x="54" y="12"/>
                    <a:pt x="55" y="12"/>
                    <a:pt x="55" y="11"/>
                  </a:cubicBezTo>
                  <a:cubicBezTo>
                    <a:pt x="55" y="11"/>
                    <a:pt x="55" y="11"/>
                    <a:pt x="55" y="11"/>
                  </a:cubicBezTo>
                  <a:cubicBezTo>
                    <a:pt x="56" y="10"/>
                    <a:pt x="57" y="9"/>
                    <a:pt x="57" y="8"/>
                  </a:cubicBezTo>
                  <a:cubicBezTo>
                    <a:pt x="57" y="7"/>
                    <a:pt x="57" y="6"/>
                    <a:pt x="57" y="5"/>
                  </a:cubicBezTo>
                  <a:cubicBezTo>
                    <a:pt x="56" y="5"/>
                    <a:pt x="56" y="5"/>
                    <a:pt x="55" y="5"/>
                  </a:cubicBezTo>
                  <a:cubicBezTo>
                    <a:pt x="55" y="6"/>
                    <a:pt x="54" y="6"/>
                    <a:pt x="54" y="6"/>
                  </a:cubicBezTo>
                  <a:cubicBezTo>
                    <a:pt x="54" y="6"/>
                    <a:pt x="53" y="6"/>
                    <a:pt x="53" y="6"/>
                  </a:cubicBezTo>
                  <a:cubicBezTo>
                    <a:pt x="52" y="6"/>
                    <a:pt x="51" y="7"/>
                    <a:pt x="51" y="6"/>
                  </a:cubicBezTo>
                  <a:cubicBezTo>
                    <a:pt x="51" y="4"/>
                    <a:pt x="52" y="4"/>
                    <a:pt x="52" y="3"/>
                  </a:cubicBezTo>
                  <a:cubicBezTo>
                    <a:pt x="52" y="2"/>
                    <a:pt x="51" y="2"/>
                    <a:pt x="50" y="1"/>
                  </a:cubicBezTo>
                  <a:cubicBezTo>
                    <a:pt x="49" y="1"/>
                    <a:pt x="48" y="0"/>
                    <a:pt x="48" y="0"/>
                  </a:cubicBezTo>
                  <a:cubicBezTo>
                    <a:pt x="47" y="0"/>
                    <a:pt x="47" y="0"/>
                    <a:pt x="47" y="0"/>
                  </a:cubicBezTo>
                  <a:cubicBezTo>
                    <a:pt x="46" y="0"/>
                    <a:pt x="45" y="0"/>
                    <a:pt x="45" y="0"/>
                  </a:cubicBezTo>
                  <a:cubicBezTo>
                    <a:pt x="44" y="0"/>
                    <a:pt x="42" y="0"/>
                    <a:pt x="41" y="0"/>
                  </a:cubicBezTo>
                  <a:cubicBezTo>
                    <a:pt x="40" y="0"/>
                    <a:pt x="38" y="0"/>
                    <a:pt x="37" y="0"/>
                  </a:cubicBezTo>
                  <a:cubicBezTo>
                    <a:pt x="36" y="1"/>
                    <a:pt x="34" y="2"/>
                    <a:pt x="33" y="3"/>
                  </a:cubicBezTo>
                  <a:cubicBezTo>
                    <a:pt x="33" y="3"/>
                    <a:pt x="32" y="2"/>
                    <a:pt x="32" y="2"/>
                  </a:cubicBezTo>
                  <a:cubicBezTo>
                    <a:pt x="31" y="2"/>
                    <a:pt x="30" y="2"/>
                    <a:pt x="29" y="3"/>
                  </a:cubicBezTo>
                  <a:cubicBezTo>
                    <a:pt x="29" y="3"/>
                    <a:pt x="29" y="4"/>
                    <a:pt x="29" y="4"/>
                  </a:cubicBezTo>
                  <a:cubicBezTo>
                    <a:pt x="28" y="4"/>
                    <a:pt x="27" y="4"/>
                    <a:pt x="27" y="5"/>
                  </a:cubicBezTo>
                  <a:cubicBezTo>
                    <a:pt x="27" y="6"/>
                    <a:pt x="28" y="6"/>
                    <a:pt x="27" y="6"/>
                  </a:cubicBezTo>
                  <a:cubicBezTo>
                    <a:pt x="28" y="6"/>
                    <a:pt x="27" y="7"/>
                    <a:pt x="27" y="7"/>
                  </a:cubicBezTo>
                  <a:cubicBezTo>
                    <a:pt x="26" y="7"/>
                    <a:pt x="26" y="5"/>
                    <a:pt x="25" y="5"/>
                  </a:cubicBezTo>
                  <a:cubicBezTo>
                    <a:pt x="25" y="5"/>
                    <a:pt x="24" y="5"/>
                    <a:pt x="23" y="5"/>
                  </a:cubicBezTo>
                  <a:cubicBezTo>
                    <a:pt x="22" y="5"/>
                    <a:pt x="21" y="5"/>
                    <a:pt x="20" y="5"/>
                  </a:cubicBezTo>
                  <a:cubicBezTo>
                    <a:pt x="20" y="6"/>
                    <a:pt x="19" y="6"/>
                    <a:pt x="18" y="6"/>
                  </a:cubicBezTo>
                  <a:cubicBezTo>
                    <a:pt x="18" y="6"/>
                    <a:pt x="17" y="6"/>
                    <a:pt x="17" y="6"/>
                  </a:cubicBezTo>
                  <a:cubicBezTo>
                    <a:pt x="16" y="6"/>
                    <a:pt x="16" y="7"/>
                    <a:pt x="15" y="7"/>
                  </a:cubicBezTo>
                  <a:cubicBezTo>
                    <a:pt x="14" y="7"/>
                    <a:pt x="13" y="8"/>
                    <a:pt x="13" y="8"/>
                  </a:cubicBezTo>
                  <a:cubicBezTo>
                    <a:pt x="12" y="8"/>
                    <a:pt x="12" y="9"/>
                    <a:pt x="11" y="9"/>
                  </a:cubicBezTo>
                  <a:cubicBezTo>
                    <a:pt x="11" y="9"/>
                    <a:pt x="11" y="9"/>
                    <a:pt x="11" y="9"/>
                  </a:cubicBezTo>
                  <a:cubicBezTo>
                    <a:pt x="11" y="10"/>
                    <a:pt x="10" y="9"/>
                    <a:pt x="10" y="10"/>
                  </a:cubicBezTo>
                  <a:cubicBezTo>
                    <a:pt x="10" y="10"/>
                    <a:pt x="9" y="10"/>
                    <a:pt x="9" y="10"/>
                  </a:cubicBezTo>
                  <a:cubicBezTo>
                    <a:pt x="8" y="11"/>
                    <a:pt x="7" y="11"/>
                    <a:pt x="7" y="12"/>
                  </a:cubicBezTo>
                  <a:cubicBezTo>
                    <a:pt x="7" y="13"/>
                    <a:pt x="9" y="12"/>
                    <a:pt x="8" y="13"/>
                  </a:cubicBezTo>
                  <a:cubicBezTo>
                    <a:pt x="8" y="15"/>
                    <a:pt x="7" y="15"/>
                    <a:pt x="5" y="15"/>
                  </a:cubicBezTo>
                  <a:cubicBezTo>
                    <a:pt x="4" y="15"/>
                    <a:pt x="3" y="16"/>
                    <a:pt x="2" y="16"/>
                  </a:cubicBezTo>
                  <a:cubicBezTo>
                    <a:pt x="2" y="17"/>
                    <a:pt x="1" y="17"/>
                    <a:pt x="1" y="17"/>
                  </a:cubicBezTo>
                  <a:cubicBezTo>
                    <a:pt x="1" y="18"/>
                    <a:pt x="2" y="18"/>
                    <a:pt x="1" y="19"/>
                  </a:cubicBezTo>
                  <a:cubicBezTo>
                    <a:pt x="1" y="20"/>
                    <a:pt x="0" y="20"/>
                    <a:pt x="0" y="21"/>
                  </a:cubicBezTo>
                  <a:cubicBezTo>
                    <a:pt x="1" y="22"/>
                    <a:pt x="1" y="22"/>
                    <a:pt x="2" y="23"/>
                  </a:cubicBezTo>
                  <a:cubicBezTo>
                    <a:pt x="2" y="23"/>
                    <a:pt x="3" y="22"/>
                    <a:pt x="4" y="22"/>
                  </a:cubicBezTo>
                  <a:cubicBezTo>
                    <a:pt x="5" y="22"/>
                    <a:pt x="6" y="22"/>
                    <a:pt x="8" y="22"/>
                  </a:cubicBezTo>
                  <a:cubicBezTo>
                    <a:pt x="9" y="22"/>
                    <a:pt x="10" y="21"/>
                    <a:pt x="11" y="22"/>
                  </a:cubicBezTo>
                  <a:cubicBezTo>
                    <a:pt x="11" y="22"/>
                    <a:pt x="11" y="22"/>
                    <a:pt x="11" y="22"/>
                  </a:cubicBezTo>
                  <a:cubicBezTo>
                    <a:pt x="12" y="22"/>
                    <a:pt x="12" y="22"/>
                    <a:pt x="12" y="23"/>
                  </a:cubicBezTo>
                  <a:cubicBezTo>
                    <a:pt x="13" y="23"/>
                    <a:pt x="13" y="24"/>
                    <a:pt x="13" y="25"/>
                  </a:cubicBezTo>
                  <a:cubicBezTo>
                    <a:pt x="14" y="25"/>
                    <a:pt x="13" y="25"/>
                    <a:pt x="13" y="25"/>
                  </a:cubicBezTo>
                  <a:cubicBezTo>
                    <a:pt x="14" y="25"/>
                    <a:pt x="14" y="26"/>
                    <a:pt x="14" y="26"/>
                  </a:cubicBezTo>
                  <a:cubicBezTo>
                    <a:pt x="14" y="26"/>
                    <a:pt x="14" y="26"/>
                    <a:pt x="14" y="26"/>
                  </a:cubicBezTo>
                  <a:cubicBezTo>
                    <a:pt x="14" y="27"/>
                    <a:pt x="14" y="27"/>
                    <a:pt x="14" y="27"/>
                  </a:cubicBezTo>
                  <a:cubicBezTo>
                    <a:pt x="14" y="28"/>
                    <a:pt x="14" y="30"/>
                    <a:pt x="14" y="31"/>
                  </a:cubicBezTo>
                  <a:cubicBezTo>
                    <a:pt x="15" y="31"/>
                    <a:pt x="16" y="31"/>
                    <a:pt x="17" y="32"/>
                  </a:cubicBezTo>
                  <a:cubicBezTo>
                    <a:pt x="18" y="32"/>
                    <a:pt x="18" y="32"/>
                    <a:pt x="18" y="32"/>
                  </a:cubicBezTo>
                  <a:cubicBezTo>
                    <a:pt x="19" y="33"/>
                    <a:pt x="18" y="35"/>
                    <a:pt x="18" y="37"/>
                  </a:cubicBezTo>
                  <a:cubicBezTo>
                    <a:pt x="18" y="37"/>
                    <a:pt x="18" y="37"/>
                    <a:pt x="17" y="38"/>
                  </a:cubicBezTo>
                  <a:cubicBezTo>
                    <a:pt x="17" y="38"/>
                    <a:pt x="16" y="39"/>
                    <a:pt x="16" y="39"/>
                  </a:cubicBezTo>
                  <a:cubicBezTo>
                    <a:pt x="16" y="39"/>
                    <a:pt x="15" y="39"/>
                    <a:pt x="15" y="39"/>
                  </a:cubicBezTo>
                  <a:cubicBezTo>
                    <a:pt x="14" y="41"/>
                    <a:pt x="14" y="41"/>
                    <a:pt x="14" y="43"/>
                  </a:cubicBezTo>
                  <a:cubicBezTo>
                    <a:pt x="14" y="43"/>
                    <a:pt x="14" y="44"/>
                    <a:pt x="14" y="45"/>
                  </a:cubicBezTo>
                  <a:cubicBezTo>
                    <a:pt x="14" y="45"/>
                    <a:pt x="14" y="46"/>
                    <a:pt x="15" y="46"/>
                  </a:cubicBezTo>
                  <a:cubicBezTo>
                    <a:pt x="15" y="47"/>
                    <a:pt x="15" y="48"/>
                    <a:pt x="16" y="48"/>
                  </a:cubicBezTo>
                  <a:cubicBezTo>
                    <a:pt x="16" y="49"/>
                    <a:pt x="16" y="49"/>
                    <a:pt x="16" y="50"/>
                  </a:cubicBezTo>
                  <a:cubicBezTo>
                    <a:pt x="16" y="50"/>
                    <a:pt x="16" y="50"/>
                    <a:pt x="16" y="50"/>
                  </a:cubicBezTo>
                  <a:cubicBezTo>
                    <a:pt x="17" y="51"/>
                    <a:pt x="18" y="52"/>
                    <a:pt x="18" y="52"/>
                  </a:cubicBezTo>
                  <a:cubicBezTo>
                    <a:pt x="18" y="53"/>
                    <a:pt x="19" y="54"/>
                    <a:pt x="19" y="54"/>
                  </a:cubicBezTo>
                  <a:cubicBezTo>
                    <a:pt x="20" y="54"/>
                    <a:pt x="20" y="54"/>
                    <a:pt x="21" y="54"/>
                  </a:cubicBezTo>
                  <a:cubicBezTo>
                    <a:pt x="22" y="54"/>
                    <a:pt x="22" y="56"/>
                    <a:pt x="24" y="56"/>
                  </a:cubicBezTo>
                  <a:cubicBezTo>
                    <a:pt x="25" y="55"/>
                    <a:pt x="25" y="54"/>
                    <a:pt x="25" y="53"/>
                  </a:cubicBezTo>
                  <a:cubicBezTo>
                    <a:pt x="25" y="52"/>
                    <a:pt x="26" y="51"/>
                    <a:pt x="26" y="51"/>
                  </a:cubicBezTo>
                  <a:cubicBezTo>
                    <a:pt x="26" y="51"/>
                    <a:pt x="26" y="50"/>
                    <a:pt x="26" y="50"/>
                  </a:cubicBezTo>
                  <a:cubicBezTo>
                    <a:pt x="26" y="50"/>
                    <a:pt x="27" y="49"/>
                    <a:pt x="27" y="49"/>
                  </a:cubicBezTo>
                  <a:cubicBezTo>
                    <a:pt x="27" y="49"/>
                    <a:pt x="27" y="48"/>
                    <a:pt x="28" y="4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81" name="Freeform 115"/>
            <p:cNvSpPr/>
            <p:nvPr/>
          </p:nvSpPr>
          <p:spPr bwMode="auto">
            <a:xfrm>
              <a:off x="8404859" y="3937168"/>
              <a:ext cx="13471" cy="10264"/>
            </a:xfrm>
            <a:custGeom>
              <a:avLst/>
              <a:gdLst>
                <a:gd name="T0" fmla="*/ 7 w 9"/>
                <a:gd name="T1" fmla="*/ 1 h 7"/>
                <a:gd name="T2" fmla="*/ 5 w 9"/>
                <a:gd name="T3" fmla="*/ 1 h 7"/>
                <a:gd name="T4" fmla="*/ 4 w 9"/>
                <a:gd name="T5" fmla="*/ 0 h 7"/>
                <a:gd name="T6" fmla="*/ 0 w 9"/>
                <a:gd name="T7" fmla="*/ 2 h 7"/>
                <a:gd name="T8" fmla="*/ 1 w 9"/>
                <a:gd name="T9" fmla="*/ 5 h 7"/>
                <a:gd name="T10" fmla="*/ 3 w 9"/>
                <a:gd name="T11" fmla="*/ 6 h 7"/>
                <a:gd name="T12" fmla="*/ 6 w 9"/>
                <a:gd name="T13" fmla="*/ 6 h 7"/>
                <a:gd name="T14" fmla="*/ 7 w 9"/>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7" y="1"/>
                  </a:moveTo>
                  <a:cubicBezTo>
                    <a:pt x="7" y="1"/>
                    <a:pt x="6" y="1"/>
                    <a:pt x="5" y="1"/>
                  </a:cubicBezTo>
                  <a:cubicBezTo>
                    <a:pt x="5" y="1"/>
                    <a:pt x="4" y="0"/>
                    <a:pt x="4" y="0"/>
                  </a:cubicBezTo>
                  <a:cubicBezTo>
                    <a:pt x="3" y="0"/>
                    <a:pt x="1" y="1"/>
                    <a:pt x="0" y="2"/>
                  </a:cubicBezTo>
                  <a:cubicBezTo>
                    <a:pt x="0" y="3"/>
                    <a:pt x="1" y="4"/>
                    <a:pt x="1" y="5"/>
                  </a:cubicBezTo>
                  <a:cubicBezTo>
                    <a:pt x="2" y="4"/>
                    <a:pt x="2" y="6"/>
                    <a:pt x="3" y="6"/>
                  </a:cubicBezTo>
                  <a:cubicBezTo>
                    <a:pt x="4" y="7"/>
                    <a:pt x="5" y="6"/>
                    <a:pt x="6" y="6"/>
                  </a:cubicBezTo>
                  <a:cubicBezTo>
                    <a:pt x="8" y="4"/>
                    <a:pt x="9" y="1"/>
                    <a:pt x="7" y="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82" name="Freeform 116"/>
            <p:cNvSpPr/>
            <p:nvPr/>
          </p:nvSpPr>
          <p:spPr bwMode="auto">
            <a:xfrm>
              <a:off x="8522893" y="4016071"/>
              <a:ext cx="9622" cy="14754"/>
            </a:xfrm>
            <a:custGeom>
              <a:avLst/>
              <a:gdLst>
                <a:gd name="T0" fmla="*/ 6 w 6"/>
                <a:gd name="T1" fmla="*/ 2 h 10"/>
                <a:gd name="T2" fmla="*/ 4 w 6"/>
                <a:gd name="T3" fmla="*/ 0 h 10"/>
                <a:gd name="T4" fmla="*/ 3 w 6"/>
                <a:gd name="T5" fmla="*/ 1 h 10"/>
                <a:gd name="T6" fmla="*/ 2 w 6"/>
                <a:gd name="T7" fmla="*/ 2 h 10"/>
                <a:gd name="T8" fmla="*/ 2 w 6"/>
                <a:gd name="T9" fmla="*/ 2 h 10"/>
                <a:gd name="T10" fmla="*/ 1 w 6"/>
                <a:gd name="T11" fmla="*/ 4 h 10"/>
                <a:gd name="T12" fmla="*/ 1 w 6"/>
                <a:gd name="T13" fmla="*/ 5 h 10"/>
                <a:gd name="T14" fmla="*/ 0 w 6"/>
                <a:gd name="T15" fmla="*/ 7 h 10"/>
                <a:gd name="T16" fmla="*/ 4 w 6"/>
                <a:gd name="T17" fmla="*/ 8 h 10"/>
                <a:gd name="T18" fmla="*/ 5 w 6"/>
                <a:gd name="T19" fmla="*/ 7 h 10"/>
                <a:gd name="T20" fmla="*/ 6 w 6"/>
                <a:gd name="T21" fmla="*/ 6 h 10"/>
                <a:gd name="T22" fmla="*/ 5 w 6"/>
                <a:gd name="T23" fmla="*/ 4 h 10"/>
                <a:gd name="T24" fmla="*/ 6 w 6"/>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10">
                  <a:moveTo>
                    <a:pt x="6" y="2"/>
                  </a:moveTo>
                  <a:cubicBezTo>
                    <a:pt x="5" y="1"/>
                    <a:pt x="5" y="0"/>
                    <a:pt x="4" y="0"/>
                  </a:cubicBezTo>
                  <a:cubicBezTo>
                    <a:pt x="4" y="0"/>
                    <a:pt x="3" y="1"/>
                    <a:pt x="3" y="1"/>
                  </a:cubicBezTo>
                  <a:cubicBezTo>
                    <a:pt x="2" y="1"/>
                    <a:pt x="3" y="1"/>
                    <a:pt x="2" y="2"/>
                  </a:cubicBezTo>
                  <a:cubicBezTo>
                    <a:pt x="2" y="2"/>
                    <a:pt x="2" y="2"/>
                    <a:pt x="2" y="2"/>
                  </a:cubicBezTo>
                  <a:cubicBezTo>
                    <a:pt x="1" y="2"/>
                    <a:pt x="2" y="3"/>
                    <a:pt x="1" y="4"/>
                  </a:cubicBezTo>
                  <a:cubicBezTo>
                    <a:pt x="1" y="4"/>
                    <a:pt x="1" y="5"/>
                    <a:pt x="1" y="5"/>
                  </a:cubicBezTo>
                  <a:cubicBezTo>
                    <a:pt x="0" y="6"/>
                    <a:pt x="0" y="7"/>
                    <a:pt x="0" y="7"/>
                  </a:cubicBezTo>
                  <a:cubicBezTo>
                    <a:pt x="1" y="10"/>
                    <a:pt x="3" y="9"/>
                    <a:pt x="4" y="8"/>
                  </a:cubicBezTo>
                  <a:cubicBezTo>
                    <a:pt x="5" y="8"/>
                    <a:pt x="5" y="8"/>
                    <a:pt x="5" y="7"/>
                  </a:cubicBezTo>
                  <a:cubicBezTo>
                    <a:pt x="5" y="7"/>
                    <a:pt x="6" y="6"/>
                    <a:pt x="6" y="6"/>
                  </a:cubicBezTo>
                  <a:cubicBezTo>
                    <a:pt x="5" y="5"/>
                    <a:pt x="5" y="4"/>
                    <a:pt x="5" y="4"/>
                  </a:cubicBezTo>
                  <a:cubicBezTo>
                    <a:pt x="5" y="3"/>
                    <a:pt x="6" y="2"/>
                    <a:pt x="6" y="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83" name="Freeform 117"/>
            <p:cNvSpPr/>
            <p:nvPr/>
          </p:nvSpPr>
          <p:spPr bwMode="auto">
            <a:xfrm>
              <a:off x="8441424" y="4051994"/>
              <a:ext cx="14754" cy="16679"/>
            </a:xfrm>
            <a:custGeom>
              <a:avLst/>
              <a:gdLst>
                <a:gd name="T0" fmla="*/ 8 w 10"/>
                <a:gd name="T1" fmla="*/ 6 h 11"/>
                <a:gd name="T2" fmla="*/ 7 w 10"/>
                <a:gd name="T3" fmla="*/ 3 h 11"/>
                <a:gd name="T4" fmla="*/ 6 w 10"/>
                <a:gd name="T5" fmla="*/ 1 h 11"/>
                <a:gd name="T6" fmla="*/ 5 w 10"/>
                <a:gd name="T7" fmla="*/ 0 h 11"/>
                <a:gd name="T8" fmla="*/ 3 w 10"/>
                <a:gd name="T9" fmla="*/ 3 h 11"/>
                <a:gd name="T10" fmla="*/ 0 w 10"/>
                <a:gd name="T11" fmla="*/ 6 h 11"/>
                <a:gd name="T12" fmla="*/ 4 w 10"/>
                <a:gd name="T13" fmla="*/ 8 h 11"/>
                <a:gd name="T14" fmla="*/ 9 w 10"/>
                <a:gd name="T15" fmla="*/ 10 h 11"/>
                <a:gd name="T16" fmla="*/ 9 w 10"/>
                <a:gd name="T17" fmla="*/ 7 h 11"/>
                <a:gd name="T18" fmla="*/ 8 w 10"/>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1">
                  <a:moveTo>
                    <a:pt x="8" y="6"/>
                  </a:moveTo>
                  <a:cubicBezTo>
                    <a:pt x="8" y="5"/>
                    <a:pt x="8" y="4"/>
                    <a:pt x="7" y="3"/>
                  </a:cubicBezTo>
                  <a:cubicBezTo>
                    <a:pt x="6" y="2"/>
                    <a:pt x="7" y="1"/>
                    <a:pt x="6" y="1"/>
                  </a:cubicBezTo>
                  <a:cubicBezTo>
                    <a:pt x="6" y="1"/>
                    <a:pt x="5" y="1"/>
                    <a:pt x="5" y="0"/>
                  </a:cubicBezTo>
                  <a:cubicBezTo>
                    <a:pt x="5" y="1"/>
                    <a:pt x="4" y="2"/>
                    <a:pt x="3" y="3"/>
                  </a:cubicBezTo>
                  <a:cubicBezTo>
                    <a:pt x="2" y="4"/>
                    <a:pt x="1" y="5"/>
                    <a:pt x="0" y="6"/>
                  </a:cubicBezTo>
                  <a:cubicBezTo>
                    <a:pt x="0" y="8"/>
                    <a:pt x="3" y="7"/>
                    <a:pt x="4" y="8"/>
                  </a:cubicBezTo>
                  <a:cubicBezTo>
                    <a:pt x="6" y="9"/>
                    <a:pt x="8" y="11"/>
                    <a:pt x="9" y="10"/>
                  </a:cubicBezTo>
                  <a:cubicBezTo>
                    <a:pt x="10" y="9"/>
                    <a:pt x="9" y="8"/>
                    <a:pt x="9" y="7"/>
                  </a:cubicBezTo>
                  <a:cubicBezTo>
                    <a:pt x="9" y="7"/>
                    <a:pt x="8" y="7"/>
                    <a:pt x="8" y="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84" name="Freeform 118"/>
            <p:cNvSpPr/>
            <p:nvPr/>
          </p:nvSpPr>
          <p:spPr bwMode="auto">
            <a:xfrm>
              <a:off x="8520327" y="3971808"/>
              <a:ext cx="22452" cy="13471"/>
            </a:xfrm>
            <a:custGeom>
              <a:avLst/>
              <a:gdLst>
                <a:gd name="T0" fmla="*/ 8 w 15"/>
                <a:gd name="T1" fmla="*/ 8 h 9"/>
                <a:gd name="T2" fmla="*/ 10 w 15"/>
                <a:gd name="T3" fmla="*/ 7 h 9"/>
                <a:gd name="T4" fmla="*/ 13 w 15"/>
                <a:gd name="T5" fmla="*/ 5 h 9"/>
                <a:gd name="T6" fmla="*/ 15 w 15"/>
                <a:gd name="T7" fmla="*/ 3 h 9"/>
                <a:gd name="T8" fmla="*/ 13 w 15"/>
                <a:gd name="T9" fmla="*/ 0 h 9"/>
                <a:gd name="T10" fmla="*/ 7 w 15"/>
                <a:gd name="T11" fmla="*/ 0 h 9"/>
                <a:gd name="T12" fmla="*/ 4 w 15"/>
                <a:gd name="T13" fmla="*/ 2 h 9"/>
                <a:gd name="T14" fmla="*/ 3 w 15"/>
                <a:gd name="T15" fmla="*/ 1 h 9"/>
                <a:gd name="T16" fmla="*/ 2 w 15"/>
                <a:gd name="T17" fmla="*/ 0 h 9"/>
                <a:gd name="T18" fmla="*/ 0 w 15"/>
                <a:gd name="T19" fmla="*/ 4 h 9"/>
                <a:gd name="T20" fmla="*/ 3 w 15"/>
                <a:gd name="T21" fmla="*/ 8 h 9"/>
                <a:gd name="T22" fmla="*/ 8 w 15"/>
                <a:gd name="T23"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9">
                  <a:moveTo>
                    <a:pt x="8" y="8"/>
                  </a:moveTo>
                  <a:cubicBezTo>
                    <a:pt x="8" y="8"/>
                    <a:pt x="9" y="7"/>
                    <a:pt x="10" y="7"/>
                  </a:cubicBezTo>
                  <a:cubicBezTo>
                    <a:pt x="12" y="6"/>
                    <a:pt x="13" y="6"/>
                    <a:pt x="13" y="5"/>
                  </a:cubicBezTo>
                  <a:cubicBezTo>
                    <a:pt x="14" y="4"/>
                    <a:pt x="15" y="4"/>
                    <a:pt x="15" y="3"/>
                  </a:cubicBezTo>
                  <a:cubicBezTo>
                    <a:pt x="15" y="2"/>
                    <a:pt x="13" y="0"/>
                    <a:pt x="13" y="0"/>
                  </a:cubicBezTo>
                  <a:cubicBezTo>
                    <a:pt x="11" y="0"/>
                    <a:pt x="9" y="1"/>
                    <a:pt x="7" y="0"/>
                  </a:cubicBezTo>
                  <a:cubicBezTo>
                    <a:pt x="6" y="1"/>
                    <a:pt x="6" y="2"/>
                    <a:pt x="4" y="2"/>
                  </a:cubicBezTo>
                  <a:cubicBezTo>
                    <a:pt x="3" y="2"/>
                    <a:pt x="4" y="1"/>
                    <a:pt x="3" y="1"/>
                  </a:cubicBezTo>
                  <a:cubicBezTo>
                    <a:pt x="3" y="1"/>
                    <a:pt x="3" y="0"/>
                    <a:pt x="2" y="0"/>
                  </a:cubicBezTo>
                  <a:cubicBezTo>
                    <a:pt x="1" y="1"/>
                    <a:pt x="0" y="2"/>
                    <a:pt x="0" y="4"/>
                  </a:cubicBezTo>
                  <a:cubicBezTo>
                    <a:pt x="0" y="6"/>
                    <a:pt x="2" y="7"/>
                    <a:pt x="3" y="8"/>
                  </a:cubicBezTo>
                  <a:cubicBezTo>
                    <a:pt x="5" y="7"/>
                    <a:pt x="6" y="9"/>
                    <a:pt x="8" y="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85" name="Freeform 119"/>
            <p:cNvSpPr/>
            <p:nvPr/>
          </p:nvSpPr>
          <p:spPr bwMode="auto">
            <a:xfrm>
              <a:off x="8529308" y="4001958"/>
              <a:ext cx="22452" cy="33357"/>
            </a:xfrm>
            <a:custGeom>
              <a:avLst/>
              <a:gdLst>
                <a:gd name="T0" fmla="*/ 11 w 15"/>
                <a:gd name="T1" fmla="*/ 13 h 22"/>
                <a:gd name="T2" fmla="*/ 11 w 15"/>
                <a:gd name="T3" fmla="*/ 12 h 22"/>
                <a:gd name="T4" fmla="*/ 9 w 15"/>
                <a:gd name="T5" fmla="*/ 9 h 22"/>
                <a:gd name="T6" fmla="*/ 8 w 15"/>
                <a:gd name="T7" fmla="*/ 4 h 22"/>
                <a:gd name="T8" fmla="*/ 6 w 15"/>
                <a:gd name="T9" fmla="*/ 2 h 22"/>
                <a:gd name="T10" fmla="*/ 6 w 15"/>
                <a:gd name="T11" fmla="*/ 0 h 22"/>
                <a:gd name="T12" fmla="*/ 2 w 15"/>
                <a:gd name="T13" fmla="*/ 1 h 22"/>
                <a:gd name="T14" fmla="*/ 0 w 15"/>
                <a:gd name="T15" fmla="*/ 5 h 22"/>
                <a:gd name="T16" fmla="*/ 3 w 15"/>
                <a:gd name="T17" fmla="*/ 10 h 22"/>
                <a:gd name="T18" fmla="*/ 6 w 15"/>
                <a:gd name="T19" fmla="*/ 12 h 22"/>
                <a:gd name="T20" fmla="*/ 4 w 15"/>
                <a:gd name="T21" fmla="*/ 14 h 22"/>
                <a:gd name="T22" fmla="*/ 3 w 15"/>
                <a:gd name="T23" fmla="*/ 16 h 22"/>
                <a:gd name="T24" fmla="*/ 3 w 15"/>
                <a:gd name="T25" fmla="*/ 17 h 22"/>
                <a:gd name="T26" fmla="*/ 2 w 15"/>
                <a:gd name="T27" fmla="*/ 20 h 22"/>
                <a:gd name="T28" fmla="*/ 3 w 15"/>
                <a:gd name="T29" fmla="*/ 21 h 22"/>
                <a:gd name="T30" fmla="*/ 7 w 15"/>
                <a:gd name="T31" fmla="*/ 20 h 22"/>
                <a:gd name="T32" fmla="*/ 9 w 15"/>
                <a:gd name="T33" fmla="*/ 20 h 22"/>
                <a:gd name="T34" fmla="*/ 11 w 15"/>
                <a:gd name="T35" fmla="*/ 19 h 22"/>
                <a:gd name="T36" fmla="*/ 12 w 15"/>
                <a:gd name="T37" fmla="*/ 19 h 22"/>
                <a:gd name="T38" fmla="*/ 11 w 15"/>
                <a:gd name="T39"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2">
                  <a:moveTo>
                    <a:pt x="11" y="13"/>
                  </a:moveTo>
                  <a:cubicBezTo>
                    <a:pt x="12" y="13"/>
                    <a:pt x="11" y="13"/>
                    <a:pt x="11" y="12"/>
                  </a:cubicBezTo>
                  <a:cubicBezTo>
                    <a:pt x="10" y="12"/>
                    <a:pt x="10" y="10"/>
                    <a:pt x="9" y="9"/>
                  </a:cubicBezTo>
                  <a:cubicBezTo>
                    <a:pt x="8" y="8"/>
                    <a:pt x="7" y="6"/>
                    <a:pt x="8" y="4"/>
                  </a:cubicBezTo>
                  <a:cubicBezTo>
                    <a:pt x="8" y="3"/>
                    <a:pt x="7" y="3"/>
                    <a:pt x="6" y="2"/>
                  </a:cubicBezTo>
                  <a:cubicBezTo>
                    <a:pt x="6" y="1"/>
                    <a:pt x="7" y="1"/>
                    <a:pt x="6" y="0"/>
                  </a:cubicBezTo>
                  <a:cubicBezTo>
                    <a:pt x="5" y="0"/>
                    <a:pt x="3" y="1"/>
                    <a:pt x="2" y="1"/>
                  </a:cubicBezTo>
                  <a:cubicBezTo>
                    <a:pt x="1" y="2"/>
                    <a:pt x="0" y="3"/>
                    <a:pt x="0" y="5"/>
                  </a:cubicBezTo>
                  <a:cubicBezTo>
                    <a:pt x="0" y="7"/>
                    <a:pt x="2" y="8"/>
                    <a:pt x="3" y="10"/>
                  </a:cubicBezTo>
                  <a:cubicBezTo>
                    <a:pt x="5" y="10"/>
                    <a:pt x="7" y="10"/>
                    <a:pt x="6" y="12"/>
                  </a:cubicBezTo>
                  <a:cubicBezTo>
                    <a:pt x="6" y="13"/>
                    <a:pt x="5" y="13"/>
                    <a:pt x="4" y="14"/>
                  </a:cubicBezTo>
                  <a:cubicBezTo>
                    <a:pt x="4" y="15"/>
                    <a:pt x="3" y="15"/>
                    <a:pt x="3" y="16"/>
                  </a:cubicBezTo>
                  <a:cubicBezTo>
                    <a:pt x="3" y="16"/>
                    <a:pt x="3" y="17"/>
                    <a:pt x="3" y="17"/>
                  </a:cubicBezTo>
                  <a:cubicBezTo>
                    <a:pt x="3" y="18"/>
                    <a:pt x="2" y="19"/>
                    <a:pt x="2" y="20"/>
                  </a:cubicBezTo>
                  <a:cubicBezTo>
                    <a:pt x="3" y="21"/>
                    <a:pt x="3" y="21"/>
                    <a:pt x="3" y="21"/>
                  </a:cubicBezTo>
                  <a:cubicBezTo>
                    <a:pt x="5" y="22"/>
                    <a:pt x="6" y="20"/>
                    <a:pt x="7" y="20"/>
                  </a:cubicBezTo>
                  <a:cubicBezTo>
                    <a:pt x="8" y="20"/>
                    <a:pt x="9" y="20"/>
                    <a:pt x="9" y="20"/>
                  </a:cubicBezTo>
                  <a:cubicBezTo>
                    <a:pt x="10" y="20"/>
                    <a:pt x="10" y="19"/>
                    <a:pt x="11" y="19"/>
                  </a:cubicBezTo>
                  <a:cubicBezTo>
                    <a:pt x="11" y="19"/>
                    <a:pt x="12" y="19"/>
                    <a:pt x="12" y="19"/>
                  </a:cubicBezTo>
                  <a:cubicBezTo>
                    <a:pt x="15" y="16"/>
                    <a:pt x="13" y="15"/>
                    <a:pt x="11"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86" name="Freeform 120"/>
            <p:cNvSpPr/>
            <p:nvPr/>
          </p:nvSpPr>
          <p:spPr bwMode="auto">
            <a:xfrm>
              <a:off x="8368294" y="4123841"/>
              <a:ext cx="16679" cy="14754"/>
            </a:xfrm>
            <a:custGeom>
              <a:avLst/>
              <a:gdLst>
                <a:gd name="T0" fmla="*/ 8 w 11"/>
                <a:gd name="T1" fmla="*/ 4 h 10"/>
                <a:gd name="T2" fmla="*/ 7 w 11"/>
                <a:gd name="T3" fmla="*/ 4 h 10"/>
                <a:gd name="T4" fmla="*/ 6 w 11"/>
                <a:gd name="T5" fmla="*/ 3 h 10"/>
                <a:gd name="T6" fmla="*/ 6 w 11"/>
                <a:gd name="T7" fmla="*/ 2 h 10"/>
                <a:gd name="T8" fmla="*/ 3 w 11"/>
                <a:gd name="T9" fmla="*/ 0 h 10"/>
                <a:gd name="T10" fmla="*/ 0 w 11"/>
                <a:gd name="T11" fmla="*/ 2 h 10"/>
                <a:gd name="T12" fmla="*/ 5 w 11"/>
                <a:gd name="T13" fmla="*/ 5 h 10"/>
                <a:gd name="T14" fmla="*/ 7 w 11"/>
                <a:gd name="T15" fmla="*/ 8 h 10"/>
                <a:gd name="T16" fmla="*/ 8 w 11"/>
                <a:gd name="T17" fmla="*/ 9 h 10"/>
                <a:gd name="T18" fmla="*/ 11 w 11"/>
                <a:gd name="T19" fmla="*/ 9 h 10"/>
                <a:gd name="T20" fmla="*/ 8 w 11"/>
                <a:gd name="T21" fmla="*/ 5 h 10"/>
                <a:gd name="T22" fmla="*/ 8 w 11"/>
                <a:gd name="T23"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10">
                  <a:moveTo>
                    <a:pt x="8" y="4"/>
                  </a:moveTo>
                  <a:cubicBezTo>
                    <a:pt x="8" y="4"/>
                    <a:pt x="7" y="4"/>
                    <a:pt x="7" y="4"/>
                  </a:cubicBezTo>
                  <a:cubicBezTo>
                    <a:pt x="7" y="3"/>
                    <a:pt x="7" y="3"/>
                    <a:pt x="6" y="3"/>
                  </a:cubicBezTo>
                  <a:cubicBezTo>
                    <a:pt x="6" y="3"/>
                    <a:pt x="6" y="2"/>
                    <a:pt x="6" y="2"/>
                  </a:cubicBezTo>
                  <a:cubicBezTo>
                    <a:pt x="5" y="2"/>
                    <a:pt x="4" y="1"/>
                    <a:pt x="3" y="0"/>
                  </a:cubicBezTo>
                  <a:cubicBezTo>
                    <a:pt x="2" y="0"/>
                    <a:pt x="0" y="1"/>
                    <a:pt x="0" y="2"/>
                  </a:cubicBezTo>
                  <a:cubicBezTo>
                    <a:pt x="1" y="4"/>
                    <a:pt x="4" y="4"/>
                    <a:pt x="5" y="5"/>
                  </a:cubicBezTo>
                  <a:cubicBezTo>
                    <a:pt x="6" y="6"/>
                    <a:pt x="7" y="7"/>
                    <a:pt x="7" y="8"/>
                  </a:cubicBezTo>
                  <a:cubicBezTo>
                    <a:pt x="7" y="8"/>
                    <a:pt x="8" y="9"/>
                    <a:pt x="8" y="9"/>
                  </a:cubicBezTo>
                  <a:cubicBezTo>
                    <a:pt x="9" y="10"/>
                    <a:pt x="10" y="10"/>
                    <a:pt x="11" y="9"/>
                  </a:cubicBezTo>
                  <a:cubicBezTo>
                    <a:pt x="11" y="8"/>
                    <a:pt x="9" y="7"/>
                    <a:pt x="8" y="5"/>
                  </a:cubicBezTo>
                  <a:cubicBezTo>
                    <a:pt x="8" y="5"/>
                    <a:pt x="8" y="5"/>
                    <a:pt x="8" y="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87" name="Freeform 121"/>
            <p:cNvSpPr/>
            <p:nvPr/>
          </p:nvSpPr>
          <p:spPr bwMode="auto">
            <a:xfrm>
              <a:off x="8594740" y="3920489"/>
              <a:ext cx="30150" cy="22452"/>
            </a:xfrm>
            <a:custGeom>
              <a:avLst/>
              <a:gdLst>
                <a:gd name="T0" fmla="*/ 3 w 20"/>
                <a:gd name="T1" fmla="*/ 13 h 15"/>
                <a:gd name="T2" fmla="*/ 4 w 20"/>
                <a:gd name="T3" fmla="*/ 14 h 15"/>
                <a:gd name="T4" fmla="*/ 8 w 20"/>
                <a:gd name="T5" fmla="*/ 14 h 15"/>
                <a:gd name="T6" fmla="*/ 10 w 20"/>
                <a:gd name="T7" fmla="*/ 12 h 15"/>
                <a:gd name="T8" fmla="*/ 11 w 20"/>
                <a:gd name="T9" fmla="*/ 10 h 15"/>
                <a:gd name="T10" fmla="*/ 12 w 20"/>
                <a:gd name="T11" fmla="*/ 13 h 15"/>
                <a:gd name="T12" fmla="*/ 16 w 20"/>
                <a:gd name="T13" fmla="*/ 12 h 15"/>
                <a:gd name="T14" fmla="*/ 13 w 20"/>
                <a:gd name="T15" fmla="*/ 9 h 15"/>
                <a:gd name="T16" fmla="*/ 10 w 20"/>
                <a:gd name="T17" fmla="*/ 6 h 15"/>
                <a:gd name="T18" fmla="*/ 17 w 20"/>
                <a:gd name="T19" fmla="*/ 7 h 15"/>
                <a:gd name="T20" fmla="*/ 20 w 20"/>
                <a:gd name="T21" fmla="*/ 4 h 15"/>
                <a:gd name="T22" fmla="*/ 9 w 20"/>
                <a:gd name="T23" fmla="*/ 2 h 15"/>
                <a:gd name="T24" fmla="*/ 7 w 20"/>
                <a:gd name="T25" fmla="*/ 3 h 15"/>
                <a:gd name="T26" fmla="*/ 6 w 20"/>
                <a:gd name="T27" fmla="*/ 3 h 15"/>
                <a:gd name="T28" fmla="*/ 4 w 20"/>
                <a:gd name="T29" fmla="*/ 4 h 15"/>
                <a:gd name="T30" fmla="*/ 1 w 20"/>
                <a:gd name="T31" fmla="*/ 4 h 15"/>
                <a:gd name="T32" fmla="*/ 0 w 20"/>
                <a:gd name="T33" fmla="*/ 6 h 15"/>
                <a:gd name="T34" fmla="*/ 2 w 20"/>
                <a:gd name="T35" fmla="*/ 10 h 15"/>
                <a:gd name="T36" fmla="*/ 3 w 20"/>
                <a:gd name="T3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15">
                  <a:moveTo>
                    <a:pt x="3" y="13"/>
                  </a:moveTo>
                  <a:cubicBezTo>
                    <a:pt x="3" y="14"/>
                    <a:pt x="4" y="14"/>
                    <a:pt x="4" y="14"/>
                  </a:cubicBezTo>
                  <a:cubicBezTo>
                    <a:pt x="6" y="15"/>
                    <a:pt x="7" y="15"/>
                    <a:pt x="8" y="14"/>
                  </a:cubicBezTo>
                  <a:cubicBezTo>
                    <a:pt x="9" y="13"/>
                    <a:pt x="9" y="13"/>
                    <a:pt x="10" y="12"/>
                  </a:cubicBezTo>
                  <a:cubicBezTo>
                    <a:pt x="10" y="11"/>
                    <a:pt x="10" y="10"/>
                    <a:pt x="11" y="10"/>
                  </a:cubicBezTo>
                  <a:cubicBezTo>
                    <a:pt x="12" y="11"/>
                    <a:pt x="12" y="12"/>
                    <a:pt x="12" y="13"/>
                  </a:cubicBezTo>
                  <a:cubicBezTo>
                    <a:pt x="14" y="13"/>
                    <a:pt x="16" y="13"/>
                    <a:pt x="16" y="12"/>
                  </a:cubicBezTo>
                  <a:cubicBezTo>
                    <a:pt x="15" y="10"/>
                    <a:pt x="14" y="10"/>
                    <a:pt x="13" y="9"/>
                  </a:cubicBezTo>
                  <a:cubicBezTo>
                    <a:pt x="12" y="9"/>
                    <a:pt x="10" y="8"/>
                    <a:pt x="10" y="6"/>
                  </a:cubicBezTo>
                  <a:cubicBezTo>
                    <a:pt x="13" y="6"/>
                    <a:pt x="15" y="8"/>
                    <a:pt x="17" y="7"/>
                  </a:cubicBezTo>
                  <a:cubicBezTo>
                    <a:pt x="18" y="6"/>
                    <a:pt x="20" y="5"/>
                    <a:pt x="20" y="4"/>
                  </a:cubicBezTo>
                  <a:cubicBezTo>
                    <a:pt x="19" y="0"/>
                    <a:pt x="11" y="1"/>
                    <a:pt x="9" y="2"/>
                  </a:cubicBezTo>
                  <a:cubicBezTo>
                    <a:pt x="8" y="2"/>
                    <a:pt x="8" y="3"/>
                    <a:pt x="7" y="3"/>
                  </a:cubicBezTo>
                  <a:cubicBezTo>
                    <a:pt x="7" y="3"/>
                    <a:pt x="6" y="3"/>
                    <a:pt x="6" y="3"/>
                  </a:cubicBezTo>
                  <a:cubicBezTo>
                    <a:pt x="5" y="3"/>
                    <a:pt x="5" y="4"/>
                    <a:pt x="4" y="4"/>
                  </a:cubicBezTo>
                  <a:cubicBezTo>
                    <a:pt x="3" y="4"/>
                    <a:pt x="2" y="3"/>
                    <a:pt x="1" y="4"/>
                  </a:cubicBezTo>
                  <a:cubicBezTo>
                    <a:pt x="1" y="4"/>
                    <a:pt x="0" y="5"/>
                    <a:pt x="0" y="6"/>
                  </a:cubicBezTo>
                  <a:cubicBezTo>
                    <a:pt x="0" y="7"/>
                    <a:pt x="1" y="8"/>
                    <a:pt x="2" y="10"/>
                  </a:cubicBezTo>
                  <a:cubicBezTo>
                    <a:pt x="2" y="11"/>
                    <a:pt x="2" y="13"/>
                    <a:pt x="3"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88" name="Freeform 122"/>
            <p:cNvSpPr/>
            <p:nvPr/>
          </p:nvSpPr>
          <p:spPr bwMode="auto">
            <a:xfrm>
              <a:off x="8384973" y="4137312"/>
              <a:ext cx="10905" cy="10264"/>
            </a:xfrm>
            <a:custGeom>
              <a:avLst/>
              <a:gdLst>
                <a:gd name="T0" fmla="*/ 0 w 7"/>
                <a:gd name="T1" fmla="*/ 4 h 7"/>
                <a:gd name="T2" fmla="*/ 5 w 7"/>
                <a:gd name="T3" fmla="*/ 6 h 7"/>
                <a:gd name="T4" fmla="*/ 7 w 7"/>
                <a:gd name="T5" fmla="*/ 5 h 7"/>
                <a:gd name="T6" fmla="*/ 0 w 7"/>
                <a:gd name="T7" fmla="*/ 4 h 7"/>
              </a:gdLst>
              <a:ahLst/>
              <a:cxnLst>
                <a:cxn ang="0">
                  <a:pos x="T0" y="T1"/>
                </a:cxn>
                <a:cxn ang="0">
                  <a:pos x="T2" y="T3"/>
                </a:cxn>
                <a:cxn ang="0">
                  <a:pos x="T4" y="T5"/>
                </a:cxn>
                <a:cxn ang="0">
                  <a:pos x="T6" y="T7"/>
                </a:cxn>
              </a:cxnLst>
              <a:rect l="0" t="0" r="r" b="b"/>
              <a:pathLst>
                <a:path w="7" h="7">
                  <a:moveTo>
                    <a:pt x="0" y="4"/>
                  </a:moveTo>
                  <a:cubicBezTo>
                    <a:pt x="1" y="5"/>
                    <a:pt x="3" y="6"/>
                    <a:pt x="5" y="6"/>
                  </a:cubicBezTo>
                  <a:cubicBezTo>
                    <a:pt x="6" y="6"/>
                    <a:pt x="7" y="7"/>
                    <a:pt x="7" y="5"/>
                  </a:cubicBezTo>
                  <a:cubicBezTo>
                    <a:pt x="6" y="3"/>
                    <a:pt x="1" y="0"/>
                    <a:pt x="0" y="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89" name="Freeform 123"/>
            <p:cNvSpPr>
              <a:spLocks noEditPoints="1"/>
            </p:cNvSpPr>
            <p:nvPr/>
          </p:nvSpPr>
          <p:spPr bwMode="auto">
            <a:xfrm>
              <a:off x="8533798" y="2652265"/>
              <a:ext cx="92374" cy="92374"/>
            </a:xfrm>
            <a:custGeom>
              <a:avLst/>
              <a:gdLst>
                <a:gd name="T0" fmla="*/ 31 w 61"/>
                <a:gd name="T1" fmla="*/ 0 h 61"/>
                <a:gd name="T2" fmla="*/ 0 w 61"/>
                <a:gd name="T3" fmla="*/ 31 h 61"/>
                <a:gd name="T4" fmla="*/ 31 w 61"/>
                <a:gd name="T5" fmla="*/ 61 h 61"/>
                <a:gd name="T6" fmla="*/ 61 w 61"/>
                <a:gd name="T7" fmla="*/ 31 h 61"/>
                <a:gd name="T8" fmla="*/ 31 w 61"/>
                <a:gd name="T9" fmla="*/ 0 h 61"/>
                <a:gd name="T10" fmla="*/ 31 w 61"/>
                <a:gd name="T11" fmla="*/ 50 h 61"/>
                <a:gd name="T12" fmla="*/ 11 w 61"/>
                <a:gd name="T13" fmla="*/ 31 h 61"/>
                <a:gd name="T14" fmla="*/ 31 w 61"/>
                <a:gd name="T15" fmla="*/ 11 h 61"/>
                <a:gd name="T16" fmla="*/ 50 w 61"/>
                <a:gd name="T17" fmla="*/ 31 h 61"/>
                <a:gd name="T18" fmla="*/ 31 w 61"/>
                <a:gd name="T19" fmla="*/ 5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1">
                  <a:moveTo>
                    <a:pt x="31" y="0"/>
                  </a:moveTo>
                  <a:cubicBezTo>
                    <a:pt x="14" y="0"/>
                    <a:pt x="0" y="14"/>
                    <a:pt x="0" y="31"/>
                  </a:cubicBezTo>
                  <a:cubicBezTo>
                    <a:pt x="0" y="47"/>
                    <a:pt x="14" y="61"/>
                    <a:pt x="31" y="61"/>
                  </a:cubicBezTo>
                  <a:cubicBezTo>
                    <a:pt x="47" y="61"/>
                    <a:pt x="61" y="47"/>
                    <a:pt x="61" y="31"/>
                  </a:cubicBezTo>
                  <a:cubicBezTo>
                    <a:pt x="61" y="14"/>
                    <a:pt x="47" y="0"/>
                    <a:pt x="31" y="0"/>
                  </a:cubicBezTo>
                  <a:close/>
                  <a:moveTo>
                    <a:pt x="31" y="50"/>
                  </a:moveTo>
                  <a:cubicBezTo>
                    <a:pt x="20" y="50"/>
                    <a:pt x="11" y="41"/>
                    <a:pt x="11" y="31"/>
                  </a:cubicBezTo>
                  <a:cubicBezTo>
                    <a:pt x="11" y="20"/>
                    <a:pt x="20" y="11"/>
                    <a:pt x="31" y="11"/>
                  </a:cubicBezTo>
                  <a:cubicBezTo>
                    <a:pt x="41" y="11"/>
                    <a:pt x="50" y="20"/>
                    <a:pt x="50" y="31"/>
                  </a:cubicBezTo>
                  <a:cubicBezTo>
                    <a:pt x="50" y="41"/>
                    <a:pt x="41" y="50"/>
                    <a:pt x="31" y="50"/>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90" name="Freeform 124"/>
            <p:cNvSpPr>
              <a:spLocks noEditPoints="1"/>
            </p:cNvSpPr>
            <p:nvPr/>
          </p:nvSpPr>
          <p:spPr bwMode="auto">
            <a:xfrm>
              <a:off x="7823670" y="3454768"/>
              <a:ext cx="91091" cy="92374"/>
            </a:xfrm>
            <a:custGeom>
              <a:avLst/>
              <a:gdLst>
                <a:gd name="T0" fmla="*/ 30 w 60"/>
                <a:gd name="T1" fmla="*/ 0 h 61"/>
                <a:gd name="T2" fmla="*/ 0 w 60"/>
                <a:gd name="T3" fmla="*/ 30 h 61"/>
                <a:gd name="T4" fmla="*/ 30 w 60"/>
                <a:gd name="T5" fmla="*/ 61 h 61"/>
                <a:gd name="T6" fmla="*/ 60 w 60"/>
                <a:gd name="T7" fmla="*/ 30 h 61"/>
                <a:gd name="T8" fmla="*/ 30 w 60"/>
                <a:gd name="T9" fmla="*/ 0 h 61"/>
                <a:gd name="T10" fmla="*/ 30 w 60"/>
                <a:gd name="T11" fmla="*/ 50 h 61"/>
                <a:gd name="T12" fmla="*/ 10 w 60"/>
                <a:gd name="T13" fmla="*/ 30 h 61"/>
                <a:gd name="T14" fmla="*/ 30 w 60"/>
                <a:gd name="T15" fmla="*/ 11 h 61"/>
                <a:gd name="T16" fmla="*/ 50 w 60"/>
                <a:gd name="T17" fmla="*/ 30 h 61"/>
                <a:gd name="T18" fmla="*/ 30 w 60"/>
                <a:gd name="T19" fmla="*/ 5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30" y="0"/>
                  </a:moveTo>
                  <a:cubicBezTo>
                    <a:pt x="13" y="0"/>
                    <a:pt x="0" y="14"/>
                    <a:pt x="0" y="30"/>
                  </a:cubicBezTo>
                  <a:cubicBezTo>
                    <a:pt x="0" y="47"/>
                    <a:pt x="13" y="61"/>
                    <a:pt x="30" y="61"/>
                  </a:cubicBezTo>
                  <a:cubicBezTo>
                    <a:pt x="47" y="61"/>
                    <a:pt x="60" y="47"/>
                    <a:pt x="60" y="30"/>
                  </a:cubicBezTo>
                  <a:cubicBezTo>
                    <a:pt x="60" y="14"/>
                    <a:pt x="47" y="0"/>
                    <a:pt x="30" y="0"/>
                  </a:cubicBezTo>
                  <a:close/>
                  <a:moveTo>
                    <a:pt x="30" y="50"/>
                  </a:moveTo>
                  <a:cubicBezTo>
                    <a:pt x="19" y="50"/>
                    <a:pt x="10" y="41"/>
                    <a:pt x="10" y="30"/>
                  </a:cubicBezTo>
                  <a:cubicBezTo>
                    <a:pt x="10" y="20"/>
                    <a:pt x="19" y="11"/>
                    <a:pt x="30" y="11"/>
                  </a:cubicBezTo>
                  <a:cubicBezTo>
                    <a:pt x="41" y="11"/>
                    <a:pt x="50" y="20"/>
                    <a:pt x="50" y="30"/>
                  </a:cubicBezTo>
                  <a:cubicBezTo>
                    <a:pt x="50" y="41"/>
                    <a:pt x="41" y="50"/>
                    <a:pt x="30" y="50"/>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91" name="Freeform 125"/>
            <p:cNvSpPr>
              <a:spLocks noEditPoints="1"/>
            </p:cNvSpPr>
            <p:nvPr/>
          </p:nvSpPr>
          <p:spPr bwMode="auto">
            <a:xfrm>
              <a:off x="8934087" y="5195769"/>
              <a:ext cx="91091" cy="91091"/>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0 h 60"/>
                <a:gd name="T12" fmla="*/ 10 w 60"/>
                <a:gd name="T13" fmla="*/ 30 h 60"/>
                <a:gd name="T14" fmla="*/ 30 w 60"/>
                <a:gd name="T15" fmla="*/ 11 h 60"/>
                <a:gd name="T16" fmla="*/ 49 w 60"/>
                <a:gd name="T17" fmla="*/ 30 h 60"/>
                <a:gd name="T18" fmla="*/ 30 w 60"/>
                <a:gd name="T19" fmla="*/ 5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0"/>
                  </a:moveTo>
                  <a:cubicBezTo>
                    <a:pt x="19" y="50"/>
                    <a:pt x="10" y="41"/>
                    <a:pt x="10" y="30"/>
                  </a:cubicBezTo>
                  <a:cubicBezTo>
                    <a:pt x="10" y="19"/>
                    <a:pt x="19" y="11"/>
                    <a:pt x="30" y="11"/>
                  </a:cubicBezTo>
                  <a:cubicBezTo>
                    <a:pt x="41" y="11"/>
                    <a:pt x="49" y="19"/>
                    <a:pt x="49" y="30"/>
                  </a:cubicBezTo>
                  <a:cubicBezTo>
                    <a:pt x="49" y="41"/>
                    <a:pt x="41" y="50"/>
                    <a:pt x="30" y="50"/>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92" name="Freeform 126"/>
            <p:cNvSpPr>
              <a:spLocks noEditPoints="1"/>
            </p:cNvSpPr>
            <p:nvPr/>
          </p:nvSpPr>
          <p:spPr bwMode="auto">
            <a:xfrm>
              <a:off x="8656964" y="5633906"/>
              <a:ext cx="92374" cy="91091"/>
            </a:xfrm>
            <a:custGeom>
              <a:avLst/>
              <a:gdLst>
                <a:gd name="T0" fmla="*/ 30 w 61"/>
                <a:gd name="T1" fmla="*/ 0 h 60"/>
                <a:gd name="T2" fmla="*/ 0 w 61"/>
                <a:gd name="T3" fmla="*/ 30 h 60"/>
                <a:gd name="T4" fmla="*/ 30 w 61"/>
                <a:gd name="T5" fmla="*/ 60 h 60"/>
                <a:gd name="T6" fmla="*/ 61 w 61"/>
                <a:gd name="T7" fmla="*/ 30 h 60"/>
                <a:gd name="T8" fmla="*/ 30 w 61"/>
                <a:gd name="T9" fmla="*/ 0 h 60"/>
                <a:gd name="T10" fmla="*/ 30 w 61"/>
                <a:gd name="T11" fmla="*/ 49 h 60"/>
                <a:gd name="T12" fmla="*/ 11 w 61"/>
                <a:gd name="T13" fmla="*/ 30 h 60"/>
                <a:gd name="T14" fmla="*/ 30 w 61"/>
                <a:gd name="T15" fmla="*/ 10 h 60"/>
                <a:gd name="T16" fmla="*/ 50 w 61"/>
                <a:gd name="T17" fmla="*/ 30 h 60"/>
                <a:gd name="T18" fmla="*/ 30 w 61"/>
                <a:gd name="T19" fmla="*/ 4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0">
                  <a:moveTo>
                    <a:pt x="30" y="0"/>
                  </a:moveTo>
                  <a:cubicBezTo>
                    <a:pt x="14" y="0"/>
                    <a:pt x="0" y="13"/>
                    <a:pt x="0" y="30"/>
                  </a:cubicBezTo>
                  <a:cubicBezTo>
                    <a:pt x="0" y="47"/>
                    <a:pt x="14" y="60"/>
                    <a:pt x="30" y="60"/>
                  </a:cubicBezTo>
                  <a:cubicBezTo>
                    <a:pt x="47" y="60"/>
                    <a:pt x="61" y="47"/>
                    <a:pt x="61" y="30"/>
                  </a:cubicBezTo>
                  <a:cubicBezTo>
                    <a:pt x="61" y="13"/>
                    <a:pt x="47" y="0"/>
                    <a:pt x="30" y="0"/>
                  </a:cubicBezTo>
                  <a:close/>
                  <a:moveTo>
                    <a:pt x="30" y="49"/>
                  </a:moveTo>
                  <a:cubicBezTo>
                    <a:pt x="20" y="49"/>
                    <a:pt x="11" y="41"/>
                    <a:pt x="11" y="30"/>
                  </a:cubicBezTo>
                  <a:cubicBezTo>
                    <a:pt x="11" y="19"/>
                    <a:pt x="20" y="10"/>
                    <a:pt x="30" y="10"/>
                  </a:cubicBezTo>
                  <a:cubicBezTo>
                    <a:pt x="41" y="10"/>
                    <a:pt x="50" y="19"/>
                    <a:pt x="50" y="30"/>
                  </a:cubicBezTo>
                  <a:cubicBezTo>
                    <a:pt x="50" y="41"/>
                    <a:pt x="41" y="49"/>
                    <a:pt x="30" y="49"/>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93" name="Freeform 127"/>
            <p:cNvSpPr>
              <a:spLocks noEditPoints="1"/>
            </p:cNvSpPr>
            <p:nvPr/>
          </p:nvSpPr>
          <p:spPr bwMode="auto">
            <a:xfrm>
              <a:off x="9905943" y="4615221"/>
              <a:ext cx="91091" cy="90450"/>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49 h 60"/>
                <a:gd name="T12" fmla="*/ 11 w 60"/>
                <a:gd name="T13" fmla="*/ 30 h 60"/>
                <a:gd name="T14" fmla="*/ 30 w 60"/>
                <a:gd name="T15" fmla="*/ 10 h 60"/>
                <a:gd name="T16" fmla="*/ 50 w 60"/>
                <a:gd name="T17" fmla="*/ 30 h 60"/>
                <a:gd name="T18" fmla="*/ 30 w 60"/>
                <a:gd name="T19" fmla="*/ 4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6"/>
                    <a:pt x="13" y="60"/>
                    <a:pt x="30" y="60"/>
                  </a:cubicBezTo>
                  <a:cubicBezTo>
                    <a:pt x="47" y="60"/>
                    <a:pt x="60" y="46"/>
                    <a:pt x="60" y="30"/>
                  </a:cubicBezTo>
                  <a:cubicBezTo>
                    <a:pt x="60" y="13"/>
                    <a:pt x="47" y="0"/>
                    <a:pt x="30" y="0"/>
                  </a:cubicBezTo>
                  <a:close/>
                  <a:moveTo>
                    <a:pt x="30" y="49"/>
                  </a:moveTo>
                  <a:cubicBezTo>
                    <a:pt x="19" y="49"/>
                    <a:pt x="11" y="41"/>
                    <a:pt x="11" y="30"/>
                  </a:cubicBezTo>
                  <a:cubicBezTo>
                    <a:pt x="11" y="19"/>
                    <a:pt x="19" y="10"/>
                    <a:pt x="30" y="10"/>
                  </a:cubicBezTo>
                  <a:cubicBezTo>
                    <a:pt x="41" y="10"/>
                    <a:pt x="50" y="19"/>
                    <a:pt x="50" y="30"/>
                  </a:cubicBezTo>
                  <a:cubicBezTo>
                    <a:pt x="50" y="41"/>
                    <a:pt x="41" y="49"/>
                    <a:pt x="30" y="49"/>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94" name="Freeform 128"/>
            <p:cNvSpPr>
              <a:spLocks noEditPoints="1"/>
            </p:cNvSpPr>
            <p:nvPr/>
          </p:nvSpPr>
          <p:spPr bwMode="auto">
            <a:xfrm>
              <a:off x="10122766" y="5861634"/>
              <a:ext cx="92374" cy="91091"/>
            </a:xfrm>
            <a:custGeom>
              <a:avLst/>
              <a:gdLst>
                <a:gd name="T0" fmla="*/ 31 w 61"/>
                <a:gd name="T1" fmla="*/ 0 h 60"/>
                <a:gd name="T2" fmla="*/ 0 w 61"/>
                <a:gd name="T3" fmla="*/ 30 h 60"/>
                <a:gd name="T4" fmla="*/ 31 w 61"/>
                <a:gd name="T5" fmla="*/ 60 h 60"/>
                <a:gd name="T6" fmla="*/ 61 w 61"/>
                <a:gd name="T7" fmla="*/ 30 h 60"/>
                <a:gd name="T8" fmla="*/ 31 w 61"/>
                <a:gd name="T9" fmla="*/ 0 h 60"/>
                <a:gd name="T10" fmla="*/ 31 w 61"/>
                <a:gd name="T11" fmla="*/ 50 h 60"/>
                <a:gd name="T12" fmla="*/ 11 w 61"/>
                <a:gd name="T13" fmla="*/ 30 h 60"/>
                <a:gd name="T14" fmla="*/ 31 w 61"/>
                <a:gd name="T15" fmla="*/ 11 h 60"/>
                <a:gd name="T16" fmla="*/ 50 w 61"/>
                <a:gd name="T17" fmla="*/ 30 h 60"/>
                <a:gd name="T18" fmla="*/ 31 w 61"/>
                <a:gd name="T19" fmla="*/ 5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0">
                  <a:moveTo>
                    <a:pt x="31" y="0"/>
                  </a:moveTo>
                  <a:cubicBezTo>
                    <a:pt x="14" y="0"/>
                    <a:pt x="0" y="14"/>
                    <a:pt x="0" y="30"/>
                  </a:cubicBezTo>
                  <a:cubicBezTo>
                    <a:pt x="0" y="47"/>
                    <a:pt x="14" y="60"/>
                    <a:pt x="31" y="60"/>
                  </a:cubicBezTo>
                  <a:cubicBezTo>
                    <a:pt x="47" y="60"/>
                    <a:pt x="61" y="47"/>
                    <a:pt x="61" y="30"/>
                  </a:cubicBezTo>
                  <a:cubicBezTo>
                    <a:pt x="61" y="14"/>
                    <a:pt x="47" y="0"/>
                    <a:pt x="31" y="0"/>
                  </a:cubicBezTo>
                  <a:close/>
                  <a:moveTo>
                    <a:pt x="31" y="50"/>
                  </a:moveTo>
                  <a:cubicBezTo>
                    <a:pt x="20" y="50"/>
                    <a:pt x="11" y="41"/>
                    <a:pt x="11" y="30"/>
                  </a:cubicBezTo>
                  <a:cubicBezTo>
                    <a:pt x="11" y="19"/>
                    <a:pt x="20" y="11"/>
                    <a:pt x="31" y="11"/>
                  </a:cubicBezTo>
                  <a:cubicBezTo>
                    <a:pt x="41" y="11"/>
                    <a:pt x="50" y="19"/>
                    <a:pt x="50" y="30"/>
                  </a:cubicBezTo>
                  <a:cubicBezTo>
                    <a:pt x="50" y="41"/>
                    <a:pt x="41" y="50"/>
                    <a:pt x="31" y="50"/>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95" name="Freeform 129"/>
            <p:cNvSpPr>
              <a:spLocks noEditPoints="1"/>
            </p:cNvSpPr>
            <p:nvPr/>
          </p:nvSpPr>
          <p:spPr bwMode="auto">
            <a:xfrm>
              <a:off x="8972577" y="3443863"/>
              <a:ext cx="91091" cy="91091"/>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0 h 60"/>
                <a:gd name="T12" fmla="*/ 11 w 60"/>
                <a:gd name="T13" fmla="*/ 30 h 60"/>
                <a:gd name="T14" fmla="*/ 30 w 60"/>
                <a:gd name="T15" fmla="*/ 11 h 60"/>
                <a:gd name="T16" fmla="*/ 50 w 60"/>
                <a:gd name="T17" fmla="*/ 30 h 60"/>
                <a:gd name="T18" fmla="*/ 30 w 60"/>
                <a:gd name="T19" fmla="*/ 5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4" y="0"/>
                    <a:pt x="0" y="14"/>
                    <a:pt x="0" y="30"/>
                  </a:cubicBezTo>
                  <a:cubicBezTo>
                    <a:pt x="0" y="47"/>
                    <a:pt x="14" y="60"/>
                    <a:pt x="30" y="60"/>
                  </a:cubicBezTo>
                  <a:cubicBezTo>
                    <a:pt x="47" y="60"/>
                    <a:pt x="60" y="47"/>
                    <a:pt x="60" y="30"/>
                  </a:cubicBezTo>
                  <a:cubicBezTo>
                    <a:pt x="60" y="14"/>
                    <a:pt x="47" y="0"/>
                    <a:pt x="30" y="0"/>
                  </a:cubicBezTo>
                  <a:close/>
                  <a:moveTo>
                    <a:pt x="30" y="50"/>
                  </a:moveTo>
                  <a:cubicBezTo>
                    <a:pt x="19" y="50"/>
                    <a:pt x="11" y="41"/>
                    <a:pt x="11" y="30"/>
                  </a:cubicBezTo>
                  <a:cubicBezTo>
                    <a:pt x="11" y="20"/>
                    <a:pt x="19" y="11"/>
                    <a:pt x="30" y="11"/>
                  </a:cubicBezTo>
                  <a:cubicBezTo>
                    <a:pt x="41" y="11"/>
                    <a:pt x="50" y="20"/>
                    <a:pt x="50" y="30"/>
                  </a:cubicBezTo>
                  <a:cubicBezTo>
                    <a:pt x="50" y="41"/>
                    <a:pt x="41" y="50"/>
                    <a:pt x="30" y="50"/>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96" name="Freeform 130"/>
            <p:cNvSpPr>
              <a:spLocks noEditPoints="1"/>
            </p:cNvSpPr>
            <p:nvPr/>
          </p:nvSpPr>
          <p:spPr bwMode="auto">
            <a:xfrm>
              <a:off x="8127094" y="3751777"/>
              <a:ext cx="92374" cy="91091"/>
            </a:xfrm>
            <a:custGeom>
              <a:avLst/>
              <a:gdLst>
                <a:gd name="T0" fmla="*/ 31 w 61"/>
                <a:gd name="T1" fmla="*/ 0 h 60"/>
                <a:gd name="T2" fmla="*/ 0 w 61"/>
                <a:gd name="T3" fmla="*/ 30 h 60"/>
                <a:gd name="T4" fmla="*/ 31 w 61"/>
                <a:gd name="T5" fmla="*/ 60 h 60"/>
                <a:gd name="T6" fmla="*/ 61 w 61"/>
                <a:gd name="T7" fmla="*/ 30 h 60"/>
                <a:gd name="T8" fmla="*/ 31 w 61"/>
                <a:gd name="T9" fmla="*/ 0 h 60"/>
                <a:gd name="T10" fmla="*/ 31 w 61"/>
                <a:gd name="T11" fmla="*/ 49 h 60"/>
                <a:gd name="T12" fmla="*/ 11 w 61"/>
                <a:gd name="T13" fmla="*/ 30 h 60"/>
                <a:gd name="T14" fmla="*/ 31 w 61"/>
                <a:gd name="T15" fmla="*/ 10 h 60"/>
                <a:gd name="T16" fmla="*/ 50 w 61"/>
                <a:gd name="T17" fmla="*/ 30 h 60"/>
                <a:gd name="T18" fmla="*/ 31 w 61"/>
                <a:gd name="T19" fmla="*/ 4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0">
                  <a:moveTo>
                    <a:pt x="31" y="0"/>
                  </a:moveTo>
                  <a:cubicBezTo>
                    <a:pt x="14" y="0"/>
                    <a:pt x="0" y="13"/>
                    <a:pt x="0" y="30"/>
                  </a:cubicBezTo>
                  <a:cubicBezTo>
                    <a:pt x="0" y="46"/>
                    <a:pt x="14" y="60"/>
                    <a:pt x="31" y="60"/>
                  </a:cubicBezTo>
                  <a:cubicBezTo>
                    <a:pt x="47" y="60"/>
                    <a:pt x="61" y="46"/>
                    <a:pt x="61" y="30"/>
                  </a:cubicBezTo>
                  <a:cubicBezTo>
                    <a:pt x="61" y="13"/>
                    <a:pt x="47" y="0"/>
                    <a:pt x="31" y="0"/>
                  </a:cubicBezTo>
                  <a:close/>
                  <a:moveTo>
                    <a:pt x="31" y="49"/>
                  </a:moveTo>
                  <a:cubicBezTo>
                    <a:pt x="20" y="49"/>
                    <a:pt x="11" y="41"/>
                    <a:pt x="11" y="30"/>
                  </a:cubicBezTo>
                  <a:cubicBezTo>
                    <a:pt x="11" y="19"/>
                    <a:pt x="20" y="10"/>
                    <a:pt x="31" y="10"/>
                  </a:cubicBezTo>
                  <a:cubicBezTo>
                    <a:pt x="41" y="10"/>
                    <a:pt x="50" y="19"/>
                    <a:pt x="50" y="30"/>
                  </a:cubicBezTo>
                  <a:cubicBezTo>
                    <a:pt x="50" y="41"/>
                    <a:pt x="41" y="49"/>
                    <a:pt x="31" y="49"/>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97" name="Freeform 131"/>
            <p:cNvSpPr>
              <a:spLocks noEditPoints="1"/>
            </p:cNvSpPr>
            <p:nvPr/>
          </p:nvSpPr>
          <p:spPr bwMode="auto">
            <a:xfrm>
              <a:off x="9653838" y="2277636"/>
              <a:ext cx="91091" cy="91091"/>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49 h 60"/>
                <a:gd name="T12" fmla="*/ 10 w 60"/>
                <a:gd name="T13" fmla="*/ 30 h 60"/>
                <a:gd name="T14" fmla="*/ 30 w 60"/>
                <a:gd name="T15" fmla="*/ 10 h 60"/>
                <a:gd name="T16" fmla="*/ 50 w 60"/>
                <a:gd name="T17" fmla="*/ 30 h 60"/>
                <a:gd name="T18" fmla="*/ 30 w 60"/>
                <a:gd name="T19" fmla="*/ 4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6"/>
                    <a:pt x="13" y="60"/>
                    <a:pt x="30" y="60"/>
                  </a:cubicBezTo>
                  <a:cubicBezTo>
                    <a:pt x="47" y="60"/>
                    <a:pt x="60" y="46"/>
                    <a:pt x="60" y="30"/>
                  </a:cubicBezTo>
                  <a:cubicBezTo>
                    <a:pt x="60" y="13"/>
                    <a:pt x="47" y="0"/>
                    <a:pt x="30" y="0"/>
                  </a:cubicBezTo>
                  <a:close/>
                  <a:moveTo>
                    <a:pt x="30" y="49"/>
                  </a:moveTo>
                  <a:cubicBezTo>
                    <a:pt x="19" y="49"/>
                    <a:pt x="10" y="41"/>
                    <a:pt x="10" y="30"/>
                  </a:cubicBezTo>
                  <a:cubicBezTo>
                    <a:pt x="10" y="19"/>
                    <a:pt x="19" y="10"/>
                    <a:pt x="30" y="10"/>
                  </a:cubicBezTo>
                  <a:cubicBezTo>
                    <a:pt x="41" y="10"/>
                    <a:pt x="50" y="19"/>
                    <a:pt x="50" y="30"/>
                  </a:cubicBezTo>
                  <a:cubicBezTo>
                    <a:pt x="50" y="41"/>
                    <a:pt x="41" y="49"/>
                    <a:pt x="30" y="49"/>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98" name="Freeform 132"/>
            <p:cNvSpPr>
              <a:spLocks noEditPoints="1"/>
            </p:cNvSpPr>
            <p:nvPr/>
          </p:nvSpPr>
          <p:spPr bwMode="auto">
            <a:xfrm>
              <a:off x="8908428" y="1878630"/>
              <a:ext cx="91091" cy="91091"/>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49 h 60"/>
                <a:gd name="T12" fmla="*/ 11 w 60"/>
                <a:gd name="T13" fmla="*/ 30 h 60"/>
                <a:gd name="T14" fmla="*/ 30 w 60"/>
                <a:gd name="T15" fmla="*/ 10 h 60"/>
                <a:gd name="T16" fmla="*/ 50 w 60"/>
                <a:gd name="T17" fmla="*/ 30 h 60"/>
                <a:gd name="T18" fmla="*/ 30 w 60"/>
                <a:gd name="T19" fmla="*/ 4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6"/>
                    <a:pt x="13" y="60"/>
                    <a:pt x="30" y="60"/>
                  </a:cubicBezTo>
                  <a:cubicBezTo>
                    <a:pt x="47" y="60"/>
                    <a:pt x="60" y="46"/>
                    <a:pt x="60" y="30"/>
                  </a:cubicBezTo>
                  <a:cubicBezTo>
                    <a:pt x="60" y="13"/>
                    <a:pt x="47" y="0"/>
                    <a:pt x="30" y="0"/>
                  </a:cubicBezTo>
                  <a:close/>
                  <a:moveTo>
                    <a:pt x="30" y="49"/>
                  </a:moveTo>
                  <a:cubicBezTo>
                    <a:pt x="19" y="49"/>
                    <a:pt x="11" y="41"/>
                    <a:pt x="11" y="30"/>
                  </a:cubicBezTo>
                  <a:cubicBezTo>
                    <a:pt x="11" y="19"/>
                    <a:pt x="19" y="10"/>
                    <a:pt x="30" y="10"/>
                  </a:cubicBezTo>
                  <a:cubicBezTo>
                    <a:pt x="41" y="10"/>
                    <a:pt x="50" y="19"/>
                    <a:pt x="50" y="30"/>
                  </a:cubicBezTo>
                  <a:cubicBezTo>
                    <a:pt x="50" y="41"/>
                    <a:pt x="41" y="49"/>
                    <a:pt x="30" y="49"/>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199" name="Freeform 133"/>
            <p:cNvSpPr>
              <a:spLocks noEditPoints="1"/>
            </p:cNvSpPr>
            <p:nvPr/>
          </p:nvSpPr>
          <p:spPr bwMode="auto">
            <a:xfrm>
              <a:off x="8485045" y="2089680"/>
              <a:ext cx="91091" cy="92374"/>
            </a:xfrm>
            <a:custGeom>
              <a:avLst/>
              <a:gdLst>
                <a:gd name="T0" fmla="*/ 30 w 60"/>
                <a:gd name="T1" fmla="*/ 0 h 61"/>
                <a:gd name="T2" fmla="*/ 0 w 60"/>
                <a:gd name="T3" fmla="*/ 30 h 61"/>
                <a:gd name="T4" fmla="*/ 30 w 60"/>
                <a:gd name="T5" fmla="*/ 61 h 61"/>
                <a:gd name="T6" fmla="*/ 60 w 60"/>
                <a:gd name="T7" fmla="*/ 30 h 61"/>
                <a:gd name="T8" fmla="*/ 30 w 60"/>
                <a:gd name="T9" fmla="*/ 0 h 61"/>
                <a:gd name="T10" fmla="*/ 30 w 60"/>
                <a:gd name="T11" fmla="*/ 50 h 61"/>
                <a:gd name="T12" fmla="*/ 11 w 60"/>
                <a:gd name="T13" fmla="*/ 30 h 61"/>
                <a:gd name="T14" fmla="*/ 30 w 60"/>
                <a:gd name="T15" fmla="*/ 11 h 61"/>
                <a:gd name="T16" fmla="*/ 50 w 60"/>
                <a:gd name="T17" fmla="*/ 30 h 61"/>
                <a:gd name="T18" fmla="*/ 30 w 60"/>
                <a:gd name="T19" fmla="*/ 5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30" y="0"/>
                  </a:moveTo>
                  <a:cubicBezTo>
                    <a:pt x="14" y="0"/>
                    <a:pt x="0" y="14"/>
                    <a:pt x="0" y="30"/>
                  </a:cubicBezTo>
                  <a:cubicBezTo>
                    <a:pt x="0" y="47"/>
                    <a:pt x="14" y="61"/>
                    <a:pt x="30" y="61"/>
                  </a:cubicBezTo>
                  <a:cubicBezTo>
                    <a:pt x="47" y="61"/>
                    <a:pt x="60" y="47"/>
                    <a:pt x="60" y="30"/>
                  </a:cubicBezTo>
                  <a:cubicBezTo>
                    <a:pt x="60" y="14"/>
                    <a:pt x="47" y="0"/>
                    <a:pt x="30" y="0"/>
                  </a:cubicBezTo>
                  <a:close/>
                  <a:moveTo>
                    <a:pt x="30" y="50"/>
                  </a:moveTo>
                  <a:cubicBezTo>
                    <a:pt x="19" y="50"/>
                    <a:pt x="11" y="41"/>
                    <a:pt x="11" y="30"/>
                  </a:cubicBezTo>
                  <a:cubicBezTo>
                    <a:pt x="11" y="20"/>
                    <a:pt x="19" y="11"/>
                    <a:pt x="30" y="11"/>
                  </a:cubicBezTo>
                  <a:cubicBezTo>
                    <a:pt x="41" y="11"/>
                    <a:pt x="50" y="20"/>
                    <a:pt x="50" y="30"/>
                  </a:cubicBezTo>
                  <a:cubicBezTo>
                    <a:pt x="50" y="41"/>
                    <a:pt x="41" y="50"/>
                    <a:pt x="30" y="50"/>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00" name="Freeform 134"/>
            <p:cNvSpPr>
              <a:spLocks noEditPoints="1"/>
            </p:cNvSpPr>
            <p:nvPr/>
          </p:nvSpPr>
          <p:spPr bwMode="auto">
            <a:xfrm>
              <a:off x="10906024" y="2673435"/>
              <a:ext cx="91091" cy="91091"/>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0 h 60"/>
                <a:gd name="T12" fmla="*/ 11 w 60"/>
                <a:gd name="T13" fmla="*/ 30 h 60"/>
                <a:gd name="T14" fmla="*/ 30 w 60"/>
                <a:gd name="T15" fmla="*/ 11 h 60"/>
                <a:gd name="T16" fmla="*/ 50 w 60"/>
                <a:gd name="T17" fmla="*/ 30 h 60"/>
                <a:gd name="T18" fmla="*/ 30 w 60"/>
                <a:gd name="T19" fmla="*/ 5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4"/>
                    <a:pt x="0" y="30"/>
                  </a:cubicBezTo>
                  <a:cubicBezTo>
                    <a:pt x="0" y="47"/>
                    <a:pt x="13" y="60"/>
                    <a:pt x="30" y="60"/>
                  </a:cubicBezTo>
                  <a:cubicBezTo>
                    <a:pt x="47" y="60"/>
                    <a:pt x="60" y="47"/>
                    <a:pt x="60" y="30"/>
                  </a:cubicBezTo>
                  <a:cubicBezTo>
                    <a:pt x="60" y="14"/>
                    <a:pt x="47" y="0"/>
                    <a:pt x="30" y="0"/>
                  </a:cubicBezTo>
                  <a:close/>
                  <a:moveTo>
                    <a:pt x="30" y="50"/>
                  </a:moveTo>
                  <a:cubicBezTo>
                    <a:pt x="19" y="50"/>
                    <a:pt x="11" y="41"/>
                    <a:pt x="11" y="30"/>
                  </a:cubicBezTo>
                  <a:cubicBezTo>
                    <a:pt x="11" y="19"/>
                    <a:pt x="19" y="11"/>
                    <a:pt x="30" y="11"/>
                  </a:cubicBezTo>
                  <a:cubicBezTo>
                    <a:pt x="41" y="11"/>
                    <a:pt x="50" y="19"/>
                    <a:pt x="50" y="30"/>
                  </a:cubicBezTo>
                  <a:cubicBezTo>
                    <a:pt x="50" y="41"/>
                    <a:pt x="41" y="50"/>
                    <a:pt x="30" y="50"/>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01" name="Freeform 135"/>
            <p:cNvSpPr>
              <a:spLocks noEditPoints="1"/>
            </p:cNvSpPr>
            <p:nvPr/>
          </p:nvSpPr>
          <p:spPr bwMode="auto">
            <a:xfrm>
              <a:off x="11081792" y="3459258"/>
              <a:ext cx="91091" cy="91091"/>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0 h 60"/>
                <a:gd name="T12" fmla="*/ 10 w 60"/>
                <a:gd name="T13" fmla="*/ 30 h 60"/>
                <a:gd name="T14" fmla="*/ 30 w 60"/>
                <a:gd name="T15" fmla="*/ 11 h 60"/>
                <a:gd name="T16" fmla="*/ 49 w 60"/>
                <a:gd name="T17" fmla="*/ 30 h 60"/>
                <a:gd name="T18" fmla="*/ 30 w 60"/>
                <a:gd name="T19" fmla="*/ 5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4"/>
                    <a:pt x="0" y="30"/>
                  </a:cubicBezTo>
                  <a:cubicBezTo>
                    <a:pt x="0" y="47"/>
                    <a:pt x="13" y="60"/>
                    <a:pt x="30" y="60"/>
                  </a:cubicBezTo>
                  <a:cubicBezTo>
                    <a:pt x="47" y="60"/>
                    <a:pt x="60" y="47"/>
                    <a:pt x="60" y="30"/>
                  </a:cubicBezTo>
                  <a:cubicBezTo>
                    <a:pt x="60" y="14"/>
                    <a:pt x="47" y="0"/>
                    <a:pt x="30" y="0"/>
                  </a:cubicBezTo>
                  <a:close/>
                  <a:moveTo>
                    <a:pt x="30" y="50"/>
                  </a:moveTo>
                  <a:cubicBezTo>
                    <a:pt x="19" y="50"/>
                    <a:pt x="10" y="41"/>
                    <a:pt x="10" y="30"/>
                  </a:cubicBezTo>
                  <a:cubicBezTo>
                    <a:pt x="10" y="20"/>
                    <a:pt x="19" y="11"/>
                    <a:pt x="30" y="11"/>
                  </a:cubicBezTo>
                  <a:cubicBezTo>
                    <a:pt x="41" y="11"/>
                    <a:pt x="49" y="20"/>
                    <a:pt x="49" y="30"/>
                  </a:cubicBezTo>
                  <a:cubicBezTo>
                    <a:pt x="49" y="41"/>
                    <a:pt x="41" y="50"/>
                    <a:pt x="30" y="50"/>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02" name="Freeform 136"/>
            <p:cNvSpPr>
              <a:spLocks noEditPoints="1"/>
            </p:cNvSpPr>
            <p:nvPr/>
          </p:nvSpPr>
          <p:spPr bwMode="auto">
            <a:xfrm>
              <a:off x="9152835" y="4057126"/>
              <a:ext cx="91091" cy="92374"/>
            </a:xfrm>
            <a:custGeom>
              <a:avLst/>
              <a:gdLst>
                <a:gd name="T0" fmla="*/ 30 w 60"/>
                <a:gd name="T1" fmla="*/ 0 h 61"/>
                <a:gd name="T2" fmla="*/ 0 w 60"/>
                <a:gd name="T3" fmla="*/ 30 h 61"/>
                <a:gd name="T4" fmla="*/ 30 w 60"/>
                <a:gd name="T5" fmla="*/ 61 h 61"/>
                <a:gd name="T6" fmla="*/ 60 w 60"/>
                <a:gd name="T7" fmla="*/ 30 h 61"/>
                <a:gd name="T8" fmla="*/ 30 w 60"/>
                <a:gd name="T9" fmla="*/ 0 h 61"/>
                <a:gd name="T10" fmla="*/ 30 w 60"/>
                <a:gd name="T11" fmla="*/ 50 h 61"/>
                <a:gd name="T12" fmla="*/ 10 w 60"/>
                <a:gd name="T13" fmla="*/ 30 h 61"/>
                <a:gd name="T14" fmla="*/ 30 w 60"/>
                <a:gd name="T15" fmla="*/ 11 h 61"/>
                <a:gd name="T16" fmla="*/ 49 w 60"/>
                <a:gd name="T17" fmla="*/ 30 h 61"/>
                <a:gd name="T18" fmla="*/ 30 w 60"/>
                <a:gd name="T19" fmla="*/ 5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30" y="0"/>
                  </a:moveTo>
                  <a:cubicBezTo>
                    <a:pt x="13" y="0"/>
                    <a:pt x="0" y="14"/>
                    <a:pt x="0" y="30"/>
                  </a:cubicBezTo>
                  <a:cubicBezTo>
                    <a:pt x="0" y="47"/>
                    <a:pt x="13" y="61"/>
                    <a:pt x="30" y="61"/>
                  </a:cubicBezTo>
                  <a:cubicBezTo>
                    <a:pt x="47" y="61"/>
                    <a:pt x="60" y="47"/>
                    <a:pt x="60" y="30"/>
                  </a:cubicBezTo>
                  <a:cubicBezTo>
                    <a:pt x="60" y="14"/>
                    <a:pt x="47" y="0"/>
                    <a:pt x="30" y="0"/>
                  </a:cubicBezTo>
                  <a:close/>
                  <a:moveTo>
                    <a:pt x="30" y="50"/>
                  </a:moveTo>
                  <a:cubicBezTo>
                    <a:pt x="19" y="50"/>
                    <a:pt x="10" y="41"/>
                    <a:pt x="10" y="30"/>
                  </a:cubicBezTo>
                  <a:cubicBezTo>
                    <a:pt x="10" y="20"/>
                    <a:pt x="19" y="11"/>
                    <a:pt x="30" y="11"/>
                  </a:cubicBezTo>
                  <a:cubicBezTo>
                    <a:pt x="41" y="11"/>
                    <a:pt x="49" y="20"/>
                    <a:pt x="49" y="30"/>
                  </a:cubicBezTo>
                  <a:cubicBezTo>
                    <a:pt x="49" y="41"/>
                    <a:pt x="41" y="50"/>
                    <a:pt x="30" y="50"/>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03" name="Freeform 137"/>
            <p:cNvSpPr>
              <a:spLocks noEditPoints="1"/>
            </p:cNvSpPr>
            <p:nvPr/>
          </p:nvSpPr>
          <p:spPr bwMode="auto">
            <a:xfrm>
              <a:off x="8023814" y="4193122"/>
              <a:ext cx="91091" cy="92374"/>
            </a:xfrm>
            <a:custGeom>
              <a:avLst/>
              <a:gdLst>
                <a:gd name="T0" fmla="*/ 30 w 60"/>
                <a:gd name="T1" fmla="*/ 0 h 61"/>
                <a:gd name="T2" fmla="*/ 0 w 60"/>
                <a:gd name="T3" fmla="*/ 30 h 61"/>
                <a:gd name="T4" fmla="*/ 30 w 60"/>
                <a:gd name="T5" fmla="*/ 61 h 61"/>
                <a:gd name="T6" fmla="*/ 60 w 60"/>
                <a:gd name="T7" fmla="*/ 30 h 61"/>
                <a:gd name="T8" fmla="*/ 30 w 60"/>
                <a:gd name="T9" fmla="*/ 0 h 61"/>
                <a:gd name="T10" fmla="*/ 30 w 60"/>
                <a:gd name="T11" fmla="*/ 50 h 61"/>
                <a:gd name="T12" fmla="*/ 11 w 60"/>
                <a:gd name="T13" fmla="*/ 30 h 61"/>
                <a:gd name="T14" fmla="*/ 30 w 60"/>
                <a:gd name="T15" fmla="*/ 11 h 61"/>
                <a:gd name="T16" fmla="*/ 50 w 60"/>
                <a:gd name="T17" fmla="*/ 30 h 61"/>
                <a:gd name="T18" fmla="*/ 30 w 60"/>
                <a:gd name="T19" fmla="*/ 5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30" y="0"/>
                  </a:moveTo>
                  <a:cubicBezTo>
                    <a:pt x="14" y="0"/>
                    <a:pt x="0" y="14"/>
                    <a:pt x="0" y="30"/>
                  </a:cubicBezTo>
                  <a:cubicBezTo>
                    <a:pt x="0" y="47"/>
                    <a:pt x="14" y="61"/>
                    <a:pt x="30" y="61"/>
                  </a:cubicBezTo>
                  <a:cubicBezTo>
                    <a:pt x="47" y="61"/>
                    <a:pt x="60" y="47"/>
                    <a:pt x="60" y="30"/>
                  </a:cubicBezTo>
                  <a:cubicBezTo>
                    <a:pt x="60" y="14"/>
                    <a:pt x="47" y="0"/>
                    <a:pt x="30" y="0"/>
                  </a:cubicBezTo>
                  <a:close/>
                  <a:moveTo>
                    <a:pt x="30" y="50"/>
                  </a:moveTo>
                  <a:cubicBezTo>
                    <a:pt x="19" y="50"/>
                    <a:pt x="11" y="41"/>
                    <a:pt x="11" y="30"/>
                  </a:cubicBezTo>
                  <a:cubicBezTo>
                    <a:pt x="11" y="20"/>
                    <a:pt x="19" y="11"/>
                    <a:pt x="30" y="11"/>
                  </a:cubicBezTo>
                  <a:cubicBezTo>
                    <a:pt x="41" y="11"/>
                    <a:pt x="50" y="20"/>
                    <a:pt x="50" y="30"/>
                  </a:cubicBezTo>
                  <a:cubicBezTo>
                    <a:pt x="50" y="41"/>
                    <a:pt x="41" y="50"/>
                    <a:pt x="30" y="50"/>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04" name="Freeform 138"/>
            <p:cNvSpPr>
              <a:spLocks noEditPoints="1"/>
            </p:cNvSpPr>
            <p:nvPr/>
          </p:nvSpPr>
          <p:spPr bwMode="auto">
            <a:xfrm>
              <a:off x="10474944" y="4789065"/>
              <a:ext cx="92374" cy="91091"/>
            </a:xfrm>
            <a:custGeom>
              <a:avLst/>
              <a:gdLst>
                <a:gd name="T0" fmla="*/ 30 w 61"/>
                <a:gd name="T1" fmla="*/ 0 h 60"/>
                <a:gd name="T2" fmla="*/ 0 w 61"/>
                <a:gd name="T3" fmla="*/ 30 h 60"/>
                <a:gd name="T4" fmla="*/ 30 w 61"/>
                <a:gd name="T5" fmla="*/ 60 h 60"/>
                <a:gd name="T6" fmla="*/ 61 w 61"/>
                <a:gd name="T7" fmla="*/ 30 h 60"/>
                <a:gd name="T8" fmla="*/ 30 w 61"/>
                <a:gd name="T9" fmla="*/ 0 h 60"/>
                <a:gd name="T10" fmla="*/ 30 w 61"/>
                <a:gd name="T11" fmla="*/ 49 h 60"/>
                <a:gd name="T12" fmla="*/ 11 w 61"/>
                <a:gd name="T13" fmla="*/ 30 h 60"/>
                <a:gd name="T14" fmla="*/ 30 w 61"/>
                <a:gd name="T15" fmla="*/ 10 h 60"/>
                <a:gd name="T16" fmla="*/ 50 w 61"/>
                <a:gd name="T17" fmla="*/ 30 h 60"/>
                <a:gd name="T18" fmla="*/ 30 w 61"/>
                <a:gd name="T19" fmla="*/ 4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0">
                  <a:moveTo>
                    <a:pt x="30" y="0"/>
                  </a:moveTo>
                  <a:cubicBezTo>
                    <a:pt x="14" y="0"/>
                    <a:pt x="0" y="13"/>
                    <a:pt x="0" y="30"/>
                  </a:cubicBezTo>
                  <a:cubicBezTo>
                    <a:pt x="0" y="46"/>
                    <a:pt x="14" y="60"/>
                    <a:pt x="30" y="60"/>
                  </a:cubicBezTo>
                  <a:cubicBezTo>
                    <a:pt x="47" y="60"/>
                    <a:pt x="61" y="46"/>
                    <a:pt x="61" y="30"/>
                  </a:cubicBezTo>
                  <a:cubicBezTo>
                    <a:pt x="61" y="13"/>
                    <a:pt x="47" y="0"/>
                    <a:pt x="30" y="0"/>
                  </a:cubicBezTo>
                  <a:close/>
                  <a:moveTo>
                    <a:pt x="30" y="49"/>
                  </a:moveTo>
                  <a:cubicBezTo>
                    <a:pt x="20" y="49"/>
                    <a:pt x="11" y="41"/>
                    <a:pt x="11" y="30"/>
                  </a:cubicBezTo>
                  <a:cubicBezTo>
                    <a:pt x="11" y="19"/>
                    <a:pt x="20" y="10"/>
                    <a:pt x="30" y="10"/>
                  </a:cubicBezTo>
                  <a:cubicBezTo>
                    <a:pt x="41" y="10"/>
                    <a:pt x="50" y="19"/>
                    <a:pt x="50" y="30"/>
                  </a:cubicBezTo>
                  <a:cubicBezTo>
                    <a:pt x="50" y="41"/>
                    <a:pt x="41" y="49"/>
                    <a:pt x="30" y="49"/>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05" name="Freeform 139"/>
            <p:cNvSpPr>
              <a:spLocks noEditPoints="1"/>
            </p:cNvSpPr>
            <p:nvPr/>
          </p:nvSpPr>
          <p:spPr bwMode="auto">
            <a:xfrm>
              <a:off x="9705157" y="5844955"/>
              <a:ext cx="93016" cy="91091"/>
            </a:xfrm>
            <a:custGeom>
              <a:avLst/>
              <a:gdLst>
                <a:gd name="T0" fmla="*/ 30 w 61"/>
                <a:gd name="T1" fmla="*/ 0 h 60"/>
                <a:gd name="T2" fmla="*/ 0 w 61"/>
                <a:gd name="T3" fmla="*/ 30 h 60"/>
                <a:gd name="T4" fmla="*/ 30 w 61"/>
                <a:gd name="T5" fmla="*/ 60 h 60"/>
                <a:gd name="T6" fmla="*/ 61 w 61"/>
                <a:gd name="T7" fmla="*/ 30 h 60"/>
                <a:gd name="T8" fmla="*/ 30 w 61"/>
                <a:gd name="T9" fmla="*/ 0 h 60"/>
                <a:gd name="T10" fmla="*/ 30 w 61"/>
                <a:gd name="T11" fmla="*/ 50 h 60"/>
                <a:gd name="T12" fmla="*/ 11 w 61"/>
                <a:gd name="T13" fmla="*/ 30 h 60"/>
                <a:gd name="T14" fmla="*/ 30 w 61"/>
                <a:gd name="T15" fmla="*/ 10 h 60"/>
                <a:gd name="T16" fmla="*/ 50 w 61"/>
                <a:gd name="T17" fmla="*/ 30 h 60"/>
                <a:gd name="T18" fmla="*/ 30 w 61"/>
                <a:gd name="T19" fmla="*/ 5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0">
                  <a:moveTo>
                    <a:pt x="30" y="0"/>
                  </a:moveTo>
                  <a:cubicBezTo>
                    <a:pt x="14" y="0"/>
                    <a:pt x="0" y="13"/>
                    <a:pt x="0" y="30"/>
                  </a:cubicBezTo>
                  <a:cubicBezTo>
                    <a:pt x="0" y="47"/>
                    <a:pt x="14" y="60"/>
                    <a:pt x="30" y="60"/>
                  </a:cubicBezTo>
                  <a:cubicBezTo>
                    <a:pt x="47" y="60"/>
                    <a:pt x="61" y="47"/>
                    <a:pt x="61" y="30"/>
                  </a:cubicBezTo>
                  <a:cubicBezTo>
                    <a:pt x="61" y="13"/>
                    <a:pt x="47" y="0"/>
                    <a:pt x="30" y="0"/>
                  </a:cubicBezTo>
                  <a:close/>
                  <a:moveTo>
                    <a:pt x="30" y="50"/>
                  </a:moveTo>
                  <a:cubicBezTo>
                    <a:pt x="20" y="50"/>
                    <a:pt x="11" y="41"/>
                    <a:pt x="11" y="30"/>
                  </a:cubicBezTo>
                  <a:cubicBezTo>
                    <a:pt x="11" y="19"/>
                    <a:pt x="20" y="10"/>
                    <a:pt x="30" y="10"/>
                  </a:cubicBezTo>
                  <a:cubicBezTo>
                    <a:pt x="41" y="10"/>
                    <a:pt x="50" y="19"/>
                    <a:pt x="50" y="30"/>
                  </a:cubicBezTo>
                  <a:cubicBezTo>
                    <a:pt x="50" y="41"/>
                    <a:pt x="41" y="50"/>
                    <a:pt x="30" y="50"/>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06" name="Oval 140"/>
            <p:cNvSpPr>
              <a:spLocks noChangeArrowheads="1"/>
            </p:cNvSpPr>
            <p:nvPr/>
          </p:nvSpPr>
          <p:spPr bwMode="auto">
            <a:xfrm>
              <a:off x="9137439" y="2760036"/>
              <a:ext cx="56451" cy="56451"/>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207" name="Freeform 141"/>
            <p:cNvSpPr>
              <a:spLocks noEditPoints="1"/>
            </p:cNvSpPr>
            <p:nvPr/>
          </p:nvSpPr>
          <p:spPr bwMode="auto">
            <a:xfrm>
              <a:off x="9128458" y="2751055"/>
              <a:ext cx="74413" cy="74413"/>
            </a:xfrm>
            <a:custGeom>
              <a:avLst/>
              <a:gdLst>
                <a:gd name="T0" fmla="*/ 24 w 49"/>
                <a:gd name="T1" fmla="*/ 49 h 49"/>
                <a:gd name="T2" fmla="*/ 0 w 49"/>
                <a:gd name="T3" fmla="*/ 24 h 49"/>
                <a:gd name="T4" fmla="*/ 24 w 49"/>
                <a:gd name="T5" fmla="*/ 0 h 49"/>
                <a:gd name="T6" fmla="*/ 49 w 49"/>
                <a:gd name="T7" fmla="*/ 24 h 49"/>
                <a:gd name="T8" fmla="*/ 24 w 49"/>
                <a:gd name="T9" fmla="*/ 49 h 49"/>
                <a:gd name="T10" fmla="*/ 24 w 49"/>
                <a:gd name="T11" fmla="*/ 11 h 49"/>
                <a:gd name="T12" fmla="*/ 12 w 49"/>
                <a:gd name="T13" fmla="*/ 24 h 49"/>
                <a:gd name="T14" fmla="*/ 24 w 49"/>
                <a:gd name="T15" fmla="*/ 37 h 49"/>
                <a:gd name="T16" fmla="*/ 37 w 49"/>
                <a:gd name="T17" fmla="*/ 24 h 49"/>
                <a:gd name="T18" fmla="*/ 24 w 49"/>
                <a:gd name="T19"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9">
                  <a:moveTo>
                    <a:pt x="24" y="49"/>
                  </a:moveTo>
                  <a:cubicBezTo>
                    <a:pt x="11" y="49"/>
                    <a:pt x="0" y="38"/>
                    <a:pt x="0" y="24"/>
                  </a:cubicBezTo>
                  <a:cubicBezTo>
                    <a:pt x="0" y="11"/>
                    <a:pt x="11" y="0"/>
                    <a:pt x="24" y="0"/>
                  </a:cubicBezTo>
                  <a:cubicBezTo>
                    <a:pt x="38" y="0"/>
                    <a:pt x="49" y="11"/>
                    <a:pt x="49" y="24"/>
                  </a:cubicBezTo>
                  <a:cubicBezTo>
                    <a:pt x="49" y="38"/>
                    <a:pt x="38" y="49"/>
                    <a:pt x="24" y="49"/>
                  </a:cubicBezTo>
                  <a:close/>
                  <a:moveTo>
                    <a:pt x="24" y="11"/>
                  </a:moveTo>
                  <a:cubicBezTo>
                    <a:pt x="17" y="11"/>
                    <a:pt x="12" y="17"/>
                    <a:pt x="12" y="24"/>
                  </a:cubicBezTo>
                  <a:cubicBezTo>
                    <a:pt x="12" y="31"/>
                    <a:pt x="17" y="37"/>
                    <a:pt x="24" y="37"/>
                  </a:cubicBezTo>
                  <a:cubicBezTo>
                    <a:pt x="32" y="37"/>
                    <a:pt x="37" y="31"/>
                    <a:pt x="37" y="24"/>
                  </a:cubicBezTo>
                  <a:cubicBezTo>
                    <a:pt x="37" y="17"/>
                    <a:pt x="32" y="11"/>
                    <a:pt x="24" y="11"/>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08" name="Oval 142"/>
            <p:cNvSpPr>
              <a:spLocks noChangeArrowheads="1"/>
            </p:cNvSpPr>
            <p:nvPr/>
          </p:nvSpPr>
          <p:spPr bwMode="auto">
            <a:xfrm>
              <a:off x="7823670" y="3245643"/>
              <a:ext cx="69922" cy="69281"/>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209" name="Freeform 143"/>
            <p:cNvSpPr>
              <a:spLocks noEditPoints="1"/>
            </p:cNvSpPr>
            <p:nvPr/>
          </p:nvSpPr>
          <p:spPr bwMode="auto">
            <a:xfrm>
              <a:off x="7814689" y="3236020"/>
              <a:ext cx="87884" cy="86601"/>
            </a:xfrm>
            <a:custGeom>
              <a:avLst/>
              <a:gdLst>
                <a:gd name="T0" fmla="*/ 29 w 58"/>
                <a:gd name="T1" fmla="*/ 57 h 57"/>
                <a:gd name="T2" fmla="*/ 0 w 58"/>
                <a:gd name="T3" fmla="*/ 29 h 57"/>
                <a:gd name="T4" fmla="*/ 29 w 58"/>
                <a:gd name="T5" fmla="*/ 0 h 57"/>
                <a:gd name="T6" fmla="*/ 58 w 58"/>
                <a:gd name="T7" fmla="*/ 29 h 57"/>
                <a:gd name="T8" fmla="*/ 29 w 58"/>
                <a:gd name="T9" fmla="*/ 57 h 57"/>
                <a:gd name="T10" fmla="*/ 29 w 58"/>
                <a:gd name="T11" fmla="*/ 12 h 57"/>
                <a:gd name="T12" fmla="*/ 12 w 58"/>
                <a:gd name="T13" fmla="*/ 29 h 57"/>
                <a:gd name="T14" fmla="*/ 29 w 58"/>
                <a:gd name="T15" fmla="*/ 46 h 57"/>
                <a:gd name="T16" fmla="*/ 46 w 58"/>
                <a:gd name="T17" fmla="*/ 29 h 57"/>
                <a:gd name="T18" fmla="*/ 29 w 58"/>
                <a:gd name="T1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7">
                  <a:moveTo>
                    <a:pt x="29" y="57"/>
                  </a:moveTo>
                  <a:cubicBezTo>
                    <a:pt x="13" y="57"/>
                    <a:pt x="0" y="45"/>
                    <a:pt x="0" y="29"/>
                  </a:cubicBezTo>
                  <a:cubicBezTo>
                    <a:pt x="0" y="13"/>
                    <a:pt x="13" y="0"/>
                    <a:pt x="29" y="0"/>
                  </a:cubicBezTo>
                  <a:cubicBezTo>
                    <a:pt x="45" y="0"/>
                    <a:pt x="58" y="13"/>
                    <a:pt x="58" y="29"/>
                  </a:cubicBezTo>
                  <a:cubicBezTo>
                    <a:pt x="58" y="45"/>
                    <a:pt x="45" y="57"/>
                    <a:pt x="29" y="57"/>
                  </a:cubicBezTo>
                  <a:close/>
                  <a:moveTo>
                    <a:pt x="29" y="12"/>
                  </a:moveTo>
                  <a:cubicBezTo>
                    <a:pt x="19" y="12"/>
                    <a:pt x="12" y="19"/>
                    <a:pt x="12" y="29"/>
                  </a:cubicBezTo>
                  <a:cubicBezTo>
                    <a:pt x="12" y="38"/>
                    <a:pt x="19" y="46"/>
                    <a:pt x="29" y="46"/>
                  </a:cubicBezTo>
                  <a:cubicBezTo>
                    <a:pt x="38" y="46"/>
                    <a:pt x="46" y="38"/>
                    <a:pt x="46" y="29"/>
                  </a:cubicBezTo>
                  <a:cubicBezTo>
                    <a:pt x="46" y="19"/>
                    <a:pt x="38" y="12"/>
                    <a:pt x="29" y="12"/>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10" name="Oval 144"/>
            <p:cNvSpPr>
              <a:spLocks noChangeArrowheads="1"/>
            </p:cNvSpPr>
            <p:nvPr/>
          </p:nvSpPr>
          <p:spPr bwMode="auto">
            <a:xfrm>
              <a:off x="9186192" y="2165375"/>
              <a:ext cx="68639" cy="68639"/>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211" name="Freeform 145"/>
            <p:cNvSpPr>
              <a:spLocks noEditPoints="1"/>
            </p:cNvSpPr>
            <p:nvPr/>
          </p:nvSpPr>
          <p:spPr bwMode="auto">
            <a:xfrm>
              <a:off x="9177212" y="2156395"/>
              <a:ext cx="86601" cy="86601"/>
            </a:xfrm>
            <a:custGeom>
              <a:avLst/>
              <a:gdLst>
                <a:gd name="T0" fmla="*/ 29 w 57"/>
                <a:gd name="T1" fmla="*/ 57 h 57"/>
                <a:gd name="T2" fmla="*/ 0 w 57"/>
                <a:gd name="T3" fmla="*/ 29 h 57"/>
                <a:gd name="T4" fmla="*/ 29 w 57"/>
                <a:gd name="T5" fmla="*/ 0 h 57"/>
                <a:gd name="T6" fmla="*/ 57 w 57"/>
                <a:gd name="T7" fmla="*/ 29 h 57"/>
                <a:gd name="T8" fmla="*/ 29 w 57"/>
                <a:gd name="T9" fmla="*/ 57 h 57"/>
                <a:gd name="T10" fmla="*/ 29 w 57"/>
                <a:gd name="T11" fmla="*/ 12 h 57"/>
                <a:gd name="T12" fmla="*/ 12 w 57"/>
                <a:gd name="T13" fmla="*/ 29 h 57"/>
                <a:gd name="T14" fmla="*/ 29 w 57"/>
                <a:gd name="T15" fmla="*/ 46 h 57"/>
                <a:gd name="T16" fmla="*/ 46 w 57"/>
                <a:gd name="T17" fmla="*/ 29 h 57"/>
                <a:gd name="T18" fmla="*/ 29 w 57"/>
                <a:gd name="T1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7">
                  <a:moveTo>
                    <a:pt x="29" y="57"/>
                  </a:moveTo>
                  <a:cubicBezTo>
                    <a:pt x="13" y="57"/>
                    <a:pt x="0" y="44"/>
                    <a:pt x="0" y="29"/>
                  </a:cubicBezTo>
                  <a:cubicBezTo>
                    <a:pt x="0" y="13"/>
                    <a:pt x="13" y="0"/>
                    <a:pt x="29" y="0"/>
                  </a:cubicBezTo>
                  <a:cubicBezTo>
                    <a:pt x="44" y="0"/>
                    <a:pt x="57" y="13"/>
                    <a:pt x="57" y="29"/>
                  </a:cubicBezTo>
                  <a:cubicBezTo>
                    <a:pt x="57" y="44"/>
                    <a:pt x="44" y="57"/>
                    <a:pt x="29" y="57"/>
                  </a:cubicBezTo>
                  <a:close/>
                  <a:moveTo>
                    <a:pt x="29" y="12"/>
                  </a:moveTo>
                  <a:cubicBezTo>
                    <a:pt x="19" y="12"/>
                    <a:pt x="12" y="19"/>
                    <a:pt x="12" y="29"/>
                  </a:cubicBezTo>
                  <a:cubicBezTo>
                    <a:pt x="12" y="38"/>
                    <a:pt x="19" y="46"/>
                    <a:pt x="29" y="46"/>
                  </a:cubicBezTo>
                  <a:cubicBezTo>
                    <a:pt x="38" y="46"/>
                    <a:pt x="46" y="38"/>
                    <a:pt x="46" y="29"/>
                  </a:cubicBezTo>
                  <a:cubicBezTo>
                    <a:pt x="46" y="19"/>
                    <a:pt x="38" y="12"/>
                    <a:pt x="29" y="12"/>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12" name="Oval 146"/>
            <p:cNvSpPr>
              <a:spLocks noChangeArrowheads="1"/>
            </p:cNvSpPr>
            <p:nvPr/>
          </p:nvSpPr>
          <p:spPr bwMode="auto">
            <a:xfrm>
              <a:off x="10725124" y="2967878"/>
              <a:ext cx="69922" cy="67998"/>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213" name="Freeform 147"/>
            <p:cNvSpPr>
              <a:spLocks noEditPoints="1"/>
            </p:cNvSpPr>
            <p:nvPr/>
          </p:nvSpPr>
          <p:spPr bwMode="auto">
            <a:xfrm>
              <a:off x="10716144" y="2958897"/>
              <a:ext cx="87884" cy="86601"/>
            </a:xfrm>
            <a:custGeom>
              <a:avLst/>
              <a:gdLst>
                <a:gd name="T0" fmla="*/ 29 w 58"/>
                <a:gd name="T1" fmla="*/ 57 h 57"/>
                <a:gd name="T2" fmla="*/ 0 w 58"/>
                <a:gd name="T3" fmla="*/ 29 h 57"/>
                <a:gd name="T4" fmla="*/ 29 w 58"/>
                <a:gd name="T5" fmla="*/ 0 h 57"/>
                <a:gd name="T6" fmla="*/ 58 w 58"/>
                <a:gd name="T7" fmla="*/ 29 h 57"/>
                <a:gd name="T8" fmla="*/ 29 w 58"/>
                <a:gd name="T9" fmla="*/ 57 h 57"/>
                <a:gd name="T10" fmla="*/ 29 w 58"/>
                <a:gd name="T11" fmla="*/ 12 h 57"/>
                <a:gd name="T12" fmla="*/ 12 w 58"/>
                <a:gd name="T13" fmla="*/ 29 h 57"/>
                <a:gd name="T14" fmla="*/ 29 w 58"/>
                <a:gd name="T15" fmla="*/ 46 h 57"/>
                <a:gd name="T16" fmla="*/ 46 w 58"/>
                <a:gd name="T17" fmla="*/ 29 h 57"/>
                <a:gd name="T18" fmla="*/ 29 w 58"/>
                <a:gd name="T1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7">
                  <a:moveTo>
                    <a:pt x="29" y="57"/>
                  </a:moveTo>
                  <a:cubicBezTo>
                    <a:pt x="13" y="57"/>
                    <a:pt x="0" y="44"/>
                    <a:pt x="0" y="29"/>
                  </a:cubicBezTo>
                  <a:cubicBezTo>
                    <a:pt x="0" y="13"/>
                    <a:pt x="13" y="0"/>
                    <a:pt x="29" y="0"/>
                  </a:cubicBezTo>
                  <a:cubicBezTo>
                    <a:pt x="45" y="0"/>
                    <a:pt x="58" y="13"/>
                    <a:pt x="58" y="29"/>
                  </a:cubicBezTo>
                  <a:cubicBezTo>
                    <a:pt x="58" y="44"/>
                    <a:pt x="45" y="57"/>
                    <a:pt x="29" y="57"/>
                  </a:cubicBezTo>
                  <a:close/>
                  <a:moveTo>
                    <a:pt x="29" y="12"/>
                  </a:moveTo>
                  <a:cubicBezTo>
                    <a:pt x="19" y="12"/>
                    <a:pt x="12" y="19"/>
                    <a:pt x="12" y="29"/>
                  </a:cubicBezTo>
                  <a:cubicBezTo>
                    <a:pt x="12" y="38"/>
                    <a:pt x="19" y="46"/>
                    <a:pt x="29" y="46"/>
                  </a:cubicBezTo>
                  <a:cubicBezTo>
                    <a:pt x="38" y="46"/>
                    <a:pt x="46" y="38"/>
                    <a:pt x="46" y="29"/>
                  </a:cubicBezTo>
                  <a:cubicBezTo>
                    <a:pt x="46" y="19"/>
                    <a:pt x="38" y="12"/>
                    <a:pt x="29" y="12"/>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14" name="Oval 148"/>
            <p:cNvSpPr>
              <a:spLocks noChangeArrowheads="1"/>
            </p:cNvSpPr>
            <p:nvPr/>
          </p:nvSpPr>
          <p:spPr bwMode="auto">
            <a:xfrm>
              <a:off x="10227329" y="3146853"/>
              <a:ext cx="69922" cy="67998"/>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215" name="Freeform 149"/>
            <p:cNvSpPr>
              <a:spLocks noEditPoints="1"/>
            </p:cNvSpPr>
            <p:nvPr/>
          </p:nvSpPr>
          <p:spPr bwMode="auto">
            <a:xfrm>
              <a:off x="10218348" y="3137873"/>
              <a:ext cx="86601" cy="86601"/>
            </a:xfrm>
            <a:custGeom>
              <a:avLst/>
              <a:gdLst>
                <a:gd name="T0" fmla="*/ 29 w 57"/>
                <a:gd name="T1" fmla="*/ 57 h 57"/>
                <a:gd name="T2" fmla="*/ 0 w 57"/>
                <a:gd name="T3" fmla="*/ 29 h 57"/>
                <a:gd name="T4" fmla="*/ 29 w 57"/>
                <a:gd name="T5" fmla="*/ 0 h 57"/>
                <a:gd name="T6" fmla="*/ 57 w 57"/>
                <a:gd name="T7" fmla="*/ 29 h 57"/>
                <a:gd name="T8" fmla="*/ 29 w 57"/>
                <a:gd name="T9" fmla="*/ 57 h 57"/>
                <a:gd name="T10" fmla="*/ 29 w 57"/>
                <a:gd name="T11" fmla="*/ 12 h 57"/>
                <a:gd name="T12" fmla="*/ 12 w 57"/>
                <a:gd name="T13" fmla="*/ 29 h 57"/>
                <a:gd name="T14" fmla="*/ 29 w 57"/>
                <a:gd name="T15" fmla="*/ 46 h 57"/>
                <a:gd name="T16" fmla="*/ 46 w 57"/>
                <a:gd name="T17" fmla="*/ 29 h 57"/>
                <a:gd name="T18" fmla="*/ 29 w 57"/>
                <a:gd name="T1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7">
                  <a:moveTo>
                    <a:pt x="29" y="57"/>
                  </a:moveTo>
                  <a:cubicBezTo>
                    <a:pt x="13" y="57"/>
                    <a:pt x="0" y="44"/>
                    <a:pt x="0" y="29"/>
                  </a:cubicBezTo>
                  <a:cubicBezTo>
                    <a:pt x="0" y="13"/>
                    <a:pt x="13" y="0"/>
                    <a:pt x="29" y="0"/>
                  </a:cubicBezTo>
                  <a:cubicBezTo>
                    <a:pt x="45" y="0"/>
                    <a:pt x="57" y="13"/>
                    <a:pt x="57" y="29"/>
                  </a:cubicBezTo>
                  <a:cubicBezTo>
                    <a:pt x="57" y="44"/>
                    <a:pt x="45" y="57"/>
                    <a:pt x="29" y="57"/>
                  </a:cubicBezTo>
                  <a:close/>
                  <a:moveTo>
                    <a:pt x="29" y="12"/>
                  </a:moveTo>
                  <a:cubicBezTo>
                    <a:pt x="19" y="12"/>
                    <a:pt x="12" y="19"/>
                    <a:pt x="12" y="29"/>
                  </a:cubicBezTo>
                  <a:cubicBezTo>
                    <a:pt x="12" y="38"/>
                    <a:pt x="19" y="46"/>
                    <a:pt x="29" y="46"/>
                  </a:cubicBezTo>
                  <a:cubicBezTo>
                    <a:pt x="38" y="46"/>
                    <a:pt x="46" y="38"/>
                    <a:pt x="46" y="29"/>
                  </a:cubicBezTo>
                  <a:cubicBezTo>
                    <a:pt x="46" y="19"/>
                    <a:pt x="38" y="12"/>
                    <a:pt x="29" y="12"/>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16" name="Oval 150"/>
            <p:cNvSpPr>
              <a:spLocks noChangeArrowheads="1"/>
            </p:cNvSpPr>
            <p:nvPr/>
          </p:nvSpPr>
          <p:spPr bwMode="auto">
            <a:xfrm>
              <a:off x="8168149" y="3484918"/>
              <a:ext cx="69922" cy="68639"/>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217" name="Freeform 151"/>
            <p:cNvSpPr>
              <a:spLocks noEditPoints="1"/>
            </p:cNvSpPr>
            <p:nvPr/>
          </p:nvSpPr>
          <p:spPr bwMode="auto">
            <a:xfrm>
              <a:off x="8159169" y="3475937"/>
              <a:ext cx="87884" cy="86601"/>
            </a:xfrm>
            <a:custGeom>
              <a:avLst/>
              <a:gdLst>
                <a:gd name="T0" fmla="*/ 29 w 58"/>
                <a:gd name="T1" fmla="*/ 57 h 57"/>
                <a:gd name="T2" fmla="*/ 0 w 58"/>
                <a:gd name="T3" fmla="*/ 29 h 57"/>
                <a:gd name="T4" fmla="*/ 29 w 58"/>
                <a:gd name="T5" fmla="*/ 0 h 57"/>
                <a:gd name="T6" fmla="*/ 58 w 58"/>
                <a:gd name="T7" fmla="*/ 29 h 57"/>
                <a:gd name="T8" fmla="*/ 29 w 58"/>
                <a:gd name="T9" fmla="*/ 57 h 57"/>
                <a:gd name="T10" fmla="*/ 29 w 58"/>
                <a:gd name="T11" fmla="*/ 12 h 57"/>
                <a:gd name="T12" fmla="*/ 12 w 58"/>
                <a:gd name="T13" fmla="*/ 29 h 57"/>
                <a:gd name="T14" fmla="*/ 29 w 58"/>
                <a:gd name="T15" fmla="*/ 46 h 57"/>
                <a:gd name="T16" fmla="*/ 46 w 58"/>
                <a:gd name="T17" fmla="*/ 29 h 57"/>
                <a:gd name="T18" fmla="*/ 29 w 58"/>
                <a:gd name="T1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7">
                  <a:moveTo>
                    <a:pt x="29" y="57"/>
                  </a:moveTo>
                  <a:cubicBezTo>
                    <a:pt x="13" y="57"/>
                    <a:pt x="0" y="44"/>
                    <a:pt x="0" y="29"/>
                  </a:cubicBezTo>
                  <a:cubicBezTo>
                    <a:pt x="0" y="13"/>
                    <a:pt x="13" y="0"/>
                    <a:pt x="29" y="0"/>
                  </a:cubicBezTo>
                  <a:cubicBezTo>
                    <a:pt x="45" y="0"/>
                    <a:pt x="58" y="13"/>
                    <a:pt x="58" y="29"/>
                  </a:cubicBezTo>
                  <a:cubicBezTo>
                    <a:pt x="58" y="44"/>
                    <a:pt x="45" y="57"/>
                    <a:pt x="29" y="57"/>
                  </a:cubicBezTo>
                  <a:close/>
                  <a:moveTo>
                    <a:pt x="29" y="12"/>
                  </a:moveTo>
                  <a:cubicBezTo>
                    <a:pt x="20" y="12"/>
                    <a:pt x="12" y="19"/>
                    <a:pt x="12" y="29"/>
                  </a:cubicBezTo>
                  <a:cubicBezTo>
                    <a:pt x="12" y="38"/>
                    <a:pt x="20" y="46"/>
                    <a:pt x="29" y="46"/>
                  </a:cubicBezTo>
                  <a:cubicBezTo>
                    <a:pt x="39" y="46"/>
                    <a:pt x="46" y="38"/>
                    <a:pt x="46" y="29"/>
                  </a:cubicBezTo>
                  <a:cubicBezTo>
                    <a:pt x="46" y="19"/>
                    <a:pt x="39" y="12"/>
                    <a:pt x="29" y="12"/>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18" name="Oval 152"/>
            <p:cNvSpPr>
              <a:spLocks noChangeArrowheads="1"/>
            </p:cNvSpPr>
            <p:nvPr/>
          </p:nvSpPr>
          <p:spPr bwMode="auto">
            <a:xfrm>
              <a:off x="10045146" y="3354696"/>
              <a:ext cx="68639" cy="67998"/>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219" name="Freeform 153"/>
            <p:cNvSpPr>
              <a:spLocks noEditPoints="1"/>
            </p:cNvSpPr>
            <p:nvPr/>
          </p:nvSpPr>
          <p:spPr bwMode="auto">
            <a:xfrm>
              <a:off x="10036165" y="3345715"/>
              <a:ext cx="86601" cy="85960"/>
            </a:xfrm>
            <a:custGeom>
              <a:avLst/>
              <a:gdLst>
                <a:gd name="T0" fmla="*/ 29 w 57"/>
                <a:gd name="T1" fmla="*/ 57 h 57"/>
                <a:gd name="T2" fmla="*/ 0 w 57"/>
                <a:gd name="T3" fmla="*/ 28 h 57"/>
                <a:gd name="T4" fmla="*/ 29 w 57"/>
                <a:gd name="T5" fmla="*/ 0 h 57"/>
                <a:gd name="T6" fmla="*/ 57 w 57"/>
                <a:gd name="T7" fmla="*/ 28 h 57"/>
                <a:gd name="T8" fmla="*/ 29 w 57"/>
                <a:gd name="T9" fmla="*/ 57 h 57"/>
                <a:gd name="T10" fmla="*/ 29 w 57"/>
                <a:gd name="T11" fmla="*/ 11 h 57"/>
                <a:gd name="T12" fmla="*/ 12 w 57"/>
                <a:gd name="T13" fmla="*/ 28 h 57"/>
                <a:gd name="T14" fmla="*/ 29 w 57"/>
                <a:gd name="T15" fmla="*/ 45 h 57"/>
                <a:gd name="T16" fmla="*/ 46 w 57"/>
                <a:gd name="T17" fmla="*/ 28 h 57"/>
                <a:gd name="T18" fmla="*/ 29 w 57"/>
                <a:gd name="T19" fmla="*/ 1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7">
                  <a:moveTo>
                    <a:pt x="29" y="57"/>
                  </a:moveTo>
                  <a:cubicBezTo>
                    <a:pt x="13" y="57"/>
                    <a:pt x="0" y="44"/>
                    <a:pt x="0" y="28"/>
                  </a:cubicBezTo>
                  <a:cubicBezTo>
                    <a:pt x="0" y="13"/>
                    <a:pt x="13" y="0"/>
                    <a:pt x="29" y="0"/>
                  </a:cubicBezTo>
                  <a:cubicBezTo>
                    <a:pt x="44" y="0"/>
                    <a:pt x="57" y="13"/>
                    <a:pt x="57" y="28"/>
                  </a:cubicBezTo>
                  <a:cubicBezTo>
                    <a:pt x="57" y="44"/>
                    <a:pt x="44" y="57"/>
                    <a:pt x="29" y="57"/>
                  </a:cubicBezTo>
                  <a:close/>
                  <a:moveTo>
                    <a:pt x="29" y="11"/>
                  </a:moveTo>
                  <a:cubicBezTo>
                    <a:pt x="19" y="11"/>
                    <a:pt x="12" y="19"/>
                    <a:pt x="12" y="28"/>
                  </a:cubicBezTo>
                  <a:cubicBezTo>
                    <a:pt x="12" y="38"/>
                    <a:pt x="19" y="45"/>
                    <a:pt x="29" y="45"/>
                  </a:cubicBezTo>
                  <a:cubicBezTo>
                    <a:pt x="38" y="45"/>
                    <a:pt x="46" y="38"/>
                    <a:pt x="46" y="28"/>
                  </a:cubicBezTo>
                  <a:cubicBezTo>
                    <a:pt x="46" y="19"/>
                    <a:pt x="38" y="11"/>
                    <a:pt x="29" y="11"/>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20" name="Oval 154"/>
            <p:cNvSpPr>
              <a:spLocks noChangeArrowheads="1"/>
            </p:cNvSpPr>
            <p:nvPr/>
          </p:nvSpPr>
          <p:spPr bwMode="auto">
            <a:xfrm>
              <a:off x="9450486" y="3883924"/>
              <a:ext cx="69922" cy="69922"/>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221" name="Freeform 155"/>
            <p:cNvSpPr>
              <a:spLocks noEditPoints="1"/>
            </p:cNvSpPr>
            <p:nvPr/>
          </p:nvSpPr>
          <p:spPr bwMode="auto">
            <a:xfrm>
              <a:off x="9441505" y="3874943"/>
              <a:ext cx="87884" cy="87884"/>
            </a:xfrm>
            <a:custGeom>
              <a:avLst/>
              <a:gdLst>
                <a:gd name="T0" fmla="*/ 29 w 58"/>
                <a:gd name="T1" fmla="*/ 58 h 58"/>
                <a:gd name="T2" fmla="*/ 0 w 58"/>
                <a:gd name="T3" fmla="*/ 29 h 58"/>
                <a:gd name="T4" fmla="*/ 29 w 58"/>
                <a:gd name="T5" fmla="*/ 0 h 58"/>
                <a:gd name="T6" fmla="*/ 58 w 58"/>
                <a:gd name="T7" fmla="*/ 29 h 58"/>
                <a:gd name="T8" fmla="*/ 29 w 58"/>
                <a:gd name="T9" fmla="*/ 58 h 58"/>
                <a:gd name="T10" fmla="*/ 29 w 58"/>
                <a:gd name="T11" fmla="*/ 12 h 58"/>
                <a:gd name="T12" fmla="*/ 12 w 58"/>
                <a:gd name="T13" fmla="*/ 29 h 58"/>
                <a:gd name="T14" fmla="*/ 29 w 58"/>
                <a:gd name="T15" fmla="*/ 46 h 58"/>
                <a:gd name="T16" fmla="*/ 46 w 58"/>
                <a:gd name="T17" fmla="*/ 29 h 58"/>
                <a:gd name="T18" fmla="*/ 29 w 58"/>
                <a:gd name="T1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29" y="58"/>
                  </a:moveTo>
                  <a:cubicBezTo>
                    <a:pt x="13" y="58"/>
                    <a:pt x="0" y="45"/>
                    <a:pt x="0" y="29"/>
                  </a:cubicBezTo>
                  <a:cubicBezTo>
                    <a:pt x="0" y="13"/>
                    <a:pt x="13" y="0"/>
                    <a:pt x="29" y="0"/>
                  </a:cubicBezTo>
                  <a:cubicBezTo>
                    <a:pt x="45" y="0"/>
                    <a:pt x="58" y="13"/>
                    <a:pt x="58" y="29"/>
                  </a:cubicBezTo>
                  <a:cubicBezTo>
                    <a:pt x="58" y="45"/>
                    <a:pt x="45" y="58"/>
                    <a:pt x="29" y="58"/>
                  </a:cubicBezTo>
                  <a:close/>
                  <a:moveTo>
                    <a:pt x="29" y="12"/>
                  </a:moveTo>
                  <a:cubicBezTo>
                    <a:pt x="19" y="12"/>
                    <a:pt x="12" y="20"/>
                    <a:pt x="12" y="29"/>
                  </a:cubicBezTo>
                  <a:cubicBezTo>
                    <a:pt x="12" y="38"/>
                    <a:pt x="19" y="46"/>
                    <a:pt x="29" y="46"/>
                  </a:cubicBezTo>
                  <a:cubicBezTo>
                    <a:pt x="38" y="46"/>
                    <a:pt x="46" y="38"/>
                    <a:pt x="46" y="29"/>
                  </a:cubicBezTo>
                  <a:cubicBezTo>
                    <a:pt x="46" y="20"/>
                    <a:pt x="38" y="12"/>
                    <a:pt x="29" y="12"/>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22" name="Oval 156"/>
            <p:cNvSpPr>
              <a:spLocks noChangeArrowheads="1"/>
            </p:cNvSpPr>
            <p:nvPr/>
          </p:nvSpPr>
          <p:spPr bwMode="auto">
            <a:xfrm>
              <a:off x="8825034" y="4812158"/>
              <a:ext cx="69922" cy="69922"/>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223" name="Freeform 157"/>
            <p:cNvSpPr>
              <a:spLocks noEditPoints="1"/>
            </p:cNvSpPr>
            <p:nvPr/>
          </p:nvSpPr>
          <p:spPr bwMode="auto">
            <a:xfrm>
              <a:off x="8816053" y="4803177"/>
              <a:ext cx="87884" cy="87884"/>
            </a:xfrm>
            <a:custGeom>
              <a:avLst/>
              <a:gdLst>
                <a:gd name="T0" fmla="*/ 29 w 58"/>
                <a:gd name="T1" fmla="*/ 58 h 58"/>
                <a:gd name="T2" fmla="*/ 0 w 58"/>
                <a:gd name="T3" fmla="*/ 29 h 58"/>
                <a:gd name="T4" fmla="*/ 29 w 58"/>
                <a:gd name="T5" fmla="*/ 0 h 58"/>
                <a:gd name="T6" fmla="*/ 58 w 58"/>
                <a:gd name="T7" fmla="*/ 29 h 58"/>
                <a:gd name="T8" fmla="*/ 29 w 58"/>
                <a:gd name="T9" fmla="*/ 58 h 58"/>
                <a:gd name="T10" fmla="*/ 29 w 58"/>
                <a:gd name="T11" fmla="*/ 12 h 58"/>
                <a:gd name="T12" fmla="*/ 12 w 58"/>
                <a:gd name="T13" fmla="*/ 29 h 58"/>
                <a:gd name="T14" fmla="*/ 29 w 58"/>
                <a:gd name="T15" fmla="*/ 46 h 58"/>
                <a:gd name="T16" fmla="*/ 46 w 58"/>
                <a:gd name="T17" fmla="*/ 29 h 58"/>
                <a:gd name="T18" fmla="*/ 29 w 58"/>
                <a:gd name="T1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29" y="58"/>
                  </a:moveTo>
                  <a:cubicBezTo>
                    <a:pt x="13" y="58"/>
                    <a:pt x="0" y="45"/>
                    <a:pt x="0" y="29"/>
                  </a:cubicBezTo>
                  <a:cubicBezTo>
                    <a:pt x="0" y="13"/>
                    <a:pt x="13" y="0"/>
                    <a:pt x="29" y="0"/>
                  </a:cubicBezTo>
                  <a:cubicBezTo>
                    <a:pt x="45" y="0"/>
                    <a:pt x="58" y="13"/>
                    <a:pt x="58" y="29"/>
                  </a:cubicBezTo>
                  <a:cubicBezTo>
                    <a:pt x="58" y="45"/>
                    <a:pt x="45" y="58"/>
                    <a:pt x="29" y="58"/>
                  </a:cubicBezTo>
                  <a:close/>
                  <a:moveTo>
                    <a:pt x="29" y="12"/>
                  </a:moveTo>
                  <a:cubicBezTo>
                    <a:pt x="20" y="12"/>
                    <a:pt x="12" y="19"/>
                    <a:pt x="12" y="29"/>
                  </a:cubicBezTo>
                  <a:cubicBezTo>
                    <a:pt x="12" y="38"/>
                    <a:pt x="20" y="46"/>
                    <a:pt x="29" y="46"/>
                  </a:cubicBezTo>
                  <a:cubicBezTo>
                    <a:pt x="38" y="46"/>
                    <a:pt x="46" y="38"/>
                    <a:pt x="46" y="29"/>
                  </a:cubicBezTo>
                  <a:cubicBezTo>
                    <a:pt x="46" y="19"/>
                    <a:pt x="38" y="12"/>
                    <a:pt x="29" y="12"/>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24" name="Oval 158"/>
            <p:cNvSpPr>
              <a:spLocks noChangeArrowheads="1"/>
            </p:cNvSpPr>
            <p:nvPr/>
          </p:nvSpPr>
          <p:spPr bwMode="auto">
            <a:xfrm>
              <a:off x="8632587" y="5424780"/>
              <a:ext cx="69922" cy="69922"/>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225" name="Freeform 159"/>
            <p:cNvSpPr>
              <a:spLocks noEditPoints="1"/>
            </p:cNvSpPr>
            <p:nvPr/>
          </p:nvSpPr>
          <p:spPr bwMode="auto">
            <a:xfrm>
              <a:off x="8622965" y="5415799"/>
              <a:ext cx="88525" cy="87884"/>
            </a:xfrm>
            <a:custGeom>
              <a:avLst/>
              <a:gdLst>
                <a:gd name="T0" fmla="*/ 29 w 58"/>
                <a:gd name="T1" fmla="*/ 58 h 58"/>
                <a:gd name="T2" fmla="*/ 0 w 58"/>
                <a:gd name="T3" fmla="*/ 29 h 58"/>
                <a:gd name="T4" fmla="*/ 29 w 58"/>
                <a:gd name="T5" fmla="*/ 0 h 58"/>
                <a:gd name="T6" fmla="*/ 58 w 58"/>
                <a:gd name="T7" fmla="*/ 29 h 58"/>
                <a:gd name="T8" fmla="*/ 29 w 58"/>
                <a:gd name="T9" fmla="*/ 58 h 58"/>
                <a:gd name="T10" fmla="*/ 29 w 58"/>
                <a:gd name="T11" fmla="*/ 12 h 58"/>
                <a:gd name="T12" fmla="*/ 12 w 58"/>
                <a:gd name="T13" fmla="*/ 29 h 58"/>
                <a:gd name="T14" fmla="*/ 29 w 58"/>
                <a:gd name="T15" fmla="*/ 46 h 58"/>
                <a:gd name="T16" fmla="*/ 46 w 58"/>
                <a:gd name="T17" fmla="*/ 29 h 58"/>
                <a:gd name="T18" fmla="*/ 29 w 58"/>
                <a:gd name="T1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29" y="58"/>
                  </a:moveTo>
                  <a:cubicBezTo>
                    <a:pt x="13" y="58"/>
                    <a:pt x="0" y="45"/>
                    <a:pt x="0" y="29"/>
                  </a:cubicBezTo>
                  <a:cubicBezTo>
                    <a:pt x="0" y="13"/>
                    <a:pt x="13" y="0"/>
                    <a:pt x="29" y="0"/>
                  </a:cubicBezTo>
                  <a:cubicBezTo>
                    <a:pt x="45" y="0"/>
                    <a:pt x="58" y="13"/>
                    <a:pt x="58" y="29"/>
                  </a:cubicBezTo>
                  <a:cubicBezTo>
                    <a:pt x="58" y="45"/>
                    <a:pt x="45" y="58"/>
                    <a:pt x="29" y="58"/>
                  </a:cubicBezTo>
                  <a:close/>
                  <a:moveTo>
                    <a:pt x="29" y="12"/>
                  </a:moveTo>
                  <a:cubicBezTo>
                    <a:pt x="20" y="12"/>
                    <a:pt x="12" y="19"/>
                    <a:pt x="12" y="29"/>
                  </a:cubicBezTo>
                  <a:cubicBezTo>
                    <a:pt x="12" y="38"/>
                    <a:pt x="20" y="46"/>
                    <a:pt x="29" y="46"/>
                  </a:cubicBezTo>
                  <a:cubicBezTo>
                    <a:pt x="38" y="46"/>
                    <a:pt x="46" y="38"/>
                    <a:pt x="46" y="29"/>
                  </a:cubicBezTo>
                  <a:cubicBezTo>
                    <a:pt x="46" y="19"/>
                    <a:pt x="38" y="12"/>
                    <a:pt x="29" y="12"/>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26" name="Oval 160"/>
            <p:cNvSpPr>
              <a:spLocks noChangeArrowheads="1"/>
            </p:cNvSpPr>
            <p:nvPr/>
          </p:nvSpPr>
          <p:spPr bwMode="auto">
            <a:xfrm>
              <a:off x="8720471" y="5862917"/>
              <a:ext cx="69922" cy="69922"/>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227" name="Freeform 161"/>
            <p:cNvSpPr>
              <a:spLocks noEditPoints="1"/>
            </p:cNvSpPr>
            <p:nvPr/>
          </p:nvSpPr>
          <p:spPr bwMode="auto">
            <a:xfrm>
              <a:off x="8712774" y="5853936"/>
              <a:ext cx="86601" cy="87884"/>
            </a:xfrm>
            <a:custGeom>
              <a:avLst/>
              <a:gdLst>
                <a:gd name="T0" fmla="*/ 28 w 57"/>
                <a:gd name="T1" fmla="*/ 58 h 58"/>
                <a:gd name="T2" fmla="*/ 0 w 57"/>
                <a:gd name="T3" fmla="*/ 29 h 58"/>
                <a:gd name="T4" fmla="*/ 28 w 57"/>
                <a:gd name="T5" fmla="*/ 0 h 58"/>
                <a:gd name="T6" fmla="*/ 57 w 57"/>
                <a:gd name="T7" fmla="*/ 29 h 58"/>
                <a:gd name="T8" fmla="*/ 28 w 57"/>
                <a:gd name="T9" fmla="*/ 58 h 58"/>
                <a:gd name="T10" fmla="*/ 28 w 57"/>
                <a:gd name="T11" fmla="*/ 12 h 58"/>
                <a:gd name="T12" fmla="*/ 11 w 57"/>
                <a:gd name="T13" fmla="*/ 29 h 58"/>
                <a:gd name="T14" fmla="*/ 28 w 57"/>
                <a:gd name="T15" fmla="*/ 46 h 58"/>
                <a:gd name="T16" fmla="*/ 45 w 57"/>
                <a:gd name="T17" fmla="*/ 29 h 58"/>
                <a:gd name="T18" fmla="*/ 28 w 57"/>
                <a:gd name="T1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8">
                  <a:moveTo>
                    <a:pt x="28" y="58"/>
                  </a:moveTo>
                  <a:cubicBezTo>
                    <a:pt x="12" y="58"/>
                    <a:pt x="0" y="45"/>
                    <a:pt x="0" y="29"/>
                  </a:cubicBezTo>
                  <a:cubicBezTo>
                    <a:pt x="0" y="13"/>
                    <a:pt x="12" y="0"/>
                    <a:pt x="28" y="0"/>
                  </a:cubicBezTo>
                  <a:cubicBezTo>
                    <a:pt x="44" y="0"/>
                    <a:pt x="57" y="13"/>
                    <a:pt x="57" y="29"/>
                  </a:cubicBezTo>
                  <a:cubicBezTo>
                    <a:pt x="57" y="45"/>
                    <a:pt x="44" y="58"/>
                    <a:pt x="28" y="58"/>
                  </a:cubicBezTo>
                  <a:close/>
                  <a:moveTo>
                    <a:pt x="28" y="12"/>
                  </a:moveTo>
                  <a:cubicBezTo>
                    <a:pt x="19" y="12"/>
                    <a:pt x="11" y="20"/>
                    <a:pt x="11" y="29"/>
                  </a:cubicBezTo>
                  <a:cubicBezTo>
                    <a:pt x="11" y="39"/>
                    <a:pt x="19" y="46"/>
                    <a:pt x="28" y="46"/>
                  </a:cubicBezTo>
                  <a:cubicBezTo>
                    <a:pt x="38" y="46"/>
                    <a:pt x="45" y="39"/>
                    <a:pt x="45" y="29"/>
                  </a:cubicBezTo>
                  <a:cubicBezTo>
                    <a:pt x="45" y="20"/>
                    <a:pt x="38" y="12"/>
                    <a:pt x="28" y="12"/>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28" name="Oval 162"/>
            <p:cNvSpPr>
              <a:spLocks noChangeArrowheads="1"/>
            </p:cNvSpPr>
            <p:nvPr/>
          </p:nvSpPr>
          <p:spPr bwMode="auto">
            <a:xfrm>
              <a:off x="8369577" y="4716576"/>
              <a:ext cx="69922" cy="69922"/>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229" name="Freeform 163"/>
            <p:cNvSpPr>
              <a:spLocks noEditPoints="1"/>
            </p:cNvSpPr>
            <p:nvPr/>
          </p:nvSpPr>
          <p:spPr bwMode="auto">
            <a:xfrm>
              <a:off x="8360596" y="4707596"/>
              <a:ext cx="87884" cy="87884"/>
            </a:xfrm>
            <a:custGeom>
              <a:avLst/>
              <a:gdLst>
                <a:gd name="T0" fmla="*/ 29 w 58"/>
                <a:gd name="T1" fmla="*/ 58 h 58"/>
                <a:gd name="T2" fmla="*/ 0 w 58"/>
                <a:gd name="T3" fmla="*/ 29 h 58"/>
                <a:gd name="T4" fmla="*/ 29 w 58"/>
                <a:gd name="T5" fmla="*/ 0 h 58"/>
                <a:gd name="T6" fmla="*/ 58 w 58"/>
                <a:gd name="T7" fmla="*/ 29 h 58"/>
                <a:gd name="T8" fmla="*/ 29 w 58"/>
                <a:gd name="T9" fmla="*/ 58 h 58"/>
                <a:gd name="T10" fmla="*/ 29 w 58"/>
                <a:gd name="T11" fmla="*/ 12 h 58"/>
                <a:gd name="T12" fmla="*/ 12 w 58"/>
                <a:gd name="T13" fmla="*/ 29 h 58"/>
                <a:gd name="T14" fmla="*/ 29 w 58"/>
                <a:gd name="T15" fmla="*/ 46 h 58"/>
                <a:gd name="T16" fmla="*/ 46 w 58"/>
                <a:gd name="T17" fmla="*/ 29 h 58"/>
                <a:gd name="T18" fmla="*/ 29 w 58"/>
                <a:gd name="T1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29" y="58"/>
                  </a:moveTo>
                  <a:cubicBezTo>
                    <a:pt x="13" y="58"/>
                    <a:pt x="0" y="45"/>
                    <a:pt x="0" y="29"/>
                  </a:cubicBezTo>
                  <a:cubicBezTo>
                    <a:pt x="0" y="13"/>
                    <a:pt x="13" y="0"/>
                    <a:pt x="29" y="0"/>
                  </a:cubicBezTo>
                  <a:cubicBezTo>
                    <a:pt x="45" y="0"/>
                    <a:pt x="58" y="13"/>
                    <a:pt x="58" y="29"/>
                  </a:cubicBezTo>
                  <a:cubicBezTo>
                    <a:pt x="58" y="45"/>
                    <a:pt x="45" y="58"/>
                    <a:pt x="29" y="58"/>
                  </a:cubicBezTo>
                  <a:close/>
                  <a:moveTo>
                    <a:pt x="29" y="12"/>
                  </a:moveTo>
                  <a:cubicBezTo>
                    <a:pt x="20" y="12"/>
                    <a:pt x="12" y="20"/>
                    <a:pt x="12" y="29"/>
                  </a:cubicBezTo>
                  <a:cubicBezTo>
                    <a:pt x="12" y="39"/>
                    <a:pt x="20" y="46"/>
                    <a:pt x="29" y="46"/>
                  </a:cubicBezTo>
                  <a:cubicBezTo>
                    <a:pt x="39" y="46"/>
                    <a:pt x="46" y="39"/>
                    <a:pt x="46" y="29"/>
                  </a:cubicBezTo>
                  <a:cubicBezTo>
                    <a:pt x="46" y="20"/>
                    <a:pt x="39" y="12"/>
                    <a:pt x="29" y="12"/>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30" name="Oval 164"/>
            <p:cNvSpPr>
              <a:spLocks noChangeArrowheads="1"/>
            </p:cNvSpPr>
            <p:nvPr/>
          </p:nvSpPr>
          <p:spPr bwMode="auto">
            <a:xfrm>
              <a:off x="10582714" y="4666540"/>
              <a:ext cx="69922" cy="69922"/>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231" name="Freeform 165"/>
            <p:cNvSpPr>
              <a:spLocks noEditPoints="1"/>
            </p:cNvSpPr>
            <p:nvPr/>
          </p:nvSpPr>
          <p:spPr bwMode="auto">
            <a:xfrm>
              <a:off x="10573733" y="4657560"/>
              <a:ext cx="87884" cy="87884"/>
            </a:xfrm>
            <a:custGeom>
              <a:avLst/>
              <a:gdLst>
                <a:gd name="T0" fmla="*/ 29 w 58"/>
                <a:gd name="T1" fmla="*/ 58 h 58"/>
                <a:gd name="T2" fmla="*/ 0 w 58"/>
                <a:gd name="T3" fmla="*/ 29 h 58"/>
                <a:gd name="T4" fmla="*/ 29 w 58"/>
                <a:gd name="T5" fmla="*/ 0 h 58"/>
                <a:gd name="T6" fmla="*/ 58 w 58"/>
                <a:gd name="T7" fmla="*/ 29 h 58"/>
                <a:gd name="T8" fmla="*/ 29 w 58"/>
                <a:gd name="T9" fmla="*/ 58 h 58"/>
                <a:gd name="T10" fmla="*/ 29 w 58"/>
                <a:gd name="T11" fmla="*/ 12 h 58"/>
                <a:gd name="T12" fmla="*/ 12 w 58"/>
                <a:gd name="T13" fmla="*/ 29 h 58"/>
                <a:gd name="T14" fmla="*/ 29 w 58"/>
                <a:gd name="T15" fmla="*/ 46 h 58"/>
                <a:gd name="T16" fmla="*/ 46 w 58"/>
                <a:gd name="T17" fmla="*/ 29 h 58"/>
                <a:gd name="T18" fmla="*/ 29 w 58"/>
                <a:gd name="T1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29" y="58"/>
                  </a:moveTo>
                  <a:cubicBezTo>
                    <a:pt x="13" y="58"/>
                    <a:pt x="0" y="45"/>
                    <a:pt x="0" y="29"/>
                  </a:cubicBezTo>
                  <a:cubicBezTo>
                    <a:pt x="0" y="13"/>
                    <a:pt x="13" y="0"/>
                    <a:pt x="29" y="0"/>
                  </a:cubicBezTo>
                  <a:cubicBezTo>
                    <a:pt x="45" y="0"/>
                    <a:pt x="58" y="13"/>
                    <a:pt x="58" y="29"/>
                  </a:cubicBezTo>
                  <a:cubicBezTo>
                    <a:pt x="58" y="45"/>
                    <a:pt x="45" y="58"/>
                    <a:pt x="29" y="58"/>
                  </a:cubicBezTo>
                  <a:close/>
                  <a:moveTo>
                    <a:pt x="29" y="12"/>
                  </a:moveTo>
                  <a:cubicBezTo>
                    <a:pt x="20" y="12"/>
                    <a:pt x="12" y="20"/>
                    <a:pt x="12" y="29"/>
                  </a:cubicBezTo>
                  <a:cubicBezTo>
                    <a:pt x="12" y="38"/>
                    <a:pt x="20" y="46"/>
                    <a:pt x="29" y="46"/>
                  </a:cubicBezTo>
                  <a:cubicBezTo>
                    <a:pt x="38" y="46"/>
                    <a:pt x="46" y="38"/>
                    <a:pt x="46" y="29"/>
                  </a:cubicBezTo>
                  <a:cubicBezTo>
                    <a:pt x="46" y="20"/>
                    <a:pt x="38" y="12"/>
                    <a:pt x="29" y="12"/>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32" name="Oval 166"/>
            <p:cNvSpPr>
              <a:spLocks noChangeArrowheads="1"/>
            </p:cNvSpPr>
            <p:nvPr/>
          </p:nvSpPr>
          <p:spPr bwMode="auto">
            <a:xfrm>
              <a:off x="10295968" y="5311237"/>
              <a:ext cx="67998" cy="69281"/>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233" name="Freeform 167"/>
            <p:cNvSpPr>
              <a:spLocks noEditPoints="1"/>
            </p:cNvSpPr>
            <p:nvPr/>
          </p:nvSpPr>
          <p:spPr bwMode="auto">
            <a:xfrm>
              <a:off x="10286346" y="5303539"/>
              <a:ext cx="86601" cy="86601"/>
            </a:xfrm>
            <a:custGeom>
              <a:avLst/>
              <a:gdLst>
                <a:gd name="T0" fmla="*/ 28 w 57"/>
                <a:gd name="T1" fmla="*/ 57 h 57"/>
                <a:gd name="T2" fmla="*/ 0 w 57"/>
                <a:gd name="T3" fmla="*/ 28 h 57"/>
                <a:gd name="T4" fmla="*/ 28 w 57"/>
                <a:gd name="T5" fmla="*/ 0 h 57"/>
                <a:gd name="T6" fmla="*/ 57 w 57"/>
                <a:gd name="T7" fmla="*/ 28 h 57"/>
                <a:gd name="T8" fmla="*/ 28 w 57"/>
                <a:gd name="T9" fmla="*/ 57 h 57"/>
                <a:gd name="T10" fmla="*/ 28 w 57"/>
                <a:gd name="T11" fmla="*/ 11 h 57"/>
                <a:gd name="T12" fmla="*/ 11 w 57"/>
                <a:gd name="T13" fmla="*/ 28 h 57"/>
                <a:gd name="T14" fmla="*/ 28 w 57"/>
                <a:gd name="T15" fmla="*/ 45 h 57"/>
                <a:gd name="T16" fmla="*/ 45 w 57"/>
                <a:gd name="T17" fmla="*/ 28 h 57"/>
                <a:gd name="T18" fmla="*/ 28 w 57"/>
                <a:gd name="T19" fmla="*/ 1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7">
                  <a:moveTo>
                    <a:pt x="28" y="57"/>
                  </a:moveTo>
                  <a:cubicBezTo>
                    <a:pt x="13" y="57"/>
                    <a:pt x="0" y="44"/>
                    <a:pt x="0" y="28"/>
                  </a:cubicBezTo>
                  <a:cubicBezTo>
                    <a:pt x="0" y="12"/>
                    <a:pt x="13" y="0"/>
                    <a:pt x="28" y="0"/>
                  </a:cubicBezTo>
                  <a:cubicBezTo>
                    <a:pt x="44" y="0"/>
                    <a:pt x="57" y="12"/>
                    <a:pt x="57" y="28"/>
                  </a:cubicBezTo>
                  <a:cubicBezTo>
                    <a:pt x="57" y="44"/>
                    <a:pt x="44" y="57"/>
                    <a:pt x="28" y="57"/>
                  </a:cubicBezTo>
                  <a:close/>
                  <a:moveTo>
                    <a:pt x="28" y="11"/>
                  </a:moveTo>
                  <a:cubicBezTo>
                    <a:pt x="19" y="11"/>
                    <a:pt x="11" y="19"/>
                    <a:pt x="11" y="28"/>
                  </a:cubicBezTo>
                  <a:cubicBezTo>
                    <a:pt x="11" y="38"/>
                    <a:pt x="19" y="45"/>
                    <a:pt x="28" y="45"/>
                  </a:cubicBezTo>
                  <a:cubicBezTo>
                    <a:pt x="38" y="45"/>
                    <a:pt x="45" y="38"/>
                    <a:pt x="45" y="28"/>
                  </a:cubicBezTo>
                  <a:cubicBezTo>
                    <a:pt x="45" y="19"/>
                    <a:pt x="38" y="11"/>
                    <a:pt x="28" y="11"/>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34" name="Oval 168"/>
            <p:cNvSpPr>
              <a:spLocks noChangeArrowheads="1"/>
            </p:cNvSpPr>
            <p:nvPr/>
          </p:nvSpPr>
          <p:spPr bwMode="auto">
            <a:xfrm>
              <a:off x="9233663" y="5123280"/>
              <a:ext cx="69281" cy="69281"/>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235" name="Freeform 169"/>
            <p:cNvSpPr>
              <a:spLocks noEditPoints="1"/>
            </p:cNvSpPr>
            <p:nvPr/>
          </p:nvSpPr>
          <p:spPr bwMode="auto">
            <a:xfrm>
              <a:off x="9224040" y="5113658"/>
              <a:ext cx="86601" cy="87884"/>
            </a:xfrm>
            <a:custGeom>
              <a:avLst/>
              <a:gdLst>
                <a:gd name="T0" fmla="*/ 29 w 57"/>
                <a:gd name="T1" fmla="*/ 58 h 58"/>
                <a:gd name="T2" fmla="*/ 0 w 57"/>
                <a:gd name="T3" fmla="*/ 29 h 58"/>
                <a:gd name="T4" fmla="*/ 29 w 57"/>
                <a:gd name="T5" fmla="*/ 0 h 58"/>
                <a:gd name="T6" fmla="*/ 57 w 57"/>
                <a:gd name="T7" fmla="*/ 29 h 58"/>
                <a:gd name="T8" fmla="*/ 29 w 57"/>
                <a:gd name="T9" fmla="*/ 58 h 58"/>
                <a:gd name="T10" fmla="*/ 29 w 57"/>
                <a:gd name="T11" fmla="*/ 12 h 58"/>
                <a:gd name="T12" fmla="*/ 12 w 57"/>
                <a:gd name="T13" fmla="*/ 29 h 58"/>
                <a:gd name="T14" fmla="*/ 29 w 57"/>
                <a:gd name="T15" fmla="*/ 46 h 58"/>
                <a:gd name="T16" fmla="*/ 46 w 57"/>
                <a:gd name="T17" fmla="*/ 29 h 58"/>
                <a:gd name="T18" fmla="*/ 29 w 57"/>
                <a:gd name="T1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8">
                  <a:moveTo>
                    <a:pt x="29" y="58"/>
                  </a:moveTo>
                  <a:cubicBezTo>
                    <a:pt x="13" y="58"/>
                    <a:pt x="0" y="45"/>
                    <a:pt x="0" y="29"/>
                  </a:cubicBezTo>
                  <a:cubicBezTo>
                    <a:pt x="0" y="13"/>
                    <a:pt x="13" y="0"/>
                    <a:pt x="29" y="0"/>
                  </a:cubicBezTo>
                  <a:cubicBezTo>
                    <a:pt x="45" y="0"/>
                    <a:pt x="57" y="13"/>
                    <a:pt x="57" y="29"/>
                  </a:cubicBezTo>
                  <a:cubicBezTo>
                    <a:pt x="57" y="45"/>
                    <a:pt x="45" y="58"/>
                    <a:pt x="29" y="58"/>
                  </a:cubicBezTo>
                  <a:close/>
                  <a:moveTo>
                    <a:pt x="29" y="12"/>
                  </a:moveTo>
                  <a:cubicBezTo>
                    <a:pt x="19" y="12"/>
                    <a:pt x="12" y="20"/>
                    <a:pt x="12" y="29"/>
                  </a:cubicBezTo>
                  <a:cubicBezTo>
                    <a:pt x="12" y="39"/>
                    <a:pt x="19" y="46"/>
                    <a:pt x="29" y="46"/>
                  </a:cubicBezTo>
                  <a:cubicBezTo>
                    <a:pt x="38" y="46"/>
                    <a:pt x="46" y="39"/>
                    <a:pt x="46" y="29"/>
                  </a:cubicBezTo>
                  <a:cubicBezTo>
                    <a:pt x="46" y="20"/>
                    <a:pt x="38" y="12"/>
                    <a:pt x="29" y="12"/>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36" name="Oval 170"/>
            <p:cNvSpPr>
              <a:spLocks noChangeArrowheads="1"/>
            </p:cNvSpPr>
            <p:nvPr/>
          </p:nvSpPr>
          <p:spPr bwMode="auto">
            <a:xfrm>
              <a:off x="9288189" y="5914878"/>
              <a:ext cx="69922" cy="69281"/>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237" name="Freeform 171"/>
            <p:cNvSpPr>
              <a:spLocks noEditPoints="1"/>
            </p:cNvSpPr>
            <p:nvPr/>
          </p:nvSpPr>
          <p:spPr bwMode="auto">
            <a:xfrm>
              <a:off x="9279208" y="5905255"/>
              <a:ext cx="87884" cy="88525"/>
            </a:xfrm>
            <a:custGeom>
              <a:avLst/>
              <a:gdLst>
                <a:gd name="T0" fmla="*/ 29 w 58"/>
                <a:gd name="T1" fmla="*/ 58 h 58"/>
                <a:gd name="T2" fmla="*/ 0 w 58"/>
                <a:gd name="T3" fmla="*/ 29 h 58"/>
                <a:gd name="T4" fmla="*/ 29 w 58"/>
                <a:gd name="T5" fmla="*/ 0 h 58"/>
                <a:gd name="T6" fmla="*/ 58 w 58"/>
                <a:gd name="T7" fmla="*/ 29 h 58"/>
                <a:gd name="T8" fmla="*/ 29 w 58"/>
                <a:gd name="T9" fmla="*/ 58 h 58"/>
                <a:gd name="T10" fmla="*/ 29 w 58"/>
                <a:gd name="T11" fmla="*/ 12 h 58"/>
                <a:gd name="T12" fmla="*/ 12 w 58"/>
                <a:gd name="T13" fmla="*/ 29 h 58"/>
                <a:gd name="T14" fmla="*/ 29 w 58"/>
                <a:gd name="T15" fmla="*/ 46 h 58"/>
                <a:gd name="T16" fmla="*/ 46 w 58"/>
                <a:gd name="T17" fmla="*/ 29 h 58"/>
                <a:gd name="T18" fmla="*/ 29 w 58"/>
                <a:gd name="T1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29" y="58"/>
                  </a:moveTo>
                  <a:cubicBezTo>
                    <a:pt x="13" y="58"/>
                    <a:pt x="0" y="45"/>
                    <a:pt x="0" y="29"/>
                  </a:cubicBezTo>
                  <a:cubicBezTo>
                    <a:pt x="0" y="13"/>
                    <a:pt x="13" y="0"/>
                    <a:pt x="29" y="0"/>
                  </a:cubicBezTo>
                  <a:cubicBezTo>
                    <a:pt x="45" y="0"/>
                    <a:pt x="58" y="13"/>
                    <a:pt x="58" y="29"/>
                  </a:cubicBezTo>
                  <a:cubicBezTo>
                    <a:pt x="58" y="45"/>
                    <a:pt x="45" y="58"/>
                    <a:pt x="29" y="58"/>
                  </a:cubicBezTo>
                  <a:close/>
                  <a:moveTo>
                    <a:pt x="29" y="12"/>
                  </a:moveTo>
                  <a:cubicBezTo>
                    <a:pt x="19" y="12"/>
                    <a:pt x="12" y="20"/>
                    <a:pt x="12" y="29"/>
                  </a:cubicBezTo>
                  <a:cubicBezTo>
                    <a:pt x="12" y="39"/>
                    <a:pt x="19" y="46"/>
                    <a:pt x="29" y="46"/>
                  </a:cubicBezTo>
                  <a:cubicBezTo>
                    <a:pt x="38" y="46"/>
                    <a:pt x="46" y="39"/>
                    <a:pt x="46" y="29"/>
                  </a:cubicBezTo>
                  <a:cubicBezTo>
                    <a:pt x="46" y="20"/>
                    <a:pt x="38" y="12"/>
                    <a:pt x="29" y="12"/>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38" name="Oval 172"/>
            <p:cNvSpPr>
              <a:spLocks noChangeArrowheads="1"/>
            </p:cNvSpPr>
            <p:nvPr/>
          </p:nvSpPr>
          <p:spPr bwMode="auto">
            <a:xfrm>
              <a:off x="10300459" y="5602473"/>
              <a:ext cx="69281" cy="69281"/>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239" name="Freeform 173"/>
            <p:cNvSpPr>
              <a:spLocks noEditPoints="1"/>
            </p:cNvSpPr>
            <p:nvPr/>
          </p:nvSpPr>
          <p:spPr bwMode="auto">
            <a:xfrm>
              <a:off x="10290836" y="5592850"/>
              <a:ext cx="88525" cy="88525"/>
            </a:xfrm>
            <a:custGeom>
              <a:avLst/>
              <a:gdLst>
                <a:gd name="T0" fmla="*/ 29 w 58"/>
                <a:gd name="T1" fmla="*/ 58 h 58"/>
                <a:gd name="T2" fmla="*/ 0 w 58"/>
                <a:gd name="T3" fmla="*/ 29 h 58"/>
                <a:gd name="T4" fmla="*/ 29 w 58"/>
                <a:gd name="T5" fmla="*/ 0 h 58"/>
                <a:gd name="T6" fmla="*/ 58 w 58"/>
                <a:gd name="T7" fmla="*/ 29 h 58"/>
                <a:gd name="T8" fmla="*/ 29 w 58"/>
                <a:gd name="T9" fmla="*/ 58 h 58"/>
                <a:gd name="T10" fmla="*/ 29 w 58"/>
                <a:gd name="T11" fmla="*/ 12 h 58"/>
                <a:gd name="T12" fmla="*/ 12 w 58"/>
                <a:gd name="T13" fmla="*/ 29 h 58"/>
                <a:gd name="T14" fmla="*/ 29 w 58"/>
                <a:gd name="T15" fmla="*/ 46 h 58"/>
                <a:gd name="T16" fmla="*/ 46 w 58"/>
                <a:gd name="T17" fmla="*/ 29 h 58"/>
                <a:gd name="T18" fmla="*/ 29 w 58"/>
                <a:gd name="T1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29" y="58"/>
                  </a:moveTo>
                  <a:cubicBezTo>
                    <a:pt x="13" y="58"/>
                    <a:pt x="0" y="45"/>
                    <a:pt x="0" y="29"/>
                  </a:cubicBezTo>
                  <a:cubicBezTo>
                    <a:pt x="0" y="13"/>
                    <a:pt x="13" y="0"/>
                    <a:pt x="29" y="0"/>
                  </a:cubicBezTo>
                  <a:cubicBezTo>
                    <a:pt x="45" y="0"/>
                    <a:pt x="58" y="13"/>
                    <a:pt x="58" y="29"/>
                  </a:cubicBezTo>
                  <a:cubicBezTo>
                    <a:pt x="58" y="45"/>
                    <a:pt x="45" y="58"/>
                    <a:pt x="29" y="58"/>
                  </a:cubicBezTo>
                  <a:close/>
                  <a:moveTo>
                    <a:pt x="29" y="12"/>
                  </a:moveTo>
                  <a:cubicBezTo>
                    <a:pt x="20" y="12"/>
                    <a:pt x="12" y="20"/>
                    <a:pt x="12" y="29"/>
                  </a:cubicBezTo>
                  <a:cubicBezTo>
                    <a:pt x="12" y="38"/>
                    <a:pt x="20" y="46"/>
                    <a:pt x="29" y="46"/>
                  </a:cubicBezTo>
                  <a:cubicBezTo>
                    <a:pt x="39" y="46"/>
                    <a:pt x="46" y="38"/>
                    <a:pt x="46" y="29"/>
                  </a:cubicBezTo>
                  <a:cubicBezTo>
                    <a:pt x="46" y="20"/>
                    <a:pt x="39" y="12"/>
                    <a:pt x="29" y="12"/>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40" name="Oval 174"/>
            <p:cNvSpPr>
              <a:spLocks noChangeArrowheads="1"/>
            </p:cNvSpPr>
            <p:nvPr/>
          </p:nvSpPr>
          <p:spPr bwMode="auto">
            <a:xfrm>
              <a:off x="9773796" y="4232894"/>
              <a:ext cx="69922" cy="67998"/>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241" name="Freeform 175"/>
            <p:cNvSpPr>
              <a:spLocks noEditPoints="1"/>
            </p:cNvSpPr>
            <p:nvPr/>
          </p:nvSpPr>
          <p:spPr bwMode="auto">
            <a:xfrm>
              <a:off x="9764815" y="4223913"/>
              <a:ext cx="87884" cy="85960"/>
            </a:xfrm>
            <a:custGeom>
              <a:avLst/>
              <a:gdLst>
                <a:gd name="T0" fmla="*/ 29 w 58"/>
                <a:gd name="T1" fmla="*/ 57 h 57"/>
                <a:gd name="T2" fmla="*/ 0 w 58"/>
                <a:gd name="T3" fmla="*/ 28 h 57"/>
                <a:gd name="T4" fmla="*/ 29 w 58"/>
                <a:gd name="T5" fmla="*/ 0 h 57"/>
                <a:gd name="T6" fmla="*/ 58 w 58"/>
                <a:gd name="T7" fmla="*/ 28 h 57"/>
                <a:gd name="T8" fmla="*/ 29 w 58"/>
                <a:gd name="T9" fmla="*/ 57 h 57"/>
                <a:gd name="T10" fmla="*/ 29 w 58"/>
                <a:gd name="T11" fmla="*/ 11 h 57"/>
                <a:gd name="T12" fmla="*/ 12 w 58"/>
                <a:gd name="T13" fmla="*/ 28 h 57"/>
                <a:gd name="T14" fmla="*/ 29 w 58"/>
                <a:gd name="T15" fmla="*/ 45 h 57"/>
                <a:gd name="T16" fmla="*/ 46 w 58"/>
                <a:gd name="T17" fmla="*/ 28 h 57"/>
                <a:gd name="T18" fmla="*/ 29 w 58"/>
                <a:gd name="T19" fmla="*/ 1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7">
                  <a:moveTo>
                    <a:pt x="29" y="57"/>
                  </a:moveTo>
                  <a:cubicBezTo>
                    <a:pt x="13" y="57"/>
                    <a:pt x="0" y="44"/>
                    <a:pt x="0" y="28"/>
                  </a:cubicBezTo>
                  <a:cubicBezTo>
                    <a:pt x="0" y="13"/>
                    <a:pt x="13" y="0"/>
                    <a:pt x="29" y="0"/>
                  </a:cubicBezTo>
                  <a:cubicBezTo>
                    <a:pt x="45" y="0"/>
                    <a:pt x="58" y="13"/>
                    <a:pt x="58" y="28"/>
                  </a:cubicBezTo>
                  <a:cubicBezTo>
                    <a:pt x="58" y="44"/>
                    <a:pt x="45" y="57"/>
                    <a:pt x="29" y="57"/>
                  </a:cubicBezTo>
                  <a:close/>
                  <a:moveTo>
                    <a:pt x="29" y="11"/>
                  </a:moveTo>
                  <a:cubicBezTo>
                    <a:pt x="20" y="11"/>
                    <a:pt x="12" y="19"/>
                    <a:pt x="12" y="28"/>
                  </a:cubicBezTo>
                  <a:cubicBezTo>
                    <a:pt x="12" y="38"/>
                    <a:pt x="20" y="45"/>
                    <a:pt x="29" y="45"/>
                  </a:cubicBezTo>
                  <a:cubicBezTo>
                    <a:pt x="39" y="45"/>
                    <a:pt x="46" y="38"/>
                    <a:pt x="46" y="28"/>
                  </a:cubicBezTo>
                  <a:cubicBezTo>
                    <a:pt x="46" y="19"/>
                    <a:pt x="39" y="11"/>
                    <a:pt x="29" y="11"/>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42" name="Oval 176"/>
            <p:cNvSpPr>
              <a:spLocks noChangeArrowheads="1"/>
            </p:cNvSpPr>
            <p:nvPr/>
          </p:nvSpPr>
          <p:spPr bwMode="auto">
            <a:xfrm>
              <a:off x="10239517" y="4588920"/>
              <a:ext cx="69922" cy="69922"/>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243" name="Freeform 177"/>
            <p:cNvSpPr>
              <a:spLocks noEditPoints="1"/>
            </p:cNvSpPr>
            <p:nvPr/>
          </p:nvSpPr>
          <p:spPr bwMode="auto">
            <a:xfrm>
              <a:off x="10230536" y="4579939"/>
              <a:ext cx="87884" cy="87884"/>
            </a:xfrm>
            <a:custGeom>
              <a:avLst/>
              <a:gdLst>
                <a:gd name="T0" fmla="*/ 29 w 58"/>
                <a:gd name="T1" fmla="*/ 58 h 58"/>
                <a:gd name="T2" fmla="*/ 0 w 58"/>
                <a:gd name="T3" fmla="*/ 29 h 58"/>
                <a:gd name="T4" fmla="*/ 29 w 58"/>
                <a:gd name="T5" fmla="*/ 0 h 58"/>
                <a:gd name="T6" fmla="*/ 58 w 58"/>
                <a:gd name="T7" fmla="*/ 29 h 58"/>
                <a:gd name="T8" fmla="*/ 29 w 58"/>
                <a:gd name="T9" fmla="*/ 58 h 58"/>
                <a:gd name="T10" fmla="*/ 29 w 58"/>
                <a:gd name="T11" fmla="*/ 12 h 58"/>
                <a:gd name="T12" fmla="*/ 12 w 58"/>
                <a:gd name="T13" fmla="*/ 29 h 58"/>
                <a:gd name="T14" fmla="*/ 29 w 58"/>
                <a:gd name="T15" fmla="*/ 46 h 58"/>
                <a:gd name="T16" fmla="*/ 46 w 58"/>
                <a:gd name="T17" fmla="*/ 29 h 58"/>
                <a:gd name="T18" fmla="*/ 29 w 58"/>
                <a:gd name="T1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29" y="58"/>
                  </a:moveTo>
                  <a:cubicBezTo>
                    <a:pt x="13" y="58"/>
                    <a:pt x="0" y="45"/>
                    <a:pt x="0" y="29"/>
                  </a:cubicBezTo>
                  <a:cubicBezTo>
                    <a:pt x="0" y="13"/>
                    <a:pt x="13" y="0"/>
                    <a:pt x="29" y="0"/>
                  </a:cubicBezTo>
                  <a:cubicBezTo>
                    <a:pt x="45" y="0"/>
                    <a:pt x="58" y="13"/>
                    <a:pt x="58" y="29"/>
                  </a:cubicBezTo>
                  <a:cubicBezTo>
                    <a:pt x="58" y="45"/>
                    <a:pt x="45" y="58"/>
                    <a:pt x="29" y="58"/>
                  </a:cubicBezTo>
                  <a:close/>
                  <a:moveTo>
                    <a:pt x="29" y="12"/>
                  </a:moveTo>
                  <a:cubicBezTo>
                    <a:pt x="20" y="12"/>
                    <a:pt x="12" y="20"/>
                    <a:pt x="12" y="29"/>
                  </a:cubicBezTo>
                  <a:cubicBezTo>
                    <a:pt x="12" y="39"/>
                    <a:pt x="20" y="46"/>
                    <a:pt x="29" y="46"/>
                  </a:cubicBezTo>
                  <a:cubicBezTo>
                    <a:pt x="39" y="46"/>
                    <a:pt x="46" y="39"/>
                    <a:pt x="46" y="29"/>
                  </a:cubicBezTo>
                  <a:cubicBezTo>
                    <a:pt x="46" y="20"/>
                    <a:pt x="39" y="12"/>
                    <a:pt x="29" y="12"/>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44" name="Oval 178"/>
            <p:cNvSpPr>
              <a:spLocks noChangeArrowheads="1"/>
            </p:cNvSpPr>
            <p:nvPr/>
          </p:nvSpPr>
          <p:spPr bwMode="auto">
            <a:xfrm>
              <a:off x="10759765" y="4429831"/>
              <a:ext cx="69922" cy="69922"/>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245" name="Freeform 179"/>
            <p:cNvSpPr>
              <a:spLocks noEditPoints="1"/>
            </p:cNvSpPr>
            <p:nvPr/>
          </p:nvSpPr>
          <p:spPr bwMode="auto">
            <a:xfrm>
              <a:off x="10752708" y="4420850"/>
              <a:ext cx="86601" cy="87884"/>
            </a:xfrm>
            <a:custGeom>
              <a:avLst/>
              <a:gdLst>
                <a:gd name="T0" fmla="*/ 28 w 57"/>
                <a:gd name="T1" fmla="*/ 58 h 58"/>
                <a:gd name="T2" fmla="*/ 0 w 57"/>
                <a:gd name="T3" fmla="*/ 29 h 58"/>
                <a:gd name="T4" fmla="*/ 28 w 57"/>
                <a:gd name="T5" fmla="*/ 0 h 58"/>
                <a:gd name="T6" fmla="*/ 57 w 57"/>
                <a:gd name="T7" fmla="*/ 29 h 58"/>
                <a:gd name="T8" fmla="*/ 28 w 57"/>
                <a:gd name="T9" fmla="*/ 58 h 58"/>
                <a:gd name="T10" fmla="*/ 28 w 57"/>
                <a:gd name="T11" fmla="*/ 12 h 58"/>
                <a:gd name="T12" fmla="*/ 11 w 57"/>
                <a:gd name="T13" fmla="*/ 29 h 58"/>
                <a:gd name="T14" fmla="*/ 28 w 57"/>
                <a:gd name="T15" fmla="*/ 46 h 58"/>
                <a:gd name="T16" fmla="*/ 45 w 57"/>
                <a:gd name="T17" fmla="*/ 29 h 58"/>
                <a:gd name="T18" fmla="*/ 28 w 57"/>
                <a:gd name="T1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8">
                  <a:moveTo>
                    <a:pt x="28" y="58"/>
                  </a:moveTo>
                  <a:cubicBezTo>
                    <a:pt x="12" y="58"/>
                    <a:pt x="0" y="45"/>
                    <a:pt x="0" y="29"/>
                  </a:cubicBezTo>
                  <a:cubicBezTo>
                    <a:pt x="0" y="13"/>
                    <a:pt x="12" y="0"/>
                    <a:pt x="28" y="0"/>
                  </a:cubicBezTo>
                  <a:cubicBezTo>
                    <a:pt x="44" y="0"/>
                    <a:pt x="57" y="13"/>
                    <a:pt x="57" y="29"/>
                  </a:cubicBezTo>
                  <a:cubicBezTo>
                    <a:pt x="57" y="45"/>
                    <a:pt x="44" y="58"/>
                    <a:pt x="28" y="58"/>
                  </a:cubicBezTo>
                  <a:close/>
                  <a:moveTo>
                    <a:pt x="28" y="12"/>
                  </a:moveTo>
                  <a:cubicBezTo>
                    <a:pt x="19" y="12"/>
                    <a:pt x="11" y="20"/>
                    <a:pt x="11" y="29"/>
                  </a:cubicBezTo>
                  <a:cubicBezTo>
                    <a:pt x="11" y="39"/>
                    <a:pt x="19" y="46"/>
                    <a:pt x="28" y="46"/>
                  </a:cubicBezTo>
                  <a:cubicBezTo>
                    <a:pt x="38" y="46"/>
                    <a:pt x="45" y="39"/>
                    <a:pt x="45" y="29"/>
                  </a:cubicBezTo>
                  <a:cubicBezTo>
                    <a:pt x="45" y="20"/>
                    <a:pt x="38" y="12"/>
                    <a:pt x="28" y="12"/>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46" name="Oval 180"/>
            <p:cNvSpPr>
              <a:spLocks noChangeArrowheads="1"/>
            </p:cNvSpPr>
            <p:nvPr/>
          </p:nvSpPr>
          <p:spPr bwMode="auto">
            <a:xfrm>
              <a:off x="10984927" y="4038523"/>
              <a:ext cx="67998" cy="68639"/>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247" name="Freeform 181"/>
            <p:cNvSpPr>
              <a:spLocks noEditPoints="1"/>
            </p:cNvSpPr>
            <p:nvPr/>
          </p:nvSpPr>
          <p:spPr bwMode="auto">
            <a:xfrm>
              <a:off x="10975305" y="4029542"/>
              <a:ext cx="86601" cy="86601"/>
            </a:xfrm>
            <a:custGeom>
              <a:avLst/>
              <a:gdLst>
                <a:gd name="T0" fmla="*/ 28 w 57"/>
                <a:gd name="T1" fmla="*/ 57 h 57"/>
                <a:gd name="T2" fmla="*/ 0 w 57"/>
                <a:gd name="T3" fmla="*/ 28 h 57"/>
                <a:gd name="T4" fmla="*/ 28 w 57"/>
                <a:gd name="T5" fmla="*/ 0 h 57"/>
                <a:gd name="T6" fmla="*/ 57 w 57"/>
                <a:gd name="T7" fmla="*/ 28 h 57"/>
                <a:gd name="T8" fmla="*/ 28 w 57"/>
                <a:gd name="T9" fmla="*/ 57 h 57"/>
                <a:gd name="T10" fmla="*/ 28 w 57"/>
                <a:gd name="T11" fmla="*/ 11 h 57"/>
                <a:gd name="T12" fmla="*/ 11 w 57"/>
                <a:gd name="T13" fmla="*/ 28 h 57"/>
                <a:gd name="T14" fmla="*/ 28 w 57"/>
                <a:gd name="T15" fmla="*/ 45 h 57"/>
                <a:gd name="T16" fmla="*/ 45 w 57"/>
                <a:gd name="T17" fmla="*/ 28 h 57"/>
                <a:gd name="T18" fmla="*/ 28 w 57"/>
                <a:gd name="T19" fmla="*/ 1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7">
                  <a:moveTo>
                    <a:pt x="28" y="57"/>
                  </a:moveTo>
                  <a:cubicBezTo>
                    <a:pt x="13" y="57"/>
                    <a:pt x="0" y="44"/>
                    <a:pt x="0" y="28"/>
                  </a:cubicBezTo>
                  <a:cubicBezTo>
                    <a:pt x="0" y="13"/>
                    <a:pt x="13" y="0"/>
                    <a:pt x="28" y="0"/>
                  </a:cubicBezTo>
                  <a:cubicBezTo>
                    <a:pt x="44" y="0"/>
                    <a:pt x="57" y="13"/>
                    <a:pt x="57" y="28"/>
                  </a:cubicBezTo>
                  <a:cubicBezTo>
                    <a:pt x="57" y="44"/>
                    <a:pt x="44" y="57"/>
                    <a:pt x="28" y="57"/>
                  </a:cubicBezTo>
                  <a:close/>
                  <a:moveTo>
                    <a:pt x="28" y="11"/>
                  </a:moveTo>
                  <a:cubicBezTo>
                    <a:pt x="19" y="11"/>
                    <a:pt x="11" y="19"/>
                    <a:pt x="11" y="28"/>
                  </a:cubicBezTo>
                  <a:cubicBezTo>
                    <a:pt x="11" y="38"/>
                    <a:pt x="19" y="45"/>
                    <a:pt x="28" y="45"/>
                  </a:cubicBezTo>
                  <a:cubicBezTo>
                    <a:pt x="38" y="45"/>
                    <a:pt x="45" y="38"/>
                    <a:pt x="45" y="28"/>
                  </a:cubicBezTo>
                  <a:cubicBezTo>
                    <a:pt x="45" y="19"/>
                    <a:pt x="38" y="11"/>
                    <a:pt x="28" y="11"/>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48" name="Oval 182"/>
            <p:cNvSpPr>
              <a:spLocks noChangeArrowheads="1"/>
            </p:cNvSpPr>
            <p:nvPr/>
          </p:nvSpPr>
          <p:spPr bwMode="auto">
            <a:xfrm>
              <a:off x="11018285" y="2879994"/>
              <a:ext cx="69922" cy="69922"/>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249" name="Freeform 183"/>
            <p:cNvSpPr>
              <a:spLocks noEditPoints="1"/>
            </p:cNvSpPr>
            <p:nvPr/>
          </p:nvSpPr>
          <p:spPr bwMode="auto">
            <a:xfrm>
              <a:off x="11008663" y="2871013"/>
              <a:ext cx="88525" cy="87884"/>
            </a:xfrm>
            <a:custGeom>
              <a:avLst/>
              <a:gdLst>
                <a:gd name="T0" fmla="*/ 29 w 58"/>
                <a:gd name="T1" fmla="*/ 58 h 58"/>
                <a:gd name="T2" fmla="*/ 0 w 58"/>
                <a:gd name="T3" fmla="*/ 29 h 58"/>
                <a:gd name="T4" fmla="*/ 29 w 58"/>
                <a:gd name="T5" fmla="*/ 0 h 58"/>
                <a:gd name="T6" fmla="*/ 58 w 58"/>
                <a:gd name="T7" fmla="*/ 29 h 58"/>
                <a:gd name="T8" fmla="*/ 29 w 58"/>
                <a:gd name="T9" fmla="*/ 58 h 58"/>
                <a:gd name="T10" fmla="*/ 29 w 58"/>
                <a:gd name="T11" fmla="*/ 12 h 58"/>
                <a:gd name="T12" fmla="*/ 12 w 58"/>
                <a:gd name="T13" fmla="*/ 29 h 58"/>
                <a:gd name="T14" fmla="*/ 29 w 58"/>
                <a:gd name="T15" fmla="*/ 46 h 58"/>
                <a:gd name="T16" fmla="*/ 46 w 58"/>
                <a:gd name="T17" fmla="*/ 29 h 58"/>
                <a:gd name="T18" fmla="*/ 29 w 58"/>
                <a:gd name="T1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29" y="58"/>
                  </a:moveTo>
                  <a:cubicBezTo>
                    <a:pt x="13" y="58"/>
                    <a:pt x="0" y="45"/>
                    <a:pt x="0" y="29"/>
                  </a:cubicBezTo>
                  <a:cubicBezTo>
                    <a:pt x="0" y="13"/>
                    <a:pt x="13" y="0"/>
                    <a:pt x="29" y="0"/>
                  </a:cubicBezTo>
                  <a:cubicBezTo>
                    <a:pt x="45" y="0"/>
                    <a:pt x="58" y="13"/>
                    <a:pt x="58" y="29"/>
                  </a:cubicBezTo>
                  <a:cubicBezTo>
                    <a:pt x="58" y="45"/>
                    <a:pt x="45" y="58"/>
                    <a:pt x="29" y="58"/>
                  </a:cubicBezTo>
                  <a:close/>
                  <a:moveTo>
                    <a:pt x="29" y="12"/>
                  </a:moveTo>
                  <a:cubicBezTo>
                    <a:pt x="20" y="12"/>
                    <a:pt x="12" y="19"/>
                    <a:pt x="12" y="29"/>
                  </a:cubicBezTo>
                  <a:cubicBezTo>
                    <a:pt x="12" y="38"/>
                    <a:pt x="20" y="46"/>
                    <a:pt x="29" y="46"/>
                  </a:cubicBezTo>
                  <a:cubicBezTo>
                    <a:pt x="38" y="46"/>
                    <a:pt x="46" y="38"/>
                    <a:pt x="46" y="29"/>
                  </a:cubicBezTo>
                  <a:cubicBezTo>
                    <a:pt x="46" y="19"/>
                    <a:pt x="38" y="12"/>
                    <a:pt x="29" y="12"/>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50" name="Oval 184"/>
            <p:cNvSpPr>
              <a:spLocks noChangeArrowheads="1"/>
            </p:cNvSpPr>
            <p:nvPr/>
          </p:nvSpPr>
          <p:spPr bwMode="auto">
            <a:xfrm>
              <a:off x="10453775" y="2214129"/>
              <a:ext cx="69281" cy="69922"/>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251" name="Freeform 185"/>
            <p:cNvSpPr>
              <a:spLocks noEditPoints="1"/>
            </p:cNvSpPr>
            <p:nvPr/>
          </p:nvSpPr>
          <p:spPr bwMode="auto">
            <a:xfrm>
              <a:off x="10446077" y="2205148"/>
              <a:ext cx="86601" cy="87884"/>
            </a:xfrm>
            <a:custGeom>
              <a:avLst/>
              <a:gdLst>
                <a:gd name="T0" fmla="*/ 28 w 57"/>
                <a:gd name="T1" fmla="*/ 58 h 58"/>
                <a:gd name="T2" fmla="*/ 0 w 57"/>
                <a:gd name="T3" fmla="*/ 29 h 58"/>
                <a:gd name="T4" fmla="*/ 28 w 57"/>
                <a:gd name="T5" fmla="*/ 0 h 58"/>
                <a:gd name="T6" fmla="*/ 57 w 57"/>
                <a:gd name="T7" fmla="*/ 29 h 58"/>
                <a:gd name="T8" fmla="*/ 28 w 57"/>
                <a:gd name="T9" fmla="*/ 58 h 58"/>
                <a:gd name="T10" fmla="*/ 28 w 57"/>
                <a:gd name="T11" fmla="*/ 12 h 58"/>
                <a:gd name="T12" fmla="*/ 11 w 57"/>
                <a:gd name="T13" fmla="*/ 29 h 58"/>
                <a:gd name="T14" fmla="*/ 28 w 57"/>
                <a:gd name="T15" fmla="*/ 46 h 58"/>
                <a:gd name="T16" fmla="*/ 45 w 57"/>
                <a:gd name="T17" fmla="*/ 29 h 58"/>
                <a:gd name="T18" fmla="*/ 28 w 57"/>
                <a:gd name="T1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8">
                  <a:moveTo>
                    <a:pt x="28" y="58"/>
                  </a:moveTo>
                  <a:cubicBezTo>
                    <a:pt x="12" y="58"/>
                    <a:pt x="0" y="45"/>
                    <a:pt x="0" y="29"/>
                  </a:cubicBezTo>
                  <a:cubicBezTo>
                    <a:pt x="0" y="13"/>
                    <a:pt x="12" y="0"/>
                    <a:pt x="28" y="0"/>
                  </a:cubicBezTo>
                  <a:cubicBezTo>
                    <a:pt x="44" y="0"/>
                    <a:pt x="57" y="13"/>
                    <a:pt x="57" y="29"/>
                  </a:cubicBezTo>
                  <a:cubicBezTo>
                    <a:pt x="57" y="45"/>
                    <a:pt x="44" y="58"/>
                    <a:pt x="28" y="58"/>
                  </a:cubicBezTo>
                  <a:close/>
                  <a:moveTo>
                    <a:pt x="28" y="12"/>
                  </a:moveTo>
                  <a:cubicBezTo>
                    <a:pt x="19" y="12"/>
                    <a:pt x="11" y="19"/>
                    <a:pt x="11" y="29"/>
                  </a:cubicBezTo>
                  <a:cubicBezTo>
                    <a:pt x="11" y="38"/>
                    <a:pt x="19" y="46"/>
                    <a:pt x="28" y="46"/>
                  </a:cubicBezTo>
                  <a:cubicBezTo>
                    <a:pt x="38" y="46"/>
                    <a:pt x="45" y="38"/>
                    <a:pt x="45" y="29"/>
                  </a:cubicBezTo>
                  <a:cubicBezTo>
                    <a:pt x="45" y="19"/>
                    <a:pt x="38" y="12"/>
                    <a:pt x="28" y="12"/>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52" name="Oval 186"/>
            <p:cNvSpPr>
              <a:spLocks noChangeArrowheads="1"/>
            </p:cNvSpPr>
            <p:nvPr/>
          </p:nvSpPr>
          <p:spPr bwMode="auto">
            <a:xfrm>
              <a:off x="10297251" y="2242996"/>
              <a:ext cx="69922" cy="69922"/>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253" name="Freeform 187"/>
            <p:cNvSpPr>
              <a:spLocks noEditPoints="1"/>
            </p:cNvSpPr>
            <p:nvPr/>
          </p:nvSpPr>
          <p:spPr bwMode="auto">
            <a:xfrm>
              <a:off x="10288270" y="2234015"/>
              <a:ext cx="87884" cy="87884"/>
            </a:xfrm>
            <a:custGeom>
              <a:avLst/>
              <a:gdLst>
                <a:gd name="T0" fmla="*/ 29 w 58"/>
                <a:gd name="T1" fmla="*/ 58 h 58"/>
                <a:gd name="T2" fmla="*/ 0 w 58"/>
                <a:gd name="T3" fmla="*/ 29 h 58"/>
                <a:gd name="T4" fmla="*/ 29 w 58"/>
                <a:gd name="T5" fmla="*/ 0 h 58"/>
                <a:gd name="T6" fmla="*/ 58 w 58"/>
                <a:gd name="T7" fmla="*/ 29 h 58"/>
                <a:gd name="T8" fmla="*/ 29 w 58"/>
                <a:gd name="T9" fmla="*/ 58 h 58"/>
                <a:gd name="T10" fmla="*/ 29 w 58"/>
                <a:gd name="T11" fmla="*/ 12 h 58"/>
                <a:gd name="T12" fmla="*/ 12 w 58"/>
                <a:gd name="T13" fmla="*/ 29 h 58"/>
                <a:gd name="T14" fmla="*/ 29 w 58"/>
                <a:gd name="T15" fmla="*/ 46 h 58"/>
                <a:gd name="T16" fmla="*/ 46 w 58"/>
                <a:gd name="T17" fmla="*/ 29 h 58"/>
                <a:gd name="T18" fmla="*/ 29 w 58"/>
                <a:gd name="T1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29" y="58"/>
                  </a:moveTo>
                  <a:cubicBezTo>
                    <a:pt x="13" y="58"/>
                    <a:pt x="0" y="45"/>
                    <a:pt x="0" y="29"/>
                  </a:cubicBezTo>
                  <a:cubicBezTo>
                    <a:pt x="0" y="13"/>
                    <a:pt x="13" y="0"/>
                    <a:pt x="29" y="0"/>
                  </a:cubicBezTo>
                  <a:cubicBezTo>
                    <a:pt x="45" y="0"/>
                    <a:pt x="58" y="13"/>
                    <a:pt x="58" y="29"/>
                  </a:cubicBezTo>
                  <a:cubicBezTo>
                    <a:pt x="58" y="45"/>
                    <a:pt x="45" y="58"/>
                    <a:pt x="29" y="58"/>
                  </a:cubicBezTo>
                  <a:close/>
                  <a:moveTo>
                    <a:pt x="29" y="12"/>
                  </a:moveTo>
                  <a:cubicBezTo>
                    <a:pt x="20" y="12"/>
                    <a:pt x="12" y="19"/>
                    <a:pt x="12" y="29"/>
                  </a:cubicBezTo>
                  <a:cubicBezTo>
                    <a:pt x="12" y="38"/>
                    <a:pt x="20" y="46"/>
                    <a:pt x="29" y="46"/>
                  </a:cubicBezTo>
                  <a:cubicBezTo>
                    <a:pt x="38" y="46"/>
                    <a:pt x="46" y="38"/>
                    <a:pt x="46" y="29"/>
                  </a:cubicBezTo>
                  <a:cubicBezTo>
                    <a:pt x="46" y="19"/>
                    <a:pt x="38" y="12"/>
                    <a:pt x="29" y="12"/>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54" name="Oval 188"/>
            <p:cNvSpPr>
              <a:spLocks noChangeArrowheads="1"/>
            </p:cNvSpPr>
            <p:nvPr/>
          </p:nvSpPr>
          <p:spPr bwMode="auto">
            <a:xfrm>
              <a:off x="9054046" y="2402085"/>
              <a:ext cx="69922" cy="69922"/>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255" name="Freeform 189"/>
            <p:cNvSpPr>
              <a:spLocks noEditPoints="1"/>
            </p:cNvSpPr>
            <p:nvPr/>
          </p:nvSpPr>
          <p:spPr bwMode="auto">
            <a:xfrm>
              <a:off x="9045065" y="2393104"/>
              <a:ext cx="87884" cy="86601"/>
            </a:xfrm>
            <a:custGeom>
              <a:avLst/>
              <a:gdLst>
                <a:gd name="T0" fmla="*/ 29 w 58"/>
                <a:gd name="T1" fmla="*/ 57 h 57"/>
                <a:gd name="T2" fmla="*/ 0 w 58"/>
                <a:gd name="T3" fmla="*/ 29 h 57"/>
                <a:gd name="T4" fmla="*/ 29 w 58"/>
                <a:gd name="T5" fmla="*/ 0 h 57"/>
                <a:gd name="T6" fmla="*/ 58 w 58"/>
                <a:gd name="T7" fmla="*/ 29 h 57"/>
                <a:gd name="T8" fmla="*/ 29 w 58"/>
                <a:gd name="T9" fmla="*/ 57 h 57"/>
                <a:gd name="T10" fmla="*/ 29 w 58"/>
                <a:gd name="T11" fmla="*/ 12 h 57"/>
                <a:gd name="T12" fmla="*/ 12 w 58"/>
                <a:gd name="T13" fmla="*/ 29 h 57"/>
                <a:gd name="T14" fmla="*/ 29 w 58"/>
                <a:gd name="T15" fmla="*/ 46 h 57"/>
                <a:gd name="T16" fmla="*/ 46 w 58"/>
                <a:gd name="T17" fmla="*/ 29 h 57"/>
                <a:gd name="T18" fmla="*/ 29 w 58"/>
                <a:gd name="T1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7">
                  <a:moveTo>
                    <a:pt x="29" y="57"/>
                  </a:moveTo>
                  <a:cubicBezTo>
                    <a:pt x="13" y="57"/>
                    <a:pt x="0" y="44"/>
                    <a:pt x="0" y="29"/>
                  </a:cubicBezTo>
                  <a:cubicBezTo>
                    <a:pt x="0" y="13"/>
                    <a:pt x="13" y="0"/>
                    <a:pt x="29" y="0"/>
                  </a:cubicBezTo>
                  <a:cubicBezTo>
                    <a:pt x="45" y="0"/>
                    <a:pt x="58" y="13"/>
                    <a:pt x="58" y="29"/>
                  </a:cubicBezTo>
                  <a:cubicBezTo>
                    <a:pt x="58" y="44"/>
                    <a:pt x="45" y="57"/>
                    <a:pt x="29" y="57"/>
                  </a:cubicBezTo>
                  <a:close/>
                  <a:moveTo>
                    <a:pt x="29" y="12"/>
                  </a:moveTo>
                  <a:cubicBezTo>
                    <a:pt x="20" y="12"/>
                    <a:pt x="12" y="19"/>
                    <a:pt x="12" y="29"/>
                  </a:cubicBezTo>
                  <a:cubicBezTo>
                    <a:pt x="12" y="38"/>
                    <a:pt x="20" y="46"/>
                    <a:pt x="29" y="46"/>
                  </a:cubicBezTo>
                  <a:cubicBezTo>
                    <a:pt x="38" y="46"/>
                    <a:pt x="46" y="38"/>
                    <a:pt x="46" y="29"/>
                  </a:cubicBezTo>
                  <a:cubicBezTo>
                    <a:pt x="46" y="19"/>
                    <a:pt x="38" y="12"/>
                    <a:pt x="29" y="12"/>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56" name="Oval 190"/>
            <p:cNvSpPr>
              <a:spLocks noChangeArrowheads="1"/>
            </p:cNvSpPr>
            <p:nvPr/>
          </p:nvSpPr>
          <p:spPr bwMode="auto">
            <a:xfrm>
              <a:off x="10043863" y="1877347"/>
              <a:ext cx="69922" cy="69922"/>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257" name="Freeform 191"/>
            <p:cNvSpPr>
              <a:spLocks noEditPoints="1"/>
            </p:cNvSpPr>
            <p:nvPr/>
          </p:nvSpPr>
          <p:spPr bwMode="auto">
            <a:xfrm>
              <a:off x="10034882" y="1868366"/>
              <a:ext cx="86601" cy="87884"/>
            </a:xfrm>
            <a:custGeom>
              <a:avLst/>
              <a:gdLst>
                <a:gd name="T0" fmla="*/ 29 w 57"/>
                <a:gd name="T1" fmla="*/ 58 h 58"/>
                <a:gd name="T2" fmla="*/ 0 w 57"/>
                <a:gd name="T3" fmla="*/ 29 h 58"/>
                <a:gd name="T4" fmla="*/ 29 w 57"/>
                <a:gd name="T5" fmla="*/ 0 h 58"/>
                <a:gd name="T6" fmla="*/ 57 w 57"/>
                <a:gd name="T7" fmla="*/ 29 h 58"/>
                <a:gd name="T8" fmla="*/ 29 w 57"/>
                <a:gd name="T9" fmla="*/ 58 h 58"/>
                <a:gd name="T10" fmla="*/ 29 w 57"/>
                <a:gd name="T11" fmla="*/ 12 h 58"/>
                <a:gd name="T12" fmla="*/ 12 w 57"/>
                <a:gd name="T13" fmla="*/ 29 h 58"/>
                <a:gd name="T14" fmla="*/ 29 w 57"/>
                <a:gd name="T15" fmla="*/ 46 h 58"/>
                <a:gd name="T16" fmla="*/ 46 w 57"/>
                <a:gd name="T17" fmla="*/ 29 h 58"/>
                <a:gd name="T18" fmla="*/ 29 w 57"/>
                <a:gd name="T1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8">
                  <a:moveTo>
                    <a:pt x="29" y="58"/>
                  </a:moveTo>
                  <a:cubicBezTo>
                    <a:pt x="13" y="58"/>
                    <a:pt x="0" y="45"/>
                    <a:pt x="0" y="29"/>
                  </a:cubicBezTo>
                  <a:cubicBezTo>
                    <a:pt x="0" y="13"/>
                    <a:pt x="13" y="0"/>
                    <a:pt x="29" y="0"/>
                  </a:cubicBezTo>
                  <a:cubicBezTo>
                    <a:pt x="45" y="0"/>
                    <a:pt x="57" y="13"/>
                    <a:pt x="57" y="29"/>
                  </a:cubicBezTo>
                  <a:cubicBezTo>
                    <a:pt x="57" y="45"/>
                    <a:pt x="45" y="58"/>
                    <a:pt x="29" y="58"/>
                  </a:cubicBezTo>
                  <a:close/>
                  <a:moveTo>
                    <a:pt x="29" y="12"/>
                  </a:moveTo>
                  <a:cubicBezTo>
                    <a:pt x="19" y="12"/>
                    <a:pt x="12" y="20"/>
                    <a:pt x="12" y="29"/>
                  </a:cubicBezTo>
                  <a:cubicBezTo>
                    <a:pt x="12" y="39"/>
                    <a:pt x="19" y="46"/>
                    <a:pt x="29" y="46"/>
                  </a:cubicBezTo>
                  <a:cubicBezTo>
                    <a:pt x="38" y="46"/>
                    <a:pt x="46" y="39"/>
                    <a:pt x="46" y="29"/>
                  </a:cubicBezTo>
                  <a:cubicBezTo>
                    <a:pt x="46" y="20"/>
                    <a:pt x="38" y="12"/>
                    <a:pt x="29" y="12"/>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58" name="Oval 192"/>
            <p:cNvSpPr>
              <a:spLocks noChangeArrowheads="1"/>
            </p:cNvSpPr>
            <p:nvPr/>
          </p:nvSpPr>
          <p:spPr bwMode="auto">
            <a:xfrm>
              <a:off x="9866171" y="1815123"/>
              <a:ext cx="69922" cy="69922"/>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259" name="Freeform 193"/>
            <p:cNvSpPr>
              <a:spLocks noEditPoints="1"/>
            </p:cNvSpPr>
            <p:nvPr/>
          </p:nvSpPr>
          <p:spPr bwMode="auto">
            <a:xfrm>
              <a:off x="9857190" y="1807425"/>
              <a:ext cx="87884" cy="86601"/>
            </a:xfrm>
            <a:custGeom>
              <a:avLst/>
              <a:gdLst>
                <a:gd name="T0" fmla="*/ 29 w 58"/>
                <a:gd name="T1" fmla="*/ 57 h 57"/>
                <a:gd name="T2" fmla="*/ 0 w 58"/>
                <a:gd name="T3" fmla="*/ 28 h 57"/>
                <a:gd name="T4" fmla="*/ 29 w 58"/>
                <a:gd name="T5" fmla="*/ 0 h 57"/>
                <a:gd name="T6" fmla="*/ 58 w 58"/>
                <a:gd name="T7" fmla="*/ 28 h 57"/>
                <a:gd name="T8" fmla="*/ 29 w 58"/>
                <a:gd name="T9" fmla="*/ 57 h 57"/>
                <a:gd name="T10" fmla="*/ 29 w 58"/>
                <a:gd name="T11" fmla="*/ 11 h 57"/>
                <a:gd name="T12" fmla="*/ 12 w 58"/>
                <a:gd name="T13" fmla="*/ 28 h 57"/>
                <a:gd name="T14" fmla="*/ 29 w 58"/>
                <a:gd name="T15" fmla="*/ 45 h 57"/>
                <a:gd name="T16" fmla="*/ 46 w 58"/>
                <a:gd name="T17" fmla="*/ 28 h 57"/>
                <a:gd name="T18" fmla="*/ 29 w 58"/>
                <a:gd name="T19" fmla="*/ 1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7">
                  <a:moveTo>
                    <a:pt x="29" y="57"/>
                  </a:moveTo>
                  <a:cubicBezTo>
                    <a:pt x="13" y="57"/>
                    <a:pt x="0" y="44"/>
                    <a:pt x="0" y="28"/>
                  </a:cubicBezTo>
                  <a:cubicBezTo>
                    <a:pt x="0" y="12"/>
                    <a:pt x="13" y="0"/>
                    <a:pt x="29" y="0"/>
                  </a:cubicBezTo>
                  <a:cubicBezTo>
                    <a:pt x="45" y="0"/>
                    <a:pt x="58" y="12"/>
                    <a:pt x="58" y="28"/>
                  </a:cubicBezTo>
                  <a:cubicBezTo>
                    <a:pt x="58" y="44"/>
                    <a:pt x="45" y="57"/>
                    <a:pt x="29" y="57"/>
                  </a:cubicBezTo>
                  <a:close/>
                  <a:moveTo>
                    <a:pt x="29" y="11"/>
                  </a:moveTo>
                  <a:cubicBezTo>
                    <a:pt x="19" y="11"/>
                    <a:pt x="12" y="19"/>
                    <a:pt x="12" y="28"/>
                  </a:cubicBezTo>
                  <a:cubicBezTo>
                    <a:pt x="12" y="38"/>
                    <a:pt x="19" y="45"/>
                    <a:pt x="29" y="45"/>
                  </a:cubicBezTo>
                  <a:cubicBezTo>
                    <a:pt x="38" y="45"/>
                    <a:pt x="46" y="38"/>
                    <a:pt x="46" y="28"/>
                  </a:cubicBezTo>
                  <a:cubicBezTo>
                    <a:pt x="46" y="19"/>
                    <a:pt x="38" y="11"/>
                    <a:pt x="29" y="11"/>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60" name="Oval 194"/>
            <p:cNvSpPr>
              <a:spLocks noChangeArrowheads="1"/>
            </p:cNvSpPr>
            <p:nvPr/>
          </p:nvSpPr>
          <p:spPr bwMode="auto">
            <a:xfrm>
              <a:off x="9197098" y="1798444"/>
              <a:ext cx="69922" cy="69922"/>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261" name="Freeform 195"/>
            <p:cNvSpPr>
              <a:spLocks noEditPoints="1"/>
            </p:cNvSpPr>
            <p:nvPr/>
          </p:nvSpPr>
          <p:spPr bwMode="auto">
            <a:xfrm>
              <a:off x="9188117" y="1789463"/>
              <a:ext cx="87884" cy="87884"/>
            </a:xfrm>
            <a:custGeom>
              <a:avLst/>
              <a:gdLst>
                <a:gd name="T0" fmla="*/ 29 w 58"/>
                <a:gd name="T1" fmla="*/ 58 h 58"/>
                <a:gd name="T2" fmla="*/ 0 w 58"/>
                <a:gd name="T3" fmla="*/ 29 h 58"/>
                <a:gd name="T4" fmla="*/ 29 w 58"/>
                <a:gd name="T5" fmla="*/ 0 h 58"/>
                <a:gd name="T6" fmla="*/ 58 w 58"/>
                <a:gd name="T7" fmla="*/ 29 h 58"/>
                <a:gd name="T8" fmla="*/ 29 w 58"/>
                <a:gd name="T9" fmla="*/ 58 h 58"/>
                <a:gd name="T10" fmla="*/ 29 w 58"/>
                <a:gd name="T11" fmla="*/ 12 h 58"/>
                <a:gd name="T12" fmla="*/ 12 w 58"/>
                <a:gd name="T13" fmla="*/ 29 h 58"/>
                <a:gd name="T14" fmla="*/ 29 w 58"/>
                <a:gd name="T15" fmla="*/ 46 h 58"/>
                <a:gd name="T16" fmla="*/ 46 w 58"/>
                <a:gd name="T17" fmla="*/ 29 h 58"/>
                <a:gd name="T18" fmla="*/ 29 w 58"/>
                <a:gd name="T1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29" y="58"/>
                  </a:moveTo>
                  <a:cubicBezTo>
                    <a:pt x="13" y="58"/>
                    <a:pt x="0" y="45"/>
                    <a:pt x="0" y="29"/>
                  </a:cubicBezTo>
                  <a:cubicBezTo>
                    <a:pt x="0" y="13"/>
                    <a:pt x="13" y="0"/>
                    <a:pt x="29" y="0"/>
                  </a:cubicBezTo>
                  <a:cubicBezTo>
                    <a:pt x="45" y="0"/>
                    <a:pt x="58" y="13"/>
                    <a:pt x="58" y="29"/>
                  </a:cubicBezTo>
                  <a:cubicBezTo>
                    <a:pt x="58" y="45"/>
                    <a:pt x="45" y="58"/>
                    <a:pt x="29" y="58"/>
                  </a:cubicBezTo>
                  <a:close/>
                  <a:moveTo>
                    <a:pt x="29" y="12"/>
                  </a:moveTo>
                  <a:cubicBezTo>
                    <a:pt x="20" y="12"/>
                    <a:pt x="12" y="19"/>
                    <a:pt x="12" y="29"/>
                  </a:cubicBezTo>
                  <a:cubicBezTo>
                    <a:pt x="12" y="38"/>
                    <a:pt x="20" y="46"/>
                    <a:pt x="29" y="46"/>
                  </a:cubicBezTo>
                  <a:cubicBezTo>
                    <a:pt x="38" y="46"/>
                    <a:pt x="46" y="38"/>
                    <a:pt x="46" y="29"/>
                  </a:cubicBezTo>
                  <a:cubicBezTo>
                    <a:pt x="46" y="19"/>
                    <a:pt x="38" y="12"/>
                    <a:pt x="29" y="12"/>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62" name="Oval 196"/>
            <p:cNvSpPr>
              <a:spLocks noChangeArrowheads="1"/>
            </p:cNvSpPr>
            <p:nvPr/>
          </p:nvSpPr>
          <p:spPr bwMode="auto">
            <a:xfrm>
              <a:off x="9356187" y="1997305"/>
              <a:ext cx="69922" cy="69922"/>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263" name="Freeform 197"/>
            <p:cNvSpPr>
              <a:spLocks noEditPoints="1"/>
            </p:cNvSpPr>
            <p:nvPr/>
          </p:nvSpPr>
          <p:spPr bwMode="auto">
            <a:xfrm>
              <a:off x="9347206" y="1988325"/>
              <a:ext cx="87884" cy="87884"/>
            </a:xfrm>
            <a:custGeom>
              <a:avLst/>
              <a:gdLst>
                <a:gd name="T0" fmla="*/ 29 w 58"/>
                <a:gd name="T1" fmla="*/ 58 h 58"/>
                <a:gd name="T2" fmla="*/ 0 w 58"/>
                <a:gd name="T3" fmla="*/ 29 h 58"/>
                <a:gd name="T4" fmla="*/ 29 w 58"/>
                <a:gd name="T5" fmla="*/ 0 h 58"/>
                <a:gd name="T6" fmla="*/ 58 w 58"/>
                <a:gd name="T7" fmla="*/ 29 h 58"/>
                <a:gd name="T8" fmla="*/ 29 w 58"/>
                <a:gd name="T9" fmla="*/ 58 h 58"/>
                <a:gd name="T10" fmla="*/ 29 w 58"/>
                <a:gd name="T11" fmla="*/ 12 h 58"/>
                <a:gd name="T12" fmla="*/ 12 w 58"/>
                <a:gd name="T13" fmla="*/ 29 h 58"/>
                <a:gd name="T14" fmla="*/ 29 w 58"/>
                <a:gd name="T15" fmla="*/ 46 h 58"/>
                <a:gd name="T16" fmla="*/ 46 w 58"/>
                <a:gd name="T17" fmla="*/ 29 h 58"/>
                <a:gd name="T18" fmla="*/ 29 w 58"/>
                <a:gd name="T1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29" y="58"/>
                  </a:moveTo>
                  <a:cubicBezTo>
                    <a:pt x="13" y="58"/>
                    <a:pt x="0" y="45"/>
                    <a:pt x="0" y="29"/>
                  </a:cubicBezTo>
                  <a:cubicBezTo>
                    <a:pt x="0" y="13"/>
                    <a:pt x="13" y="0"/>
                    <a:pt x="29" y="0"/>
                  </a:cubicBezTo>
                  <a:cubicBezTo>
                    <a:pt x="45" y="0"/>
                    <a:pt x="58" y="13"/>
                    <a:pt x="58" y="29"/>
                  </a:cubicBezTo>
                  <a:cubicBezTo>
                    <a:pt x="58" y="45"/>
                    <a:pt x="45" y="58"/>
                    <a:pt x="29" y="58"/>
                  </a:cubicBezTo>
                  <a:close/>
                  <a:moveTo>
                    <a:pt x="29" y="12"/>
                  </a:moveTo>
                  <a:cubicBezTo>
                    <a:pt x="20" y="12"/>
                    <a:pt x="12" y="20"/>
                    <a:pt x="12" y="29"/>
                  </a:cubicBezTo>
                  <a:cubicBezTo>
                    <a:pt x="12" y="38"/>
                    <a:pt x="20" y="46"/>
                    <a:pt x="29" y="46"/>
                  </a:cubicBezTo>
                  <a:cubicBezTo>
                    <a:pt x="39" y="46"/>
                    <a:pt x="46" y="38"/>
                    <a:pt x="46" y="29"/>
                  </a:cubicBezTo>
                  <a:cubicBezTo>
                    <a:pt x="46" y="20"/>
                    <a:pt x="39" y="12"/>
                    <a:pt x="29" y="12"/>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64" name="Oval 198"/>
            <p:cNvSpPr>
              <a:spLocks noChangeArrowheads="1"/>
            </p:cNvSpPr>
            <p:nvPr/>
          </p:nvSpPr>
          <p:spPr bwMode="auto">
            <a:xfrm>
              <a:off x="8771791" y="1931874"/>
              <a:ext cx="68639" cy="69922"/>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265" name="Freeform 199"/>
            <p:cNvSpPr>
              <a:spLocks noEditPoints="1"/>
            </p:cNvSpPr>
            <p:nvPr/>
          </p:nvSpPr>
          <p:spPr bwMode="auto">
            <a:xfrm>
              <a:off x="8762810" y="1922893"/>
              <a:ext cx="86601" cy="87884"/>
            </a:xfrm>
            <a:custGeom>
              <a:avLst/>
              <a:gdLst>
                <a:gd name="T0" fmla="*/ 28 w 57"/>
                <a:gd name="T1" fmla="*/ 58 h 58"/>
                <a:gd name="T2" fmla="*/ 0 w 57"/>
                <a:gd name="T3" fmla="*/ 29 h 58"/>
                <a:gd name="T4" fmla="*/ 28 w 57"/>
                <a:gd name="T5" fmla="*/ 0 h 58"/>
                <a:gd name="T6" fmla="*/ 57 w 57"/>
                <a:gd name="T7" fmla="*/ 29 h 58"/>
                <a:gd name="T8" fmla="*/ 28 w 57"/>
                <a:gd name="T9" fmla="*/ 58 h 58"/>
                <a:gd name="T10" fmla="*/ 28 w 57"/>
                <a:gd name="T11" fmla="*/ 12 h 58"/>
                <a:gd name="T12" fmla="*/ 11 w 57"/>
                <a:gd name="T13" fmla="*/ 29 h 58"/>
                <a:gd name="T14" fmla="*/ 28 w 57"/>
                <a:gd name="T15" fmla="*/ 46 h 58"/>
                <a:gd name="T16" fmla="*/ 45 w 57"/>
                <a:gd name="T17" fmla="*/ 29 h 58"/>
                <a:gd name="T18" fmla="*/ 28 w 57"/>
                <a:gd name="T1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8">
                  <a:moveTo>
                    <a:pt x="28" y="58"/>
                  </a:moveTo>
                  <a:cubicBezTo>
                    <a:pt x="13" y="58"/>
                    <a:pt x="0" y="45"/>
                    <a:pt x="0" y="29"/>
                  </a:cubicBezTo>
                  <a:cubicBezTo>
                    <a:pt x="0" y="13"/>
                    <a:pt x="13" y="0"/>
                    <a:pt x="28" y="0"/>
                  </a:cubicBezTo>
                  <a:cubicBezTo>
                    <a:pt x="44" y="0"/>
                    <a:pt x="57" y="13"/>
                    <a:pt x="57" y="29"/>
                  </a:cubicBezTo>
                  <a:cubicBezTo>
                    <a:pt x="57" y="45"/>
                    <a:pt x="44" y="58"/>
                    <a:pt x="28" y="58"/>
                  </a:cubicBezTo>
                  <a:close/>
                  <a:moveTo>
                    <a:pt x="28" y="12"/>
                  </a:moveTo>
                  <a:cubicBezTo>
                    <a:pt x="19" y="12"/>
                    <a:pt x="11" y="19"/>
                    <a:pt x="11" y="29"/>
                  </a:cubicBezTo>
                  <a:cubicBezTo>
                    <a:pt x="11" y="38"/>
                    <a:pt x="19" y="46"/>
                    <a:pt x="28" y="46"/>
                  </a:cubicBezTo>
                  <a:cubicBezTo>
                    <a:pt x="38" y="46"/>
                    <a:pt x="45" y="38"/>
                    <a:pt x="45" y="29"/>
                  </a:cubicBezTo>
                  <a:cubicBezTo>
                    <a:pt x="45" y="19"/>
                    <a:pt x="38" y="12"/>
                    <a:pt x="28" y="12"/>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66" name="Oval 200"/>
            <p:cNvSpPr>
              <a:spLocks noChangeArrowheads="1"/>
            </p:cNvSpPr>
            <p:nvPr/>
          </p:nvSpPr>
          <p:spPr bwMode="auto">
            <a:xfrm>
              <a:off x="7970571" y="2687547"/>
              <a:ext cx="69922" cy="69281"/>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267" name="Freeform 201"/>
            <p:cNvSpPr>
              <a:spLocks noEditPoints="1"/>
            </p:cNvSpPr>
            <p:nvPr/>
          </p:nvSpPr>
          <p:spPr bwMode="auto">
            <a:xfrm>
              <a:off x="7961590" y="2679849"/>
              <a:ext cx="86601" cy="86601"/>
            </a:xfrm>
            <a:custGeom>
              <a:avLst/>
              <a:gdLst>
                <a:gd name="T0" fmla="*/ 29 w 57"/>
                <a:gd name="T1" fmla="*/ 57 h 57"/>
                <a:gd name="T2" fmla="*/ 0 w 57"/>
                <a:gd name="T3" fmla="*/ 28 h 57"/>
                <a:gd name="T4" fmla="*/ 29 w 57"/>
                <a:gd name="T5" fmla="*/ 0 h 57"/>
                <a:gd name="T6" fmla="*/ 57 w 57"/>
                <a:gd name="T7" fmla="*/ 28 h 57"/>
                <a:gd name="T8" fmla="*/ 29 w 57"/>
                <a:gd name="T9" fmla="*/ 57 h 57"/>
                <a:gd name="T10" fmla="*/ 29 w 57"/>
                <a:gd name="T11" fmla="*/ 11 h 57"/>
                <a:gd name="T12" fmla="*/ 12 w 57"/>
                <a:gd name="T13" fmla="*/ 28 h 57"/>
                <a:gd name="T14" fmla="*/ 29 w 57"/>
                <a:gd name="T15" fmla="*/ 45 h 57"/>
                <a:gd name="T16" fmla="*/ 46 w 57"/>
                <a:gd name="T17" fmla="*/ 28 h 57"/>
                <a:gd name="T18" fmla="*/ 29 w 57"/>
                <a:gd name="T19" fmla="*/ 1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7">
                  <a:moveTo>
                    <a:pt x="29" y="57"/>
                  </a:moveTo>
                  <a:cubicBezTo>
                    <a:pt x="13" y="57"/>
                    <a:pt x="0" y="44"/>
                    <a:pt x="0" y="28"/>
                  </a:cubicBezTo>
                  <a:cubicBezTo>
                    <a:pt x="0" y="12"/>
                    <a:pt x="13" y="0"/>
                    <a:pt x="29" y="0"/>
                  </a:cubicBezTo>
                  <a:cubicBezTo>
                    <a:pt x="45" y="0"/>
                    <a:pt x="57" y="12"/>
                    <a:pt x="57" y="28"/>
                  </a:cubicBezTo>
                  <a:cubicBezTo>
                    <a:pt x="57" y="44"/>
                    <a:pt x="45" y="57"/>
                    <a:pt x="29" y="57"/>
                  </a:cubicBezTo>
                  <a:close/>
                  <a:moveTo>
                    <a:pt x="29" y="11"/>
                  </a:moveTo>
                  <a:cubicBezTo>
                    <a:pt x="19" y="11"/>
                    <a:pt x="12" y="19"/>
                    <a:pt x="12" y="28"/>
                  </a:cubicBezTo>
                  <a:cubicBezTo>
                    <a:pt x="12" y="38"/>
                    <a:pt x="19" y="45"/>
                    <a:pt x="29" y="45"/>
                  </a:cubicBezTo>
                  <a:cubicBezTo>
                    <a:pt x="38" y="45"/>
                    <a:pt x="46" y="38"/>
                    <a:pt x="46" y="28"/>
                  </a:cubicBezTo>
                  <a:cubicBezTo>
                    <a:pt x="46" y="19"/>
                    <a:pt x="38" y="11"/>
                    <a:pt x="29" y="11"/>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68" name="Oval 202"/>
            <p:cNvSpPr>
              <a:spLocks noChangeArrowheads="1"/>
            </p:cNvSpPr>
            <p:nvPr/>
          </p:nvSpPr>
          <p:spPr bwMode="auto">
            <a:xfrm>
              <a:off x="7828160" y="3697251"/>
              <a:ext cx="69922" cy="69922"/>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269" name="Freeform 203"/>
            <p:cNvSpPr>
              <a:spLocks noEditPoints="1"/>
            </p:cNvSpPr>
            <p:nvPr/>
          </p:nvSpPr>
          <p:spPr bwMode="auto">
            <a:xfrm>
              <a:off x="7819179" y="3688270"/>
              <a:ext cx="87884" cy="87884"/>
            </a:xfrm>
            <a:custGeom>
              <a:avLst/>
              <a:gdLst>
                <a:gd name="T0" fmla="*/ 29 w 58"/>
                <a:gd name="T1" fmla="*/ 58 h 58"/>
                <a:gd name="T2" fmla="*/ 0 w 58"/>
                <a:gd name="T3" fmla="*/ 29 h 58"/>
                <a:gd name="T4" fmla="*/ 29 w 58"/>
                <a:gd name="T5" fmla="*/ 0 h 58"/>
                <a:gd name="T6" fmla="*/ 58 w 58"/>
                <a:gd name="T7" fmla="*/ 29 h 58"/>
                <a:gd name="T8" fmla="*/ 29 w 58"/>
                <a:gd name="T9" fmla="*/ 58 h 58"/>
                <a:gd name="T10" fmla="*/ 29 w 58"/>
                <a:gd name="T11" fmla="*/ 12 h 58"/>
                <a:gd name="T12" fmla="*/ 12 w 58"/>
                <a:gd name="T13" fmla="*/ 29 h 58"/>
                <a:gd name="T14" fmla="*/ 29 w 58"/>
                <a:gd name="T15" fmla="*/ 46 h 58"/>
                <a:gd name="T16" fmla="*/ 46 w 58"/>
                <a:gd name="T17" fmla="*/ 29 h 58"/>
                <a:gd name="T18" fmla="*/ 29 w 58"/>
                <a:gd name="T1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29" y="58"/>
                  </a:moveTo>
                  <a:cubicBezTo>
                    <a:pt x="13" y="58"/>
                    <a:pt x="0" y="45"/>
                    <a:pt x="0" y="29"/>
                  </a:cubicBezTo>
                  <a:cubicBezTo>
                    <a:pt x="0" y="13"/>
                    <a:pt x="13" y="0"/>
                    <a:pt x="29" y="0"/>
                  </a:cubicBezTo>
                  <a:cubicBezTo>
                    <a:pt x="45" y="0"/>
                    <a:pt x="58" y="13"/>
                    <a:pt x="58" y="29"/>
                  </a:cubicBezTo>
                  <a:cubicBezTo>
                    <a:pt x="58" y="45"/>
                    <a:pt x="45" y="58"/>
                    <a:pt x="29" y="58"/>
                  </a:cubicBezTo>
                  <a:close/>
                  <a:moveTo>
                    <a:pt x="29" y="12"/>
                  </a:moveTo>
                  <a:cubicBezTo>
                    <a:pt x="19" y="12"/>
                    <a:pt x="12" y="20"/>
                    <a:pt x="12" y="29"/>
                  </a:cubicBezTo>
                  <a:cubicBezTo>
                    <a:pt x="12" y="39"/>
                    <a:pt x="19" y="46"/>
                    <a:pt x="29" y="46"/>
                  </a:cubicBezTo>
                  <a:cubicBezTo>
                    <a:pt x="38" y="46"/>
                    <a:pt x="46" y="39"/>
                    <a:pt x="46" y="29"/>
                  </a:cubicBezTo>
                  <a:cubicBezTo>
                    <a:pt x="46" y="20"/>
                    <a:pt x="38" y="12"/>
                    <a:pt x="29" y="12"/>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70" name="Oval 204"/>
            <p:cNvSpPr>
              <a:spLocks noChangeArrowheads="1"/>
            </p:cNvSpPr>
            <p:nvPr/>
          </p:nvSpPr>
          <p:spPr bwMode="auto">
            <a:xfrm>
              <a:off x="8199582" y="4476660"/>
              <a:ext cx="69922" cy="69922"/>
            </a:xfrm>
            <a:prstGeom prst="ellipse">
              <a:avLst/>
            </a:prstGeom>
            <a:solidFill>
              <a:srgbClr val="6B1554"/>
            </a:solidFill>
            <a:ln>
              <a:noFill/>
            </a:ln>
          </p:spPr>
          <p:txBody>
            <a:bodyPr vert="horz" wrap="square" lIns="91440" tIns="45720" rIns="91440" bIns="45720" numCol="1" anchor="t" anchorCtr="0" compatLnSpc="1"/>
            <a:lstStyle/>
            <a:p>
              <a:endParaRPr lang="zh-CN" altLang="en-US"/>
            </a:p>
          </p:txBody>
        </p:sp>
        <p:sp>
          <p:nvSpPr>
            <p:cNvPr id="25" name="Freeform 206"/>
            <p:cNvSpPr>
              <a:spLocks noEditPoints="1"/>
            </p:cNvSpPr>
            <p:nvPr/>
          </p:nvSpPr>
          <p:spPr bwMode="auto">
            <a:xfrm>
              <a:off x="8190602" y="4467679"/>
              <a:ext cx="87884" cy="87884"/>
            </a:xfrm>
            <a:custGeom>
              <a:avLst/>
              <a:gdLst>
                <a:gd name="T0" fmla="*/ 29 w 58"/>
                <a:gd name="T1" fmla="*/ 58 h 58"/>
                <a:gd name="T2" fmla="*/ 0 w 58"/>
                <a:gd name="T3" fmla="*/ 29 h 58"/>
                <a:gd name="T4" fmla="*/ 29 w 58"/>
                <a:gd name="T5" fmla="*/ 0 h 58"/>
                <a:gd name="T6" fmla="*/ 58 w 58"/>
                <a:gd name="T7" fmla="*/ 29 h 58"/>
                <a:gd name="T8" fmla="*/ 29 w 58"/>
                <a:gd name="T9" fmla="*/ 58 h 58"/>
                <a:gd name="T10" fmla="*/ 29 w 58"/>
                <a:gd name="T11" fmla="*/ 12 h 58"/>
                <a:gd name="T12" fmla="*/ 12 w 58"/>
                <a:gd name="T13" fmla="*/ 29 h 58"/>
                <a:gd name="T14" fmla="*/ 29 w 58"/>
                <a:gd name="T15" fmla="*/ 46 h 58"/>
                <a:gd name="T16" fmla="*/ 46 w 58"/>
                <a:gd name="T17" fmla="*/ 29 h 58"/>
                <a:gd name="T18" fmla="*/ 29 w 58"/>
                <a:gd name="T1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29" y="58"/>
                  </a:moveTo>
                  <a:cubicBezTo>
                    <a:pt x="13" y="58"/>
                    <a:pt x="0" y="45"/>
                    <a:pt x="0" y="29"/>
                  </a:cubicBezTo>
                  <a:cubicBezTo>
                    <a:pt x="0" y="13"/>
                    <a:pt x="13" y="0"/>
                    <a:pt x="29" y="0"/>
                  </a:cubicBezTo>
                  <a:cubicBezTo>
                    <a:pt x="45" y="0"/>
                    <a:pt x="58" y="13"/>
                    <a:pt x="58" y="29"/>
                  </a:cubicBezTo>
                  <a:cubicBezTo>
                    <a:pt x="58" y="45"/>
                    <a:pt x="45" y="58"/>
                    <a:pt x="29" y="58"/>
                  </a:cubicBezTo>
                  <a:close/>
                  <a:moveTo>
                    <a:pt x="29" y="12"/>
                  </a:moveTo>
                  <a:cubicBezTo>
                    <a:pt x="20" y="12"/>
                    <a:pt x="12" y="20"/>
                    <a:pt x="12" y="29"/>
                  </a:cubicBezTo>
                  <a:cubicBezTo>
                    <a:pt x="12" y="38"/>
                    <a:pt x="20" y="46"/>
                    <a:pt x="29" y="46"/>
                  </a:cubicBezTo>
                  <a:cubicBezTo>
                    <a:pt x="38" y="46"/>
                    <a:pt x="46" y="38"/>
                    <a:pt x="46" y="29"/>
                  </a:cubicBezTo>
                  <a:cubicBezTo>
                    <a:pt x="46" y="20"/>
                    <a:pt x="38" y="12"/>
                    <a:pt x="29" y="12"/>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26" name="Freeform 207"/>
            <p:cNvSpPr/>
            <p:nvPr/>
          </p:nvSpPr>
          <p:spPr bwMode="auto">
            <a:xfrm>
              <a:off x="9010424" y="5533833"/>
              <a:ext cx="127015" cy="15396"/>
            </a:xfrm>
            <a:custGeom>
              <a:avLst/>
              <a:gdLst>
                <a:gd name="T0" fmla="*/ 6 w 84"/>
                <a:gd name="T1" fmla="*/ 10 h 10"/>
                <a:gd name="T2" fmla="*/ 78 w 84"/>
                <a:gd name="T3" fmla="*/ 10 h 10"/>
                <a:gd name="T4" fmla="*/ 84 w 84"/>
                <a:gd name="T5" fmla="*/ 5 h 10"/>
                <a:gd name="T6" fmla="*/ 78 w 84"/>
                <a:gd name="T7" fmla="*/ 0 h 10"/>
                <a:gd name="T8" fmla="*/ 6 w 84"/>
                <a:gd name="T9" fmla="*/ 0 h 10"/>
                <a:gd name="T10" fmla="*/ 0 w 84"/>
                <a:gd name="T11" fmla="*/ 5 h 10"/>
                <a:gd name="T12" fmla="*/ 6 w 8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84" h="10">
                  <a:moveTo>
                    <a:pt x="6" y="10"/>
                  </a:moveTo>
                  <a:cubicBezTo>
                    <a:pt x="78" y="10"/>
                    <a:pt x="78" y="10"/>
                    <a:pt x="78" y="10"/>
                  </a:cubicBezTo>
                  <a:cubicBezTo>
                    <a:pt x="81" y="10"/>
                    <a:pt x="84" y="8"/>
                    <a:pt x="84" y="5"/>
                  </a:cubicBezTo>
                  <a:cubicBezTo>
                    <a:pt x="84" y="2"/>
                    <a:pt x="81" y="0"/>
                    <a:pt x="78" y="0"/>
                  </a:cubicBezTo>
                  <a:cubicBezTo>
                    <a:pt x="6" y="0"/>
                    <a:pt x="6" y="0"/>
                    <a:pt x="6" y="0"/>
                  </a:cubicBezTo>
                  <a:cubicBezTo>
                    <a:pt x="3" y="0"/>
                    <a:pt x="0" y="2"/>
                    <a:pt x="0" y="5"/>
                  </a:cubicBezTo>
                  <a:cubicBezTo>
                    <a:pt x="0" y="8"/>
                    <a:pt x="3" y="10"/>
                    <a:pt x="6" y="1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7" name="Freeform 208"/>
            <p:cNvSpPr/>
            <p:nvPr/>
          </p:nvSpPr>
          <p:spPr bwMode="auto">
            <a:xfrm>
              <a:off x="9010424" y="5648018"/>
              <a:ext cx="127015" cy="16679"/>
            </a:xfrm>
            <a:custGeom>
              <a:avLst/>
              <a:gdLst>
                <a:gd name="T0" fmla="*/ 0 w 84"/>
                <a:gd name="T1" fmla="*/ 5 h 11"/>
                <a:gd name="T2" fmla="*/ 6 w 84"/>
                <a:gd name="T3" fmla="*/ 11 h 11"/>
                <a:gd name="T4" fmla="*/ 78 w 84"/>
                <a:gd name="T5" fmla="*/ 11 h 11"/>
                <a:gd name="T6" fmla="*/ 84 w 84"/>
                <a:gd name="T7" fmla="*/ 5 h 11"/>
                <a:gd name="T8" fmla="*/ 78 w 84"/>
                <a:gd name="T9" fmla="*/ 0 h 11"/>
                <a:gd name="T10" fmla="*/ 6 w 84"/>
                <a:gd name="T11" fmla="*/ 0 h 11"/>
                <a:gd name="T12" fmla="*/ 0 w 84"/>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84" h="11">
                  <a:moveTo>
                    <a:pt x="0" y="5"/>
                  </a:moveTo>
                  <a:cubicBezTo>
                    <a:pt x="0" y="8"/>
                    <a:pt x="3" y="11"/>
                    <a:pt x="6" y="11"/>
                  </a:cubicBezTo>
                  <a:cubicBezTo>
                    <a:pt x="78" y="11"/>
                    <a:pt x="78" y="11"/>
                    <a:pt x="78" y="11"/>
                  </a:cubicBezTo>
                  <a:cubicBezTo>
                    <a:pt x="81" y="11"/>
                    <a:pt x="84" y="8"/>
                    <a:pt x="84" y="5"/>
                  </a:cubicBezTo>
                  <a:cubicBezTo>
                    <a:pt x="84" y="2"/>
                    <a:pt x="81" y="0"/>
                    <a:pt x="78" y="0"/>
                  </a:cubicBezTo>
                  <a:cubicBezTo>
                    <a:pt x="6" y="0"/>
                    <a:pt x="6" y="0"/>
                    <a:pt x="6" y="0"/>
                  </a:cubicBezTo>
                  <a:cubicBezTo>
                    <a:pt x="3" y="0"/>
                    <a:pt x="0" y="2"/>
                    <a:pt x="0" y="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8" name="Freeform 209"/>
            <p:cNvSpPr>
              <a:spLocks noEditPoints="1"/>
            </p:cNvSpPr>
            <p:nvPr/>
          </p:nvSpPr>
          <p:spPr bwMode="auto">
            <a:xfrm>
              <a:off x="8948200" y="5476099"/>
              <a:ext cx="288029" cy="255313"/>
            </a:xfrm>
            <a:custGeom>
              <a:avLst/>
              <a:gdLst>
                <a:gd name="T0" fmla="*/ 186 w 190"/>
                <a:gd name="T1" fmla="*/ 11 h 168"/>
                <a:gd name="T2" fmla="*/ 174 w 190"/>
                <a:gd name="T3" fmla="*/ 9 h 168"/>
                <a:gd name="T4" fmla="*/ 148 w 190"/>
                <a:gd name="T5" fmla="*/ 35 h 168"/>
                <a:gd name="T6" fmla="*/ 148 w 190"/>
                <a:gd name="T7" fmla="*/ 14 h 168"/>
                <a:gd name="T8" fmla="*/ 132 w 190"/>
                <a:gd name="T9" fmla="*/ 0 h 168"/>
                <a:gd name="T10" fmla="*/ 29 w 190"/>
                <a:gd name="T11" fmla="*/ 0 h 168"/>
                <a:gd name="T12" fmla="*/ 13 w 190"/>
                <a:gd name="T13" fmla="*/ 14 h 168"/>
                <a:gd name="T14" fmla="*/ 13 w 190"/>
                <a:gd name="T15" fmla="*/ 38 h 168"/>
                <a:gd name="T16" fmla="*/ 5 w 190"/>
                <a:gd name="T17" fmla="*/ 38 h 168"/>
                <a:gd name="T18" fmla="*/ 0 w 190"/>
                <a:gd name="T19" fmla="*/ 43 h 168"/>
                <a:gd name="T20" fmla="*/ 5 w 190"/>
                <a:gd name="T21" fmla="*/ 48 h 168"/>
                <a:gd name="T22" fmla="*/ 13 w 190"/>
                <a:gd name="T23" fmla="*/ 48 h 168"/>
                <a:gd name="T24" fmla="*/ 13 w 190"/>
                <a:gd name="T25" fmla="*/ 75 h 168"/>
                <a:gd name="T26" fmla="*/ 5 w 190"/>
                <a:gd name="T27" fmla="*/ 75 h 168"/>
                <a:gd name="T28" fmla="*/ 0 w 190"/>
                <a:gd name="T29" fmla="*/ 81 h 168"/>
                <a:gd name="T30" fmla="*/ 5 w 190"/>
                <a:gd name="T31" fmla="*/ 86 h 168"/>
                <a:gd name="T32" fmla="*/ 13 w 190"/>
                <a:gd name="T33" fmla="*/ 86 h 168"/>
                <a:gd name="T34" fmla="*/ 13 w 190"/>
                <a:gd name="T35" fmla="*/ 113 h 168"/>
                <a:gd name="T36" fmla="*/ 5 w 190"/>
                <a:gd name="T37" fmla="*/ 113 h 168"/>
                <a:gd name="T38" fmla="*/ 0 w 190"/>
                <a:gd name="T39" fmla="*/ 118 h 168"/>
                <a:gd name="T40" fmla="*/ 5 w 190"/>
                <a:gd name="T41" fmla="*/ 124 h 168"/>
                <a:gd name="T42" fmla="*/ 13 w 190"/>
                <a:gd name="T43" fmla="*/ 124 h 168"/>
                <a:gd name="T44" fmla="*/ 13 w 190"/>
                <a:gd name="T45" fmla="*/ 154 h 168"/>
                <a:gd name="T46" fmla="*/ 29 w 190"/>
                <a:gd name="T47" fmla="*/ 168 h 168"/>
                <a:gd name="T48" fmla="*/ 132 w 190"/>
                <a:gd name="T49" fmla="*/ 168 h 168"/>
                <a:gd name="T50" fmla="*/ 148 w 190"/>
                <a:gd name="T51" fmla="*/ 154 h 168"/>
                <a:gd name="T52" fmla="*/ 148 w 190"/>
                <a:gd name="T53" fmla="*/ 63 h 168"/>
                <a:gd name="T54" fmla="*/ 188 w 190"/>
                <a:gd name="T55" fmla="*/ 23 h 168"/>
                <a:gd name="T56" fmla="*/ 186 w 190"/>
                <a:gd name="T57" fmla="*/ 11 h 168"/>
                <a:gd name="T58" fmla="*/ 137 w 190"/>
                <a:gd name="T59" fmla="*/ 154 h 168"/>
                <a:gd name="T60" fmla="*/ 132 w 190"/>
                <a:gd name="T61" fmla="*/ 157 h 168"/>
                <a:gd name="T62" fmla="*/ 29 w 190"/>
                <a:gd name="T63" fmla="*/ 157 h 168"/>
                <a:gd name="T64" fmla="*/ 24 w 190"/>
                <a:gd name="T65" fmla="*/ 154 h 168"/>
                <a:gd name="T66" fmla="*/ 24 w 190"/>
                <a:gd name="T67" fmla="*/ 124 h 168"/>
                <a:gd name="T68" fmla="*/ 29 w 190"/>
                <a:gd name="T69" fmla="*/ 118 h 168"/>
                <a:gd name="T70" fmla="*/ 24 w 190"/>
                <a:gd name="T71" fmla="*/ 113 h 168"/>
                <a:gd name="T72" fmla="*/ 24 w 190"/>
                <a:gd name="T73" fmla="*/ 86 h 168"/>
                <a:gd name="T74" fmla="*/ 29 w 190"/>
                <a:gd name="T75" fmla="*/ 81 h 168"/>
                <a:gd name="T76" fmla="*/ 24 w 190"/>
                <a:gd name="T77" fmla="*/ 75 h 168"/>
                <a:gd name="T78" fmla="*/ 24 w 190"/>
                <a:gd name="T79" fmla="*/ 48 h 168"/>
                <a:gd name="T80" fmla="*/ 29 w 190"/>
                <a:gd name="T81" fmla="*/ 43 h 168"/>
                <a:gd name="T82" fmla="*/ 24 w 190"/>
                <a:gd name="T83" fmla="*/ 38 h 168"/>
                <a:gd name="T84" fmla="*/ 24 w 190"/>
                <a:gd name="T85" fmla="*/ 14 h 168"/>
                <a:gd name="T86" fmla="*/ 29 w 190"/>
                <a:gd name="T87" fmla="*/ 11 h 168"/>
                <a:gd name="T88" fmla="*/ 132 w 190"/>
                <a:gd name="T89" fmla="*/ 11 h 168"/>
                <a:gd name="T90" fmla="*/ 137 w 190"/>
                <a:gd name="T91" fmla="*/ 14 h 168"/>
                <a:gd name="T92" fmla="*/ 137 w 190"/>
                <a:gd name="T93" fmla="*/ 46 h 168"/>
                <a:gd name="T94" fmla="*/ 108 w 190"/>
                <a:gd name="T95" fmla="*/ 75 h 168"/>
                <a:gd name="T96" fmla="*/ 47 w 190"/>
                <a:gd name="T97" fmla="*/ 75 h 168"/>
                <a:gd name="T98" fmla="*/ 41 w 190"/>
                <a:gd name="T99" fmla="*/ 81 h 168"/>
                <a:gd name="T100" fmla="*/ 47 w 190"/>
                <a:gd name="T101" fmla="*/ 86 h 168"/>
                <a:gd name="T102" fmla="*/ 98 w 190"/>
                <a:gd name="T103" fmla="*/ 86 h 168"/>
                <a:gd name="T104" fmla="*/ 94 w 190"/>
                <a:gd name="T105" fmla="*/ 103 h 168"/>
                <a:gd name="T106" fmla="*/ 112 w 190"/>
                <a:gd name="T107" fmla="*/ 99 h 168"/>
                <a:gd name="T108" fmla="*/ 137 w 190"/>
                <a:gd name="T109" fmla="*/ 74 h 168"/>
                <a:gd name="T110" fmla="*/ 137 w 190"/>
                <a:gd name="T111" fmla="*/ 15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0" h="168">
                  <a:moveTo>
                    <a:pt x="186" y="11"/>
                  </a:moveTo>
                  <a:cubicBezTo>
                    <a:pt x="182" y="8"/>
                    <a:pt x="177" y="7"/>
                    <a:pt x="174" y="9"/>
                  </a:cubicBezTo>
                  <a:cubicBezTo>
                    <a:pt x="148" y="35"/>
                    <a:pt x="148" y="35"/>
                    <a:pt x="148" y="35"/>
                  </a:cubicBezTo>
                  <a:cubicBezTo>
                    <a:pt x="148" y="14"/>
                    <a:pt x="148" y="14"/>
                    <a:pt x="148" y="14"/>
                  </a:cubicBezTo>
                  <a:cubicBezTo>
                    <a:pt x="148" y="6"/>
                    <a:pt x="141" y="0"/>
                    <a:pt x="132" y="0"/>
                  </a:cubicBezTo>
                  <a:cubicBezTo>
                    <a:pt x="29" y="0"/>
                    <a:pt x="29" y="0"/>
                    <a:pt x="29" y="0"/>
                  </a:cubicBezTo>
                  <a:cubicBezTo>
                    <a:pt x="21" y="0"/>
                    <a:pt x="13" y="6"/>
                    <a:pt x="13" y="14"/>
                  </a:cubicBezTo>
                  <a:cubicBezTo>
                    <a:pt x="13" y="38"/>
                    <a:pt x="13" y="38"/>
                    <a:pt x="13" y="38"/>
                  </a:cubicBezTo>
                  <a:cubicBezTo>
                    <a:pt x="5" y="38"/>
                    <a:pt x="5" y="38"/>
                    <a:pt x="5" y="38"/>
                  </a:cubicBezTo>
                  <a:cubicBezTo>
                    <a:pt x="2" y="38"/>
                    <a:pt x="0" y="40"/>
                    <a:pt x="0" y="43"/>
                  </a:cubicBezTo>
                  <a:cubicBezTo>
                    <a:pt x="0" y="46"/>
                    <a:pt x="2" y="48"/>
                    <a:pt x="5" y="48"/>
                  </a:cubicBezTo>
                  <a:cubicBezTo>
                    <a:pt x="13" y="48"/>
                    <a:pt x="13" y="48"/>
                    <a:pt x="13" y="48"/>
                  </a:cubicBezTo>
                  <a:cubicBezTo>
                    <a:pt x="13" y="75"/>
                    <a:pt x="13" y="75"/>
                    <a:pt x="13" y="75"/>
                  </a:cubicBezTo>
                  <a:cubicBezTo>
                    <a:pt x="5" y="75"/>
                    <a:pt x="5" y="75"/>
                    <a:pt x="5" y="75"/>
                  </a:cubicBezTo>
                  <a:cubicBezTo>
                    <a:pt x="2" y="75"/>
                    <a:pt x="0" y="78"/>
                    <a:pt x="0" y="81"/>
                  </a:cubicBezTo>
                  <a:cubicBezTo>
                    <a:pt x="0" y="84"/>
                    <a:pt x="2" y="86"/>
                    <a:pt x="5" y="86"/>
                  </a:cubicBezTo>
                  <a:cubicBezTo>
                    <a:pt x="13" y="86"/>
                    <a:pt x="13" y="86"/>
                    <a:pt x="13" y="86"/>
                  </a:cubicBezTo>
                  <a:cubicBezTo>
                    <a:pt x="13" y="113"/>
                    <a:pt x="13" y="113"/>
                    <a:pt x="13" y="113"/>
                  </a:cubicBezTo>
                  <a:cubicBezTo>
                    <a:pt x="5" y="113"/>
                    <a:pt x="5" y="113"/>
                    <a:pt x="5" y="113"/>
                  </a:cubicBezTo>
                  <a:cubicBezTo>
                    <a:pt x="2" y="113"/>
                    <a:pt x="0" y="115"/>
                    <a:pt x="0" y="118"/>
                  </a:cubicBezTo>
                  <a:cubicBezTo>
                    <a:pt x="0" y="121"/>
                    <a:pt x="2" y="124"/>
                    <a:pt x="5" y="124"/>
                  </a:cubicBezTo>
                  <a:cubicBezTo>
                    <a:pt x="13" y="124"/>
                    <a:pt x="13" y="124"/>
                    <a:pt x="13" y="124"/>
                  </a:cubicBezTo>
                  <a:cubicBezTo>
                    <a:pt x="13" y="154"/>
                    <a:pt x="13" y="154"/>
                    <a:pt x="13" y="154"/>
                  </a:cubicBezTo>
                  <a:cubicBezTo>
                    <a:pt x="13" y="162"/>
                    <a:pt x="21" y="168"/>
                    <a:pt x="29" y="168"/>
                  </a:cubicBezTo>
                  <a:cubicBezTo>
                    <a:pt x="132" y="168"/>
                    <a:pt x="132" y="168"/>
                    <a:pt x="132" y="168"/>
                  </a:cubicBezTo>
                  <a:cubicBezTo>
                    <a:pt x="141" y="168"/>
                    <a:pt x="148" y="162"/>
                    <a:pt x="148" y="154"/>
                  </a:cubicBezTo>
                  <a:cubicBezTo>
                    <a:pt x="148" y="63"/>
                    <a:pt x="148" y="63"/>
                    <a:pt x="148" y="63"/>
                  </a:cubicBezTo>
                  <a:cubicBezTo>
                    <a:pt x="188" y="23"/>
                    <a:pt x="188" y="23"/>
                    <a:pt x="188" y="23"/>
                  </a:cubicBezTo>
                  <a:cubicBezTo>
                    <a:pt x="190" y="20"/>
                    <a:pt x="190" y="15"/>
                    <a:pt x="186" y="11"/>
                  </a:cubicBezTo>
                  <a:close/>
                  <a:moveTo>
                    <a:pt x="137" y="154"/>
                  </a:moveTo>
                  <a:cubicBezTo>
                    <a:pt x="137" y="156"/>
                    <a:pt x="135" y="157"/>
                    <a:pt x="132" y="157"/>
                  </a:cubicBezTo>
                  <a:cubicBezTo>
                    <a:pt x="29" y="157"/>
                    <a:pt x="29" y="157"/>
                    <a:pt x="29" y="157"/>
                  </a:cubicBezTo>
                  <a:cubicBezTo>
                    <a:pt x="26" y="157"/>
                    <a:pt x="24" y="156"/>
                    <a:pt x="24" y="154"/>
                  </a:cubicBezTo>
                  <a:cubicBezTo>
                    <a:pt x="24" y="124"/>
                    <a:pt x="24" y="124"/>
                    <a:pt x="24" y="124"/>
                  </a:cubicBezTo>
                  <a:cubicBezTo>
                    <a:pt x="27" y="123"/>
                    <a:pt x="29" y="121"/>
                    <a:pt x="29" y="118"/>
                  </a:cubicBezTo>
                  <a:cubicBezTo>
                    <a:pt x="29" y="115"/>
                    <a:pt x="27" y="113"/>
                    <a:pt x="24" y="113"/>
                  </a:cubicBezTo>
                  <a:cubicBezTo>
                    <a:pt x="24" y="86"/>
                    <a:pt x="24" y="86"/>
                    <a:pt x="24" y="86"/>
                  </a:cubicBezTo>
                  <a:cubicBezTo>
                    <a:pt x="27" y="86"/>
                    <a:pt x="29" y="84"/>
                    <a:pt x="29" y="81"/>
                  </a:cubicBezTo>
                  <a:cubicBezTo>
                    <a:pt x="29" y="78"/>
                    <a:pt x="27" y="75"/>
                    <a:pt x="24" y="75"/>
                  </a:cubicBezTo>
                  <a:cubicBezTo>
                    <a:pt x="24" y="48"/>
                    <a:pt x="24" y="48"/>
                    <a:pt x="24" y="48"/>
                  </a:cubicBezTo>
                  <a:cubicBezTo>
                    <a:pt x="27" y="48"/>
                    <a:pt x="29" y="46"/>
                    <a:pt x="29" y="43"/>
                  </a:cubicBezTo>
                  <a:cubicBezTo>
                    <a:pt x="29" y="40"/>
                    <a:pt x="27" y="38"/>
                    <a:pt x="24" y="38"/>
                  </a:cubicBezTo>
                  <a:cubicBezTo>
                    <a:pt x="24" y="14"/>
                    <a:pt x="24" y="14"/>
                    <a:pt x="24" y="14"/>
                  </a:cubicBezTo>
                  <a:cubicBezTo>
                    <a:pt x="24" y="12"/>
                    <a:pt x="26" y="11"/>
                    <a:pt x="29" y="11"/>
                  </a:cubicBezTo>
                  <a:cubicBezTo>
                    <a:pt x="132" y="11"/>
                    <a:pt x="132" y="11"/>
                    <a:pt x="132" y="11"/>
                  </a:cubicBezTo>
                  <a:cubicBezTo>
                    <a:pt x="135" y="11"/>
                    <a:pt x="137" y="12"/>
                    <a:pt x="137" y="14"/>
                  </a:cubicBezTo>
                  <a:cubicBezTo>
                    <a:pt x="137" y="46"/>
                    <a:pt x="137" y="46"/>
                    <a:pt x="137" y="46"/>
                  </a:cubicBezTo>
                  <a:cubicBezTo>
                    <a:pt x="108" y="75"/>
                    <a:pt x="108" y="75"/>
                    <a:pt x="108" y="75"/>
                  </a:cubicBezTo>
                  <a:cubicBezTo>
                    <a:pt x="47" y="75"/>
                    <a:pt x="47" y="75"/>
                    <a:pt x="47" y="75"/>
                  </a:cubicBezTo>
                  <a:cubicBezTo>
                    <a:pt x="44" y="75"/>
                    <a:pt x="41" y="78"/>
                    <a:pt x="41" y="81"/>
                  </a:cubicBezTo>
                  <a:cubicBezTo>
                    <a:pt x="41" y="84"/>
                    <a:pt x="44" y="86"/>
                    <a:pt x="47" y="86"/>
                  </a:cubicBezTo>
                  <a:cubicBezTo>
                    <a:pt x="98" y="86"/>
                    <a:pt x="98" y="86"/>
                    <a:pt x="98" y="86"/>
                  </a:cubicBezTo>
                  <a:cubicBezTo>
                    <a:pt x="95" y="90"/>
                    <a:pt x="90" y="100"/>
                    <a:pt x="94" y="103"/>
                  </a:cubicBezTo>
                  <a:cubicBezTo>
                    <a:pt x="98" y="107"/>
                    <a:pt x="110" y="101"/>
                    <a:pt x="112" y="99"/>
                  </a:cubicBezTo>
                  <a:cubicBezTo>
                    <a:pt x="137" y="74"/>
                    <a:pt x="137" y="74"/>
                    <a:pt x="137" y="74"/>
                  </a:cubicBezTo>
                  <a:lnTo>
                    <a:pt x="137" y="15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 name="Freeform 210"/>
            <p:cNvSpPr>
              <a:spLocks noEditPoints="1"/>
            </p:cNvSpPr>
            <p:nvPr/>
          </p:nvSpPr>
          <p:spPr bwMode="auto">
            <a:xfrm>
              <a:off x="9268303" y="4496546"/>
              <a:ext cx="382327" cy="341272"/>
            </a:xfrm>
            <a:custGeom>
              <a:avLst/>
              <a:gdLst>
                <a:gd name="T0" fmla="*/ 250 w 252"/>
                <a:gd name="T1" fmla="*/ 209 h 225"/>
                <a:gd name="T2" fmla="*/ 226 w 252"/>
                <a:gd name="T3" fmla="*/ 157 h 225"/>
                <a:gd name="T4" fmla="*/ 212 w 252"/>
                <a:gd name="T5" fmla="*/ 148 h 225"/>
                <a:gd name="T6" fmla="*/ 185 w 252"/>
                <a:gd name="T7" fmla="*/ 148 h 225"/>
                <a:gd name="T8" fmla="*/ 185 w 252"/>
                <a:gd name="T9" fmla="*/ 140 h 225"/>
                <a:gd name="T10" fmla="*/ 208 w 252"/>
                <a:gd name="T11" fmla="*/ 140 h 225"/>
                <a:gd name="T12" fmla="*/ 224 w 252"/>
                <a:gd name="T13" fmla="*/ 122 h 225"/>
                <a:gd name="T14" fmla="*/ 224 w 252"/>
                <a:gd name="T15" fmla="*/ 18 h 225"/>
                <a:gd name="T16" fmla="*/ 208 w 252"/>
                <a:gd name="T17" fmla="*/ 0 h 225"/>
                <a:gd name="T18" fmla="*/ 44 w 252"/>
                <a:gd name="T19" fmla="*/ 0 h 225"/>
                <a:gd name="T20" fmla="*/ 27 w 252"/>
                <a:gd name="T21" fmla="*/ 18 h 225"/>
                <a:gd name="T22" fmla="*/ 27 w 252"/>
                <a:gd name="T23" fmla="*/ 122 h 225"/>
                <a:gd name="T24" fmla="*/ 44 w 252"/>
                <a:gd name="T25" fmla="*/ 140 h 225"/>
                <a:gd name="T26" fmla="*/ 66 w 252"/>
                <a:gd name="T27" fmla="*/ 140 h 225"/>
                <a:gd name="T28" fmla="*/ 66 w 252"/>
                <a:gd name="T29" fmla="*/ 148 h 225"/>
                <a:gd name="T30" fmla="*/ 39 w 252"/>
                <a:gd name="T31" fmla="*/ 148 h 225"/>
                <a:gd name="T32" fmla="*/ 25 w 252"/>
                <a:gd name="T33" fmla="*/ 157 h 225"/>
                <a:gd name="T34" fmla="*/ 1 w 252"/>
                <a:gd name="T35" fmla="*/ 209 h 225"/>
                <a:gd name="T36" fmla="*/ 2 w 252"/>
                <a:gd name="T37" fmla="*/ 220 h 225"/>
                <a:gd name="T38" fmla="*/ 10 w 252"/>
                <a:gd name="T39" fmla="*/ 225 h 225"/>
                <a:gd name="T40" fmla="*/ 75 w 252"/>
                <a:gd name="T41" fmla="*/ 225 h 225"/>
                <a:gd name="T42" fmla="*/ 76 w 252"/>
                <a:gd name="T43" fmla="*/ 225 h 225"/>
                <a:gd name="T44" fmla="*/ 126 w 252"/>
                <a:gd name="T45" fmla="*/ 225 h 225"/>
                <a:gd name="T46" fmla="*/ 176 w 252"/>
                <a:gd name="T47" fmla="*/ 225 h 225"/>
                <a:gd name="T48" fmla="*/ 176 w 252"/>
                <a:gd name="T49" fmla="*/ 225 h 225"/>
                <a:gd name="T50" fmla="*/ 241 w 252"/>
                <a:gd name="T51" fmla="*/ 225 h 225"/>
                <a:gd name="T52" fmla="*/ 250 w 252"/>
                <a:gd name="T53" fmla="*/ 220 h 225"/>
                <a:gd name="T54" fmla="*/ 250 w 252"/>
                <a:gd name="T55" fmla="*/ 209 h 225"/>
                <a:gd name="T56" fmla="*/ 41 w 252"/>
                <a:gd name="T57" fmla="*/ 122 h 225"/>
                <a:gd name="T58" fmla="*/ 41 w 252"/>
                <a:gd name="T59" fmla="*/ 18 h 225"/>
                <a:gd name="T60" fmla="*/ 44 w 252"/>
                <a:gd name="T61" fmla="*/ 15 h 225"/>
                <a:gd name="T62" fmla="*/ 208 w 252"/>
                <a:gd name="T63" fmla="*/ 15 h 225"/>
                <a:gd name="T64" fmla="*/ 210 w 252"/>
                <a:gd name="T65" fmla="*/ 18 h 225"/>
                <a:gd name="T66" fmla="*/ 210 w 252"/>
                <a:gd name="T67" fmla="*/ 122 h 225"/>
                <a:gd name="T68" fmla="*/ 208 w 252"/>
                <a:gd name="T69" fmla="*/ 125 h 225"/>
                <a:gd name="T70" fmla="*/ 44 w 252"/>
                <a:gd name="T71" fmla="*/ 125 h 225"/>
                <a:gd name="T72" fmla="*/ 41 w 252"/>
                <a:gd name="T73" fmla="*/ 122 h 225"/>
                <a:gd name="T74" fmla="*/ 167 w 252"/>
                <a:gd name="T75" fmla="*/ 206 h 225"/>
                <a:gd name="T76" fmla="*/ 164 w 252"/>
                <a:gd name="T77" fmla="*/ 208 h 225"/>
                <a:gd name="T78" fmla="*/ 145 w 252"/>
                <a:gd name="T79" fmla="*/ 208 h 225"/>
                <a:gd name="T80" fmla="*/ 137 w 252"/>
                <a:gd name="T81" fmla="*/ 208 h 225"/>
                <a:gd name="T82" fmla="*/ 115 w 252"/>
                <a:gd name="T83" fmla="*/ 208 h 225"/>
                <a:gd name="T84" fmla="*/ 107 w 252"/>
                <a:gd name="T85" fmla="*/ 208 h 225"/>
                <a:gd name="T86" fmla="*/ 87 w 252"/>
                <a:gd name="T87" fmla="*/ 208 h 225"/>
                <a:gd name="T88" fmla="*/ 85 w 252"/>
                <a:gd name="T89" fmla="*/ 206 h 225"/>
                <a:gd name="T90" fmla="*/ 84 w 252"/>
                <a:gd name="T91" fmla="*/ 203 h 225"/>
                <a:gd name="T92" fmla="*/ 87 w 252"/>
                <a:gd name="T93" fmla="*/ 188 h 225"/>
                <a:gd name="T94" fmla="*/ 91 w 252"/>
                <a:gd name="T95" fmla="*/ 185 h 225"/>
                <a:gd name="T96" fmla="*/ 109 w 252"/>
                <a:gd name="T97" fmla="*/ 185 h 225"/>
                <a:gd name="T98" fmla="*/ 142 w 252"/>
                <a:gd name="T99" fmla="*/ 185 h 225"/>
                <a:gd name="T100" fmla="*/ 161 w 252"/>
                <a:gd name="T101" fmla="*/ 185 h 225"/>
                <a:gd name="T102" fmla="*/ 164 w 252"/>
                <a:gd name="T103" fmla="*/ 188 h 225"/>
                <a:gd name="T104" fmla="*/ 168 w 252"/>
                <a:gd name="T105" fmla="*/ 203 h 225"/>
                <a:gd name="T106" fmla="*/ 167 w 252"/>
                <a:gd name="T107" fmla="*/ 20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2" h="225">
                  <a:moveTo>
                    <a:pt x="250" y="209"/>
                  </a:moveTo>
                  <a:cubicBezTo>
                    <a:pt x="226" y="157"/>
                    <a:pt x="226" y="157"/>
                    <a:pt x="226" y="157"/>
                  </a:cubicBezTo>
                  <a:cubicBezTo>
                    <a:pt x="223" y="152"/>
                    <a:pt x="218" y="148"/>
                    <a:pt x="212" y="148"/>
                  </a:cubicBezTo>
                  <a:cubicBezTo>
                    <a:pt x="185" y="148"/>
                    <a:pt x="185" y="148"/>
                    <a:pt x="185" y="148"/>
                  </a:cubicBezTo>
                  <a:cubicBezTo>
                    <a:pt x="185" y="140"/>
                    <a:pt x="185" y="140"/>
                    <a:pt x="185" y="140"/>
                  </a:cubicBezTo>
                  <a:cubicBezTo>
                    <a:pt x="208" y="140"/>
                    <a:pt x="208" y="140"/>
                    <a:pt x="208" y="140"/>
                  </a:cubicBezTo>
                  <a:cubicBezTo>
                    <a:pt x="217" y="140"/>
                    <a:pt x="224" y="132"/>
                    <a:pt x="224" y="122"/>
                  </a:cubicBezTo>
                  <a:cubicBezTo>
                    <a:pt x="224" y="18"/>
                    <a:pt x="224" y="18"/>
                    <a:pt x="224" y="18"/>
                  </a:cubicBezTo>
                  <a:cubicBezTo>
                    <a:pt x="224" y="8"/>
                    <a:pt x="217" y="0"/>
                    <a:pt x="208" y="0"/>
                  </a:cubicBezTo>
                  <a:cubicBezTo>
                    <a:pt x="44" y="0"/>
                    <a:pt x="44" y="0"/>
                    <a:pt x="44" y="0"/>
                  </a:cubicBezTo>
                  <a:cubicBezTo>
                    <a:pt x="34" y="0"/>
                    <a:pt x="27" y="8"/>
                    <a:pt x="27" y="18"/>
                  </a:cubicBezTo>
                  <a:cubicBezTo>
                    <a:pt x="27" y="122"/>
                    <a:pt x="27" y="122"/>
                    <a:pt x="27" y="122"/>
                  </a:cubicBezTo>
                  <a:cubicBezTo>
                    <a:pt x="27" y="132"/>
                    <a:pt x="34" y="140"/>
                    <a:pt x="44" y="140"/>
                  </a:cubicBezTo>
                  <a:cubicBezTo>
                    <a:pt x="66" y="140"/>
                    <a:pt x="66" y="140"/>
                    <a:pt x="66" y="140"/>
                  </a:cubicBezTo>
                  <a:cubicBezTo>
                    <a:pt x="66" y="148"/>
                    <a:pt x="66" y="148"/>
                    <a:pt x="66" y="148"/>
                  </a:cubicBezTo>
                  <a:cubicBezTo>
                    <a:pt x="39" y="148"/>
                    <a:pt x="39" y="148"/>
                    <a:pt x="39" y="148"/>
                  </a:cubicBezTo>
                  <a:cubicBezTo>
                    <a:pt x="34" y="148"/>
                    <a:pt x="28" y="152"/>
                    <a:pt x="25" y="157"/>
                  </a:cubicBezTo>
                  <a:cubicBezTo>
                    <a:pt x="1" y="209"/>
                    <a:pt x="1" y="209"/>
                    <a:pt x="1" y="209"/>
                  </a:cubicBezTo>
                  <a:cubicBezTo>
                    <a:pt x="0" y="213"/>
                    <a:pt x="0" y="217"/>
                    <a:pt x="2" y="220"/>
                  </a:cubicBezTo>
                  <a:cubicBezTo>
                    <a:pt x="3" y="223"/>
                    <a:pt x="7" y="225"/>
                    <a:pt x="10" y="225"/>
                  </a:cubicBezTo>
                  <a:cubicBezTo>
                    <a:pt x="75" y="225"/>
                    <a:pt x="75" y="225"/>
                    <a:pt x="75" y="225"/>
                  </a:cubicBezTo>
                  <a:cubicBezTo>
                    <a:pt x="75" y="225"/>
                    <a:pt x="75" y="225"/>
                    <a:pt x="76" y="225"/>
                  </a:cubicBezTo>
                  <a:cubicBezTo>
                    <a:pt x="126" y="225"/>
                    <a:pt x="126" y="225"/>
                    <a:pt x="126" y="225"/>
                  </a:cubicBezTo>
                  <a:cubicBezTo>
                    <a:pt x="176" y="225"/>
                    <a:pt x="176" y="225"/>
                    <a:pt x="176" y="225"/>
                  </a:cubicBezTo>
                  <a:cubicBezTo>
                    <a:pt x="176" y="225"/>
                    <a:pt x="176" y="225"/>
                    <a:pt x="176" y="225"/>
                  </a:cubicBezTo>
                  <a:cubicBezTo>
                    <a:pt x="241" y="225"/>
                    <a:pt x="241" y="225"/>
                    <a:pt x="241" y="225"/>
                  </a:cubicBezTo>
                  <a:cubicBezTo>
                    <a:pt x="245" y="225"/>
                    <a:pt x="248" y="223"/>
                    <a:pt x="250" y="220"/>
                  </a:cubicBezTo>
                  <a:cubicBezTo>
                    <a:pt x="252" y="217"/>
                    <a:pt x="252" y="213"/>
                    <a:pt x="250" y="209"/>
                  </a:cubicBezTo>
                  <a:close/>
                  <a:moveTo>
                    <a:pt x="41" y="122"/>
                  </a:moveTo>
                  <a:cubicBezTo>
                    <a:pt x="41" y="18"/>
                    <a:pt x="41" y="18"/>
                    <a:pt x="41" y="18"/>
                  </a:cubicBezTo>
                  <a:cubicBezTo>
                    <a:pt x="41" y="16"/>
                    <a:pt x="42" y="15"/>
                    <a:pt x="44" y="15"/>
                  </a:cubicBezTo>
                  <a:cubicBezTo>
                    <a:pt x="208" y="15"/>
                    <a:pt x="208" y="15"/>
                    <a:pt x="208" y="15"/>
                  </a:cubicBezTo>
                  <a:cubicBezTo>
                    <a:pt x="209" y="15"/>
                    <a:pt x="210" y="16"/>
                    <a:pt x="210" y="18"/>
                  </a:cubicBezTo>
                  <a:cubicBezTo>
                    <a:pt x="210" y="122"/>
                    <a:pt x="210" y="122"/>
                    <a:pt x="210" y="122"/>
                  </a:cubicBezTo>
                  <a:cubicBezTo>
                    <a:pt x="210" y="123"/>
                    <a:pt x="209" y="125"/>
                    <a:pt x="208" y="125"/>
                  </a:cubicBezTo>
                  <a:cubicBezTo>
                    <a:pt x="44" y="125"/>
                    <a:pt x="44" y="125"/>
                    <a:pt x="44" y="125"/>
                  </a:cubicBezTo>
                  <a:cubicBezTo>
                    <a:pt x="42" y="125"/>
                    <a:pt x="41" y="123"/>
                    <a:pt x="41" y="122"/>
                  </a:cubicBezTo>
                  <a:close/>
                  <a:moveTo>
                    <a:pt x="167" y="206"/>
                  </a:moveTo>
                  <a:cubicBezTo>
                    <a:pt x="166" y="207"/>
                    <a:pt x="165" y="208"/>
                    <a:pt x="164" y="208"/>
                  </a:cubicBezTo>
                  <a:cubicBezTo>
                    <a:pt x="145" y="208"/>
                    <a:pt x="145" y="208"/>
                    <a:pt x="145" y="208"/>
                  </a:cubicBezTo>
                  <a:cubicBezTo>
                    <a:pt x="137" y="208"/>
                    <a:pt x="137" y="208"/>
                    <a:pt x="137" y="208"/>
                  </a:cubicBezTo>
                  <a:cubicBezTo>
                    <a:pt x="115" y="208"/>
                    <a:pt x="115" y="208"/>
                    <a:pt x="115" y="208"/>
                  </a:cubicBezTo>
                  <a:cubicBezTo>
                    <a:pt x="107" y="208"/>
                    <a:pt x="107" y="208"/>
                    <a:pt x="107" y="208"/>
                  </a:cubicBezTo>
                  <a:cubicBezTo>
                    <a:pt x="87" y="208"/>
                    <a:pt x="87" y="208"/>
                    <a:pt x="87" y="208"/>
                  </a:cubicBezTo>
                  <a:cubicBezTo>
                    <a:pt x="86" y="208"/>
                    <a:pt x="85" y="207"/>
                    <a:pt x="85" y="206"/>
                  </a:cubicBezTo>
                  <a:cubicBezTo>
                    <a:pt x="84" y="205"/>
                    <a:pt x="84" y="204"/>
                    <a:pt x="84" y="203"/>
                  </a:cubicBezTo>
                  <a:cubicBezTo>
                    <a:pt x="87" y="188"/>
                    <a:pt x="87" y="188"/>
                    <a:pt x="87" y="188"/>
                  </a:cubicBezTo>
                  <a:cubicBezTo>
                    <a:pt x="88" y="186"/>
                    <a:pt x="89" y="185"/>
                    <a:pt x="91" y="185"/>
                  </a:cubicBezTo>
                  <a:cubicBezTo>
                    <a:pt x="109" y="185"/>
                    <a:pt x="109" y="185"/>
                    <a:pt x="109" y="185"/>
                  </a:cubicBezTo>
                  <a:cubicBezTo>
                    <a:pt x="142" y="185"/>
                    <a:pt x="142" y="185"/>
                    <a:pt x="142" y="185"/>
                  </a:cubicBezTo>
                  <a:cubicBezTo>
                    <a:pt x="161" y="185"/>
                    <a:pt x="161" y="185"/>
                    <a:pt x="161" y="185"/>
                  </a:cubicBezTo>
                  <a:cubicBezTo>
                    <a:pt x="162" y="185"/>
                    <a:pt x="164" y="186"/>
                    <a:pt x="164" y="188"/>
                  </a:cubicBezTo>
                  <a:cubicBezTo>
                    <a:pt x="168" y="203"/>
                    <a:pt x="168" y="203"/>
                    <a:pt x="168" y="203"/>
                  </a:cubicBezTo>
                  <a:cubicBezTo>
                    <a:pt x="168" y="204"/>
                    <a:pt x="168" y="205"/>
                    <a:pt x="167" y="20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11"/>
            <p:cNvSpPr/>
            <p:nvPr/>
          </p:nvSpPr>
          <p:spPr bwMode="auto">
            <a:xfrm>
              <a:off x="10227329" y="4016071"/>
              <a:ext cx="154599" cy="155882"/>
            </a:xfrm>
            <a:custGeom>
              <a:avLst/>
              <a:gdLst>
                <a:gd name="T0" fmla="*/ 19 w 102"/>
                <a:gd name="T1" fmla="*/ 76 h 103"/>
                <a:gd name="T2" fmla="*/ 18 w 102"/>
                <a:gd name="T3" fmla="*/ 102 h 103"/>
                <a:gd name="T4" fmla="*/ 18 w 102"/>
                <a:gd name="T5" fmla="*/ 103 h 103"/>
                <a:gd name="T6" fmla="*/ 20 w 102"/>
                <a:gd name="T7" fmla="*/ 102 h 103"/>
                <a:gd name="T8" fmla="*/ 41 w 102"/>
                <a:gd name="T9" fmla="*/ 85 h 103"/>
                <a:gd name="T10" fmla="*/ 54 w 102"/>
                <a:gd name="T11" fmla="*/ 87 h 103"/>
                <a:gd name="T12" fmla="*/ 102 w 102"/>
                <a:gd name="T13" fmla="*/ 63 h 103"/>
                <a:gd name="T14" fmla="*/ 62 w 102"/>
                <a:gd name="T15" fmla="*/ 17 h 103"/>
                <a:gd name="T16" fmla="*/ 66 w 102"/>
                <a:gd name="T17" fmla="*/ 1 h 103"/>
                <a:gd name="T18" fmla="*/ 54 w 102"/>
                <a:gd name="T19" fmla="*/ 0 h 103"/>
                <a:gd name="T20" fmla="*/ 0 w 102"/>
                <a:gd name="T21" fmla="*/ 43 h 103"/>
                <a:gd name="T22" fmla="*/ 19 w 102"/>
                <a:gd name="T23" fmla="*/ 7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 h="103">
                  <a:moveTo>
                    <a:pt x="19" y="76"/>
                  </a:moveTo>
                  <a:cubicBezTo>
                    <a:pt x="18" y="102"/>
                    <a:pt x="18" y="102"/>
                    <a:pt x="18" y="102"/>
                  </a:cubicBezTo>
                  <a:cubicBezTo>
                    <a:pt x="18" y="103"/>
                    <a:pt x="18" y="103"/>
                    <a:pt x="18" y="103"/>
                  </a:cubicBezTo>
                  <a:cubicBezTo>
                    <a:pt x="19" y="103"/>
                    <a:pt x="20" y="103"/>
                    <a:pt x="20" y="102"/>
                  </a:cubicBezTo>
                  <a:cubicBezTo>
                    <a:pt x="41" y="85"/>
                    <a:pt x="41" y="85"/>
                    <a:pt x="41" y="85"/>
                  </a:cubicBezTo>
                  <a:cubicBezTo>
                    <a:pt x="45" y="86"/>
                    <a:pt x="50" y="87"/>
                    <a:pt x="54" y="87"/>
                  </a:cubicBezTo>
                  <a:cubicBezTo>
                    <a:pt x="75" y="87"/>
                    <a:pt x="94" y="77"/>
                    <a:pt x="102" y="63"/>
                  </a:cubicBezTo>
                  <a:cubicBezTo>
                    <a:pt x="79" y="56"/>
                    <a:pt x="62" y="38"/>
                    <a:pt x="62" y="17"/>
                  </a:cubicBezTo>
                  <a:cubicBezTo>
                    <a:pt x="62" y="11"/>
                    <a:pt x="63" y="6"/>
                    <a:pt x="66" y="1"/>
                  </a:cubicBezTo>
                  <a:cubicBezTo>
                    <a:pt x="62" y="0"/>
                    <a:pt x="58" y="0"/>
                    <a:pt x="54" y="0"/>
                  </a:cubicBezTo>
                  <a:cubicBezTo>
                    <a:pt x="24" y="0"/>
                    <a:pt x="0" y="19"/>
                    <a:pt x="0" y="43"/>
                  </a:cubicBezTo>
                  <a:cubicBezTo>
                    <a:pt x="0" y="56"/>
                    <a:pt x="8" y="68"/>
                    <a:pt x="19" y="7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 name="Freeform 212"/>
            <p:cNvSpPr/>
            <p:nvPr/>
          </p:nvSpPr>
          <p:spPr bwMode="auto">
            <a:xfrm>
              <a:off x="10327401" y="3967318"/>
              <a:ext cx="178975" cy="168070"/>
            </a:xfrm>
            <a:custGeom>
              <a:avLst/>
              <a:gdLst>
                <a:gd name="T0" fmla="*/ 42 w 118"/>
                <a:gd name="T1" fmla="*/ 75 h 111"/>
                <a:gd name="T2" fmla="*/ 36 w 118"/>
                <a:gd name="T3" fmla="*/ 95 h 111"/>
                <a:gd name="T4" fmla="*/ 57 w 118"/>
                <a:gd name="T5" fmla="*/ 98 h 111"/>
                <a:gd name="T6" fmla="*/ 79 w 118"/>
                <a:gd name="T7" fmla="*/ 94 h 111"/>
                <a:gd name="T8" fmla="*/ 99 w 118"/>
                <a:gd name="T9" fmla="*/ 110 h 111"/>
                <a:gd name="T10" fmla="*/ 101 w 118"/>
                <a:gd name="T11" fmla="*/ 111 h 111"/>
                <a:gd name="T12" fmla="*/ 101 w 118"/>
                <a:gd name="T13" fmla="*/ 110 h 111"/>
                <a:gd name="T14" fmla="*/ 100 w 118"/>
                <a:gd name="T15" fmla="*/ 84 h 111"/>
                <a:gd name="T16" fmla="*/ 118 w 118"/>
                <a:gd name="T17" fmla="*/ 49 h 111"/>
                <a:gd name="T18" fmla="*/ 57 w 118"/>
                <a:gd name="T19" fmla="*/ 0 h 111"/>
                <a:gd name="T20" fmla="*/ 0 w 118"/>
                <a:gd name="T21" fmla="*/ 33 h 111"/>
                <a:gd name="T22" fmla="*/ 42 w 118"/>
                <a:gd name="T23" fmla="*/ 7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8" h="111">
                  <a:moveTo>
                    <a:pt x="42" y="75"/>
                  </a:moveTo>
                  <a:cubicBezTo>
                    <a:pt x="42" y="82"/>
                    <a:pt x="40" y="89"/>
                    <a:pt x="36" y="95"/>
                  </a:cubicBezTo>
                  <a:cubicBezTo>
                    <a:pt x="43" y="97"/>
                    <a:pt x="50" y="98"/>
                    <a:pt x="57" y="98"/>
                  </a:cubicBezTo>
                  <a:cubicBezTo>
                    <a:pt x="65" y="98"/>
                    <a:pt x="72" y="96"/>
                    <a:pt x="79" y="94"/>
                  </a:cubicBezTo>
                  <a:cubicBezTo>
                    <a:pt x="99" y="110"/>
                    <a:pt x="99" y="110"/>
                    <a:pt x="99" y="110"/>
                  </a:cubicBezTo>
                  <a:cubicBezTo>
                    <a:pt x="99" y="111"/>
                    <a:pt x="100" y="111"/>
                    <a:pt x="101" y="111"/>
                  </a:cubicBezTo>
                  <a:cubicBezTo>
                    <a:pt x="101" y="111"/>
                    <a:pt x="101" y="111"/>
                    <a:pt x="101" y="110"/>
                  </a:cubicBezTo>
                  <a:cubicBezTo>
                    <a:pt x="100" y="84"/>
                    <a:pt x="100" y="84"/>
                    <a:pt x="100" y="84"/>
                  </a:cubicBezTo>
                  <a:cubicBezTo>
                    <a:pt x="111" y="75"/>
                    <a:pt x="118" y="62"/>
                    <a:pt x="118" y="49"/>
                  </a:cubicBezTo>
                  <a:cubicBezTo>
                    <a:pt x="118" y="22"/>
                    <a:pt x="91" y="0"/>
                    <a:pt x="57" y="0"/>
                  </a:cubicBezTo>
                  <a:cubicBezTo>
                    <a:pt x="30" y="0"/>
                    <a:pt x="8" y="14"/>
                    <a:pt x="0" y="33"/>
                  </a:cubicBezTo>
                  <a:cubicBezTo>
                    <a:pt x="24" y="37"/>
                    <a:pt x="42" y="54"/>
                    <a:pt x="42" y="7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2" name="Freeform 213"/>
            <p:cNvSpPr/>
            <p:nvPr/>
          </p:nvSpPr>
          <p:spPr bwMode="auto">
            <a:xfrm>
              <a:off x="10288270" y="4196329"/>
              <a:ext cx="159089" cy="177692"/>
            </a:xfrm>
            <a:custGeom>
              <a:avLst/>
              <a:gdLst>
                <a:gd name="T0" fmla="*/ 92 w 105"/>
                <a:gd name="T1" fmla="*/ 95 h 117"/>
                <a:gd name="T2" fmla="*/ 72 w 105"/>
                <a:gd name="T3" fmla="*/ 87 h 117"/>
                <a:gd name="T4" fmla="*/ 69 w 105"/>
                <a:gd name="T5" fmla="*/ 67 h 117"/>
                <a:gd name="T6" fmla="*/ 79 w 105"/>
                <a:gd name="T7" fmla="*/ 29 h 117"/>
                <a:gd name="T8" fmla="*/ 54 w 105"/>
                <a:gd name="T9" fmla="*/ 0 h 117"/>
                <a:gd name="T10" fmla="*/ 52 w 105"/>
                <a:gd name="T11" fmla="*/ 0 h 117"/>
                <a:gd name="T12" fmla="*/ 52 w 105"/>
                <a:gd name="T13" fmla="*/ 0 h 117"/>
                <a:gd name="T14" fmla="*/ 51 w 105"/>
                <a:gd name="T15" fmla="*/ 0 h 117"/>
                <a:gd name="T16" fmla="*/ 26 w 105"/>
                <a:gd name="T17" fmla="*/ 29 h 117"/>
                <a:gd name="T18" fmla="*/ 36 w 105"/>
                <a:gd name="T19" fmla="*/ 67 h 117"/>
                <a:gd name="T20" fmla="*/ 33 w 105"/>
                <a:gd name="T21" fmla="*/ 87 h 117"/>
                <a:gd name="T22" fmla="*/ 12 w 105"/>
                <a:gd name="T23" fmla="*/ 95 h 117"/>
                <a:gd name="T24" fmla="*/ 0 w 105"/>
                <a:gd name="T25" fmla="*/ 117 h 117"/>
                <a:gd name="T26" fmla="*/ 52 w 105"/>
                <a:gd name="T27" fmla="*/ 117 h 117"/>
                <a:gd name="T28" fmla="*/ 52 w 105"/>
                <a:gd name="T29" fmla="*/ 117 h 117"/>
                <a:gd name="T30" fmla="*/ 104 w 105"/>
                <a:gd name="T31" fmla="*/ 117 h 117"/>
                <a:gd name="T32" fmla="*/ 92 w 105"/>
                <a:gd name="T33" fmla="*/ 9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17">
                  <a:moveTo>
                    <a:pt x="92" y="95"/>
                  </a:moveTo>
                  <a:cubicBezTo>
                    <a:pt x="92" y="95"/>
                    <a:pt x="72" y="87"/>
                    <a:pt x="72" y="87"/>
                  </a:cubicBezTo>
                  <a:cubicBezTo>
                    <a:pt x="68" y="86"/>
                    <a:pt x="63" y="73"/>
                    <a:pt x="69" y="67"/>
                  </a:cubicBezTo>
                  <a:cubicBezTo>
                    <a:pt x="78" y="55"/>
                    <a:pt x="79" y="29"/>
                    <a:pt x="79" y="29"/>
                  </a:cubicBezTo>
                  <a:cubicBezTo>
                    <a:pt x="79" y="13"/>
                    <a:pt x="70" y="0"/>
                    <a:pt x="54" y="0"/>
                  </a:cubicBezTo>
                  <a:cubicBezTo>
                    <a:pt x="54" y="0"/>
                    <a:pt x="53" y="0"/>
                    <a:pt x="52" y="0"/>
                  </a:cubicBezTo>
                  <a:cubicBezTo>
                    <a:pt x="52" y="0"/>
                    <a:pt x="52" y="0"/>
                    <a:pt x="52" y="0"/>
                  </a:cubicBezTo>
                  <a:cubicBezTo>
                    <a:pt x="52" y="0"/>
                    <a:pt x="51" y="0"/>
                    <a:pt x="51" y="0"/>
                  </a:cubicBezTo>
                  <a:cubicBezTo>
                    <a:pt x="34" y="0"/>
                    <a:pt x="26" y="13"/>
                    <a:pt x="26" y="29"/>
                  </a:cubicBezTo>
                  <a:cubicBezTo>
                    <a:pt x="26" y="29"/>
                    <a:pt x="27" y="55"/>
                    <a:pt x="36" y="67"/>
                  </a:cubicBezTo>
                  <a:cubicBezTo>
                    <a:pt x="42" y="73"/>
                    <a:pt x="37" y="86"/>
                    <a:pt x="33" y="87"/>
                  </a:cubicBezTo>
                  <a:cubicBezTo>
                    <a:pt x="33" y="87"/>
                    <a:pt x="12" y="95"/>
                    <a:pt x="12" y="95"/>
                  </a:cubicBezTo>
                  <a:cubicBezTo>
                    <a:pt x="0" y="102"/>
                    <a:pt x="1" y="108"/>
                    <a:pt x="0" y="117"/>
                  </a:cubicBezTo>
                  <a:cubicBezTo>
                    <a:pt x="52" y="117"/>
                    <a:pt x="52" y="117"/>
                    <a:pt x="52" y="117"/>
                  </a:cubicBezTo>
                  <a:cubicBezTo>
                    <a:pt x="52" y="117"/>
                    <a:pt x="52" y="117"/>
                    <a:pt x="52" y="117"/>
                  </a:cubicBezTo>
                  <a:cubicBezTo>
                    <a:pt x="104" y="117"/>
                    <a:pt x="104" y="117"/>
                    <a:pt x="104" y="117"/>
                  </a:cubicBezTo>
                  <a:cubicBezTo>
                    <a:pt x="103" y="108"/>
                    <a:pt x="105" y="102"/>
                    <a:pt x="92" y="9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3" name="Freeform 214"/>
            <p:cNvSpPr/>
            <p:nvPr/>
          </p:nvSpPr>
          <p:spPr bwMode="auto">
            <a:xfrm>
              <a:off x="10400531" y="4171952"/>
              <a:ext cx="144335" cy="178975"/>
            </a:xfrm>
            <a:custGeom>
              <a:avLst/>
              <a:gdLst>
                <a:gd name="T0" fmla="*/ 83 w 95"/>
                <a:gd name="T1" fmla="*/ 96 h 118"/>
                <a:gd name="T2" fmla="*/ 62 w 95"/>
                <a:gd name="T3" fmla="*/ 88 h 118"/>
                <a:gd name="T4" fmla="*/ 59 w 95"/>
                <a:gd name="T5" fmla="*/ 68 h 118"/>
                <a:gd name="T6" fmla="*/ 69 w 95"/>
                <a:gd name="T7" fmla="*/ 30 h 118"/>
                <a:gd name="T8" fmla="*/ 45 w 95"/>
                <a:gd name="T9" fmla="*/ 0 h 118"/>
                <a:gd name="T10" fmla="*/ 43 w 95"/>
                <a:gd name="T11" fmla="*/ 0 h 118"/>
                <a:gd name="T12" fmla="*/ 43 w 95"/>
                <a:gd name="T13" fmla="*/ 0 h 118"/>
                <a:gd name="T14" fmla="*/ 41 w 95"/>
                <a:gd name="T15" fmla="*/ 0 h 118"/>
                <a:gd name="T16" fmla="*/ 17 w 95"/>
                <a:gd name="T17" fmla="*/ 30 h 118"/>
                <a:gd name="T18" fmla="*/ 27 w 95"/>
                <a:gd name="T19" fmla="*/ 68 h 118"/>
                <a:gd name="T20" fmla="*/ 24 w 95"/>
                <a:gd name="T21" fmla="*/ 88 h 118"/>
                <a:gd name="T22" fmla="*/ 3 w 95"/>
                <a:gd name="T23" fmla="*/ 96 h 118"/>
                <a:gd name="T24" fmla="*/ 0 w 95"/>
                <a:gd name="T25" fmla="*/ 97 h 118"/>
                <a:gd name="T26" fmla="*/ 0 w 95"/>
                <a:gd name="T27" fmla="*/ 98 h 118"/>
                <a:gd name="T28" fmla="*/ 20 w 95"/>
                <a:gd name="T29" fmla="*/ 105 h 118"/>
                <a:gd name="T30" fmla="*/ 21 w 95"/>
                <a:gd name="T31" fmla="*/ 106 h 118"/>
                <a:gd name="T32" fmla="*/ 21 w 95"/>
                <a:gd name="T33" fmla="*/ 106 h 118"/>
                <a:gd name="T34" fmla="*/ 34 w 95"/>
                <a:gd name="T35" fmla="*/ 118 h 118"/>
                <a:gd name="T36" fmla="*/ 43 w 95"/>
                <a:gd name="T37" fmla="*/ 118 h 118"/>
                <a:gd name="T38" fmla="*/ 43 w 95"/>
                <a:gd name="T39" fmla="*/ 118 h 118"/>
                <a:gd name="T40" fmla="*/ 95 w 95"/>
                <a:gd name="T41" fmla="*/ 118 h 118"/>
                <a:gd name="T42" fmla="*/ 83 w 95"/>
                <a:gd name="T43"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5" h="118">
                  <a:moveTo>
                    <a:pt x="83" y="96"/>
                  </a:moveTo>
                  <a:cubicBezTo>
                    <a:pt x="83" y="96"/>
                    <a:pt x="62" y="88"/>
                    <a:pt x="62" y="88"/>
                  </a:cubicBezTo>
                  <a:cubicBezTo>
                    <a:pt x="59" y="87"/>
                    <a:pt x="53" y="74"/>
                    <a:pt x="59" y="68"/>
                  </a:cubicBezTo>
                  <a:cubicBezTo>
                    <a:pt x="68" y="56"/>
                    <a:pt x="69" y="30"/>
                    <a:pt x="69" y="30"/>
                  </a:cubicBezTo>
                  <a:cubicBezTo>
                    <a:pt x="69" y="13"/>
                    <a:pt x="61" y="1"/>
                    <a:pt x="45" y="0"/>
                  </a:cubicBezTo>
                  <a:cubicBezTo>
                    <a:pt x="44" y="0"/>
                    <a:pt x="44" y="0"/>
                    <a:pt x="43" y="0"/>
                  </a:cubicBezTo>
                  <a:cubicBezTo>
                    <a:pt x="43" y="0"/>
                    <a:pt x="43" y="0"/>
                    <a:pt x="43" y="0"/>
                  </a:cubicBezTo>
                  <a:cubicBezTo>
                    <a:pt x="42" y="0"/>
                    <a:pt x="41" y="0"/>
                    <a:pt x="41" y="0"/>
                  </a:cubicBezTo>
                  <a:cubicBezTo>
                    <a:pt x="25" y="1"/>
                    <a:pt x="17" y="13"/>
                    <a:pt x="17" y="30"/>
                  </a:cubicBezTo>
                  <a:cubicBezTo>
                    <a:pt x="17" y="30"/>
                    <a:pt x="18" y="56"/>
                    <a:pt x="27" y="68"/>
                  </a:cubicBezTo>
                  <a:cubicBezTo>
                    <a:pt x="33" y="74"/>
                    <a:pt x="27" y="87"/>
                    <a:pt x="24" y="88"/>
                  </a:cubicBezTo>
                  <a:cubicBezTo>
                    <a:pt x="23" y="88"/>
                    <a:pt x="3" y="96"/>
                    <a:pt x="3" y="96"/>
                  </a:cubicBezTo>
                  <a:cubicBezTo>
                    <a:pt x="2" y="96"/>
                    <a:pt x="1" y="97"/>
                    <a:pt x="0" y="97"/>
                  </a:cubicBezTo>
                  <a:cubicBezTo>
                    <a:pt x="0" y="98"/>
                    <a:pt x="0" y="98"/>
                    <a:pt x="0" y="98"/>
                  </a:cubicBezTo>
                  <a:cubicBezTo>
                    <a:pt x="4" y="99"/>
                    <a:pt x="20" y="105"/>
                    <a:pt x="20" y="105"/>
                  </a:cubicBezTo>
                  <a:cubicBezTo>
                    <a:pt x="21" y="106"/>
                    <a:pt x="21" y="106"/>
                    <a:pt x="21" y="106"/>
                  </a:cubicBezTo>
                  <a:cubicBezTo>
                    <a:pt x="21" y="106"/>
                    <a:pt x="21" y="106"/>
                    <a:pt x="21" y="106"/>
                  </a:cubicBezTo>
                  <a:cubicBezTo>
                    <a:pt x="28" y="110"/>
                    <a:pt x="32" y="114"/>
                    <a:pt x="34" y="118"/>
                  </a:cubicBezTo>
                  <a:cubicBezTo>
                    <a:pt x="43" y="118"/>
                    <a:pt x="43" y="118"/>
                    <a:pt x="43" y="118"/>
                  </a:cubicBezTo>
                  <a:cubicBezTo>
                    <a:pt x="43" y="118"/>
                    <a:pt x="43" y="118"/>
                    <a:pt x="43" y="118"/>
                  </a:cubicBezTo>
                  <a:cubicBezTo>
                    <a:pt x="95" y="118"/>
                    <a:pt x="95" y="118"/>
                    <a:pt x="95" y="118"/>
                  </a:cubicBezTo>
                  <a:cubicBezTo>
                    <a:pt x="94" y="108"/>
                    <a:pt x="95" y="103"/>
                    <a:pt x="83" y="9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4" name="Freeform 215"/>
            <p:cNvSpPr/>
            <p:nvPr/>
          </p:nvSpPr>
          <p:spPr bwMode="auto">
            <a:xfrm>
              <a:off x="10189481" y="4171952"/>
              <a:ext cx="145618" cy="178975"/>
            </a:xfrm>
            <a:custGeom>
              <a:avLst/>
              <a:gdLst>
                <a:gd name="T0" fmla="*/ 74 w 96"/>
                <a:gd name="T1" fmla="*/ 106 h 118"/>
                <a:gd name="T2" fmla="*/ 75 w 96"/>
                <a:gd name="T3" fmla="*/ 106 h 118"/>
                <a:gd name="T4" fmla="*/ 75 w 96"/>
                <a:gd name="T5" fmla="*/ 105 h 118"/>
                <a:gd name="T6" fmla="*/ 95 w 96"/>
                <a:gd name="T7" fmla="*/ 98 h 118"/>
                <a:gd name="T8" fmla="*/ 96 w 96"/>
                <a:gd name="T9" fmla="*/ 97 h 118"/>
                <a:gd name="T10" fmla="*/ 93 w 96"/>
                <a:gd name="T11" fmla="*/ 96 h 118"/>
                <a:gd name="T12" fmla="*/ 72 w 96"/>
                <a:gd name="T13" fmla="*/ 88 h 118"/>
                <a:gd name="T14" fmla="*/ 69 w 96"/>
                <a:gd name="T15" fmla="*/ 68 h 118"/>
                <a:gd name="T16" fmla="*/ 79 w 96"/>
                <a:gd name="T17" fmla="*/ 30 h 118"/>
                <a:gd name="T18" fmla="*/ 55 w 96"/>
                <a:gd name="T19" fmla="*/ 0 h 118"/>
                <a:gd name="T20" fmla="*/ 53 w 96"/>
                <a:gd name="T21" fmla="*/ 0 h 118"/>
                <a:gd name="T22" fmla="*/ 51 w 96"/>
                <a:gd name="T23" fmla="*/ 0 h 118"/>
                <a:gd name="T24" fmla="*/ 26 w 96"/>
                <a:gd name="T25" fmla="*/ 30 h 118"/>
                <a:gd name="T26" fmla="*/ 36 w 96"/>
                <a:gd name="T27" fmla="*/ 68 h 118"/>
                <a:gd name="T28" fmla="*/ 33 w 96"/>
                <a:gd name="T29" fmla="*/ 88 h 118"/>
                <a:gd name="T30" fmla="*/ 13 w 96"/>
                <a:gd name="T31" fmla="*/ 96 h 118"/>
                <a:gd name="T32" fmla="*/ 1 w 96"/>
                <a:gd name="T33" fmla="*/ 118 h 118"/>
                <a:gd name="T34" fmla="*/ 53 w 96"/>
                <a:gd name="T35" fmla="*/ 118 h 118"/>
                <a:gd name="T36" fmla="*/ 62 w 96"/>
                <a:gd name="T37" fmla="*/ 118 h 118"/>
                <a:gd name="T38" fmla="*/ 74 w 96"/>
                <a:gd name="T39" fmla="*/ 10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6" h="118">
                  <a:moveTo>
                    <a:pt x="74" y="106"/>
                  </a:moveTo>
                  <a:cubicBezTo>
                    <a:pt x="75" y="106"/>
                    <a:pt x="75" y="106"/>
                    <a:pt x="75" y="106"/>
                  </a:cubicBezTo>
                  <a:cubicBezTo>
                    <a:pt x="75" y="105"/>
                    <a:pt x="75" y="105"/>
                    <a:pt x="75" y="105"/>
                  </a:cubicBezTo>
                  <a:cubicBezTo>
                    <a:pt x="75" y="105"/>
                    <a:pt x="92" y="99"/>
                    <a:pt x="95" y="98"/>
                  </a:cubicBezTo>
                  <a:cubicBezTo>
                    <a:pt x="95" y="98"/>
                    <a:pt x="95" y="98"/>
                    <a:pt x="96" y="97"/>
                  </a:cubicBezTo>
                  <a:cubicBezTo>
                    <a:pt x="95" y="97"/>
                    <a:pt x="94" y="96"/>
                    <a:pt x="93" y="96"/>
                  </a:cubicBezTo>
                  <a:cubicBezTo>
                    <a:pt x="93" y="96"/>
                    <a:pt x="72" y="88"/>
                    <a:pt x="72" y="88"/>
                  </a:cubicBezTo>
                  <a:cubicBezTo>
                    <a:pt x="68" y="87"/>
                    <a:pt x="63" y="74"/>
                    <a:pt x="69" y="68"/>
                  </a:cubicBezTo>
                  <a:cubicBezTo>
                    <a:pt x="78" y="56"/>
                    <a:pt x="79" y="30"/>
                    <a:pt x="79" y="30"/>
                  </a:cubicBezTo>
                  <a:cubicBezTo>
                    <a:pt x="79" y="13"/>
                    <a:pt x="71" y="1"/>
                    <a:pt x="55" y="0"/>
                  </a:cubicBezTo>
                  <a:cubicBezTo>
                    <a:pt x="54" y="0"/>
                    <a:pt x="53" y="0"/>
                    <a:pt x="53" y="0"/>
                  </a:cubicBezTo>
                  <a:cubicBezTo>
                    <a:pt x="52" y="0"/>
                    <a:pt x="51" y="0"/>
                    <a:pt x="51" y="0"/>
                  </a:cubicBezTo>
                  <a:cubicBezTo>
                    <a:pt x="35" y="1"/>
                    <a:pt x="26" y="13"/>
                    <a:pt x="26" y="30"/>
                  </a:cubicBezTo>
                  <a:cubicBezTo>
                    <a:pt x="26" y="30"/>
                    <a:pt x="27" y="56"/>
                    <a:pt x="36" y="68"/>
                  </a:cubicBezTo>
                  <a:cubicBezTo>
                    <a:pt x="42" y="74"/>
                    <a:pt x="37" y="87"/>
                    <a:pt x="33" y="88"/>
                  </a:cubicBezTo>
                  <a:cubicBezTo>
                    <a:pt x="33" y="88"/>
                    <a:pt x="13" y="96"/>
                    <a:pt x="13" y="96"/>
                  </a:cubicBezTo>
                  <a:cubicBezTo>
                    <a:pt x="0" y="103"/>
                    <a:pt x="2" y="108"/>
                    <a:pt x="1" y="118"/>
                  </a:cubicBezTo>
                  <a:cubicBezTo>
                    <a:pt x="53" y="118"/>
                    <a:pt x="53" y="118"/>
                    <a:pt x="53" y="118"/>
                  </a:cubicBezTo>
                  <a:cubicBezTo>
                    <a:pt x="62" y="118"/>
                    <a:pt x="62" y="118"/>
                    <a:pt x="62" y="118"/>
                  </a:cubicBezTo>
                  <a:cubicBezTo>
                    <a:pt x="64" y="114"/>
                    <a:pt x="67" y="110"/>
                    <a:pt x="74" y="10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5" name="Freeform 216"/>
            <p:cNvSpPr>
              <a:spLocks noEditPoints="1"/>
            </p:cNvSpPr>
            <p:nvPr/>
          </p:nvSpPr>
          <p:spPr bwMode="auto">
            <a:xfrm>
              <a:off x="8611418" y="2314201"/>
              <a:ext cx="327801" cy="292519"/>
            </a:xfrm>
            <a:custGeom>
              <a:avLst/>
              <a:gdLst>
                <a:gd name="T0" fmla="*/ 216 w 216"/>
                <a:gd name="T1" fmla="*/ 86 h 193"/>
                <a:gd name="T2" fmla="*/ 108 w 216"/>
                <a:gd name="T3" fmla="*/ 0 h 193"/>
                <a:gd name="T4" fmla="*/ 0 w 216"/>
                <a:gd name="T5" fmla="*/ 86 h 193"/>
                <a:gd name="T6" fmla="*/ 108 w 216"/>
                <a:gd name="T7" fmla="*/ 171 h 193"/>
                <a:gd name="T8" fmla="*/ 145 w 216"/>
                <a:gd name="T9" fmla="*/ 166 h 193"/>
                <a:gd name="T10" fmla="*/ 176 w 216"/>
                <a:gd name="T11" fmla="*/ 192 h 193"/>
                <a:gd name="T12" fmla="*/ 179 w 216"/>
                <a:gd name="T13" fmla="*/ 193 h 193"/>
                <a:gd name="T14" fmla="*/ 180 w 216"/>
                <a:gd name="T15" fmla="*/ 192 h 193"/>
                <a:gd name="T16" fmla="*/ 178 w 216"/>
                <a:gd name="T17" fmla="*/ 151 h 193"/>
                <a:gd name="T18" fmla="*/ 216 w 216"/>
                <a:gd name="T19" fmla="*/ 86 h 193"/>
                <a:gd name="T20" fmla="*/ 150 w 216"/>
                <a:gd name="T21" fmla="*/ 123 h 193"/>
                <a:gd name="T22" fmla="*/ 67 w 216"/>
                <a:gd name="T23" fmla="*/ 123 h 193"/>
                <a:gd name="T24" fmla="*/ 59 w 216"/>
                <a:gd name="T25" fmla="*/ 115 h 193"/>
                <a:gd name="T26" fmla="*/ 67 w 216"/>
                <a:gd name="T27" fmla="*/ 107 h 193"/>
                <a:gd name="T28" fmla="*/ 150 w 216"/>
                <a:gd name="T29" fmla="*/ 107 h 193"/>
                <a:gd name="T30" fmla="*/ 158 w 216"/>
                <a:gd name="T31" fmla="*/ 115 h 193"/>
                <a:gd name="T32" fmla="*/ 150 w 216"/>
                <a:gd name="T33" fmla="*/ 123 h 193"/>
                <a:gd name="T34" fmla="*/ 150 w 216"/>
                <a:gd name="T35" fmla="*/ 90 h 193"/>
                <a:gd name="T36" fmla="*/ 67 w 216"/>
                <a:gd name="T37" fmla="*/ 90 h 193"/>
                <a:gd name="T38" fmla="*/ 59 w 216"/>
                <a:gd name="T39" fmla="*/ 83 h 193"/>
                <a:gd name="T40" fmla="*/ 67 w 216"/>
                <a:gd name="T41" fmla="*/ 75 h 193"/>
                <a:gd name="T42" fmla="*/ 150 w 216"/>
                <a:gd name="T43" fmla="*/ 75 h 193"/>
                <a:gd name="T44" fmla="*/ 158 w 216"/>
                <a:gd name="T45" fmla="*/ 83 h 193"/>
                <a:gd name="T46" fmla="*/ 150 w 216"/>
                <a:gd name="T47" fmla="*/ 90 h 193"/>
                <a:gd name="T48" fmla="*/ 150 w 216"/>
                <a:gd name="T49" fmla="*/ 58 h 193"/>
                <a:gd name="T50" fmla="*/ 67 w 216"/>
                <a:gd name="T51" fmla="*/ 58 h 193"/>
                <a:gd name="T52" fmla="*/ 59 w 216"/>
                <a:gd name="T53" fmla="*/ 51 h 193"/>
                <a:gd name="T54" fmla="*/ 67 w 216"/>
                <a:gd name="T55" fmla="*/ 43 h 193"/>
                <a:gd name="T56" fmla="*/ 150 w 216"/>
                <a:gd name="T57" fmla="*/ 43 h 193"/>
                <a:gd name="T58" fmla="*/ 158 w 216"/>
                <a:gd name="T59" fmla="*/ 51 h 193"/>
                <a:gd name="T60" fmla="*/ 150 w 216"/>
                <a:gd name="T61" fmla="*/ 5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6" h="193">
                  <a:moveTo>
                    <a:pt x="216" y="86"/>
                  </a:moveTo>
                  <a:cubicBezTo>
                    <a:pt x="216" y="39"/>
                    <a:pt x="167" y="0"/>
                    <a:pt x="108" y="0"/>
                  </a:cubicBezTo>
                  <a:cubicBezTo>
                    <a:pt x="49" y="0"/>
                    <a:pt x="0" y="39"/>
                    <a:pt x="0" y="86"/>
                  </a:cubicBezTo>
                  <a:cubicBezTo>
                    <a:pt x="0" y="133"/>
                    <a:pt x="49" y="171"/>
                    <a:pt x="108" y="171"/>
                  </a:cubicBezTo>
                  <a:cubicBezTo>
                    <a:pt x="121" y="171"/>
                    <a:pt x="133" y="170"/>
                    <a:pt x="145" y="166"/>
                  </a:cubicBezTo>
                  <a:cubicBezTo>
                    <a:pt x="176" y="192"/>
                    <a:pt x="176" y="192"/>
                    <a:pt x="176" y="192"/>
                  </a:cubicBezTo>
                  <a:cubicBezTo>
                    <a:pt x="177" y="193"/>
                    <a:pt x="178" y="193"/>
                    <a:pt x="179" y="193"/>
                  </a:cubicBezTo>
                  <a:cubicBezTo>
                    <a:pt x="180" y="193"/>
                    <a:pt x="180" y="193"/>
                    <a:pt x="180" y="192"/>
                  </a:cubicBezTo>
                  <a:cubicBezTo>
                    <a:pt x="178" y="151"/>
                    <a:pt x="178" y="151"/>
                    <a:pt x="178" y="151"/>
                  </a:cubicBezTo>
                  <a:cubicBezTo>
                    <a:pt x="201" y="135"/>
                    <a:pt x="216" y="112"/>
                    <a:pt x="216" y="86"/>
                  </a:cubicBezTo>
                  <a:close/>
                  <a:moveTo>
                    <a:pt x="150" y="123"/>
                  </a:moveTo>
                  <a:cubicBezTo>
                    <a:pt x="67" y="123"/>
                    <a:pt x="67" y="123"/>
                    <a:pt x="67" y="123"/>
                  </a:cubicBezTo>
                  <a:cubicBezTo>
                    <a:pt x="63" y="123"/>
                    <a:pt x="59" y="119"/>
                    <a:pt x="59" y="115"/>
                  </a:cubicBezTo>
                  <a:cubicBezTo>
                    <a:pt x="59" y="111"/>
                    <a:pt x="63" y="107"/>
                    <a:pt x="67" y="107"/>
                  </a:cubicBezTo>
                  <a:cubicBezTo>
                    <a:pt x="150" y="107"/>
                    <a:pt x="150" y="107"/>
                    <a:pt x="150" y="107"/>
                  </a:cubicBezTo>
                  <a:cubicBezTo>
                    <a:pt x="155" y="107"/>
                    <a:pt x="158" y="111"/>
                    <a:pt x="158" y="115"/>
                  </a:cubicBezTo>
                  <a:cubicBezTo>
                    <a:pt x="158" y="119"/>
                    <a:pt x="155" y="123"/>
                    <a:pt x="150" y="123"/>
                  </a:cubicBezTo>
                  <a:close/>
                  <a:moveTo>
                    <a:pt x="150" y="90"/>
                  </a:moveTo>
                  <a:cubicBezTo>
                    <a:pt x="67" y="90"/>
                    <a:pt x="67" y="90"/>
                    <a:pt x="67" y="90"/>
                  </a:cubicBezTo>
                  <a:cubicBezTo>
                    <a:pt x="63" y="90"/>
                    <a:pt x="59" y="87"/>
                    <a:pt x="59" y="83"/>
                  </a:cubicBezTo>
                  <a:cubicBezTo>
                    <a:pt x="59" y="78"/>
                    <a:pt x="63" y="75"/>
                    <a:pt x="67" y="75"/>
                  </a:cubicBezTo>
                  <a:cubicBezTo>
                    <a:pt x="150" y="75"/>
                    <a:pt x="150" y="75"/>
                    <a:pt x="150" y="75"/>
                  </a:cubicBezTo>
                  <a:cubicBezTo>
                    <a:pt x="155" y="75"/>
                    <a:pt x="158" y="78"/>
                    <a:pt x="158" y="83"/>
                  </a:cubicBezTo>
                  <a:cubicBezTo>
                    <a:pt x="158" y="87"/>
                    <a:pt x="155" y="90"/>
                    <a:pt x="150" y="90"/>
                  </a:cubicBezTo>
                  <a:close/>
                  <a:moveTo>
                    <a:pt x="150" y="58"/>
                  </a:moveTo>
                  <a:cubicBezTo>
                    <a:pt x="67" y="58"/>
                    <a:pt x="67" y="58"/>
                    <a:pt x="67" y="58"/>
                  </a:cubicBezTo>
                  <a:cubicBezTo>
                    <a:pt x="63" y="58"/>
                    <a:pt x="59" y="55"/>
                    <a:pt x="59" y="51"/>
                  </a:cubicBezTo>
                  <a:cubicBezTo>
                    <a:pt x="59" y="46"/>
                    <a:pt x="63" y="43"/>
                    <a:pt x="67" y="43"/>
                  </a:cubicBezTo>
                  <a:cubicBezTo>
                    <a:pt x="150" y="43"/>
                    <a:pt x="150" y="43"/>
                    <a:pt x="150" y="43"/>
                  </a:cubicBezTo>
                  <a:cubicBezTo>
                    <a:pt x="155" y="43"/>
                    <a:pt x="158" y="46"/>
                    <a:pt x="158" y="51"/>
                  </a:cubicBezTo>
                  <a:cubicBezTo>
                    <a:pt x="158" y="55"/>
                    <a:pt x="155" y="58"/>
                    <a:pt x="150" y="5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17"/>
            <p:cNvSpPr/>
            <p:nvPr/>
          </p:nvSpPr>
          <p:spPr bwMode="auto">
            <a:xfrm>
              <a:off x="9799456" y="5209240"/>
              <a:ext cx="271350" cy="303424"/>
            </a:xfrm>
            <a:custGeom>
              <a:avLst/>
              <a:gdLst>
                <a:gd name="T0" fmla="*/ 111 w 179"/>
                <a:gd name="T1" fmla="*/ 6 h 200"/>
                <a:gd name="T2" fmla="*/ 111 w 179"/>
                <a:gd name="T3" fmla="*/ 6 h 200"/>
                <a:gd name="T4" fmla="*/ 105 w 179"/>
                <a:gd name="T5" fmla="*/ 0 h 200"/>
                <a:gd name="T6" fmla="*/ 99 w 179"/>
                <a:gd name="T7" fmla="*/ 6 h 200"/>
                <a:gd name="T8" fmla="*/ 99 w 179"/>
                <a:gd name="T9" fmla="*/ 134 h 200"/>
                <a:gd name="T10" fmla="*/ 56 w 179"/>
                <a:gd name="T11" fmla="*/ 118 h 200"/>
                <a:gd name="T12" fmla="*/ 0 w 179"/>
                <a:gd name="T13" fmla="*/ 159 h 200"/>
                <a:gd name="T14" fmla="*/ 56 w 179"/>
                <a:gd name="T15" fmla="*/ 200 h 200"/>
                <a:gd name="T16" fmla="*/ 111 w 179"/>
                <a:gd name="T17" fmla="*/ 160 h 200"/>
                <a:gd name="T18" fmla="*/ 111 w 179"/>
                <a:gd name="T19" fmla="*/ 160 h 200"/>
                <a:gd name="T20" fmla="*/ 111 w 179"/>
                <a:gd name="T21" fmla="*/ 79 h 200"/>
                <a:gd name="T22" fmla="*/ 162 w 179"/>
                <a:gd name="T23" fmla="*/ 145 h 200"/>
                <a:gd name="T24" fmla="*/ 168 w 179"/>
                <a:gd name="T25" fmla="*/ 151 h 200"/>
                <a:gd name="T26" fmla="*/ 174 w 179"/>
                <a:gd name="T27" fmla="*/ 145 h 200"/>
                <a:gd name="T28" fmla="*/ 174 w 179"/>
                <a:gd name="T29" fmla="*/ 97 h 200"/>
                <a:gd name="T30" fmla="*/ 111 w 179"/>
                <a:gd name="T31"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9" h="200">
                  <a:moveTo>
                    <a:pt x="111" y="6"/>
                  </a:moveTo>
                  <a:cubicBezTo>
                    <a:pt x="111" y="6"/>
                    <a:pt x="111" y="6"/>
                    <a:pt x="111" y="6"/>
                  </a:cubicBezTo>
                  <a:cubicBezTo>
                    <a:pt x="111" y="3"/>
                    <a:pt x="109" y="0"/>
                    <a:pt x="105" y="0"/>
                  </a:cubicBezTo>
                  <a:cubicBezTo>
                    <a:pt x="102" y="0"/>
                    <a:pt x="99" y="3"/>
                    <a:pt x="99" y="6"/>
                  </a:cubicBezTo>
                  <a:cubicBezTo>
                    <a:pt x="99" y="134"/>
                    <a:pt x="99" y="134"/>
                    <a:pt x="99" y="134"/>
                  </a:cubicBezTo>
                  <a:cubicBezTo>
                    <a:pt x="89" y="124"/>
                    <a:pt x="73" y="118"/>
                    <a:pt x="56" y="118"/>
                  </a:cubicBezTo>
                  <a:cubicBezTo>
                    <a:pt x="25" y="118"/>
                    <a:pt x="0" y="137"/>
                    <a:pt x="0" y="159"/>
                  </a:cubicBezTo>
                  <a:cubicBezTo>
                    <a:pt x="0" y="182"/>
                    <a:pt x="25" y="200"/>
                    <a:pt x="56" y="200"/>
                  </a:cubicBezTo>
                  <a:cubicBezTo>
                    <a:pt x="86" y="200"/>
                    <a:pt x="111" y="182"/>
                    <a:pt x="111" y="160"/>
                  </a:cubicBezTo>
                  <a:cubicBezTo>
                    <a:pt x="111" y="160"/>
                    <a:pt x="111" y="160"/>
                    <a:pt x="111" y="160"/>
                  </a:cubicBezTo>
                  <a:cubicBezTo>
                    <a:pt x="111" y="79"/>
                    <a:pt x="111" y="79"/>
                    <a:pt x="111" y="79"/>
                  </a:cubicBezTo>
                  <a:cubicBezTo>
                    <a:pt x="124" y="79"/>
                    <a:pt x="162" y="68"/>
                    <a:pt x="162" y="145"/>
                  </a:cubicBezTo>
                  <a:cubicBezTo>
                    <a:pt x="162" y="148"/>
                    <a:pt x="165" y="151"/>
                    <a:pt x="168" y="151"/>
                  </a:cubicBezTo>
                  <a:cubicBezTo>
                    <a:pt x="171" y="151"/>
                    <a:pt x="174" y="148"/>
                    <a:pt x="174" y="145"/>
                  </a:cubicBezTo>
                  <a:cubicBezTo>
                    <a:pt x="174" y="97"/>
                    <a:pt x="174" y="97"/>
                    <a:pt x="174" y="97"/>
                  </a:cubicBezTo>
                  <a:cubicBezTo>
                    <a:pt x="179" y="1"/>
                    <a:pt x="116" y="45"/>
                    <a:pt x="111" y="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7" name="Freeform 218"/>
            <p:cNvSpPr/>
            <p:nvPr/>
          </p:nvSpPr>
          <p:spPr bwMode="auto">
            <a:xfrm>
              <a:off x="9711572" y="5308029"/>
              <a:ext cx="141128" cy="141128"/>
            </a:xfrm>
            <a:custGeom>
              <a:avLst/>
              <a:gdLst>
                <a:gd name="T0" fmla="*/ 0 w 93"/>
                <a:gd name="T1" fmla="*/ 86 h 93"/>
                <a:gd name="T2" fmla="*/ 8 w 93"/>
                <a:gd name="T3" fmla="*/ 93 h 93"/>
                <a:gd name="T4" fmla="*/ 15 w 93"/>
                <a:gd name="T5" fmla="*/ 86 h 93"/>
                <a:gd name="T6" fmla="*/ 85 w 93"/>
                <a:gd name="T7" fmla="*/ 15 h 93"/>
                <a:gd name="T8" fmla="*/ 93 w 93"/>
                <a:gd name="T9" fmla="*/ 8 h 93"/>
                <a:gd name="T10" fmla="*/ 85 w 93"/>
                <a:gd name="T11" fmla="*/ 0 h 93"/>
                <a:gd name="T12" fmla="*/ 0 w 93"/>
                <a:gd name="T13" fmla="*/ 86 h 93"/>
              </a:gdLst>
              <a:ahLst/>
              <a:cxnLst>
                <a:cxn ang="0">
                  <a:pos x="T0" y="T1"/>
                </a:cxn>
                <a:cxn ang="0">
                  <a:pos x="T2" y="T3"/>
                </a:cxn>
                <a:cxn ang="0">
                  <a:pos x="T4" y="T5"/>
                </a:cxn>
                <a:cxn ang="0">
                  <a:pos x="T6" y="T7"/>
                </a:cxn>
                <a:cxn ang="0">
                  <a:pos x="T8" y="T9"/>
                </a:cxn>
                <a:cxn ang="0">
                  <a:pos x="T10" y="T11"/>
                </a:cxn>
                <a:cxn ang="0">
                  <a:pos x="T12" y="T13"/>
                </a:cxn>
              </a:cxnLst>
              <a:rect l="0" t="0" r="r" b="b"/>
              <a:pathLst>
                <a:path w="93" h="93">
                  <a:moveTo>
                    <a:pt x="0" y="86"/>
                  </a:moveTo>
                  <a:cubicBezTo>
                    <a:pt x="0" y="90"/>
                    <a:pt x="3" y="93"/>
                    <a:pt x="8" y="93"/>
                  </a:cubicBezTo>
                  <a:cubicBezTo>
                    <a:pt x="12" y="93"/>
                    <a:pt x="15" y="90"/>
                    <a:pt x="15" y="86"/>
                  </a:cubicBezTo>
                  <a:cubicBezTo>
                    <a:pt x="15" y="47"/>
                    <a:pt x="47" y="15"/>
                    <a:pt x="85" y="15"/>
                  </a:cubicBezTo>
                  <a:cubicBezTo>
                    <a:pt x="89" y="15"/>
                    <a:pt x="93" y="12"/>
                    <a:pt x="93" y="8"/>
                  </a:cubicBezTo>
                  <a:cubicBezTo>
                    <a:pt x="93" y="3"/>
                    <a:pt x="89" y="0"/>
                    <a:pt x="85" y="0"/>
                  </a:cubicBezTo>
                  <a:cubicBezTo>
                    <a:pt x="38" y="0"/>
                    <a:pt x="0" y="38"/>
                    <a:pt x="0" y="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8" name="Freeform 219"/>
            <p:cNvSpPr/>
            <p:nvPr/>
          </p:nvSpPr>
          <p:spPr bwMode="auto">
            <a:xfrm>
              <a:off x="9755193" y="5353575"/>
              <a:ext cx="97506" cy="95582"/>
            </a:xfrm>
            <a:custGeom>
              <a:avLst/>
              <a:gdLst>
                <a:gd name="T0" fmla="*/ 56 w 64"/>
                <a:gd name="T1" fmla="*/ 15 h 63"/>
                <a:gd name="T2" fmla="*/ 64 w 64"/>
                <a:gd name="T3" fmla="*/ 7 h 63"/>
                <a:gd name="T4" fmla="*/ 56 w 64"/>
                <a:gd name="T5" fmla="*/ 0 h 63"/>
                <a:gd name="T6" fmla="*/ 0 w 64"/>
                <a:gd name="T7" fmla="*/ 56 h 63"/>
                <a:gd name="T8" fmla="*/ 7 w 64"/>
                <a:gd name="T9" fmla="*/ 63 h 63"/>
                <a:gd name="T10" fmla="*/ 15 w 64"/>
                <a:gd name="T11" fmla="*/ 56 h 63"/>
                <a:gd name="T12" fmla="*/ 56 w 64"/>
                <a:gd name="T13" fmla="*/ 15 h 63"/>
              </a:gdLst>
              <a:ahLst/>
              <a:cxnLst>
                <a:cxn ang="0">
                  <a:pos x="T0" y="T1"/>
                </a:cxn>
                <a:cxn ang="0">
                  <a:pos x="T2" y="T3"/>
                </a:cxn>
                <a:cxn ang="0">
                  <a:pos x="T4" y="T5"/>
                </a:cxn>
                <a:cxn ang="0">
                  <a:pos x="T6" y="T7"/>
                </a:cxn>
                <a:cxn ang="0">
                  <a:pos x="T8" y="T9"/>
                </a:cxn>
                <a:cxn ang="0">
                  <a:pos x="T10" y="T11"/>
                </a:cxn>
                <a:cxn ang="0">
                  <a:pos x="T12" y="T13"/>
                </a:cxn>
              </a:cxnLst>
              <a:rect l="0" t="0" r="r" b="b"/>
              <a:pathLst>
                <a:path w="64" h="63">
                  <a:moveTo>
                    <a:pt x="56" y="15"/>
                  </a:moveTo>
                  <a:cubicBezTo>
                    <a:pt x="60" y="15"/>
                    <a:pt x="64" y="12"/>
                    <a:pt x="64" y="7"/>
                  </a:cubicBezTo>
                  <a:cubicBezTo>
                    <a:pt x="64" y="3"/>
                    <a:pt x="60" y="0"/>
                    <a:pt x="56" y="0"/>
                  </a:cubicBezTo>
                  <a:cubicBezTo>
                    <a:pt x="25" y="0"/>
                    <a:pt x="0" y="25"/>
                    <a:pt x="0" y="56"/>
                  </a:cubicBezTo>
                  <a:cubicBezTo>
                    <a:pt x="0" y="60"/>
                    <a:pt x="3" y="63"/>
                    <a:pt x="7" y="63"/>
                  </a:cubicBezTo>
                  <a:cubicBezTo>
                    <a:pt x="11" y="63"/>
                    <a:pt x="15" y="60"/>
                    <a:pt x="15" y="56"/>
                  </a:cubicBezTo>
                  <a:cubicBezTo>
                    <a:pt x="15" y="33"/>
                    <a:pt x="33" y="15"/>
                    <a:pt x="56" y="1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9" name="Freeform 220"/>
            <p:cNvSpPr>
              <a:spLocks noEditPoints="1"/>
            </p:cNvSpPr>
            <p:nvPr/>
          </p:nvSpPr>
          <p:spPr bwMode="auto">
            <a:xfrm>
              <a:off x="9941866" y="2484195"/>
              <a:ext cx="346404" cy="303424"/>
            </a:xfrm>
            <a:custGeom>
              <a:avLst/>
              <a:gdLst>
                <a:gd name="T0" fmla="*/ 228 w 228"/>
                <a:gd name="T1" fmla="*/ 72 h 200"/>
                <a:gd name="T2" fmla="*/ 213 w 228"/>
                <a:gd name="T3" fmla="*/ 57 h 200"/>
                <a:gd name="T4" fmla="*/ 175 w 228"/>
                <a:gd name="T5" fmla="*/ 57 h 200"/>
                <a:gd name="T6" fmla="*/ 115 w 228"/>
                <a:gd name="T7" fmla="*/ 0 h 200"/>
                <a:gd name="T8" fmla="*/ 54 w 228"/>
                <a:gd name="T9" fmla="*/ 57 h 200"/>
                <a:gd name="T10" fmla="*/ 15 w 228"/>
                <a:gd name="T11" fmla="*/ 57 h 200"/>
                <a:gd name="T12" fmla="*/ 0 w 228"/>
                <a:gd name="T13" fmla="*/ 72 h 200"/>
                <a:gd name="T14" fmla="*/ 13 w 228"/>
                <a:gd name="T15" fmla="*/ 184 h 200"/>
                <a:gd name="T16" fmla="*/ 13 w 228"/>
                <a:gd name="T17" fmla="*/ 185 h 200"/>
                <a:gd name="T18" fmla="*/ 30 w 228"/>
                <a:gd name="T19" fmla="*/ 200 h 200"/>
                <a:gd name="T20" fmla="*/ 196 w 228"/>
                <a:gd name="T21" fmla="*/ 200 h 200"/>
                <a:gd name="T22" fmla="*/ 213 w 228"/>
                <a:gd name="T23" fmla="*/ 185 h 200"/>
                <a:gd name="T24" fmla="*/ 213 w 228"/>
                <a:gd name="T25" fmla="*/ 184 h 200"/>
                <a:gd name="T26" fmla="*/ 228 w 228"/>
                <a:gd name="T27" fmla="*/ 72 h 200"/>
                <a:gd name="T28" fmla="*/ 110 w 228"/>
                <a:gd name="T29" fmla="*/ 168 h 200"/>
                <a:gd name="T30" fmla="*/ 74 w 228"/>
                <a:gd name="T31" fmla="*/ 168 h 200"/>
                <a:gd name="T32" fmla="*/ 74 w 228"/>
                <a:gd name="T33" fmla="*/ 132 h 200"/>
                <a:gd name="T34" fmla="*/ 110 w 228"/>
                <a:gd name="T35" fmla="*/ 132 h 200"/>
                <a:gd name="T36" fmla="*/ 110 w 228"/>
                <a:gd name="T37" fmla="*/ 168 h 200"/>
                <a:gd name="T38" fmla="*/ 110 w 228"/>
                <a:gd name="T39" fmla="*/ 123 h 200"/>
                <a:gd name="T40" fmla="*/ 74 w 228"/>
                <a:gd name="T41" fmla="*/ 123 h 200"/>
                <a:gd name="T42" fmla="*/ 74 w 228"/>
                <a:gd name="T43" fmla="*/ 87 h 200"/>
                <a:gd name="T44" fmla="*/ 110 w 228"/>
                <a:gd name="T45" fmla="*/ 87 h 200"/>
                <a:gd name="T46" fmla="*/ 110 w 228"/>
                <a:gd name="T47" fmla="*/ 123 h 200"/>
                <a:gd name="T48" fmla="*/ 156 w 228"/>
                <a:gd name="T49" fmla="*/ 168 h 200"/>
                <a:gd name="T50" fmla="*/ 120 w 228"/>
                <a:gd name="T51" fmla="*/ 168 h 200"/>
                <a:gd name="T52" fmla="*/ 120 w 228"/>
                <a:gd name="T53" fmla="*/ 132 h 200"/>
                <a:gd name="T54" fmla="*/ 156 w 228"/>
                <a:gd name="T55" fmla="*/ 132 h 200"/>
                <a:gd name="T56" fmla="*/ 156 w 228"/>
                <a:gd name="T57" fmla="*/ 168 h 200"/>
                <a:gd name="T58" fmla="*/ 156 w 228"/>
                <a:gd name="T59" fmla="*/ 123 h 200"/>
                <a:gd name="T60" fmla="*/ 120 w 228"/>
                <a:gd name="T61" fmla="*/ 123 h 200"/>
                <a:gd name="T62" fmla="*/ 120 w 228"/>
                <a:gd name="T63" fmla="*/ 87 h 200"/>
                <a:gd name="T64" fmla="*/ 156 w 228"/>
                <a:gd name="T65" fmla="*/ 87 h 200"/>
                <a:gd name="T66" fmla="*/ 156 w 228"/>
                <a:gd name="T67" fmla="*/ 123 h 200"/>
                <a:gd name="T68" fmla="*/ 66 w 228"/>
                <a:gd name="T69" fmla="*/ 57 h 200"/>
                <a:gd name="T70" fmla="*/ 115 w 228"/>
                <a:gd name="T71" fmla="*/ 11 h 200"/>
                <a:gd name="T72" fmla="*/ 163 w 228"/>
                <a:gd name="T73" fmla="*/ 57 h 200"/>
                <a:gd name="T74" fmla="*/ 66 w 228"/>
                <a:gd name="T75" fmla="*/ 5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 h="200">
                  <a:moveTo>
                    <a:pt x="228" y="72"/>
                  </a:moveTo>
                  <a:cubicBezTo>
                    <a:pt x="228" y="64"/>
                    <a:pt x="221" y="57"/>
                    <a:pt x="213" y="57"/>
                  </a:cubicBezTo>
                  <a:cubicBezTo>
                    <a:pt x="175" y="57"/>
                    <a:pt x="175" y="57"/>
                    <a:pt x="175" y="57"/>
                  </a:cubicBezTo>
                  <a:cubicBezTo>
                    <a:pt x="174" y="25"/>
                    <a:pt x="147" y="0"/>
                    <a:pt x="115" y="0"/>
                  </a:cubicBezTo>
                  <a:cubicBezTo>
                    <a:pt x="82" y="0"/>
                    <a:pt x="56" y="25"/>
                    <a:pt x="54" y="57"/>
                  </a:cubicBezTo>
                  <a:cubicBezTo>
                    <a:pt x="15" y="57"/>
                    <a:pt x="15" y="57"/>
                    <a:pt x="15" y="57"/>
                  </a:cubicBezTo>
                  <a:cubicBezTo>
                    <a:pt x="7" y="57"/>
                    <a:pt x="0" y="64"/>
                    <a:pt x="0" y="72"/>
                  </a:cubicBezTo>
                  <a:cubicBezTo>
                    <a:pt x="13" y="184"/>
                    <a:pt x="13" y="184"/>
                    <a:pt x="13" y="184"/>
                  </a:cubicBezTo>
                  <a:cubicBezTo>
                    <a:pt x="13" y="185"/>
                    <a:pt x="13" y="185"/>
                    <a:pt x="13" y="185"/>
                  </a:cubicBezTo>
                  <a:cubicBezTo>
                    <a:pt x="13" y="193"/>
                    <a:pt x="21" y="200"/>
                    <a:pt x="30" y="200"/>
                  </a:cubicBezTo>
                  <a:cubicBezTo>
                    <a:pt x="196" y="200"/>
                    <a:pt x="196" y="200"/>
                    <a:pt x="196" y="200"/>
                  </a:cubicBezTo>
                  <a:cubicBezTo>
                    <a:pt x="205" y="200"/>
                    <a:pt x="213" y="193"/>
                    <a:pt x="213" y="185"/>
                  </a:cubicBezTo>
                  <a:cubicBezTo>
                    <a:pt x="213" y="184"/>
                    <a:pt x="213" y="184"/>
                    <a:pt x="213" y="184"/>
                  </a:cubicBezTo>
                  <a:lnTo>
                    <a:pt x="228" y="72"/>
                  </a:lnTo>
                  <a:close/>
                  <a:moveTo>
                    <a:pt x="110" y="168"/>
                  </a:moveTo>
                  <a:cubicBezTo>
                    <a:pt x="74" y="168"/>
                    <a:pt x="74" y="168"/>
                    <a:pt x="74" y="168"/>
                  </a:cubicBezTo>
                  <a:cubicBezTo>
                    <a:pt x="74" y="132"/>
                    <a:pt x="74" y="132"/>
                    <a:pt x="74" y="132"/>
                  </a:cubicBezTo>
                  <a:cubicBezTo>
                    <a:pt x="110" y="132"/>
                    <a:pt x="110" y="132"/>
                    <a:pt x="110" y="132"/>
                  </a:cubicBezTo>
                  <a:lnTo>
                    <a:pt x="110" y="168"/>
                  </a:lnTo>
                  <a:close/>
                  <a:moveTo>
                    <a:pt x="110" y="123"/>
                  </a:moveTo>
                  <a:cubicBezTo>
                    <a:pt x="74" y="123"/>
                    <a:pt x="74" y="123"/>
                    <a:pt x="74" y="123"/>
                  </a:cubicBezTo>
                  <a:cubicBezTo>
                    <a:pt x="74" y="87"/>
                    <a:pt x="74" y="87"/>
                    <a:pt x="74" y="87"/>
                  </a:cubicBezTo>
                  <a:cubicBezTo>
                    <a:pt x="110" y="87"/>
                    <a:pt x="110" y="87"/>
                    <a:pt x="110" y="87"/>
                  </a:cubicBezTo>
                  <a:lnTo>
                    <a:pt x="110" y="123"/>
                  </a:lnTo>
                  <a:close/>
                  <a:moveTo>
                    <a:pt x="156" y="168"/>
                  </a:moveTo>
                  <a:cubicBezTo>
                    <a:pt x="120" y="168"/>
                    <a:pt x="120" y="168"/>
                    <a:pt x="120" y="168"/>
                  </a:cubicBezTo>
                  <a:cubicBezTo>
                    <a:pt x="120" y="132"/>
                    <a:pt x="120" y="132"/>
                    <a:pt x="120" y="132"/>
                  </a:cubicBezTo>
                  <a:cubicBezTo>
                    <a:pt x="156" y="132"/>
                    <a:pt x="156" y="132"/>
                    <a:pt x="156" y="132"/>
                  </a:cubicBezTo>
                  <a:lnTo>
                    <a:pt x="156" y="168"/>
                  </a:lnTo>
                  <a:close/>
                  <a:moveTo>
                    <a:pt x="156" y="123"/>
                  </a:moveTo>
                  <a:cubicBezTo>
                    <a:pt x="120" y="123"/>
                    <a:pt x="120" y="123"/>
                    <a:pt x="120" y="123"/>
                  </a:cubicBezTo>
                  <a:cubicBezTo>
                    <a:pt x="120" y="87"/>
                    <a:pt x="120" y="87"/>
                    <a:pt x="120" y="87"/>
                  </a:cubicBezTo>
                  <a:cubicBezTo>
                    <a:pt x="156" y="87"/>
                    <a:pt x="156" y="87"/>
                    <a:pt x="156" y="87"/>
                  </a:cubicBezTo>
                  <a:lnTo>
                    <a:pt x="156" y="123"/>
                  </a:lnTo>
                  <a:close/>
                  <a:moveTo>
                    <a:pt x="66" y="57"/>
                  </a:moveTo>
                  <a:cubicBezTo>
                    <a:pt x="68" y="32"/>
                    <a:pt x="89" y="11"/>
                    <a:pt x="115" y="11"/>
                  </a:cubicBezTo>
                  <a:cubicBezTo>
                    <a:pt x="141" y="11"/>
                    <a:pt x="162" y="32"/>
                    <a:pt x="163" y="57"/>
                  </a:cubicBezTo>
                  <a:lnTo>
                    <a:pt x="66" y="5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21"/>
            <p:cNvSpPr/>
            <p:nvPr/>
          </p:nvSpPr>
          <p:spPr bwMode="auto">
            <a:xfrm>
              <a:off x="8265014" y="2828033"/>
              <a:ext cx="202069" cy="136637"/>
            </a:xfrm>
            <a:custGeom>
              <a:avLst/>
              <a:gdLst>
                <a:gd name="T0" fmla="*/ 128 w 133"/>
                <a:gd name="T1" fmla="*/ 36 h 90"/>
                <a:gd name="T2" fmla="*/ 104 w 133"/>
                <a:gd name="T3" fmla="*/ 30 h 90"/>
                <a:gd name="T4" fmla="*/ 97 w 133"/>
                <a:gd name="T5" fmla="*/ 50 h 90"/>
                <a:gd name="T6" fmla="*/ 80 w 133"/>
                <a:gd name="T7" fmla="*/ 60 h 90"/>
                <a:gd name="T8" fmla="*/ 71 w 133"/>
                <a:gd name="T9" fmla="*/ 55 h 90"/>
                <a:gd name="T10" fmla="*/ 71 w 133"/>
                <a:gd name="T11" fmla="*/ 34 h 90"/>
                <a:gd name="T12" fmla="*/ 84 w 133"/>
                <a:gd name="T13" fmla="*/ 18 h 90"/>
                <a:gd name="T14" fmla="*/ 67 w 133"/>
                <a:gd name="T15" fmla="*/ 0 h 90"/>
                <a:gd name="T16" fmla="*/ 49 w 133"/>
                <a:gd name="T17" fmla="*/ 18 h 90"/>
                <a:gd name="T18" fmla="*/ 62 w 133"/>
                <a:gd name="T19" fmla="*/ 34 h 90"/>
                <a:gd name="T20" fmla="*/ 62 w 133"/>
                <a:gd name="T21" fmla="*/ 55 h 90"/>
                <a:gd name="T22" fmla="*/ 54 w 133"/>
                <a:gd name="T23" fmla="*/ 61 h 90"/>
                <a:gd name="T24" fmla="*/ 36 w 133"/>
                <a:gd name="T25" fmla="*/ 50 h 90"/>
                <a:gd name="T26" fmla="*/ 29 w 133"/>
                <a:gd name="T27" fmla="*/ 30 h 90"/>
                <a:gd name="T28" fmla="*/ 5 w 133"/>
                <a:gd name="T29" fmla="*/ 36 h 90"/>
                <a:gd name="T30" fmla="*/ 10 w 133"/>
                <a:gd name="T31" fmla="*/ 60 h 90"/>
                <a:gd name="T32" fmla="*/ 32 w 133"/>
                <a:gd name="T33" fmla="*/ 57 h 90"/>
                <a:gd name="T34" fmla="*/ 50 w 133"/>
                <a:gd name="T35" fmla="*/ 68 h 90"/>
                <a:gd name="T36" fmla="*/ 49 w 133"/>
                <a:gd name="T37" fmla="*/ 72 h 90"/>
                <a:gd name="T38" fmla="*/ 67 w 133"/>
                <a:gd name="T39" fmla="*/ 90 h 90"/>
                <a:gd name="T40" fmla="*/ 84 w 133"/>
                <a:gd name="T41" fmla="*/ 72 h 90"/>
                <a:gd name="T42" fmla="*/ 83 w 133"/>
                <a:gd name="T43" fmla="*/ 68 h 90"/>
                <a:gd name="T44" fmla="*/ 101 w 133"/>
                <a:gd name="T45" fmla="*/ 57 h 90"/>
                <a:gd name="T46" fmla="*/ 122 w 133"/>
                <a:gd name="T47" fmla="*/ 60 h 90"/>
                <a:gd name="T48" fmla="*/ 128 w 133"/>
                <a:gd name="T49" fmla="*/ 3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3" h="90">
                  <a:moveTo>
                    <a:pt x="128" y="36"/>
                  </a:moveTo>
                  <a:cubicBezTo>
                    <a:pt x="123" y="27"/>
                    <a:pt x="112" y="25"/>
                    <a:pt x="104" y="30"/>
                  </a:cubicBezTo>
                  <a:cubicBezTo>
                    <a:pt x="97" y="34"/>
                    <a:pt x="94" y="42"/>
                    <a:pt x="97" y="50"/>
                  </a:cubicBezTo>
                  <a:cubicBezTo>
                    <a:pt x="80" y="60"/>
                    <a:pt x="80" y="60"/>
                    <a:pt x="80" y="60"/>
                  </a:cubicBezTo>
                  <a:cubicBezTo>
                    <a:pt x="77" y="58"/>
                    <a:pt x="74" y="56"/>
                    <a:pt x="71" y="55"/>
                  </a:cubicBezTo>
                  <a:cubicBezTo>
                    <a:pt x="71" y="34"/>
                    <a:pt x="71" y="34"/>
                    <a:pt x="71" y="34"/>
                  </a:cubicBezTo>
                  <a:cubicBezTo>
                    <a:pt x="78" y="32"/>
                    <a:pt x="84" y="26"/>
                    <a:pt x="84" y="18"/>
                  </a:cubicBezTo>
                  <a:cubicBezTo>
                    <a:pt x="84" y="8"/>
                    <a:pt x="76" y="0"/>
                    <a:pt x="67" y="0"/>
                  </a:cubicBezTo>
                  <a:cubicBezTo>
                    <a:pt x="57" y="0"/>
                    <a:pt x="49" y="8"/>
                    <a:pt x="49" y="18"/>
                  </a:cubicBezTo>
                  <a:cubicBezTo>
                    <a:pt x="49" y="26"/>
                    <a:pt x="55" y="32"/>
                    <a:pt x="62" y="34"/>
                  </a:cubicBezTo>
                  <a:cubicBezTo>
                    <a:pt x="62" y="55"/>
                    <a:pt x="62" y="55"/>
                    <a:pt x="62" y="55"/>
                  </a:cubicBezTo>
                  <a:cubicBezTo>
                    <a:pt x="59" y="56"/>
                    <a:pt x="56" y="58"/>
                    <a:pt x="54" y="61"/>
                  </a:cubicBezTo>
                  <a:cubicBezTo>
                    <a:pt x="36" y="50"/>
                    <a:pt x="36" y="50"/>
                    <a:pt x="36" y="50"/>
                  </a:cubicBezTo>
                  <a:cubicBezTo>
                    <a:pt x="39" y="42"/>
                    <a:pt x="36" y="34"/>
                    <a:pt x="29" y="30"/>
                  </a:cubicBezTo>
                  <a:cubicBezTo>
                    <a:pt x="21" y="25"/>
                    <a:pt x="10" y="27"/>
                    <a:pt x="5" y="36"/>
                  </a:cubicBezTo>
                  <a:cubicBezTo>
                    <a:pt x="0" y="44"/>
                    <a:pt x="2" y="55"/>
                    <a:pt x="10" y="60"/>
                  </a:cubicBezTo>
                  <a:cubicBezTo>
                    <a:pt x="18" y="64"/>
                    <a:pt x="26" y="63"/>
                    <a:pt x="32" y="57"/>
                  </a:cubicBezTo>
                  <a:cubicBezTo>
                    <a:pt x="50" y="68"/>
                    <a:pt x="50" y="68"/>
                    <a:pt x="50" y="68"/>
                  </a:cubicBezTo>
                  <a:cubicBezTo>
                    <a:pt x="49" y="69"/>
                    <a:pt x="49" y="71"/>
                    <a:pt x="49" y="72"/>
                  </a:cubicBezTo>
                  <a:cubicBezTo>
                    <a:pt x="49" y="82"/>
                    <a:pt x="57" y="90"/>
                    <a:pt x="67" y="90"/>
                  </a:cubicBezTo>
                  <a:cubicBezTo>
                    <a:pt x="76" y="90"/>
                    <a:pt x="84" y="82"/>
                    <a:pt x="84" y="72"/>
                  </a:cubicBezTo>
                  <a:cubicBezTo>
                    <a:pt x="84" y="71"/>
                    <a:pt x="84" y="69"/>
                    <a:pt x="83" y="68"/>
                  </a:cubicBezTo>
                  <a:cubicBezTo>
                    <a:pt x="101" y="57"/>
                    <a:pt x="101" y="57"/>
                    <a:pt x="101" y="57"/>
                  </a:cubicBezTo>
                  <a:cubicBezTo>
                    <a:pt x="107" y="63"/>
                    <a:pt x="115" y="64"/>
                    <a:pt x="122" y="60"/>
                  </a:cubicBezTo>
                  <a:cubicBezTo>
                    <a:pt x="131" y="55"/>
                    <a:pt x="133" y="44"/>
                    <a:pt x="128" y="3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 name="Freeform 222"/>
            <p:cNvSpPr/>
            <p:nvPr/>
          </p:nvSpPr>
          <p:spPr bwMode="auto">
            <a:xfrm>
              <a:off x="9567237" y="1856178"/>
              <a:ext cx="123166" cy="151391"/>
            </a:xfrm>
            <a:custGeom>
              <a:avLst/>
              <a:gdLst>
                <a:gd name="T0" fmla="*/ 4 w 81"/>
                <a:gd name="T1" fmla="*/ 40 h 100"/>
                <a:gd name="T2" fmla="*/ 16 w 81"/>
                <a:gd name="T3" fmla="*/ 40 h 100"/>
                <a:gd name="T4" fmla="*/ 16 w 81"/>
                <a:gd name="T5" fmla="*/ 97 h 100"/>
                <a:gd name="T6" fmla="*/ 19 w 81"/>
                <a:gd name="T7" fmla="*/ 100 h 100"/>
                <a:gd name="T8" fmla="*/ 62 w 81"/>
                <a:gd name="T9" fmla="*/ 100 h 100"/>
                <a:gd name="T10" fmla="*/ 66 w 81"/>
                <a:gd name="T11" fmla="*/ 97 h 100"/>
                <a:gd name="T12" fmla="*/ 66 w 81"/>
                <a:gd name="T13" fmla="*/ 40 h 100"/>
                <a:gd name="T14" fmla="*/ 78 w 81"/>
                <a:gd name="T15" fmla="*/ 40 h 100"/>
                <a:gd name="T16" fmla="*/ 78 w 81"/>
                <a:gd name="T17" fmla="*/ 40 h 100"/>
                <a:gd name="T18" fmla="*/ 81 w 81"/>
                <a:gd name="T19" fmla="*/ 36 h 100"/>
                <a:gd name="T20" fmla="*/ 80 w 81"/>
                <a:gd name="T21" fmla="*/ 34 h 100"/>
                <a:gd name="T22" fmla="*/ 43 w 81"/>
                <a:gd name="T23" fmla="*/ 1 h 100"/>
                <a:gd name="T24" fmla="*/ 38 w 81"/>
                <a:gd name="T25" fmla="*/ 1 h 100"/>
                <a:gd name="T26" fmla="*/ 2 w 81"/>
                <a:gd name="T27" fmla="*/ 34 h 100"/>
                <a:gd name="T28" fmla="*/ 1 w 81"/>
                <a:gd name="T29" fmla="*/ 37 h 100"/>
                <a:gd name="T30" fmla="*/ 4 w 81"/>
                <a:gd name="T31" fmla="*/ 4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1" h="100">
                  <a:moveTo>
                    <a:pt x="4" y="40"/>
                  </a:moveTo>
                  <a:cubicBezTo>
                    <a:pt x="16" y="40"/>
                    <a:pt x="16" y="40"/>
                    <a:pt x="16" y="40"/>
                  </a:cubicBezTo>
                  <a:cubicBezTo>
                    <a:pt x="16" y="97"/>
                    <a:pt x="16" y="97"/>
                    <a:pt x="16" y="97"/>
                  </a:cubicBezTo>
                  <a:cubicBezTo>
                    <a:pt x="16" y="99"/>
                    <a:pt x="17" y="100"/>
                    <a:pt x="19" y="100"/>
                  </a:cubicBezTo>
                  <a:cubicBezTo>
                    <a:pt x="62" y="100"/>
                    <a:pt x="62" y="100"/>
                    <a:pt x="62" y="100"/>
                  </a:cubicBezTo>
                  <a:cubicBezTo>
                    <a:pt x="64" y="100"/>
                    <a:pt x="66" y="99"/>
                    <a:pt x="66" y="97"/>
                  </a:cubicBezTo>
                  <a:cubicBezTo>
                    <a:pt x="66" y="40"/>
                    <a:pt x="66" y="40"/>
                    <a:pt x="66" y="40"/>
                  </a:cubicBezTo>
                  <a:cubicBezTo>
                    <a:pt x="78" y="40"/>
                    <a:pt x="78" y="40"/>
                    <a:pt x="78" y="40"/>
                  </a:cubicBezTo>
                  <a:cubicBezTo>
                    <a:pt x="78" y="40"/>
                    <a:pt x="78" y="40"/>
                    <a:pt x="78" y="40"/>
                  </a:cubicBezTo>
                  <a:cubicBezTo>
                    <a:pt x="79" y="40"/>
                    <a:pt x="81" y="38"/>
                    <a:pt x="81" y="36"/>
                  </a:cubicBezTo>
                  <a:cubicBezTo>
                    <a:pt x="81" y="35"/>
                    <a:pt x="80" y="34"/>
                    <a:pt x="80" y="34"/>
                  </a:cubicBezTo>
                  <a:cubicBezTo>
                    <a:pt x="43" y="1"/>
                    <a:pt x="43" y="1"/>
                    <a:pt x="43" y="1"/>
                  </a:cubicBezTo>
                  <a:cubicBezTo>
                    <a:pt x="42" y="0"/>
                    <a:pt x="40" y="0"/>
                    <a:pt x="38" y="1"/>
                  </a:cubicBezTo>
                  <a:cubicBezTo>
                    <a:pt x="2" y="34"/>
                    <a:pt x="2" y="34"/>
                    <a:pt x="2" y="34"/>
                  </a:cubicBezTo>
                  <a:cubicBezTo>
                    <a:pt x="1" y="35"/>
                    <a:pt x="0" y="36"/>
                    <a:pt x="1" y="37"/>
                  </a:cubicBezTo>
                  <a:cubicBezTo>
                    <a:pt x="1" y="39"/>
                    <a:pt x="2" y="40"/>
                    <a:pt x="4" y="4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2" name="Freeform 223"/>
            <p:cNvSpPr/>
            <p:nvPr/>
          </p:nvSpPr>
          <p:spPr bwMode="auto">
            <a:xfrm>
              <a:off x="9526182" y="1951760"/>
              <a:ext cx="205276" cy="112261"/>
            </a:xfrm>
            <a:custGeom>
              <a:avLst/>
              <a:gdLst>
                <a:gd name="T0" fmla="*/ 129 w 135"/>
                <a:gd name="T1" fmla="*/ 0 h 74"/>
                <a:gd name="T2" fmla="*/ 123 w 135"/>
                <a:gd name="T3" fmla="*/ 6 h 74"/>
                <a:gd name="T4" fmla="*/ 68 w 135"/>
                <a:gd name="T5" fmla="*/ 61 h 74"/>
                <a:gd name="T6" fmla="*/ 13 w 135"/>
                <a:gd name="T7" fmla="*/ 6 h 74"/>
                <a:gd name="T8" fmla="*/ 6 w 135"/>
                <a:gd name="T9" fmla="*/ 0 h 74"/>
                <a:gd name="T10" fmla="*/ 0 w 135"/>
                <a:gd name="T11" fmla="*/ 6 h 74"/>
                <a:gd name="T12" fmla="*/ 68 w 135"/>
                <a:gd name="T13" fmla="*/ 74 h 74"/>
                <a:gd name="T14" fmla="*/ 135 w 135"/>
                <a:gd name="T15" fmla="*/ 6 h 74"/>
                <a:gd name="T16" fmla="*/ 129 w 135"/>
                <a:gd name="T1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 h="74">
                  <a:moveTo>
                    <a:pt x="129" y="0"/>
                  </a:moveTo>
                  <a:cubicBezTo>
                    <a:pt x="125" y="0"/>
                    <a:pt x="123" y="3"/>
                    <a:pt x="123" y="6"/>
                  </a:cubicBezTo>
                  <a:cubicBezTo>
                    <a:pt x="123" y="36"/>
                    <a:pt x="98" y="61"/>
                    <a:pt x="68" y="61"/>
                  </a:cubicBezTo>
                  <a:cubicBezTo>
                    <a:pt x="37" y="61"/>
                    <a:pt x="13" y="36"/>
                    <a:pt x="13" y="6"/>
                  </a:cubicBezTo>
                  <a:cubicBezTo>
                    <a:pt x="13" y="3"/>
                    <a:pt x="10" y="0"/>
                    <a:pt x="6" y="0"/>
                  </a:cubicBezTo>
                  <a:cubicBezTo>
                    <a:pt x="3" y="0"/>
                    <a:pt x="0" y="3"/>
                    <a:pt x="0" y="6"/>
                  </a:cubicBezTo>
                  <a:cubicBezTo>
                    <a:pt x="0" y="43"/>
                    <a:pt x="30" y="74"/>
                    <a:pt x="68" y="74"/>
                  </a:cubicBezTo>
                  <a:cubicBezTo>
                    <a:pt x="105" y="74"/>
                    <a:pt x="135" y="43"/>
                    <a:pt x="135" y="6"/>
                  </a:cubicBezTo>
                  <a:cubicBezTo>
                    <a:pt x="135" y="3"/>
                    <a:pt x="132" y="0"/>
                    <a:pt x="129"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3" name="Freeform 224"/>
            <p:cNvSpPr>
              <a:spLocks noEditPoints="1"/>
            </p:cNvSpPr>
            <p:nvPr/>
          </p:nvSpPr>
          <p:spPr bwMode="auto">
            <a:xfrm>
              <a:off x="8563948" y="4960984"/>
              <a:ext cx="253388" cy="237992"/>
            </a:xfrm>
            <a:custGeom>
              <a:avLst/>
              <a:gdLst>
                <a:gd name="T0" fmla="*/ 166 w 167"/>
                <a:gd name="T1" fmla="*/ 60 h 157"/>
                <a:gd name="T2" fmla="*/ 163 w 167"/>
                <a:gd name="T3" fmla="*/ 57 h 157"/>
                <a:gd name="T4" fmla="*/ 111 w 167"/>
                <a:gd name="T5" fmla="*/ 49 h 157"/>
                <a:gd name="T6" fmla="*/ 88 w 167"/>
                <a:gd name="T7" fmla="*/ 3 h 157"/>
                <a:gd name="T8" fmla="*/ 83 w 167"/>
                <a:gd name="T9" fmla="*/ 0 h 157"/>
                <a:gd name="T10" fmla="*/ 79 w 167"/>
                <a:gd name="T11" fmla="*/ 3 h 157"/>
                <a:gd name="T12" fmla="*/ 56 w 167"/>
                <a:gd name="T13" fmla="*/ 49 h 157"/>
                <a:gd name="T14" fmla="*/ 4 w 167"/>
                <a:gd name="T15" fmla="*/ 57 h 157"/>
                <a:gd name="T16" fmla="*/ 1 w 167"/>
                <a:gd name="T17" fmla="*/ 60 h 157"/>
                <a:gd name="T18" fmla="*/ 2 w 167"/>
                <a:gd name="T19" fmla="*/ 65 h 157"/>
                <a:gd name="T20" fmla="*/ 39 w 167"/>
                <a:gd name="T21" fmla="*/ 101 h 157"/>
                <a:gd name="T22" fmla="*/ 30 w 167"/>
                <a:gd name="T23" fmla="*/ 151 h 157"/>
                <a:gd name="T24" fmla="*/ 32 w 167"/>
                <a:gd name="T25" fmla="*/ 156 h 157"/>
                <a:gd name="T26" fmla="*/ 37 w 167"/>
                <a:gd name="T27" fmla="*/ 156 h 157"/>
                <a:gd name="T28" fmla="*/ 83 w 167"/>
                <a:gd name="T29" fmla="*/ 132 h 157"/>
                <a:gd name="T30" fmla="*/ 130 w 167"/>
                <a:gd name="T31" fmla="*/ 156 h 157"/>
                <a:gd name="T32" fmla="*/ 132 w 167"/>
                <a:gd name="T33" fmla="*/ 157 h 157"/>
                <a:gd name="T34" fmla="*/ 135 w 167"/>
                <a:gd name="T35" fmla="*/ 156 h 157"/>
                <a:gd name="T36" fmla="*/ 137 w 167"/>
                <a:gd name="T37" fmla="*/ 151 h 157"/>
                <a:gd name="T38" fmla="*/ 128 w 167"/>
                <a:gd name="T39" fmla="*/ 101 h 157"/>
                <a:gd name="T40" fmla="*/ 165 w 167"/>
                <a:gd name="T41" fmla="*/ 65 h 157"/>
                <a:gd name="T42" fmla="*/ 166 w 167"/>
                <a:gd name="T43" fmla="*/ 60 h 157"/>
                <a:gd name="T44" fmla="*/ 83 w 167"/>
                <a:gd name="T45" fmla="*/ 117 h 157"/>
                <a:gd name="T46" fmla="*/ 53 w 167"/>
                <a:gd name="T47" fmla="*/ 86 h 157"/>
                <a:gd name="T48" fmla="*/ 83 w 167"/>
                <a:gd name="T49" fmla="*/ 56 h 157"/>
                <a:gd name="T50" fmla="*/ 114 w 167"/>
                <a:gd name="T51" fmla="*/ 86 h 157"/>
                <a:gd name="T52" fmla="*/ 83 w 167"/>
                <a:gd name="T53" fmla="*/ 11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7" h="157">
                  <a:moveTo>
                    <a:pt x="166" y="60"/>
                  </a:moveTo>
                  <a:cubicBezTo>
                    <a:pt x="166" y="58"/>
                    <a:pt x="164" y="57"/>
                    <a:pt x="163" y="57"/>
                  </a:cubicBezTo>
                  <a:cubicBezTo>
                    <a:pt x="111" y="49"/>
                    <a:pt x="111" y="49"/>
                    <a:pt x="111" y="49"/>
                  </a:cubicBezTo>
                  <a:cubicBezTo>
                    <a:pt x="88" y="3"/>
                    <a:pt x="88" y="3"/>
                    <a:pt x="88" y="3"/>
                  </a:cubicBezTo>
                  <a:cubicBezTo>
                    <a:pt x="87" y="2"/>
                    <a:pt x="85" y="0"/>
                    <a:pt x="83" y="0"/>
                  </a:cubicBezTo>
                  <a:cubicBezTo>
                    <a:pt x="82" y="0"/>
                    <a:pt x="80" y="2"/>
                    <a:pt x="79" y="3"/>
                  </a:cubicBezTo>
                  <a:cubicBezTo>
                    <a:pt x="56" y="49"/>
                    <a:pt x="56" y="49"/>
                    <a:pt x="56" y="49"/>
                  </a:cubicBezTo>
                  <a:cubicBezTo>
                    <a:pt x="4" y="57"/>
                    <a:pt x="4" y="57"/>
                    <a:pt x="4" y="57"/>
                  </a:cubicBezTo>
                  <a:cubicBezTo>
                    <a:pt x="3" y="57"/>
                    <a:pt x="1" y="58"/>
                    <a:pt x="1" y="60"/>
                  </a:cubicBezTo>
                  <a:cubicBezTo>
                    <a:pt x="0" y="62"/>
                    <a:pt x="0" y="64"/>
                    <a:pt x="2" y="65"/>
                  </a:cubicBezTo>
                  <a:cubicBezTo>
                    <a:pt x="39" y="101"/>
                    <a:pt x="39" y="101"/>
                    <a:pt x="39" y="101"/>
                  </a:cubicBezTo>
                  <a:cubicBezTo>
                    <a:pt x="30" y="151"/>
                    <a:pt x="30" y="151"/>
                    <a:pt x="30" y="151"/>
                  </a:cubicBezTo>
                  <a:cubicBezTo>
                    <a:pt x="30" y="153"/>
                    <a:pt x="31" y="155"/>
                    <a:pt x="32" y="156"/>
                  </a:cubicBezTo>
                  <a:cubicBezTo>
                    <a:pt x="34" y="157"/>
                    <a:pt x="36" y="157"/>
                    <a:pt x="37" y="156"/>
                  </a:cubicBezTo>
                  <a:cubicBezTo>
                    <a:pt x="83" y="132"/>
                    <a:pt x="83" y="132"/>
                    <a:pt x="83" y="132"/>
                  </a:cubicBezTo>
                  <a:cubicBezTo>
                    <a:pt x="130" y="156"/>
                    <a:pt x="130" y="156"/>
                    <a:pt x="130" y="156"/>
                  </a:cubicBezTo>
                  <a:cubicBezTo>
                    <a:pt x="130" y="157"/>
                    <a:pt x="131" y="157"/>
                    <a:pt x="132" y="157"/>
                  </a:cubicBezTo>
                  <a:cubicBezTo>
                    <a:pt x="133" y="157"/>
                    <a:pt x="134" y="157"/>
                    <a:pt x="135" y="156"/>
                  </a:cubicBezTo>
                  <a:cubicBezTo>
                    <a:pt x="136" y="155"/>
                    <a:pt x="137" y="153"/>
                    <a:pt x="137" y="151"/>
                  </a:cubicBezTo>
                  <a:cubicBezTo>
                    <a:pt x="128" y="101"/>
                    <a:pt x="128" y="101"/>
                    <a:pt x="128" y="101"/>
                  </a:cubicBezTo>
                  <a:cubicBezTo>
                    <a:pt x="165" y="65"/>
                    <a:pt x="165" y="65"/>
                    <a:pt x="165" y="65"/>
                  </a:cubicBezTo>
                  <a:cubicBezTo>
                    <a:pt x="167" y="64"/>
                    <a:pt x="167" y="62"/>
                    <a:pt x="166" y="60"/>
                  </a:cubicBezTo>
                  <a:close/>
                  <a:moveTo>
                    <a:pt x="83" y="117"/>
                  </a:moveTo>
                  <a:cubicBezTo>
                    <a:pt x="67" y="117"/>
                    <a:pt x="53" y="103"/>
                    <a:pt x="53" y="86"/>
                  </a:cubicBezTo>
                  <a:cubicBezTo>
                    <a:pt x="53" y="69"/>
                    <a:pt x="67" y="56"/>
                    <a:pt x="83" y="56"/>
                  </a:cubicBezTo>
                  <a:cubicBezTo>
                    <a:pt x="100" y="56"/>
                    <a:pt x="114" y="69"/>
                    <a:pt x="114" y="86"/>
                  </a:cubicBezTo>
                  <a:cubicBezTo>
                    <a:pt x="114" y="103"/>
                    <a:pt x="100" y="117"/>
                    <a:pt x="83" y="117"/>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44" name="Freeform 225"/>
            <p:cNvSpPr>
              <a:spLocks noEditPoints="1"/>
            </p:cNvSpPr>
            <p:nvPr/>
          </p:nvSpPr>
          <p:spPr bwMode="auto">
            <a:xfrm>
              <a:off x="10257479" y="4977662"/>
              <a:ext cx="165504" cy="200145"/>
            </a:xfrm>
            <a:custGeom>
              <a:avLst/>
              <a:gdLst>
                <a:gd name="T0" fmla="*/ 97 w 109"/>
                <a:gd name="T1" fmla="*/ 0 h 132"/>
                <a:gd name="T2" fmla="*/ 13 w 109"/>
                <a:gd name="T3" fmla="*/ 0 h 132"/>
                <a:gd name="T4" fmla="*/ 0 w 109"/>
                <a:gd name="T5" fmla="*/ 12 h 132"/>
                <a:gd name="T6" fmla="*/ 0 w 109"/>
                <a:gd name="T7" fmla="*/ 97 h 132"/>
                <a:gd name="T8" fmla="*/ 13 w 109"/>
                <a:gd name="T9" fmla="*/ 109 h 132"/>
                <a:gd name="T10" fmla="*/ 40 w 109"/>
                <a:gd name="T11" fmla="*/ 109 h 132"/>
                <a:gd name="T12" fmla="*/ 54 w 109"/>
                <a:gd name="T13" fmla="*/ 132 h 132"/>
                <a:gd name="T14" fmla="*/ 55 w 109"/>
                <a:gd name="T15" fmla="*/ 132 h 132"/>
                <a:gd name="T16" fmla="*/ 56 w 109"/>
                <a:gd name="T17" fmla="*/ 132 h 132"/>
                <a:gd name="T18" fmla="*/ 69 w 109"/>
                <a:gd name="T19" fmla="*/ 109 h 132"/>
                <a:gd name="T20" fmla="*/ 97 w 109"/>
                <a:gd name="T21" fmla="*/ 109 h 132"/>
                <a:gd name="T22" fmla="*/ 109 w 109"/>
                <a:gd name="T23" fmla="*/ 97 h 132"/>
                <a:gd name="T24" fmla="*/ 109 w 109"/>
                <a:gd name="T25" fmla="*/ 12 h 132"/>
                <a:gd name="T26" fmla="*/ 97 w 109"/>
                <a:gd name="T27" fmla="*/ 0 h 132"/>
                <a:gd name="T28" fmla="*/ 55 w 109"/>
                <a:gd name="T29" fmla="*/ 95 h 132"/>
                <a:gd name="T30" fmla="*/ 13 w 109"/>
                <a:gd name="T31" fmla="*/ 54 h 132"/>
                <a:gd name="T32" fmla="*/ 55 w 109"/>
                <a:gd name="T33" fmla="*/ 12 h 132"/>
                <a:gd name="T34" fmla="*/ 96 w 109"/>
                <a:gd name="T35" fmla="*/ 54 h 132"/>
                <a:gd name="T36" fmla="*/ 55 w 109"/>
                <a:gd name="T37" fmla="*/ 9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9" h="132">
                  <a:moveTo>
                    <a:pt x="97" y="0"/>
                  </a:moveTo>
                  <a:cubicBezTo>
                    <a:pt x="13" y="0"/>
                    <a:pt x="13" y="0"/>
                    <a:pt x="13" y="0"/>
                  </a:cubicBezTo>
                  <a:cubicBezTo>
                    <a:pt x="6" y="0"/>
                    <a:pt x="0" y="5"/>
                    <a:pt x="0" y="12"/>
                  </a:cubicBezTo>
                  <a:cubicBezTo>
                    <a:pt x="0" y="97"/>
                    <a:pt x="0" y="97"/>
                    <a:pt x="0" y="97"/>
                  </a:cubicBezTo>
                  <a:cubicBezTo>
                    <a:pt x="0" y="103"/>
                    <a:pt x="6" y="109"/>
                    <a:pt x="13" y="109"/>
                  </a:cubicBezTo>
                  <a:cubicBezTo>
                    <a:pt x="40" y="109"/>
                    <a:pt x="40" y="109"/>
                    <a:pt x="40" y="109"/>
                  </a:cubicBezTo>
                  <a:cubicBezTo>
                    <a:pt x="54" y="132"/>
                    <a:pt x="54" y="132"/>
                    <a:pt x="54" y="132"/>
                  </a:cubicBezTo>
                  <a:cubicBezTo>
                    <a:pt x="54" y="132"/>
                    <a:pt x="54" y="132"/>
                    <a:pt x="55" y="132"/>
                  </a:cubicBezTo>
                  <a:cubicBezTo>
                    <a:pt x="55" y="132"/>
                    <a:pt x="55" y="132"/>
                    <a:pt x="56" y="132"/>
                  </a:cubicBezTo>
                  <a:cubicBezTo>
                    <a:pt x="69" y="109"/>
                    <a:pt x="69" y="109"/>
                    <a:pt x="69" y="109"/>
                  </a:cubicBezTo>
                  <a:cubicBezTo>
                    <a:pt x="97" y="109"/>
                    <a:pt x="97" y="109"/>
                    <a:pt x="97" y="109"/>
                  </a:cubicBezTo>
                  <a:cubicBezTo>
                    <a:pt x="104" y="109"/>
                    <a:pt x="109" y="103"/>
                    <a:pt x="109" y="97"/>
                  </a:cubicBezTo>
                  <a:cubicBezTo>
                    <a:pt x="109" y="12"/>
                    <a:pt x="109" y="12"/>
                    <a:pt x="109" y="12"/>
                  </a:cubicBezTo>
                  <a:cubicBezTo>
                    <a:pt x="109" y="5"/>
                    <a:pt x="104" y="0"/>
                    <a:pt x="97" y="0"/>
                  </a:cubicBezTo>
                  <a:close/>
                  <a:moveTo>
                    <a:pt x="55" y="95"/>
                  </a:moveTo>
                  <a:cubicBezTo>
                    <a:pt x="32" y="95"/>
                    <a:pt x="13" y="77"/>
                    <a:pt x="13" y="54"/>
                  </a:cubicBezTo>
                  <a:cubicBezTo>
                    <a:pt x="13" y="31"/>
                    <a:pt x="32" y="12"/>
                    <a:pt x="55" y="12"/>
                  </a:cubicBezTo>
                  <a:cubicBezTo>
                    <a:pt x="78" y="12"/>
                    <a:pt x="96" y="31"/>
                    <a:pt x="96" y="54"/>
                  </a:cubicBezTo>
                  <a:cubicBezTo>
                    <a:pt x="96" y="77"/>
                    <a:pt x="78" y="95"/>
                    <a:pt x="55" y="9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5" name="Freeform 226"/>
            <p:cNvSpPr>
              <a:spLocks noEditPoints="1"/>
            </p:cNvSpPr>
            <p:nvPr/>
          </p:nvSpPr>
          <p:spPr bwMode="auto">
            <a:xfrm>
              <a:off x="10290836" y="5012303"/>
              <a:ext cx="98789" cy="80186"/>
            </a:xfrm>
            <a:custGeom>
              <a:avLst/>
              <a:gdLst>
                <a:gd name="T0" fmla="*/ 33 w 65"/>
                <a:gd name="T1" fmla="*/ 0 h 53"/>
                <a:gd name="T2" fmla="*/ 30 w 65"/>
                <a:gd name="T3" fmla="*/ 1 h 53"/>
                <a:gd name="T4" fmla="*/ 0 w 65"/>
                <a:gd name="T5" fmla="*/ 28 h 53"/>
                <a:gd name="T6" fmla="*/ 0 w 65"/>
                <a:gd name="T7" fmla="*/ 29 h 53"/>
                <a:gd name="T8" fmla="*/ 2 w 65"/>
                <a:gd name="T9" fmla="*/ 30 h 53"/>
                <a:gd name="T10" fmla="*/ 9 w 65"/>
                <a:gd name="T11" fmla="*/ 30 h 53"/>
                <a:gd name="T12" fmla="*/ 9 w 65"/>
                <a:gd name="T13" fmla="*/ 53 h 53"/>
                <a:gd name="T14" fmla="*/ 25 w 65"/>
                <a:gd name="T15" fmla="*/ 53 h 53"/>
                <a:gd name="T16" fmla="*/ 25 w 65"/>
                <a:gd name="T17" fmla="*/ 39 h 53"/>
                <a:gd name="T18" fmla="*/ 41 w 65"/>
                <a:gd name="T19" fmla="*/ 39 h 53"/>
                <a:gd name="T20" fmla="*/ 41 w 65"/>
                <a:gd name="T21" fmla="*/ 53 h 53"/>
                <a:gd name="T22" fmla="*/ 56 w 65"/>
                <a:gd name="T23" fmla="*/ 53 h 53"/>
                <a:gd name="T24" fmla="*/ 56 w 65"/>
                <a:gd name="T25" fmla="*/ 30 h 53"/>
                <a:gd name="T26" fmla="*/ 63 w 65"/>
                <a:gd name="T27" fmla="*/ 30 h 53"/>
                <a:gd name="T28" fmla="*/ 65 w 65"/>
                <a:gd name="T29" fmla="*/ 29 h 53"/>
                <a:gd name="T30" fmla="*/ 65 w 65"/>
                <a:gd name="T31" fmla="*/ 28 h 53"/>
                <a:gd name="T32" fmla="*/ 65 w 65"/>
                <a:gd name="T33" fmla="*/ 28 h 53"/>
                <a:gd name="T34" fmla="*/ 35 w 65"/>
                <a:gd name="T35" fmla="*/ 1 h 53"/>
                <a:gd name="T36" fmla="*/ 33 w 65"/>
                <a:gd name="T37" fmla="*/ 0 h 53"/>
                <a:gd name="T38" fmla="*/ 39 w 65"/>
                <a:gd name="T39" fmla="*/ 19 h 53"/>
                <a:gd name="T40" fmla="*/ 33 w 65"/>
                <a:gd name="T41" fmla="*/ 25 h 53"/>
                <a:gd name="T42" fmla="*/ 26 w 65"/>
                <a:gd name="T43" fmla="*/ 19 h 53"/>
                <a:gd name="T44" fmla="*/ 33 w 65"/>
                <a:gd name="T45" fmla="*/ 12 h 53"/>
                <a:gd name="T46" fmla="*/ 39 w 65"/>
                <a:gd name="T47"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53">
                  <a:moveTo>
                    <a:pt x="33" y="0"/>
                  </a:moveTo>
                  <a:cubicBezTo>
                    <a:pt x="32" y="0"/>
                    <a:pt x="31" y="1"/>
                    <a:pt x="30" y="1"/>
                  </a:cubicBezTo>
                  <a:cubicBezTo>
                    <a:pt x="0" y="28"/>
                    <a:pt x="0" y="28"/>
                    <a:pt x="0" y="28"/>
                  </a:cubicBezTo>
                  <a:cubicBezTo>
                    <a:pt x="0" y="28"/>
                    <a:pt x="0" y="29"/>
                    <a:pt x="0" y="29"/>
                  </a:cubicBezTo>
                  <a:cubicBezTo>
                    <a:pt x="1" y="29"/>
                    <a:pt x="2" y="30"/>
                    <a:pt x="2" y="30"/>
                  </a:cubicBezTo>
                  <a:cubicBezTo>
                    <a:pt x="9" y="30"/>
                    <a:pt x="9" y="30"/>
                    <a:pt x="9" y="30"/>
                  </a:cubicBezTo>
                  <a:cubicBezTo>
                    <a:pt x="9" y="53"/>
                    <a:pt x="9" y="53"/>
                    <a:pt x="9" y="53"/>
                  </a:cubicBezTo>
                  <a:cubicBezTo>
                    <a:pt x="25" y="53"/>
                    <a:pt x="25" y="53"/>
                    <a:pt x="25" y="53"/>
                  </a:cubicBezTo>
                  <a:cubicBezTo>
                    <a:pt x="25" y="39"/>
                    <a:pt x="25" y="39"/>
                    <a:pt x="25" y="39"/>
                  </a:cubicBezTo>
                  <a:cubicBezTo>
                    <a:pt x="41" y="39"/>
                    <a:pt x="41" y="39"/>
                    <a:pt x="41" y="39"/>
                  </a:cubicBezTo>
                  <a:cubicBezTo>
                    <a:pt x="41" y="53"/>
                    <a:pt x="41" y="53"/>
                    <a:pt x="41" y="53"/>
                  </a:cubicBezTo>
                  <a:cubicBezTo>
                    <a:pt x="56" y="53"/>
                    <a:pt x="56" y="53"/>
                    <a:pt x="56" y="53"/>
                  </a:cubicBezTo>
                  <a:cubicBezTo>
                    <a:pt x="56" y="30"/>
                    <a:pt x="56" y="30"/>
                    <a:pt x="56" y="30"/>
                  </a:cubicBezTo>
                  <a:cubicBezTo>
                    <a:pt x="63" y="30"/>
                    <a:pt x="63" y="30"/>
                    <a:pt x="63" y="30"/>
                  </a:cubicBezTo>
                  <a:cubicBezTo>
                    <a:pt x="64" y="30"/>
                    <a:pt x="64" y="29"/>
                    <a:pt x="65" y="29"/>
                  </a:cubicBezTo>
                  <a:cubicBezTo>
                    <a:pt x="65" y="29"/>
                    <a:pt x="65" y="29"/>
                    <a:pt x="65" y="28"/>
                  </a:cubicBezTo>
                  <a:cubicBezTo>
                    <a:pt x="65" y="28"/>
                    <a:pt x="65" y="28"/>
                    <a:pt x="65" y="28"/>
                  </a:cubicBezTo>
                  <a:cubicBezTo>
                    <a:pt x="35" y="1"/>
                    <a:pt x="35" y="1"/>
                    <a:pt x="35" y="1"/>
                  </a:cubicBezTo>
                  <a:cubicBezTo>
                    <a:pt x="34" y="1"/>
                    <a:pt x="33" y="0"/>
                    <a:pt x="33" y="0"/>
                  </a:cubicBezTo>
                  <a:close/>
                  <a:moveTo>
                    <a:pt x="39" y="19"/>
                  </a:moveTo>
                  <a:cubicBezTo>
                    <a:pt x="39" y="22"/>
                    <a:pt x="36" y="25"/>
                    <a:pt x="33" y="25"/>
                  </a:cubicBezTo>
                  <a:cubicBezTo>
                    <a:pt x="29" y="25"/>
                    <a:pt x="26" y="22"/>
                    <a:pt x="26" y="19"/>
                  </a:cubicBezTo>
                  <a:cubicBezTo>
                    <a:pt x="26" y="15"/>
                    <a:pt x="29" y="12"/>
                    <a:pt x="33" y="12"/>
                  </a:cubicBezTo>
                  <a:cubicBezTo>
                    <a:pt x="36" y="12"/>
                    <a:pt x="39" y="15"/>
                    <a:pt x="39" y="1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6" name="Freeform 227"/>
            <p:cNvSpPr>
              <a:spLocks noEditPoints="1"/>
            </p:cNvSpPr>
            <p:nvPr/>
          </p:nvSpPr>
          <p:spPr bwMode="auto">
            <a:xfrm>
              <a:off x="10603883" y="2404009"/>
              <a:ext cx="204635" cy="222597"/>
            </a:xfrm>
            <a:custGeom>
              <a:avLst/>
              <a:gdLst>
                <a:gd name="T0" fmla="*/ 134 w 135"/>
                <a:gd name="T1" fmla="*/ 34 h 147"/>
                <a:gd name="T2" fmla="*/ 135 w 135"/>
                <a:gd name="T3" fmla="*/ 32 h 147"/>
                <a:gd name="T4" fmla="*/ 133 w 135"/>
                <a:gd name="T5" fmla="*/ 30 h 147"/>
                <a:gd name="T6" fmla="*/ 117 w 135"/>
                <a:gd name="T7" fmla="*/ 33 h 147"/>
                <a:gd name="T8" fmla="*/ 114 w 135"/>
                <a:gd name="T9" fmla="*/ 24 h 147"/>
                <a:gd name="T10" fmla="*/ 76 w 135"/>
                <a:gd name="T11" fmla="*/ 0 h 147"/>
                <a:gd name="T12" fmla="*/ 34 w 135"/>
                <a:gd name="T13" fmla="*/ 42 h 147"/>
                <a:gd name="T14" fmla="*/ 34 w 135"/>
                <a:gd name="T15" fmla="*/ 53 h 147"/>
                <a:gd name="T16" fmla="*/ 30 w 135"/>
                <a:gd name="T17" fmla="*/ 91 h 147"/>
                <a:gd name="T18" fmla="*/ 21 w 135"/>
                <a:gd name="T19" fmla="*/ 94 h 147"/>
                <a:gd name="T20" fmla="*/ 2 w 135"/>
                <a:gd name="T21" fmla="*/ 94 h 147"/>
                <a:gd name="T22" fmla="*/ 0 w 135"/>
                <a:gd name="T23" fmla="*/ 96 h 147"/>
                <a:gd name="T24" fmla="*/ 13 w 135"/>
                <a:gd name="T25" fmla="*/ 131 h 147"/>
                <a:gd name="T26" fmla="*/ 52 w 135"/>
                <a:gd name="T27" fmla="*/ 147 h 147"/>
                <a:gd name="T28" fmla="*/ 98 w 135"/>
                <a:gd name="T29" fmla="*/ 130 h 147"/>
                <a:gd name="T30" fmla="*/ 117 w 135"/>
                <a:gd name="T31" fmla="*/ 69 h 147"/>
                <a:gd name="T32" fmla="*/ 131 w 135"/>
                <a:gd name="T33" fmla="*/ 73 h 147"/>
                <a:gd name="T34" fmla="*/ 134 w 135"/>
                <a:gd name="T35" fmla="*/ 71 h 147"/>
                <a:gd name="T36" fmla="*/ 133 w 135"/>
                <a:gd name="T37" fmla="*/ 69 h 147"/>
                <a:gd name="T38" fmla="*/ 120 w 135"/>
                <a:gd name="T39" fmla="*/ 52 h 147"/>
                <a:gd name="T40" fmla="*/ 134 w 135"/>
                <a:gd name="T41" fmla="*/ 34 h 147"/>
                <a:gd name="T42" fmla="*/ 86 w 135"/>
                <a:gd name="T43" fmla="*/ 109 h 147"/>
                <a:gd name="T44" fmla="*/ 60 w 135"/>
                <a:gd name="T45" fmla="*/ 120 h 147"/>
                <a:gd name="T46" fmla="*/ 36 w 135"/>
                <a:gd name="T47" fmla="*/ 110 h 147"/>
                <a:gd name="T48" fmla="*/ 35 w 135"/>
                <a:gd name="T49" fmla="*/ 106 h 147"/>
                <a:gd name="T50" fmla="*/ 53 w 135"/>
                <a:gd name="T51" fmla="*/ 79 h 147"/>
                <a:gd name="T52" fmla="*/ 61 w 135"/>
                <a:gd name="T53" fmla="*/ 79 h 147"/>
                <a:gd name="T54" fmla="*/ 43 w 135"/>
                <a:gd name="T55" fmla="*/ 107 h 147"/>
                <a:gd name="T56" fmla="*/ 81 w 135"/>
                <a:gd name="T57" fmla="*/ 104 h 147"/>
                <a:gd name="T58" fmla="*/ 88 w 135"/>
                <a:gd name="T59" fmla="*/ 79 h 147"/>
                <a:gd name="T60" fmla="*/ 95 w 135"/>
                <a:gd name="T61" fmla="*/ 79 h 147"/>
                <a:gd name="T62" fmla="*/ 86 w 135"/>
                <a:gd name="T63" fmla="*/ 109 h 147"/>
                <a:gd name="T64" fmla="*/ 94 w 135"/>
                <a:gd name="T65" fmla="*/ 48 h 147"/>
                <a:gd name="T66" fmla="*/ 82 w 135"/>
                <a:gd name="T67" fmla="*/ 37 h 147"/>
                <a:gd name="T68" fmla="*/ 94 w 135"/>
                <a:gd name="T69" fmla="*/ 26 h 147"/>
                <a:gd name="T70" fmla="*/ 105 w 135"/>
                <a:gd name="T71" fmla="*/ 37 h 147"/>
                <a:gd name="T72" fmla="*/ 94 w 135"/>
                <a:gd name="T73" fmla="*/ 4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5" h="147">
                  <a:moveTo>
                    <a:pt x="134" y="34"/>
                  </a:moveTo>
                  <a:cubicBezTo>
                    <a:pt x="135" y="34"/>
                    <a:pt x="135" y="33"/>
                    <a:pt x="135" y="32"/>
                  </a:cubicBezTo>
                  <a:cubicBezTo>
                    <a:pt x="135" y="31"/>
                    <a:pt x="134" y="30"/>
                    <a:pt x="133" y="30"/>
                  </a:cubicBezTo>
                  <a:cubicBezTo>
                    <a:pt x="117" y="33"/>
                    <a:pt x="117" y="33"/>
                    <a:pt x="117" y="33"/>
                  </a:cubicBezTo>
                  <a:cubicBezTo>
                    <a:pt x="116" y="30"/>
                    <a:pt x="115" y="27"/>
                    <a:pt x="114" y="24"/>
                  </a:cubicBezTo>
                  <a:cubicBezTo>
                    <a:pt x="107" y="10"/>
                    <a:pt x="92" y="0"/>
                    <a:pt x="76" y="0"/>
                  </a:cubicBezTo>
                  <a:cubicBezTo>
                    <a:pt x="53" y="0"/>
                    <a:pt x="34" y="19"/>
                    <a:pt x="34" y="42"/>
                  </a:cubicBezTo>
                  <a:cubicBezTo>
                    <a:pt x="34" y="46"/>
                    <a:pt x="34" y="50"/>
                    <a:pt x="34" y="53"/>
                  </a:cubicBezTo>
                  <a:cubicBezTo>
                    <a:pt x="34" y="74"/>
                    <a:pt x="34" y="86"/>
                    <a:pt x="30" y="91"/>
                  </a:cubicBezTo>
                  <a:cubicBezTo>
                    <a:pt x="28" y="93"/>
                    <a:pt x="25" y="94"/>
                    <a:pt x="21" y="94"/>
                  </a:cubicBezTo>
                  <a:cubicBezTo>
                    <a:pt x="2" y="94"/>
                    <a:pt x="2" y="94"/>
                    <a:pt x="2" y="94"/>
                  </a:cubicBezTo>
                  <a:cubicBezTo>
                    <a:pt x="1" y="94"/>
                    <a:pt x="0" y="95"/>
                    <a:pt x="0" y="96"/>
                  </a:cubicBezTo>
                  <a:cubicBezTo>
                    <a:pt x="0" y="109"/>
                    <a:pt x="4" y="122"/>
                    <a:pt x="13" y="131"/>
                  </a:cubicBezTo>
                  <a:cubicBezTo>
                    <a:pt x="22" y="141"/>
                    <a:pt x="36" y="147"/>
                    <a:pt x="52" y="147"/>
                  </a:cubicBezTo>
                  <a:cubicBezTo>
                    <a:pt x="72" y="147"/>
                    <a:pt x="87" y="141"/>
                    <a:pt x="98" y="130"/>
                  </a:cubicBezTo>
                  <a:cubicBezTo>
                    <a:pt x="117" y="112"/>
                    <a:pt x="117" y="83"/>
                    <a:pt x="117" y="69"/>
                  </a:cubicBezTo>
                  <a:cubicBezTo>
                    <a:pt x="131" y="73"/>
                    <a:pt x="131" y="73"/>
                    <a:pt x="131" y="73"/>
                  </a:cubicBezTo>
                  <a:cubicBezTo>
                    <a:pt x="132" y="73"/>
                    <a:pt x="133" y="72"/>
                    <a:pt x="134" y="71"/>
                  </a:cubicBezTo>
                  <a:cubicBezTo>
                    <a:pt x="134" y="71"/>
                    <a:pt x="134" y="70"/>
                    <a:pt x="133" y="69"/>
                  </a:cubicBezTo>
                  <a:cubicBezTo>
                    <a:pt x="133" y="69"/>
                    <a:pt x="120" y="61"/>
                    <a:pt x="120" y="52"/>
                  </a:cubicBezTo>
                  <a:cubicBezTo>
                    <a:pt x="120" y="42"/>
                    <a:pt x="134" y="34"/>
                    <a:pt x="134" y="34"/>
                  </a:cubicBezTo>
                  <a:close/>
                  <a:moveTo>
                    <a:pt x="86" y="109"/>
                  </a:moveTo>
                  <a:cubicBezTo>
                    <a:pt x="79" y="116"/>
                    <a:pt x="70" y="120"/>
                    <a:pt x="60" y="120"/>
                  </a:cubicBezTo>
                  <a:cubicBezTo>
                    <a:pt x="51" y="120"/>
                    <a:pt x="43" y="117"/>
                    <a:pt x="36" y="110"/>
                  </a:cubicBezTo>
                  <a:cubicBezTo>
                    <a:pt x="34" y="109"/>
                    <a:pt x="34" y="107"/>
                    <a:pt x="35" y="106"/>
                  </a:cubicBezTo>
                  <a:cubicBezTo>
                    <a:pt x="53" y="79"/>
                    <a:pt x="53" y="79"/>
                    <a:pt x="53" y="79"/>
                  </a:cubicBezTo>
                  <a:cubicBezTo>
                    <a:pt x="61" y="79"/>
                    <a:pt x="61" y="79"/>
                    <a:pt x="61" y="79"/>
                  </a:cubicBezTo>
                  <a:cubicBezTo>
                    <a:pt x="43" y="107"/>
                    <a:pt x="43" y="107"/>
                    <a:pt x="43" y="107"/>
                  </a:cubicBezTo>
                  <a:cubicBezTo>
                    <a:pt x="54" y="116"/>
                    <a:pt x="71" y="115"/>
                    <a:pt x="81" y="104"/>
                  </a:cubicBezTo>
                  <a:cubicBezTo>
                    <a:pt x="88" y="97"/>
                    <a:pt x="90" y="88"/>
                    <a:pt x="88" y="79"/>
                  </a:cubicBezTo>
                  <a:cubicBezTo>
                    <a:pt x="95" y="79"/>
                    <a:pt x="95" y="79"/>
                    <a:pt x="95" y="79"/>
                  </a:cubicBezTo>
                  <a:cubicBezTo>
                    <a:pt x="97" y="90"/>
                    <a:pt x="94" y="101"/>
                    <a:pt x="86" y="109"/>
                  </a:cubicBezTo>
                  <a:close/>
                  <a:moveTo>
                    <a:pt x="94" y="48"/>
                  </a:moveTo>
                  <a:cubicBezTo>
                    <a:pt x="88" y="48"/>
                    <a:pt x="82" y="43"/>
                    <a:pt x="82" y="37"/>
                  </a:cubicBezTo>
                  <a:cubicBezTo>
                    <a:pt x="82" y="31"/>
                    <a:pt x="88" y="26"/>
                    <a:pt x="94" y="26"/>
                  </a:cubicBezTo>
                  <a:cubicBezTo>
                    <a:pt x="100" y="26"/>
                    <a:pt x="105" y="31"/>
                    <a:pt x="105" y="37"/>
                  </a:cubicBezTo>
                  <a:cubicBezTo>
                    <a:pt x="105" y="43"/>
                    <a:pt x="100" y="48"/>
                    <a:pt x="94" y="4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28"/>
            <p:cNvSpPr/>
            <p:nvPr/>
          </p:nvSpPr>
          <p:spPr bwMode="auto">
            <a:xfrm>
              <a:off x="8571646" y="3152627"/>
              <a:ext cx="168712" cy="168712"/>
            </a:xfrm>
            <a:custGeom>
              <a:avLst/>
              <a:gdLst>
                <a:gd name="T0" fmla="*/ 9 w 111"/>
                <a:gd name="T1" fmla="*/ 0 h 111"/>
                <a:gd name="T2" fmla="*/ 0 w 111"/>
                <a:gd name="T3" fmla="*/ 9 h 111"/>
                <a:gd name="T4" fmla="*/ 9 w 111"/>
                <a:gd name="T5" fmla="*/ 18 h 111"/>
                <a:gd name="T6" fmla="*/ 93 w 111"/>
                <a:gd name="T7" fmla="*/ 102 h 111"/>
                <a:gd name="T8" fmla="*/ 102 w 111"/>
                <a:gd name="T9" fmla="*/ 111 h 111"/>
                <a:gd name="T10" fmla="*/ 111 w 111"/>
                <a:gd name="T11" fmla="*/ 102 h 111"/>
                <a:gd name="T12" fmla="*/ 9 w 111"/>
                <a:gd name="T13" fmla="*/ 0 h 111"/>
              </a:gdLst>
              <a:ahLst/>
              <a:cxnLst>
                <a:cxn ang="0">
                  <a:pos x="T0" y="T1"/>
                </a:cxn>
                <a:cxn ang="0">
                  <a:pos x="T2" y="T3"/>
                </a:cxn>
                <a:cxn ang="0">
                  <a:pos x="T4" y="T5"/>
                </a:cxn>
                <a:cxn ang="0">
                  <a:pos x="T6" y="T7"/>
                </a:cxn>
                <a:cxn ang="0">
                  <a:pos x="T8" y="T9"/>
                </a:cxn>
                <a:cxn ang="0">
                  <a:pos x="T10" y="T11"/>
                </a:cxn>
                <a:cxn ang="0">
                  <a:pos x="T12" y="T13"/>
                </a:cxn>
              </a:cxnLst>
              <a:rect l="0" t="0" r="r" b="b"/>
              <a:pathLst>
                <a:path w="111" h="111">
                  <a:moveTo>
                    <a:pt x="9" y="0"/>
                  </a:moveTo>
                  <a:cubicBezTo>
                    <a:pt x="4" y="0"/>
                    <a:pt x="0" y="4"/>
                    <a:pt x="0" y="9"/>
                  </a:cubicBezTo>
                  <a:cubicBezTo>
                    <a:pt x="0" y="14"/>
                    <a:pt x="4" y="18"/>
                    <a:pt x="9" y="18"/>
                  </a:cubicBezTo>
                  <a:cubicBezTo>
                    <a:pt x="55" y="18"/>
                    <a:pt x="93" y="56"/>
                    <a:pt x="93" y="102"/>
                  </a:cubicBezTo>
                  <a:cubicBezTo>
                    <a:pt x="93" y="107"/>
                    <a:pt x="97" y="111"/>
                    <a:pt x="102" y="111"/>
                  </a:cubicBezTo>
                  <a:cubicBezTo>
                    <a:pt x="107" y="111"/>
                    <a:pt x="111" y="107"/>
                    <a:pt x="111" y="102"/>
                  </a:cubicBezTo>
                  <a:cubicBezTo>
                    <a:pt x="111" y="46"/>
                    <a:pt x="65" y="0"/>
                    <a:pt x="9"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8" name="Freeform 229"/>
            <p:cNvSpPr/>
            <p:nvPr/>
          </p:nvSpPr>
          <p:spPr bwMode="auto">
            <a:xfrm>
              <a:off x="8571646" y="3204587"/>
              <a:ext cx="113544" cy="116751"/>
            </a:xfrm>
            <a:custGeom>
              <a:avLst/>
              <a:gdLst>
                <a:gd name="T0" fmla="*/ 57 w 75"/>
                <a:gd name="T1" fmla="*/ 68 h 77"/>
                <a:gd name="T2" fmla="*/ 66 w 75"/>
                <a:gd name="T3" fmla="*/ 77 h 77"/>
                <a:gd name="T4" fmla="*/ 75 w 75"/>
                <a:gd name="T5" fmla="*/ 68 h 77"/>
                <a:gd name="T6" fmla="*/ 9 w 75"/>
                <a:gd name="T7" fmla="*/ 0 h 77"/>
                <a:gd name="T8" fmla="*/ 0 w 75"/>
                <a:gd name="T9" fmla="*/ 9 h 77"/>
                <a:gd name="T10" fmla="*/ 9 w 75"/>
                <a:gd name="T11" fmla="*/ 18 h 77"/>
                <a:gd name="T12" fmla="*/ 57 w 75"/>
                <a:gd name="T13" fmla="*/ 68 h 77"/>
              </a:gdLst>
              <a:ahLst/>
              <a:cxnLst>
                <a:cxn ang="0">
                  <a:pos x="T0" y="T1"/>
                </a:cxn>
                <a:cxn ang="0">
                  <a:pos x="T2" y="T3"/>
                </a:cxn>
                <a:cxn ang="0">
                  <a:pos x="T4" y="T5"/>
                </a:cxn>
                <a:cxn ang="0">
                  <a:pos x="T6" y="T7"/>
                </a:cxn>
                <a:cxn ang="0">
                  <a:pos x="T8" y="T9"/>
                </a:cxn>
                <a:cxn ang="0">
                  <a:pos x="T10" y="T11"/>
                </a:cxn>
                <a:cxn ang="0">
                  <a:pos x="T12" y="T13"/>
                </a:cxn>
              </a:cxnLst>
              <a:rect l="0" t="0" r="r" b="b"/>
              <a:pathLst>
                <a:path w="75" h="77">
                  <a:moveTo>
                    <a:pt x="57" y="68"/>
                  </a:moveTo>
                  <a:cubicBezTo>
                    <a:pt x="57" y="73"/>
                    <a:pt x="61" y="77"/>
                    <a:pt x="66" y="77"/>
                  </a:cubicBezTo>
                  <a:cubicBezTo>
                    <a:pt x="71" y="77"/>
                    <a:pt x="75" y="73"/>
                    <a:pt x="75" y="68"/>
                  </a:cubicBezTo>
                  <a:cubicBezTo>
                    <a:pt x="75" y="31"/>
                    <a:pt x="46" y="0"/>
                    <a:pt x="9" y="0"/>
                  </a:cubicBezTo>
                  <a:cubicBezTo>
                    <a:pt x="4" y="0"/>
                    <a:pt x="0" y="4"/>
                    <a:pt x="0" y="9"/>
                  </a:cubicBezTo>
                  <a:cubicBezTo>
                    <a:pt x="0" y="14"/>
                    <a:pt x="4" y="18"/>
                    <a:pt x="9" y="18"/>
                  </a:cubicBezTo>
                  <a:cubicBezTo>
                    <a:pt x="35" y="18"/>
                    <a:pt x="57" y="41"/>
                    <a:pt x="57" y="6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9" name="Freeform 230"/>
            <p:cNvSpPr/>
            <p:nvPr/>
          </p:nvSpPr>
          <p:spPr bwMode="auto">
            <a:xfrm>
              <a:off x="8553684" y="3275793"/>
              <a:ext cx="62224" cy="62224"/>
            </a:xfrm>
            <a:custGeom>
              <a:avLst/>
              <a:gdLst>
                <a:gd name="T0" fmla="*/ 20 w 41"/>
                <a:gd name="T1" fmla="*/ 41 h 41"/>
                <a:gd name="T2" fmla="*/ 41 w 41"/>
                <a:gd name="T3" fmla="*/ 20 h 41"/>
                <a:gd name="T4" fmla="*/ 21 w 41"/>
                <a:gd name="T5" fmla="*/ 0 h 41"/>
                <a:gd name="T6" fmla="*/ 0 w 41"/>
                <a:gd name="T7" fmla="*/ 20 h 41"/>
                <a:gd name="T8" fmla="*/ 20 w 41"/>
                <a:gd name="T9" fmla="*/ 41 h 41"/>
              </a:gdLst>
              <a:ahLst/>
              <a:cxnLst>
                <a:cxn ang="0">
                  <a:pos x="T0" y="T1"/>
                </a:cxn>
                <a:cxn ang="0">
                  <a:pos x="T2" y="T3"/>
                </a:cxn>
                <a:cxn ang="0">
                  <a:pos x="T4" y="T5"/>
                </a:cxn>
                <a:cxn ang="0">
                  <a:pos x="T6" y="T7"/>
                </a:cxn>
                <a:cxn ang="0">
                  <a:pos x="T8" y="T9"/>
                </a:cxn>
              </a:cxnLst>
              <a:rect l="0" t="0" r="r" b="b"/>
              <a:pathLst>
                <a:path w="41" h="41">
                  <a:moveTo>
                    <a:pt x="20" y="41"/>
                  </a:moveTo>
                  <a:cubicBezTo>
                    <a:pt x="32" y="41"/>
                    <a:pt x="41" y="32"/>
                    <a:pt x="41" y="20"/>
                  </a:cubicBezTo>
                  <a:cubicBezTo>
                    <a:pt x="41" y="9"/>
                    <a:pt x="32" y="0"/>
                    <a:pt x="21" y="0"/>
                  </a:cubicBezTo>
                  <a:cubicBezTo>
                    <a:pt x="10" y="0"/>
                    <a:pt x="0" y="9"/>
                    <a:pt x="0" y="20"/>
                  </a:cubicBezTo>
                  <a:cubicBezTo>
                    <a:pt x="0" y="31"/>
                    <a:pt x="9" y="41"/>
                    <a:pt x="20" y="4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0" name="Freeform 231"/>
            <p:cNvSpPr/>
            <p:nvPr/>
          </p:nvSpPr>
          <p:spPr bwMode="auto">
            <a:xfrm>
              <a:off x="8438216" y="3172513"/>
              <a:ext cx="277765" cy="279048"/>
            </a:xfrm>
            <a:custGeom>
              <a:avLst/>
              <a:gdLst>
                <a:gd name="T0" fmla="*/ 155 w 183"/>
                <a:gd name="T1" fmla="*/ 118 h 184"/>
                <a:gd name="T2" fmla="*/ 139 w 183"/>
                <a:gd name="T3" fmla="*/ 116 h 184"/>
                <a:gd name="T4" fmla="*/ 126 w 183"/>
                <a:gd name="T5" fmla="*/ 130 h 184"/>
                <a:gd name="T6" fmla="*/ 112 w 183"/>
                <a:gd name="T7" fmla="*/ 116 h 184"/>
                <a:gd name="T8" fmla="*/ 97 w 183"/>
                <a:gd name="T9" fmla="*/ 121 h 184"/>
                <a:gd name="T10" fmla="*/ 64 w 183"/>
                <a:gd name="T11" fmla="*/ 88 h 184"/>
                <a:gd name="T12" fmla="*/ 69 w 183"/>
                <a:gd name="T13" fmla="*/ 72 h 184"/>
                <a:gd name="T14" fmla="*/ 54 w 183"/>
                <a:gd name="T15" fmla="*/ 58 h 184"/>
                <a:gd name="T16" fmla="*/ 69 w 183"/>
                <a:gd name="T17" fmla="*/ 44 h 184"/>
                <a:gd name="T18" fmla="*/ 67 w 183"/>
                <a:gd name="T19" fmla="*/ 28 h 184"/>
                <a:gd name="T20" fmla="*/ 45 w 183"/>
                <a:gd name="T21" fmla="*/ 5 h 184"/>
                <a:gd name="T22" fmla="*/ 29 w 183"/>
                <a:gd name="T23" fmla="*/ 4 h 184"/>
                <a:gd name="T24" fmla="*/ 12 w 183"/>
                <a:gd name="T25" fmla="*/ 21 h 184"/>
                <a:gd name="T26" fmla="*/ 10 w 183"/>
                <a:gd name="T27" fmla="*/ 63 h 184"/>
                <a:gd name="T28" fmla="*/ 121 w 183"/>
                <a:gd name="T29" fmla="*/ 174 h 184"/>
                <a:gd name="T30" fmla="*/ 163 w 183"/>
                <a:gd name="T31" fmla="*/ 172 h 184"/>
                <a:gd name="T32" fmla="*/ 179 w 183"/>
                <a:gd name="T33" fmla="*/ 156 h 184"/>
                <a:gd name="T34" fmla="*/ 178 w 183"/>
                <a:gd name="T35" fmla="*/ 141 h 184"/>
                <a:gd name="T36" fmla="*/ 155 w 183"/>
                <a:gd name="T37" fmla="*/ 11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3" h="184">
                  <a:moveTo>
                    <a:pt x="155" y="118"/>
                  </a:moveTo>
                  <a:cubicBezTo>
                    <a:pt x="150" y="113"/>
                    <a:pt x="143" y="112"/>
                    <a:pt x="139" y="116"/>
                  </a:cubicBezTo>
                  <a:cubicBezTo>
                    <a:pt x="126" y="130"/>
                    <a:pt x="126" y="130"/>
                    <a:pt x="126" y="130"/>
                  </a:cubicBezTo>
                  <a:cubicBezTo>
                    <a:pt x="112" y="116"/>
                    <a:pt x="112" y="116"/>
                    <a:pt x="112" y="116"/>
                  </a:cubicBezTo>
                  <a:cubicBezTo>
                    <a:pt x="108" y="119"/>
                    <a:pt x="103" y="121"/>
                    <a:pt x="97" y="121"/>
                  </a:cubicBezTo>
                  <a:cubicBezTo>
                    <a:pt x="79" y="121"/>
                    <a:pt x="64" y="106"/>
                    <a:pt x="64" y="88"/>
                  </a:cubicBezTo>
                  <a:cubicBezTo>
                    <a:pt x="64" y="82"/>
                    <a:pt x="66" y="77"/>
                    <a:pt x="69" y="72"/>
                  </a:cubicBezTo>
                  <a:cubicBezTo>
                    <a:pt x="54" y="58"/>
                    <a:pt x="54" y="58"/>
                    <a:pt x="54" y="58"/>
                  </a:cubicBezTo>
                  <a:cubicBezTo>
                    <a:pt x="69" y="44"/>
                    <a:pt x="69" y="44"/>
                    <a:pt x="69" y="44"/>
                  </a:cubicBezTo>
                  <a:cubicBezTo>
                    <a:pt x="73" y="40"/>
                    <a:pt x="72" y="33"/>
                    <a:pt x="67" y="28"/>
                  </a:cubicBezTo>
                  <a:cubicBezTo>
                    <a:pt x="45" y="5"/>
                    <a:pt x="45" y="5"/>
                    <a:pt x="45" y="5"/>
                  </a:cubicBezTo>
                  <a:cubicBezTo>
                    <a:pt x="40" y="0"/>
                    <a:pt x="33" y="0"/>
                    <a:pt x="29" y="4"/>
                  </a:cubicBezTo>
                  <a:cubicBezTo>
                    <a:pt x="12" y="21"/>
                    <a:pt x="12" y="21"/>
                    <a:pt x="12" y="21"/>
                  </a:cubicBezTo>
                  <a:cubicBezTo>
                    <a:pt x="1" y="32"/>
                    <a:pt x="0" y="48"/>
                    <a:pt x="10" y="63"/>
                  </a:cubicBezTo>
                  <a:cubicBezTo>
                    <a:pt x="43" y="114"/>
                    <a:pt x="71" y="142"/>
                    <a:pt x="121" y="174"/>
                  </a:cubicBezTo>
                  <a:cubicBezTo>
                    <a:pt x="136" y="184"/>
                    <a:pt x="152" y="183"/>
                    <a:pt x="163" y="172"/>
                  </a:cubicBezTo>
                  <a:cubicBezTo>
                    <a:pt x="179" y="156"/>
                    <a:pt x="179" y="156"/>
                    <a:pt x="179" y="156"/>
                  </a:cubicBezTo>
                  <a:cubicBezTo>
                    <a:pt x="183" y="152"/>
                    <a:pt x="183" y="145"/>
                    <a:pt x="178" y="141"/>
                  </a:cubicBezTo>
                  <a:lnTo>
                    <a:pt x="155" y="11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2"/>
            <p:cNvSpPr>
              <a:spLocks noEditPoints="1"/>
            </p:cNvSpPr>
            <p:nvPr/>
          </p:nvSpPr>
          <p:spPr bwMode="auto">
            <a:xfrm>
              <a:off x="10916288" y="3699175"/>
              <a:ext cx="180900" cy="178975"/>
            </a:xfrm>
            <a:custGeom>
              <a:avLst/>
              <a:gdLst>
                <a:gd name="T0" fmla="*/ 100 w 119"/>
                <a:gd name="T1" fmla="*/ 33 h 118"/>
                <a:gd name="T2" fmla="*/ 70 w 119"/>
                <a:gd name="T3" fmla="*/ 12 h 118"/>
                <a:gd name="T4" fmla="*/ 33 w 119"/>
                <a:gd name="T5" fmla="*/ 18 h 118"/>
                <a:gd name="T6" fmla="*/ 12 w 119"/>
                <a:gd name="T7" fmla="*/ 49 h 118"/>
                <a:gd name="T8" fmla="*/ 19 w 119"/>
                <a:gd name="T9" fmla="*/ 85 h 118"/>
                <a:gd name="T10" fmla="*/ 49 w 119"/>
                <a:gd name="T11" fmla="*/ 106 h 118"/>
                <a:gd name="T12" fmla="*/ 85 w 119"/>
                <a:gd name="T13" fmla="*/ 100 h 118"/>
                <a:gd name="T14" fmla="*/ 107 w 119"/>
                <a:gd name="T15" fmla="*/ 69 h 118"/>
                <a:gd name="T16" fmla="*/ 94 w 119"/>
                <a:gd name="T17" fmla="*/ 62 h 118"/>
                <a:gd name="T18" fmla="*/ 93 w 119"/>
                <a:gd name="T19" fmla="*/ 66 h 118"/>
                <a:gd name="T20" fmla="*/ 90 w 119"/>
                <a:gd name="T21" fmla="*/ 75 h 118"/>
                <a:gd name="T22" fmla="*/ 89 w 119"/>
                <a:gd name="T23" fmla="*/ 77 h 118"/>
                <a:gd name="T24" fmla="*/ 86 w 119"/>
                <a:gd name="T25" fmla="*/ 82 h 118"/>
                <a:gd name="T26" fmla="*/ 81 w 119"/>
                <a:gd name="T27" fmla="*/ 86 h 118"/>
                <a:gd name="T28" fmla="*/ 77 w 119"/>
                <a:gd name="T29" fmla="*/ 89 h 118"/>
                <a:gd name="T30" fmla="*/ 68 w 119"/>
                <a:gd name="T31" fmla="*/ 93 h 118"/>
                <a:gd name="T32" fmla="*/ 65 w 119"/>
                <a:gd name="T33" fmla="*/ 93 h 118"/>
                <a:gd name="T34" fmla="*/ 61 w 119"/>
                <a:gd name="T35" fmla="*/ 94 h 118"/>
                <a:gd name="T36" fmla="*/ 57 w 119"/>
                <a:gd name="T37" fmla="*/ 94 h 118"/>
                <a:gd name="T38" fmla="*/ 54 w 119"/>
                <a:gd name="T39" fmla="*/ 93 h 118"/>
                <a:gd name="T40" fmla="*/ 51 w 119"/>
                <a:gd name="T41" fmla="*/ 93 h 118"/>
                <a:gd name="T42" fmla="*/ 42 w 119"/>
                <a:gd name="T43" fmla="*/ 89 h 118"/>
                <a:gd name="T44" fmla="*/ 38 w 119"/>
                <a:gd name="T45" fmla="*/ 86 h 118"/>
                <a:gd name="T46" fmla="*/ 33 w 119"/>
                <a:gd name="T47" fmla="*/ 82 h 118"/>
                <a:gd name="T48" fmla="*/ 30 w 119"/>
                <a:gd name="T49" fmla="*/ 77 h 118"/>
                <a:gd name="T50" fmla="*/ 26 w 119"/>
                <a:gd name="T51" fmla="*/ 68 h 118"/>
                <a:gd name="T52" fmla="*/ 25 w 119"/>
                <a:gd name="T53" fmla="*/ 64 h 118"/>
                <a:gd name="T54" fmla="*/ 25 w 119"/>
                <a:gd name="T55" fmla="*/ 61 h 118"/>
                <a:gd name="T56" fmla="*/ 25 w 119"/>
                <a:gd name="T57" fmla="*/ 57 h 118"/>
                <a:gd name="T58" fmla="*/ 25 w 119"/>
                <a:gd name="T59" fmla="*/ 53 h 118"/>
                <a:gd name="T60" fmla="*/ 26 w 119"/>
                <a:gd name="T61" fmla="*/ 50 h 118"/>
                <a:gd name="T62" fmla="*/ 29 w 119"/>
                <a:gd name="T63" fmla="*/ 41 h 118"/>
                <a:gd name="T64" fmla="*/ 32 w 119"/>
                <a:gd name="T65" fmla="*/ 37 h 118"/>
                <a:gd name="T66" fmla="*/ 37 w 119"/>
                <a:gd name="T67" fmla="*/ 33 h 118"/>
                <a:gd name="T68" fmla="*/ 41 w 119"/>
                <a:gd name="T69" fmla="*/ 29 h 118"/>
                <a:gd name="T70" fmla="*/ 49 w 119"/>
                <a:gd name="T71" fmla="*/ 26 h 118"/>
                <a:gd name="T72" fmla="*/ 53 w 119"/>
                <a:gd name="T73" fmla="*/ 25 h 118"/>
                <a:gd name="T74" fmla="*/ 56 w 119"/>
                <a:gd name="T75" fmla="*/ 24 h 118"/>
                <a:gd name="T76" fmla="*/ 61 w 119"/>
                <a:gd name="T77" fmla="*/ 24 h 118"/>
                <a:gd name="T78" fmla="*/ 65 w 119"/>
                <a:gd name="T79" fmla="*/ 25 h 118"/>
                <a:gd name="T80" fmla="*/ 68 w 119"/>
                <a:gd name="T81" fmla="*/ 25 h 118"/>
                <a:gd name="T82" fmla="*/ 76 w 119"/>
                <a:gd name="T83" fmla="*/ 28 h 118"/>
                <a:gd name="T84" fmla="*/ 78 w 119"/>
                <a:gd name="T85" fmla="*/ 30 h 118"/>
                <a:gd name="T86" fmla="*/ 82 w 119"/>
                <a:gd name="T87" fmla="*/ 33 h 118"/>
                <a:gd name="T88" fmla="*/ 87 w 119"/>
                <a:gd name="T89" fmla="*/ 37 h 118"/>
                <a:gd name="T90" fmla="*/ 90 w 119"/>
                <a:gd name="T91" fmla="*/ 42 h 118"/>
                <a:gd name="T92" fmla="*/ 93 w 119"/>
                <a:gd name="T93" fmla="*/ 51 h 118"/>
                <a:gd name="T94" fmla="*/ 94 w 119"/>
                <a:gd name="T95" fmla="*/ 54 h 118"/>
                <a:gd name="T96" fmla="*/ 94 w 119"/>
                <a:gd name="T97" fmla="*/ 5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9" h="118">
                  <a:moveTo>
                    <a:pt x="119" y="69"/>
                  </a:moveTo>
                  <a:cubicBezTo>
                    <a:pt x="119" y="49"/>
                    <a:pt x="119" y="49"/>
                    <a:pt x="119" y="49"/>
                  </a:cubicBezTo>
                  <a:cubicBezTo>
                    <a:pt x="107" y="49"/>
                    <a:pt x="107" y="49"/>
                    <a:pt x="107" y="49"/>
                  </a:cubicBezTo>
                  <a:cubicBezTo>
                    <a:pt x="105" y="43"/>
                    <a:pt x="103" y="38"/>
                    <a:pt x="100" y="33"/>
                  </a:cubicBezTo>
                  <a:cubicBezTo>
                    <a:pt x="109" y="24"/>
                    <a:pt x="109" y="24"/>
                    <a:pt x="109" y="24"/>
                  </a:cubicBezTo>
                  <a:cubicBezTo>
                    <a:pt x="94" y="10"/>
                    <a:pt x="94" y="10"/>
                    <a:pt x="94" y="10"/>
                  </a:cubicBezTo>
                  <a:cubicBezTo>
                    <a:pt x="85" y="18"/>
                    <a:pt x="85" y="18"/>
                    <a:pt x="85" y="18"/>
                  </a:cubicBezTo>
                  <a:cubicBezTo>
                    <a:pt x="81" y="15"/>
                    <a:pt x="75" y="13"/>
                    <a:pt x="70" y="12"/>
                  </a:cubicBezTo>
                  <a:cubicBezTo>
                    <a:pt x="70" y="0"/>
                    <a:pt x="70" y="0"/>
                    <a:pt x="70" y="0"/>
                  </a:cubicBezTo>
                  <a:cubicBezTo>
                    <a:pt x="49" y="0"/>
                    <a:pt x="49" y="0"/>
                    <a:pt x="49" y="0"/>
                  </a:cubicBezTo>
                  <a:cubicBezTo>
                    <a:pt x="49" y="12"/>
                    <a:pt x="49" y="12"/>
                    <a:pt x="49" y="12"/>
                  </a:cubicBezTo>
                  <a:cubicBezTo>
                    <a:pt x="43" y="13"/>
                    <a:pt x="38" y="15"/>
                    <a:pt x="33" y="18"/>
                  </a:cubicBezTo>
                  <a:cubicBezTo>
                    <a:pt x="25" y="10"/>
                    <a:pt x="25" y="10"/>
                    <a:pt x="25" y="10"/>
                  </a:cubicBezTo>
                  <a:cubicBezTo>
                    <a:pt x="10" y="24"/>
                    <a:pt x="10" y="24"/>
                    <a:pt x="10" y="24"/>
                  </a:cubicBezTo>
                  <a:cubicBezTo>
                    <a:pt x="19" y="33"/>
                    <a:pt x="19" y="33"/>
                    <a:pt x="19" y="33"/>
                  </a:cubicBezTo>
                  <a:cubicBezTo>
                    <a:pt x="16" y="38"/>
                    <a:pt x="13" y="43"/>
                    <a:pt x="12" y="49"/>
                  </a:cubicBezTo>
                  <a:cubicBezTo>
                    <a:pt x="0" y="49"/>
                    <a:pt x="0" y="49"/>
                    <a:pt x="0" y="49"/>
                  </a:cubicBezTo>
                  <a:cubicBezTo>
                    <a:pt x="0" y="69"/>
                    <a:pt x="0" y="69"/>
                    <a:pt x="0" y="69"/>
                  </a:cubicBezTo>
                  <a:cubicBezTo>
                    <a:pt x="12" y="69"/>
                    <a:pt x="12" y="69"/>
                    <a:pt x="12" y="69"/>
                  </a:cubicBezTo>
                  <a:cubicBezTo>
                    <a:pt x="13" y="75"/>
                    <a:pt x="16" y="80"/>
                    <a:pt x="19" y="85"/>
                  </a:cubicBezTo>
                  <a:cubicBezTo>
                    <a:pt x="10" y="94"/>
                    <a:pt x="10" y="94"/>
                    <a:pt x="10" y="94"/>
                  </a:cubicBezTo>
                  <a:cubicBezTo>
                    <a:pt x="25" y="108"/>
                    <a:pt x="25" y="108"/>
                    <a:pt x="25" y="108"/>
                  </a:cubicBezTo>
                  <a:cubicBezTo>
                    <a:pt x="33" y="100"/>
                    <a:pt x="33" y="100"/>
                    <a:pt x="33" y="100"/>
                  </a:cubicBezTo>
                  <a:cubicBezTo>
                    <a:pt x="38" y="103"/>
                    <a:pt x="43" y="105"/>
                    <a:pt x="49" y="106"/>
                  </a:cubicBezTo>
                  <a:cubicBezTo>
                    <a:pt x="49" y="118"/>
                    <a:pt x="49" y="118"/>
                    <a:pt x="49" y="118"/>
                  </a:cubicBezTo>
                  <a:cubicBezTo>
                    <a:pt x="70" y="118"/>
                    <a:pt x="70" y="118"/>
                    <a:pt x="70" y="118"/>
                  </a:cubicBezTo>
                  <a:cubicBezTo>
                    <a:pt x="70" y="106"/>
                    <a:pt x="70" y="106"/>
                    <a:pt x="70" y="106"/>
                  </a:cubicBezTo>
                  <a:cubicBezTo>
                    <a:pt x="75" y="105"/>
                    <a:pt x="81" y="103"/>
                    <a:pt x="85" y="100"/>
                  </a:cubicBezTo>
                  <a:cubicBezTo>
                    <a:pt x="94" y="108"/>
                    <a:pt x="94" y="108"/>
                    <a:pt x="94" y="108"/>
                  </a:cubicBezTo>
                  <a:cubicBezTo>
                    <a:pt x="109" y="94"/>
                    <a:pt x="109" y="94"/>
                    <a:pt x="109" y="94"/>
                  </a:cubicBezTo>
                  <a:cubicBezTo>
                    <a:pt x="100" y="85"/>
                    <a:pt x="100" y="85"/>
                    <a:pt x="100" y="85"/>
                  </a:cubicBezTo>
                  <a:cubicBezTo>
                    <a:pt x="103" y="80"/>
                    <a:pt x="105" y="75"/>
                    <a:pt x="107" y="69"/>
                  </a:cubicBezTo>
                  <a:lnTo>
                    <a:pt x="119" y="69"/>
                  </a:lnTo>
                  <a:close/>
                  <a:moveTo>
                    <a:pt x="94" y="61"/>
                  </a:moveTo>
                  <a:cubicBezTo>
                    <a:pt x="94" y="61"/>
                    <a:pt x="94" y="61"/>
                    <a:pt x="94" y="61"/>
                  </a:cubicBezTo>
                  <a:cubicBezTo>
                    <a:pt x="94" y="61"/>
                    <a:pt x="94" y="62"/>
                    <a:pt x="94" y="62"/>
                  </a:cubicBezTo>
                  <a:cubicBezTo>
                    <a:pt x="94" y="62"/>
                    <a:pt x="94" y="63"/>
                    <a:pt x="94" y="63"/>
                  </a:cubicBezTo>
                  <a:cubicBezTo>
                    <a:pt x="94" y="63"/>
                    <a:pt x="94" y="64"/>
                    <a:pt x="94" y="64"/>
                  </a:cubicBezTo>
                  <a:cubicBezTo>
                    <a:pt x="94" y="64"/>
                    <a:pt x="94" y="64"/>
                    <a:pt x="94" y="64"/>
                  </a:cubicBezTo>
                  <a:cubicBezTo>
                    <a:pt x="94" y="65"/>
                    <a:pt x="94" y="65"/>
                    <a:pt x="93" y="66"/>
                  </a:cubicBezTo>
                  <a:cubicBezTo>
                    <a:pt x="93" y="66"/>
                    <a:pt x="93" y="66"/>
                    <a:pt x="93" y="66"/>
                  </a:cubicBezTo>
                  <a:cubicBezTo>
                    <a:pt x="93" y="67"/>
                    <a:pt x="93" y="67"/>
                    <a:pt x="93" y="67"/>
                  </a:cubicBezTo>
                  <a:cubicBezTo>
                    <a:pt x="93" y="67"/>
                    <a:pt x="93" y="68"/>
                    <a:pt x="93" y="68"/>
                  </a:cubicBezTo>
                  <a:cubicBezTo>
                    <a:pt x="92" y="70"/>
                    <a:pt x="91" y="73"/>
                    <a:pt x="90" y="75"/>
                  </a:cubicBezTo>
                  <a:cubicBezTo>
                    <a:pt x="90" y="75"/>
                    <a:pt x="90" y="76"/>
                    <a:pt x="90" y="76"/>
                  </a:cubicBezTo>
                  <a:cubicBezTo>
                    <a:pt x="90" y="76"/>
                    <a:pt x="90" y="76"/>
                    <a:pt x="89" y="76"/>
                  </a:cubicBezTo>
                  <a:cubicBezTo>
                    <a:pt x="89" y="77"/>
                    <a:pt x="89" y="77"/>
                    <a:pt x="89" y="77"/>
                  </a:cubicBezTo>
                  <a:cubicBezTo>
                    <a:pt x="89" y="77"/>
                    <a:pt x="89" y="77"/>
                    <a:pt x="89" y="77"/>
                  </a:cubicBezTo>
                  <a:cubicBezTo>
                    <a:pt x="88" y="79"/>
                    <a:pt x="87" y="80"/>
                    <a:pt x="87" y="81"/>
                  </a:cubicBezTo>
                  <a:cubicBezTo>
                    <a:pt x="87" y="81"/>
                    <a:pt x="87" y="81"/>
                    <a:pt x="87" y="81"/>
                  </a:cubicBezTo>
                  <a:cubicBezTo>
                    <a:pt x="86" y="81"/>
                    <a:pt x="86" y="81"/>
                    <a:pt x="86" y="82"/>
                  </a:cubicBezTo>
                  <a:cubicBezTo>
                    <a:pt x="86" y="82"/>
                    <a:pt x="86" y="82"/>
                    <a:pt x="86" y="82"/>
                  </a:cubicBezTo>
                  <a:cubicBezTo>
                    <a:pt x="85" y="83"/>
                    <a:pt x="83" y="84"/>
                    <a:pt x="82" y="85"/>
                  </a:cubicBezTo>
                  <a:cubicBezTo>
                    <a:pt x="82" y="85"/>
                    <a:pt x="82" y="85"/>
                    <a:pt x="82" y="85"/>
                  </a:cubicBezTo>
                  <a:cubicBezTo>
                    <a:pt x="82" y="86"/>
                    <a:pt x="81" y="86"/>
                    <a:pt x="81" y="86"/>
                  </a:cubicBezTo>
                  <a:cubicBezTo>
                    <a:pt x="81" y="86"/>
                    <a:pt x="81" y="86"/>
                    <a:pt x="81" y="86"/>
                  </a:cubicBezTo>
                  <a:cubicBezTo>
                    <a:pt x="80" y="87"/>
                    <a:pt x="79" y="88"/>
                    <a:pt x="78" y="88"/>
                  </a:cubicBezTo>
                  <a:cubicBezTo>
                    <a:pt x="78" y="88"/>
                    <a:pt x="78" y="88"/>
                    <a:pt x="78" y="88"/>
                  </a:cubicBezTo>
                  <a:cubicBezTo>
                    <a:pt x="77" y="89"/>
                    <a:pt x="77" y="89"/>
                    <a:pt x="77" y="89"/>
                  </a:cubicBezTo>
                  <a:cubicBezTo>
                    <a:pt x="77" y="89"/>
                    <a:pt x="77" y="89"/>
                    <a:pt x="77" y="89"/>
                  </a:cubicBezTo>
                  <a:cubicBezTo>
                    <a:pt x="76" y="89"/>
                    <a:pt x="76" y="90"/>
                    <a:pt x="76" y="90"/>
                  </a:cubicBezTo>
                  <a:cubicBezTo>
                    <a:pt x="74" y="91"/>
                    <a:pt x="72" y="91"/>
                    <a:pt x="70" y="92"/>
                  </a:cubicBezTo>
                  <a:cubicBezTo>
                    <a:pt x="70" y="92"/>
                    <a:pt x="70" y="92"/>
                    <a:pt x="70" y="92"/>
                  </a:cubicBezTo>
                  <a:cubicBezTo>
                    <a:pt x="69" y="92"/>
                    <a:pt x="69" y="92"/>
                    <a:pt x="68" y="93"/>
                  </a:cubicBezTo>
                  <a:cubicBezTo>
                    <a:pt x="68" y="93"/>
                    <a:pt x="68" y="93"/>
                    <a:pt x="68" y="93"/>
                  </a:cubicBezTo>
                  <a:cubicBezTo>
                    <a:pt x="67" y="93"/>
                    <a:pt x="67" y="93"/>
                    <a:pt x="67" y="93"/>
                  </a:cubicBezTo>
                  <a:cubicBezTo>
                    <a:pt x="66" y="93"/>
                    <a:pt x="66" y="93"/>
                    <a:pt x="66" y="93"/>
                  </a:cubicBezTo>
                  <a:cubicBezTo>
                    <a:pt x="66" y="93"/>
                    <a:pt x="65" y="93"/>
                    <a:pt x="65" y="93"/>
                  </a:cubicBezTo>
                  <a:cubicBezTo>
                    <a:pt x="65" y="93"/>
                    <a:pt x="65" y="93"/>
                    <a:pt x="65" y="93"/>
                  </a:cubicBezTo>
                  <a:cubicBezTo>
                    <a:pt x="64" y="93"/>
                    <a:pt x="64" y="93"/>
                    <a:pt x="63" y="94"/>
                  </a:cubicBezTo>
                  <a:cubicBezTo>
                    <a:pt x="63" y="94"/>
                    <a:pt x="63" y="94"/>
                    <a:pt x="63" y="94"/>
                  </a:cubicBezTo>
                  <a:cubicBezTo>
                    <a:pt x="62" y="94"/>
                    <a:pt x="62" y="94"/>
                    <a:pt x="61" y="94"/>
                  </a:cubicBezTo>
                  <a:cubicBezTo>
                    <a:pt x="61" y="94"/>
                    <a:pt x="61" y="94"/>
                    <a:pt x="61" y="94"/>
                  </a:cubicBezTo>
                  <a:cubicBezTo>
                    <a:pt x="60" y="94"/>
                    <a:pt x="60" y="94"/>
                    <a:pt x="59" y="94"/>
                  </a:cubicBezTo>
                  <a:cubicBezTo>
                    <a:pt x="59" y="94"/>
                    <a:pt x="58" y="94"/>
                    <a:pt x="58" y="94"/>
                  </a:cubicBezTo>
                  <a:cubicBezTo>
                    <a:pt x="58" y="94"/>
                    <a:pt x="57" y="94"/>
                    <a:pt x="57" y="94"/>
                  </a:cubicBezTo>
                  <a:cubicBezTo>
                    <a:pt x="57" y="94"/>
                    <a:pt x="57" y="94"/>
                    <a:pt x="56" y="94"/>
                  </a:cubicBezTo>
                  <a:cubicBezTo>
                    <a:pt x="56" y="94"/>
                    <a:pt x="56" y="94"/>
                    <a:pt x="56" y="94"/>
                  </a:cubicBezTo>
                  <a:cubicBezTo>
                    <a:pt x="55" y="93"/>
                    <a:pt x="55" y="93"/>
                    <a:pt x="54" y="93"/>
                  </a:cubicBezTo>
                  <a:cubicBezTo>
                    <a:pt x="54" y="93"/>
                    <a:pt x="54" y="93"/>
                    <a:pt x="54" y="93"/>
                  </a:cubicBezTo>
                  <a:cubicBezTo>
                    <a:pt x="53" y="93"/>
                    <a:pt x="53" y="93"/>
                    <a:pt x="53" y="93"/>
                  </a:cubicBezTo>
                  <a:cubicBezTo>
                    <a:pt x="52" y="93"/>
                    <a:pt x="52" y="93"/>
                    <a:pt x="52" y="93"/>
                  </a:cubicBezTo>
                  <a:cubicBezTo>
                    <a:pt x="52" y="93"/>
                    <a:pt x="51" y="93"/>
                    <a:pt x="51" y="93"/>
                  </a:cubicBezTo>
                  <a:cubicBezTo>
                    <a:pt x="51" y="93"/>
                    <a:pt x="51" y="93"/>
                    <a:pt x="51" y="93"/>
                  </a:cubicBezTo>
                  <a:cubicBezTo>
                    <a:pt x="50" y="92"/>
                    <a:pt x="50" y="92"/>
                    <a:pt x="49" y="92"/>
                  </a:cubicBezTo>
                  <a:cubicBezTo>
                    <a:pt x="47" y="91"/>
                    <a:pt x="45" y="91"/>
                    <a:pt x="43" y="90"/>
                  </a:cubicBezTo>
                  <a:cubicBezTo>
                    <a:pt x="43" y="90"/>
                    <a:pt x="42" y="89"/>
                    <a:pt x="42" y="89"/>
                  </a:cubicBezTo>
                  <a:cubicBezTo>
                    <a:pt x="42" y="89"/>
                    <a:pt x="42" y="89"/>
                    <a:pt x="42" y="89"/>
                  </a:cubicBezTo>
                  <a:cubicBezTo>
                    <a:pt x="42" y="89"/>
                    <a:pt x="41" y="89"/>
                    <a:pt x="41" y="88"/>
                  </a:cubicBezTo>
                  <a:cubicBezTo>
                    <a:pt x="41" y="88"/>
                    <a:pt x="41" y="88"/>
                    <a:pt x="41" y="88"/>
                  </a:cubicBezTo>
                  <a:cubicBezTo>
                    <a:pt x="40" y="88"/>
                    <a:pt x="39" y="87"/>
                    <a:pt x="38" y="86"/>
                  </a:cubicBezTo>
                  <a:cubicBezTo>
                    <a:pt x="38" y="86"/>
                    <a:pt x="38" y="86"/>
                    <a:pt x="38" y="86"/>
                  </a:cubicBezTo>
                  <a:cubicBezTo>
                    <a:pt x="37" y="86"/>
                    <a:pt x="37" y="86"/>
                    <a:pt x="37" y="85"/>
                  </a:cubicBezTo>
                  <a:cubicBezTo>
                    <a:pt x="37" y="85"/>
                    <a:pt x="37" y="85"/>
                    <a:pt x="37" y="85"/>
                  </a:cubicBezTo>
                  <a:cubicBezTo>
                    <a:pt x="35" y="84"/>
                    <a:pt x="34" y="83"/>
                    <a:pt x="33" y="82"/>
                  </a:cubicBezTo>
                  <a:cubicBezTo>
                    <a:pt x="33" y="82"/>
                    <a:pt x="33" y="82"/>
                    <a:pt x="33" y="82"/>
                  </a:cubicBezTo>
                  <a:cubicBezTo>
                    <a:pt x="33" y="81"/>
                    <a:pt x="32" y="81"/>
                    <a:pt x="32" y="81"/>
                  </a:cubicBezTo>
                  <a:cubicBezTo>
                    <a:pt x="32" y="81"/>
                    <a:pt x="32" y="81"/>
                    <a:pt x="32" y="81"/>
                  </a:cubicBezTo>
                  <a:cubicBezTo>
                    <a:pt x="31" y="80"/>
                    <a:pt x="31" y="79"/>
                    <a:pt x="30" y="77"/>
                  </a:cubicBezTo>
                  <a:cubicBezTo>
                    <a:pt x="30" y="77"/>
                    <a:pt x="30" y="77"/>
                    <a:pt x="30" y="77"/>
                  </a:cubicBezTo>
                  <a:cubicBezTo>
                    <a:pt x="30" y="77"/>
                    <a:pt x="30" y="77"/>
                    <a:pt x="29" y="76"/>
                  </a:cubicBezTo>
                  <a:cubicBezTo>
                    <a:pt x="29" y="76"/>
                    <a:pt x="29" y="76"/>
                    <a:pt x="29" y="76"/>
                  </a:cubicBezTo>
                  <a:cubicBezTo>
                    <a:pt x="29" y="76"/>
                    <a:pt x="29" y="75"/>
                    <a:pt x="29" y="75"/>
                  </a:cubicBezTo>
                  <a:cubicBezTo>
                    <a:pt x="27" y="73"/>
                    <a:pt x="26" y="70"/>
                    <a:pt x="26" y="68"/>
                  </a:cubicBezTo>
                  <a:cubicBezTo>
                    <a:pt x="26" y="68"/>
                    <a:pt x="26" y="67"/>
                    <a:pt x="26" y="67"/>
                  </a:cubicBezTo>
                  <a:cubicBezTo>
                    <a:pt x="26" y="67"/>
                    <a:pt x="25" y="67"/>
                    <a:pt x="25" y="66"/>
                  </a:cubicBezTo>
                  <a:cubicBezTo>
                    <a:pt x="25" y="66"/>
                    <a:pt x="25" y="66"/>
                    <a:pt x="25" y="66"/>
                  </a:cubicBezTo>
                  <a:cubicBezTo>
                    <a:pt x="25" y="65"/>
                    <a:pt x="25" y="65"/>
                    <a:pt x="25" y="64"/>
                  </a:cubicBezTo>
                  <a:cubicBezTo>
                    <a:pt x="25" y="64"/>
                    <a:pt x="25" y="64"/>
                    <a:pt x="25" y="64"/>
                  </a:cubicBezTo>
                  <a:cubicBezTo>
                    <a:pt x="25" y="64"/>
                    <a:pt x="25" y="63"/>
                    <a:pt x="25" y="63"/>
                  </a:cubicBezTo>
                  <a:cubicBezTo>
                    <a:pt x="25" y="63"/>
                    <a:pt x="25" y="62"/>
                    <a:pt x="25" y="62"/>
                  </a:cubicBezTo>
                  <a:cubicBezTo>
                    <a:pt x="25" y="62"/>
                    <a:pt x="25" y="61"/>
                    <a:pt x="25" y="61"/>
                  </a:cubicBezTo>
                  <a:cubicBezTo>
                    <a:pt x="25" y="61"/>
                    <a:pt x="25" y="61"/>
                    <a:pt x="25" y="61"/>
                  </a:cubicBezTo>
                  <a:cubicBezTo>
                    <a:pt x="25" y="60"/>
                    <a:pt x="25" y="59"/>
                    <a:pt x="25" y="59"/>
                  </a:cubicBezTo>
                  <a:cubicBezTo>
                    <a:pt x="25" y="58"/>
                    <a:pt x="25" y="58"/>
                    <a:pt x="25" y="57"/>
                  </a:cubicBezTo>
                  <a:cubicBezTo>
                    <a:pt x="25" y="57"/>
                    <a:pt x="25" y="57"/>
                    <a:pt x="25" y="57"/>
                  </a:cubicBezTo>
                  <a:cubicBezTo>
                    <a:pt x="25" y="56"/>
                    <a:pt x="25" y="56"/>
                    <a:pt x="25" y="56"/>
                  </a:cubicBezTo>
                  <a:cubicBezTo>
                    <a:pt x="25" y="56"/>
                    <a:pt x="25" y="55"/>
                    <a:pt x="25" y="55"/>
                  </a:cubicBezTo>
                  <a:cubicBezTo>
                    <a:pt x="25" y="55"/>
                    <a:pt x="25" y="54"/>
                    <a:pt x="25" y="54"/>
                  </a:cubicBezTo>
                  <a:cubicBezTo>
                    <a:pt x="25" y="54"/>
                    <a:pt x="25" y="54"/>
                    <a:pt x="25" y="53"/>
                  </a:cubicBezTo>
                  <a:cubicBezTo>
                    <a:pt x="25" y="53"/>
                    <a:pt x="25" y="53"/>
                    <a:pt x="25" y="52"/>
                  </a:cubicBezTo>
                  <a:cubicBezTo>
                    <a:pt x="25" y="52"/>
                    <a:pt x="25" y="52"/>
                    <a:pt x="25" y="52"/>
                  </a:cubicBezTo>
                  <a:cubicBezTo>
                    <a:pt x="25" y="51"/>
                    <a:pt x="26" y="51"/>
                    <a:pt x="26" y="51"/>
                  </a:cubicBezTo>
                  <a:cubicBezTo>
                    <a:pt x="26" y="50"/>
                    <a:pt x="26" y="50"/>
                    <a:pt x="26" y="50"/>
                  </a:cubicBezTo>
                  <a:cubicBezTo>
                    <a:pt x="26" y="50"/>
                    <a:pt x="26" y="49"/>
                    <a:pt x="26" y="49"/>
                  </a:cubicBezTo>
                  <a:cubicBezTo>
                    <a:pt x="27" y="47"/>
                    <a:pt x="28" y="45"/>
                    <a:pt x="29" y="43"/>
                  </a:cubicBezTo>
                  <a:cubicBezTo>
                    <a:pt x="29" y="42"/>
                    <a:pt x="29" y="42"/>
                    <a:pt x="29" y="42"/>
                  </a:cubicBezTo>
                  <a:cubicBezTo>
                    <a:pt x="29" y="42"/>
                    <a:pt x="29" y="42"/>
                    <a:pt x="29" y="41"/>
                  </a:cubicBezTo>
                  <a:cubicBezTo>
                    <a:pt x="30" y="41"/>
                    <a:pt x="30" y="41"/>
                    <a:pt x="30" y="41"/>
                  </a:cubicBezTo>
                  <a:cubicBezTo>
                    <a:pt x="30" y="40"/>
                    <a:pt x="30" y="40"/>
                    <a:pt x="30" y="40"/>
                  </a:cubicBezTo>
                  <a:cubicBezTo>
                    <a:pt x="31" y="39"/>
                    <a:pt x="31" y="38"/>
                    <a:pt x="32" y="37"/>
                  </a:cubicBezTo>
                  <a:cubicBezTo>
                    <a:pt x="32" y="37"/>
                    <a:pt x="32" y="37"/>
                    <a:pt x="32" y="37"/>
                  </a:cubicBezTo>
                  <a:cubicBezTo>
                    <a:pt x="32" y="37"/>
                    <a:pt x="33" y="37"/>
                    <a:pt x="33" y="36"/>
                  </a:cubicBezTo>
                  <a:cubicBezTo>
                    <a:pt x="33" y="36"/>
                    <a:pt x="33" y="36"/>
                    <a:pt x="33" y="36"/>
                  </a:cubicBezTo>
                  <a:cubicBezTo>
                    <a:pt x="34" y="35"/>
                    <a:pt x="35" y="34"/>
                    <a:pt x="37" y="33"/>
                  </a:cubicBezTo>
                  <a:cubicBezTo>
                    <a:pt x="37" y="33"/>
                    <a:pt x="37" y="33"/>
                    <a:pt x="37" y="33"/>
                  </a:cubicBezTo>
                  <a:cubicBezTo>
                    <a:pt x="37" y="32"/>
                    <a:pt x="37" y="32"/>
                    <a:pt x="38" y="32"/>
                  </a:cubicBezTo>
                  <a:cubicBezTo>
                    <a:pt x="38" y="32"/>
                    <a:pt x="38" y="32"/>
                    <a:pt x="38" y="32"/>
                  </a:cubicBezTo>
                  <a:cubicBezTo>
                    <a:pt x="39" y="31"/>
                    <a:pt x="40" y="30"/>
                    <a:pt x="41" y="30"/>
                  </a:cubicBezTo>
                  <a:cubicBezTo>
                    <a:pt x="41" y="30"/>
                    <a:pt x="41" y="29"/>
                    <a:pt x="41" y="29"/>
                  </a:cubicBezTo>
                  <a:cubicBezTo>
                    <a:pt x="41" y="29"/>
                    <a:pt x="42" y="29"/>
                    <a:pt x="42" y="29"/>
                  </a:cubicBezTo>
                  <a:cubicBezTo>
                    <a:pt x="42" y="29"/>
                    <a:pt x="42" y="29"/>
                    <a:pt x="42" y="29"/>
                  </a:cubicBezTo>
                  <a:cubicBezTo>
                    <a:pt x="42" y="29"/>
                    <a:pt x="43" y="28"/>
                    <a:pt x="43" y="28"/>
                  </a:cubicBezTo>
                  <a:cubicBezTo>
                    <a:pt x="45" y="27"/>
                    <a:pt x="47" y="26"/>
                    <a:pt x="49" y="26"/>
                  </a:cubicBezTo>
                  <a:cubicBezTo>
                    <a:pt x="50" y="26"/>
                    <a:pt x="50" y="25"/>
                    <a:pt x="51" y="25"/>
                  </a:cubicBezTo>
                  <a:cubicBezTo>
                    <a:pt x="51" y="25"/>
                    <a:pt x="51" y="25"/>
                    <a:pt x="51" y="25"/>
                  </a:cubicBezTo>
                  <a:cubicBezTo>
                    <a:pt x="51" y="25"/>
                    <a:pt x="52" y="25"/>
                    <a:pt x="52" y="25"/>
                  </a:cubicBezTo>
                  <a:cubicBezTo>
                    <a:pt x="52" y="25"/>
                    <a:pt x="52" y="25"/>
                    <a:pt x="53" y="25"/>
                  </a:cubicBezTo>
                  <a:cubicBezTo>
                    <a:pt x="53" y="25"/>
                    <a:pt x="53" y="25"/>
                    <a:pt x="54" y="25"/>
                  </a:cubicBezTo>
                  <a:cubicBezTo>
                    <a:pt x="54" y="25"/>
                    <a:pt x="54" y="25"/>
                    <a:pt x="54" y="25"/>
                  </a:cubicBezTo>
                  <a:cubicBezTo>
                    <a:pt x="55" y="24"/>
                    <a:pt x="55" y="24"/>
                    <a:pt x="56" y="24"/>
                  </a:cubicBezTo>
                  <a:cubicBezTo>
                    <a:pt x="56" y="24"/>
                    <a:pt x="56" y="24"/>
                    <a:pt x="56" y="24"/>
                  </a:cubicBezTo>
                  <a:cubicBezTo>
                    <a:pt x="57" y="24"/>
                    <a:pt x="57" y="24"/>
                    <a:pt x="57" y="24"/>
                  </a:cubicBezTo>
                  <a:cubicBezTo>
                    <a:pt x="57" y="24"/>
                    <a:pt x="58" y="24"/>
                    <a:pt x="58" y="24"/>
                  </a:cubicBezTo>
                  <a:cubicBezTo>
                    <a:pt x="58" y="24"/>
                    <a:pt x="59" y="24"/>
                    <a:pt x="59" y="24"/>
                  </a:cubicBezTo>
                  <a:cubicBezTo>
                    <a:pt x="60" y="24"/>
                    <a:pt x="60" y="24"/>
                    <a:pt x="61" y="24"/>
                  </a:cubicBezTo>
                  <a:cubicBezTo>
                    <a:pt x="61" y="24"/>
                    <a:pt x="61" y="24"/>
                    <a:pt x="61" y="24"/>
                  </a:cubicBezTo>
                  <a:cubicBezTo>
                    <a:pt x="62" y="24"/>
                    <a:pt x="62" y="24"/>
                    <a:pt x="63" y="24"/>
                  </a:cubicBezTo>
                  <a:cubicBezTo>
                    <a:pt x="63" y="24"/>
                    <a:pt x="63" y="24"/>
                    <a:pt x="63" y="24"/>
                  </a:cubicBezTo>
                  <a:cubicBezTo>
                    <a:pt x="64" y="24"/>
                    <a:pt x="64" y="24"/>
                    <a:pt x="65" y="25"/>
                  </a:cubicBezTo>
                  <a:cubicBezTo>
                    <a:pt x="65" y="25"/>
                    <a:pt x="65" y="25"/>
                    <a:pt x="65" y="25"/>
                  </a:cubicBezTo>
                  <a:cubicBezTo>
                    <a:pt x="65" y="25"/>
                    <a:pt x="66" y="25"/>
                    <a:pt x="66" y="25"/>
                  </a:cubicBezTo>
                  <a:cubicBezTo>
                    <a:pt x="66" y="25"/>
                    <a:pt x="66" y="25"/>
                    <a:pt x="67" y="25"/>
                  </a:cubicBezTo>
                  <a:cubicBezTo>
                    <a:pt x="67" y="25"/>
                    <a:pt x="67" y="25"/>
                    <a:pt x="68" y="25"/>
                  </a:cubicBezTo>
                  <a:cubicBezTo>
                    <a:pt x="68" y="25"/>
                    <a:pt x="68" y="25"/>
                    <a:pt x="68" y="25"/>
                  </a:cubicBezTo>
                  <a:cubicBezTo>
                    <a:pt x="69" y="25"/>
                    <a:pt x="69" y="26"/>
                    <a:pt x="70" y="26"/>
                  </a:cubicBezTo>
                  <a:cubicBezTo>
                    <a:pt x="70" y="26"/>
                    <a:pt x="70" y="26"/>
                    <a:pt x="70" y="26"/>
                  </a:cubicBezTo>
                  <a:cubicBezTo>
                    <a:pt x="72" y="26"/>
                    <a:pt x="74" y="27"/>
                    <a:pt x="76" y="28"/>
                  </a:cubicBezTo>
                  <a:cubicBezTo>
                    <a:pt x="76" y="28"/>
                    <a:pt x="76" y="29"/>
                    <a:pt x="77" y="29"/>
                  </a:cubicBezTo>
                  <a:cubicBezTo>
                    <a:pt x="77" y="29"/>
                    <a:pt x="77" y="29"/>
                    <a:pt x="77" y="29"/>
                  </a:cubicBezTo>
                  <a:cubicBezTo>
                    <a:pt x="77" y="29"/>
                    <a:pt x="77" y="29"/>
                    <a:pt x="78" y="29"/>
                  </a:cubicBezTo>
                  <a:cubicBezTo>
                    <a:pt x="78" y="29"/>
                    <a:pt x="78" y="30"/>
                    <a:pt x="78" y="30"/>
                  </a:cubicBezTo>
                  <a:cubicBezTo>
                    <a:pt x="79" y="30"/>
                    <a:pt x="80" y="31"/>
                    <a:pt x="81" y="32"/>
                  </a:cubicBezTo>
                  <a:cubicBezTo>
                    <a:pt x="81" y="32"/>
                    <a:pt x="81" y="32"/>
                    <a:pt x="81" y="32"/>
                  </a:cubicBezTo>
                  <a:cubicBezTo>
                    <a:pt x="81" y="32"/>
                    <a:pt x="82" y="32"/>
                    <a:pt x="82" y="33"/>
                  </a:cubicBezTo>
                  <a:cubicBezTo>
                    <a:pt x="82" y="33"/>
                    <a:pt x="82" y="33"/>
                    <a:pt x="82" y="33"/>
                  </a:cubicBezTo>
                  <a:cubicBezTo>
                    <a:pt x="83" y="34"/>
                    <a:pt x="85" y="35"/>
                    <a:pt x="86" y="36"/>
                  </a:cubicBezTo>
                  <a:cubicBezTo>
                    <a:pt x="86" y="36"/>
                    <a:pt x="86" y="36"/>
                    <a:pt x="86" y="36"/>
                  </a:cubicBezTo>
                  <a:cubicBezTo>
                    <a:pt x="86" y="37"/>
                    <a:pt x="86" y="37"/>
                    <a:pt x="87" y="37"/>
                  </a:cubicBezTo>
                  <a:cubicBezTo>
                    <a:pt x="87" y="37"/>
                    <a:pt x="87" y="37"/>
                    <a:pt x="87" y="37"/>
                  </a:cubicBezTo>
                  <a:cubicBezTo>
                    <a:pt x="87" y="38"/>
                    <a:pt x="88" y="39"/>
                    <a:pt x="89" y="40"/>
                  </a:cubicBezTo>
                  <a:cubicBezTo>
                    <a:pt x="89" y="40"/>
                    <a:pt x="89" y="40"/>
                    <a:pt x="89" y="41"/>
                  </a:cubicBezTo>
                  <a:cubicBezTo>
                    <a:pt x="89" y="41"/>
                    <a:pt x="89" y="41"/>
                    <a:pt x="89" y="41"/>
                  </a:cubicBezTo>
                  <a:cubicBezTo>
                    <a:pt x="90" y="42"/>
                    <a:pt x="90" y="42"/>
                    <a:pt x="90" y="42"/>
                  </a:cubicBezTo>
                  <a:cubicBezTo>
                    <a:pt x="90" y="42"/>
                    <a:pt x="90" y="42"/>
                    <a:pt x="90" y="43"/>
                  </a:cubicBezTo>
                  <a:cubicBezTo>
                    <a:pt x="91" y="45"/>
                    <a:pt x="92" y="47"/>
                    <a:pt x="93" y="49"/>
                  </a:cubicBezTo>
                  <a:cubicBezTo>
                    <a:pt x="93" y="49"/>
                    <a:pt x="93" y="50"/>
                    <a:pt x="93" y="50"/>
                  </a:cubicBezTo>
                  <a:cubicBezTo>
                    <a:pt x="93" y="50"/>
                    <a:pt x="93" y="50"/>
                    <a:pt x="93" y="51"/>
                  </a:cubicBezTo>
                  <a:cubicBezTo>
                    <a:pt x="93" y="51"/>
                    <a:pt x="93" y="51"/>
                    <a:pt x="93" y="52"/>
                  </a:cubicBezTo>
                  <a:cubicBezTo>
                    <a:pt x="93" y="52"/>
                    <a:pt x="93" y="52"/>
                    <a:pt x="93" y="52"/>
                  </a:cubicBezTo>
                  <a:cubicBezTo>
                    <a:pt x="94" y="53"/>
                    <a:pt x="94" y="53"/>
                    <a:pt x="94" y="53"/>
                  </a:cubicBezTo>
                  <a:cubicBezTo>
                    <a:pt x="94" y="54"/>
                    <a:pt x="94" y="54"/>
                    <a:pt x="94" y="54"/>
                  </a:cubicBezTo>
                  <a:cubicBezTo>
                    <a:pt x="94" y="54"/>
                    <a:pt x="94" y="55"/>
                    <a:pt x="94" y="55"/>
                  </a:cubicBezTo>
                  <a:cubicBezTo>
                    <a:pt x="94" y="55"/>
                    <a:pt x="94" y="56"/>
                    <a:pt x="94" y="56"/>
                  </a:cubicBezTo>
                  <a:cubicBezTo>
                    <a:pt x="94" y="56"/>
                    <a:pt x="94" y="56"/>
                    <a:pt x="94" y="57"/>
                  </a:cubicBezTo>
                  <a:cubicBezTo>
                    <a:pt x="94" y="57"/>
                    <a:pt x="94" y="57"/>
                    <a:pt x="94" y="57"/>
                  </a:cubicBezTo>
                  <a:cubicBezTo>
                    <a:pt x="94" y="58"/>
                    <a:pt x="94" y="58"/>
                    <a:pt x="94" y="59"/>
                  </a:cubicBezTo>
                  <a:cubicBezTo>
                    <a:pt x="94" y="59"/>
                    <a:pt x="94" y="60"/>
                    <a:pt x="94" y="6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2" name="Freeform 233"/>
            <p:cNvSpPr/>
            <p:nvPr/>
          </p:nvSpPr>
          <p:spPr bwMode="auto">
            <a:xfrm>
              <a:off x="10977230" y="3758192"/>
              <a:ext cx="59017" cy="60300"/>
            </a:xfrm>
            <a:custGeom>
              <a:avLst/>
              <a:gdLst>
                <a:gd name="T0" fmla="*/ 59 w 92"/>
                <a:gd name="T1" fmla="*/ 0 h 94"/>
                <a:gd name="T2" fmla="*/ 31 w 92"/>
                <a:gd name="T3" fmla="*/ 0 h 94"/>
                <a:gd name="T4" fmla="*/ 31 w 92"/>
                <a:gd name="T5" fmla="*/ 33 h 94"/>
                <a:gd name="T6" fmla="*/ 0 w 92"/>
                <a:gd name="T7" fmla="*/ 33 h 94"/>
                <a:gd name="T8" fmla="*/ 0 w 92"/>
                <a:gd name="T9" fmla="*/ 61 h 94"/>
                <a:gd name="T10" fmla="*/ 31 w 92"/>
                <a:gd name="T11" fmla="*/ 61 h 94"/>
                <a:gd name="T12" fmla="*/ 31 w 92"/>
                <a:gd name="T13" fmla="*/ 94 h 94"/>
                <a:gd name="T14" fmla="*/ 59 w 92"/>
                <a:gd name="T15" fmla="*/ 94 h 94"/>
                <a:gd name="T16" fmla="*/ 59 w 92"/>
                <a:gd name="T17" fmla="*/ 61 h 94"/>
                <a:gd name="T18" fmla="*/ 92 w 92"/>
                <a:gd name="T19" fmla="*/ 61 h 94"/>
                <a:gd name="T20" fmla="*/ 92 w 92"/>
                <a:gd name="T21" fmla="*/ 33 h 94"/>
                <a:gd name="T22" fmla="*/ 59 w 92"/>
                <a:gd name="T23" fmla="*/ 33 h 94"/>
                <a:gd name="T24" fmla="*/ 59 w 92"/>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 h="94">
                  <a:moveTo>
                    <a:pt x="59" y="0"/>
                  </a:moveTo>
                  <a:lnTo>
                    <a:pt x="31" y="0"/>
                  </a:lnTo>
                  <a:lnTo>
                    <a:pt x="31" y="33"/>
                  </a:lnTo>
                  <a:lnTo>
                    <a:pt x="0" y="33"/>
                  </a:lnTo>
                  <a:lnTo>
                    <a:pt x="0" y="61"/>
                  </a:lnTo>
                  <a:lnTo>
                    <a:pt x="31" y="61"/>
                  </a:lnTo>
                  <a:lnTo>
                    <a:pt x="31" y="94"/>
                  </a:lnTo>
                  <a:lnTo>
                    <a:pt x="59" y="94"/>
                  </a:lnTo>
                  <a:lnTo>
                    <a:pt x="59" y="61"/>
                  </a:lnTo>
                  <a:lnTo>
                    <a:pt x="92" y="61"/>
                  </a:lnTo>
                  <a:lnTo>
                    <a:pt x="92" y="33"/>
                  </a:lnTo>
                  <a:lnTo>
                    <a:pt x="59" y="33"/>
                  </a:lnTo>
                  <a:lnTo>
                    <a:pt x="59"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3" name="Freeform 234"/>
            <p:cNvSpPr>
              <a:spLocks noEditPoints="1"/>
            </p:cNvSpPr>
            <p:nvPr/>
          </p:nvSpPr>
          <p:spPr bwMode="auto">
            <a:xfrm>
              <a:off x="9302943" y="3357903"/>
              <a:ext cx="382969" cy="298292"/>
            </a:xfrm>
            <a:custGeom>
              <a:avLst/>
              <a:gdLst>
                <a:gd name="T0" fmla="*/ 232 w 252"/>
                <a:gd name="T1" fmla="*/ 0 h 197"/>
                <a:gd name="T2" fmla="*/ 20 w 252"/>
                <a:gd name="T3" fmla="*/ 0 h 197"/>
                <a:gd name="T4" fmla="*/ 0 w 252"/>
                <a:gd name="T5" fmla="*/ 20 h 197"/>
                <a:gd name="T6" fmla="*/ 0 w 252"/>
                <a:gd name="T7" fmla="*/ 146 h 197"/>
                <a:gd name="T8" fmla="*/ 20 w 252"/>
                <a:gd name="T9" fmla="*/ 166 h 197"/>
                <a:gd name="T10" fmla="*/ 95 w 252"/>
                <a:gd name="T11" fmla="*/ 166 h 197"/>
                <a:gd name="T12" fmla="*/ 97 w 252"/>
                <a:gd name="T13" fmla="*/ 169 h 197"/>
                <a:gd name="T14" fmla="*/ 105 w 252"/>
                <a:gd name="T15" fmla="*/ 177 h 197"/>
                <a:gd name="T16" fmla="*/ 105 w 252"/>
                <a:gd name="T17" fmla="*/ 197 h 197"/>
                <a:gd name="T18" fmla="*/ 171 w 252"/>
                <a:gd name="T19" fmla="*/ 197 h 197"/>
                <a:gd name="T20" fmla="*/ 171 w 252"/>
                <a:gd name="T21" fmla="*/ 179 h 197"/>
                <a:gd name="T22" fmla="*/ 181 w 252"/>
                <a:gd name="T23" fmla="*/ 166 h 197"/>
                <a:gd name="T24" fmla="*/ 232 w 252"/>
                <a:gd name="T25" fmla="*/ 166 h 197"/>
                <a:gd name="T26" fmla="*/ 252 w 252"/>
                <a:gd name="T27" fmla="*/ 146 h 197"/>
                <a:gd name="T28" fmla="*/ 252 w 252"/>
                <a:gd name="T29" fmla="*/ 20 h 197"/>
                <a:gd name="T30" fmla="*/ 232 w 252"/>
                <a:gd name="T31" fmla="*/ 0 h 197"/>
                <a:gd name="T32" fmla="*/ 237 w 252"/>
                <a:gd name="T33" fmla="*/ 146 h 197"/>
                <a:gd name="T34" fmla="*/ 232 w 252"/>
                <a:gd name="T35" fmla="*/ 151 h 197"/>
                <a:gd name="T36" fmla="*/ 185 w 252"/>
                <a:gd name="T37" fmla="*/ 151 h 197"/>
                <a:gd name="T38" fmla="*/ 185 w 252"/>
                <a:gd name="T39" fmla="*/ 146 h 197"/>
                <a:gd name="T40" fmla="*/ 185 w 252"/>
                <a:gd name="T41" fmla="*/ 144 h 197"/>
                <a:gd name="T42" fmla="*/ 185 w 252"/>
                <a:gd name="T43" fmla="*/ 114 h 197"/>
                <a:gd name="T44" fmla="*/ 173 w 252"/>
                <a:gd name="T45" fmla="*/ 103 h 197"/>
                <a:gd name="T46" fmla="*/ 164 w 252"/>
                <a:gd name="T47" fmla="*/ 108 h 197"/>
                <a:gd name="T48" fmla="*/ 163 w 252"/>
                <a:gd name="T49" fmla="*/ 108 h 197"/>
                <a:gd name="T50" fmla="*/ 163 w 252"/>
                <a:gd name="T51" fmla="*/ 107 h 197"/>
                <a:gd name="T52" fmla="*/ 152 w 252"/>
                <a:gd name="T53" fmla="*/ 96 h 197"/>
                <a:gd name="T54" fmla="*/ 141 w 252"/>
                <a:gd name="T55" fmla="*/ 102 h 197"/>
                <a:gd name="T56" fmla="*/ 141 w 252"/>
                <a:gd name="T57" fmla="*/ 101 h 197"/>
                <a:gd name="T58" fmla="*/ 130 w 252"/>
                <a:gd name="T59" fmla="*/ 90 h 197"/>
                <a:gd name="T60" fmla="*/ 120 w 252"/>
                <a:gd name="T61" fmla="*/ 97 h 197"/>
                <a:gd name="T62" fmla="*/ 120 w 252"/>
                <a:gd name="T63" fmla="*/ 41 h 197"/>
                <a:gd name="T64" fmla="*/ 108 w 252"/>
                <a:gd name="T65" fmla="*/ 30 h 197"/>
                <a:gd name="T66" fmla="*/ 97 w 252"/>
                <a:gd name="T67" fmla="*/ 41 h 197"/>
                <a:gd name="T68" fmla="*/ 97 w 252"/>
                <a:gd name="T69" fmla="*/ 109 h 197"/>
                <a:gd name="T70" fmla="*/ 97 w 252"/>
                <a:gd name="T71" fmla="*/ 111 h 197"/>
                <a:gd name="T72" fmla="*/ 97 w 252"/>
                <a:gd name="T73" fmla="*/ 124 h 197"/>
                <a:gd name="T74" fmla="*/ 84 w 252"/>
                <a:gd name="T75" fmla="*/ 101 h 197"/>
                <a:gd name="T76" fmla="*/ 66 w 252"/>
                <a:gd name="T77" fmla="*/ 92 h 197"/>
                <a:gd name="T78" fmla="*/ 64 w 252"/>
                <a:gd name="T79" fmla="*/ 112 h 197"/>
                <a:gd name="T80" fmla="*/ 86 w 252"/>
                <a:gd name="T81" fmla="*/ 151 h 197"/>
                <a:gd name="T82" fmla="*/ 20 w 252"/>
                <a:gd name="T83" fmla="*/ 151 h 197"/>
                <a:gd name="T84" fmla="*/ 15 w 252"/>
                <a:gd name="T85" fmla="*/ 146 h 197"/>
                <a:gd name="T86" fmla="*/ 15 w 252"/>
                <a:gd name="T87" fmla="*/ 20 h 197"/>
                <a:gd name="T88" fmla="*/ 20 w 252"/>
                <a:gd name="T89" fmla="*/ 15 h 197"/>
                <a:gd name="T90" fmla="*/ 232 w 252"/>
                <a:gd name="T91" fmla="*/ 15 h 197"/>
                <a:gd name="T92" fmla="*/ 237 w 252"/>
                <a:gd name="T93" fmla="*/ 20 h 197"/>
                <a:gd name="T94" fmla="*/ 237 w 252"/>
                <a:gd name="T95" fmla="*/ 146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2" h="197">
                  <a:moveTo>
                    <a:pt x="232" y="0"/>
                  </a:moveTo>
                  <a:cubicBezTo>
                    <a:pt x="20" y="0"/>
                    <a:pt x="20" y="0"/>
                    <a:pt x="20" y="0"/>
                  </a:cubicBezTo>
                  <a:cubicBezTo>
                    <a:pt x="9" y="0"/>
                    <a:pt x="0" y="9"/>
                    <a:pt x="0" y="20"/>
                  </a:cubicBezTo>
                  <a:cubicBezTo>
                    <a:pt x="0" y="146"/>
                    <a:pt x="0" y="146"/>
                    <a:pt x="0" y="146"/>
                  </a:cubicBezTo>
                  <a:cubicBezTo>
                    <a:pt x="0" y="157"/>
                    <a:pt x="9" y="166"/>
                    <a:pt x="20" y="166"/>
                  </a:cubicBezTo>
                  <a:cubicBezTo>
                    <a:pt x="95" y="166"/>
                    <a:pt x="95" y="166"/>
                    <a:pt x="95" y="166"/>
                  </a:cubicBezTo>
                  <a:cubicBezTo>
                    <a:pt x="97" y="169"/>
                    <a:pt x="97" y="169"/>
                    <a:pt x="97" y="169"/>
                  </a:cubicBezTo>
                  <a:cubicBezTo>
                    <a:pt x="99" y="173"/>
                    <a:pt x="102" y="175"/>
                    <a:pt x="105" y="177"/>
                  </a:cubicBezTo>
                  <a:cubicBezTo>
                    <a:pt x="105" y="197"/>
                    <a:pt x="105" y="197"/>
                    <a:pt x="105" y="197"/>
                  </a:cubicBezTo>
                  <a:cubicBezTo>
                    <a:pt x="171" y="197"/>
                    <a:pt x="171" y="197"/>
                    <a:pt x="171" y="197"/>
                  </a:cubicBezTo>
                  <a:cubicBezTo>
                    <a:pt x="171" y="179"/>
                    <a:pt x="171" y="179"/>
                    <a:pt x="171" y="179"/>
                  </a:cubicBezTo>
                  <a:cubicBezTo>
                    <a:pt x="176" y="177"/>
                    <a:pt x="179" y="172"/>
                    <a:pt x="181" y="166"/>
                  </a:cubicBezTo>
                  <a:cubicBezTo>
                    <a:pt x="232" y="166"/>
                    <a:pt x="232" y="166"/>
                    <a:pt x="232" y="166"/>
                  </a:cubicBezTo>
                  <a:cubicBezTo>
                    <a:pt x="243" y="166"/>
                    <a:pt x="252" y="157"/>
                    <a:pt x="252" y="146"/>
                  </a:cubicBezTo>
                  <a:cubicBezTo>
                    <a:pt x="252" y="20"/>
                    <a:pt x="252" y="20"/>
                    <a:pt x="252" y="20"/>
                  </a:cubicBezTo>
                  <a:cubicBezTo>
                    <a:pt x="252" y="9"/>
                    <a:pt x="243" y="0"/>
                    <a:pt x="232" y="0"/>
                  </a:cubicBezTo>
                  <a:close/>
                  <a:moveTo>
                    <a:pt x="237" y="146"/>
                  </a:moveTo>
                  <a:cubicBezTo>
                    <a:pt x="237" y="149"/>
                    <a:pt x="234" y="151"/>
                    <a:pt x="232" y="151"/>
                  </a:cubicBezTo>
                  <a:cubicBezTo>
                    <a:pt x="185" y="151"/>
                    <a:pt x="185" y="151"/>
                    <a:pt x="185" y="151"/>
                  </a:cubicBezTo>
                  <a:cubicBezTo>
                    <a:pt x="185" y="146"/>
                    <a:pt x="185" y="146"/>
                    <a:pt x="185" y="146"/>
                  </a:cubicBezTo>
                  <a:cubicBezTo>
                    <a:pt x="185" y="146"/>
                    <a:pt x="185" y="145"/>
                    <a:pt x="185" y="144"/>
                  </a:cubicBezTo>
                  <a:cubicBezTo>
                    <a:pt x="185" y="114"/>
                    <a:pt x="185" y="114"/>
                    <a:pt x="185" y="114"/>
                  </a:cubicBezTo>
                  <a:cubicBezTo>
                    <a:pt x="185" y="108"/>
                    <a:pt x="180" y="103"/>
                    <a:pt x="173" y="103"/>
                  </a:cubicBezTo>
                  <a:cubicBezTo>
                    <a:pt x="169" y="103"/>
                    <a:pt x="166" y="105"/>
                    <a:pt x="164" y="108"/>
                  </a:cubicBezTo>
                  <a:cubicBezTo>
                    <a:pt x="164" y="108"/>
                    <a:pt x="163" y="108"/>
                    <a:pt x="163" y="108"/>
                  </a:cubicBezTo>
                  <a:cubicBezTo>
                    <a:pt x="163" y="107"/>
                    <a:pt x="163" y="107"/>
                    <a:pt x="163" y="107"/>
                  </a:cubicBezTo>
                  <a:cubicBezTo>
                    <a:pt x="163" y="101"/>
                    <a:pt x="158" y="96"/>
                    <a:pt x="152" y="96"/>
                  </a:cubicBezTo>
                  <a:cubicBezTo>
                    <a:pt x="147" y="96"/>
                    <a:pt x="143" y="98"/>
                    <a:pt x="141" y="102"/>
                  </a:cubicBezTo>
                  <a:cubicBezTo>
                    <a:pt x="141" y="101"/>
                    <a:pt x="141" y="101"/>
                    <a:pt x="141" y="101"/>
                  </a:cubicBezTo>
                  <a:cubicBezTo>
                    <a:pt x="141" y="95"/>
                    <a:pt x="136" y="90"/>
                    <a:pt x="130" y="90"/>
                  </a:cubicBezTo>
                  <a:cubicBezTo>
                    <a:pt x="125" y="90"/>
                    <a:pt x="121" y="93"/>
                    <a:pt x="120" y="97"/>
                  </a:cubicBezTo>
                  <a:cubicBezTo>
                    <a:pt x="120" y="41"/>
                    <a:pt x="120" y="41"/>
                    <a:pt x="120" y="41"/>
                  </a:cubicBezTo>
                  <a:cubicBezTo>
                    <a:pt x="120" y="35"/>
                    <a:pt x="115" y="30"/>
                    <a:pt x="108" y="30"/>
                  </a:cubicBezTo>
                  <a:cubicBezTo>
                    <a:pt x="102" y="30"/>
                    <a:pt x="97" y="35"/>
                    <a:pt x="97" y="41"/>
                  </a:cubicBezTo>
                  <a:cubicBezTo>
                    <a:pt x="97" y="109"/>
                    <a:pt x="97" y="109"/>
                    <a:pt x="97" y="109"/>
                  </a:cubicBezTo>
                  <a:cubicBezTo>
                    <a:pt x="97" y="110"/>
                    <a:pt x="97" y="110"/>
                    <a:pt x="97" y="111"/>
                  </a:cubicBezTo>
                  <a:cubicBezTo>
                    <a:pt x="97" y="124"/>
                    <a:pt x="97" y="124"/>
                    <a:pt x="97" y="124"/>
                  </a:cubicBezTo>
                  <a:cubicBezTo>
                    <a:pt x="84" y="101"/>
                    <a:pt x="84" y="101"/>
                    <a:pt x="84" y="101"/>
                  </a:cubicBezTo>
                  <a:cubicBezTo>
                    <a:pt x="79" y="93"/>
                    <a:pt x="71" y="89"/>
                    <a:pt x="66" y="92"/>
                  </a:cubicBezTo>
                  <a:cubicBezTo>
                    <a:pt x="60" y="96"/>
                    <a:pt x="59" y="104"/>
                    <a:pt x="64" y="112"/>
                  </a:cubicBezTo>
                  <a:cubicBezTo>
                    <a:pt x="86" y="151"/>
                    <a:pt x="86" y="151"/>
                    <a:pt x="86" y="151"/>
                  </a:cubicBezTo>
                  <a:cubicBezTo>
                    <a:pt x="20" y="151"/>
                    <a:pt x="20" y="151"/>
                    <a:pt x="20" y="151"/>
                  </a:cubicBezTo>
                  <a:cubicBezTo>
                    <a:pt x="17" y="151"/>
                    <a:pt x="15" y="149"/>
                    <a:pt x="15" y="146"/>
                  </a:cubicBezTo>
                  <a:cubicBezTo>
                    <a:pt x="15" y="20"/>
                    <a:pt x="15" y="20"/>
                    <a:pt x="15" y="20"/>
                  </a:cubicBezTo>
                  <a:cubicBezTo>
                    <a:pt x="15" y="18"/>
                    <a:pt x="17" y="15"/>
                    <a:pt x="20" y="15"/>
                  </a:cubicBezTo>
                  <a:cubicBezTo>
                    <a:pt x="232" y="15"/>
                    <a:pt x="232" y="15"/>
                    <a:pt x="232" y="15"/>
                  </a:cubicBezTo>
                  <a:cubicBezTo>
                    <a:pt x="234" y="15"/>
                    <a:pt x="237" y="18"/>
                    <a:pt x="237" y="20"/>
                  </a:cubicBezTo>
                  <a:lnTo>
                    <a:pt x="237" y="14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Rectangle 235"/>
            <p:cNvSpPr>
              <a:spLocks noChangeArrowheads="1"/>
            </p:cNvSpPr>
            <p:nvPr/>
          </p:nvSpPr>
          <p:spPr bwMode="auto">
            <a:xfrm>
              <a:off x="9462674" y="3676082"/>
              <a:ext cx="100072" cy="5324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5" name="Freeform 236"/>
            <p:cNvSpPr>
              <a:spLocks noEditPoints="1"/>
            </p:cNvSpPr>
            <p:nvPr/>
          </p:nvSpPr>
          <p:spPr bwMode="auto">
            <a:xfrm>
              <a:off x="11033039" y="3177003"/>
              <a:ext cx="65432" cy="68639"/>
            </a:xfrm>
            <a:custGeom>
              <a:avLst/>
              <a:gdLst>
                <a:gd name="T0" fmla="*/ 22 w 43"/>
                <a:gd name="T1" fmla="*/ 0 h 45"/>
                <a:gd name="T2" fmla="*/ 0 w 43"/>
                <a:gd name="T3" fmla="*/ 23 h 45"/>
                <a:gd name="T4" fmla="*/ 22 w 43"/>
                <a:gd name="T5" fmla="*/ 45 h 45"/>
                <a:gd name="T6" fmla="*/ 43 w 43"/>
                <a:gd name="T7" fmla="*/ 23 h 45"/>
                <a:gd name="T8" fmla="*/ 22 w 43"/>
                <a:gd name="T9" fmla="*/ 0 h 45"/>
                <a:gd name="T10" fmla="*/ 11 w 43"/>
                <a:gd name="T11" fmla="*/ 20 h 45"/>
                <a:gd name="T12" fmla="*/ 7 w 43"/>
                <a:gd name="T13" fmla="*/ 16 h 45"/>
                <a:gd name="T14" fmla="*/ 11 w 43"/>
                <a:gd name="T15" fmla="*/ 13 h 45"/>
                <a:gd name="T16" fmla="*/ 14 w 43"/>
                <a:gd name="T17" fmla="*/ 16 h 45"/>
                <a:gd name="T18" fmla="*/ 11 w 43"/>
                <a:gd name="T19" fmla="*/ 2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5">
                  <a:moveTo>
                    <a:pt x="22" y="0"/>
                  </a:moveTo>
                  <a:cubicBezTo>
                    <a:pt x="10" y="0"/>
                    <a:pt x="0" y="10"/>
                    <a:pt x="0" y="23"/>
                  </a:cubicBezTo>
                  <a:cubicBezTo>
                    <a:pt x="0" y="35"/>
                    <a:pt x="10" y="45"/>
                    <a:pt x="22" y="45"/>
                  </a:cubicBezTo>
                  <a:cubicBezTo>
                    <a:pt x="33" y="45"/>
                    <a:pt x="43" y="35"/>
                    <a:pt x="43" y="23"/>
                  </a:cubicBezTo>
                  <a:cubicBezTo>
                    <a:pt x="43" y="10"/>
                    <a:pt x="33" y="0"/>
                    <a:pt x="22" y="0"/>
                  </a:cubicBezTo>
                  <a:close/>
                  <a:moveTo>
                    <a:pt x="11" y="20"/>
                  </a:moveTo>
                  <a:cubicBezTo>
                    <a:pt x="9" y="20"/>
                    <a:pt x="7" y="19"/>
                    <a:pt x="7" y="16"/>
                  </a:cubicBezTo>
                  <a:cubicBezTo>
                    <a:pt x="7" y="14"/>
                    <a:pt x="9" y="13"/>
                    <a:pt x="11" y="13"/>
                  </a:cubicBezTo>
                  <a:cubicBezTo>
                    <a:pt x="12" y="13"/>
                    <a:pt x="14" y="14"/>
                    <a:pt x="14" y="16"/>
                  </a:cubicBezTo>
                  <a:cubicBezTo>
                    <a:pt x="14" y="19"/>
                    <a:pt x="12" y="20"/>
                    <a:pt x="11" y="2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6" name="Freeform 237"/>
            <p:cNvSpPr>
              <a:spLocks noEditPoints="1"/>
            </p:cNvSpPr>
            <p:nvPr/>
          </p:nvSpPr>
          <p:spPr bwMode="auto">
            <a:xfrm>
              <a:off x="10986210" y="3145570"/>
              <a:ext cx="148825" cy="118034"/>
            </a:xfrm>
            <a:custGeom>
              <a:avLst/>
              <a:gdLst>
                <a:gd name="T0" fmla="*/ 94 w 98"/>
                <a:gd name="T1" fmla="*/ 9 h 78"/>
                <a:gd name="T2" fmla="*/ 84 w 98"/>
                <a:gd name="T3" fmla="*/ 9 h 78"/>
                <a:gd name="T4" fmla="*/ 83 w 98"/>
                <a:gd name="T5" fmla="*/ 3 h 78"/>
                <a:gd name="T6" fmla="*/ 80 w 98"/>
                <a:gd name="T7" fmla="*/ 0 h 78"/>
                <a:gd name="T8" fmla="*/ 63 w 98"/>
                <a:gd name="T9" fmla="*/ 0 h 78"/>
                <a:gd name="T10" fmla="*/ 60 w 98"/>
                <a:gd name="T11" fmla="*/ 3 h 78"/>
                <a:gd name="T12" fmla="*/ 58 w 98"/>
                <a:gd name="T13" fmla="*/ 9 h 78"/>
                <a:gd name="T14" fmla="*/ 4 w 98"/>
                <a:gd name="T15" fmla="*/ 9 h 78"/>
                <a:gd name="T16" fmla="*/ 0 w 98"/>
                <a:gd name="T17" fmla="*/ 14 h 78"/>
                <a:gd name="T18" fmla="*/ 0 w 98"/>
                <a:gd name="T19" fmla="*/ 74 h 78"/>
                <a:gd name="T20" fmla="*/ 4 w 98"/>
                <a:gd name="T21" fmla="*/ 78 h 78"/>
                <a:gd name="T22" fmla="*/ 94 w 98"/>
                <a:gd name="T23" fmla="*/ 78 h 78"/>
                <a:gd name="T24" fmla="*/ 98 w 98"/>
                <a:gd name="T25" fmla="*/ 74 h 78"/>
                <a:gd name="T26" fmla="*/ 98 w 98"/>
                <a:gd name="T27" fmla="*/ 14 h 78"/>
                <a:gd name="T28" fmla="*/ 94 w 98"/>
                <a:gd name="T29" fmla="*/ 9 h 78"/>
                <a:gd name="T30" fmla="*/ 53 w 98"/>
                <a:gd name="T31" fmla="*/ 71 h 78"/>
                <a:gd name="T32" fmla="*/ 26 w 98"/>
                <a:gd name="T33" fmla="*/ 44 h 78"/>
                <a:gd name="T34" fmla="*/ 53 w 98"/>
                <a:gd name="T35" fmla="*/ 16 h 78"/>
                <a:gd name="T36" fmla="*/ 79 w 98"/>
                <a:gd name="T37" fmla="*/ 44 h 78"/>
                <a:gd name="T38" fmla="*/ 53 w 98"/>
                <a:gd name="T39" fmla="*/ 71 h 78"/>
                <a:gd name="T40" fmla="*/ 79 w 98"/>
                <a:gd name="T41" fmla="*/ 13 h 78"/>
                <a:gd name="T42" fmla="*/ 63 w 98"/>
                <a:gd name="T43" fmla="*/ 13 h 78"/>
                <a:gd name="T44" fmla="*/ 63 w 98"/>
                <a:gd name="T45" fmla="*/ 3 h 78"/>
                <a:gd name="T46" fmla="*/ 79 w 98"/>
                <a:gd name="T47" fmla="*/ 3 h 78"/>
                <a:gd name="T48" fmla="*/ 79 w 98"/>
                <a:gd name="T49"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8" h="78">
                  <a:moveTo>
                    <a:pt x="94" y="9"/>
                  </a:moveTo>
                  <a:cubicBezTo>
                    <a:pt x="84" y="9"/>
                    <a:pt x="84" y="9"/>
                    <a:pt x="84" y="9"/>
                  </a:cubicBezTo>
                  <a:cubicBezTo>
                    <a:pt x="83" y="3"/>
                    <a:pt x="83" y="3"/>
                    <a:pt x="83" y="3"/>
                  </a:cubicBezTo>
                  <a:cubicBezTo>
                    <a:pt x="83" y="1"/>
                    <a:pt x="81" y="0"/>
                    <a:pt x="80" y="0"/>
                  </a:cubicBezTo>
                  <a:cubicBezTo>
                    <a:pt x="63" y="0"/>
                    <a:pt x="63" y="0"/>
                    <a:pt x="63" y="0"/>
                  </a:cubicBezTo>
                  <a:cubicBezTo>
                    <a:pt x="61" y="0"/>
                    <a:pt x="60" y="1"/>
                    <a:pt x="60" y="3"/>
                  </a:cubicBezTo>
                  <a:cubicBezTo>
                    <a:pt x="58" y="9"/>
                    <a:pt x="58" y="9"/>
                    <a:pt x="58" y="9"/>
                  </a:cubicBezTo>
                  <a:cubicBezTo>
                    <a:pt x="4" y="9"/>
                    <a:pt x="4" y="9"/>
                    <a:pt x="4" y="9"/>
                  </a:cubicBezTo>
                  <a:cubicBezTo>
                    <a:pt x="2" y="9"/>
                    <a:pt x="0" y="11"/>
                    <a:pt x="0" y="14"/>
                  </a:cubicBezTo>
                  <a:cubicBezTo>
                    <a:pt x="0" y="74"/>
                    <a:pt x="0" y="74"/>
                    <a:pt x="0" y="74"/>
                  </a:cubicBezTo>
                  <a:cubicBezTo>
                    <a:pt x="0" y="77"/>
                    <a:pt x="2" y="78"/>
                    <a:pt x="4" y="78"/>
                  </a:cubicBezTo>
                  <a:cubicBezTo>
                    <a:pt x="94" y="78"/>
                    <a:pt x="94" y="78"/>
                    <a:pt x="94" y="78"/>
                  </a:cubicBezTo>
                  <a:cubicBezTo>
                    <a:pt x="96" y="78"/>
                    <a:pt x="98" y="77"/>
                    <a:pt x="98" y="74"/>
                  </a:cubicBezTo>
                  <a:cubicBezTo>
                    <a:pt x="98" y="14"/>
                    <a:pt x="98" y="14"/>
                    <a:pt x="98" y="14"/>
                  </a:cubicBezTo>
                  <a:cubicBezTo>
                    <a:pt x="98" y="11"/>
                    <a:pt x="96" y="9"/>
                    <a:pt x="94" y="9"/>
                  </a:cubicBezTo>
                  <a:close/>
                  <a:moveTo>
                    <a:pt x="53" y="71"/>
                  </a:moveTo>
                  <a:cubicBezTo>
                    <a:pt x="38" y="71"/>
                    <a:pt x="26" y="59"/>
                    <a:pt x="26" y="44"/>
                  </a:cubicBezTo>
                  <a:cubicBezTo>
                    <a:pt x="26" y="28"/>
                    <a:pt x="38" y="16"/>
                    <a:pt x="53" y="16"/>
                  </a:cubicBezTo>
                  <a:cubicBezTo>
                    <a:pt x="67" y="16"/>
                    <a:pt x="79" y="28"/>
                    <a:pt x="79" y="44"/>
                  </a:cubicBezTo>
                  <a:cubicBezTo>
                    <a:pt x="79" y="59"/>
                    <a:pt x="67" y="71"/>
                    <a:pt x="53" y="71"/>
                  </a:cubicBezTo>
                  <a:close/>
                  <a:moveTo>
                    <a:pt x="79" y="13"/>
                  </a:moveTo>
                  <a:cubicBezTo>
                    <a:pt x="63" y="13"/>
                    <a:pt x="63" y="13"/>
                    <a:pt x="63" y="13"/>
                  </a:cubicBezTo>
                  <a:cubicBezTo>
                    <a:pt x="63" y="3"/>
                    <a:pt x="63" y="3"/>
                    <a:pt x="63" y="3"/>
                  </a:cubicBezTo>
                  <a:cubicBezTo>
                    <a:pt x="79" y="3"/>
                    <a:pt x="79" y="3"/>
                    <a:pt x="79" y="3"/>
                  </a:cubicBezTo>
                  <a:lnTo>
                    <a:pt x="79" y="13"/>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7" name="Rectangle 238"/>
            <p:cNvSpPr>
              <a:spLocks noChangeArrowheads="1"/>
            </p:cNvSpPr>
            <p:nvPr/>
          </p:nvSpPr>
          <p:spPr bwMode="auto">
            <a:xfrm>
              <a:off x="11007380" y="3146853"/>
              <a:ext cx="27584" cy="7698"/>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8" name="Freeform 239"/>
            <p:cNvSpPr>
              <a:spLocks noEditPoints="1"/>
            </p:cNvSpPr>
            <p:nvPr/>
          </p:nvSpPr>
          <p:spPr bwMode="auto">
            <a:xfrm>
              <a:off x="8259241" y="2386689"/>
              <a:ext cx="100072" cy="78903"/>
            </a:xfrm>
            <a:custGeom>
              <a:avLst/>
              <a:gdLst>
                <a:gd name="T0" fmla="*/ 59 w 66"/>
                <a:gd name="T1" fmla="*/ 0 h 52"/>
                <a:gd name="T2" fmla="*/ 7 w 66"/>
                <a:gd name="T3" fmla="*/ 0 h 52"/>
                <a:gd name="T4" fmla="*/ 0 w 66"/>
                <a:gd name="T5" fmla="*/ 6 h 52"/>
                <a:gd name="T6" fmla="*/ 0 w 66"/>
                <a:gd name="T7" fmla="*/ 45 h 52"/>
                <a:gd name="T8" fmla="*/ 7 w 66"/>
                <a:gd name="T9" fmla="*/ 52 h 52"/>
                <a:gd name="T10" fmla="*/ 59 w 66"/>
                <a:gd name="T11" fmla="*/ 52 h 52"/>
                <a:gd name="T12" fmla="*/ 66 w 66"/>
                <a:gd name="T13" fmla="*/ 45 h 52"/>
                <a:gd name="T14" fmla="*/ 66 w 66"/>
                <a:gd name="T15" fmla="*/ 6 h 52"/>
                <a:gd name="T16" fmla="*/ 59 w 66"/>
                <a:gd name="T17" fmla="*/ 0 h 52"/>
                <a:gd name="T18" fmla="*/ 61 w 66"/>
                <a:gd name="T19" fmla="*/ 45 h 52"/>
                <a:gd name="T20" fmla="*/ 59 w 66"/>
                <a:gd name="T21" fmla="*/ 47 h 52"/>
                <a:gd name="T22" fmla="*/ 7 w 66"/>
                <a:gd name="T23" fmla="*/ 47 h 52"/>
                <a:gd name="T24" fmla="*/ 5 w 66"/>
                <a:gd name="T25" fmla="*/ 45 h 52"/>
                <a:gd name="T26" fmla="*/ 5 w 66"/>
                <a:gd name="T27" fmla="*/ 6 h 52"/>
                <a:gd name="T28" fmla="*/ 7 w 66"/>
                <a:gd name="T29" fmla="*/ 4 h 52"/>
                <a:gd name="T30" fmla="*/ 59 w 66"/>
                <a:gd name="T31" fmla="*/ 4 h 52"/>
                <a:gd name="T32" fmla="*/ 61 w 66"/>
                <a:gd name="T33" fmla="*/ 6 h 52"/>
                <a:gd name="T34" fmla="*/ 61 w 66"/>
                <a:gd name="T35"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52">
                  <a:moveTo>
                    <a:pt x="59" y="0"/>
                  </a:moveTo>
                  <a:cubicBezTo>
                    <a:pt x="7" y="0"/>
                    <a:pt x="7" y="0"/>
                    <a:pt x="7" y="0"/>
                  </a:cubicBezTo>
                  <a:cubicBezTo>
                    <a:pt x="3" y="0"/>
                    <a:pt x="0" y="2"/>
                    <a:pt x="0" y="6"/>
                  </a:cubicBezTo>
                  <a:cubicBezTo>
                    <a:pt x="0" y="45"/>
                    <a:pt x="0" y="45"/>
                    <a:pt x="0" y="45"/>
                  </a:cubicBezTo>
                  <a:cubicBezTo>
                    <a:pt x="0" y="49"/>
                    <a:pt x="3" y="52"/>
                    <a:pt x="7" y="52"/>
                  </a:cubicBezTo>
                  <a:cubicBezTo>
                    <a:pt x="59" y="52"/>
                    <a:pt x="59" y="52"/>
                    <a:pt x="59" y="52"/>
                  </a:cubicBezTo>
                  <a:cubicBezTo>
                    <a:pt x="63" y="52"/>
                    <a:pt x="66" y="49"/>
                    <a:pt x="66" y="45"/>
                  </a:cubicBezTo>
                  <a:cubicBezTo>
                    <a:pt x="66" y="6"/>
                    <a:pt x="66" y="6"/>
                    <a:pt x="66" y="6"/>
                  </a:cubicBezTo>
                  <a:cubicBezTo>
                    <a:pt x="66" y="2"/>
                    <a:pt x="63" y="0"/>
                    <a:pt x="59" y="0"/>
                  </a:cubicBezTo>
                  <a:close/>
                  <a:moveTo>
                    <a:pt x="61" y="45"/>
                  </a:moveTo>
                  <a:cubicBezTo>
                    <a:pt x="61" y="46"/>
                    <a:pt x="60" y="47"/>
                    <a:pt x="59" y="47"/>
                  </a:cubicBezTo>
                  <a:cubicBezTo>
                    <a:pt x="7" y="47"/>
                    <a:pt x="7" y="47"/>
                    <a:pt x="7" y="47"/>
                  </a:cubicBezTo>
                  <a:cubicBezTo>
                    <a:pt x="6" y="47"/>
                    <a:pt x="5" y="46"/>
                    <a:pt x="5" y="45"/>
                  </a:cubicBezTo>
                  <a:cubicBezTo>
                    <a:pt x="5" y="6"/>
                    <a:pt x="5" y="6"/>
                    <a:pt x="5" y="6"/>
                  </a:cubicBezTo>
                  <a:cubicBezTo>
                    <a:pt x="5" y="5"/>
                    <a:pt x="6" y="4"/>
                    <a:pt x="7" y="4"/>
                  </a:cubicBezTo>
                  <a:cubicBezTo>
                    <a:pt x="59" y="4"/>
                    <a:pt x="59" y="4"/>
                    <a:pt x="59" y="4"/>
                  </a:cubicBezTo>
                  <a:cubicBezTo>
                    <a:pt x="60" y="4"/>
                    <a:pt x="61" y="5"/>
                    <a:pt x="61" y="6"/>
                  </a:cubicBezTo>
                  <a:lnTo>
                    <a:pt x="61" y="4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9" name="Freeform 240"/>
            <p:cNvSpPr>
              <a:spLocks noEditPoints="1"/>
            </p:cNvSpPr>
            <p:nvPr/>
          </p:nvSpPr>
          <p:spPr bwMode="auto">
            <a:xfrm>
              <a:off x="8197016" y="2393104"/>
              <a:ext cx="42338" cy="42338"/>
            </a:xfrm>
            <a:custGeom>
              <a:avLst/>
              <a:gdLst>
                <a:gd name="T0" fmla="*/ 14 w 28"/>
                <a:gd name="T1" fmla="*/ 0 h 28"/>
                <a:gd name="T2" fmla="*/ 0 w 28"/>
                <a:gd name="T3" fmla="*/ 14 h 28"/>
                <a:gd name="T4" fmla="*/ 14 w 28"/>
                <a:gd name="T5" fmla="*/ 28 h 28"/>
                <a:gd name="T6" fmla="*/ 28 w 28"/>
                <a:gd name="T7" fmla="*/ 14 h 28"/>
                <a:gd name="T8" fmla="*/ 14 w 28"/>
                <a:gd name="T9" fmla="*/ 0 h 28"/>
                <a:gd name="T10" fmla="*/ 9 w 28"/>
                <a:gd name="T11" fmla="*/ 15 h 28"/>
                <a:gd name="T12" fmla="*/ 5 w 28"/>
                <a:gd name="T13" fmla="*/ 11 h 28"/>
                <a:gd name="T14" fmla="*/ 9 w 28"/>
                <a:gd name="T15" fmla="*/ 7 h 28"/>
                <a:gd name="T16" fmla="*/ 13 w 28"/>
                <a:gd name="T17" fmla="*/ 11 h 28"/>
                <a:gd name="T18" fmla="*/ 9 w 28"/>
                <a:gd name="T19"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0"/>
                  </a:moveTo>
                  <a:cubicBezTo>
                    <a:pt x="7" y="0"/>
                    <a:pt x="0" y="6"/>
                    <a:pt x="0" y="14"/>
                  </a:cubicBezTo>
                  <a:cubicBezTo>
                    <a:pt x="0" y="21"/>
                    <a:pt x="7" y="28"/>
                    <a:pt x="14" y="28"/>
                  </a:cubicBezTo>
                  <a:cubicBezTo>
                    <a:pt x="22" y="28"/>
                    <a:pt x="28" y="21"/>
                    <a:pt x="28" y="14"/>
                  </a:cubicBezTo>
                  <a:cubicBezTo>
                    <a:pt x="28" y="6"/>
                    <a:pt x="22" y="0"/>
                    <a:pt x="14" y="0"/>
                  </a:cubicBezTo>
                  <a:close/>
                  <a:moveTo>
                    <a:pt x="9" y="15"/>
                  </a:moveTo>
                  <a:cubicBezTo>
                    <a:pt x="7" y="15"/>
                    <a:pt x="5" y="13"/>
                    <a:pt x="5" y="11"/>
                  </a:cubicBezTo>
                  <a:cubicBezTo>
                    <a:pt x="5" y="8"/>
                    <a:pt x="7" y="7"/>
                    <a:pt x="9" y="7"/>
                  </a:cubicBezTo>
                  <a:cubicBezTo>
                    <a:pt x="11" y="7"/>
                    <a:pt x="13" y="8"/>
                    <a:pt x="13" y="11"/>
                  </a:cubicBezTo>
                  <a:cubicBezTo>
                    <a:pt x="13" y="13"/>
                    <a:pt x="11" y="15"/>
                    <a:pt x="9" y="15"/>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60" name="Freeform 241"/>
            <p:cNvSpPr>
              <a:spLocks noEditPoints="1"/>
            </p:cNvSpPr>
            <p:nvPr/>
          </p:nvSpPr>
          <p:spPr bwMode="auto">
            <a:xfrm>
              <a:off x="8182904" y="2375142"/>
              <a:ext cx="71847" cy="152674"/>
            </a:xfrm>
            <a:custGeom>
              <a:avLst/>
              <a:gdLst>
                <a:gd name="T0" fmla="*/ 42 w 47"/>
                <a:gd name="T1" fmla="*/ 0 h 101"/>
                <a:gd name="T2" fmla="*/ 4 w 47"/>
                <a:gd name="T3" fmla="*/ 0 h 101"/>
                <a:gd name="T4" fmla="*/ 0 w 47"/>
                <a:gd name="T5" fmla="*/ 4 h 101"/>
                <a:gd name="T6" fmla="*/ 0 w 47"/>
                <a:gd name="T7" fmla="*/ 97 h 101"/>
                <a:gd name="T8" fmla="*/ 4 w 47"/>
                <a:gd name="T9" fmla="*/ 101 h 101"/>
                <a:gd name="T10" fmla="*/ 42 w 47"/>
                <a:gd name="T11" fmla="*/ 101 h 101"/>
                <a:gd name="T12" fmla="*/ 47 w 47"/>
                <a:gd name="T13" fmla="*/ 97 h 101"/>
                <a:gd name="T14" fmla="*/ 47 w 47"/>
                <a:gd name="T15" fmla="*/ 4 h 101"/>
                <a:gd name="T16" fmla="*/ 42 w 47"/>
                <a:gd name="T17" fmla="*/ 0 h 101"/>
                <a:gd name="T18" fmla="*/ 23 w 47"/>
                <a:gd name="T19" fmla="*/ 44 h 101"/>
                <a:gd name="T20" fmla="*/ 5 w 47"/>
                <a:gd name="T21" fmla="*/ 26 h 101"/>
                <a:gd name="T22" fmla="*/ 23 w 47"/>
                <a:gd name="T23" fmla="*/ 8 h 101"/>
                <a:gd name="T24" fmla="*/ 41 w 47"/>
                <a:gd name="T25" fmla="*/ 26 h 101"/>
                <a:gd name="T26" fmla="*/ 23 w 47"/>
                <a:gd name="T27" fmla="*/ 4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 h="101">
                  <a:moveTo>
                    <a:pt x="42" y="0"/>
                  </a:moveTo>
                  <a:cubicBezTo>
                    <a:pt x="4" y="0"/>
                    <a:pt x="4" y="0"/>
                    <a:pt x="4" y="0"/>
                  </a:cubicBezTo>
                  <a:cubicBezTo>
                    <a:pt x="1" y="0"/>
                    <a:pt x="0" y="2"/>
                    <a:pt x="0" y="4"/>
                  </a:cubicBezTo>
                  <a:cubicBezTo>
                    <a:pt x="0" y="97"/>
                    <a:pt x="0" y="97"/>
                    <a:pt x="0" y="97"/>
                  </a:cubicBezTo>
                  <a:cubicBezTo>
                    <a:pt x="0" y="100"/>
                    <a:pt x="1" y="101"/>
                    <a:pt x="4" y="101"/>
                  </a:cubicBezTo>
                  <a:cubicBezTo>
                    <a:pt x="42" y="101"/>
                    <a:pt x="42" y="101"/>
                    <a:pt x="42" y="101"/>
                  </a:cubicBezTo>
                  <a:cubicBezTo>
                    <a:pt x="45" y="101"/>
                    <a:pt x="47" y="100"/>
                    <a:pt x="47" y="97"/>
                  </a:cubicBezTo>
                  <a:cubicBezTo>
                    <a:pt x="47" y="4"/>
                    <a:pt x="47" y="4"/>
                    <a:pt x="47" y="4"/>
                  </a:cubicBezTo>
                  <a:cubicBezTo>
                    <a:pt x="47" y="2"/>
                    <a:pt x="45" y="0"/>
                    <a:pt x="42" y="0"/>
                  </a:cubicBezTo>
                  <a:close/>
                  <a:moveTo>
                    <a:pt x="23" y="44"/>
                  </a:moveTo>
                  <a:cubicBezTo>
                    <a:pt x="13" y="44"/>
                    <a:pt x="5" y="36"/>
                    <a:pt x="5" y="26"/>
                  </a:cubicBezTo>
                  <a:cubicBezTo>
                    <a:pt x="5" y="16"/>
                    <a:pt x="13" y="8"/>
                    <a:pt x="23" y="8"/>
                  </a:cubicBezTo>
                  <a:cubicBezTo>
                    <a:pt x="33" y="8"/>
                    <a:pt x="41" y="16"/>
                    <a:pt x="41" y="26"/>
                  </a:cubicBezTo>
                  <a:cubicBezTo>
                    <a:pt x="41" y="36"/>
                    <a:pt x="33" y="44"/>
                    <a:pt x="23" y="4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61" name="Freeform 242"/>
            <p:cNvSpPr/>
            <p:nvPr/>
          </p:nvSpPr>
          <p:spPr bwMode="auto">
            <a:xfrm>
              <a:off x="9279208" y="2613135"/>
              <a:ext cx="83394" cy="128939"/>
            </a:xfrm>
            <a:custGeom>
              <a:avLst/>
              <a:gdLst>
                <a:gd name="T0" fmla="*/ 54 w 55"/>
                <a:gd name="T1" fmla="*/ 62 h 85"/>
                <a:gd name="T2" fmla="*/ 29 w 55"/>
                <a:gd name="T3" fmla="*/ 84 h 85"/>
                <a:gd name="T4" fmla="*/ 26 w 55"/>
                <a:gd name="T5" fmla="*/ 84 h 85"/>
                <a:gd name="T6" fmla="*/ 1 w 55"/>
                <a:gd name="T7" fmla="*/ 62 h 85"/>
                <a:gd name="T8" fmla="*/ 1 w 55"/>
                <a:gd name="T9" fmla="*/ 59 h 85"/>
                <a:gd name="T10" fmla="*/ 3 w 55"/>
                <a:gd name="T11" fmla="*/ 58 h 85"/>
                <a:gd name="T12" fmla="*/ 11 w 55"/>
                <a:gd name="T13" fmla="*/ 58 h 85"/>
                <a:gd name="T14" fmla="*/ 11 w 55"/>
                <a:gd name="T15" fmla="*/ 2 h 85"/>
                <a:gd name="T16" fmla="*/ 13 w 55"/>
                <a:gd name="T17" fmla="*/ 0 h 85"/>
                <a:gd name="T18" fmla="*/ 42 w 55"/>
                <a:gd name="T19" fmla="*/ 0 h 85"/>
                <a:gd name="T20" fmla="*/ 45 w 55"/>
                <a:gd name="T21" fmla="*/ 2 h 85"/>
                <a:gd name="T22" fmla="*/ 45 w 55"/>
                <a:gd name="T23" fmla="*/ 58 h 85"/>
                <a:gd name="T24" fmla="*/ 53 w 55"/>
                <a:gd name="T25" fmla="*/ 58 h 85"/>
                <a:gd name="T26" fmla="*/ 53 w 55"/>
                <a:gd name="T27" fmla="*/ 58 h 85"/>
                <a:gd name="T28" fmla="*/ 55 w 55"/>
                <a:gd name="T29" fmla="*/ 60 h 85"/>
                <a:gd name="T30" fmla="*/ 54 w 55"/>
                <a:gd name="T31" fmla="*/ 6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85">
                  <a:moveTo>
                    <a:pt x="54" y="62"/>
                  </a:moveTo>
                  <a:cubicBezTo>
                    <a:pt x="29" y="84"/>
                    <a:pt x="29" y="84"/>
                    <a:pt x="29" y="84"/>
                  </a:cubicBezTo>
                  <a:cubicBezTo>
                    <a:pt x="28" y="85"/>
                    <a:pt x="27" y="85"/>
                    <a:pt x="26" y="84"/>
                  </a:cubicBezTo>
                  <a:cubicBezTo>
                    <a:pt x="1" y="62"/>
                    <a:pt x="1" y="62"/>
                    <a:pt x="1" y="62"/>
                  </a:cubicBezTo>
                  <a:cubicBezTo>
                    <a:pt x="0" y="61"/>
                    <a:pt x="0" y="60"/>
                    <a:pt x="1" y="59"/>
                  </a:cubicBezTo>
                  <a:cubicBezTo>
                    <a:pt x="1" y="59"/>
                    <a:pt x="2" y="58"/>
                    <a:pt x="3" y="58"/>
                  </a:cubicBezTo>
                  <a:cubicBezTo>
                    <a:pt x="11" y="58"/>
                    <a:pt x="11" y="58"/>
                    <a:pt x="11" y="58"/>
                  </a:cubicBezTo>
                  <a:cubicBezTo>
                    <a:pt x="11" y="2"/>
                    <a:pt x="11" y="2"/>
                    <a:pt x="11" y="2"/>
                  </a:cubicBezTo>
                  <a:cubicBezTo>
                    <a:pt x="11" y="1"/>
                    <a:pt x="12" y="0"/>
                    <a:pt x="13" y="0"/>
                  </a:cubicBezTo>
                  <a:cubicBezTo>
                    <a:pt x="42" y="0"/>
                    <a:pt x="42" y="0"/>
                    <a:pt x="42" y="0"/>
                  </a:cubicBezTo>
                  <a:cubicBezTo>
                    <a:pt x="44" y="0"/>
                    <a:pt x="45" y="1"/>
                    <a:pt x="45" y="2"/>
                  </a:cubicBezTo>
                  <a:cubicBezTo>
                    <a:pt x="45" y="58"/>
                    <a:pt x="45" y="58"/>
                    <a:pt x="45" y="58"/>
                  </a:cubicBezTo>
                  <a:cubicBezTo>
                    <a:pt x="53" y="58"/>
                    <a:pt x="53" y="58"/>
                    <a:pt x="53" y="58"/>
                  </a:cubicBezTo>
                  <a:cubicBezTo>
                    <a:pt x="53" y="58"/>
                    <a:pt x="53" y="58"/>
                    <a:pt x="53" y="58"/>
                  </a:cubicBezTo>
                  <a:cubicBezTo>
                    <a:pt x="54" y="58"/>
                    <a:pt x="55" y="59"/>
                    <a:pt x="55" y="60"/>
                  </a:cubicBezTo>
                  <a:cubicBezTo>
                    <a:pt x="55" y="61"/>
                    <a:pt x="55" y="62"/>
                    <a:pt x="54" y="6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62" name="Freeform 243"/>
            <p:cNvSpPr/>
            <p:nvPr/>
          </p:nvSpPr>
          <p:spPr bwMode="auto">
            <a:xfrm>
              <a:off x="9201588" y="2515628"/>
              <a:ext cx="233502" cy="157806"/>
            </a:xfrm>
            <a:custGeom>
              <a:avLst/>
              <a:gdLst>
                <a:gd name="T0" fmla="*/ 114 w 154"/>
                <a:gd name="T1" fmla="*/ 25 h 104"/>
                <a:gd name="T2" fmla="*/ 114 w 154"/>
                <a:gd name="T3" fmla="*/ 25 h 104"/>
                <a:gd name="T4" fmla="*/ 76 w 154"/>
                <a:gd name="T5" fmla="*/ 0 h 104"/>
                <a:gd name="T6" fmla="*/ 35 w 154"/>
                <a:gd name="T7" fmla="*/ 36 h 104"/>
                <a:gd name="T8" fmla="*/ 34 w 154"/>
                <a:gd name="T9" fmla="*/ 36 h 104"/>
                <a:gd name="T10" fmla="*/ 0 w 154"/>
                <a:gd name="T11" fmla="*/ 70 h 104"/>
                <a:gd name="T12" fmla="*/ 34 w 154"/>
                <a:gd name="T13" fmla="*/ 104 h 104"/>
                <a:gd name="T14" fmla="*/ 54 w 154"/>
                <a:gd name="T15" fmla="*/ 104 h 104"/>
                <a:gd name="T16" fmla="*/ 54 w 154"/>
                <a:gd name="T17" fmla="*/ 96 h 104"/>
                <a:gd name="T18" fmla="*/ 34 w 154"/>
                <a:gd name="T19" fmla="*/ 96 h 104"/>
                <a:gd name="T20" fmla="*/ 8 w 154"/>
                <a:gd name="T21" fmla="*/ 70 h 104"/>
                <a:gd name="T22" fmla="*/ 34 w 154"/>
                <a:gd name="T23" fmla="*/ 44 h 104"/>
                <a:gd name="T24" fmla="*/ 38 w 154"/>
                <a:gd name="T25" fmla="*/ 44 h 104"/>
                <a:gd name="T26" fmla="*/ 41 w 154"/>
                <a:gd name="T27" fmla="*/ 43 h 104"/>
                <a:gd name="T28" fmla="*/ 43 w 154"/>
                <a:gd name="T29" fmla="*/ 40 h 104"/>
                <a:gd name="T30" fmla="*/ 76 w 154"/>
                <a:gd name="T31" fmla="*/ 8 h 104"/>
                <a:gd name="T32" fmla="*/ 108 w 154"/>
                <a:gd name="T33" fmla="*/ 30 h 104"/>
                <a:gd name="T34" fmla="*/ 112 w 154"/>
                <a:gd name="T35" fmla="*/ 33 h 104"/>
                <a:gd name="T36" fmla="*/ 114 w 154"/>
                <a:gd name="T37" fmla="*/ 32 h 104"/>
                <a:gd name="T38" fmla="*/ 146 w 154"/>
                <a:gd name="T39" fmla="*/ 64 h 104"/>
                <a:gd name="T40" fmla="*/ 114 w 154"/>
                <a:gd name="T41" fmla="*/ 96 h 104"/>
                <a:gd name="T42" fmla="*/ 103 w 154"/>
                <a:gd name="T43" fmla="*/ 96 h 104"/>
                <a:gd name="T44" fmla="*/ 103 w 154"/>
                <a:gd name="T45" fmla="*/ 104 h 104"/>
                <a:gd name="T46" fmla="*/ 114 w 154"/>
                <a:gd name="T47" fmla="*/ 104 h 104"/>
                <a:gd name="T48" fmla="*/ 154 w 154"/>
                <a:gd name="T49" fmla="*/ 64 h 104"/>
                <a:gd name="T50" fmla="*/ 114 w 154"/>
                <a:gd name="T51"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4" h="104">
                  <a:moveTo>
                    <a:pt x="114" y="25"/>
                  </a:moveTo>
                  <a:cubicBezTo>
                    <a:pt x="114" y="25"/>
                    <a:pt x="114" y="25"/>
                    <a:pt x="114" y="25"/>
                  </a:cubicBezTo>
                  <a:cubicBezTo>
                    <a:pt x="107" y="10"/>
                    <a:pt x="92" y="0"/>
                    <a:pt x="76" y="0"/>
                  </a:cubicBezTo>
                  <a:cubicBezTo>
                    <a:pt x="55" y="0"/>
                    <a:pt x="38" y="16"/>
                    <a:pt x="35" y="36"/>
                  </a:cubicBezTo>
                  <a:cubicBezTo>
                    <a:pt x="35" y="36"/>
                    <a:pt x="35" y="36"/>
                    <a:pt x="34" y="36"/>
                  </a:cubicBezTo>
                  <a:cubicBezTo>
                    <a:pt x="16" y="36"/>
                    <a:pt x="0" y="51"/>
                    <a:pt x="0" y="70"/>
                  </a:cubicBezTo>
                  <a:cubicBezTo>
                    <a:pt x="0" y="89"/>
                    <a:pt x="16" y="104"/>
                    <a:pt x="34" y="104"/>
                  </a:cubicBezTo>
                  <a:cubicBezTo>
                    <a:pt x="54" y="104"/>
                    <a:pt x="54" y="104"/>
                    <a:pt x="54" y="104"/>
                  </a:cubicBezTo>
                  <a:cubicBezTo>
                    <a:pt x="54" y="96"/>
                    <a:pt x="54" y="96"/>
                    <a:pt x="54" y="96"/>
                  </a:cubicBezTo>
                  <a:cubicBezTo>
                    <a:pt x="34" y="96"/>
                    <a:pt x="34" y="96"/>
                    <a:pt x="34" y="96"/>
                  </a:cubicBezTo>
                  <a:cubicBezTo>
                    <a:pt x="20" y="96"/>
                    <a:pt x="8" y="84"/>
                    <a:pt x="8" y="70"/>
                  </a:cubicBezTo>
                  <a:cubicBezTo>
                    <a:pt x="8" y="55"/>
                    <a:pt x="20" y="44"/>
                    <a:pt x="34" y="44"/>
                  </a:cubicBezTo>
                  <a:cubicBezTo>
                    <a:pt x="36" y="44"/>
                    <a:pt x="37" y="44"/>
                    <a:pt x="38" y="44"/>
                  </a:cubicBezTo>
                  <a:cubicBezTo>
                    <a:pt x="39" y="44"/>
                    <a:pt x="40" y="44"/>
                    <a:pt x="41" y="43"/>
                  </a:cubicBezTo>
                  <a:cubicBezTo>
                    <a:pt x="42" y="42"/>
                    <a:pt x="43" y="41"/>
                    <a:pt x="43" y="40"/>
                  </a:cubicBezTo>
                  <a:cubicBezTo>
                    <a:pt x="43" y="22"/>
                    <a:pt x="58" y="8"/>
                    <a:pt x="76" y="8"/>
                  </a:cubicBezTo>
                  <a:cubicBezTo>
                    <a:pt x="90" y="8"/>
                    <a:pt x="103" y="17"/>
                    <a:pt x="108" y="30"/>
                  </a:cubicBezTo>
                  <a:cubicBezTo>
                    <a:pt x="108" y="32"/>
                    <a:pt x="110" y="33"/>
                    <a:pt x="112" y="33"/>
                  </a:cubicBezTo>
                  <a:cubicBezTo>
                    <a:pt x="112" y="32"/>
                    <a:pt x="113" y="32"/>
                    <a:pt x="114" y="32"/>
                  </a:cubicBezTo>
                  <a:cubicBezTo>
                    <a:pt x="132" y="32"/>
                    <a:pt x="146" y="47"/>
                    <a:pt x="146" y="64"/>
                  </a:cubicBezTo>
                  <a:cubicBezTo>
                    <a:pt x="146" y="82"/>
                    <a:pt x="132" y="96"/>
                    <a:pt x="114" y="96"/>
                  </a:cubicBezTo>
                  <a:cubicBezTo>
                    <a:pt x="103" y="96"/>
                    <a:pt x="103" y="96"/>
                    <a:pt x="103" y="96"/>
                  </a:cubicBezTo>
                  <a:cubicBezTo>
                    <a:pt x="103" y="104"/>
                    <a:pt x="103" y="104"/>
                    <a:pt x="103" y="104"/>
                  </a:cubicBezTo>
                  <a:cubicBezTo>
                    <a:pt x="114" y="104"/>
                    <a:pt x="114" y="104"/>
                    <a:pt x="114" y="104"/>
                  </a:cubicBezTo>
                  <a:cubicBezTo>
                    <a:pt x="136" y="104"/>
                    <a:pt x="154" y="86"/>
                    <a:pt x="154" y="64"/>
                  </a:cubicBezTo>
                  <a:cubicBezTo>
                    <a:pt x="154" y="42"/>
                    <a:pt x="136" y="25"/>
                    <a:pt x="114" y="2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63" name="Freeform 244"/>
            <p:cNvSpPr>
              <a:spLocks noEditPoints="1"/>
            </p:cNvSpPr>
            <p:nvPr/>
          </p:nvSpPr>
          <p:spPr bwMode="auto">
            <a:xfrm>
              <a:off x="7870499" y="3052554"/>
              <a:ext cx="176409" cy="115468"/>
            </a:xfrm>
            <a:custGeom>
              <a:avLst/>
              <a:gdLst>
                <a:gd name="T0" fmla="*/ 106 w 116"/>
                <a:gd name="T1" fmla="*/ 0 h 76"/>
                <a:gd name="T2" fmla="*/ 9 w 116"/>
                <a:gd name="T3" fmla="*/ 0 h 76"/>
                <a:gd name="T4" fmla="*/ 0 w 116"/>
                <a:gd name="T5" fmla="*/ 9 h 76"/>
                <a:gd name="T6" fmla="*/ 0 w 116"/>
                <a:gd name="T7" fmla="*/ 67 h 76"/>
                <a:gd name="T8" fmla="*/ 9 w 116"/>
                <a:gd name="T9" fmla="*/ 76 h 76"/>
                <a:gd name="T10" fmla="*/ 106 w 116"/>
                <a:gd name="T11" fmla="*/ 76 h 76"/>
                <a:gd name="T12" fmla="*/ 116 w 116"/>
                <a:gd name="T13" fmla="*/ 67 h 76"/>
                <a:gd name="T14" fmla="*/ 116 w 116"/>
                <a:gd name="T15" fmla="*/ 9 h 76"/>
                <a:gd name="T16" fmla="*/ 106 w 116"/>
                <a:gd name="T17" fmla="*/ 0 h 76"/>
                <a:gd name="T18" fmla="*/ 109 w 116"/>
                <a:gd name="T19" fmla="*/ 67 h 76"/>
                <a:gd name="T20" fmla="*/ 106 w 116"/>
                <a:gd name="T21" fmla="*/ 69 h 76"/>
                <a:gd name="T22" fmla="*/ 9 w 116"/>
                <a:gd name="T23" fmla="*/ 69 h 76"/>
                <a:gd name="T24" fmla="*/ 7 w 116"/>
                <a:gd name="T25" fmla="*/ 67 h 76"/>
                <a:gd name="T26" fmla="*/ 7 w 116"/>
                <a:gd name="T27" fmla="*/ 9 h 76"/>
                <a:gd name="T28" fmla="*/ 9 w 116"/>
                <a:gd name="T29" fmla="*/ 7 h 76"/>
                <a:gd name="T30" fmla="*/ 106 w 116"/>
                <a:gd name="T31" fmla="*/ 7 h 76"/>
                <a:gd name="T32" fmla="*/ 109 w 116"/>
                <a:gd name="T33" fmla="*/ 9 h 76"/>
                <a:gd name="T34" fmla="*/ 109 w 116"/>
                <a:gd name="T35" fmla="*/ 6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76">
                  <a:moveTo>
                    <a:pt x="106" y="0"/>
                  </a:moveTo>
                  <a:cubicBezTo>
                    <a:pt x="9" y="0"/>
                    <a:pt x="9" y="0"/>
                    <a:pt x="9" y="0"/>
                  </a:cubicBezTo>
                  <a:cubicBezTo>
                    <a:pt x="4" y="0"/>
                    <a:pt x="0" y="4"/>
                    <a:pt x="0" y="9"/>
                  </a:cubicBezTo>
                  <a:cubicBezTo>
                    <a:pt x="0" y="67"/>
                    <a:pt x="0" y="67"/>
                    <a:pt x="0" y="67"/>
                  </a:cubicBezTo>
                  <a:cubicBezTo>
                    <a:pt x="0" y="72"/>
                    <a:pt x="4" y="76"/>
                    <a:pt x="9" y="76"/>
                  </a:cubicBezTo>
                  <a:cubicBezTo>
                    <a:pt x="106" y="76"/>
                    <a:pt x="106" y="76"/>
                    <a:pt x="106" y="76"/>
                  </a:cubicBezTo>
                  <a:cubicBezTo>
                    <a:pt x="111" y="76"/>
                    <a:pt x="116" y="72"/>
                    <a:pt x="116" y="67"/>
                  </a:cubicBezTo>
                  <a:cubicBezTo>
                    <a:pt x="116" y="9"/>
                    <a:pt x="116" y="9"/>
                    <a:pt x="116" y="9"/>
                  </a:cubicBezTo>
                  <a:cubicBezTo>
                    <a:pt x="116" y="4"/>
                    <a:pt x="111" y="0"/>
                    <a:pt x="106" y="0"/>
                  </a:cubicBezTo>
                  <a:close/>
                  <a:moveTo>
                    <a:pt x="109" y="67"/>
                  </a:moveTo>
                  <a:cubicBezTo>
                    <a:pt x="109" y="68"/>
                    <a:pt x="108" y="69"/>
                    <a:pt x="106" y="69"/>
                  </a:cubicBezTo>
                  <a:cubicBezTo>
                    <a:pt x="9" y="69"/>
                    <a:pt x="9" y="69"/>
                    <a:pt x="9" y="69"/>
                  </a:cubicBezTo>
                  <a:cubicBezTo>
                    <a:pt x="8" y="69"/>
                    <a:pt x="7" y="68"/>
                    <a:pt x="7" y="67"/>
                  </a:cubicBezTo>
                  <a:cubicBezTo>
                    <a:pt x="7" y="9"/>
                    <a:pt x="7" y="9"/>
                    <a:pt x="7" y="9"/>
                  </a:cubicBezTo>
                  <a:cubicBezTo>
                    <a:pt x="7" y="8"/>
                    <a:pt x="8" y="7"/>
                    <a:pt x="9" y="7"/>
                  </a:cubicBezTo>
                  <a:cubicBezTo>
                    <a:pt x="106" y="7"/>
                    <a:pt x="106" y="7"/>
                    <a:pt x="106" y="7"/>
                  </a:cubicBezTo>
                  <a:cubicBezTo>
                    <a:pt x="108" y="7"/>
                    <a:pt x="109" y="8"/>
                    <a:pt x="109" y="9"/>
                  </a:cubicBezTo>
                  <a:lnTo>
                    <a:pt x="109" y="67"/>
                  </a:ln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64" name="Freeform 245"/>
            <p:cNvSpPr>
              <a:spLocks noEditPoints="1"/>
            </p:cNvSpPr>
            <p:nvPr/>
          </p:nvSpPr>
          <p:spPr bwMode="auto">
            <a:xfrm>
              <a:off x="7920535" y="3073724"/>
              <a:ext cx="74413" cy="74413"/>
            </a:xfrm>
            <a:custGeom>
              <a:avLst/>
              <a:gdLst>
                <a:gd name="T0" fmla="*/ 25 w 49"/>
                <a:gd name="T1" fmla="*/ 0 h 49"/>
                <a:gd name="T2" fmla="*/ 0 w 49"/>
                <a:gd name="T3" fmla="*/ 24 h 49"/>
                <a:gd name="T4" fmla="*/ 25 w 49"/>
                <a:gd name="T5" fmla="*/ 49 h 49"/>
                <a:gd name="T6" fmla="*/ 49 w 49"/>
                <a:gd name="T7" fmla="*/ 24 h 49"/>
                <a:gd name="T8" fmla="*/ 25 w 49"/>
                <a:gd name="T9" fmla="*/ 0 h 49"/>
                <a:gd name="T10" fmla="*/ 41 w 49"/>
                <a:gd name="T11" fmla="*/ 25 h 49"/>
                <a:gd name="T12" fmla="*/ 16 w 49"/>
                <a:gd name="T13" fmla="*/ 40 h 49"/>
                <a:gd name="T14" fmla="*/ 16 w 49"/>
                <a:gd name="T15" fmla="*/ 40 h 49"/>
                <a:gd name="T16" fmla="*/ 15 w 49"/>
                <a:gd name="T17" fmla="*/ 40 h 49"/>
                <a:gd name="T18" fmla="*/ 14 w 49"/>
                <a:gd name="T19" fmla="*/ 39 h 49"/>
                <a:gd name="T20" fmla="*/ 14 w 49"/>
                <a:gd name="T21" fmla="*/ 10 h 49"/>
                <a:gd name="T22" fmla="*/ 15 w 49"/>
                <a:gd name="T23" fmla="*/ 9 h 49"/>
                <a:gd name="T24" fmla="*/ 16 w 49"/>
                <a:gd name="T25" fmla="*/ 9 h 49"/>
                <a:gd name="T26" fmla="*/ 41 w 49"/>
                <a:gd name="T27" fmla="*/ 23 h 49"/>
                <a:gd name="T28" fmla="*/ 41 w 49"/>
                <a:gd name="T29" fmla="*/ 24 h 49"/>
                <a:gd name="T30" fmla="*/ 41 w 49"/>
                <a:gd name="T31" fmla="*/ 2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49">
                  <a:moveTo>
                    <a:pt x="25" y="0"/>
                  </a:moveTo>
                  <a:cubicBezTo>
                    <a:pt x="11" y="0"/>
                    <a:pt x="0" y="11"/>
                    <a:pt x="0" y="24"/>
                  </a:cubicBezTo>
                  <a:cubicBezTo>
                    <a:pt x="0" y="38"/>
                    <a:pt x="11" y="49"/>
                    <a:pt x="25" y="49"/>
                  </a:cubicBezTo>
                  <a:cubicBezTo>
                    <a:pt x="38" y="49"/>
                    <a:pt x="49" y="38"/>
                    <a:pt x="49" y="24"/>
                  </a:cubicBezTo>
                  <a:cubicBezTo>
                    <a:pt x="49" y="11"/>
                    <a:pt x="38" y="0"/>
                    <a:pt x="25" y="0"/>
                  </a:cubicBezTo>
                  <a:close/>
                  <a:moveTo>
                    <a:pt x="41" y="25"/>
                  </a:moveTo>
                  <a:cubicBezTo>
                    <a:pt x="16" y="40"/>
                    <a:pt x="16" y="40"/>
                    <a:pt x="16" y="40"/>
                  </a:cubicBezTo>
                  <a:cubicBezTo>
                    <a:pt x="16" y="40"/>
                    <a:pt x="16" y="40"/>
                    <a:pt x="16" y="40"/>
                  </a:cubicBezTo>
                  <a:cubicBezTo>
                    <a:pt x="15" y="40"/>
                    <a:pt x="15" y="40"/>
                    <a:pt x="15" y="40"/>
                  </a:cubicBezTo>
                  <a:cubicBezTo>
                    <a:pt x="15" y="39"/>
                    <a:pt x="14" y="39"/>
                    <a:pt x="14" y="39"/>
                  </a:cubicBezTo>
                  <a:cubicBezTo>
                    <a:pt x="14" y="10"/>
                    <a:pt x="14" y="10"/>
                    <a:pt x="14" y="10"/>
                  </a:cubicBezTo>
                  <a:cubicBezTo>
                    <a:pt x="14" y="10"/>
                    <a:pt x="15" y="9"/>
                    <a:pt x="15" y="9"/>
                  </a:cubicBezTo>
                  <a:cubicBezTo>
                    <a:pt x="15" y="9"/>
                    <a:pt x="16" y="9"/>
                    <a:pt x="16" y="9"/>
                  </a:cubicBezTo>
                  <a:cubicBezTo>
                    <a:pt x="41" y="23"/>
                    <a:pt x="41" y="23"/>
                    <a:pt x="41" y="23"/>
                  </a:cubicBezTo>
                  <a:cubicBezTo>
                    <a:pt x="41" y="23"/>
                    <a:pt x="41" y="24"/>
                    <a:pt x="41" y="24"/>
                  </a:cubicBezTo>
                  <a:cubicBezTo>
                    <a:pt x="41" y="25"/>
                    <a:pt x="41" y="25"/>
                    <a:pt x="41" y="25"/>
                  </a:cubicBezTo>
                  <a:close/>
                </a:path>
              </a:pathLst>
            </a:custGeom>
            <a:solidFill>
              <a:srgbClr val="6B1554"/>
            </a:solidFill>
            <a:ln>
              <a:noFill/>
            </a:ln>
          </p:spPr>
          <p:txBody>
            <a:bodyPr vert="horz" wrap="square" lIns="91440" tIns="45720" rIns="91440" bIns="45720" numCol="1" anchor="t" anchorCtr="0" compatLnSpc="1"/>
            <a:lstStyle/>
            <a:p>
              <a:endParaRPr lang="zh-CN" altLang="en-US"/>
            </a:p>
          </p:txBody>
        </p:sp>
        <p:sp>
          <p:nvSpPr>
            <p:cNvPr id="65" name="Freeform 246"/>
            <p:cNvSpPr/>
            <p:nvPr/>
          </p:nvSpPr>
          <p:spPr bwMode="auto">
            <a:xfrm>
              <a:off x="10272875" y="3445787"/>
              <a:ext cx="69922" cy="137920"/>
            </a:xfrm>
            <a:custGeom>
              <a:avLst/>
              <a:gdLst>
                <a:gd name="T0" fmla="*/ 26 w 46"/>
                <a:gd name="T1" fmla="*/ 1 h 91"/>
                <a:gd name="T2" fmla="*/ 21 w 46"/>
                <a:gd name="T3" fmla="*/ 0 h 91"/>
                <a:gd name="T4" fmla="*/ 4 w 46"/>
                <a:gd name="T5" fmla="*/ 41 h 91"/>
                <a:gd name="T6" fmla="*/ 8 w 46"/>
                <a:gd name="T7" fmla="*/ 60 h 91"/>
                <a:gd name="T8" fmla="*/ 40 w 46"/>
                <a:gd name="T9" fmla="*/ 90 h 91"/>
                <a:gd name="T10" fmla="*/ 41 w 46"/>
                <a:gd name="T11" fmla="*/ 90 h 91"/>
                <a:gd name="T12" fmla="*/ 45 w 46"/>
                <a:gd name="T13" fmla="*/ 87 h 91"/>
                <a:gd name="T14" fmla="*/ 46 w 46"/>
                <a:gd name="T15" fmla="*/ 82 h 91"/>
                <a:gd name="T16" fmla="*/ 30 w 46"/>
                <a:gd name="T17" fmla="*/ 5 h 91"/>
                <a:gd name="T18" fmla="*/ 26 w 46"/>
                <a:gd name="T19"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91">
                  <a:moveTo>
                    <a:pt x="26" y="1"/>
                  </a:moveTo>
                  <a:cubicBezTo>
                    <a:pt x="25" y="0"/>
                    <a:pt x="23" y="0"/>
                    <a:pt x="21" y="0"/>
                  </a:cubicBezTo>
                  <a:cubicBezTo>
                    <a:pt x="7" y="6"/>
                    <a:pt x="0" y="23"/>
                    <a:pt x="4" y="41"/>
                  </a:cubicBezTo>
                  <a:cubicBezTo>
                    <a:pt x="8" y="60"/>
                    <a:pt x="8" y="60"/>
                    <a:pt x="8" y="60"/>
                  </a:cubicBezTo>
                  <a:cubicBezTo>
                    <a:pt x="12" y="78"/>
                    <a:pt x="26" y="91"/>
                    <a:pt x="40" y="90"/>
                  </a:cubicBezTo>
                  <a:cubicBezTo>
                    <a:pt x="40" y="90"/>
                    <a:pt x="41" y="90"/>
                    <a:pt x="41" y="90"/>
                  </a:cubicBezTo>
                  <a:cubicBezTo>
                    <a:pt x="43" y="89"/>
                    <a:pt x="44" y="88"/>
                    <a:pt x="45" y="87"/>
                  </a:cubicBezTo>
                  <a:cubicBezTo>
                    <a:pt x="46" y="86"/>
                    <a:pt x="46" y="84"/>
                    <a:pt x="46" y="82"/>
                  </a:cubicBezTo>
                  <a:cubicBezTo>
                    <a:pt x="30" y="5"/>
                    <a:pt x="30" y="5"/>
                    <a:pt x="30" y="5"/>
                  </a:cubicBezTo>
                  <a:cubicBezTo>
                    <a:pt x="29" y="3"/>
                    <a:pt x="28" y="1"/>
                    <a:pt x="26" y="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66" name="Freeform 247"/>
            <p:cNvSpPr/>
            <p:nvPr/>
          </p:nvSpPr>
          <p:spPr bwMode="auto">
            <a:xfrm>
              <a:off x="10444152" y="3445787"/>
              <a:ext cx="69922" cy="137920"/>
            </a:xfrm>
            <a:custGeom>
              <a:avLst/>
              <a:gdLst>
                <a:gd name="T0" fmla="*/ 20 w 46"/>
                <a:gd name="T1" fmla="*/ 1 h 91"/>
                <a:gd name="T2" fmla="*/ 25 w 46"/>
                <a:gd name="T3" fmla="*/ 0 h 91"/>
                <a:gd name="T4" fmla="*/ 42 w 46"/>
                <a:gd name="T5" fmla="*/ 41 h 91"/>
                <a:gd name="T6" fmla="*/ 38 w 46"/>
                <a:gd name="T7" fmla="*/ 60 h 91"/>
                <a:gd name="T8" fmla="*/ 6 w 46"/>
                <a:gd name="T9" fmla="*/ 90 h 91"/>
                <a:gd name="T10" fmla="*/ 5 w 46"/>
                <a:gd name="T11" fmla="*/ 90 h 91"/>
                <a:gd name="T12" fmla="*/ 1 w 46"/>
                <a:gd name="T13" fmla="*/ 87 h 91"/>
                <a:gd name="T14" fmla="*/ 0 w 46"/>
                <a:gd name="T15" fmla="*/ 82 h 91"/>
                <a:gd name="T16" fmla="*/ 16 w 46"/>
                <a:gd name="T17" fmla="*/ 5 h 91"/>
                <a:gd name="T18" fmla="*/ 20 w 46"/>
                <a:gd name="T19"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91">
                  <a:moveTo>
                    <a:pt x="20" y="1"/>
                  </a:moveTo>
                  <a:cubicBezTo>
                    <a:pt x="21" y="0"/>
                    <a:pt x="23" y="0"/>
                    <a:pt x="25" y="0"/>
                  </a:cubicBezTo>
                  <a:cubicBezTo>
                    <a:pt x="39" y="6"/>
                    <a:pt x="46" y="23"/>
                    <a:pt x="42" y="41"/>
                  </a:cubicBezTo>
                  <a:cubicBezTo>
                    <a:pt x="38" y="60"/>
                    <a:pt x="38" y="60"/>
                    <a:pt x="38" y="60"/>
                  </a:cubicBezTo>
                  <a:cubicBezTo>
                    <a:pt x="34" y="78"/>
                    <a:pt x="20" y="91"/>
                    <a:pt x="6" y="90"/>
                  </a:cubicBezTo>
                  <a:cubicBezTo>
                    <a:pt x="6" y="90"/>
                    <a:pt x="5" y="90"/>
                    <a:pt x="5" y="90"/>
                  </a:cubicBezTo>
                  <a:cubicBezTo>
                    <a:pt x="3" y="89"/>
                    <a:pt x="2" y="88"/>
                    <a:pt x="1" y="87"/>
                  </a:cubicBezTo>
                  <a:cubicBezTo>
                    <a:pt x="0" y="86"/>
                    <a:pt x="0" y="84"/>
                    <a:pt x="0" y="82"/>
                  </a:cubicBezTo>
                  <a:cubicBezTo>
                    <a:pt x="16" y="5"/>
                    <a:pt x="16" y="5"/>
                    <a:pt x="16" y="5"/>
                  </a:cubicBezTo>
                  <a:cubicBezTo>
                    <a:pt x="17" y="3"/>
                    <a:pt x="18" y="1"/>
                    <a:pt x="20"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48"/>
            <p:cNvSpPr/>
            <p:nvPr/>
          </p:nvSpPr>
          <p:spPr bwMode="auto">
            <a:xfrm>
              <a:off x="10252989" y="3329036"/>
              <a:ext cx="280972" cy="198220"/>
            </a:xfrm>
            <a:custGeom>
              <a:avLst/>
              <a:gdLst>
                <a:gd name="T0" fmla="*/ 174 w 185"/>
                <a:gd name="T1" fmla="*/ 131 h 131"/>
                <a:gd name="T2" fmla="*/ 172 w 185"/>
                <a:gd name="T3" fmla="*/ 130 h 131"/>
                <a:gd name="T4" fmla="*/ 170 w 185"/>
                <a:gd name="T5" fmla="*/ 125 h 131"/>
                <a:gd name="T6" fmla="*/ 177 w 185"/>
                <a:gd name="T7" fmla="*/ 92 h 131"/>
                <a:gd name="T8" fmla="*/ 93 w 185"/>
                <a:gd name="T9" fmla="*/ 8 h 131"/>
                <a:gd name="T10" fmla="*/ 8 w 185"/>
                <a:gd name="T11" fmla="*/ 92 h 131"/>
                <a:gd name="T12" fmla="*/ 15 w 185"/>
                <a:gd name="T13" fmla="*/ 125 h 131"/>
                <a:gd name="T14" fmla="*/ 13 w 185"/>
                <a:gd name="T15" fmla="*/ 130 h 131"/>
                <a:gd name="T16" fmla="*/ 7 w 185"/>
                <a:gd name="T17" fmla="*/ 128 h 131"/>
                <a:gd name="T18" fmla="*/ 0 w 185"/>
                <a:gd name="T19" fmla="*/ 92 h 131"/>
                <a:gd name="T20" fmla="*/ 93 w 185"/>
                <a:gd name="T21" fmla="*/ 0 h 131"/>
                <a:gd name="T22" fmla="*/ 185 w 185"/>
                <a:gd name="T23" fmla="*/ 92 h 131"/>
                <a:gd name="T24" fmla="*/ 178 w 185"/>
                <a:gd name="T25" fmla="*/ 128 h 131"/>
                <a:gd name="T26" fmla="*/ 174 w 185"/>
                <a:gd name="T2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31">
                  <a:moveTo>
                    <a:pt x="174" y="131"/>
                  </a:moveTo>
                  <a:cubicBezTo>
                    <a:pt x="173" y="131"/>
                    <a:pt x="173" y="130"/>
                    <a:pt x="172" y="130"/>
                  </a:cubicBezTo>
                  <a:cubicBezTo>
                    <a:pt x="170" y="129"/>
                    <a:pt x="169" y="127"/>
                    <a:pt x="170" y="125"/>
                  </a:cubicBezTo>
                  <a:cubicBezTo>
                    <a:pt x="174" y="114"/>
                    <a:pt x="177" y="103"/>
                    <a:pt x="177" y="92"/>
                  </a:cubicBezTo>
                  <a:cubicBezTo>
                    <a:pt x="177" y="46"/>
                    <a:pt x="139" y="8"/>
                    <a:pt x="93" y="8"/>
                  </a:cubicBezTo>
                  <a:cubicBezTo>
                    <a:pt x="46" y="8"/>
                    <a:pt x="8" y="46"/>
                    <a:pt x="8" y="92"/>
                  </a:cubicBezTo>
                  <a:cubicBezTo>
                    <a:pt x="8" y="103"/>
                    <a:pt x="11" y="114"/>
                    <a:pt x="15" y="125"/>
                  </a:cubicBezTo>
                  <a:cubicBezTo>
                    <a:pt x="16" y="127"/>
                    <a:pt x="15" y="129"/>
                    <a:pt x="13" y="130"/>
                  </a:cubicBezTo>
                  <a:cubicBezTo>
                    <a:pt x="10" y="131"/>
                    <a:pt x="8" y="130"/>
                    <a:pt x="7" y="128"/>
                  </a:cubicBezTo>
                  <a:cubicBezTo>
                    <a:pt x="2" y="117"/>
                    <a:pt x="0" y="105"/>
                    <a:pt x="0" y="92"/>
                  </a:cubicBezTo>
                  <a:cubicBezTo>
                    <a:pt x="0" y="41"/>
                    <a:pt x="41" y="0"/>
                    <a:pt x="93" y="0"/>
                  </a:cubicBezTo>
                  <a:cubicBezTo>
                    <a:pt x="144" y="0"/>
                    <a:pt x="185" y="41"/>
                    <a:pt x="185" y="92"/>
                  </a:cubicBezTo>
                  <a:cubicBezTo>
                    <a:pt x="185" y="105"/>
                    <a:pt x="183" y="117"/>
                    <a:pt x="178" y="128"/>
                  </a:cubicBezTo>
                  <a:cubicBezTo>
                    <a:pt x="177" y="130"/>
                    <a:pt x="176" y="131"/>
                    <a:pt x="174" y="131"/>
                  </a:cubicBezTo>
                  <a:close/>
                </a:path>
              </a:pathLst>
            </a:custGeom>
            <a:solidFill>
              <a:srgbClr val="5D5D5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49"/>
            <p:cNvSpPr/>
            <p:nvPr/>
          </p:nvSpPr>
          <p:spPr bwMode="auto">
            <a:xfrm>
              <a:off x="10252989" y="3329036"/>
              <a:ext cx="280972" cy="198220"/>
            </a:xfrm>
            <a:custGeom>
              <a:avLst/>
              <a:gdLst>
                <a:gd name="T0" fmla="*/ 174 w 185"/>
                <a:gd name="T1" fmla="*/ 131 h 131"/>
                <a:gd name="T2" fmla="*/ 172 w 185"/>
                <a:gd name="T3" fmla="*/ 130 h 131"/>
                <a:gd name="T4" fmla="*/ 170 w 185"/>
                <a:gd name="T5" fmla="*/ 125 h 131"/>
                <a:gd name="T6" fmla="*/ 177 w 185"/>
                <a:gd name="T7" fmla="*/ 92 h 131"/>
                <a:gd name="T8" fmla="*/ 93 w 185"/>
                <a:gd name="T9" fmla="*/ 8 h 131"/>
                <a:gd name="T10" fmla="*/ 8 w 185"/>
                <a:gd name="T11" fmla="*/ 92 h 131"/>
                <a:gd name="T12" fmla="*/ 15 w 185"/>
                <a:gd name="T13" fmla="*/ 125 h 131"/>
                <a:gd name="T14" fmla="*/ 13 w 185"/>
                <a:gd name="T15" fmla="*/ 130 h 131"/>
                <a:gd name="T16" fmla="*/ 7 w 185"/>
                <a:gd name="T17" fmla="*/ 128 h 131"/>
                <a:gd name="T18" fmla="*/ 0 w 185"/>
                <a:gd name="T19" fmla="*/ 92 h 131"/>
                <a:gd name="T20" fmla="*/ 93 w 185"/>
                <a:gd name="T21" fmla="*/ 0 h 131"/>
                <a:gd name="T22" fmla="*/ 185 w 185"/>
                <a:gd name="T23" fmla="*/ 92 h 131"/>
                <a:gd name="T24" fmla="*/ 178 w 185"/>
                <a:gd name="T25" fmla="*/ 128 h 131"/>
                <a:gd name="T26" fmla="*/ 174 w 185"/>
                <a:gd name="T2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31">
                  <a:moveTo>
                    <a:pt x="174" y="131"/>
                  </a:moveTo>
                  <a:cubicBezTo>
                    <a:pt x="173" y="131"/>
                    <a:pt x="173" y="130"/>
                    <a:pt x="172" y="130"/>
                  </a:cubicBezTo>
                  <a:cubicBezTo>
                    <a:pt x="170" y="129"/>
                    <a:pt x="169" y="127"/>
                    <a:pt x="170" y="125"/>
                  </a:cubicBezTo>
                  <a:cubicBezTo>
                    <a:pt x="174" y="114"/>
                    <a:pt x="177" y="103"/>
                    <a:pt x="177" y="92"/>
                  </a:cubicBezTo>
                  <a:cubicBezTo>
                    <a:pt x="177" y="46"/>
                    <a:pt x="139" y="8"/>
                    <a:pt x="93" y="8"/>
                  </a:cubicBezTo>
                  <a:cubicBezTo>
                    <a:pt x="46" y="8"/>
                    <a:pt x="8" y="46"/>
                    <a:pt x="8" y="92"/>
                  </a:cubicBezTo>
                  <a:cubicBezTo>
                    <a:pt x="8" y="103"/>
                    <a:pt x="11" y="114"/>
                    <a:pt x="15" y="125"/>
                  </a:cubicBezTo>
                  <a:cubicBezTo>
                    <a:pt x="16" y="127"/>
                    <a:pt x="15" y="129"/>
                    <a:pt x="13" y="130"/>
                  </a:cubicBezTo>
                  <a:cubicBezTo>
                    <a:pt x="10" y="131"/>
                    <a:pt x="8" y="130"/>
                    <a:pt x="7" y="128"/>
                  </a:cubicBezTo>
                  <a:cubicBezTo>
                    <a:pt x="2" y="117"/>
                    <a:pt x="0" y="105"/>
                    <a:pt x="0" y="92"/>
                  </a:cubicBezTo>
                  <a:cubicBezTo>
                    <a:pt x="0" y="41"/>
                    <a:pt x="41" y="0"/>
                    <a:pt x="93" y="0"/>
                  </a:cubicBezTo>
                  <a:cubicBezTo>
                    <a:pt x="144" y="0"/>
                    <a:pt x="185" y="41"/>
                    <a:pt x="185" y="92"/>
                  </a:cubicBezTo>
                  <a:cubicBezTo>
                    <a:pt x="185" y="105"/>
                    <a:pt x="183" y="117"/>
                    <a:pt x="178" y="128"/>
                  </a:cubicBezTo>
                  <a:cubicBezTo>
                    <a:pt x="177" y="130"/>
                    <a:pt x="176" y="131"/>
                    <a:pt x="174" y="13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69" name="Freeform 250"/>
            <p:cNvSpPr/>
            <p:nvPr/>
          </p:nvSpPr>
          <p:spPr bwMode="auto">
            <a:xfrm>
              <a:off x="10257479" y="3329036"/>
              <a:ext cx="271991" cy="102638"/>
            </a:xfrm>
            <a:custGeom>
              <a:avLst/>
              <a:gdLst>
                <a:gd name="T0" fmla="*/ 169 w 179"/>
                <a:gd name="T1" fmla="*/ 67 h 68"/>
                <a:gd name="T2" fmla="*/ 161 w 179"/>
                <a:gd name="T3" fmla="*/ 62 h 68"/>
                <a:gd name="T4" fmla="*/ 90 w 179"/>
                <a:gd name="T5" fmla="*/ 17 h 68"/>
                <a:gd name="T6" fmla="*/ 18 w 179"/>
                <a:gd name="T7" fmla="*/ 62 h 68"/>
                <a:gd name="T8" fmla="*/ 6 w 179"/>
                <a:gd name="T9" fmla="*/ 66 h 68"/>
                <a:gd name="T10" fmla="*/ 2 w 179"/>
                <a:gd name="T11" fmla="*/ 54 h 68"/>
                <a:gd name="T12" fmla="*/ 90 w 179"/>
                <a:gd name="T13" fmla="*/ 0 h 68"/>
                <a:gd name="T14" fmla="*/ 177 w 179"/>
                <a:gd name="T15" fmla="*/ 54 h 68"/>
                <a:gd name="T16" fmla="*/ 173 w 179"/>
                <a:gd name="T17" fmla="*/ 66 h 68"/>
                <a:gd name="T18" fmla="*/ 169 w 179"/>
                <a:gd name="T19" fmla="*/ 6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68">
                  <a:moveTo>
                    <a:pt x="169" y="67"/>
                  </a:moveTo>
                  <a:cubicBezTo>
                    <a:pt x="166" y="67"/>
                    <a:pt x="163" y="65"/>
                    <a:pt x="161" y="62"/>
                  </a:cubicBezTo>
                  <a:cubicBezTo>
                    <a:pt x="148" y="34"/>
                    <a:pt x="120" y="17"/>
                    <a:pt x="90" y="17"/>
                  </a:cubicBezTo>
                  <a:cubicBezTo>
                    <a:pt x="59" y="17"/>
                    <a:pt x="31" y="34"/>
                    <a:pt x="18" y="62"/>
                  </a:cubicBezTo>
                  <a:cubicBezTo>
                    <a:pt x="16" y="66"/>
                    <a:pt x="10" y="68"/>
                    <a:pt x="6" y="66"/>
                  </a:cubicBezTo>
                  <a:cubicBezTo>
                    <a:pt x="2" y="64"/>
                    <a:pt x="0" y="59"/>
                    <a:pt x="2" y="54"/>
                  </a:cubicBezTo>
                  <a:cubicBezTo>
                    <a:pt x="18" y="21"/>
                    <a:pt x="52" y="0"/>
                    <a:pt x="90" y="0"/>
                  </a:cubicBezTo>
                  <a:cubicBezTo>
                    <a:pt x="127" y="0"/>
                    <a:pt x="161" y="21"/>
                    <a:pt x="177" y="54"/>
                  </a:cubicBezTo>
                  <a:cubicBezTo>
                    <a:pt x="179" y="59"/>
                    <a:pt x="177" y="64"/>
                    <a:pt x="173" y="66"/>
                  </a:cubicBezTo>
                  <a:cubicBezTo>
                    <a:pt x="172" y="67"/>
                    <a:pt x="170" y="67"/>
                    <a:pt x="169" y="6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0" name="Freeform 251"/>
            <p:cNvSpPr>
              <a:spLocks noEditPoints="1"/>
            </p:cNvSpPr>
            <p:nvPr/>
          </p:nvSpPr>
          <p:spPr bwMode="auto">
            <a:xfrm>
              <a:off x="10201669" y="2055039"/>
              <a:ext cx="166787" cy="89167"/>
            </a:xfrm>
            <a:custGeom>
              <a:avLst/>
              <a:gdLst>
                <a:gd name="T0" fmla="*/ 55 w 110"/>
                <a:gd name="T1" fmla="*/ 0 h 59"/>
                <a:gd name="T2" fmla="*/ 0 w 110"/>
                <a:gd name="T3" fmla="*/ 29 h 59"/>
                <a:gd name="T4" fmla="*/ 0 w 110"/>
                <a:gd name="T5" fmla="*/ 29 h 59"/>
                <a:gd name="T6" fmla="*/ 55 w 110"/>
                <a:gd name="T7" fmla="*/ 59 h 59"/>
                <a:gd name="T8" fmla="*/ 110 w 110"/>
                <a:gd name="T9" fmla="*/ 29 h 59"/>
                <a:gd name="T10" fmla="*/ 110 w 110"/>
                <a:gd name="T11" fmla="*/ 29 h 59"/>
                <a:gd name="T12" fmla="*/ 55 w 110"/>
                <a:gd name="T13" fmla="*/ 0 h 59"/>
                <a:gd name="T14" fmla="*/ 57 w 110"/>
                <a:gd name="T15" fmla="*/ 24 h 59"/>
                <a:gd name="T16" fmla="*/ 64 w 110"/>
                <a:gd name="T17" fmla="*/ 17 h 59"/>
                <a:gd name="T18" fmla="*/ 71 w 110"/>
                <a:gd name="T19" fmla="*/ 24 h 59"/>
                <a:gd name="T20" fmla="*/ 64 w 110"/>
                <a:gd name="T21" fmla="*/ 31 h 59"/>
                <a:gd name="T22" fmla="*/ 57 w 110"/>
                <a:gd name="T23" fmla="*/ 24 h 59"/>
                <a:gd name="T24" fmla="*/ 7 w 110"/>
                <a:gd name="T25" fmla="*/ 29 h 59"/>
                <a:gd name="T26" fmla="*/ 43 w 110"/>
                <a:gd name="T27" fmla="*/ 8 h 59"/>
                <a:gd name="T28" fmla="*/ 30 w 110"/>
                <a:gd name="T29" fmla="*/ 30 h 59"/>
                <a:gd name="T30" fmla="*/ 42 w 110"/>
                <a:gd name="T31" fmla="*/ 51 h 59"/>
                <a:gd name="T32" fmla="*/ 23 w 110"/>
                <a:gd name="T33" fmla="*/ 44 h 59"/>
                <a:gd name="T34" fmla="*/ 7 w 110"/>
                <a:gd name="T35" fmla="*/ 29 h 59"/>
                <a:gd name="T36" fmla="*/ 67 w 110"/>
                <a:gd name="T37" fmla="*/ 51 h 59"/>
                <a:gd name="T38" fmla="*/ 79 w 110"/>
                <a:gd name="T39" fmla="*/ 30 h 59"/>
                <a:gd name="T40" fmla="*/ 66 w 110"/>
                <a:gd name="T41" fmla="*/ 8 h 59"/>
                <a:gd name="T42" fmla="*/ 102 w 110"/>
                <a:gd name="T43" fmla="*/ 29 h 59"/>
                <a:gd name="T44" fmla="*/ 67 w 110"/>
                <a:gd name="T45" fmla="*/ 5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0" h="59">
                  <a:moveTo>
                    <a:pt x="55" y="0"/>
                  </a:moveTo>
                  <a:cubicBezTo>
                    <a:pt x="28" y="0"/>
                    <a:pt x="6" y="13"/>
                    <a:pt x="0" y="29"/>
                  </a:cubicBezTo>
                  <a:cubicBezTo>
                    <a:pt x="0" y="29"/>
                    <a:pt x="0" y="29"/>
                    <a:pt x="0" y="29"/>
                  </a:cubicBezTo>
                  <a:cubicBezTo>
                    <a:pt x="6" y="46"/>
                    <a:pt x="28" y="59"/>
                    <a:pt x="55" y="59"/>
                  </a:cubicBezTo>
                  <a:cubicBezTo>
                    <a:pt x="81" y="59"/>
                    <a:pt x="103" y="46"/>
                    <a:pt x="110" y="29"/>
                  </a:cubicBezTo>
                  <a:cubicBezTo>
                    <a:pt x="110" y="29"/>
                    <a:pt x="110" y="29"/>
                    <a:pt x="110" y="29"/>
                  </a:cubicBezTo>
                  <a:cubicBezTo>
                    <a:pt x="103" y="13"/>
                    <a:pt x="81" y="0"/>
                    <a:pt x="55" y="0"/>
                  </a:cubicBezTo>
                  <a:close/>
                  <a:moveTo>
                    <a:pt x="57" y="24"/>
                  </a:moveTo>
                  <a:cubicBezTo>
                    <a:pt x="57" y="20"/>
                    <a:pt x="60" y="17"/>
                    <a:pt x="64" y="17"/>
                  </a:cubicBezTo>
                  <a:cubicBezTo>
                    <a:pt x="68" y="17"/>
                    <a:pt x="71" y="20"/>
                    <a:pt x="71" y="24"/>
                  </a:cubicBezTo>
                  <a:cubicBezTo>
                    <a:pt x="71" y="28"/>
                    <a:pt x="68" y="31"/>
                    <a:pt x="64" y="31"/>
                  </a:cubicBezTo>
                  <a:cubicBezTo>
                    <a:pt x="60" y="31"/>
                    <a:pt x="57" y="28"/>
                    <a:pt x="57" y="24"/>
                  </a:cubicBezTo>
                  <a:close/>
                  <a:moveTo>
                    <a:pt x="7" y="29"/>
                  </a:moveTo>
                  <a:cubicBezTo>
                    <a:pt x="13" y="19"/>
                    <a:pt x="27" y="11"/>
                    <a:pt x="43" y="8"/>
                  </a:cubicBezTo>
                  <a:cubicBezTo>
                    <a:pt x="35" y="12"/>
                    <a:pt x="30" y="20"/>
                    <a:pt x="30" y="30"/>
                  </a:cubicBezTo>
                  <a:cubicBezTo>
                    <a:pt x="30" y="39"/>
                    <a:pt x="35" y="46"/>
                    <a:pt x="42" y="51"/>
                  </a:cubicBezTo>
                  <a:cubicBezTo>
                    <a:pt x="35" y="49"/>
                    <a:pt x="29" y="47"/>
                    <a:pt x="23" y="44"/>
                  </a:cubicBezTo>
                  <a:cubicBezTo>
                    <a:pt x="16" y="40"/>
                    <a:pt x="10" y="35"/>
                    <a:pt x="7" y="29"/>
                  </a:cubicBezTo>
                  <a:close/>
                  <a:moveTo>
                    <a:pt x="67" y="51"/>
                  </a:moveTo>
                  <a:cubicBezTo>
                    <a:pt x="74" y="46"/>
                    <a:pt x="79" y="39"/>
                    <a:pt x="79" y="30"/>
                  </a:cubicBezTo>
                  <a:cubicBezTo>
                    <a:pt x="79" y="20"/>
                    <a:pt x="74" y="12"/>
                    <a:pt x="66" y="8"/>
                  </a:cubicBezTo>
                  <a:cubicBezTo>
                    <a:pt x="83" y="11"/>
                    <a:pt x="96" y="19"/>
                    <a:pt x="102" y="29"/>
                  </a:cubicBezTo>
                  <a:cubicBezTo>
                    <a:pt x="96" y="40"/>
                    <a:pt x="83" y="48"/>
                    <a:pt x="67" y="5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287" name="组合 286"/>
          <p:cNvGrpSpPr/>
          <p:nvPr/>
        </p:nvGrpSpPr>
        <p:grpSpPr>
          <a:xfrm>
            <a:off x="911311" y="1662270"/>
            <a:ext cx="6851650" cy="725947"/>
            <a:chOff x="911311" y="1662270"/>
            <a:chExt cx="6851650" cy="725947"/>
          </a:xfrm>
        </p:grpSpPr>
        <p:sp>
          <p:nvSpPr>
            <p:cNvPr id="271" name="矩形 270"/>
            <p:cNvSpPr/>
            <p:nvPr/>
          </p:nvSpPr>
          <p:spPr>
            <a:xfrm>
              <a:off x="1776816" y="1752582"/>
              <a:ext cx="5986145" cy="635635"/>
            </a:xfrm>
            <a:prstGeom prst="rect">
              <a:avLst/>
            </a:prstGeom>
          </p:spPr>
          <p:txBody>
            <a:bodyPr wrap="square" lIns="91436" tIns="45718" rIns="91436" bIns="45718">
              <a:noAutofit/>
            </a:bodyPr>
            <a:lstStyle/>
            <a:p>
              <a:pP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1.</a:t>
              </a:r>
              <a:r>
                <a:rPr lang="zh-CN" altLang="en-US" sz="1600" dirty="0">
                  <a:solidFill>
                    <a:schemeClr val="tx1"/>
                  </a:solidFill>
                  <a:latin typeface="微软雅黑" panose="020B0503020204020204" pitchFamily="34" charset="-122"/>
                  <a:ea typeface="微软雅黑" panose="020B0503020204020204" pitchFamily="34" charset="-122"/>
                </a:rPr>
                <a:t>深入研究和理解Swin Transformer模型</a:t>
              </a:r>
              <a:endParaRPr lang="zh-CN" altLang="en-US" sz="1200" dirty="0">
                <a:solidFill>
                  <a:schemeClr val="bg2">
                    <a:lumMod val="50000"/>
                  </a:schemeClr>
                </a:solidFill>
                <a:latin typeface="微软雅黑" panose="020B0503020204020204" pitchFamily="34" charset="-122"/>
                <a:ea typeface="微软雅黑" panose="020B0503020204020204" pitchFamily="34" charset="-122"/>
              </a:endParaRPr>
            </a:p>
            <a:p>
              <a:pPr>
                <a:lnSpc>
                  <a:spcPct val="150000"/>
                </a:lnSpc>
              </a:pPr>
              <a:endParaRPr lang="zh-CN" altLang="en-US" sz="1200" dirty="0">
                <a:solidFill>
                  <a:schemeClr val="bg2">
                    <a:lumMod val="50000"/>
                  </a:schemeClr>
                </a:solidFill>
                <a:latin typeface="微软雅黑" panose="020B0503020204020204" pitchFamily="34" charset="-122"/>
                <a:ea typeface="微软雅黑" panose="020B0503020204020204" pitchFamily="34" charset="-122"/>
              </a:endParaRPr>
            </a:p>
          </p:txBody>
        </p:sp>
        <p:grpSp>
          <p:nvGrpSpPr>
            <p:cNvPr id="278" name="组合 277"/>
            <p:cNvGrpSpPr/>
            <p:nvPr/>
          </p:nvGrpSpPr>
          <p:grpSpPr>
            <a:xfrm>
              <a:off x="911311" y="1662270"/>
              <a:ext cx="698500" cy="698500"/>
              <a:chOff x="911311" y="1662270"/>
              <a:chExt cx="698500" cy="698500"/>
            </a:xfrm>
          </p:grpSpPr>
          <p:sp>
            <p:nvSpPr>
              <p:cNvPr id="16" name="椭圆 15"/>
              <p:cNvSpPr/>
              <p:nvPr/>
            </p:nvSpPr>
            <p:spPr>
              <a:xfrm>
                <a:off x="911311" y="1662270"/>
                <a:ext cx="698500" cy="698500"/>
              </a:xfrm>
              <a:prstGeom prst="ellips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Group 4"/>
              <p:cNvGrpSpPr>
                <a:grpSpLocks noChangeAspect="1"/>
              </p:cNvGrpSpPr>
              <p:nvPr/>
            </p:nvGrpSpPr>
            <p:grpSpPr bwMode="auto">
              <a:xfrm>
                <a:off x="1072818" y="1825209"/>
                <a:ext cx="390020" cy="369194"/>
                <a:chOff x="3634" y="1965"/>
                <a:chExt cx="412" cy="390"/>
              </a:xfrm>
            </p:grpSpPr>
            <p:sp>
              <p:nvSpPr>
                <p:cNvPr id="4" name="AutoShape 3"/>
                <p:cNvSpPr>
                  <a:spLocks noChangeAspect="1" noChangeArrowheads="1" noTextEdit="1"/>
                </p:cNvSpPr>
                <p:nvPr/>
              </p:nvSpPr>
              <p:spPr bwMode="auto">
                <a:xfrm>
                  <a:off x="3634" y="1965"/>
                  <a:ext cx="412"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 name="Freeform 5"/>
                <p:cNvSpPr/>
                <p:nvPr/>
              </p:nvSpPr>
              <p:spPr bwMode="auto">
                <a:xfrm>
                  <a:off x="3632" y="1929"/>
                  <a:ext cx="414" cy="426"/>
                </a:xfrm>
                <a:custGeom>
                  <a:avLst/>
                  <a:gdLst>
                    <a:gd name="T0" fmla="*/ 151 w 172"/>
                    <a:gd name="T1" fmla="*/ 55 h 177"/>
                    <a:gd name="T2" fmla="*/ 147 w 172"/>
                    <a:gd name="T3" fmla="*/ 43 h 177"/>
                    <a:gd name="T4" fmla="*/ 141 w 172"/>
                    <a:gd name="T5" fmla="*/ 38 h 177"/>
                    <a:gd name="T6" fmla="*/ 69 w 172"/>
                    <a:gd name="T7" fmla="*/ 22 h 177"/>
                    <a:gd name="T8" fmla="*/ 71 w 172"/>
                    <a:gd name="T9" fmla="*/ 24 h 177"/>
                    <a:gd name="T10" fmla="*/ 86 w 172"/>
                    <a:gd name="T11" fmla="*/ 22 h 177"/>
                    <a:gd name="T12" fmla="*/ 74 w 172"/>
                    <a:gd name="T13" fmla="*/ 27 h 177"/>
                    <a:gd name="T14" fmla="*/ 76 w 172"/>
                    <a:gd name="T15" fmla="*/ 30 h 177"/>
                    <a:gd name="T16" fmla="*/ 112 w 172"/>
                    <a:gd name="T17" fmla="*/ 51 h 177"/>
                    <a:gd name="T18" fmla="*/ 83 w 172"/>
                    <a:gd name="T19" fmla="*/ 80 h 177"/>
                    <a:gd name="T20" fmla="*/ 83 w 172"/>
                    <a:gd name="T21" fmla="*/ 80 h 177"/>
                    <a:gd name="T22" fmla="*/ 76 w 172"/>
                    <a:gd name="T23" fmla="*/ 83 h 177"/>
                    <a:gd name="T24" fmla="*/ 0 w 172"/>
                    <a:gd name="T25" fmla="*/ 153 h 177"/>
                    <a:gd name="T26" fmla="*/ 24 w 172"/>
                    <a:gd name="T27" fmla="*/ 177 h 177"/>
                    <a:gd name="T28" fmla="*/ 94 w 172"/>
                    <a:gd name="T29" fmla="*/ 101 h 177"/>
                    <a:gd name="T30" fmla="*/ 98 w 172"/>
                    <a:gd name="T31" fmla="*/ 94 h 177"/>
                    <a:gd name="T32" fmla="*/ 98 w 172"/>
                    <a:gd name="T33" fmla="*/ 93 h 177"/>
                    <a:gd name="T34" fmla="*/ 129 w 172"/>
                    <a:gd name="T35" fmla="*/ 63 h 177"/>
                    <a:gd name="T36" fmla="*/ 129 w 172"/>
                    <a:gd name="T37" fmla="*/ 63 h 177"/>
                    <a:gd name="T38" fmla="*/ 140 w 172"/>
                    <a:gd name="T39" fmla="*/ 67 h 177"/>
                    <a:gd name="T40" fmla="*/ 144 w 172"/>
                    <a:gd name="T41" fmla="*/ 78 h 177"/>
                    <a:gd name="T42" fmla="*/ 153 w 172"/>
                    <a:gd name="T43" fmla="*/ 87 h 177"/>
                    <a:gd name="T44" fmla="*/ 172 w 172"/>
                    <a:gd name="T45" fmla="*/ 68 h 177"/>
                    <a:gd name="T46" fmla="*/ 163 w 172"/>
                    <a:gd name="T47" fmla="*/ 60 h 177"/>
                    <a:gd name="T48" fmla="*/ 151 w 172"/>
                    <a:gd name="T49" fmla="*/ 5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2" h="177">
                      <a:moveTo>
                        <a:pt x="151" y="55"/>
                      </a:moveTo>
                      <a:cubicBezTo>
                        <a:pt x="148" y="52"/>
                        <a:pt x="147" y="48"/>
                        <a:pt x="147" y="43"/>
                      </a:cubicBezTo>
                      <a:cubicBezTo>
                        <a:pt x="141" y="38"/>
                        <a:pt x="141" y="38"/>
                        <a:pt x="141" y="38"/>
                      </a:cubicBezTo>
                      <a:cubicBezTo>
                        <a:pt x="141" y="38"/>
                        <a:pt x="108" y="0"/>
                        <a:pt x="69" y="22"/>
                      </a:cubicBezTo>
                      <a:cubicBezTo>
                        <a:pt x="71" y="24"/>
                        <a:pt x="71" y="24"/>
                        <a:pt x="71" y="24"/>
                      </a:cubicBezTo>
                      <a:cubicBezTo>
                        <a:pt x="86" y="22"/>
                        <a:pt x="86" y="22"/>
                        <a:pt x="86" y="22"/>
                      </a:cubicBezTo>
                      <a:cubicBezTo>
                        <a:pt x="74" y="27"/>
                        <a:pt x="74" y="27"/>
                        <a:pt x="74" y="27"/>
                      </a:cubicBezTo>
                      <a:cubicBezTo>
                        <a:pt x="76" y="30"/>
                        <a:pt x="76" y="30"/>
                        <a:pt x="76" y="30"/>
                      </a:cubicBezTo>
                      <a:cubicBezTo>
                        <a:pt x="92" y="28"/>
                        <a:pt x="121" y="39"/>
                        <a:pt x="112" y="51"/>
                      </a:cubicBezTo>
                      <a:cubicBezTo>
                        <a:pt x="83" y="80"/>
                        <a:pt x="83" y="80"/>
                        <a:pt x="83" y="80"/>
                      </a:cubicBezTo>
                      <a:cubicBezTo>
                        <a:pt x="83" y="80"/>
                        <a:pt x="83" y="80"/>
                        <a:pt x="83" y="80"/>
                      </a:cubicBezTo>
                      <a:cubicBezTo>
                        <a:pt x="81" y="82"/>
                        <a:pt x="79" y="83"/>
                        <a:pt x="76" y="83"/>
                      </a:cubicBezTo>
                      <a:cubicBezTo>
                        <a:pt x="0" y="153"/>
                        <a:pt x="0" y="153"/>
                        <a:pt x="0" y="153"/>
                      </a:cubicBezTo>
                      <a:cubicBezTo>
                        <a:pt x="24" y="177"/>
                        <a:pt x="24" y="177"/>
                        <a:pt x="24" y="177"/>
                      </a:cubicBezTo>
                      <a:cubicBezTo>
                        <a:pt x="94" y="101"/>
                        <a:pt x="94" y="101"/>
                        <a:pt x="94" y="101"/>
                      </a:cubicBezTo>
                      <a:cubicBezTo>
                        <a:pt x="94" y="98"/>
                        <a:pt x="96" y="96"/>
                        <a:pt x="98" y="94"/>
                      </a:cubicBezTo>
                      <a:cubicBezTo>
                        <a:pt x="98" y="93"/>
                        <a:pt x="98" y="93"/>
                        <a:pt x="98" y="93"/>
                      </a:cubicBezTo>
                      <a:cubicBezTo>
                        <a:pt x="129" y="63"/>
                        <a:pt x="129" y="63"/>
                        <a:pt x="129" y="63"/>
                      </a:cubicBezTo>
                      <a:cubicBezTo>
                        <a:pt x="129" y="63"/>
                        <a:pt x="129" y="63"/>
                        <a:pt x="129" y="63"/>
                      </a:cubicBezTo>
                      <a:cubicBezTo>
                        <a:pt x="133" y="63"/>
                        <a:pt x="137" y="64"/>
                        <a:pt x="140" y="67"/>
                      </a:cubicBezTo>
                      <a:cubicBezTo>
                        <a:pt x="143" y="70"/>
                        <a:pt x="144" y="74"/>
                        <a:pt x="144" y="78"/>
                      </a:cubicBezTo>
                      <a:cubicBezTo>
                        <a:pt x="153" y="87"/>
                        <a:pt x="153" y="87"/>
                        <a:pt x="153" y="87"/>
                      </a:cubicBezTo>
                      <a:cubicBezTo>
                        <a:pt x="172" y="68"/>
                        <a:pt x="172" y="68"/>
                        <a:pt x="172" y="68"/>
                      </a:cubicBezTo>
                      <a:cubicBezTo>
                        <a:pt x="163" y="60"/>
                        <a:pt x="163" y="60"/>
                        <a:pt x="163" y="60"/>
                      </a:cubicBezTo>
                      <a:cubicBezTo>
                        <a:pt x="159" y="60"/>
                        <a:pt x="155" y="59"/>
                        <a:pt x="151" y="5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grpSp>
        <p:nvGrpSpPr>
          <p:cNvPr id="288" name="组合 287"/>
          <p:cNvGrpSpPr/>
          <p:nvPr/>
        </p:nvGrpSpPr>
        <p:grpSpPr>
          <a:xfrm>
            <a:off x="911311" y="2817970"/>
            <a:ext cx="6142990" cy="698500"/>
            <a:chOff x="911311" y="2817970"/>
            <a:chExt cx="6142990" cy="698500"/>
          </a:xfrm>
        </p:grpSpPr>
        <p:sp>
          <p:nvSpPr>
            <p:cNvPr id="272" name="矩形 271"/>
            <p:cNvSpPr/>
            <p:nvPr/>
          </p:nvSpPr>
          <p:spPr>
            <a:xfrm>
              <a:off x="1776816" y="2879565"/>
              <a:ext cx="5277485" cy="425450"/>
            </a:xfrm>
            <a:prstGeom prst="rect">
              <a:avLst/>
            </a:prstGeom>
          </p:spPr>
          <p:txBody>
            <a:bodyPr wrap="square" lIns="91436" tIns="45718" rIns="91436" bIns="45718">
              <a:noAutofit/>
            </a:bodyPr>
            <a:lstStyle/>
            <a:p>
              <a:pP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2.</a:t>
              </a:r>
              <a:r>
                <a:rPr lang="zh-CN" altLang="en-US" sz="1600" dirty="0">
                  <a:solidFill>
                    <a:schemeClr val="tx1"/>
                  </a:solidFill>
                  <a:latin typeface="微软雅黑" panose="020B0503020204020204" pitchFamily="34" charset="-122"/>
                  <a:ea typeface="微软雅黑" panose="020B0503020204020204" pitchFamily="34" charset="-122"/>
                </a:rPr>
                <a:t>优化模型训练过程</a:t>
              </a: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nvGrpSpPr>
            <p:cNvPr id="280" name="组合 279"/>
            <p:cNvGrpSpPr/>
            <p:nvPr/>
          </p:nvGrpSpPr>
          <p:grpSpPr>
            <a:xfrm>
              <a:off x="911311" y="2817970"/>
              <a:ext cx="698500" cy="698500"/>
              <a:chOff x="911311" y="2817970"/>
              <a:chExt cx="698500" cy="698500"/>
            </a:xfrm>
          </p:grpSpPr>
          <p:sp>
            <p:nvSpPr>
              <p:cNvPr id="17" name="椭圆 16"/>
              <p:cNvSpPr/>
              <p:nvPr/>
            </p:nvSpPr>
            <p:spPr>
              <a:xfrm>
                <a:off x="911311" y="2817970"/>
                <a:ext cx="698500" cy="698500"/>
              </a:xfrm>
              <a:prstGeom prst="ellips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Group 8"/>
              <p:cNvGrpSpPr>
                <a:grpSpLocks noChangeAspect="1"/>
              </p:cNvGrpSpPr>
              <p:nvPr/>
            </p:nvGrpSpPr>
            <p:grpSpPr bwMode="auto">
              <a:xfrm>
                <a:off x="1072968" y="3000963"/>
                <a:ext cx="392771" cy="360040"/>
                <a:chOff x="3624" y="1962"/>
                <a:chExt cx="432" cy="396"/>
              </a:xfrm>
            </p:grpSpPr>
            <p:sp>
              <p:nvSpPr>
                <p:cNvPr id="8" name="AutoShape 7"/>
                <p:cNvSpPr>
                  <a:spLocks noChangeAspect="1" noChangeArrowheads="1" noTextEdit="1"/>
                </p:cNvSpPr>
                <p:nvPr/>
              </p:nvSpPr>
              <p:spPr bwMode="auto">
                <a:xfrm>
                  <a:off x="3624" y="1962"/>
                  <a:ext cx="432"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 name="Freeform 9"/>
                <p:cNvSpPr/>
                <p:nvPr/>
              </p:nvSpPr>
              <p:spPr bwMode="auto">
                <a:xfrm>
                  <a:off x="3622" y="1962"/>
                  <a:ext cx="264" cy="228"/>
                </a:xfrm>
                <a:custGeom>
                  <a:avLst/>
                  <a:gdLst>
                    <a:gd name="T0" fmla="*/ 92 w 110"/>
                    <a:gd name="T1" fmla="*/ 29 h 95"/>
                    <a:gd name="T2" fmla="*/ 110 w 110"/>
                    <a:gd name="T3" fmla="*/ 17 h 95"/>
                    <a:gd name="T4" fmla="*/ 66 w 110"/>
                    <a:gd name="T5" fmla="*/ 17 h 95"/>
                    <a:gd name="T6" fmla="*/ 53 w 110"/>
                    <a:gd name="T7" fmla="*/ 0 h 95"/>
                    <a:gd name="T8" fmla="*/ 21 w 110"/>
                    <a:gd name="T9" fmla="*/ 0 h 95"/>
                    <a:gd name="T10" fmla="*/ 1 w 110"/>
                    <a:gd name="T11" fmla="*/ 20 h 95"/>
                    <a:gd name="T12" fmla="*/ 0 w 110"/>
                    <a:gd name="T13" fmla="*/ 95 h 95"/>
                    <a:gd name="T14" fmla="*/ 82 w 110"/>
                    <a:gd name="T15" fmla="*/ 95 h 95"/>
                    <a:gd name="T16" fmla="*/ 92 w 110"/>
                    <a:gd name="T17" fmla="*/ 2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95">
                      <a:moveTo>
                        <a:pt x="92" y="29"/>
                      </a:moveTo>
                      <a:cubicBezTo>
                        <a:pt x="98" y="23"/>
                        <a:pt x="104" y="19"/>
                        <a:pt x="110" y="17"/>
                      </a:cubicBezTo>
                      <a:cubicBezTo>
                        <a:pt x="66" y="17"/>
                        <a:pt x="66" y="17"/>
                        <a:pt x="66" y="17"/>
                      </a:cubicBezTo>
                      <a:cubicBezTo>
                        <a:pt x="53" y="0"/>
                        <a:pt x="53" y="0"/>
                        <a:pt x="53" y="0"/>
                      </a:cubicBezTo>
                      <a:cubicBezTo>
                        <a:pt x="53" y="0"/>
                        <a:pt x="35" y="0"/>
                        <a:pt x="21" y="0"/>
                      </a:cubicBezTo>
                      <a:cubicBezTo>
                        <a:pt x="7" y="0"/>
                        <a:pt x="1" y="3"/>
                        <a:pt x="1" y="20"/>
                      </a:cubicBezTo>
                      <a:cubicBezTo>
                        <a:pt x="1" y="38"/>
                        <a:pt x="0" y="95"/>
                        <a:pt x="0" y="95"/>
                      </a:cubicBezTo>
                      <a:cubicBezTo>
                        <a:pt x="82" y="95"/>
                        <a:pt x="82" y="95"/>
                        <a:pt x="82" y="95"/>
                      </a:cubicBezTo>
                      <a:cubicBezTo>
                        <a:pt x="70" y="74"/>
                        <a:pt x="74" y="47"/>
                        <a:pt x="92" y="2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
                <p:cNvSpPr>
                  <a:spLocks noEditPoints="1"/>
                </p:cNvSpPr>
                <p:nvPr/>
              </p:nvSpPr>
              <p:spPr bwMode="auto">
                <a:xfrm>
                  <a:off x="3821" y="2008"/>
                  <a:ext cx="242" cy="237"/>
                </a:xfrm>
                <a:custGeom>
                  <a:avLst/>
                  <a:gdLst>
                    <a:gd name="T0" fmla="*/ 83 w 101"/>
                    <a:gd name="T1" fmla="*/ 18 h 99"/>
                    <a:gd name="T2" fmla="*/ 18 w 101"/>
                    <a:gd name="T3" fmla="*/ 18 h 99"/>
                    <a:gd name="T4" fmla="*/ 18 w 101"/>
                    <a:gd name="T5" fmla="*/ 81 h 99"/>
                    <a:gd name="T6" fmla="*/ 83 w 101"/>
                    <a:gd name="T7" fmla="*/ 81 h 99"/>
                    <a:gd name="T8" fmla="*/ 83 w 101"/>
                    <a:gd name="T9" fmla="*/ 18 h 99"/>
                    <a:gd name="T10" fmla="*/ 28 w 101"/>
                    <a:gd name="T11" fmla="*/ 71 h 99"/>
                    <a:gd name="T12" fmla="*/ 28 w 101"/>
                    <a:gd name="T13" fmla="*/ 27 h 99"/>
                    <a:gd name="T14" fmla="*/ 73 w 101"/>
                    <a:gd name="T15" fmla="*/ 27 h 99"/>
                    <a:gd name="T16" fmla="*/ 73 w 101"/>
                    <a:gd name="T17" fmla="*/ 71 h 99"/>
                    <a:gd name="T18" fmla="*/ 28 w 101"/>
                    <a:gd name="T19" fmla="*/ 7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99">
                      <a:moveTo>
                        <a:pt x="83" y="18"/>
                      </a:moveTo>
                      <a:cubicBezTo>
                        <a:pt x="65" y="0"/>
                        <a:pt x="36" y="0"/>
                        <a:pt x="18" y="18"/>
                      </a:cubicBezTo>
                      <a:cubicBezTo>
                        <a:pt x="0" y="35"/>
                        <a:pt x="0" y="63"/>
                        <a:pt x="18" y="81"/>
                      </a:cubicBezTo>
                      <a:cubicBezTo>
                        <a:pt x="36" y="99"/>
                        <a:pt x="65" y="99"/>
                        <a:pt x="83" y="81"/>
                      </a:cubicBezTo>
                      <a:cubicBezTo>
                        <a:pt x="101" y="63"/>
                        <a:pt x="101" y="35"/>
                        <a:pt x="83" y="18"/>
                      </a:cubicBezTo>
                      <a:close/>
                      <a:moveTo>
                        <a:pt x="28" y="71"/>
                      </a:moveTo>
                      <a:cubicBezTo>
                        <a:pt x="16" y="59"/>
                        <a:pt x="16" y="39"/>
                        <a:pt x="28" y="27"/>
                      </a:cubicBezTo>
                      <a:cubicBezTo>
                        <a:pt x="41" y="15"/>
                        <a:pt x="61" y="15"/>
                        <a:pt x="73" y="27"/>
                      </a:cubicBezTo>
                      <a:cubicBezTo>
                        <a:pt x="86" y="39"/>
                        <a:pt x="86" y="59"/>
                        <a:pt x="73" y="71"/>
                      </a:cubicBezTo>
                      <a:cubicBezTo>
                        <a:pt x="61" y="84"/>
                        <a:pt x="41" y="84"/>
                        <a:pt x="28" y="7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1"/>
                <p:cNvSpPr>
                  <a:spLocks noEditPoints="1"/>
                </p:cNvSpPr>
                <p:nvPr/>
              </p:nvSpPr>
              <p:spPr bwMode="auto">
                <a:xfrm>
                  <a:off x="3703" y="2207"/>
                  <a:ext cx="156" cy="151"/>
                </a:xfrm>
                <a:custGeom>
                  <a:avLst/>
                  <a:gdLst>
                    <a:gd name="T0" fmla="*/ 61 w 65"/>
                    <a:gd name="T1" fmla="*/ 3 h 63"/>
                    <a:gd name="T2" fmla="*/ 48 w 65"/>
                    <a:gd name="T3" fmla="*/ 3 h 63"/>
                    <a:gd name="T4" fmla="*/ 47 w 65"/>
                    <a:gd name="T5" fmla="*/ 4 h 63"/>
                    <a:gd name="T6" fmla="*/ 61 w 65"/>
                    <a:gd name="T7" fmla="*/ 17 h 63"/>
                    <a:gd name="T8" fmla="*/ 61 w 65"/>
                    <a:gd name="T9" fmla="*/ 16 h 63"/>
                    <a:gd name="T10" fmla="*/ 61 w 65"/>
                    <a:gd name="T11" fmla="*/ 3 h 63"/>
                    <a:gd name="T12" fmla="*/ 4 w 65"/>
                    <a:gd name="T13" fmla="*/ 46 h 63"/>
                    <a:gd name="T14" fmla="*/ 4 w 65"/>
                    <a:gd name="T15" fmla="*/ 59 h 63"/>
                    <a:gd name="T16" fmla="*/ 17 w 65"/>
                    <a:gd name="T17" fmla="*/ 59 h 63"/>
                    <a:gd name="T18" fmla="*/ 56 w 65"/>
                    <a:gd name="T19" fmla="*/ 21 h 63"/>
                    <a:gd name="T20" fmla="*/ 43 w 65"/>
                    <a:gd name="T21" fmla="*/ 8 h 63"/>
                    <a:gd name="T22" fmla="*/ 4 w 65"/>
                    <a:gd name="T23" fmla="*/ 4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63">
                      <a:moveTo>
                        <a:pt x="61" y="3"/>
                      </a:moveTo>
                      <a:cubicBezTo>
                        <a:pt x="58" y="0"/>
                        <a:pt x="52" y="0"/>
                        <a:pt x="48" y="3"/>
                      </a:cubicBezTo>
                      <a:cubicBezTo>
                        <a:pt x="47" y="4"/>
                        <a:pt x="47" y="4"/>
                        <a:pt x="47" y="4"/>
                      </a:cubicBezTo>
                      <a:cubicBezTo>
                        <a:pt x="61" y="17"/>
                        <a:pt x="61" y="17"/>
                        <a:pt x="61" y="17"/>
                      </a:cubicBezTo>
                      <a:cubicBezTo>
                        <a:pt x="61" y="16"/>
                        <a:pt x="61" y="16"/>
                        <a:pt x="61" y="16"/>
                      </a:cubicBezTo>
                      <a:cubicBezTo>
                        <a:pt x="65" y="13"/>
                        <a:pt x="65" y="7"/>
                        <a:pt x="61" y="3"/>
                      </a:cubicBezTo>
                      <a:close/>
                      <a:moveTo>
                        <a:pt x="4" y="46"/>
                      </a:moveTo>
                      <a:cubicBezTo>
                        <a:pt x="0" y="50"/>
                        <a:pt x="0" y="55"/>
                        <a:pt x="4" y="59"/>
                      </a:cubicBezTo>
                      <a:cubicBezTo>
                        <a:pt x="8" y="63"/>
                        <a:pt x="14" y="63"/>
                        <a:pt x="17" y="59"/>
                      </a:cubicBezTo>
                      <a:cubicBezTo>
                        <a:pt x="56" y="21"/>
                        <a:pt x="56" y="21"/>
                        <a:pt x="56" y="21"/>
                      </a:cubicBezTo>
                      <a:cubicBezTo>
                        <a:pt x="43" y="8"/>
                        <a:pt x="43" y="8"/>
                        <a:pt x="43" y="8"/>
                      </a:cubicBezTo>
                      <a:lnTo>
                        <a:pt x="4" y="4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grpSp>
        <p:nvGrpSpPr>
          <p:cNvPr id="289" name="组合 288"/>
          <p:cNvGrpSpPr/>
          <p:nvPr/>
        </p:nvGrpSpPr>
        <p:grpSpPr>
          <a:xfrm>
            <a:off x="911311" y="3973670"/>
            <a:ext cx="6142990" cy="698500"/>
            <a:chOff x="911311" y="3973670"/>
            <a:chExt cx="6142990" cy="698500"/>
          </a:xfrm>
        </p:grpSpPr>
        <p:sp>
          <p:nvSpPr>
            <p:cNvPr id="273" name="矩形 272"/>
            <p:cNvSpPr/>
            <p:nvPr/>
          </p:nvSpPr>
          <p:spPr>
            <a:xfrm>
              <a:off x="1776816" y="4039075"/>
              <a:ext cx="5277485" cy="393065"/>
            </a:xfrm>
            <a:prstGeom prst="rect">
              <a:avLst/>
            </a:prstGeom>
          </p:spPr>
          <p:txBody>
            <a:bodyPr wrap="square" lIns="91436" tIns="45718" rIns="91436" bIns="45718">
              <a:noAutofit/>
            </a:bodyPr>
            <a:lstStyle/>
            <a:p>
              <a:pP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3.</a:t>
              </a:r>
              <a:r>
                <a:rPr lang="zh-CN" altLang="en-US" sz="1600" dirty="0">
                  <a:solidFill>
                    <a:schemeClr val="tx1"/>
                  </a:solidFill>
                  <a:latin typeface="微软雅黑" panose="020B0503020204020204" pitchFamily="34" charset="-122"/>
                  <a:ea typeface="微软雅黑" panose="020B0503020204020204" pitchFamily="34" charset="-122"/>
                </a:rPr>
                <a:t>评估模型在实际数据集上的性能</a:t>
              </a: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nvGrpSpPr>
            <p:cNvPr id="285" name="组合 284"/>
            <p:cNvGrpSpPr/>
            <p:nvPr/>
          </p:nvGrpSpPr>
          <p:grpSpPr>
            <a:xfrm>
              <a:off x="911311" y="3973670"/>
              <a:ext cx="698500" cy="698500"/>
              <a:chOff x="911311" y="3973670"/>
              <a:chExt cx="698500" cy="698500"/>
            </a:xfrm>
          </p:grpSpPr>
          <p:sp>
            <p:nvSpPr>
              <p:cNvPr id="18" name="椭圆 17"/>
              <p:cNvSpPr/>
              <p:nvPr/>
            </p:nvSpPr>
            <p:spPr>
              <a:xfrm>
                <a:off x="911311" y="3973670"/>
                <a:ext cx="698500" cy="698500"/>
              </a:xfrm>
              <a:prstGeom prst="ellips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Group 14"/>
              <p:cNvGrpSpPr>
                <a:grpSpLocks noChangeAspect="1"/>
              </p:cNvGrpSpPr>
              <p:nvPr/>
            </p:nvGrpSpPr>
            <p:grpSpPr bwMode="auto">
              <a:xfrm>
                <a:off x="1066077" y="4153212"/>
                <a:ext cx="343334" cy="343334"/>
                <a:chOff x="3631" y="1951"/>
                <a:chExt cx="418" cy="418"/>
              </a:xfrm>
            </p:grpSpPr>
            <p:sp>
              <p:nvSpPr>
                <p:cNvPr id="24" name="AutoShape 13"/>
                <p:cNvSpPr>
                  <a:spLocks noChangeAspect="1" noChangeArrowheads="1" noTextEdit="1"/>
                </p:cNvSpPr>
                <p:nvPr/>
              </p:nvSpPr>
              <p:spPr bwMode="auto">
                <a:xfrm>
                  <a:off x="3631" y="1951"/>
                  <a:ext cx="418"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7" name="Freeform 15"/>
                <p:cNvSpPr>
                  <a:spLocks noEditPoints="1"/>
                </p:cNvSpPr>
                <p:nvPr/>
              </p:nvSpPr>
              <p:spPr bwMode="auto">
                <a:xfrm>
                  <a:off x="3626" y="1946"/>
                  <a:ext cx="428" cy="423"/>
                </a:xfrm>
                <a:custGeom>
                  <a:avLst/>
                  <a:gdLst>
                    <a:gd name="T0" fmla="*/ 171 w 178"/>
                    <a:gd name="T1" fmla="*/ 17 h 176"/>
                    <a:gd name="T2" fmla="*/ 161 w 178"/>
                    <a:gd name="T3" fmla="*/ 7 h 176"/>
                    <a:gd name="T4" fmla="*/ 136 w 178"/>
                    <a:gd name="T5" fmla="*/ 7 h 176"/>
                    <a:gd name="T6" fmla="*/ 112 w 178"/>
                    <a:gd name="T7" fmla="*/ 31 h 176"/>
                    <a:gd name="T8" fmla="*/ 100 w 178"/>
                    <a:gd name="T9" fmla="*/ 19 h 176"/>
                    <a:gd name="T10" fmla="*/ 76 w 178"/>
                    <a:gd name="T11" fmla="*/ 43 h 176"/>
                    <a:gd name="T12" fmla="*/ 86 w 178"/>
                    <a:gd name="T13" fmla="*/ 53 h 176"/>
                    <a:gd name="T14" fmla="*/ 19 w 178"/>
                    <a:gd name="T15" fmla="*/ 120 h 176"/>
                    <a:gd name="T16" fmla="*/ 12 w 178"/>
                    <a:gd name="T17" fmla="*/ 136 h 176"/>
                    <a:gd name="T18" fmla="*/ 8 w 178"/>
                    <a:gd name="T19" fmla="*/ 140 h 176"/>
                    <a:gd name="T20" fmla="*/ 8 w 178"/>
                    <a:gd name="T21" fmla="*/ 170 h 176"/>
                    <a:gd name="T22" fmla="*/ 23 w 178"/>
                    <a:gd name="T23" fmla="*/ 176 h 176"/>
                    <a:gd name="T24" fmla="*/ 38 w 178"/>
                    <a:gd name="T25" fmla="*/ 170 h 176"/>
                    <a:gd name="T26" fmla="*/ 42 w 178"/>
                    <a:gd name="T27" fmla="*/ 166 h 176"/>
                    <a:gd name="T28" fmla="*/ 58 w 178"/>
                    <a:gd name="T29" fmla="*/ 159 h 176"/>
                    <a:gd name="T30" fmla="*/ 125 w 178"/>
                    <a:gd name="T31" fmla="*/ 92 h 176"/>
                    <a:gd name="T32" fmla="*/ 135 w 178"/>
                    <a:gd name="T33" fmla="*/ 102 h 176"/>
                    <a:gd name="T34" fmla="*/ 159 w 178"/>
                    <a:gd name="T35" fmla="*/ 78 h 176"/>
                    <a:gd name="T36" fmla="*/ 147 w 178"/>
                    <a:gd name="T37" fmla="*/ 66 h 176"/>
                    <a:gd name="T38" fmla="*/ 171 w 178"/>
                    <a:gd name="T39" fmla="*/ 42 h 176"/>
                    <a:gd name="T40" fmla="*/ 171 w 178"/>
                    <a:gd name="T41" fmla="*/ 17 h 176"/>
                    <a:gd name="T42" fmla="*/ 47 w 178"/>
                    <a:gd name="T43" fmla="*/ 148 h 176"/>
                    <a:gd name="T44" fmla="*/ 41 w 178"/>
                    <a:gd name="T45" fmla="*/ 151 h 176"/>
                    <a:gd name="T46" fmla="*/ 37 w 178"/>
                    <a:gd name="T47" fmla="*/ 150 h 176"/>
                    <a:gd name="T48" fmla="*/ 37 w 178"/>
                    <a:gd name="T49" fmla="*/ 150 h 176"/>
                    <a:gd name="T50" fmla="*/ 27 w 178"/>
                    <a:gd name="T51" fmla="*/ 159 h 176"/>
                    <a:gd name="T52" fmla="*/ 23 w 178"/>
                    <a:gd name="T53" fmla="*/ 161 h 176"/>
                    <a:gd name="T54" fmla="*/ 19 w 178"/>
                    <a:gd name="T55" fmla="*/ 159 h 176"/>
                    <a:gd name="T56" fmla="*/ 19 w 178"/>
                    <a:gd name="T57" fmla="*/ 151 h 176"/>
                    <a:gd name="T58" fmla="*/ 28 w 178"/>
                    <a:gd name="T59" fmla="*/ 141 h 176"/>
                    <a:gd name="T60" fmla="*/ 28 w 178"/>
                    <a:gd name="T61" fmla="*/ 141 h 176"/>
                    <a:gd name="T62" fmla="*/ 30 w 178"/>
                    <a:gd name="T63" fmla="*/ 131 h 176"/>
                    <a:gd name="T64" fmla="*/ 97 w 178"/>
                    <a:gd name="T65" fmla="*/ 64 h 176"/>
                    <a:gd name="T66" fmla="*/ 114 w 178"/>
                    <a:gd name="T67" fmla="*/ 81 h 176"/>
                    <a:gd name="T68" fmla="*/ 47 w 178"/>
                    <a:gd name="T69" fmla="*/ 1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8" h="176">
                      <a:moveTo>
                        <a:pt x="171" y="17"/>
                      </a:moveTo>
                      <a:cubicBezTo>
                        <a:pt x="161" y="7"/>
                        <a:pt x="161" y="7"/>
                        <a:pt x="161" y="7"/>
                      </a:cubicBezTo>
                      <a:cubicBezTo>
                        <a:pt x="154" y="0"/>
                        <a:pt x="143" y="0"/>
                        <a:pt x="136" y="7"/>
                      </a:cubicBezTo>
                      <a:cubicBezTo>
                        <a:pt x="112" y="31"/>
                        <a:pt x="112" y="31"/>
                        <a:pt x="112" y="31"/>
                      </a:cubicBezTo>
                      <a:cubicBezTo>
                        <a:pt x="100" y="19"/>
                        <a:pt x="100" y="19"/>
                        <a:pt x="100" y="19"/>
                      </a:cubicBezTo>
                      <a:cubicBezTo>
                        <a:pt x="76" y="43"/>
                        <a:pt x="76" y="43"/>
                        <a:pt x="76" y="43"/>
                      </a:cubicBezTo>
                      <a:cubicBezTo>
                        <a:pt x="86" y="53"/>
                        <a:pt x="86" y="53"/>
                        <a:pt x="86" y="53"/>
                      </a:cubicBezTo>
                      <a:cubicBezTo>
                        <a:pt x="19" y="120"/>
                        <a:pt x="19" y="120"/>
                        <a:pt x="19" y="120"/>
                      </a:cubicBezTo>
                      <a:cubicBezTo>
                        <a:pt x="15" y="124"/>
                        <a:pt x="12" y="130"/>
                        <a:pt x="12" y="136"/>
                      </a:cubicBezTo>
                      <a:cubicBezTo>
                        <a:pt x="8" y="140"/>
                        <a:pt x="8" y="140"/>
                        <a:pt x="8" y="140"/>
                      </a:cubicBezTo>
                      <a:cubicBezTo>
                        <a:pt x="0" y="148"/>
                        <a:pt x="0" y="162"/>
                        <a:pt x="8" y="170"/>
                      </a:cubicBezTo>
                      <a:cubicBezTo>
                        <a:pt x="12" y="174"/>
                        <a:pt x="17" y="176"/>
                        <a:pt x="23" y="176"/>
                      </a:cubicBezTo>
                      <a:cubicBezTo>
                        <a:pt x="29" y="176"/>
                        <a:pt x="34" y="174"/>
                        <a:pt x="38" y="170"/>
                      </a:cubicBezTo>
                      <a:cubicBezTo>
                        <a:pt x="42" y="166"/>
                        <a:pt x="42" y="166"/>
                        <a:pt x="42" y="166"/>
                      </a:cubicBezTo>
                      <a:cubicBezTo>
                        <a:pt x="48" y="166"/>
                        <a:pt x="54" y="163"/>
                        <a:pt x="58" y="159"/>
                      </a:cubicBezTo>
                      <a:cubicBezTo>
                        <a:pt x="125" y="92"/>
                        <a:pt x="125" y="92"/>
                        <a:pt x="125" y="92"/>
                      </a:cubicBezTo>
                      <a:cubicBezTo>
                        <a:pt x="135" y="102"/>
                        <a:pt x="135" y="102"/>
                        <a:pt x="135" y="102"/>
                      </a:cubicBezTo>
                      <a:cubicBezTo>
                        <a:pt x="159" y="78"/>
                        <a:pt x="159" y="78"/>
                        <a:pt x="159" y="78"/>
                      </a:cubicBezTo>
                      <a:cubicBezTo>
                        <a:pt x="147" y="66"/>
                        <a:pt x="147" y="66"/>
                        <a:pt x="147" y="66"/>
                      </a:cubicBezTo>
                      <a:cubicBezTo>
                        <a:pt x="171" y="42"/>
                        <a:pt x="171" y="42"/>
                        <a:pt x="171" y="42"/>
                      </a:cubicBezTo>
                      <a:cubicBezTo>
                        <a:pt x="178" y="35"/>
                        <a:pt x="178" y="24"/>
                        <a:pt x="171" y="17"/>
                      </a:cubicBezTo>
                      <a:close/>
                      <a:moveTo>
                        <a:pt x="47" y="148"/>
                      </a:moveTo>
                      <a:cubicBezTo>
                        <a:pt x="46" y="150"/>
                        <a:pt x="43" y="151"/>
                        <a:pt x="41" y="151"/>
                      </a:cubicBezTo>
                      <a:cubicBezTo>
                        <a:pt x="39" y="151"/>
                        <a:pt x="38" y="151"/>
                        <a:pt x="37" y="150"/>
                      </a:cubicBezTo>
                      <a:cubicBezTo>
                        <a:pt x="37" y="150"/>
                        <a:pt x="37" y="150"/>
                        <a:pt x="37" y="150"/>
                      </a:cubicBezTo>
                      <a:cubicBezTo>
                        <a:pt x="27" y="159"/>
                        <a:pt x="27" y="159"/>
                        <a:pt x="27" y="159"/>
                      </a:cubicBezTo>
                      <a:cubicBezTo>
                        <a:pt x="26" y="160"/>
                        <a:pt x="25" y="161"/>
                        <a:pt x="23" y="161"/>
                      </a:cubicBezTo>
                      <a:cubicBezTo>
                        <a:pt x="21" y="161"/>
                        <a:pt x="20" y="160"/>
                        <a:pt x="19" y="159"/>
                      </a:cubicBezTo>
                      <a:cubicBezTo>
                        <a:pt x="16" y="157"/>
                        <a:pt x="16" y="153"/>
                        <a:pt x="19" y="151"/>
                      </a:cubicBezTo>
                      <a:cubicBezTo>
                        <a:pt x="28" y="141"/>
                        <a:pt x="28" y="141"/>
                        <a:pt x="28" y="141"/>
                      </a:cubicBezTo>
                      <a:cubicBezTo>
                        <a:pt x="28" y="141"/>
                        <a:pt x="28" y="141"/>
                        <a:pt x="28" y="141"/>
                      </a:cubicBezTo>
                      <a:cubicBezTo>
                        <a:pt x="26" y="138"/>
                        <a:pt x="27" y="134"/>
                        <a:pt x="30" y="131"/>
                      </a:cubicBezTo>
                      <a:cubicBezTo>
                        <a:pt x="97" y="64"/>
                        <a:pt x="97" y="64"/>
                        <a:pt x="97" y="64"/>
                      </a:cubicBezTo>
                      <a:cubicBezTo>
                        <a:pt x="114" y="81"/>
                        <a:pt x="114" y="81"/>
                        <a:pt x="114" y="81"/>
                      </a:cubicBezTo>
                      <a:lnTo>
                        <a:pt x="47" y="14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grpSp>
        <p:nvGrpSpPr>
          <p:cNvPr id="290" name="组合 289"/>
          <p:cNvGrpSpPr/>
          <p:nvPr/>
        </p:nvGrpSpPr>
        <p:grpSpPr>
          <a:xfrm>
            <a:off x="911311" y="5129370"/>
            <a:ext cx="6142935" cy="698500"/>
            <a:chOff x="911311" y="5129370"/>
            <a:chExt cx="6142935" cy="698500"/>
          </a:xfrm>
        </p:grpSpPr>
        <p:sp>
          <p:nvSpPr>
            <p:cNvPr id="274" name="矩形 273"/>
            <p:cNvSpPr/>
            <p:nvPr/>
          </p:nvSpPr>
          <p:spPr>
            <a:xfrm>
              <a:off x="1776595" y="5166799"/>
              <a:ext cx="5277651" cy="459105"/>
            </a:xfrm>
            <a:prstGeom prst="rect">
              <a:avLst/>
            </a:prstGeom>
          </p:spPr>
          <p:txBody>
            <a:bodyPr wrap="square" lIns="91436" tIns="45718" rIns="91436" bIns="45718">
              <a:spAutoFit/>
            </a:bodyPr>
            <a:lstStyle/>
            <a:p>
              <a:pP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4.</a:t>
              </a:r>
              <a:r>
                <a:rPr lang="zh-CN" altLang="en-US" sz="1600" dirty="0">
                  <a:solidFill>
                    <a:schemeClr val="tx1"/>
                  </a:solidFill>
                  <a:latin typeface="微软雅黑" panose="020B0503020204020204" pitchFamily="34" charset="-122"/>
                  <a:ea typeface="微软雅黑" panose="020B0503020204020204" pitchFamily="34" charset="-122"/>
                </a:rPr>
                <a:t>探索不同预训练模型的影响</a:t>
              </a: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nvGrpSpPr>
            <p:cNvPr id="286" name="组合 285"/>
            <p:cNvGrpSpPr/>
            <p:nvPr/>
          </p:nvGrpSpPr>
          <p:grpSpPr>
            <a:xfrm>
              <a:off x="911311" y="5129370"/>
              <a:ext cx="698500" cy="698500"/>
              <a:chOff x="911311" y="5129370"/>
              <a:chExt cx="698500" cy="698500"/>
            </a:xfrm>
          </p:grpSpPr>
          <p:sp>
            <p:nvSpPr>
              <p:cNvPr id="19" name="椭圆 18"/>
              <p:cNvSpPr/>
              <p:nvPr/>
            </p:nvSpPr>
            <p:spPr>
              <a:xfrm>
                <a:off x="911311" y="5129370"/>
                <a:ext cx="698500" cy="698500"/>
              </a:xfrm>
              <a:prstGeom prst="ellips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9" name="Group 18"/>
              <p:cNvGrpSpPr>
                <a:grpSpLocks noChangeAspect="1"/>
              </p:cNvGrpSpPr>
              <p:nvPr/>
            </p:nvGrpSpPr>
            <p:grpSpPr bwMode="auto">
              <a:xfrm>
                <a:off x="1092555" y="5343610"/>
                <a:ext cx="316856" cy="276721"/>
                <a:chOff x="3689" y="2029"/>
                <a:chExt cx="300" cy="262"/>
              </a:xfrm>
            </p:grpSpPr>
            <p:sp>
              <p:nvSpPr>
                <p:cNvPr id="281" name="Freeform 19"/>
                <p:cNvSpPr/>
                <p:nvPr/>
              </p:nvSpPr>
              <p:spPr bwMode="auto">
                <a:xfrm>
                  <a:off x="3689" y="2029"/>
                  <a:ext cx="174" cy="262"/>
                </a:xfrm>
                <a:custGeom>
                  <a:avLst/>
                  <a:gdLst>
                    <a:gd name="T0" fmla="*/ 174 w 174"/>
                    <a:gd name="T1" fmla="*/ 0 h 262"/>
                    <a:gd name="T2" fmla="*/ 65 w 174"/>
                    <a:gd name="T3" fmla="*/ 63 h 262"/>
                    <a:gd name="T4" fmla="*/ 0 w 174"/>
                    <a:gd name="T5" fmla="*/ 63 h 262"/>
                    <a:gd name="T6" fmla="*/ 0 w 174"/>
                    <a:gd name="T7" fmla="*/ 199 h 262"/>
                    <a:gd name="T8" fmla="*/ 65 w 174"/>
                    <a:gd name="T9" fmla="*/ 199 h 262"/>
                    <a:gd name="T10" fmla="*/ 174 w 174"/>
                    <a:gd name="T11" fmla="*/ 262 h 262"/>
                    <a:gd name="T12" fmla="*/ 174 w 174"/>
                    <a:gd name="T13" fmla="*/ 0 h 262"/>
                  </a:gdLst>
                  <a:ahLst/>
                  <a:cxnLst>
                    <a:cxn ang="0">
                      <a:pos x="T0" y="T1"/>
                    </a:cxn>
                    <a:cxn ang="0">
                      <a:pos x="T2" y="T3"/>
                    </a:cxn>
                    <a:cxn ang="0">
                      <a:pos x="T4" y="T5"/>
                    </a:cxn>
                    <a:cxn ang="0">
                      <a:pos x="T6" y="T7"/>
                    </a:cxn>
                    <a:cxn ang="0">
                      <a:pos x="T8" y="T9"/>
                    </a:cxn>
                    <a:cxn ang="0">
                      <a:pos x="T10" y="T11"/>
                    </a:cxn>
                    <a:cxn ang="0">
                      <a:pos x="T12" y="T13"/>
                    </a:cxn>
                  </a:cxnLst>
                  <a:rect l="0" t="0" r="r" b="b"/>
                  <a:pathLst>
                    <a:path w="174" h="262">
                      <a:moveTo>
                        <a:pt x="174" y="0"/>
                      </a:moveTo>
                      <a:lnTo>
                        <a:pt x="65" y="63"/>
                      </a:lnTo>
                      <a:lnTo>
                        <a:pt x="0" y="63"/>
                      </a:lnTo>
                      <a:lnTo>
                        <a:pt x="0" y="199"/>
                      </a:lnTo>
                      <a:lnTo>
                        <a:pt x="65" y="199"/>
                      </a:lnTo>
                      <a:lnTo>
                        <a:pt x="174" y="262"/>
                      </a:lnTo>
                      <a:lnTo>
                        <a:pt x="17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Rectangle 20"/>
                <p:cNvSpPr>
                  <a:spLocks noChangeArrowheads="1"/>
                </p:cNvSpPr>
                <p:nvPr/>
              </p:nvSpPr>
              <p:spPr bwMode="auto">
                <a:xfrm>
                  <a:off x="3890" y="2095"/>
                  <a:ext cx="19" cy="1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3" name="Rectangle 21"/>
                <p:cNvSpPr>
                  <a:spLocks noChangeArrowheads="1"/>
                </p:cNvSpPr>
                <p:nvPr/>
              </p:nvSpPr>
              <p:spPr bwMode="auto">
                <a:xfrm>
                  <a:off x="3931" y="2078"/>
                  <a:ext cx="19" cy="1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4" name="Rectangle 22"/>
                <p:cNvSpPr>
                  <a:spLocks noChangeArrowheads="1"/>
                </p:cNvSpPr>
                <p:nvPr/>
              </p:nvSpPr>
              <p:spPr bwMode="auto">
                <a:xfrm>
                  <a:off x="3970" y="2061"/>
                  <a:ext cx="19" cy="1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grpSp>
      <p:pic>
        <p:nvPicPr>
          <p:cNvPr id="292" name="Picture 291" descr="59-南开大学-logo.png"/>
          <p:cNvPicPr>
            <a:picLocks noChangeAspect="1"/>
          </p:cNvPicPr>
          <p:nvPr/>
        </p:nvPicPr>
        <p:blipFill>
          <a:blip r:embed="rId1"/>
          <a:stretch>
            <a:fillRect/>
          </a:stretch>
        </p:blipFill>
        <p:spPr>
          <a:xfrm>
            <a:off x="11515607" y="6141125"/>
            <a:ext cx="499384" cy="499383"/>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p:tgtEl>
                                          <p:spTgt spid="13"/>
                                        </p:tgtEl>
                                        <p:attrNameLst>
                                          <p:attrName>ppt_y</p:attrName>
                                        </p:attrNameLst>
                                      </p:cBhvr>
                                      <p:tavLst>
                                        <p:tav tm="0">
                                          <p:val>
                                            <p:strVal val="#ppt_y-#ppt_h*1.125000"/>
                                          </p:val>
                                        </p:tav>
                                        <p:tav tm="100000">
                                          <p:val>
                                            <p:strVal val="#ppt_y"/>
                                          </p:val>
                                        </p:tav>
                                      </p:tavLst>
                                    </p:anim>
                                    <p:animEffect transition="in" filter="wipe(down)">
                                      <p:cBhvr>
                                        <p:cTn id="12" dur="500"/>
                                        <p:tgtEl>
                                          <p:spTgt spid="13"/>
                                        </p:tgtEl>
                                      </p:cBhvr>
                                    </p:animEffect>
                                  </p:childTnLst>
                                </p:cTn>
                              </p:par>
                              <p:par>
                                <p:cTn id="13" presetID="12" presetClass="entr" presetSubtype="2"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p:tgtEl>
                                          <p:spTgt spid="22"/>
                                        </p:tgtEl>
                                        <p:attrNameLst>
                                          <p:attrName>ppt_x</p:attrName>
                                        </p:attrNameLst>
                                      </p:cBhvr>
                                      <p:tavLst>
                                        <p:tav tm="0">
                                          <p:val>
                                            <p:strVal val="#ppt_x+#ppt_w*1.125000"/>
                                          </p:val>
                                        </p:tav>
                                        <p:tav tm="100000">
                                          <p:val>
                                            <p:strVal val="#ppt_x"/>
                                          </p:val>
                                        </p:tav>
                                      </p:tavLst>
                                    </p:anim>
                                    <p:animEffect transition="in" filter="wipe(left)">
                                      <p:cBhvr>
                                        <p:cTn id="16" dur="500"/>
                                        <p:tgtEl>
                                          <p:spTgt spid="22"/>
                                        </p:tgtEl>
                                      </p:cBhvr>
                                    </p:animEffect>
                                  </p:childTnLst>
                                </p:cTn>
                              </p:par>
                            </p:childTnLst>
                          </p:cTn>
                        </p:par>
                        <p:par>
                          <p:cTn id="17" fill="hold">
                            <p:stCondLst>
                              <p:cond delay="500"/>
                            </p:stCondLst>
                            <p:childTnLst>
                              <p:par>
                                <p:cTn id="18" presetID="12" presetClass="entr" presetSubtype="4" fill="hold" nodeType="afterEffect">
                                  <p:stCondLst>
                                    <p:cond delay="0"/>
                                  </p:stCondLst>
                                  <p:childTnLst>
                                    <p:set>
                                      <p:cBhvr>
                                        <p:cTn id="19" dur="1" fill="hold">
                                          <p:stCondLst>
                                            <p:cond delay="0"/>
                                          </p:stCondLst>
                                        </p:cTn>
                                        <p:tgtEl>
                                          <p:spTgt spid="275"/>
                                        </p:tgtEl>
                                        <p:attrNameLst>
                                          <p:attrName>style.visibility</p:attrName>
                                        </p:attrNameLst>
                                      </p:cBhvr>
                                      <p:to>
                                        <p:strVal val="visible"/>
                                      </p:to>
                                    </p:set>
                                    <p:anim calcmode="lin" valueType="num">
                                      <p:cBhvr additive="base">
                                        <p:cTn id="20" dur="500"/>
                                        <p:tgtEl>
                                          <p:spTgt spid="275"/>
                                        </p:tgtEl>
                                        <p:attrNameLst>
                                          <p:attrName>ppt_y</p:attrName>
                                        </p:attrNameLst>
                                      </p:cBhvr>
                                      <p:tavLst>
                                        <p:tav tm="0">
                                          <p:val>
                                            <p:strVal val="#ppt_y+#ppt_h*1.125000"/>
                                          </p:val>
                                        </p:tav>
                                        <p:tav tm="100000">
                                          <p:val>
                                            <p:strVal val="#ppt_y"/>
                                          </p:val>
                                        </p:tav>
                                      </p:tavLst>
                                    </p:anim>
                                    <p:animEffect transition="in" filter="wipe(up)">
                                      <p:cBhvr>
                                        <p:cTn id="21" dur="500"/>
                                        <p:tgtEl>
                                          <p:spTgt spid="275"/>
                                        </p:tgtEl>
                                      </p:cBhvr>
                                    </p:animEffect>
                                  </p:childTnLst>
                                </p:cTn>
                              </p:par>
                            </p:childTnLst>
                          </p:cTn>
                        </p:par>
                        <p:par>
                          <p:cTn id="22" fill="hold">
                            <p:stCondLst>
                              <p:cond delay="1000"/>
                            </p:stCondLst>
                            <p:childTnLst>
                              <p:par>
                                <p:cTn id="23" presetID="12" presetClass="entr" presetSubtype="8" fill="hold" nodeType="afterEffect">
                                  <p:stCondLst>
                                    <p:cond delay="0"/>
                                  </p:stCondLst>
                                  <p:childTnLst>
                                    <p:set>
                                      <p:cBhvr>
                                        <p:cTn id="24" dur="1" fill="hold">
                                          <p:stCondLst>
                                            <p:cond delay="0"/>
                                          </p:stCondLst>
                                        </p:cTn>
                                        <p:tgtEl>
                                          <p:spTgt spid="287"/>
                                        </p:tgtEl>
                                        <p:attrNameLst>
                                          <p:attrName>style.visibility</p:attrName>
                                        </p:attrNameLst>
                                      </p:cBhvr>
                                      <p:to>
                                        <p:strVal val="visible"/>
                                      </p:to>
                                    </p:set>
                                    <p:anim calcmode="lin" valueType="num">
                                      <p:cBhvr additive="base">
                                        <p:cTn id="25" dur="500"/>
                                        <p:tgtEl>
                                          <p:spTgt spid="287"/>
                                        </p:tgtEl>
                                        <p:attrNameLst>
                                          <p:attrName>ppt_x</p:attrName>
                                        </p:attrNameLst>
                                      </p:cBhvr>
                                      <p:tavLst>
                                        <p:tav tm="0">
                                          <p:val>
                                            <p:strVal val="#ppt_x-#ppt_w*1.125000"/>
                                          </p:val>
                                        </p:tav>
                                        <p:tav tm="100000">
                                          <p:val>
                                            <p:strVal val="#ppt_x"/>
                                          </p:val>
                                        </p:tav>
                                      </p:tavLst>
                                    </p:anim>
                                    <p:animEffect transition="in" filter="wipe(right)">
                                      <p:cBhvr>
                                        <p:cTn id="26" dur="500"/>
                                        <p:tgtEl>
                                          <p:spTgt spid="287"/>
                                        </p:tgtEl>
                                      </p:cBhvr>
                                    </p:animEffect>
                                  </p:childTnLst>
                                </p:cTn>
                              </p:par>
                            </p:childTnLst>
                          </p:cTn>
                        </p:par>
                        <p:par>
                          <p:cTn id="27" fill="hold">
                            <p:stCondLst>
                              <p:cond delay="1500"/>
                            </p:stCondLst>
                            <p:childTnLst>
                              <p:par>
                                <p:cTn id="28" presetID="12" presetClass="entr" presetSubtype="8" fill="hold" nodeType="afterEffect">
                                  <p:stCondLst>
                                    <p:cond delay="0"/>
                                  </p:stCondLst>
                                  <p:childTnLst>
                                    <p:set>
                                      <p:cBhvr>
                                        <p:cTn id="29" dur="1" fill="hold">
                                          <p:stCondLst>
                                            <p:cond delay="0"/>
                                          </p:stCondLst>
                                        </p:cTn>
                                        <p:tgtEl>
                                          <p:spTgt spid="288"/>
                                        </p:tgtEl>
                                        <p:attrNameLst>
                                          <p:attrName>style.visibility</p:attrName>
                                        </p:attrNameLst>
                                      </p:cBhvr>
                                      <p:to>
                                        <p:strVal val="visible"/>
                                      </p:to>
                                    </p:set>
                                    <p:anim calcmode="lin" valueType="num">
                                      <p:cBhvr additive="base">
                                        <p:cTn id="30" dur="500"/>
                                        <p:tgtEl>
                                          <p:spTgt spid="288"/>
                                        </p:tgtEl>
                                        <p:attrNameLst>
                                          <p:attrName>ppt_x</p:attrName>
                                        </p:attrNameLst>
                                      </p:cBhvr>
                                      <p:tavLst>
                                        <p:tav tm="0">
                                          <p:val>
                                            <p:strVal val="#ppt_x-#ppt_w*1.125000"/>
                                          </p:val>
                                        </p:tav>
                                        <p:tav tm="100000">
                                          <p:val>
                                            <p:strVal val="#ppt_x"/>
                                          </p:val>
                                        </p:tav>
                                      </p:tavLst>
                                    </p:anim>
                                    <p:animEffect transition="in" filter="wipe(right)">
                                      <p:cBhvr>
                                        <p:cTn id="31" dur="500"/>
                                        <p:tgtEl>
                                          <p:spTgt spid="288"/>
                                        </p:tgtEl>
                                      </p:cBhvr>
                                    </p:animEffect>
                                  </p:childTnLst>
                                </p:cTn>
                              </p:par>
                            </p:childTnLst>
                          </p:cTn>
                        </p:par>
                        <p:par>
                          <p:cTn id="32" fill="hold">
                            <p:stCondLst>
                              <p:cond delay="2000"/>
                            </p:stCondLst>
                            <p:childTnLst>
                              <p:par>
                                <p:cTn id="33" presetID="12" presetClass="entr" presetSubtype="8" fill="hold" nodeType="afterEffect">
                                  <p:stCondLst>
                                    <p:cond delay="0"/>
                                  </p:stCondLst>
                                  <p:childTnLst>
                                    <p:set>
                                      <p:cBhvr>
                                        <p:cTn id="34" dur="1" fill="hold">
                                          <p:stCondLst>
                                            <p:cond delay="0"/>
                                          </p:stCondLst>
                                        </p:cTn>
                                        <p:tgtEl>
                                          <p:spTgt spid="289"/>
                                        </p:tgtEl>
                                        <p:attrNameLst>
                                          <p:attrName>style.visibility</p:attrName>
                                        </p:attrNameLst>
                                      </p:cBhvr>
                                      <p:to>
                                        <p:strVal val="visible"/>
                                      </p:to>
                                    </p:set>
                                    <p:anim calcmode="lin" valueType="num">
                                      <p:cBhvr additive="base">
                                        <p:cTn id="35" dur="500"/>
                                        <p:tgtEl>
                                          <p:spTgt spid="289"/>
                                        </p:tgtEl>
                                        <p:attrNameLst>
                                          <p:attrName>ppt_x</p:attrName>
                                        </p:attrNameLst>
                                      </p:cBhvr>
                                      <p:tavLst>
                                        <p:tav tm="0">
                                          <p:val>
                                            <p:strVal val="#ppt_x-#ppt_w*1.125000"/>
                                          </p:val>
                                        </p:tav>
                                        <p:tav tm="100000">
                                          <p:val>
                                            <p:strVal val="#ppt_x"/>
                                          </p:val>
                                        </p:tav>
                                      </p:tavLst>
                                    </p:anim>
                                    <p:animEffect transition="in" filter="wipe(right)">
                                      <p:cBhvr>
                                        <p:cTn id="36" dur="500"/>
                                        <p:tgtEl>
                                          <p:spTgt spid="289"/>
                                        </p:tgtEl>
                                      </p:cBhvr>
                                    </p:animEffect>
                                  </p:childTnLst>
                                </p:cTn>
                              </p:par>
                            </p:childTnLst>
                          </p:cTn>
                        </p:par>
                        <p:par>
                          <p:cTn id="37" fill="hold">
                            <p:stCondLst>
                              <p:cond delay="2500"/>
                            </p:stCondLst>
                            <p:childTnLst>
                              <p:par>
                                <p:cTn id="38" presetID="12" presetClass="entr" presetSubtype="8" fill="hold" nodeType="afterEffect">
                                  <p:stCondLst>
                                    <p:cond delay="0"/>
                                  </p:stCondLst>
                                  <p:childTnLst>
                                    <p:set>
                                      <p:cBhvr>
                                        <p:cTn id="39" dur="1" fill="hold">
                                          <p:stCondLst>
                                            <p:cond delay="0"/>
                                          </p:stCondLst>
                                        </p:cTn>
                                        <p:tgtEl>
                                          <p:spTgt spid="290"/>
                                        </p:tgtEl>
                                        <p:attrNameLst>
                                          <p:attrName>style.visibility</p:attrName>
                                        </p:attrNameLst>
                                      </p:cBhvr>
                                      <p:to>
                                        <p:strVal val="visible"/>
                                      </p:to>
                                    </p:set>
                                    <p:anim calcmode="lin" valueType="num">
                                      <p:cBhvr additive="base">
                                        <p:cTn id="40" dur="500"/>
                                        <p:tgtEl>
                                          <p:spTgt spid="290"/>
                                        </p:tgtEl>
                                        <p:attrNameLst>
                                          <p:attrName>ppt_x</p:attrName>
                                        </p:attrNameLst>
                                      </p:cBhvr>
                                      <p:tavLst>
                                        <p:tav tm="0">
                                          <p:val>
                                            <p:strVal val="#ppt_x-#ppt_w*1.125000"/>
                                          </p:val>
                                        </p:tav>
                                        <p:tav tm="100000">
                                          <p:val>
                                            <p:strVal val="#ppt_x"/>
                                          </p:val>
                                        </p:tav>
                                      </p:tavLst>
                                    </p:anim>
                                    <p:animEffect transition="in" filter="wipe(right)">
                                      <p:cBhvr>
                                        <p:cTn id="41" dur="500"/>
                                        <p:tgtEl>
                                          <p:spTgt spid="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857500" y="4133850"/>
            <a:ext cx="8210550" cy="9525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23950" y="2686050"/>
            <a:ext cx="1543050" cy="1543050"/>
            <a:chOff x="1123950" y="2686050"/>
            <a:chExt cx="1543050" cy="1543050"/>
          </a:xfrm>
        </p:grpSpPr>
        <p:sp>
          <p:nvSpPr>
            <p:cNvPr id="7" name="矩形 6"/>
            <p:cNvSpPr/>
            <p:nvPr/>
          </p:nvSpPr>
          <p:spPr>
            <a:xfrm>
              <a:off x="1123950" y="2686050"/>
              <a:ext cx="1543050" cy="154305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07285" y="2903577"/>
              <a:ext cx="976380" cy="1107996"/>
            </a:xfrm>
            <a:prstGeom prst="rect">
              <a:avLst/>
            </a:prstGeom>
            <a:no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3</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grpSp>
      <p:sp>
        <p:nvSpPr>
          <p:cNvPr id="8" name="矩形 7"/>
          <p:cNvSpPr/>
          <p:nvPr/>
        </p:nvSpPr>
        <p:spPr>
          <a:xfrm>
            <a:off x="2857500" y="2686050"/>
            <a:ext cx="9334500" cy="12954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950335" y="2750022"/>
            <a:ext cx="2620010" cy="828675"/>
          </a:xfrm>
          <a:prstGeom prst="rect">
            <a:avLst/>
          </a:prstGeom>
          <a:noFill/>
        </p:spPr>
        <p:txBody>
          <a:bodyPr wrap="none" lIns="91436" tIns="45718" rIns="91436" bIns="45718" rtlCol="0">
            <a:spAutoFit/>
          </a:bodyPr>
          <a:lstStyle>
            <a:defPPr>
              <a:defRPr lang="zh-CN"/>
            </a:defPPr>
            <a:lvl1pP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solidFill>
                  <a:srgbClr val="FFFFFF"/>
                </a:solidFill>
              </a:rPr>
              <a:t>研究方法</a:t>
            </a:r>
            <a:endParaRPr lang="zh-CN" altLang="en-US" dirty="0">
              <a:solidFill>
                <a:srgbClr val="FFFFFF"/>
              </a:solidFill>
            </a:endParaRPr>
          </a:p>
        </p:txBody>
      </p:sp>
      <p:sp>
        <p:nvSpPr>
          <p:cNvPr id="12" name="矩形 11"/>
          <p:cNvSpPr/>
          <p:nvPr/>
        </p:nvSpPr>
        <p:spPr>
          <a:xfrm>
            <a:off x="2950335" y="3530685"/>
            <a:ext cx="2593780"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METHODS</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982460" y="-1760855"/>
            <a:ext cx="4064000" cy="368300"/>
          </a:xfrm>
          <a:prstGeom prst="rect">
            <a:avLst/>
          </a:prstGeom>
          <a:noFill/>
        </p:spPr>
        <p:txBody>
          <a:bodyPr wrap="square" rtlCol="0">
            <a:spAutoFit/>
          </a:bodyPr>
          <a:p>
            <a:endParaRPr lang="zh-CN" altLang="en-US"/>
          </a:p>
        </p:txBody>
      </p:sp>
      <p:sp>
        <p:nvSpPr>
          <p:cNvPr id="4" name="文本框 3"/>
          <p:cNvSpPr txBox="1"/>
          <p:nvPr/>
        </p:nvSpPr>
        <p:spPr>
          <a:xfrm>
            <a:off x="6993255" y="-3212465"/>
            <a:ext cx="4064000" cy="368300"/>
          </a:xfrm>
          <a:prstGeom prst="rect">
            <a:avLst/>
          </a:prstGeom>
          <a:noFill/>
        </p:spPr>
        <p:txBody>
          <a:bodyPr wrap="square" rtlCol="0">
            <a:spAutoFit/>
          </a:bodyPr>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par>
                                <p:cTn id="11" presetID="12" presetClass="entr" presetSubtype="2"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ppt_x</p:attrName>
                                        </p:attrNameLst>
                                      </p:cBhvr>
                                      <p:tavLst>
                                        <p:tav tm="0">
                                          <p:val>
                                            <p:strVal val="#ppt_x+#ppt_w*1.125000"/>
                                          </p:val>
                                        </p:tav>
                                        <p:tav tm="100000">
                                          <p:val>
                                            <p:strVal val="#ppt_x"/>
                                          </p:val>
                                        </p:tav>
                                      </p:tavLst>
                                    </p:anim>
                                    <p:animEffect transition="in" filter="wipe(left)">
                                      <p:cBhvr>
                                        <p:cTn id="14" dur="500"/>
                                        <p:tgtEl>
                                          <p:spTgt spid="8"/>
                                        </p:tgtEl>
                                      </p:cBhvr>
                                    </p:animEffect>
                                  </p:childTnLst>
                                </p:cTn>
                              </p:par>
                              <p:par>
                                <p:cTn id="15" presetID="12" presetClass="entr" presetSubtype="8"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ppt_x</p:attrName>
                                        </p:attrNameLst>
                                      </p:cBhvr>
                                      <p:tavLst>
                                        <p:tav tm="0">
                                          <p:val>
                                            <p:strVal val="#ppt_x-#ppt_w*1.125000"/>
                                          </p:val>
                                        </p:tav>
                                        <p:tav tm="100000">
                                          <p:val>
                                            <p:strVal val="#ppt_x"/>
                                          </p:val>
                                        </p:tav>
                                      </p:tavLst>
                                    </p:anim>
                                    <p:animEffect transition="in" filter="wipe(right)">
                                      <p:cBhvr>
                                        <p:cTn id="18" dur="500"/>
                                        <p:tgtEl>
                                          <p:spTgt spid="9"/>
                                        </p:tgtEl>
                                      </p:cBhvr>
                                    </p:animEffect>
                                  </p:childTnLst>
                                </p:cTn>
                              </p:par>
                              <p:par>
                                <p:cTn id="19" presetID="12" presetClass="entr" presetSubtype="2" fill="hold" grpId="0" nodeType="withEffect">
                                  <p:stCondLst>
                                    <p:cond delay="50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p:tgtEl>
                                          <p:spTgt spid="10"/>
                                        </p:tgtEl>
                                        <p:attrNameLst>
                                          <p:attrName>ppt_x</p:attrName>
                                        </p:attrNameLst>
                                      </p:cBhvr>
                                      <p:tavLst>
                                        <p:tav tm="0">
                                          <p:val>
                                            <p:strVal val="#ppt_x+#ppt_w*1.125000"/>
                                          </p:val>
                                        </p:tav>
                                        <p:tav tm="100000">
                                          <p:val>
                                            <p:strVal val="#ppt_x"/>
                                          </p:val>
                                        </p:tav>
                                      </p:tavLst>
                                    </p:anim>
                                    <p:animEffect transition="in" filter="wipe(left)">
                                      <p:cBhvr>
                                        <p:cTn id="22" dur="500"/>
                                        <p:tgtEl>
                                          <p:spTgt spid="10"/>
                                        </p:tgtEl>
                                      </p:cBhvr>
                                    </p:animEffect>
                                  </p:childTnLst>
                                </p:cTn>
                              </p:par>
                              <p:par>
                                <p:cTn id="23" presetID="12" presetClass="entr" presetSubtype="2" fill="hold" grpId="0" nodeType="withEffect">
                                  <p:stCondLst>
                                    <p:cond delay="90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p:tgtEl>
                                          <p:spTgt spid="12"/>
                                        </p:tgtEl>
                                        <p:attrNameLst>
                                          <p:attrName>ppt_x</p:attrName>
                                        </p:attrNameLst>
                                      </p:cBhvr>
                                      <p:tavLst>
                                        <p:tav tm="0">
                                          <p:val>
                                            <p:strVal val="#ppt_x+#ppt_w*1.125000"/>
                                          </p:val>
                                        </p:tav>
                                        <p:tav tm="100000">
                                          <p:val>
                                            <p:strVal val="#ppt_x"/>
                                          </p:val>
                                        </p:tav>
                                      </p:tavLst>
                                    </p:anim>
                                    <p:animEffect transition="in" filter="wipe(left)">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3220"/>
            <a:chOff x="-254000" y="201683"/>
            <a:chExt cx="898070" cy="523220"/>
          </a:xfrm>
        </p:grpSpPr>
        <p:sp>
          <p:nvSpPr>
            <p:cNvPr id="20" name="圆角矩形 19"/>
            <p:cNvSpPr/>
            <p:nvPr/>
          </p:nvSpPr>
          <p:spPr>
            <a:xfrm>
              <a:off x="-254000" y="227083"/>
              <a:ext cx="898070" cy="439668"/>
            </a:xfrm>
            <a:prstGeom prst="roundRect">
              <a:avLst>
                <a:gd name="adj" fmla="val 500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22" name="文本框 21"/>
          <p:cNvSpPr txBox="1"/>
          <p:nvPr/>
        </p:nvSpPr>
        <p:spPr>
          <a:xfrm>
            <a:off x="701167" y="144940"/>
            <a:ext cx="1807210" cy="582295"/>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研究方法</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508885" y="217805"/>
            <a:ext cx="11416665" cy="439420"/>
            <a:chOff x="3796505" y="217491"/>
            <a:chExt cx="10128992" cy="439541"/>
          </a:xfrm>
        </p:grpSpPr>
        <p:sp>
          <p:nvSpPr>
            <p:cNvPr id="19" name="圆角矩形 18"/>
            <p:cNvSpPr/>
            <p:nvPr/>
          </p:nvSpPr>
          <p:spPr>
            <a:xfrm>
              <a:off x="3796505" y="217491"/>
              <a:ext cx="8909791" cy="328609"/>
            </a:xfrm>
            <a:prstGeom prst="roundRect">
              <a:avLst>
                <a:gd name="adj" fmla="val 500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flipV="1">
              <a:off x="3841697" y="621032"/>
              <a:ext cx="10083800" cy="36000"/>
            </a:xfrm>
            <a:prstGeom prst="roundRect">
              <a:avLst>
                <a:gd name="adj" fmla="val 500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841697" y="230597"/>
              <a:ext cx="1791316" cy="274396"/>
            </a:xfrm>
            <a:prstGeom prst="rect">
              <a:avLst/>
            </a:prstGeom>
          </p:spPr>
          <p:txBody>
            <a:bodyPr wrap="squar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RESEARCH METHODS</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4" name="组合 3"/>
          <p:cNvGrpSpPr/>
          <p:nvPr>
            <p:custDataLst>
              <p:tags r:id="rId1"/>
            </p:custDataLst>
          </p:nvPr>
        </p:nvGrpSpPr>
        <p:grpSpPr>
          <a:xfrm>
            <a:off x="1088002" y="1972013"/>
            <a:ext cx="2865891" cy="1393682"/>
            <a:chOff x="1088002" y="1972013"/>
            <a:chExt cx="2865891" cy="1393682"/>
          </a:xfrm>
        </p:grpSpPr>
        <p:sp>
          <p:nvSpPr>
            <p:cNvPr id="11" name="TextBox 76"/>
            <p:cNvSpPr txBox="1"/>
            <p:nvPr>
              <p:custDataLst>
                <p:tags r:id="rId2"/>
              </p:custDataLst>
            </p:nvPr>
          </p:nvSpPr>
          <p:spPr>
            <a:xfrm>
              <a:off x="1088002" y="1972013"/>
              <a:ext cx="2092960" cy="335915"/>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pPr marL="285750" indent="-285750">
                <a:buFont typeface="Arial" panose="020B0604020202020204" pitchFamily="34" charset="0"/>
                <a:buChar char="•"/>
              </a:pPr>
              <a:r>
                <a:rPr lang="zh-CN" altLang="en-US" dirty="0">
                  <a:solidFill>
                    <a:schemeClr val="tx1"/>
                  </a:solidFill>
                </a:rPr>
                <a:t>图像处理先验知识</a:t>
              </a:r>
              <a:endParaRPr lang="zh-CN" altLang="en-US" dirty="0">
                <a:solidFill>
                  <a:schemeClr val="tx1"/>
                </a:solidFill>
              </a:endParaRPr>
            </a:p>
          </p:txBody>
        </p:sp>
        <p:sp>
          <p:nvSpPr>
            <p:cNvPr id="15" name="矩形 14"/>
            <p:cNvSpPr/>
            <p:nvPr>
              <p:custDataLst>
                <p:tags r:id="rId3"/>
              </p:custDataLst>
            </p:nvPr>
          </p:nvSpPr>
          <p:spPr>
            <a:xfrm>
              <a:off x="1088002" y="2306515"/>
              <a:ext cx="2865891" cy="1059180"/>
            </a:xfrm>
            <a:prstGeom prst="rect">
              <a:avLst/>
            </a:prstGeom>
          </p:spPr>
          <p:txBody>
            <a:bodyPr wrap="square" lIns="91436" tIns="45718" rIns="91436" bIns="45718">
              <a:spAutoFit/>
            </a:bodyPr>
            <a:lstStyle/>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首先了解传统机器学习方法、卷积神经网络和</a:t>
              </a:r>
              <a:r>
                <a:rPr lang="en-US" altLang="zh-CN" sz="1400" dirty="0">
                  <a:solidFill>
                    <a:schemeClr val="tx1"/>
                  </a:solidFill>
                  <a:latin typeface="微软雅黑" panose="020B0503020204020204" pitchFamily="34" charset="-122"/>
                  <a:ea typeface="微软雅黑" panose="020B0503020204020204" pitchFamily="34" charset="-122"/>
                </a:rPr>
                <a:t>ViT</a:t>
              </a:r>
              <a:r>
                <a:rPr lang="zh-CN" altLang="en-US" sz="1400" dirty="0">
                  <a:latin typeface="微软雅黑" panose="020B0503020204020204" pitchFamily="34" charset="-122"/>
                  <a:ea typeface="微软雅黑" panose="020B0503020204020204" pitchFamily="34" charset="-122"/>
                  <a:sym typeface="+mn-ea"/>
                </a:rPr>
                <a:t>等</a:t>
              </a:r>
              <a:r>
                <a:rPr lang="zh-CN" altLang="en-US" sz="1400" dirty="0">
                  <a:solidFill>
                    <a:schemeClr val="tx1"/>
                  </a:solidFill>
                  <a:latin typeface="微软雅黑" panose="020B0503020204020204" pitchFamily="34" charset="-122"/>
                  <a:ea typeface="微软雅黑" panose="020B0503020204020204" pitchFamily="34" charset="-122"/>
                </a:rPr>
                <a:t>的先验知识和局限性。</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grpSp>
        <p:nvGrpSpPr>
          <p:cNvPr id="6" name="组合 5"/>
          <p:cNvGrpSpPr/>
          <p:nvPr>
            <p:custDataLst>
              <p:tags r:id="rId4"/>
            </p:custDataLst>
          </p:nvPr>
        </p:nvGrpSpPr>
        <p:grpSpPr>
          <a:xfrm>
            <a:off x="1088002" y="4342322"/>
            <a:ext cx="3039745" cy="1338580"/>
            <a:chOff x="1088002" y="4342322"/>
            <a:chExt cx="3039745" cy="1338580"/>
          </a:xfrm>
        </p:grpSpPr>
        <p:sp>
          <p:nvSpPr>
            <p:cNvPr id="12" name="TextBox 76"/>
            <p:cNvSpPr txBox="1"/>
            <p:nvPr>
              <p:custDataLst>
                <p:tags r:id="rId5"/>
              </p:custDataLst>
            </p:nvPr>
          </p:nvSpPr>
          <p:spPr>
            <a:xfrm>
              <a:off x="1088002" y="4342322"/>
              <a:ext cx="1889760" cy="335915"/>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pPr marL="285750" indent="-285750">
                <a:buFont typeface="Arial" panose="020B0604020202020204" pitchFamily="34" charset="0"/>
                <a:buChar char="•"/>
              </a:pPr>
              <a:r>
                <a:rPr lang="zh-CN" altLang="en-US" dirty="0">
                  <a:solidFill>
                    <a:schemeClr val="tx1"/>
                  </a:solidFill>
                </a:rPr>
                <a:t>数据集</a:t>
              </a:r>
              <a:r>
                <a:rPr lang="zh-CN" altLang="en-US" dirty="0">
                  <a:solidFill>
                    <a:schemeClr val="tx1"/>
                  </a:solidFill>
                </a:rPr>
                <a:t>特点分析</a:t>
              </a:r>
              <a:endParaRPr lang="zh-CN" altLang="en-US" dirty="0">
                <a:solidFill>
                  <a:schemeClr val="tx1"/>
                </a:solidFill>
              </a:endParaRPr>
            </a:p>
          </p:txBody>
        </p:sp>
        <p:sp>
          <p:nvSpPr>
            <p:cNvPr id="16" name="矩形 15"/>
            <p:cNvSpPr/>
            <p:nvPr>
              <p:custDataLst>
                <p:tags r:id="rId6"/>
              </p:custDataLst>
            </p:nvPr>
          </p:nvSpPr>
          <p:spPr>
            <a:xfrm>
              <a:off x="1088002" y="4621722"/>
              <a:ext cx="3039745" cy="1059180"/>
            </a:xfrm>
            <a:prstGeom prst="rect">
              <a:avLst/>
            </a:prstGeom>
          </p:spPr>
          <p:txBody>
            <a:bodyPr wrap="square" lIns="91436" tIns="45718" rIns="91436" bIns="45718">
              <a:spAutoFit/>
            </a:bodyPr>
            <a:lstStyle/>
            <a:p>
              <a:pPr algn="just">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在上述先验知识的基础上，结合本次实验的特定数据集，决定使用</a:t>
              </a:r>
              <a:r>
                <a:rPr lang="en-US" altLang="zh-CN" sz="1400" dirty="0">
                  <a:solidFill>
                    <a:schemeClr val="tx1"/>
                  </a:solidFill>
                  <a:latin typeface="微软雅黑" panose="020B0503020204020204" pitchFamily="34" charset="-122"/>
                  <a:ea typeface="微软雅黑" panose="020B0503020204020204" pitchFamily="34" charset="-122"/>
                </a:rPr>
                <a:t>Swin Transformer</a:t>
              </a:r>
              <a:r>
                <a:rPr lang="zh-CN" altLang="en-US" sz="1400" dirty="0">
                  <a:solidFill>
                    <a:schemeClr val="tx1"/>
                  </a:solidFill>
                  <a:latin typeface="微软雅黑" panose="020B0503020204020204" pitchFamily="34" charset="-122"/>
                  <a:ea typeface="微软雅黑" panose="020B0503020204020204" pitchFamily="34" charset="-122"/>
                </a:rPr>
                <a:t>来完成后续任务。</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grpSp>
        <p:nvGrpSpPr>
          <p:cNvPr id="5" name="组合 4"/>
          <p:cNvGrpSpPr/>
          <p:nvPr>
            <p:custDataLst>
              <p:tags r:id="rId7"/>
            </p:custDataLst>
          </p:nvPr>
        </p:nvGrpSpPr>
        <p:grpSpPr>
          <a:xfrm>
            <a:off x="8238108" y="1972013"/>
            <a:ext cx="2865891" cy="1716897"/>
            <a:chOff x="8238108" y="1972013"/>
            <a:chExt cx="2865891" cy="1716897"/>
          </a:xfrm>
        </p:grpSpPr>
        <p:sp>
          <p:nvSpPr>
            <p:cNvPr id="13" name="TextBox 76"/>
            <p:cNvSpPr txBox="1"/>
            <p:nvPr>
              <p:custDataLst>
                <p:tags r:id="rId8"/>
              </p:custDataLst>
            </p:nvPr>
          </p:nvSpPr>
          <p:spPr>
            <a:xfrm>
              <a:off x="8238108" y="1972013"/>
              <a:ext cx="2092960" cy="335915"/>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pPr marL="285750" indent="-285750">
                <a:buFont typeface="Arial" panose="020B0604020202020204" pitchFamily="34" charset="0"/>
                <a:buChar char="•"/>
              </a:pPr>
              <a:r>
                <a:rPr lang="zh-CN" altLang="en-US" dirty="0">
                  <a:solidFill>
                    <a:schemeClr val="tx1"/>
                  </a:solidFill>
                </a:rPr>
                <a:t>模型基本框架理解</a:t>
              </a:r>
              <a:endParaRPr lang="zh-CN" altLang="en-US" dirty="0">
                <a:solidFill>
                  <a:schemeClr val="tx1"/>
                </a:solidFill>
              </a:endParaRPr>
            </a:p>
          </p:txBody>
        </p:sp>
        <p:sp>
          <p:nvSpPr>
            <p:cNvPr id="17" name="矩形 16"/>
            <p:cNvSpPr/>
            <p:nvPr>
              <p:custDataLst>
                <p:tags r:id="rId9"/>
              </p:custDataLst>
            </p:nvPr>
          </p:nvSpPr>
          <p:spPr>
            <a:xfrm>
              <a:off x="8238108" y="2306515"/>
              <a:ext cx="2865891" cy="1382395"/>
            </a:xfrm>
            <a:prstGeom prst="rect">
              <a:avLst/>
            </a:prstGeom>
          </p:spPr>
          <p:txBody>
            <a:bodyPr wrap="square" lIns="91436" tIns="45718" rIns="91436" bIns="45718">
              <a:spAutoFit/>
            </a:bodyPr>
            <a:lstStyle/>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研究</a:t>
              </a:r>
              <a:r>
                <a:rPr lang="en-US" altLang="zh-CN" sz="1400" dirty="0">
                  <a:solidFill>
                    <a:schemeClr val="tx1"/>
                  </a:solidFill>
                  <a:latin typeface="微软雅黑" panose="020B0503020204020204" pitchFamily="34" charset="-122"/>
                  <a:ea typeface="微软雅黑" panose="020B0503020204020204" pitchFamily="34" charset="-122"/>
                </a:rPr>
                <a:t>Swin Transformer</a:t>
              </a:r>
              <a:r>
                <a:rPr lang="zh-CN" altLang="en-US" sz="1400" dirty="0">
                  <a:solidFill>
                    <a:schemeClr val="tx1"/>
                  </a:solidFill>
                  <a:latin typeface="微软雅黑" panose="020B0503020204020204" pitchFamily="34" charset="-122"/>
                  <a:ea typeface="微软雅黑" panose="020B0503020204020204" pitchFamily="34" charset="-122"/>
                </a:rPr>
                <a:t>相较于之前模型的优越之处，从中学习模型的改进方法和参数设置，以指导模型的改进。</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grpSp>
        <p:nvGrpSpPr>
          <p:cNvPr id="8" name="组合 7"/>
          <p:cNvGrpSpPr/>
          <p:nvPr>
            <p:custDataLst>
              <p:tags r:id="rId10"/>
            </p:custDataLst>
          </p:nvPr>
        </p:nvGrpSpPr>
        <p:grpSpPr>
          <a:xfrm>
            <a:off x="8238107" y="4356108"/>
            <a:ext cx="2865891" cy="1379609"/>
            <a:chOff x="8238107" y="4356108"/>
            <a:chExt cx="2865891" cy="1379609"/>
          </a:xfrm>
        </p:grpSpPr>
        <p:sp>
          <p:nvSpPr>
            <p:cNvPr id="14" name="TextBox 76"/>
            <p:cNvSpPr txBox="1"/>
            <p:nvPr>
              <p:custDataLst>
                <p:tags r:id="rId11"/>
              </p:custDataLst>
            </p:nvPr>
          </p:nvSpPr>
          <p:spPr>
            <a:xfrm>
              <a:off x="8238108" y="4356108"/>
              <a:ext cx="2092960" cy="335915"/>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pPr marL="285750" indent="-285750">
                <a:buFont typeface="Arial" panose="020B0604020202020204" pitchFamily="34" charset="0"/>
                <a:buChar char="•"/>
              </a:pPr>
              <a:r>
                <a:rPr lang="zh-CN" altLang="en-US" dirty="0">
                  <a:solidFill>
                    <a:schemeClr val="tx1"/>
                  </a:solidFill>
                </a:rPr>
                <a:t>模型训练过程优化</a:t>
              </a:r>
              <a:endParaRPr lang="zh-CN" altLang="en-US" dirty="0">
                <a:solidFill>
                  <a:schemeClr val="tx1"/>
                </a:solidFill>
              </a:endParaRPr>
            </a:p>
          </p:txBody>
        </p:sp>
        <p:sp>
          <p:nvSpPr>
            <p:cNvPr id="18" name="矩形 17"/>
            <p:cNvSpPr/>
            <p:nvPr>
              <p:custDataLst>
                <p:tags r:id="rId12"/>
              </p:custDataLst>
            </p:nvPr>
          </p:nvSpPr>
          <p:spPr>
            <a:xfrm>
              <a:off x="8238107" y="4676537"/>
              <a:ext cx="2865891" cy="1059180"/>
            </a:xfrm>
            <a:prstGeom prst="rect">
              <a:avLst/>
            </a:prstGeom>
          </p:spPr>
          <p:txBody>
            <a:bodyPr wrap="square" lIns="91436" tIns="45718" rIns="91436" bIns="45718">
              <a:spAutoFit/>
            </a:bodyPr>
            <a:lstStyle/>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通过多组对比实验研究不同参数对于模型性能的影响，以在后续实验中优化训练过程并指导将来的应用。</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grpSp>
        <p:nvGrpSpPr>
          <p:cNvPr id="35" name="组合 34"/>
          <p:cNvGrpSpPr/>
          <p:nvPr>
            <p:custDataLst>
              <p:tags r:id="rId13"/>
            </p:custDataLst>
          </p:nvPr>
        </p:nvGrpSpPr>
        <p:grpSpPr>
          <a:xfrm>
            <a:off x="4128121" y="1621250"/>
            <a:ext cx="4018103" cy="3992869"/>
            <a:chOff x="4087478" y="1778852"/>
            <a:chExt cx="4018103" cy="3992869"/>
          </a:xfrm>
        </p:grpSpPr>
        <p:pic>
          <p:nvPicPr>
            <p:cNvPr id="32" name="图片 31"/>
            <p:cNvPicPr>
              <a:picLocks noChangeAspect="1"/>
            </p:cNvPicPr>
            <p:nvPr>
              <p:custDataLst>
                <p:tags r:id="rId14"/>
              </p:custDataLst>
            </p:nvPr>
          </p:nvPicPr>
          <p:blipFill>
            <a:blip r:embed="rId15" cstate="print">
              <a:extLst>
                <a:ext uri="{28A0092B-C50C-407E-A947-70E740481C1C}">
                  <a14:useLocalDpi xmlns:a14="http://schemas.microsoft.com/office/drawing/2010/main" val="0"/>
                </a:ext>
              </a:extLst>
            </a:blip>
            <a:srcRect l="5796" t="3857" r="32015" b="2859"/>
            <a:stretch>
              <a:fillRect/>
            </a:stretch>
          </p:blipFill>
          <p:spPr>
            <a:xfrm>
              <a:off x="4087478" y="2843203"/>
              <a:ext cx="1875165" cy="1875164"/>
            </a:xfrm>
            <a:custGeom>
              <a:avLst/>
              <a:gdLst>
                <a:gd name="connsiteX0" fmla="*/ 937583 w 1875165"/>
                <a:gd name="connsiteY0" fmla="*/ 0 h 1875164"/>
                <a:gd name="connsiteX1" fmla="*/ 1059924 w 1875165"/>
                <a:gd name="connsiteY1" fmla="*/ 50675 h 1875164"/>
                <a:gd name="connsiteX2" fmla="*/ 1824490 w 1875165"/>
                <a:gd name="connsiteY2" fmla="*/ 815241 h 1875164"/>
                <a:gd name="connsiteX3" fmla="*/ 1824490 w 1875165"/>
                <a:gd name="connsiteY3" fmla="*/ 1059923 h 1875164"/>
                <a:gd name="connsiteX4" fmla="*/ 1059924 w 1875165"/>
                <a:gd name="connsiteY4" fmla="*/ 1824489 h 1875164"/>
                <a:gd name="connsiteX5" fmla="*/ 815242 w 1875165"/>
                <a:gd name="connsiteY5" fmla="*/ 1824489 h 1875164"/>
                <a:gd name="connsiteX6" fmla="*/ 50676 w 1875165"/>
                <a:gd name="connsiteY6" fmla="*/ 1059923 h 1875164"/>
                <a:gd name="connsiteX7" fmla="*/ 50676 w 1875165"/>
                <a:gd name="connsiteY7" fmla="*/ 815241 h 1875164"/>
                <a:gd name="connsiteX8" fmla="*/ 815242 w 1875165"/>
                <a:gd name="connsiteY8" fmla="*/ 50675 h 1875164"/>
                <a:gd name="connsiteX9" fmla="*/ 937583 w 1875165"/>
                <a:gd name="connsiteY9" fmla="*/ 0 h 1875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5165" h="1875164">
                  <a:moveTo>
                    <a:pt x="937583" y="0"/>
                  </a:moveTo>
                  <a:cubicBezTo>
                    <a:pt x="981862" y="0"/>
                    <a:pt x="1026141" y="16892"/>
                    <a:pt x="1059924" y="50675"/>
                  </a:cubicBezTo>
                  <a:lnTo>
                    <a:pt x="1824490" y="815241"/>
                  </a:lnTo>
                  <a:cubicBezTo>
                    <a:pt x="1892057" y="882808"/>
                    <a:pt x="1892057" y="992356"/>
                    <a:pt x="1824490" y="1059923"/>
                  </a:cubicBezTo>
                  <a:lnTo>
                    <a:pt x="1059924" y="1824489"/>
                  </a:lnTo>
                  <a:cubicBezTo>
                    <a:pt x="992357" y="1892056"/>
                    <a:pt x="882809" y="1892056"/>
                    <a:pt x="815242" y="1824489"/>
                  </a:cubicBezTo>
                  <a:lnTo>
                    <a:pt x="50676" y="1059923"/>
                  </a:lnTo>
                  <a:cubicBezTo>
                    <a:pt x="-16891" y="992356"/>
                    <a:pt x="-16891" y="882808"/>
                    <a:pt x="50676" y="815241"/>
                  </a:cubicBezTo>
                  <a:lnTo>
                    <a:pt x="815242" y="50675"/>
                  </a:lnTo>
                  <a:cubicBezTo>
                    <a:pt x="849026" y="16892"/>
                    <a:pt x="893305" y="0"/>
                    <a:pt x="937583" y="0"/>
                  </a:cubicBezTo>
                  <a:close/>
                </a:path>
              </a:pathLst>
            </a:custGeom>
          </p:spPr>
        </p:pic>
        <p:pic>
          <p:nvPicPr>
            <p:cNvPr id="31" name="图片 30"/>
            <p:cNvPicPr>
              <a:picLocks noChangeAspect="1"/>
            </p:cNvPicPr>
            <p:nvPr>
              <p:custDataLst>
                <p:tags r:id="rId16"/>
              </p:custDataLst>
            </p:nvPr>
          </p:nvPicPr>
          <p:blipFill>
            <a:blip r:embed="rId17" cstate="print">
              <a:extLst>
                <a:ext uri="{28A0092B-C50C-407E-A947-70E740481C1C}">
                  <a14:useLocalDpi xmlns:a14="http://schemas.microsoft.com/office/drawing/2010/main" val="0"/>
                </a:ext>
              </a:extLst>
            </a:blip>
            <a:srcRect l="20334" t="5294" r="25464" b="880"/>
            <a:stretch>
              <a:fillRect/>
            </a:stretch>
          </p:blipFill>
          <p:spPr>
            <a:xfrm>
              <a:off x="5158416" y="3896557"/>
              <a:ext cx="1875165" cy="1875164"/>
            </a:xfrm>
            <a:custGeom>
              <a:avLst/>
              <a:gdLst>
                <a:gd name="connsiteX0" fmla="*/ 937583 w 1875165"/>
                <a:gd name="connsiteY0" fmla="*/ 0 h 1875164"/>
                <a:gd name="connsiteX1" fmla="*/ 1059924 w 1875165"/>
                <a:gd name="connsiteY1" fmla="*/ 50675 h 1875164"/>
                <a:gd name="connsiteX2" fmla="*/ 1824490 w 1875165"/>
                <a:gd name="connsiteY2" fmla="*/ 815241 h 1875164"/>
                <a:gd name="connsiteX3" fmla="*/ 1824490 w 1875165"/>
                <a:gd name="connsiteY3" fmla="*/ 1059923 h 1875164"/>
                <a:gd name="connsiteX4" fmla="*/ 1059924 w 1875165"/>
                <a:gd name="connsiteY4" fmla="*/ 1824489 h 1875164"/>
                <a:gd name="connsiteX5" fmla="*/ 815242 w 1875165"/>
                <a:gd name="connsiteY5" fmla="*/ 1824489 h 1875164"/>
                <a:gd name="connsiteX6" fmla="*/ 50676 w 1875165"/>
                <a:gd name="connsiteY6" fmla="*/ 1059923 h 1875164"/>
                <a:gd name="connsiteX7" fmla="*/ 50676 w 1875165"/>
                <a:gd name="connsiteY7" fmla="*/ 815241 h 1875164"/>
                <a:gd name="connsiteX8" fmla="*/ 815242 w 1875165"/>
                <a:gd name="connsiteY8" fmla="*/ 50675 h 1875164"/>
                <a:gd name="connsiteX9" fmla="*/ 937583 w 1875165"/>
                <a:gd name="connsiteY9" fmla="*/ 0 h 1875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5165" h="1875164">
                  <a:moveTo>
                    <a:pt x="937583" y="0"/>
                  </a:moveTo>
                  <a:cubicBezTo>
                    <a:pt x="981862" y="0"/>
                    <a:pt x="1026141" y="16892"/>
                    <a:pt x="1059924" y="50675"/>
                  </a:cubicBezTo>
                  <a:lnTo>
                    <a:pt x="1824490" y="815241"/>
                  </a:lnTo>
                  <a:cubicBezTo>
                    <a:pt x="1892057" y="882808"/>
                    <a:pt x="1892057" y="992356"/>
                    <a:pt x="1824490" y="1059923"/>
                  </a:cubicBezTo>
                  <a:lnTo>
                    <a:pt x="1059924" y="1824489"/>
                  </a:lnTo>
                  <a:cubicBezTo>
                    <a:pt x="992357" y="1892056"/>
                    <a:pt x="882809" y="1892056"/>
                    <a:pt x="815242" y="1824489"/>
                  </a:cubicBezTo>
                  <a:lnTo>
                    <a:pt x="50676" y="1059923"/>
                  </a:lnTo>
                  <a:cubicBezTo>
                    <a:pt x="-16891" y="992356"/>
                    <a:pt x="-16891" y="882808"/>
                    <a:pt x="50676" y="815241"/>
                  </a:cubicBezTo>
                  <a:lnTo>
                    <a:pt x="815242" y="50675"/>
                  </a:lnTo>
                  <a:cubicBezTo>
                    <a:pt x="849026" y="16892"/>
                    <a:pt x="893305" y="0"/>
                    <a:pt x="937583" y="0"/>
                  </a:cubicBezTo>
                  <a:close/>
                </a:path>
              </a:pathLst>
            </a:custGeom>
          </p:spPr>
        </p:pic>
        <p:pic>
          <p:nvPicPr>
            <p:cNvPr id="30" name="图片 29"/>
            <p:cNvPicPr>
              <a:picLocks noChangeAspect="1"/>
            </p:cNvPicPr>
            <p:nvPr>
              <p:custDataLst>
                <p:tags r:id="rId18"/>
              </p:custDataLst>
            </p:nvPr>
          </p:nvPicPr>
          <p:blipFill>
            <a:blip r:embed="rId19" cstate="print">
              <a:extLst>
                <a:ext uri="{28A0092B-C50C-407E-A947-70E740481C1C}">
                  <a14:useLocalDpi xmlns:a14="http://schemas.microsoft.com/office/drawing/2010/main" val="0"/>
                </a:ext>
              </a:extLst>
            </a:blip>
            <a:srcRect l="12912" t="976" r="15561" b="3645"/>
            <a:stretch>
              <a:fillRect/>
            </a:stretch>
          </p:blipFill>
          <p:spPr>
            <a:xfrm>
              <a:off x="5157068" y="1778852"/>
              <a:ext cx="1875165" cy="1875164"/>
            </a:xfrm>
            <a:custGeom>
              <a:avLst/>
              <a:gdLst>
                <a:gd name="connsiteX0" fmla="*/ 937583 w 1875165"/>
                <a:gd name="connsiteY0" fmla="*/ 0 h 1875164"/>
                <a:gd name="connsiteX1" fmla="*/ 1059924 w 1875165"/>
                <a:gd name="connsiteY1" fmla="*/ 50675 h 1875164"/>
                <a:gd name="connsiteX2" fmla="*/ 1824490 w 1875165"/>
                <a:gd name="connsiteY2" fmla="*/ 815241 h 1875164"/>
                <a:gd name="connsiteX3" fmla="*/ 1824490 w 1875165"/>
                <a:gd name="connsiteY3" fmla="*/ 1059923 h 1875164"/>
                <a:gd name="connsiteX4" fmla="*/ 1059924 w 1875165"/>
                <a:gd name="connsiteY4" fmla="*/ 1824489 h 1875164"/>
                <a:gd name="connsiteX5" fmla="*/ 815242 w 1875165"/>
                <a:gd name="connsiteY5" fmla="*/ 1824489 h 1875164"/>
                <a:gd name="connsiteX6" fmla="*/ 50676 w 1875165"/>
                <a:gd name="connsiteY6" fmla="*/ 1059923 h 1875164"/>
                <a:gd name="connsiteX7" fmla="*/ 50676 w 1875165"/>
                <a:gd name="connsiteY7" fmla="*/ 815241 h 1875164"/>
                <a:gd name="connsiteX8" fmla="*/ 815242 w 1875165"/>
                <a:gd name="connsiteY8" fmla="*/ 50675 h 1875164"/>
                <a:gd name="connsiteX9" fmla="*/ 937583 w 1875165"/>
                <a:gd name="connsiteY9" fmla="*/ 0 h 1875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5165" h="1875164">
                  <a:moveTo>
                    <a:pt x="937583" y="0"/>
                  </a:moveTo>
                  <a:cubicBezTo>
                    <a:pt x="981862" y="0"/>
                    <a:pt x="1026141" y="16892"/>
                    <a:pt x="1059924" y="50675"/>
                  </a:cubicBezTo>
                  <a:lnTo>
                    <a:pt x="1824490" y="815241"/>
                  </a:lnTo>
                  <a:cubicBezTo>
                    <a:pt x="1892057" y="882808"/>
                    <a:pt x="1892057" y="992356"/>
                    <a:pt x="1824490" y="1059923"/>
                  </a:cubicBezTo>
                  <a:lnTo>
                    <a:pt x="1059924" y="1824489"/>
                  </a:lnTo>
                  <a:cubicBezTo>
                    <a:pt x="992357" y="1892056"/>
                    <a:pt x="882809" y="1892056"/>
                    <a:pt x="815242" y="1824489"/>
                  </a:cubicBezTo>
                  <a:lnTo>
                    <a:pt x="50676" y="1059923"/>
                  </a:lnTo>
                  <a:cubicBezTo>
                    <a:pt x="-16891" y="992356"/>
                    <a:pt x="-16891" y="882808"/>
                    <a:pt x="50676" y="815241"/>
                  </a:cubicBezTo>
                  <a:lnTo>
                    <a:pt x="815242" y="50675"/>
                  </a:lnTo>
                  <a:cubicBezTo>
                    <a:pt x="849026" y="16892"/>
                    <a:pt x="893305" y="0"/>
                    <a:pt x="937583" y="0"/>
                  </a:cubicBezTo>
                  <a:close/>
                </a:path>
              </a:pathLst>
            </a:custGeom>
          </p:spPr>
        </p:pic>
        <p:pic>
          <p:nvPicPr>
            <p:cNvPr id="29" name="图片 28"/>
            <p:cNvPicPr>
              <a:picLocks noChangeAspect="1"/>
            </p:cNvPicPr>
            <p:nvPr>
              <p:custDataLst>
                <p:tags r:id="rId20"/>
              </p:custDataLst>
            </p:nvPr>
          </p:nvPicPr>
          <p:blipFill>
            <a:blip r:embed="rId21" cstate="print">
              <a:extLst>
                <a:ext uri="{28A0092B-C50C-407E-A947-70E740481C1C}">
                  <a14:useLocalDpi xmlns:a14="http://schemas.microsoft.com/office/drawing/2010/main" val="0"/>
                </a:ext>
              </a:extLst>
            </a:blip>
            <a:srcRect l="12565" t="3001" r="25142" b="3571"/>
            <a:stretch>
              <a:fillRect/>
            </a:stretch>
          </p:blipFill>
          <p:spPr>
            <a:xfrm>
              <a:off x="6230416" y="2843203"/>
              <a:ext cx="1875165" cy="1875164"/>
            </a:xfrm>
            <a:custGeom>
              <a:avLst/>
              <a:gdLst>
                <a:gd name="connsiteX0" fmla="*/ 937583 w 1875165"/>
                <a:gd name="connsiteY0" fmla="*/ 0 h 1875164"/>
                <a:gd name="connsiteX1" fmla="*/ 1059924 w 1875165"/>
                <a:gd name="connsiteY1" fmla="*/ 50675 h 1875164"/>
                <a:gd name="connsiteX2" fmla="*/ 1824490 w 1875165"/>
                <a:gd name="connsiteY2" fmla="*/ 815241 h 1875164"/>
                <a:gd name="connsiteX3" fmla="*/ 1824490 w 1875165"/>
                <a:gd name="connsiteY3" fmla="*/ 1059923 h 1875164"/>
                <a:gd name="connsiteX4" fmla="*/ 1059924 w 1875165"/>
                <a:gd name="connsiteY4" fmla="*/ 1824489 h 1875164"/>
                <a:gd name="connsiteX5" fmla="*/ 815242 w 1875165"/>
                <a:gd name="connsiteY5" fmla="*/ 1824489 h 1875164"/>
                <a:gd name="connsiteX6" fmla="*/ 50676 w 1875165"/>
                <a:gd name="connsiteY6" fmla="*/ 1059923 h 1875164"/>
                <a:gd name="connsiteX7" fmla="*/ 50676 w 1875165"/>
                <a:gd name="connsiteY7" fmla="*/ 815241 h 1875164"/>
                <a:gd name="connsiteX8" fmla="*/ 815242 w 1875165"/>
                <a:gd name="connsiteY8" fmla="*/ 50675 h 1875164"/>
                <a:gd name="connsiteX9" fmla="*/ 937583 w 1875165"/>
                <a:gd name="connsiteY9" fmla="*/ 0 h 1875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5165" h="1875164">
                  <a:moveTo>
                    <a:pt x="937583" y="0"/>
                  </a:moveTo>
                  <a:cubicBezTo>
                    <a:pt x="981862" y="0"/>
                    <a:pt x="1026141" y="16892"/>
                    <a:pt x="1059924" y="50675"/>
                  </a:cubicBezTo>
                  <a:lnTo>
                    <a:pt x="1824490" y="815241"/>
                  </a:lnTo>
                  <a:cubicBezTo>
                    <a:pt x="1892057" y="882808"/>
                    <a:pt x="1892057" y="992356"/>
                    <a:pt x="1824490" y="1059923"/>
                  </a:cubicBezTo>
                  <a:lnTo>
                    <a:pt x="1059924" y="1824489"/>
                  </a:lnTo>
                  <a:cubicBezTo>
                    <a:pt x="992357" y="1892056"/>
                    <a:pt x="882809" y="1892056"/>
                    <a:pt x="815242" y="1824489"/>
                  </a:cubicBezTo>
                  <a:lnTo>
                    <a:pt x="50676" y="1059923"/>
                  </a:lnTo>
                  <a:cubicBezTo>
                    <a:pt x="-16891" y="992356"/>
                    <a:pt x="-16891" y="882808"/>
                    <a:pt x="50676" y="815241"/>
                  </a:cubicBezTo>
                  <a:lnTo>
                    <a:pt x="815242" y="50675"/>
                  </a:lnTo>
                  <a:cubicBezTo>
                    <a:pt x="849026" y="16892"/>
                    <a:pt x="893305" y="0"/>
                    <a:pt x="937583" y="0"/>
                  </a:cubicBezTo>
                  <a:close/>
                </a:path>
              </a:pathLst>
            </a:custGeom>
          </p:spPr>
        </p:pic>
        <p:sp>
          <p:nvSpPr>
            <p:cNvPr id="7" name="椭圆 6"/>
            <p:cNvSpPr/>
            <p:nvPr>
              <p:custDataLst>
                <p:tags r:id="rId22"/>
              </p:custDataLst>
            </p:nvPr>
          </p:nvSpPr>
          <p:spPr>
            <a:xfrm>
              <a:off x="5633013" y="3309806"/>
              <a:ext cx="941958" cy="941958"/>
            </a:xfrm>
            <a:prstGeom prst="ellips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Group 4"/>
            <p:cNvGrpSpPr>
              <a:grpSpLocks noChangeAspect="1"/>
            </p:cNvGrpSpPr>
            <p:nvPr/>
          </p:nvGrpSpPr>
          <p:grpSpPr bwMode="auto">
            <a:xfrm>
              <a:off x="5883036" y="3513554"/>
              <a:ext cx="423228" cy="523466"/>
              <a:chOff x="3688" y="1972"/>
              <a:chExt cx="304" cy="376"/>
            </a:xfrm>
          </p:grpSpPr>
          <p:sp>
            <p:nvSpPr>
              <p:cNvPr id="33" name="AutoShape 3"/>
              <p:cNvSpPr>
                <a:spLocks noChangeAspect="1" noChangeArrowheads="1" noTextEdit="1"/>
              </p:cNvSpPr>
              <p:nvPr/>
            </p:nvSpPr>
            <p:spPr bwMode="auto">
              <a:xfrm>
                <a:off x="3688" y="1972"/>
                <a:ext cx="30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Freeform 5"/>
              <p:cNvSpPr>
                <a:spLocks noEditPoints="1"/>
              </p:cNvSpPr>
              <p:nvPr>
                <p:custDataLst>
                  <p:tags r:id="rId23"/>
                </p:custDataLst>
              </p:nvPr>
            </p:nvSpPr>
            <p:spPr bwMode="auto">
              <a:xfrm>
                <a:off x="3681" y="1970"/>
                <a:ext cx="309" cy="380"/>
              </a:xfrm>
              <a:custGeom>
                <a:avLst/>
                <a:gdLst>
                  <a:gd name="T0" fmla="*/ 61 w 128"/>
                  <a:gd name="T1" fmla="*/ 17 h 158"/>
                  <a:gd name="T2" fmla="*/ 64 w 128"/>
                  <a:gd name="T3" fmla="*/ 67 h 158"/>
                  <a:gd name="T4" fmla="*/ 68 w 128"/>
                  <a:gd name="T5" fmla="*/ 53 h 158"/>
                  <a:gd name="T6" fmla="*/ 77 w 128"/>
                  <a:gd name="T7" fmla="*/ 47 h 158"/>
                  <a:gd name="T8" fmla="*/ 84 w 128"/>
                  <a:gd name="T9" fmla="*/ 60 h 158"/>
                  <a:gd name="T10" fmla="*/ 89 w 128"/>
                  <a:gd name="T11" fmla="*/ 61 h 158"/>
                  <a:gd name="T12" fmla="*/ 94 w 128"/>
                  <a:gd name="T13" fmla="*/ 53 h 158"/>
                  <a:gd name="T14" fmla="*/ 105 w 128"/>
                  <a:gd name="T15" fmla="*/ 60 h 158"/>
                  <a:gd name="T16" fmla="*/ 104 w 128"/>
                  <a:gd name="T17" fmla="*/ 63 h 158"/>
                  <a:gd name="T18" fmla="*/ 104 w 128"/>
                  <a:gd name="T19" fmla="*/ 71 h 158"/>
                  <a:gd name="T20" fmla="*/ 106 w 128"/>
                  <a:gd name="T21" fmla="*/ 69 h 158"/>
                  <a:gd name="T22" fmla="*/ 116 w 128"/>
                  <a:gd name="T23" fmla="*/ 69 h 158"/>
                  <a:gd name="T24" fmla="*/ 101 w 128"/>
                  <a:gd name="T25" fmla="*/ 131 h 158"/>
                  <a:gd name="T26" fmla="*/ 56 w 128"/>
                  <a:gd name="T27" fmla="*/ 148 h 158"/>
                  <a:gd name="T28" fmla="*/ 40 w 128"/>
                  <a:gd name="T29" fmla="*/ 112 h 158"/>
                  <a:gd name="T30" fmla="*/ 14 w 128"/>
                  <a:gd name="T31" fmla="*/ 80 h 158"/>
                  <a:gd name="T32" fmla="*/ 25 w 128"/>
                  <a:gd name="T33" fmla="*/ 79 h 158"/>
                  <a:gd name="T34" fmla="*/ 42 w 128"/>
                  <a:gd name="T35" fmla="*/ 91 h 158"/>
                  <a:gd name="T36" fmla="*/ 46 w 128"/>
                  <a:gd name="T37" fmla="*/ 18 h 158"/>
                  <a:gd name="T38" fmla="*/ 53 w 128"/>
                  <a:gd name="T39" fmla="*/ 10 h 158"/>
                  <a:gd name="T40" fmla="*/ 53 w 128"/>
                  <a:gd name="T41" fmla="*/ 0 h 158"/>
                  <a:gd name="T42" fmla="*/ 36 w 128"/>
                  <a:gd name="T43" fmla="*/ 18 h 158"/>
                  <a:gd name="T44" fmla="*/ 36 w 128"/>
                  <a:gd name="T45" fmla="*/ 75 h 158"/>
                  <a:gd name="T46" fmla="*/ 20 w 128"/>
                  <a:gd name="T47" fmla="*/ 67 h 158"/>
                  <a:gd name="T48" fmla="*/ 8 w 128"/>
                  <a:gd name="T49" fmla="*/ 98 h 158"/>
                  <a:gd name="T50" fmla="*/ 46 w 128"/>
                  <a:gd name="T51" fmla="*/ 135 h 158"/>
                  <a:gd name="T52" fmla="*/ 46 w 128"/>
                  <a:gd name="T53" fmla="*/ 158 h 158"/>
                  <a:gd name="T54" fmla="*/ 101 w 128"/>
                  <a:gd name="T55" fmla="*/ 158 h 158"/>
                  <a:gd name="T56" fmla="*/ 111 w 128"/>
                  <a:gd name="T57" fmla="*/ 148 h 158"/>
                  <a:gd name="T58" fmla="*/ 125 w 128"/>
                  <a:gd name="T59" fmla="*/ 87 h 158"/>
                  <a:gd name="T60" fmla="*/ 125 w 128"/>
                  <a:gd name="T61" fmla="*/ 86 h 158"/>
                  <a:gd name="T62" fmla="*/ 128 w 128"/>
                  <a:gd name="T63" fmla="*/ 74 h 158"/>
                  <a:gd name="T64" fmla="*/ 115 w 128"/>
                  <a:gd name="T65" fmla="*/ 57 h 158"/>
                  <a:gd name="T66" fmla="*/ 94 w 128"/>
                  <a:gd name="T67" fmla="*/ 43 h 158"/>
                  <a:gd name="T68" fmla="*/ 77 w 128"/>
                  <a:gd name="T69" fmla="*/ 37 h 158"/>
                  <a:gd name="T70" fmla="*/ 71 w 128"/>
                  <a:gd name="T71" fmla="*/ 38 h 158"/>
                  <a:gd name="T72" fmla="*/ 71 w 128"/>
                  <a:gd name="T73" fmla="*/ 17 h 158"/>
                  <a:gd name="T74" fmla="*/ 53 w 128"/>
                  <a:gd name="T75"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58">
                    <a:moveTo>
                      <a:pt x="53" y="10"/>
                    </a:moveTo>
                    <a:cubicBezTo>
                      <a:pt x="57" y="10"/>
                      <a:pt x="61" y="13"/>
                      <a:pt x="61" y="17"/>
                    </a:cubicBezTo>
                    <a:cubicBezTo>
                      <a:pt x="61" y="17"/>
                      <a:pt x="61" y="63"/>
                      <a:pt x="61" y="64"/>
                    </a:cubicBezTo>
                    <a:cubicBezTo>
                      <a:pt x="61" y="66"/>
                      <a:pt x="62" y="67"/>
                      <a:pt x="64" y="67"/>
                    </a:cubicBezTo>
                    <a:cubicBezTo>
                      <a:pt x="66" y="67"/>
                      <a:pt x="68" y="65"/>
                      <a:pt x="68" y="60"/>
                    </a:cubicBezTo>
                    <a:cubicBezTo>
                      <a:pt x="68" y="53"/>
                      <a:pt x="68" y="53"/>
                      <a:pt x="68" y="53"/>
                    </a:cubicBezTo>
                    <a:cubicBezTo>
                      <a:pt x="68" y="49"/>
                      <a:pt x="71" y="47"/>
                      <a:pt x="75" y="47"/>
                    </a:cubicBezTo>
                    <a:cubicBezTo>
                      <a:pt x="76" y="47"/>
                      <a:pt x="76" y="47"/>
                      <a:pt x="77" y="47"/>
                    </a:cubicBezTo>
                    <a:cubicBezTo>
                      <a:pt x="80" y="47"/>
                      <a:pt x="83" y="48"/>
                      <a:pt x="83" y="52"/>
                    </a:cubicBezTo>
                    <a:cubicBezTo>
                      <a:pt x="84" y="60"/>
                      <a:pt x="84" y="60"/>
                      <a:pt x="84" y="60"/>
                    </a:cubicBezTo>
                    <a:cubicBezTo>
                      <a:pt x="84" y="63"/>
                      <a:pt x="85" y="63"/>
                      <a:pt x="86" y="63"/>
                    </a:cubicBezTo>
                    <a:cubicBezTo>
                      <a:pt x="87" y="63"/>
                      <a:pt x="89" y="61"/>
                      <a:pt x="89" y="61"/>
                    </a:cubicBezTo>
                    <a:cubicBezTo>
                      <a:pt x="89" y="58"/>
                      <a:pt x="89" y="58"/>
                      <a:pt x="89" y="58"/>
                    </a:cubicBezTo>
                    <a:cubicBezTo>
                      <a:pt x="90" y="54"/>
                      <a:pt x="92" y="53"/>
                      <a:pt x="94" y="53"/>
                    </a:cubicBezTo>
                    <a:cubicBezTo>
                      <a:pt x="95" y="53"/>
                      <a:pt x="96" y="53"/>
                      <a:pt x="97" y="54"/>
                    </a:cubicBezTo>
                    <a:cubicBezTo>
                      <a:pt x="101" y="54"/>
                      <a:pt x="105" y="56"/>
                      <a:pt x="105" y="60"/>
                    </a:cubicBezTo>
                    <a:cubicBezTo>
                      <a:pt x="104" y="63"/>
                      <a:pt x="104" y="63"/>
                      <a:pt x="104" y="63"/>
                    </a:cubicBezTo>
                    <a:cubicBezTo>
                      <a:pt x="104" y="63"/>
                      <a:pt x="104" y="63"/>
                      <a:pt x="104" y="63"/>
                    </a:cubicBezTo>
                    <a:cubicBezTo>
                      <a:pt x="104" y="63"/>
                      <a:pt x="101" y="72"/>
                      <a:pt x="103" y="72"/>
                    </a:cubicBezTo>
                    <a:cubicBezTo>
                      <a:pt x="104" y="72"/>
                      <a:pt x="104" y="72"/>
                      <a:pt x="104" y="71"/>
                    </a:cubicBezTo>
                    <a:cubicBezTo>
                      <a:pt x="104" y="71"/>
                      <a:pt x="104" y="71"/>
                      <a:pt x="104" y="71"/>
                    </a:cubicBezTo>
                    <a:cubicBezTo>
                      <a:pt x="106" y="69"/>
                      <a:pt x="106" y="69"/>
                      <a:pt x="106" y="69"/>
                    </a:cubicBezTo>
                    <a:cubicBezTo>
                      <a:pt x="107" y="67"/>
                      <a:pt x="109" y="67"/>
                      <a:pt x="110" y="67"/>
                    </a:cubicBezTo>
                    <a:cubicBezTo>
                      <a:pt x="112" y="67"/>
                      <a:pt x="113" y="68"/>
                      <a:pt x="116" y="69"/>
                    </a:cubicBezTo>
                    <a:cubicBezTo>
                      <a:pt x="119" y="71"/>
                      <a:pt x="118" y="75"/>
                      <a:pt x="116" y="83"/>
                    </a:cubicBezTo>
                    <a:cubicBezTo>
                      <a:pt x="101" y="131"/>
                      <a:pt x="101" y="131"/>
                      <a:pt x="101" y="131"/>
                    </a:cubicBezTo>
                    <a:cubicBezTo>
                      <a:pt x="101" y="148"/>
                      <a:pt x="101" y="148"/>
                      <a:pt x="101" y="148"/>
                    </a:cubicBezTo>
                    <a:cubicBezTo>
                      <a:pt x="56" y="148"/>
                      <a:pt x="56" y="148"/>
                      <a:pt x="56" y="148"/>
                    </a:cubicBezTo>
                    <a:cubicBezTo>
                      <a:pt x="56" y="130"/>
                      <a:pt x="56" y="130"/>
                      <a:pt x="56" y="130"/>
                    </a:cubicBezTo>
                    <a:cubicBezTo>
                      <a:pt x="56" y="130"/>
                      <a:pt x="48" y="125"/>
                      <a:pt x="40" y="112"/>
                    </a:cubicBezTo>
                    <a:cubicBezTo>
                      <a:pt x="15" y="90"/>
                      <a:pt x="15" y="90"/>
                      <a:pt x="15" y="90"/>
                    </a:cubicBezTo>
                    <a:cubicBezTo>
                      <a:pt x="12" y="88"/>
                      <a:pt x="11" y="83"/>
                      <a:pt x="14" y="80"/>
                    </a:cubicBezTo>
                    <a:cubicBezTo>
                      <a:pt x="15" y="78"/>
                      <a:pt x="18" y="77"/>
                      <a:pt x="20" y="77"/>
                    </a:cubicBezTo>
                    <a:cubicBezTo>
                      <a:pt x="22" y="77"/>
                      <a:pt x="23" y="77"/>
                      <a:pt x="25" y="79"/>
                    </a:cubicBezTo>
                    <a:cubicBezTo>
                      <a:pt x="39" y="90"/>
                      <a:pt x="39" y="90"/>
                      <a:pt x="39" y="90"/>
                    </a:cubicBezTo>
                    <a:cubicBezTo>
                      <a:pt x="40" y="91"/>
                      <a:pt x="41" y="91"/>
                      <a:pt x="42" y="91"/>
                    </a:cubicBezTo>
                    <a:cubicBezTo>
                      <a:pt x="45" y="91"/>
                      <a:pt x="46" y="84"/>
                      <a:pt x="46" y="67"/>
                    </a:cubicBezTo>
                    <a:cubicBezTo>
                      <a:pt x="46" y="18"/>
                      <a:pt x="46" y="18"/>
                      <a:pt x="46" y="18"/>
                    </a:cubicBezTo>
                    <a:cubicBezTo>
                      <a:pt x="45" y="14"/>
                      <a:pt x="49" y="10"/>
                      <a:pt x="53" y="10"/>
                    </a:cubicBezTo>
                    <a:cubicBezTo>
                      <a:pt x="53" y="10"/>
                      <a:pt x="53" y="10"/>
                      <a:pt x="53" y="10"/>
                    </a:cubicBezTo>
                    <a:moveTo>
                      <a:pt x="53" y="0"/>
                    </a:moveTo>
                    <a:cubicBezTo>
                      <a:pt x="53" y="0"/>
                      <a:pt x="53" y="0"/>
                      <a:pt x="53" y="0"/>
                    </a:cubicBezTo>
                    <a:cubicBezTo>
                      <a:pt x="48" y="0"/>
                      <a:pt x="43" y="2"/>
                      <a:pt x="40" y="6"/>
                    </a:cubicBezTo>
                    <a:cubicBezTo>
                      <a:pt x="37" y="9"/>
                      <a:pt x="35" y="13"/>
                      <a:pt x="36" y="18"/>
                    </a:cubicBezTo>
                    <a:cubicBezTo>
                      <a:pt x="36" y="67"/>
                      <a:pt x="36" y="67"/>
                      <a:pt x="36" y="67"/>
                    </a:cubicBezTo>
                    <a:cubicBezTo>
                      <a:pt x="36" y="70"/>
                      <a:pt x="36" y="73"/>
                      <a:pt x="36" y="75"/>
                    </a:cubicBezTo>
                    <a:cubicBezTo>
                      <a:pt x="31" y="71"/>
                      <a:pt x="31" y="71"/>
                      <a:pt x="31" y="71"/>
                    </a:cubicBezTo>
                    <a:cubicBezTo>
                      <a:pt x="28" y="68"/>
                      <a:pt x="24" y="67"/>
                      <a:pt x="20" y="67"/>
                    </a:cubicBezTo>
                    <a:cubicBezTo>
                      <a:pt x="15" y="67"/>
                      <a:pt x="10" y="69"/>
                      <a:pt x="6" y="73"/>
                    </a:cubicBezTo>
                    <a:cubicBezTo>
                      <a:pt x="0" y="81"/>
                      <a:pt x="1" y="92"/>
                      <a:pt x="8" y="98"/>
                    </a:cubicBezTo>
                    <a:cubicBezTo>
                      <a:pt x="32" y="118"/>
                      <a:pt x="32" y="118"/>
                      <a:pt x="32" y="118"/>
                    </a:cubicBezTo>
                    <a:cubicBezTo>
                      <a:pt x="37" y="127"/>
                      <a:pt x="42" y="132"/>
                      <a:pt x="46" y="135"/>
                    </a:cubicBezTo>
                    <a:cubicBezTo>
                      <a:pt x="46" y="148"/>
                      <a:pt x="46" y="148"/>
                      <a:pt x="46" y="148"/>
                    </a:cubicBezTo>
                    <a:cubicBezTo>
                      <a:pt x="46" y="158"/>
                      <a:pt x="46" y="158"/>
                      <a:pt x="46" y="158"/>
                    </a:cubicBezTo>
                    <a:cubicBezTo>
                      <a:pt x="56" y="158"/>
                      <a:pt x="56" y="158"/>
                      <a:pt x="56" y="158"/>
                    </a:cubicBezTo>
                    <a:cubicBezTo>
                      <a:pt x="101" y="158"/>
                      <a:pt x="101" y="158"/>
                      <a:pt x="101" y="158"/>
                    </a:cubicBezTo>
                    <a:cubicBezTo>
                      <a:pt x="110" y="158"/>
                      <a:pt x="110" y="158"/>
                      <a:pt x="110" y="158"/>
                    </a:cubicBezTo>
                    <a:cubicBezTo>
                      <a:pt x="111" y="148"/>
                      <a:pt x="111" y="148"/>
                      <a:pt x="111" y="148"/>
                    </a:cubicBezTo>
                    <a:cubicBezTo>
                      <a:pt x="111" y="132"/>
                      <a:pt x="111" y="132"/>
                      <a:pt x="111" y="132"/>
                    </a:cubicBezTo>
                    <a:cubicBezTo>
                      <a:pt x="125" y="87"/>
                      <a:pt x="125" y="87"/>
                      <a:pt x="125" y="87"/>
                    </a:cubicBezTo>
                    <a:cubicBezTo>
                      <a:pt x="125" y="86"/>
                      <a:pt x="125" y="86"/>
                      <a:pt x="125" y="86"/>
                    </a:cubicBezTo>
                    <a:cubicBezTo>
                      <a:pt x="125" y="86"/>
                      <a:pt x="125" y="86"/>
                      <a:pt x="125" y="86"/>
                    </a:cubicBezTo>
                    <a:cubicBezTo>
                      <a:pt x="126" y="85"/>
                      <a:pt x="126" y="85"/>
                      <a:pt x="126" y="85"/>
                    </a:cubicBezTo>
                    <a:cubicBezTo>
                      <a:pt x="127" y="80"/>
                      <a:pt x="128" y="77"/>
                      <a:pt x="128" y="74"/>
                    </a:cubicBezTo>
                    <a:cubicBezTo>
                      <a:pt x="128" y="66"/>
                      <a:pt x="124" y="62"/>
                      <a:pt x="121" y="61"/>
                    </a:cubicBezTo>
                    <a:cubicBezTo>
                      <a:pt x="119" y="59"/>
                      <a:pt x="117" y="58"/>
                      <a:pt x="115" y="57"/>
                    </a:cubicBezTo>
                    <a:cubicBezTo>
                      <a:pt x="114" y="52"/>
                      <a:pt x="109" y="46"/>
                      <a:pt x="99" y="44"/>
                    </a:cubicBezTo>
                    <a:cubicBezTo>
                      <a:pt x="97" y="43"/>
                      <a:pt x="96" y="43"/>
                      <a:pt x="94" y="43"/>
                    </a:cubicBezTo>
                    <a:cubicBezTo>
                      <a:pt x="93" y="43"/>
                      <a:pt x="92" y="43"/>
                      <a:pt x="91" y="44"/>
                    </a:cubicBezTo>
                    <a:cubicBezTo>
                      <a:pt x="88" y="40"/>
                      <a:pt x="84" y="37"/>
                      <a:pt x="77" y="37"/>
                    </a:cubicBezTo>
                    <a:cubicBezTo>
                      <a:pt x="76" y="37"/>
                      <a:pt x="75" y="37"/>
                      <a:pt x="75" y="37"/>
                    </a:cubicBezTo>
                    <a:cubicBezTo>
                      <a:pt x="73" y="37"/>
                      <a:pt x="72" y="37"/>
                      <a:pt x="71" y="38"/>
                    </a:cubicBezTo>
                    <a:cubicBezTo>
                      <a:pt x="71" y="28"/>
                      <a:pt x="71" y="19"/>
                      <a:pt x="71" y="17"/>
                    </a:cubicBezTo>
                    <a:cubicBezTo>
                      <a:pt x="71" y="17"/>
                      <a:pt x="71" y="17"/>
                      <a:pt x="71" y="17"/>
                    </a:cubicBezTo>
                    <a:cubicBezTo>
                      <a:pt x="71" y="17"/>
                      <a:pt x="71" y="17"/>
                      <a:pt x="71" y="17"/>
                    </a:cubicBezTo>
                    <a:cubicBezTo>
                      <a:pt x="71" y="7"/>
                      <a:pt x="63" y="0"/>
                      <a:pt x="53"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pic>
        <p:nvPicPr>
          <p:cNvPr id="44" name="Picture 43" descr="59-南开大学-logo.png"/>
          <p:cNvPicPr>
            <a:picLocks noChangeAspect="1"/>
          </p:cNvPicPr>
          <p:nvPr/>
        </p:nvPicPr>
        <p:blipFill>
          <a:blip r:embed="rId24"/>
          <a:stretch>
            <a:fillRect/>
          </a:stretch>
        </p:blipFill>
        <p:spPr>
          <a:xfrm>
            <a:off x="11515607" y="6141125"/>
            <a:ext cx="499384" cy="499383"/>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p:tgtEl>
                                          <p:spTgt spid="22"/>
                                        </p:tgtEl>
                                        <p:attrNameLst>
                                          <p:attrName>ppt_y</p:attrName>
                                        </p:attrNameLst>
                                      </p:cBhvr>
                                      <p:tavLst>
                                        <p:tav tm="0">
                                          <p:val>
                                            <p:strVal val="#ppt_y-#ppt_h*1.125000"/>
                                          </p:val>
                                        </p:tav>
                                        <p:tav tm="100000">
                                          <p:val>
                                            <p:strVal val="#ppt_y"/>
                                          </p:val>
                                        </p:tav>
                                      </p:tavLst>
                                    </p:anim>
                                    <p:animEffect transition="in" filter="wipe(down)">
                                      <p:cBhvr>
                                        <p:cTn id="12" dur="500"/>
                                        <p:tgtEl>
                                          <p:spTgt spid="22"/>
                                        </p:tgtEl>
                                      </p:cBhvr>
                                    </p:animEffect>
                                  </p:childTnLst>
                                </p:cTn>
                              </p:par>
                              <p:par>
                                <p:cTn id="13" presetID="12" presetClass="entr" presetSubtype="2"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ppt_x</p:attrName>
                                        </p:attrNameLst>
                                      </p:cBhvr>
                                      <p:tavLst>
                                        <p:tav tm="0">
                                          <p:val>
                                            <p:strVal val="#ppt_x+#ppt_w*1.125000"/>
                                          </p:val>
                                        </p:tav>
                                        <p:tav tm="100000">
                                          <p:val>
                                            <p:strVal val="#ppt_x"/>
                                          </p:val>
                                        </p:tav>
                                      </p:tavLst>
                                    </p:anim>
                                    <p:animEffect transition="in" filter="wipe(left)">
                                      <p:cBhvr>
                                        <p:cTn id="16" dur="500"/>
                                        <p:tgtEl>
                                          <p:spTgt spid="3"/>
                                        </p:tgtEl>
                                      </p:cBhvr>
                                    </p:animEffect>
                                  </p:childTnLst>
                                </p:cTn>
                              </p:par>
                            </p:childTnLst>
                          </p:cTn>
                        </p:par>
                        <p:par>
                          <p:cTn id="17" fill="hold">
                            <p:stCondLst>
                              <p:cond delay="500"/>
                            </p:stCondLst>
                            <p:childTnLst>
                              <p:par>
                                <p:cTn id="18" presetID="49" presetClass="entr" presetSubtype="0" decel="100000" fill="hold" nodeType="after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p:cTn id="20" dur="500" fill="hold"/>
                                        <p:tgtEl>
                                          <p:spTgt spid="35"/>
                                        </p:tgtEl>
                                        <p:attrNameLst>
                                          <p:attrName>ppt_w</p:attrName>
                                        </p:attrNameLst>
                                      </p:cBhvr>
                                      <p:tavLst>
                                        <p:tav tm="0">
                                          <p:val>
                                            <p:fltVal val="0"/>
                                          </p:val>
                                        </p:tav>
                                        <p:tav tm="100000">
                                          <p:val>
                                            <p:strVal val="#ppt_w"/>
                                          </p:val>
                                        </p:tav>
                                      </p:tavLst>
                                    </p:anim>
                                    <p:anim calcmode="lin" valueType="num">
                                      <p:cBhvr>
                                        <p:cTn id="21" dur="500" fill="hold"/>
                                        <p:tgtEl>
                                          <p:spTgt spid="35"/>
                                        </p:tgtEl>
                                        <p:attrNameLst>
                                          <p:attrName>ppt_h</p:attrName>
                                        </p:attrNameLst>
                                      </p:cBhvr>
                                      <p:tavLst>
                                        <p:tav tm="0">
                                          <p:val>
                                            <p:fltVal val="0"/>
                                          </p:val>
                                        </p:tav>
                                        <p:tav tm="100000">
                                          <p:val>
                                            <p:strVal val="#ppt_h"/>
                                          </p:val>
                                        </p:tav>
                                      </p:tavLst>
                                    </p:anim>
                                    <p:anim calcmode="lin" valueType="num">
                                      <p:cBhvr>
                                        <p:cTn id="22" dur="500" fill="hold"/>
                                        <p:tgtEl>
                                          <p:spTgt spid="35"/>
                                        </p:tgtEl>
                                        <p:attrNameLst>
                                          <p:attrName>style.rotation</p:attrName>
                                        </p:attrNameLst>
                                      </p:cBhvr>
                                      <p:tavLst>
                                        <p:tav tm="0">
                                          <p:val>
                                            <p:fltVal val="360"/>
                                          </p:val>
                                        </p:tav>
                                        <p:tav tm="100000">
                                          <p:val>
                                            <p:fltVal val="0"/>
                                          </p:val>
                                        </p:tav>
                                      </p:tavLst>
                                    </p:anim>
                                    <p:animEffect transition="in" filter="fade">
                                      <p:cBhvr>
                                        <p:cTn id="23" dur="500"/>
                                        <p:tgtEl>
                                          <p:spTgt spid="35"/>
                                        </p:tgtEl>
                                      </p:cBhvr>
                                    </p:animEffect>
                                  </p:childTnLst>
                                </p:cTn>
                              </p:par>
                            </p:childTnLst>
                          </p:cTn>
                        </p:par>
                        <p:par>
                          <p:cTn id="24" fill="hold">
                            <p:stCondLst>
                              <p:cond delay="1000"/>
                            </p:stCondLst>
                            <p:childTnLst>
                              <p:par>
                                <p:cTn id="25" presetID="12" presetClass="entr" presetSubtype="8"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p:tgtEl>
                                          <p:spTgt spid="4"/>
                                        </p:tgtEl>
                                        <p:attrNameLst>
                                          <p:attrName>ppt_x</p:attrName>
                                        </p:attrNameLst>
                                      </p:cBhvr>
                                      <p:tavLst>
                                        <p:tav tm="0">
                                          <p:val>
                                            <p:strVal val="#ppt_x-#ppt_w*1.125000"/>
                                          </p:val>
                                        </p:tav>
                                        <p:tav tm="100000">
                                          <p:val>
                                            <p:strVal val="#ppt_x"/>
                                          </p:val>
                                        </p:tav>
                                      </p:tavLst>
                                    </p:anim>
                                    <p:animEffect transition="in" filter="wipe(right)">
                                      <p:cBhvr>
                                        <p:cTn id="28" dur="500"/>
                                        <p:tgtEl>
                                          <p:spTgt spid="4"/>
                                        </p:tgtEl>
                                      </p:cBhvr>
                                    </p:animEffect>
                                  </p:childTnLst>
                                </p:cTn>
                              </p:par>
                            </p:childTnLst>
                          </p:cTn>
                        </p:par>
                        <p:par>
                          <p:cTn id="29" fill="hold">
                            <p:stCondLst>
                              <p:cond delay="1500"/>
                            </p:stCondLst>
                            <p:childTnLst>
                              <p:par>
                                <p:cTn id="30" presetID="12" presetClass="entr" presetSubtype="2"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p:tgtEl>
                                          <p:spTgt spid="5"/>
                                        </p:tgtEl>
                                        <p:attrNameLst>
                                          <p:attrName>ppt_x</p:attrName>
                                        </p:attrNameLst>
                                      </p:cBhvr>
                                      <p:tavLst>
                                        <p:tav tm="0">
                                          <p:val>
                                            <p:strVal val="#ppt_x+#ppt_w*1.125000"/>
                                          </p:val>
                                        </p:tav>
                                        <p:tav tm="100000">
                                          <p:val>
                                            <p:strVal val="#ppt_x"/>
                                          </p:val>
                                        </p:tav>
                                      </p:tavLst>
                                    </p:anim>
                                    <p:animEffect transition="in" filter="wipe(left)">
                                      <p:cBhvr>
                                        <p:cTn id="33" dur="500"/>
                                        <p:tgtEl>
                                          <p:spTgt spid="5"/>
                                        </p:tgtEl>
                                      </p:cBhvr>
                                    </p:animEffect>
                                  </p:childTnLst>
                                </p:cTn>
                              </p:par>
                            </p:childTnLst>
                          </p:cTn>
                        </p:par>
                        <p:par>
                          <p:cTn id="34" fill="hold">
                            <p:stCondLst>
                              <p:cond delay="2000"/>
                            </p:stCondLst>
                            <p:childTnLst>
                              <p:par>
                                <p:cTn id="35" presetID="12" presetClass="entr" presetSubtype="8"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p:tgtEl>
                                          <p:spTgt spid="6"/>
                                        </p:tgtEl>
                                        <p:attrNameLst>
                                          <p:attrName>ppt_x</p:attrName>
                                        </p:attrNameLst>
                                      </p:cBhvr>
                                      <p:tavLst>
                                        <p:tav tm="0">
                                          <p:val>
                                            <p:strVal val="#ppt_x-#ppt_w*1.125000"/>
                                          </p:val>
                                        </p:tav>
                                        <p:tav tm="100000">
                                          <p:val>
                                            <p:strVal val="#ppt_x"/>
                                          </p:val>
                                        </p:tav>
                                      </p:tavLst>
                                    </p:anim>
                                    <p:animEffect transition="in" filter="wipe(right)">
                                      <p:cBhvr>
                                        <p:cTn id="38" dur="500"/>
                                        <p:tgtEl>
                                          <p:spTgt spid="6"/>
                                        </p:tgtEl>
                                      </p:cBhvr>
                                    </p:animEffect>
                                  </p:childTnLst>
                                </p:cTn>
                              </p:par>
                            </p:childTnLst>
                          </p:cTn>
                        </p:par>
                        <p:par>
                          <p:cTn id="39" fill="hold">
                            <p:stCondLst>
                              <p:cond delay="2500"/>
                            </p:stCondLst>
                            <p:childTnLst>
                              <p:par>
                                <p:cTn id="40" presetID="12" presetClass="entr" presetSubtype="2"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p:tgtEl>
                                          <p:spTgt spid="8"/>
                                        </p:tgtEl>
                                        <p:attrNameLst>
                                          <p:attrName>ppt_x</p:attrName>
                                        </p:attrNameLst>
                                      </p:cBhvr>
                                      <p:tavLst>
                                        <p:tav tm="0">
                                          <p:val>
                                            <p:strVal val="#ppt_x+#ppt_w*1.125000"/>
                                          </p:val>
                                        </p:tav>
                                        <p:tav tm="100000">
                                          <p:val>
                                            <p:strVal val="#ppt_x"/>
                                          </p:val>
                                        </p:tav>
                                      </p:tavLst>
                                    </p:anim>
                                    <p:animEffect transition="in" filter="wipe(left)">
                                      <p:cBhvr>
                                        <p:cTn id="4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tags/tag1.xml><?xml version="1.0" encoding="utf-8"?>
<p:tagLst xmlns:p="http://schemas.openxmlformats.org/presentationml/2006/main">
  <p:tag name="KSO_WM_DIAGRAM_VIRTUALLY_FRAME" val="{&quot;height&quot;:381.3395275590551,&quot;left&quot;:136.8596062992126,&quot;top&quot;:99,&quot;width&quot;:823.1403937007874}"/>
</p:tagLst>
</file>

<file path=ppt/tags/tag10.xml><?xml version="1.0" encoding="utf-8"?>
<p:tagLst xmlns:p="http://schemas.openxmlformats.org/presentationml/2006/main">
  <p:tag name="KSO_WM_DIAGRAM_VIRTUALLY_FRAME" val="{&quot;height&quot;:381.3395275590551,&quot;left&quot;:136.8596062992126,&quot;top&quot;:99,&quot;width&quot;:823.1403937007874}"/>
</p:tagLst>
</file>

<file path=ppt/tags/tag100.xml><?xml version="1.0" encoding="utf-8"?>
<p:tagLst xmlns:p="http://schemas.openxmlformats.org/presentationml/2006/main">
  <p:tag name="KSO_WM_DIAGRAM_VIRTUALLY_FRAME" val="{&quot;height&quot;:402.06984251968504,&quot;left&quot;:114.76228346456692,&quot;top&quot;:120.8048031496063,&quot;width&quot;:831.3}"/>
</p:tagLst>
</file>

<file path=ppt/tags/tag101.xml><?xml version="1.0" encoding="utf-8"?>
<p:tagLst xmlns:p="http://schemas.openxmlformats.org/presentationml/2006/main">
  <p:tag name="commondata" val="eyJoZGlkIjoiODViY2JkMjU3NGYzZTEwMzZmMGFkZWViYmNkYWU3NDIifQ=="/>
</p:tagLst>
</file>

<file path=ppt/tags/tag11.xml><?xml version="1.0" encoding="utf-8"?>
<p:tagLst xmlns:p="http://schemas.openxmlformats.org/presentationml/2006/main">
  <p:tag name="KSO_WM_DIAGRAM_VIRTUALLY_FRAME" val="{&quot;height&quot;:381.3395275590551,&quot;left&quot;:136.8596062992126,&quot;top&quot;:99,&quot;width&quot;:823.1403937007874}"/>
</p:tagLst>
</file>

<file path=ppt/tags/tag12.xml><?xml version="1.0" encoding="utf-8"?>
<p:tagLst xmlns:p="http://schemas.openxmlformats.org/presentationml/2006/main">
  <p:tag name="KSO_WM_DIAGRAM_VIRTUALLY_FRAME" val="{&quot;height&quot;:381.3395275590551,&quot;left&quot;:136.8596062992126,&quot;top&quot;:99,&quot;width&quot;:823.1403937007874}"/>
</p:tagLst>
</file>

<file path=ppt/tags/tag13.xml><?xml version="1.0" encoding="utf-8"?>
<p:tagLst xmlns:p="http://schemas.openxmlformats.org/presentationml/2006/main">
  <p:tag name="KSO_WM_DIAGRAM_VIRTUALLY_FRAME" val="{&quot;height&quot;:381.3395275590551,&quot;left&quot;:136.8596062992126,&quot;top&quot;:99,&quot;width&quot;:823.1403937007874}"/>
</p:tagLst>
</file>

<file path=ppt/tags/tag14.xml><?xml version="1.0" encoding="utf-8"?>
<p:tagLst xmlns:p="http://schemas.openxmlformats.org/presentationml/2006/main">
  <p:tag name="KSO_WM_DIAGRAM_VIRTUALLY_FRAME" val="{&quot;height&quot;:381.3395275590551,&quot;left&quot;:136.8596062992126,&quot;top&quot;:99,&quot;width&quot;:823.1403937007874}"/>
</p:tagLst>
</file>

<file path=ppt/tags/tag15.xml><?xml version="1.0" encoding="utf-8"?>
<p:tagLst xmlns:p="http://schemas.openxmlformats.org/presentationml/2006/main">
  <p:tag name="KSO_WM_DIAGRAM_VIRTUALLY_FRAME" val="{&quot;height&quot;:381.3395275590551,&quot;left&quot;:136.8596062992126,&quot;top&quot;:99,&quot;width&quot;:823.1403937007874}"/>
</p:tagLst>
</file>

<file path=ppt/tags/tag16.xml><?xml version="1.0" encoding="utf-8"?>
<p:tagLst xmlns:p="http://schemas.openxmlformats.org/presentationml/2006/main">
  <p:tag name="KSO_WM_DIAGRAM_VIRTUALLY_FRAME" val="{&quot;height&quot;:381.3395275590551,&quot;left&quot;:136.8596062992126,&quot;top&quot;:99,&quot;width&quot;:823.1403937007874}"/>
</p:tagLst>
</file>

<file path=ppt/tags/tag17.xml><?xml version="1.0" encoding="utf-8"?>
<p:tagLst xmlns:p="http://schemas.openxmlformats.org/presentationml/2006/main">
  <p:tag name="KSO_WM_DIAGRAM_VIRTUALLY_FRAME" val="{&quot;height&quot;:381.3395275590551,&quot;left&quot;:136.8596062992126,&quot;top&quot;:99,&quot;width&quot;:823.1403937007874}"/>
</p:tagLst>
</file>

<file path=ppt/tags/tag18.xml><?xml version="1.0" encoding="utf-8"?>
<p:tagLst xmlns:p="http://schemas.openxmlformats.org/presentationml/2006/main">
  <p:tag name="KSO_WM_DIAGRAM_VIRTUALLY_FRAME" val="{&quot;height&quot;:381.3395275590551,&quot;left&quot;:136.8596062992126,&quot;top&quot;:99,&quot;width&quot;:823.1403937007874}"/>
</p:tagLst>
</file>

<file path=ppt/tags/tag19.xml><?xml version="1.0" encoding="utf-8"?>
<p:tagLst xmlns:p="http://schemas.openxmlformats.org/presentationml/2006/main">
  <p:tag name="KSO_WM_DIAGRAM_VIRTUALLY_FRAME" val="{&quot;height&quot;:381.3395275590551,&quot;left&quot;:136.8596062992126,&quot;top&quot;:99,&quot;width&quot;:823.1403937007874}"/>
</p:tagLst>
</file>

<file path=ppt/tags/tag2.xml><?xml version="1.0" encoding="utf-8"?>
<p:tagLst xmlns:p="http://schemas.openxmlformats.org/presentationml/2006/main">
  <p:tag name="KSO_WM_DIAGRAM_VIRTUALLY_FRAME" val="{&quot;height&quot;:381.3395275590551,&quot;left&quot;:136.8596062992126,&quot;top&quot;:99,&quot;width&quot;:823.1403937007874}"/>
</p:tagLst>
</file>

<file path=ppt/tags/tag20.xml><?xml version="1.0" encoding="utf-8"?>
<p:tagLst xmlns:p="http://schemas.openxmlformats.org/presentationml/2006/main">
  <p:tag name="KSO_WM_DIAGRAM_VIRTUALLY_FRAME" val="{&quot;height&quot;:381.3395275590551,&quot;left&quot;:136.8596062992126,&quot;top&quot;:99,&quot;width&quot;:823.1403937007874}"/>
</p:tagLst>
</file>

<file path=ppt/tags/tag21.xml><?xml version="1.0" encoding="utf-8"?>
<p:tagLst xmlns:p="http://schemas.openxmlformats.org/presentationml/2006/main">
  <p:tag name="KSO_WM_DIAGRAM_VIRTUALLY_FRAME" val="{&quot;height&quot;:381.3395275590551,&quot;left&quot;:136.8596062992126,&quot;top&quot;:99,&quot;width&quot;:823.1403937007874}"/>
</p:tagLst>
</file>

<file path=ppt/tags/tag22.xml><?xml version="1.0" encoding="utf-8"?>
<p:tagLst xmlns:p="http://schemas.openxmlformats.org/presentationml/2006/main">
  <p:tag name="KSO_WM_DIAGRAM_VIRTUALLY_FRAME" val="{&quot;height&quot;:381.3395275590551,&quot;left&quot;:136.8596062992126,&quot;top&quot;:99,&quot;width&quot;:823.1403937007874}"/>
</p:tagLst>
</file>

<file path=ppt/tags/tag23.xml><?xml version="1.0" encoding="utf-8"?>
<p:tagLst xmlns:p="http://schemas.openxmlformats.org/presentationml/2006/main">
  <p:tag name="KSO_WM_DIAGRAM_VIRTUALLY_FRAME" val="{&quot;height&quot;:381.3395275590551,&quot;left&quot;:136.8596062992126,&quot;top&quot;:99,&quot;width&quot;:823.1403937007874}"/>
</p:tagLst>
</file>

<file path=ppt/tags/tag24.xml><?xml version="1.0" encoding="utf-8"?>
<p:tagLst xmlns:p="http://schemas.openxmlformats.org/presentationml/2006/main">
  <p:tag name="KSO_WM_DIAGRAM_VIRTUALLY_FRAME" val="{&quot;height&quot;:381.3395275590551,&quot;left&quot;:136.8596062992126,&quot;top&quot;:99,&quot;width&quot;:823.1403937007874}"/>
</p:tagLst>
</file>

<file path=ppt/tags/tag25.xml><?xml version="1.0" encoding="utf-8"?>
<p:tagLst xmlns:p="http://schemas.openxmlformats.org/presentationml/2006/main">
  <p:tag name="KSO_WM_DIAGRAM_VIRTUALLY_FRAME" val="{&quot;height&quot;:381.3395275590551,&quot;left&quot;:136.8596062992126,&quot;top&quot;:99,&quot;width&quot;:823.1403937007874}"/>
</p:tagLst>
</file>

<file path=ppt/tags/tag26.xml><?xml version="1.0" encoding="utf-8"?>
<p:tagLst xmlns:p="http://schemas.openxmlformats.org/presentationml/2006/main">
  <p:tag name="KSO_WM_DIAGRAM_VIRTUALLY_FRAME" val="{&quot;height&quot;:381.3395275590551,&quot;left&quot;:136.8596062992126,&quot;top&quot;:99,&quot;width&quot;:823.1403937007874}"/>
</p:tagLst>
</file>

<file path=ppt/tags/tag27.xml><?xml version="1.0" encoding="utf-8"?>
<p:tagLst xmlns:p="http://schemas.openxmlformats.org/presentationml/2006/main">
  <p:tag name="KSO_WM_DIAGRAM_VIRTUALLY_FRAME" val="{&quot;height&quot;:352.3008661417323,&quot;left&quot;:97.26732283464557,&quot;top&quot;:72.90015748031496,&quot;width&quot;:784.9103149606299}"/>
</p:tagLst>
</file>

<file path=ppt/tags/tag28.xml><?xml version="1.0" encoding="utf-8"?>
<p:tagLst xmlns:p="http://schemas.openxmlformats.org/presentationml/2006/main">
  <p:tag name="KSO_WM_DIAGRAM_VIRTUALLY_FRAME" val="{&quot;height&quot;:352.3008661417323,&quot;left&quot;:97.26732283464557,&quot;top&quot;:72.90015748031496,&quot;width&quot;:784.9103149606299}"/>
</p:tagLst>
</file>

<file path=ppt/tags/tag29.xml><?xml version="1.0" encoding="utf-8"?>
<p:tagLst xmlns:p="http://schemas.openxmlformats.org/presentationml/2006/main">
  <p:tag name="KSO_WM_DIAGRAM_VIRTUALLY_FRAME" val="{&quot;height&quot;:352.3008661417323,&quot;left&quot;:97.26732283464557,&quot;top&quot;:72.90015748031496,&quot;width&quot;:784.9103149606299}"/>
</p:tagLst>
</file>

<file path=ppt/tags/tag3.xml><?xml version="1.0" encoding="utf-8"?>
<p:tagLst xmlns:p="http://schemas.openxmlformats.org/presentationml/2006/main">
  <p:tag name="KSO_WM_DIAGRAM_VIRTUALLY_FRAME" val="{&quot;height&quot;:381.3395275590551,&quot;left&quot;:136.8596062992126,&quot;top&quot;:99,&quot;width&quot;:823.1403937007874}"/>
</p:tagLst>
</file>

<file path=ppt/tags/tag30.xml><?xml version="1.0" encoding="utf-8"?>
<p:tagLst xmlns:p="http://schemas.openxmlformats.org/presentationml/2006/main">
  <p:tag name="KSO_WM_DIAGRAM_VIRTUALLY_FRAME" val="{&quot;height&quot;:345.12787401574803,&quot;left&quot;:85.66944881889764,&quot;top&quot;:127.65748031496062,&quot;width&quot;:788.6611811023621}"/>
</p:tagLst>
</file>

<file path=ppt/tags/tag31.xml><?xml version="1.0" encoding="utf-8"?>
<p:tagLst xmlns:p="http://schemas.openxmlformats.org/presentationml/2006/main">
  <p:tag name="KSO_WM_DIAGRAM_VIRTUALLY_FRAME" val="{&quot;height&quot;:345.12787401574803,&quot;left&quot;:85.66944881889764,&quot;top&quot;:127.65748031496062,&quot;width&quot;:788.6611811023621}"/>
</p:tagLst>
</file>

<file path=ppt/tags/tag32.xml><?xml version="1.0" encoding="utf-8"?>
<p:tagLst xmlns:p="http://schemas.openxmlformats.org/presentationml/2006/main">
  <p:tag name="KSO_WM_DIAGRAM_VIRTUALLY_FRAME" val="{&quot;height&quot;:345.12787401574803,&quot;left&quot;:85.66944881889764,&quot;top&quot;:127.65748031496062,&quot;width&quot;:788.6611811023621}"/>
</p:tagLst>
</file>

<file path=ppt/tags/tag33.xml><?xml version="1.0" encoding="utf-8"?>
<p:tagLst xmlns:p="http://schemas.openxmlformats.org/presentationml/2006/main">
  <p:tag name="KSO_WM_DIAGRAM_VIRTUALLY_FRAME" val="{&quot;height&quot;:345.12787401574803,&quot;left&quot;:85.66944881889764,&quot;top&quot;:127.65748031496062,&quot;width&quot;:788.6611811023621}"/>
</p:tagLst>
</file>

<file path=ppt/tags/tag34.xml><?xml version="1.0" encoding="utf-8"?>
<p:tagLst xmlns:p="http://schemas.openxmlformats.org/presentationml/2006/main">
  <p:tag name="KSO_WM_DIAGRAM_VIRTUALLY_FRAME" val="{&quot;height&quot;:345.12787401574803,&quot;left&quot;:85.66944881889764,&quot;top&quot;:127.65748031496062,&quot;width&quot;:788.6611811023621}"/>
</p:tagLst>
</file>

<file path=ppt/tags/tag35.xml><?xml version="1.0" encoding="utf-8"?>
<p:tagLst xmlns:p="http://schemas.openxmlformats.org/presentationml/2006/main">
  <p:tag name="KSO_WM_DIAGRAM_VIRTUALLY_FRAME" val="{&quot;height&quot;:345.12787401574803,&quot;left&quot;:85.66944881889764,&quot;top&quot;:127.65748031496062,&quot;width&quot;:788.6611811023621}"/>
</p:tagLst>
</file>

<file path=ppt/tags/tag36.xml><?xml version="1.0" encoding="utf-8"?>
<p:tagLst xmlns:p="http://schemas.openxmlformats.org/presentationml/2006/main">
  <p:tag name="KSO_WM_DIAGRAM_VIRTUALLY_FRAME" val="{&quot;height&quot;:345.12787401574803,&quot;left&quot;:85.66944881889764,&quot;top&quot;:127.65748031496062,&quot;width&quot;:788.6611811023621}"/>
</p:tagLst>
</file>

<file path=ppt/tags/tag37.xml><?xml version="1.0" encoding="utf-8"?>
<p:tagLst xmlns:p="http://schemas.openxmlformats.org/presentationml/2006/main">
  <p:tag name="KSO_WM_DIAGRAM_VIRTUALLY_FRAME" val="{&quot;height&quot;:345.12787401574803,&quot;left&quot;:85.66944881889764,&quot;top&quot;:127.65748031496062,&quot;width&quot;:788.6611811023621}"/>
</p:tagLst>
</file>

<file path=ppt/tags/tag38.xml><?xml version="1.0" encoding="utf-8"?>
<p:tagLst xmlns:p="http://schemas.openxmlformats.org/presentationml/2006/main">
  <p:tag name="KSO_WM_DIAGRAM_VIRTUALLY_FRAME" val="{&quot;height&quot;:345.12787401574803,&quot;left&quot;:85.66944881889764,&quot;top&quot;:127.65748031496062,&quot;width&quot;:788.6611811023621}"/>
</p:tagLst>
</file>

<file path=ppt/tags/tag39.xml><?xml version="1.0" encoding="utf-8"?>
<p:tagLst xmlns:p="http://schemas.openxmlformats.org/presentationml/2006/main">
  <p:tag name="KSO_WM_DIAGRAM_VIRTUALLY_FRAME" val="{&quot;height&quot;:345.12787401574803,&quot;left&quot;:85.66944881889764,&quot;top&quot;:127.65748031496062,&quot;width&quot;:788.6611811023621}"/>
</p:tagLst>
</file>

<file path=ppt/tags/tag4.xml><?xml version="1.0" encoding="utf-8"?>
<p:tagLst xmlns:p="http://schemas.openxmlformats.org/presentationml/2006/main">
  <p:tag name="KSO_WM_DIAGRAM_VIRTUALLY_FRAME" val="{&quot;height&quot;:381.3395275590551,&quot;left&quot;:136.8596062992126,&quot;top&quot;:99,&quot;width&quot;:823.1403937007874}"/>
</p:tagLst>
</file>

<file path=ppt/tags/tag40.xml><?xml version="1.0" encoding="utf-8"?>
<p:tagLst xmlns:p="http://schemas.openxmlformats.org/presentationml/2006/main">
  <p:tag name="KSO_WM_DIAGRAM_VIRTUALLY_FRAME" val="{&quot;height&quot;:345.12787401574803,&quot;left&quot;:85.66944881889764,&quot;top&quot;:127.65748031496062,&quot;width&quot;:788.6611811023621}"/>
</p:tagLst>
</file>

<file path=ppt/tags/tag41.xml><?xml version="1.0" encoding="utf-8"?>
<p:tagLst xmlns:p="http://schemas.openxmlformats.org/presentationml/2006/main">
  <p:tag name="KSO_WM_DIAGRAM_VIRTUALLY_FRAME" val="{&quot;height&quot;:345.12787401574803,&quot;left&quot;:85.66944881889764,&quot;top&quot;:127.65748031496062,&quot;width&quot;:788.6611811023621}"/>
</p:tagLst>
</file>

<file path=ppt/tags/tag42.xml><?xml version="1.0" encoding="utf-8"?>
<p:tagLst xmlns:p="http://schemas.openxmlformats.org/presentationml/2006/main">
  <p:tag name="KSO_WM_DIAGRAM_VIRTUALLY_FRAME" val="{&quot;height&quot;:345.12787401574803,&quot;left&quot;:85.66944881889764,&quot;top&quot;:127.65748031496062,&quot;width&quot;:788.6611811023621}"/>
</p:tagLst>
</file>

<file path=ppt/tags/tag43.xml><?xml version="1.0" encoding="utf-8"?>
<p:tagLst xmlns:p="http://schemas.openxmlformats.org/presentationml/2006/main">
  <p:tag name="KSO_WM_DIAGRAM_VIRTUALLY_FRAME" val="{&quot;height&quot;:345.12787401574803,&quot;left&quot;:85.66944881889764,&quot;top&quot;:127.65748031496062,&quot;width&quot;:788.6611811023621}"/>
</p:tagLst>
</file>

<file path=ppt/tags/tag44.xml><?xml version="1.0" encoding="utf-8"?>
<p:tagLst xmlns:p="http://schemas.openxmlformats.org/presentationml/2006/main">
  <p:tag name="KSO_WM_DIAGRAM_VIRTUALLY_FRAME" val="{&quot;height&quot;:345.12787401574803,&quot;left&quot;:85.66944881889764,&quot;top&quot;:127.65748031496062,&quot;width&quot;:788.6611811023621}"/>
</p:tagLst>
</file>

<file path=ppt/tags/tag45.xml><?xml version="1.0" encoding="utf-8"?>
<p:tagLst xmlns:p="http://schemas.openxmlformats.org/presentationml/2006/main">
  <p:tag name="KSO_WM_DIAGRAM_VIRTUALLY_FRAME" val="{&quot;height&quot;:345.12787401574803,&quot;left&quot;:85.66944881889764,&quot;top&quot;:127.65748031496062,&quot;width&quot;:788.6611811023621}"/>
</p:tagLst>
</file>

<file path=ppt/tags/tag46.xml><?xml version="1.0" encoding="utf-8"?>
<p:tagLst xmlns:p="http://schemas.openxmlformats.org/presentationml/2006/main">
  <p:tag name="KSO_WM_DIAGRAM_VIRTUALLY_FRAME" val="{&quot;height&quot;:345.12787401574803,&quot;left&quot;:85.66944881889764,&quot;top&quot;:127.65748031496062,&quot;width&quot;:788.6611811023621}"/>
</p:tagLst>
</file>

<file path=ppt/tags/tag47.xml><?xml version="1.0" encoding="utf-8"?>
<p:tagLst xmlns:p="http://schemas.openxmlformats.org/presentationml/2006/main">
  <p:tag name="KSO_WM_DIAGRAM_VIRTUALLY_FRAME" val="{&quot;height&quot;:345.12787401574803,&quot;left&quot;:85.66944881889764,&quot;top&quot;:127.65748031496062,&quot;width&quot;:788.6611811023621}"/>
</p:tagLst>
</file>

<file path=ppt/tags/tag48.xml><?xml version="1.0" encoding="utf-8"?>
<p:tagLst xmlns:p="http://schemas.openxmlformats.org/presentationml/2006/main">
  <p:tag name="KSO_WM_DIAGRAM_VIRTUALLY_FRAME" val="{&quot;height&quot;:345.12787401574803,&quot;left&quot;:85.66944881889764,&quot;top&quot;:127.65748031496062,&quot;width&quot;:788.6611811023621}"/>
</p:tagLst>
</file>

<file path=ppt/tags/tag49.xml><?xml version="1.0" encoding="utf-8"?>
<p:tagLst xmlns:p="http://schemas.openxmlformats.org/presentationml/2006/main">
  <p:tag name="KSO_WM_DIAGRAM_VIRTUALLY_FRAME" val="{&quot;height&quot;:402.0698425196851,&quot;left&quot;:60.11228346456689,&quot;top&quot;:94.10480314960628,&quot;width&quot;:761.2}"/>
</p:tagLst>
</file>

<file path=ppt/tags/tag5.xml><?xml version="1.0" encoding="utf-8"?>
<p:tagLst xmlns:p="http://schemas.openxmlformats.org/presentationml/2006/main">
  <p:tag name="KSO_WM_DIAGRAM_VIRTUALLY_FRAME" val="{&quot;height&quot;:381.3395275590551,&quot;left&quot;:136.8596062992126,&quot;top&quot;:99,&quot;width&quot;:823.1403937007874}"/>
</p:tagLst>
</file>

<file path=ppt/tags/tag50.xml><?xml version="1.0" encoding="utf-8"?>
<p:tagLst xmlns:p="http://schemas.openxmlformats.org/presentationml/2006/main">
  <p:tag name="KSO_WM_DIAGRAM_VIRTUALLY_FRAME" val="{&quot;height&quot;:402.0698425196851,&quot;left&quot;:60.11228346456689,&quot;top&quot;:94.10480314960628,&quot;width&quot;:761.2}"/>
</p:tagLst>
</file>

<file path=ppt/tags/tag51.xml><?xml version="1.0" encoding="utf-8"?>
<p:tagLst xmlns:p="http://schemas.openxmlformats.org/presentationml/2006/main">
  <p:tag name="KSO_WM_DIAGRAM_VIRTUALLY_FRAME" val="{&quot;height&quot;:402.0698425196851,&quot;left&quot;:60.11228346456689,&quot;top&quot;:94.10480314960628,&quot;width&quot;:761.2}"/>
</p:tagLst>
</file>

<file path=ppt/tags/tag52.xml><?xml version="1.0" encoding="utf-8"?>
<p:tagLst xmlns:p="http://schemas.openxmlformats.org/presentationml/2006/main">
  <p:tag name="KSO_WM_DIAGRAM_VIRTUALLY_FRAME" val="{&quot;height&quot;:402.0698425196851,&quot;left&quot;:60.11228346456689,&quot;top&quot;:94.10480314960628,&quot;width&quot;:761.2}"/>
</p:tagLst>
</file>

<file path=ppt/tags/tag53.xml><?xml version="1.0" encoding="utf-8"?>
<p:tagLst xmlns:p="http://schemas.openxmlformats.org/presentationml/2006/main">
  <p:tag name="KSO_WM_DIAGRAM_VIRTUALLY_FRAME" val="{&quot;height&quot;:402.0698425196851,&quot;left&quot;:60.11228346456689,&quot;top&quot;:94.10480314960628,&quot;width&quot;:761.2}"/>
</p:tagLst>
</file>

<file path=ppt/tags/tag54.xml><?xml version="1.0" encoding="utf-8"?>
<p:tagLst xmlns:p="http://schemas.openxmlformats.org/presentationml/2006/main">
  <p:tag name="KSO_WM_DIAGRAM_VIRTUALLY_FRAME" val="{&quot;height&quot;:402.0698425196851,&quot;left&quot;:60.11228346456689,&quot;top&quot;:94.10480314960628,&quot;width&quot;:761.2}"/>
</p:tagLst>
</file>

<file path=ppt/tags/tag55.xml><?xml version="1.0" encoding="utf-8"?>
<p:tagLst xmlns:p="http://schemas.openxmlformats.org/presentationml/2006/main">
  <p:tag name="KSO_WM_DIAGRAM_VIRTUALLY_FRAME" val="{&quot;height&quot;:402.0698425196851,&quot;left&quot;:60.11228346456689,&quot;top&quot;:94.10480314960628,&quot;width&quot;:761.2}"/>
</p:tagLst>
</file>

<file path=ppt/tags/tag56.xml><?xml version="1.0" encoding="utf-8"?>
<p:tagLst xmlns:p="http://schemas.openxmlformats.org/presentationml/2006/main">
  <p:tag name="KSO_WM_DIAGRAM_VIRTUALLY_FRAME" val="{&quot;height&quot;:402.0698425196851,&quot;left&quot;:60.11228346456689,&quot;top&quot;:94.10480314960628,&quot;width&quot;:761.2}"/>
</p:tagLst>
</file>

<file path=ppt/tags/tag57.xml><?xml version="1.0" encoding="utf-8"?>
<p:tagLst xmlns:p="http://schemas.openxmlformats.org/presentationml/2006/main">
  <p:tag name="KSO_WM_DIAGRAM_VIRTUALLY_FRAME" val="{&quot;height&quot;:402.0698425196851,&quot;left&quot;:60.11228346456689,&quot;top&quot;:94.10480314960628,&quot;width&quot;:761.2}"/>
</p:tagLst>
</file>

<file path=ppt/tags/tag58.xml><?xml version="1.0" encoding="utf-8"?>
<p:tagLst xmlns:p="http://schemas.openxmlformats.org/presentationml/2006/main">
  <p:tag name="KSO_WM_DIAGRAM_VIRTUALLY_FRAME" val="{&quot;height&quot;:402.0698425196851,&quot;left&quot;:60.11228346456689,&quot;top&quot;:94.10480314960628,&quot;width&quot;:761.2}"/>
</p:tagLst>
</file>

<file path=ppt/tags/tag59.xml><?xml version="1.0" encoding="utf-8"?>
<p:tagLst xmlns:p="http://schemas.openxmlformats.org/presentationml/2006/main">
  <p:tag name="KSO_WM_DIAGRAM_VIRTUALLY_FRAME" val="{&quot;height&quot;:402.0698425196851,&quot;left&quot;:60.11228346456689,&quot;top&quot;:94.10480314960628,&quot;width&quot;:761.2}"/>
</p:tagLst>
</file>

<file path=ppt/tags/tag6.xml><?xml version="1.0" encoding="utf-8"?>
<p:tagLst xmlns:p="http://schemas.openxmlformats.org/presentationml/2006/main">
  <p:tag name="KSO_WM_DIAGRAM_VIRTUALLY_FRAME" val="{&quot;height&quot;:381.3395275590551,&quot;left&quot;:136.8596062992126,&quot;top&quot;:99,&quot;width&quot;:823.1403937007874}"/>
</p:tagLst>
</file>

<file path=ppt/tags/tag60.xml><?xml version="1.0" encoding="utf-8"?>
<p:tagLst xmlns:p="http://schemas.openxmlformats.org/presentationml/2006/main">
  <p:tag name="KSO_WM_DIAGRAM_VIRTUALLY_FRAME" val="{&quot;height&quot;:402.06984251968504,&quot;left&quot;:114.76228346456692,&quot;top&quot;:120.8048031496063,&quot;width&quot;:831.3}"/>
</p:tagLst>
</file>

<file path=ppt/tags/tag61.xml><?xml version="1.0" encoding="utf-8"?>
<p:tagLst xmlns:p="http://schemas.openxmlformats.org/presentationml/2006/main">
  <p:tag name="TABLE_ENDDRAG_ORIGIN_RECT" val="423*182"/>
  <p:tag name="TABLE_ENDDRAG_RECT" val="463*274*423*182"/>
</p:tagLst>
</file>

<file path=ppt/tags/tag62.xml><?xml version="1.0" encoding="utf-8"?>
<p:tagLst xmlns:p="http://schemas.openxmlformats.org/presentationml/2006/main">
  <p:tag name="KSO_WM_DIAGRAM_VIRTUALLY_FRAME" val="{&quot;height&quot;:402.0698425196851,&quot;left&quot;:60.112283464566914,&quot;top&quot;:94.10480314960628,&quot;width&quot;:831.3}"/>
</p:tagLst>
</file>

<file path=ppt/tags/tag63.xml><?xml version="1.0" encoding="utf-8"?>
<p:tagLst xmlns:p="http://schemas.openxmlformats.org/presentationml/2006/main">
  <p:tag name="KSO_WM_DIAGRAM_VIRTUALLY_FRAME" val="{&quot;height&quot;:402.0698425196851,&quot;left&quot;:60.112283464566914,&quot;top&quot;:94.10480314960628,&quot;width&quot;:831.3}"/>
</p:tagLst>
</file>

<file path=ppt/tags/tag64.xml><?xml version="1.0" encoding="utf-8"?>
<p:tagLst xmlns:p="http://schemas.openxmlformats.org/presentationml/2006/main">
  <p:tag name="KSO_WM_DIAGRAM_VIRTUALLY_FRAME" val="{&quot;height&quot;:402.0698425196851,&quot;left&quot;:60.112283464566914,&quot;top&quot;:94.10480314960628,&quot;width&quot;:831.3}"/>
</p:tagLst>
</file>

<file path=ppt/tags/tag65.xml><?xml version="1.0" encoding="utf-8"?>
<p:tagLst xmlns:p="http://schemas.openxmlformats.org/presentationml/2006/main">
  <p:tag name="KSO_WM_DIAGRAM_VIRTUALLY_FRAME" val="{&quot;height&quot;:402.0698425196851,&quot;left&quot;:60.112283464566914,&quot;top&quot;:94.10480314960628,&quot;width&quot;:831.3}"/>
</p:tagLst>
</file>

<file path=ppt/tags/tag66.xml><?xml version="1.0" encoding="utf-8"?>
<p:tagLst xmlns:p="http://schemas.openxmlformats.org/presentationml/2006/main">
  <p:tag name="KSO_WM_DIAGRAM_VIRTUALLY_FRAME" val="{&quot;height&quot;:402.0698425196851,&quot;left&quot;:60.112283464566914,&quot;top&quot;:94.10480314960628,&quot;width&quot;:831.3}"/>
</p:tagLst>
</file>

<file path=ppt/tags/tag67.xml><?xml version="1.0" encoding="utf-8"?>
<p:tagLst xmlns:p="http://schemas.openxmlformats.org/presentationml/2006/main">
  <p:tag name="KSO_WM_DIAGRAM_VIRTUALLY_FRAME" val="{&quot;height&quot;:402.06984251968504,&quot;left&quot;:114.76228346456692,&quot;top&quot;:120.8048031496063,&quot;width&quot;:831.3}"/>
</p:tagLst>
</file>

<file path=ppt/tags/tag68.xml><?xml version="1.0" encoding="utf-8"?>
<p:tagLst xmlns:p="http://schemas.openxmlformats.org/presentationml/2006/main">
  <p:tag name="TABLE_ENDDRAG_ORIGIN_RECT" val="471*182"/>
  <p:tag name="TABLE_ENDDRAG_RECT" val="244*178*471*183"/>
</p:tagLst>
</file>

<file path=ppt/tags/tag69.xml><?xml version="1.0" encoding="utf-8"?>
<p:tagLst xmlns:p="http://schemas.openxmlformats.org/presentationml/2006/main">
  <p:tag name="KSO_WM_DIAGRAM_VIRTUALLY_FRAME" val="{&quot;height&quot;:402.0698425196851,&quot;left&quot;:59.31228346456692,&quot;top&quot;:87.40480314960628,&quot;width&quot;:831.3}"/>
</p:tagLst>
</file>

<file path=ppt/tags/tag7.xml><?xml version="1.0" encoding="utf-8"?>
<p:tagLst xmlns:p="http://schemas.openxmlformats.org/presentationml/2006/main">
  <p:tag name="KSO_WM_DIAGRAM_VIRTUALLY_FRAME" val="{&quot;height&quot;:381.3395275590551,&quot;left&quot;:136.8596062992126,&quot;top&quot;:99,&quot;width&quot;:823.1403937007874}"/>
</p:tagLst>
</file>

<file path=ppt/tags/tag70.xml><?xml version="1.0" encoding="utf-8"?>
<p:tagLst xmlns:p="http://schemas.openxmlformats.org/presentationml/2006/main">
  <p:tag name="KSO_WM_DIAGRAM_VIRTUALLY_FRAME" val="{&quot;height&quot;:402.0698425196851,&quot;left&quot;:59.31228346456692,&quot;top&quot;:87.40480314960628,&quot;width&quot;:831.3}"/>
</p:tagLst>
</file>

<file path=ppt/tags/tag71.xml><?xml version="1.0" encoding="utf-8"?>
<p:tagLst xmlns:p="http://schemas.openxmlformats.org/presentationml/2006/main">
  <p:tag name="KSO_WM_DIAGRAM_VIRTUALLY_FRAME" val="{&quot;height&quot;:402.0698425196851,&quot;left&quot;:59.31228346456692,&quot;top&quot;:87.40480314960628,&quot;width&quot;:831.3}"/>
</p:tagLst>
</file>

<file path=ppt/tags/tag72.xml><?xml version="1.0" encoding="utf-8"?>
<p:tagLst xmlns:p="http://schemas.openxmlformats.org/presentationml/2006/main">
  <p:tag name="KSO_WM_DIAGRAM_VIRTUALLY_FRAME" val="{&quot;height&quot;:402.0698425196851,&quot;left&quot;:59.31228346456692,&quot;top&quot;:87.40480314960628,&quot;width&quot;:831.3}"/>
</p:tagLst>
</file>

<file path=ppt/tags/tag73.xml><?xml version="1.0" encoding="utf-8"?>
<p:tagLst xmlns:p="http://schemas.openxmlformats.org/presentationml/2006/main">
  <p:tag name="KSO_WM_DIAGRAM_VIRTUALLY_FRAME" val="{&quot;height&quot;:402.0698425196851,&quot;left&quot;:59.31228346456692,&quot;top&quot;:87.40480314960628,&quot;width&quot;:831.3}"/>
</p:tagLst>
</file>

<file path=ppt/tags/tag74.xml><?xml version="1.0" encoding="utf-8"?>
<p:tagLst xmlns:p="http://schemas.openxmlformats.org/presentationml/2006/main">
  <p:tag name="KSO_WM_DIAGRAM_VIRTUALLY_FRAME" val="{&quot;height&quot;:402.06984251968504,&quot;left&quot;:114.76228346456692,&quot;top&quot;:120.8048031496063,&quot;width&quot;:831.3}"/>
</p:tagLst>
</file>

<file path=ppt/tags/tag75.xml><?xml version="1.0" encoding="utf-8"?>
<p:tagLst xmlns:p="http://schemas.openxmlformats.org/presentationml/2006/main">
  <p:tag name="KSO_WM_DIAGRAM_VIRTUALLY_FRAME" val="{&quot;height&quot;:402.0698425196851,&quot;left&quot;:59.31228346456692,&quot;top&quot;:87.40480314960628,&quot;width&quot;:831.3}"/>
</p:tagLst>
</file>

<file path=ppt/tags/tag76.xml><?xml version="1.0" encoding="utf-8"?>
<p:tagLst xmlns:p="http://schemas.openxmlformats.org/presentationml/2006/main">
  <p:tag name="KSO_WM_DIAGRAM_VIRTUALLY_FRAME" val="{&quot;height&quot;:402.0698425196851,&quot;left&quot;:59.31228346456692,&quot;top&quot;:87.40480314960628,&quot;width&quot;:831.3}"/>
</p:tagLst>
</file>

<file path=ppt/tags/tag77.xml><?xml version="1.0" encoding="utf-8"?>
<p:tagLst xmlns:p="http://schemas.openxmlformats.org/presentationml/2006/main">
  <p:tag name="KSO_WM_DIAGRAM_VIRTUALLY_FRAME" val="{&quot;height&quot;:402.0698425196851,&quot;left&quot;:59.31228346456692,&quot;top&quot;:87.40480314960628,&quot;width&quot;:831.3}"/>
</p:tagLst>
</file>

<file path=ppt/tags/tag78.xml><?xml version="1.0" encoding="utf-8"?>
<p:tagLst xmlns:p="http://schemas.openxmlformats.org/presentationml/2006/main">
  <p:tag name="KSO_WM_DIAGRAM_VIRTUALLY_FRAME" val="{&quot;height&quot;:402.0698425196851,&quot;left&quot;:59.31228346456692,&quot;top&quot;:87.40480314960628,&quot;width&quot;:831.3}"/>
</p:tagLst>
</file>

<file path=ppt/tags/tag79.xml><?xml version="1.0" encoding="utf-8"?>
<p:tagLst xmlns:p="http://schemas.openxmlformats.org/presentationml/2006/main">
  <p:tag name="KSO_WM_DIAGRAM_VIRTUALLY_FRAME" val="{&quot;height&quot;:402.0698425196851,&quot;left&quot;:59.31228346456692,&quot;top&quot;:87.40480314960628,&quot;width&quot;:831.3}"/>
</p:tagLst>
</file>

<file path=ppt/tags/tag8.xml><?xml version="1.0" encoding="utf-8"?>
<p:tagLst xmlns:p="http://schemas.openxmlformats.org/presentationml/2006/main">
  <p:tag name="KSO_WM_DIAGRAM_VIRTUALLY_FRAME" val="{&quot;height&quot;:381.3395275590551,&quot;left&quot;:136.8596062992126,&quot;top&quot;:99,&quot;width&quot;:823.1403937007874}"/>
</p:tagLst>
</file>

<file path=ppt/tags/tag80.xml><?xml version="1.0" encoding="utf-8"?>
<p:tagLst xmlns:p="http://schemas.openxmlformats.org/presentationml/2006/main">
  <p:tag name="KSO_WM_DIAGRAM_VIRTUALLY_FRAME" val="{&quot;height&quot;:402.06984251968504,&quot;left&quot;:114.76228346456692,&quot;top&quot;:120.8048031496063,&quot;width&quot;:831.3}"/>
</p:tagLst>
</file>

<file path=ppt/tags/tag81.xml><?xml version="1.0" encoding="utf-8"?>
<p:tagLst xmlns:p="http://schemas.openxmlformats.org/presentationml/2006/main">
  <p:tag name="TABLE_ENDDRAG_ORIGIN_RECT" val="454*164"/>
  <p:tag name="TABLE_ENDDRAG_RECT" val="50*249*454*164"/>
</p:tagLst>
</file>

<file path=ppt/tags/tag82.xml><?xml version="1.0" encoding="utf-8"?>
<p:tagLst xmlns:p="http://schemas.openxmlformats.org/presentationml/2006/main">
  <p:tag name="KSO_WM_DIAGRAM_VIRTUALLY_FRAME" val="{&quot;height&quot;:433.16275590551186,&quot;left&quot;:66.81228346456692,&quot;top&quot;:89.71188976377955,&quot;width&quot;:879.25}"/>
</p:tagLst>
</file>

<file path=ppt/tags/tag83.xml><?xml version="1.0" encoding="utf-8"?>
<p:tagLst xmlns:p="http://schemas.openxmlformats.org/presentationml/2006/main">
  <p:tag name="KSO_WM_DIAGRAM_VIRTUALLY_FRAME" val="{&quot;height&quot;:433.16275590551186,&quot;left&quot;:66.81228346456692,&quot;top&quot;:89.71188976377955,&quot;width&quot;:879.25}"/>
</p:tagLst>
</file>

<file path=ppt/tags/tag84.xml><?xml version="1.0" encoding="utf-8"?>
<p:tagLst xmlns:p="http://schemas.openxmlformats.org/presentationml/2006/main">
  <p:tag name="KSO_WM_DIAGRAM_VIRTUALLY_FRAME" val="{&quot;height&quot;:433.16275590551186,&quot;left&quot;:66.81228346456692,&quot;top&quot;:89.71188976377955,&quot;width&quot;:879.25}"/>
</p:tagLst>
</file>

<file path=ppt/tags/tag85.xml><?xml version="1.0" encoding="utf-8"?>
<p:tagLst xmlns:p="http://schemas.openxmlformats.org/presentationml/2006/main">
  <p:tag name="KSO_WM_DIAGRAM_VIRTUALLY_FRAME" val="{&quot;height&quot;:433.16275590551186,&quot;left&quot;:66.81228346456692,&quot;top&quot;:89.71188976377955,&quot;width&quot;:879.25}"/>
</p:tagLst>
</file>

<file path=ppt/tags/tag86.xml><?xml version="1.0" encoding="utf-8"?>
<p:tagLst xmlns:p="http://schemas.openxmlformats.org/presentationml/2006/main">
  <p:tag name="KSO_WM_DIAGRAM_VIRTUALLY_FRAME" val="{&quot;height&quot;:402.06984251968504,&quot;left&quot;:114.76228346456692,&quot;top&quot;:120.8048031496063,&quot;width&quot;:831.3}"/>
</p:tagLst>
</file>

<file path=ppt/tags/tag87.xml><?xml version="1.0" encoding="utf-8"?>
<p:tagLst xmlns:p="http://schemas.openxmlformats.org/presentationml/2006/main">
  <p:tag name="KSO_WM_DIAGRAM_VIRTUALLY_FRAME" val="{&quot;height&quot;:402.0698425196851,&quot;left&quot;:59.31228346456692,&quot;top&quot;:87.40480314960628,&quot;width&quot;:831.3}"/>
</p:tagLst>
</file>

<file path=ppt/tags/tag88.xml><?xml version="1.0" encoding="utf-8"?>
<p:tagLst xmlns:p="http://schemas.openxmlformats.org/presentationml/2006/main">
  <p:tag name="KSO_WM_DIAGRAM_VIRTUALLY_FRAME" val="{&quot;height&quot;:436.46984251968513,&quot;left&quot;:85.5122834645669,&quot;top&quot;:86.40480314960628,&quot;width&quot;:860.5500000000002}"/>
</p:tagLst>
</file>

<file path=ppt/tags/tag89.xml><?xml version="1.0" encoding="utf-8"?>
<p:tagLst xmlns:p="http://schemas.openxmlformats.org/presentationml/2006/main">
  <p:tag name="KSO_WM_DIAGRAM_VIRTUALLY_FRAME" val="{&quot;height&quot;:436.46984251968513,&quot;left&quot;:85.5122834645669,&quot;top&quot;:86.40480314960628,&quot;width&quot;:860.5500000000002}"/>
</p:tagLst>
</file>

<file path=ppt/tags/tag9.xml><?xml version="1.0" encoding="utf-8"?>
<p:tagLst xmlns:p="http://schemas.openxmlformats.org/presentationml/2006/main">
  <p:tag name="KSO_WM_DIAGRAM_VIRTUALLY_FRAME" val="{&quot;height&quot;:381.3395275590551,&quot;left&quot;:136.8596062992126,&quot;top&quot;:99,&quot;width&quot;:823.1403937007874}"/>
</p:tagLst>
</file>

<file path=ppt/tags/tag90.xml><?xml version="1.0" encoding="utf-8"?>
<p:tagLst xmlns:p="http://schemas.openxmlformats.org/presentationml/2006/main">
  <p:tag name="KSO_WM_DIAGRAM_VIRTUALLY_FRAME" val="{&quot;height&quot;:436.46984251968513,&quot;left&quot;:85.5122834645669,&quot;top&quot;:86.40480314960628,&quot;width&quot;:860.5500000000002}"/>
</p:tagLst>
</file>

<file path=ppt/tags/tag91.xml><?xml version="1.0" encoding="utf-8"?>
<p:tagLst xmlns:p="http://schemas.openxmlformats.org/presentationml/2006/main">
  <p:tag name="KSO_WM_DIAGRAM_VIRTUALLY_FRAME" val="{&quot;height&quot;:436.46984251968513,&quot;left&quot;:85.5122834645669,&quot;top&quot;:86.40480314960628,&quot;width&quot;:860.5500000000002}"/>
</p:tagLst>
</file>

<file path=ppt/tags/tag92.xml><?xml version="1.0" encoding="utf-8"?>
<p:tagLst xmlns:p="http://schemas.openxmlformats.org/presentationml/2006/main">
  <p:tag name="KSO_WM_DIAGRAM_VIRTUALLY_FRAME" val="{&quot;height&quot;:436.46984251968513,&quot;left&quot;:85.5122834645669,&quot;top&quot;:86.40480314960628,&quot;width&quot;:860.5500000000002}"/>
</p:tagLst>
</file>

<file path=ppt/tags/tag93.xml><?xml version="1.0" encoding="utf-8"?>
<p:tagLst xmlns:p="http://schemas.openxmlformats.org/presentationml/2006/main">
  <p:tag name="KSO_WM_DIAGRAM_VIRTUALLY_FRAME" val="{&quot;height&quot;:402.06984251968504,&quot;left&quot;:114.76228346456692,&quot;top&quot;:120.8048031496063,&quot;width&quot;:831.3}"/>
</p:tagLst>
</file>

<file path=ppt/tags/tag94.xml><?xml version="1.0" encoding="utf-8"?>
<p:tagLst xmlns:p="http://schemas.openxmlformats.org/presentationml/2006/main">
  <p:tag name="TABLE_ENDDRAG_ORIGIN_RECT" val="677*140"/>
  <p:tag name="TABLE_ENDDRAG_RECT" val="144*130*677*140"/>
</p:tagLst>
</file>

<file path=ppt/tags/tag95.xml><?xml version="1.0" encoding="utf-8"?>
<p:tagLst xmlns:p="http://schemas.openxmlformats.org/presentationml/2006/main">
  <p:tag name="KSO_WM_DIAGRAM_VIRTUALLY_FRAME" val="{&quot;height&quot;:402.06984251968504,&quot;left&quot;:114.76228346456692,&quot;top&quot;:120.8048031496063,&quot;width&quot;:831.3}"/>
</p:tagLst>
</file>

<file path=ppt/tags/tag96.xml><?xml version="1.0" encoding="utf-8"?>
<p:tagLst xmlns:p="http://schemas.openxmlformats.org/presentationml/2006/main">
  <p:tag name="KSO_WM_DIAGRAM_VIRTUALLY_FRAME" val="{&quot;height&quot;:402.06984251968504,&quot;left&quot;:114.76228346456692,&quot;top&quot;:120.8048031496063,&quot;width&quot;:831.3}"/>
</p:tagLst>
</file>

<file path=ppt/tags/tag97.xml><?xml version="1.0" encoding="utf-8"?>
<p:tagLst xmlns:p="http://schemas.openxmlformats.org/presentationml/2006/main">
  <p:tag name="KSO_WM_DIAGRAM_VIRTUALLY_FRAME" val="{&quot;height&quot;:402.06984251968504,&quot;left&quot;:114.76228346456692,&quot;top&quot;:120.8048031496063,&quot;width&quot;:831.3}"/>
</p:tagLst>
</file>

<file path=ppt/tags/tag98.xml><?xml version="1.0" encoding="utf-8"?>
<p:tagLst xmlns:p="http://schemas.openxmlformats.org/presentationml/2006/main">
  <p:tag name="KSO_WM_DIAGRAM_VIRTUALLY_FRAME" val="{&quot;height&quot;:402.06984251968504,&quot;left&quot;:114.76228346456692,&quot;top&quot;:120.8048031496063,&quot;width&quot;:831.3}"/>
</p:tagLst>
</file>

<file path=ppt/tags/tag99.xml><?xml version="1.0" encoding="utf-8"?>
<p:tagLst xmlns:p="http://schemas.openxmlformats.org/presentationml/2006/main">
  <p:tag name="KSO_WM_DIAGRAM_VIRTUALLY_FRAME" val="{&quot;height&quot;:402.06984251968504,&quot;left&quot;:114.76228346456692,&quot;top&quot;:120.8048031496063,&quot;width&quot;:83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3556</Words>
  <Application>WPS 演示</Application>
  <PresentationFormat>宽屏</PresentationFormat>
  <Paragraphs>400</Paragraphs>
  <Slides>23</Slides>
  <Notes>31</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宋体</vt:lpstr>
      <vt:lpstr>Wingdings</vt:lpstr>
      <vt:lpstr>微软雅黑</vt:lpstr>
      <vt:lpstr>Calibri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基础架构处</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淘宝店铺:想搞设计</dc:title>
  <dc:creator>淘宝店铺:想搞设计</dc:creator>
  <cp:keywords>淘宝店铺:想搞设计</cp:keywords>
  <dc:description>淘宝店铺:想搞设计</dc:description>
  <dc:subject>淘宝店铺:想搞设计</dc:subject>
  <cp:category>淘宝店铺:想搞设计</cp:category>
  <cp:lastModifiedBy>梁奕宸</cp:lastModifiedBy>
  <cp:revision>175</cp:revision>
  <dcterms:created xsi:type="dcterms:W3CDTF">2017-04-21T07:43:00Z</dcterms:created>
  <dcterms:modified xsi:type="dcterms:W3CDTF">2024-05-22T02:15:03Z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2E52B87572B94CF2AA92305FE239D057_12</vt:lpwstr>
  </property>
</Properties>
</file>