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7"/>
  </p:notesMasterIdLst>
  <p:handoutMasterIdLst>
    <p:handoutMasterId r:id="rId18"/>
  </p:handoutMasterIdLst>
  <p:sldIdLst>
    <p:sldId id="259" r:id="rId2"/>
    <p:sldId id="260" r:id="rId3"/>
    <p:sldId id="261" r:id="rId4"/>
    <p:sldId id="286" r:id="rId5"/>
    <p:sldId id="287" r:id="rId6"/>
    <p:sldId id="288" r:id="rId7"/>
    <p:sldId id="296" r:id="rId8"/>
    <p:sldId id="297" r:id="rId9"/>
    <p:sldId id="270" r:id="rId10"/>
    <p:sldId id="298" r:id="rId11"/>
    <p:sldId id="276" r:id="rId12"/>
    <p:sldId id="300" r:id="rId13"/>
    <p:sldId id="280" r:id="rId14"/>
    <p:sldId id="291" r:id="rId15"/>
    <p:sldId id="28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l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逻辑架构设计如上图所示，主要分为移动客户端和云端。其中客户端接受用户输入，在本地运行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TensorflowLite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模型生成藏头诗，分担云端运算压力，并把输入的文字和图片上传主服务器。主服务的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服务模块将调用百度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平台预处理文本和图片，提取情感倾向和图片主体关键词，并将预处理结果分配给云计算节点进行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模型推断。云计算节点的文案生成部分主要涉及深度学习算法技术，利用预处理得到的信息进行运算并生成文案。并且云计算节点是可拓展的，可以适应高并发的用户请求，也可以保障可靠性。</a:t>
            </a:r>
          </a:p>
          <a:p>
            <a:pPr indent="266700" algn="l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同时，主服务器上还有用户账号管理系统和数据库，可以支持用户登录和信息同步。服务器上的后台管理平台，可以对上传侵权、违禁内容的用户进行封停和解封处理。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86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系统物理架构如上图所示，主服务器中运行了两个进程。进程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是向提供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配文创作服务的。进程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是向客户端提供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Gallery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图片服务的。每个客户端请求一次生成配文服务，进程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都会开出一个新的线程来处理此用户的请求。该新的线程会调度各计算节点，向合适的计算节点的三个配文创作进程的通信线程分配计算任务。通信线程向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计算线程发送请求。计算线程将计算结果逐层返回给客户端。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55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Desktop/T20210267_3_9a875800.mp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验收测试与答辩</a:t>
            </a:r>
            <a:r>
              <a:rPr lang="en-US" altLang="zh-CN" sz="4000" dirty="0"/>
              <a:t>-- </a:t>
            </a:r>
            <a:r>
              <a:rPr lang="en-US" altLang="zh-CN" sz="4000" dirty="0" err="1"/>
              <a:t>iMoments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6863832" cy="468179"/>
          </a:xfrm>
        </p:spPr>
        <p:txBody>
          <a:bodyPr/>
          <a:lstStyle/>
          <a:p>
            <a:r>
              <a:rPr lang="en-US" altLang="zh-CN" dirty="0"/>
              <a:t>“</a:t>
            </a:r>
            <a:r>
              <a:rPr lang="zh-CN" altLang="en-US" dirty="0"/>
              <a:t>搞快点</a:t>
            </a:r>
            <a:r>
              <a:rPr lang="en-US" altLang="zh-CN" dirty="0"/>
              <a:t>”</a:t>
            </a:r>
            <a:r>
              <a:rPr lang="zh-CN" altLang="en-US" dirty="0"/>
              <a:t>团队成员：蒋哲、陈乐、沈玮杭、徐惠东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85CA5B-9932-43A0-9032-3DFF0E9ACA2D}"/>
              </a:ext>
            </a:extLst>
          </p:cNvPr>
          <p:cNvSpPr txBox="1"/>
          <p:nvPr/>
        </p:nvSpPr>
        <p:spPr>
          <a:xfrm>
            <a:off x="923278" y="23614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BD7F7C-B90C-4162-B406-BF4F76280CB1}"/>
              </a:ext>
            </a:extLst>
          </p:cNvPr>
          <p:cNvSpPr txBox="1"/>
          <p:nvPr/>
        </p:nvSpPr>
        <p:spPr>
          <a:xfrm>
            <a:off x="674702" y="1411550"/>
            <a:ext cx="77058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2D3B45"/>
                </a:solidFill>
                <a:effectLst/>
                <a:latin typeface="Candara" panose="020E0502030303020204" pitchFamily="34" charset="0"/>
                <a:cs typeface="Cascadia Code" panose="020B0609020000020004" pitchFamily="49" charset="0"/>
              </a:rPr>
              <a:t>经验：</a:t>
            </a:r>
          </a:p>
          <a:p>
            <a:pPr algn="l"/>
            <a:r>
              <a:rPr lang="en-US" altLang="zh-CN" sz="2800" b="0" i="0" dirty="0">
                <a:solidFill>
                  <a:srgbClr val="2D3B45"/>
                </a:solidFill>
                <a:effectLst/>
                <a:latin typeface="Candara" panose="020E0502030303020204" pitchFamily="34" charset="0"/>
                <a:cs typeface="Cascadia Code" panose="020B0609020000020004" pitchFamily="49" charset="0"/>
              </a:rPr>
              <a:t>1. 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Candara" panose="020E0502030303020204" pitchFamily="34" charset="0"/>
                <a:cs typeface="Cascadia Code" panose="020B0609020000020004" pitchFamily="49" charset="0"/>
              </a:rPr>
              <a:t>选择了合适的技术栈，学习了新技术。</a:t>
            </a:r>
          </a:p>
          <a:p>
            <a:pPr algn="l"/>
            <a:r>
              <a:rPr lang="en-US" altLang="zh-CN" sz="2800" b="0" i="0" dirty="0">
                <a:solidFill>
                  <a:srgbClr val="2D3B45"/>
                </a:solidFill>
                <a:effectLst/>
                <a:latin typeface="Candara" panose="020E0502030303020204" pitchFamily="34" charset="0"/>
                <a:cs typeface="Cascadia Code" panose="020B0609020000020004" pitchFamily="49" charset="0"/>
              </a:rPr>
              <a:t>2. 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Candara" panose="020E0502030303020204" pitchFamily="34" charset="0"/>
                <a:cs typeface="Cascadia Code" panose="020B0609020000020004" pitchFamily="49" charset="0"/>
              </a:rPr>
              <a:t>灵活调度团队力量，及时补救风险。</a:t>
            </a:r>
            <a:endParaRPr lang="en-US" altLang="zh-CN" sz="2800" b="0" i="0" dirty="0">
              <a:solidFill>
                <a:srgbClr val="2D3B45"/>
              </a:solidFill>
              <a:effectLst/>
              <a:latin typeface="Candara" panose="020E0502030303020204" pitchFamily="34" charset="0"/>
              <a:cs typeface="Cascadia Code" panose="020B0609020000020004" pitchFamily="49" charset="0"/>
            </a:endParaRPr>
          </a:p>
          <a:p>
            <a:pPr algn="l"/>
            <a:endParaRPr lang="zh-CN" altLang="en-US" sz="2800" b="0" i="0" dirty="0">
              <a:solidFill>
                <a:srgbClr val="2D3B45"/>
              </a:solidFill>
              <a:effectLst/>
              <a:latin typeface="Candara" panose="020E0502030303020204" pitchFamily="34" charset="0"/>
              <a:cs typeface="Cascadia Code" panose="020B0609020000020004" pitchFamily="49" charset="0"/>
            </a:endParaRPr>
          </a:p>
          <a:p>
            <a:pPr algn="l"/>
            <a:r>
              <a:rPr lang="zh-CN" altLang="en-US" sz="2800" b="0" i="0" dirty="0">
                <a:solidFill>
                  <a:srgbClr val="2D3B45"/>
                </a:solidFill>
                <a:effectLst/>
                <a:latin typeface="Candara" panose="020E0502030303020204" pitchFamily="34" charset="0"/>
                <a:cs typeface="Cascadia Code" panose="020B0609020000020004" pitchFamily="49" charset="0"/>
              </a:rPr>
              <a:t>教训：</a:t>
            </a:r>
          </a:p>
          <a:p>
            <a:pPr algn="l"/>
            <a:r>
              <a:rPr lang="en-US" altLang="zh-CN" sz="2800" b="0" i="0" dirty="0">
                <a:solidFill>
                  <a:srgbClr val="2D3B45"/>
                </a:solidFill>
                <a:effectLst/>
                <a:latin typeface="Candara" panose="020E0502030303020204" pitchFamily="34" charset="0"/>
                <a:cs typeface="Cascadia Code" panose="020B0609020000020004" pitchFamily="49" charset="0"/>
              </a:rPr>
              <a:t>1. 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Candara" panose="020E0502030303020204" pitchFamily="34" charset="0"/>
                <a:cs typeface="Cascadia Code" panose="020B0609020000020004" pitchFamily="49" charset="0"/>
              </a:rPr>
              <a:t>架构设计的不太好，导致代码有些混乱。</a:t>
            </a:r>
          </a:p>
          <a:p>
            <a:pPr algn="l"/>
            <a:r>
              <a:rPr lang="en-US" altLang="zh-CN" sz="2800" b="0" i="0" dirty="0">
                <a:solidFill>
                  <a:srgbClr val="2D3B45"/>
                </a:solidFill>
                <a:effectLst/>
                <a:latin typeface="Candara" panose="020E0502030303020204" pitchFamily="34" charset="0"/>
                <a:cs typeface="Cascadia Code" panose="020B0609020000020004" pitchFamily="49" charset="0"/>
              </a:rPr>
              <a:t>2. 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Candara" panose="020E0502030303020204" pitchFamily="34" charset="0"/>
                <a:cs typeface="Cascadia Code" panose="020B0609020000020004" pitchFamily="49" charset="0"/>
              </a:rPr>
              <a:t>分工有些不合理，进度与预期有差距。</a:t>
            </a:r>
          </a:p>
          <a:p>
            <a:pPr algn="l"/>
            <a:r>
              <a:rPr lang="en-US" altLang="zh-CN" sz="2800" b="0" i="0" dirty="0">
                <a:solidFill>
                  <a:srgbClr val="2D3B45"/>
                </a:solidFill>
                <a:effectLst/>
                <a:latin typeface="Candara" panose="020E0502030303020204" pitchFamily="34" charset="0"/>
                <a:cs typeface="Cascadia Code" panose="020B0609020000020004" pitchFamily="49" charset="0"/>
              </a:rPr>
              <a:t>3. 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Candara" panose="020E0502030303020204" pitchFamily="34" charset="0"/>
                <a:cs typeface="Cascadia Code" panose="020B0609020000020004" pitchFamily="49" charset="0"/>
              </a:rPr>
              <a:t>代码风格不统一，难以整合。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FA8433-916E-47B6-85AE-25BFD1A4C1D6}"/>
              </a:ext>
            </a:extLst>
          </p:cNvPr>
          <p:cNvSpPr/>
          <p:nvPr/>
        </p:nvSpPr>
        <p:spPr>
          <a:xfrm>
            <a:off x="565301" y="756317"/>
            <a:ext cx="20120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经验与教训</a:t>
            </a:r>
            <a:endParaRPr lang="zh-CN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4633000"/>
      </p:ext>
    </p:extLst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D3B45"/>
                </a:solidFill>
                <a:latin typeface="LatoWeb"/>
              </a:rPr>
              <a:t>经验教训</a:t>
            </a:r>
            <a:endParaRPr lang="zh-CN" altLang="en-US" sz="2400" dirty="0"/>
          </a:p>
        </p:txBody>
      </p: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i="0" dirty="0">
                <a:solidFill>
                  <a:srgbClr val="2D3B45"/>
                </a:solidFill>
                <a:effectLst/>
                <a:latin typeface="LatoWeb"/>
              </a:rPr>
              <a:t>成员贡献或分工</a:t>
            </a:r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428FB458-4C7F-4F94-B37E-47C8660561BB}"/>
              </a:ext>
            </a:extLst>
          </p:cNvPr>
          <p:cNvSpPr>
            <a:spLocks/>
          </p:cNvSpPr>
          <p:nvPr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0BB759-7AE3-45CC-B0EC-F7E429DC560F}"/>
              </a:ext>
            </a:extLst>
          </p:cNvPr>
          <p:cNvSpPr txBox="1"/>
          <p:nvPr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1537BAB-C15C-4CEF-B9BA-D3A3BBC118CE}"/>
              </a:ext>
            </a:extLst>
          </p:cNvPr>
          <p:cNvCxnSpPr>
            <a:stCxn id="27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7A772A9-2596-485F-815D-93BFF3360653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架构与关键技术</a:t>
            </a:r>
          </a:p>
        </p:txBody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C32B26FF-F98A-454F-BDC4-7E8D1C55F17C}"/>
              </a:ext>
            </a:extLst>
          </p:cNvPr>
          <p:cNvSpPr>
            <a:spLocks/>
          </p:cNvSpPr>
          <p:nvPr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80B08E6-FA48-4CEC-829D-84B9D4500EC7}"/>
              </a:ext>
            </a:extLst>
          </p:cNvPr>
          <p:cNvSpPr txBox="1"/>
          <p:nvPr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6349CAC-DA63-4840-9AC7-6B9A7D3F1E61}"/>
              </a:ext>
            </a:extLst>
          </p:cNvPr>
          <p:cNvCxnSpPr>
            <a:stCxn id="31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1E925D98-2452-4BA4-BE05-9CC1A30BE9F2}"/>
              </a:ext>
            </a:extLst>
          </p:cNvPr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产品特色与创新点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382665E-52F7-4B3A-BE72-8B9A68150E78}"/>
              </a:ext>
            </a:extLst>
          </p:cNvPr>
          <p:cNvCxnSpPr/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10">
            <a:extLst>
              <a:ext uri="{FF2B5EF4-FFF2-40B4-BE49-F238E27FC236}">
                <a16:creationId xmlns:a16="http://schemas.microsoft.com/office/drawing/2014/main" id="{B7C147A5-25D0-4CBD-977B-EEC5C2F59CD7}"/>
              </a:ext>
            </a:extLst>
          </p:cNvPr>
          <p:cNvSpPr>
            <a:spLocks/>
          </p:cNvSpPr>
          <p:nvPr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5B75A28-267E-41A7-B07C-B6FE8EDCBB7D}"/>
              </a:ext>
            </a:extLst>
          </p:cNvPr>
          <p:cNvSpPr txBox="1"/>
          <p:nvPr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071FEA3-9DAC-4D5B-B692-2ED33E044340}"/>
              </a:ext>
            </a:extLst>
          </p:cNvPr>
          <p:cNvCxnSpPr>
            <a:stCxn id="45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5BE0FA9-95BF-4735-8DEC-1E2913F0075B}"/>
              </a:ext>
            </a:extLst>
          </p:cNvPr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总结与展望</a:t>
            </a:r>
          </a:p>
        </p:txBody>
      </p:sp>
    </p:spTree>
    <p:extLst>
      <p:ext uri="{BB962C8B-B14F-4D97-AF65-F5344CB8AC3E}">
        <p14:creationId xmlns:p14="http://schemas.microsoft.com/office/powerpoint/2010/main" val="3578238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EAB4B27-4C3C-4384-8C91-7001425838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蒋哲：后端开发和部署。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沈玮杭：</a:t>
            </a:r>
            <a:r>
              <a:rPr lang="en-US" altLang="zh-CN" dirty="0"/>
              <a:t>AI</a:t>
            </a:r>
            <a:r>
              <a:rPr lang="zh-CN" altLang="en-US" dirty="0"/>
              <a:t>单元开发。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陈乐：前端开发。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徐惠东：协助前端开发；各文档和答辩</a:t>
            </a:r>
            <a:r>
              <a:rPr lang="en-US" altLang="zh-CN" dirty="0"/>
              <a:t>ppt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0AC33B-859E-4358-96EE-4EF5CDD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成员合作分工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98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i="0" dirty="0">
                <a:solidFill>
                  <a:srgbClr val="2D3B45"/>
                </a:solidFill>
                <a:effectLst/>
                <a:latin typeface="LatoWeb"/>
              </a:rPr>
              <a:t>成员贡献或分工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总结与展望</a:t>
            </a:r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5575744A-0C86-4AEC-8BBF-F0B141D12BEB}"/>
              </a:ext>
            </a:extLst>
          </p:cNvPr>
          <p:cNvSpPr>
            <a:spLocks noChangeAspect="1"/>
          </p:cNvSpPr>
          <p:nvPr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E4D5050-1949-455D-A879-00B75ABCC023}"/>
              </a:ext>
            </a:extLst>
          </p:cNvPr>
          <p:cNvSpPr txBox="1"/>
          <p:nvPr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24CC3E0-4E84-4E5E-9085-404DE50D775A}"/>
              </a:ext>
            </a:extLst>
          </p:cNvPr>
          <p:cNvCxnSpPr>
            <a:stCxn id="27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5EB1107-882E-4DBE-A39A-DE9B52FC02DD}"/>
              </a:ext>
            </a:extLst>
          </p:cNvPr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D3B45"/>
                </a:solidFill>
                <a:latin typeface="LatoWeb"/>
              </a:rPr>
              <a:t>经验教训</a:t>
            </a:r>
            <a:endParaRPr lang="zh-CN" altLang="en-US" sz="2400" dirty="0"/>
          </a:p>
        </p:txBody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106B44D8-98E0-43C2-A77F-A1F95713A889}"/>
              </a:ext>
            </a:extLst>
          </p:cNvPr>
          <p:cNvSpPr>
            <a:spLocks/>
          </p:cNvSpPr>
          <p:nvPr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9808D0-3C2E-4A80-864F-050078A4E3E7}"/>
              </a:ext>
            </a:extLst>
          </p:cNvPr>
          <p:cNvSpPr txBox="1"/>
          <p:nvPr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00EF7DC-8B33-4E4A-A727-C21E503726F4}"/>
              </a:ext>
            </a:extLst>
          </p:cNvPr>
          <p:cNvCxnSpPr>
            <a:stCxn id="31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67D39DDE-02DC-42CE-A626-D57F3330DF24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架构与关键技术</a:t>
            </a:r>
          </a:p>
        </p:txBody>
      </p:sp>
      <p:sp>
        <p:nvSpPr>
          <p:cNvPr id="39" name="Freeform 10">
            <a:extLst>
              <a:ext uri="{FF2B5EF4-FFF2-40B4-BE49-F238E27FC236}">
                <a16:creationId xmlns:a16="http://schemas.microsoft.com/office/drawing/2014/main" id="{64F59D84-7AEB-4021-A48C-AE4F10D6BB2A}"/>
              </a:ext>
            </a:extLst>
          </p:cNvPr>
          <p:cNvSpPr>
            <a:spLocks/>
          </p:cNvSpPr>
          <p:nvPr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5CC6F01-DE57-4FA7-BC87-0EBA5509263B}"/>
              </a:ext>
            </a:extLst>
          </p:cNvPr>
          <p:cNvSpPr txBox="1"/>
          <p:nvPr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E284453-3A49-4361-A916-616CD3F1CDF3}"/>
              </a:ext>
            </a:extLst>
          </p:cNvPr>
          <p:cNvCxnSpPr>
            <a:stCxn id="39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F547B70C-EA0F-4B69-95CF-5C820F608402}"/>
              </a:ext>
            </a:extLst>
          </p:cNvPr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产品特色与创新点</a:t>
            </a:r>
          </a:p>
        </p:txBody>
      </p:sp>
    </p:spTree>
    <p:extLst>
      <p:ext uri="{BB962C8B-B14F-4D97-AF65-F5344CB8AC3E}">
        <p14:creationId xmlns:p14="http://schemas.microsoft.com/office/powerpoint/2010/main" val="208525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EAB4B27-4C3C-4384-8C91-7001425838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本次课程大作业我们团队分工合作，团结一致，共同克服了许多困难，大家也收获了很多！非常感谢软件工程这门课，让我们有机会能够亲身接触并参与进一个真正意义上完整的项目，这也将成为我们珍贵的回忆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在这门课程中，我们培养了工程思维、锻炼了代码能力，在未来的学习和工作生活中，我们也将带着这份宝贵的经验前行。最后，非常非常感谢沈老师这个学期以来的辛勤付出与悉心指导，谢谢！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0AC33B-859E-4358-96EE-4EF5CDD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总结与展望</a:t>
            </a:r>
          </a:p>
        </p:txBody>
      </p:sp>
      <p:sp>
        <p:nvSpPr>
          <p:cNvPr id="5" name="矩形 4">
            <a:hlinkClick r:id="rId2" action="ppaction://hlinkfile"/>
            <a:extLst>
              <a:ext uri="{FF2B5EF4-FFF2-40B4-BE49-F238E27FC236}">
                <a16:creationId xmlns:a16="http://schemas.microsoft.com/office/drawing/2014/main" id="{BE8D4682-5ED4-4DE9-906D-FA6CB7E0F1FA}"/>
              </a:ext>
            </a:extLst>
          </p:cNvPr>
          <p:cNvSpPr/>
          <p:nvPr/>
        </p:nvSpPr>
        <p:spPr>
          <a:xfrm>
            <a:off x="494024" y="5107021"/>
            <a:ext cx="293916" cy="272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03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产品特色与创新点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架构与关键技术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2D3B45"/>
                </a:solidFill>
                <a:latin typeface="LatoWeb"/>
              </a:rPr>
              <a:t>经验教训</a:t>
            </a:r>
            <a:endParaRPr lang="zh-CN" altLang="en-US" sz="2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成员贡献或分工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总结与技术</a:t>
            </a: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产品特色与创新点</a:t>
            </a:r>
          </a:p>
          <a:p>
            <a:endParaRPr lang="zh-CN" altLang="en-US" sz="2400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架构与关键技术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2D3B45"/>
                </a:solidFill>
                <a:latin typeface="LatoWeb"/>
              </a:rPr>
              <a:t>经验教训</a:t>
            </a:r>
            <a:endParaRPr lang="zh-CN" altLang="en-US" sz="2400" dirty="0"/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成员贡献或分工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总结与技术</a:t>
            </a: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4">
            <a:extLst>
              <a:ext uri="{FF2B5EF4-FFF2-40B4-BE49-F238E27FC236}">
                <a16:creationId xmlns:a16="http://schemas.microsoft.com/office/drawing/2014/main" id="{5895D952-019F-4F09-9DB1-AFBCFE7058C7}"/>
              </a:ext>
            </a:extLst>
          </p:cNvPr>
          <p:cNvSpPr>
            <a:spLocks noGrp="1"/>
          </p:cNvSpPr>
          <p:nvPr/>
        </p:nvSpPr>
        <p:spPr>
          <a:xfrm>
            <a:off x="385919" y="1641351"/>
            <a:ext cx="8372163" cy="49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25000"/>
              </a:lnSpc>
              <a:buNone/>
            </a:pPr>
            <a:endParaRPr lang="en-US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提取用户输入文字中的关键主题和情感倾向：百度云端语义和情感倾向分析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lnSpc>
                <a:spcPct val="125000"/>
              </a:lnSpc>
              <a:buFont typeface="+mj-ea"/>
              <a:buAutoNum type="circleNumDbPlain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优美诗句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配文：本地神经网络模型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云端神经网络模型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迭代求解。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采用新型的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Flutter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框架，移植性好。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5000"/>
              </a:lnSpc>
              <a:buFont typeface="+mj-ea"/>
              <a:buAutoNum type="circleNumDbPlain"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TensorFlow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Pytorch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自然语言处理，新颖、生动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25000"/>
              </a:lnSpc>
              <a:buNone/>
            </a:pPr>
            <a:b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031F6C-4468-4EC4-8E88-02A5C7FD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iMoments</a:t>
            </a:r>
            <a:r>
              <a:rPr lang="zh-CN" altLang="en-US" dirty="0"/>
              <a:t>项目特色与创新点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DDB3C-F99B-425C-A63D-982536480B63}"/>
              </a:ext>
            </a:extLst>
          </p:cNvPr>
          <p:cNvSpPr/>
          <p:nvPr/>
        </p:nvSpPr>
        <p:spPr>
          <a:xfrm>
            <a:off x="587492" y="4279654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端云结合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645B95-140E-47FA-B484-1179D2F458FD}"/>
              </a:ext>
            </a:extLst>
          </p:cNvPr>
          <p:cNvSpPr/>
          <p:nvPr/>
        </p:nvSpPr>
        <p:spPr>
          <a:xfrm>
            <a:off x="2306202" y="5287671"/>
            <a:ext cx="29546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智能算法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CDD401C-790A-40C4-8306-73A87575D5C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740" y="3759641"/>
            <a:ext cx="3295650" cy="2914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261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2D3B45"/>
                </a:solidFill>
                <a:latin typeface="LatoWeb"/>
              </a:rPr>
              <a:t>经验教训</a:t>
            </a:r>
            <a:endParaRPr lang="zh-CN" altLang="en-US" sz="2400" dirty="0"/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成员贡献或分工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总结与展望</a:t>
            </a:r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CA58548A-6739-4D9D-A664-3546C24AF7B4}"/>
              </a:ext>
            </a:extLst>
          </p:cNvPr>
          <p:cNvSpPr>
            <a:spLocks/>
          </p:cNvSpPr>
          <p:nvPr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1E25C2C-41E1-4A3D-8E2D-05FA32527698}"/>
              </a:ext>
            </a:extLst>
          </p:cNvPr>
          <p:cNvSpPr txBox="1"/>
          <p:nvPr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2CD429F-30DE-41C4-9F28-0F99F9329AC1}"/>
              </a:ext>
            </a:extLst>
          </p:cNvPr>
          <p:cNvCxnSpPr>
            <a:stCxn id="27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0B85B2E-84CF-4939-9034-643C8ED57B4E}"/>
              </a:ext>
            </a:extLst>
          </p:cNvPr>
          <p:cNvSpPr txBox="1"/>
          <p:nvPr/>
        </p:nvSpPr>
        <p:spPr>
          <a:xfrm>
            <a:off x="2915073" y="1274734"/>
            <a:ext cx="4387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产品特色与创新点</a:t>
            </a: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D1B2480E-E0E5-480A-844B-20C4FA4AD628}"/>
              </a:ext>
            </a:extLst>
          </p:cNvPr>
          <p:cNvSpPr>
            <a:spLocks/>
          </p:cNvSpPr>
          <p:nvPr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15946FA-9576-4E93-B7A5-1BA775E31ACF}"/>
              </a:ext>
            </a:extLst>
          </p:cNvPr>
          <p:cNvSpPr txBox="1"/>
          <p:nvPr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7B5FDFD-452F-4B30-A50C-3FA7B1B0C1EB}"/>
              </a:ext>
            </a:extLst>
          </p:cNvPr>
          <p:cNvCxnSpPr>
            <a:stCxn id="31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3AA818D-60AA-4B8F-908B-405F8D582F1D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架构与关键技术</a:t>
            </a:r>
          </a:p>
        </p:txBody>
      </p:sp>
    </p:spTree>
    <p:extLst>
      <p:ext uri="{BB962C8B-B14F-4D97-AF65-F5344CB8AC3E}">
        <p14:creationId xmlns:p14="http://schemas.microsoft.com/office/powerpoint/2010/main" val="300609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7345D562-4F23-4FFC-9CF0-F275EDFBE5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1945977"/>
            <a:ext cx="4908550" cy="388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CE9B01B-4BC5-48DF-A9CE-0C8C0D0D7C33}"/>
              </a:ext>
            </a:extLst>
          </p:cNvPr>
          <p:cNvSpPr/>
          <p:nvPr/>
        </p:nvSpPr>
        <p:spPr>
          <a:xfrm>
            <a:off x="491995" y="1022647"/>
            <a:ext cx="43781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总体</a:t>
            </a:r>
            <a:r>
              <a:rPr lang="zh-CN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架构设计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DFF4AE-499B-4E34-B91C-AE6EAF3FA41D}"/>
              </a:ext>
            </a:extLst>
          </p:cNvPr>
          <p:cNvSpPr txBox="1"/>
          <p:nvPr/>
        </p:nvSpPr>
        <p:spPr>
          <a:xfrm>
            <a:off x="5224953" y="1351507"/>
            <a:ext cx="35807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整体架构，如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图所示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主要分为文本预处理、图像与处理两个部分。</a:t>
            </a:r>
            <a:endParaRPr lang="en-US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其中文本预处理部分主要包含“关键字提取”、“情感倾向分析”两个模块，主要涉及自然语言处理部分的技术；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图像处理主要包含“显著性测试”、“图像分析”、“风格迁移”、“语义拆分”四个模块，主要涉及计算机视觉相关技术。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而古诗生成部分主要涉及深度学习算法的技术。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384068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CE9B01B-4BC5-48DF-A9CE-0C8C0D0D7C33}"/>
              </a:ext>
            </a:extLst>
          </p:cNvPr>
          <p:cNvSpPr/>
          <p:nvPr/>
        </p:nvSpPr>
        <p:spPr>
          <a:xfrm>
            <a:off x="382559" y="756317"/>
            <a:ext cx="23775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逻辑架构设计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4BF374-A767-488D-BFC8-E042456FE21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59" y="1279537"/>
            <a:ext cx="8193270" cy="4490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778242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CE9B01B-4BC5-48DF-A9CE-0C8C0D0D7C33}"/>
              </a:ext>
            </a:extLst>
          </p:cNvPr>
          <p:cNvSpPr/>
          <p:nvPr/>
        </p:nvSpPr>
        <p:spPr>
          <a:xfrm>
            <a:off x="382558" y="756317"/>
            <a:ext cx="23775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物理</a:t>
            </a:r>
            <a:r>
              <a:rPr lang="zh-CN" alt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架构设计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8AFA6E-9549-4B38-9EE0-126B1AEFC35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2" y="1376040"/>
            <a:ext cx="7696939" cy="4385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6736356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架构与关键技术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D3B45"/>
                </a:solidFill>
                <a:latin typeface="LatoWeb"/>
              </a:rPr>
              <a:t>经验教训</a:t>
            </a:r>
            <a:endParaRPr lang="zh-CN" altLang="en-US" sz="2400" dirty="0"/>
          </a:p>
        </p:txBody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FF332AD3-8B9C-48F2-BDE8-09705CB64A35}"/>
              </a:ext>
            </a:extLst>
          </p:cNvPr>
          <p:cNvSpPr>
            <a:spLocks/>
          </p:cNvSpPr>
          <p:nvPr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E3A6898-C53F-4E23-B091-0C1B9D661BF7}"/>
              </a:ext>
            </a:extLst>
          </p:cNvPr>
          <p:cNvSpPr txBox="1"/>
          <p:nvPr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4548CBB-A689-467E-9F49-4524B9E9DA71}"/>
              </a:ext>
            </a:extLst>
          </p:cNvPr>
          <p:cNvCxnSpPr>
            <a:stCxn id="31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92D5A87E-7076-40C1-8276-6D0473B08D18}"/>
              </a:ext>
            </a:extLst>
          </p:cNvPr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产品特色与创新点</a:t>
            </a:r>
          </a:p>
        </p:txBody>
      </p:sp>
      <p:sp>
        <p:nvSpPr>
          <p:cNvPr id="39" name="Freeform 10">
            <a:extLst>
              <a:ext uri="{FF2B5EF4-FFF2-40B4-BE49-F238E27FC236}">
                <a16:creationId xmlns:a16="http://schemas.microsoft.com/office/drawing/2014/main" id="{6D404CB7-55BC-49F6-B300-B4F47DDD4863}"/>
              </a:ext>
            </a:extLst>
          </p:cNvPr>
          <p:cNvSpPr>
            <a:spLocks/>
          </p:cNvSpPr>
          <p:nvPr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0814844-D47F-4A94-99ED-C8D9E3935114}"/>
              </a:ext>
            </a:extLst>
          </p:cNvPr>
          <p:cNvSpPr txBox="1"/>
          <p:nvPr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D638EA4-E053-40C8-AFA4-F9ED5D372637}"/>
              </a:ext>
            </a:extLst>
          </p:cNvPr>
          <p:cNvCxnSpPr>
            <a:stCxn id="39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4F3C48C-BF11-4E35-9D29-EBCC096AB08A}"/>
              </a:ext>
            </a:extLst>
          </p:cNvPr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2D3B45"/>
                </a:solidFill>
                <a:latin typeface="LatoWeb"/>
              </a:rPr>
              <a:t>成员贡献或分工</a:t>
            </a:r>
            <a:endParaRPr lang="zh-CN" altLang="en-US" sz="2400" b="0" i="0" dirty="0">
              <a:solidFill>
                <a:srgbClr val="2D3B45"/>
              </a:solidFill>
              <a:effectLst/>
              <a:latin typeface="LatoWeb"/>
            </a:endParaRPr>
          </a:p>
        </p:txBody>
      </p:sp>
      <p:sp>
        <p:nvSpPr>
          <p:cNvPr id="43" name="Freeform 10">
            <a:extLst>
              <a:ext uri="{FF2B5EF4-FFF2-40B4-BE49-F238E27FC236}">
                <a16:creationId xmlns:a16="http://schemas.microsoft.com/office/drawing/2014/main" id="{3FD9F4E4-7740-4F69-B84C-6101C6D72465}"/>
              </a:ext>
            </a:extLst>
          </p:cNvPr>
          <p:cNvSpPr>
            <a:spLocks/>
          </p:cNvSpPr>
          <p:nvPr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E714C0C-B618-4586-B049-52FA6FFA3AF7}"/>
              </a:ext>
            </a:extLst>
          </p:cNvPr>
          <p:cNvSpPr txBox="1"/>
          <p:nvPr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69E1F7E-A658-48A6-A031-C91D34909B8A}"/>
              </a:ext>
            </a:extLst>
          </p:cNvPr>
          <p:cNvCxnSpPr>
            <a:stCxn id="4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FC21D61-08A1-4159-A6D3-711F2E3DB248}"/>
              </a:ext>
            </a:extLst>
          </p:cNvPr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总结展望</a:t>
            </a:r>
          </a:p>
        </p:txBody>
      </p:sp>
    </p:spTree>
    <p:extLst>
      <p:ext uri="{BB962C8B-B14F-4D97-AF65-F5344CB8AC3E}">
        <p14:creationId xmlns:p14="http://schemas.microsoft.com/office/powerpoint/2010/main" val="2473960281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1357</TotalTime>
  <Words>841</Words>
  <Application>Microsoft Office PowerPoint</Application>
  <PresentationFormat>全屏显示(4:3)</PresentationFormat>
  <Paragraphs>116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LatoWeb</vt:lpstr>
      <vt:lpstr>等线</vt:lpstr>
      <vt:lpstr>等线 Light</vt:lpstr>
      <vt:lpstr>微软雅黑</vt:lpstr>
      <vt:lpstr>Arial</vt:lpstr>
      <vt:lpstr>Calibri</vt:lpstr>
      <vt:lpstr>Candara</vt:lpstr>
      <vt:lpstr>Times New Roman</vt:lpstr>
      <vt:lpstr>2016-VI主题-蓝</vt:lpstr>
      <vt:lpstr>验收测试与答辩-- iMoments</vt:lpstr>
      <vt:lpstr>目录 Contents</vt:lpstr>
      <vt:lpstr>目录 Contents</vt:lpstr>
      <vt:lpstr>iMoments项目特色与创新点</vt:lpstr>
      <vt:lpstr>目录 Contents</vt:lpstr>
      <vt:lpstr>PowerPoint 演示文稿</vt:lpstr>
      <vt:lpstr>PowerPoint 演示文稿</vt:lpstr>
      <vt:lpstr>PowerPoint 演示文稿</vt:lpstr>
      <vt:lpstr>目录 Contents</vt:lpstr>
      <vt:lpstr>PowerPoint 演示文稿</vt:lpstr>
      <vt:lpstr>目录 Contents</vt:lpstr>
      <vt:lpstr>成员合作分工</vt:lpstr>
      <vt:lpstr>目录 Contents</vt:lpstr>
      <vt:lpstr>总结与展望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蒋 哲</cp:lastModifiedBy>
  <cp:revision>278</cp:revision>
  <dcterms:created xsi:type="dcterms:W3CDTF">2016-04-20T02:59:17Z</dcterms:created>
  <dcterms:modified xsi:type="dcterms:W3CDTF">2021-06-24T13:16:54Z</dcterms:modified>
</cp:coreProperties>
</file>