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Source Code Pro"/>
      <p:regular r:id="rId19"/>
      <p:bold r:id="rId20"/>
      <p:italic r:id="rId21"/>
      <p:boldItalic r:id="rId22"/>
    </p:embeddedFont>
    <p:embeddedFont>
      <p:font typeface="Oswald"/>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SourceCodePro-bold.fntdata"/><Relationship Id="rId11" Type="http://schemas.openxmlformats.org/officeDocument/2006/relationships/slide" Target="slides/slide7.xml"/><Relationship Id="rId22" Type="http://schemas.openxmlformats.org/officeDocument/2006/relationships/font" Target="fonts/SourceCodePro-boldItalic.fntdata"/><Relationship Id="rId10" Type="http://schemas.openxmlformats.org/officeDocument/2006/relationships/slide" Target="slides/slide6.xml"/><Relationship Id="rId21" Type="http://schemas.openxmlformats.org/officeDocument/2006/relationships/font" Target="fonts/SourceCodePro-italic.fntdata"/><Relationship Id="rId13" Type="http://schemas.openxmlformats.org/officeDocument/2006/relationships/slide" Target="slides/slide9.xml"/><Relationship Id="rId24" Type="http://schemas.openxmlformats.org/officeDocument/2006/relationships/font" Target="fonts/Oswald-bold.fntdata"/><Relationship Id="rId12" Type="http://schemas.openxmlformats.org/officeDocument/2006/relationships/slide" Target="slides/slide8.xml"/><Relationship Id="rId23" Type="http://schemas.openxmlformats.org/officeDocument/2006/relationships/font" Target="fonts/Oswald-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SourceCodePro-regular.fnt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1626c64b96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1626c64b96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1626c64b96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1626c64b96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9f43f0a7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9f43f0a7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9f43f0a7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9f43f0a7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9f43f0a7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9f43f0a7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320332ed9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20332ed9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“We’ve all heard of smart contracts but few know little about what a parachain is let alone a parathread. Like Smart Contracts , parachains are blockchain based software programs that have a multitude of use cases ranging from decentralized finance application, gaming, IOT Applications, digital wallets, even Web3 Infrastructure.”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9f43f0a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9f43f0a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9f43f0a7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9f43f0a7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1626c64b96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1626c64b96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1626c64b96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1626c64b96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1626c64b96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1626c64b96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1626c64b96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1626c64b96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1626c64b96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1626c64b96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chemeClr val="accent4"/>
                </a:solidFill>
              </a:rPr>
              <a:t>Contracts, Parachains and Parathreads</a:t>
            </a:r>
            <a:endParaRPr>
              <a:solidFill>
                <a:schemeClr val="accent4"/>
              </a:solidFill>
            </a:endParaRPr>
          </a:p>
        </p:txBody>
      </p:sp>
      <p:sp>
        <p:nvSpPr>
          <p:cNvPr id="63" name="Google Shape;63;p13"/>
          <p:cNvSpPr txBox="1"/>
          <p:nvPr>
            <p:ph idx="1" type="subTitle"/>
          </p:nvPr>
        </p:nvSpPr>
        <p:spPr>
          <a:xfrm>
            <a:off x="411175" y="3398250"/>
            <a:ext cx="8282400" cy="1260600"/>
          </a:xfrm>
          <a:prstGeom prst="rect">
            <a:avLst/>
          </a:prstGeom>
          <a:solidFill>
            <a:schemeClr val="lt1"/>
          </a:solidFill>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chemeClr val="dk1"/>
                </a:solidFill>
                <a:highlight>
                  <a:schemeClr val="lt1"/>
                </a:highlight>
              </a:rPr>
              <a:t>Contributors: Tahgi D. Jones</a:t>
            </a:r>
            <a:endParaRPr>
              <a:solidFill>
                <a:schemeClr val="dk1"/>
              </a:solidFill>
              <a:highlight>
                <a:schemeClr val="lt1"/>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chemeClr val="accent4"/>
                </a:solidFill>
              </a:rPr>
              <a:t>Construction of  a Parachain</a:t>
            </a:r>
            <a:endParaRPr>
              <a:solidFill>
                <a:schemeClr val="accent4"/>
              </a:solidFill>
            </a:endParaRPr>
          </a:p>
        </p:txBody>
      </p:sp>
      <p:sp>
        <p:nvSpPr>
          <p:cNvPr id="118" name="Google Shape;118;p22"/>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chemeClr val="accent4"/>
                </a:solidFill>
              </a:rPr>
              <a:t>Construction of a Parathread</a:t>
            </a:r>
            <a:endParaRPr>
              <a:solidFill>
                <a:schemeClr val="accent4"/>
              </a:solidFill>
            </a:endParaRPr>
          </a:p>
        </p:txBody>
      </p:sp>
      <p:sp>
        <p:nvSpPr>
          <p:cNvPr id="124" name="Google Shape;124;p23"/>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430800" y="1889700"/>
            <a:ext cx="8282400" cy="1516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chemeClr val="accent4"/>
                </a:solidFill>
              </a:rPr>
              <a:t>Demo</a:t>
            </a:r>
            <a:endParaRPr>
              <a:solidFill>
                <a:schemeClr val="accent4"/>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chemeClr val="dk1"/>
                </a:solidFill>
              </a:rPr>
              <a:t>Directions for Future Development</a:t>
            </a:r>
            <a:endParaRPr>
              <a:solidFill>
                <a:schemeClr val="dk1"/>
              </a:solidFill>
            </a:endParaRPr>
          </a:p>
        </p:txBody>
      </p:sp>
      <p:sp>
        <p:nvSpPr>
          <p:cNvPr id="135" name="Google Shape;135;p25"/>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chemeClr val="dk1"/>
                </a:solidFill>
              </a:rPr>
              <a:t>Links</a:t>
            </a:r>
            <a:endParaRPr>
              <a:solidFill>
                <a:schemeClr val="dk1"/>
              </a:solidFill>
            </a:endParaRPr>
          </a:p>
        </p:txBody>
      </p:sp>
      <p:sp>
        <p:nvSpPr>
          <p:cNvPr id="141" name="Google Shape;141;p26"/>
          <p:cNvSpPr txBox="1"/>
          <p:nvPr>
            <p:ph idx="1" type="body"/>
          </p:nvPr>
        </p:nvSpPr>
        <p:spPr>
          <a:xfrm>
            <a:off x="370925" y="1468825"/>
            <a:ext cx="8520600" cy="3099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accent4"/>
              </a:buClr>
              <a:buSzPts val="1800"/>
              <a:buChar char="●"/>
            </a:pPr>
            <a:r>
              <a:rPr lang="en">
                <a:solidFill>
                  <a:schemeClr val="accent4"/>
                </a:solidFill>
              </a:rPr>
              <a:t>Deployed</a:t>
            </a:r>
            <a:endParaRPr>
              <a:solidFill>
                <a:schemeClr val="accent4"/>
              </a:solidFill>
            </a:endParaRPr>
          </a:p>
          <a:p>
            <a:pPr indent="-342900" lvl="0" marL="457200" rtl="0" algn="l">
              <a:spcBef>
                <a:spcPts val="0"/>
              </a:spcBef>
              <a:spcAft>
                <a:spcPts val="0"/>
              </a:spcAft>
              <a:buClr>
                <a:schemeClr val="accent4"/>
              </a:buClr>
              <a:buSzPts val="1800"/>
              <a:buChar char="●"/>
            </a:pPr>
            <a:r>
              <a:rPr lang="en">
                <a:solidFill>
                  <a:schemeClr val="accent4"/>
                </a:solidFill>
              </a:rPr>
              <a:t>GitHub repo</a:t>
            </a:r>
            <a:endParaRPr>
              <a:solidFill>
                <a:schemeClr val="accent4"/>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430800" y="1889700"/>
            <a:ext cx="8282400" cy="1516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chemeClr val="accent4"/>
                </a:solidFill>
              </a:rPr>
              <a:t>Elevator pitch</a:t>
            </a:r>
            <a:endParaRPr>
              <a:solidFill>
                <a:schemeClr val="accent4"/>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3503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chemeClr val="dk1"/>
                </a:solidFill>
              </a:rPr>
              <a:t>Concept</a:t>
            </a:r>
            <a:endParaRPr>
              <a:solidFill>
                <a:schemeClr val="dk1"/>
              </a:solidFill>
            </a:endParaRPr>
          </a:p>
        </p:txBody>
      </p:sp>
      <p:sp>
        <p:nvSpPr>
          <p:cNvPr id="74" name="Google Shape;74;p15"/>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accent4"/>
              </a:buClr>
              <a:buSzPts val="1800"/>
              <a:buChar char="●"/>
            </a:pPr>
            <a:r>
              <a:rPr lang="en">
                <a:solidFill>
                  <a:schemeClr val="accent4"/>
                </a:solidFill>
              </a:rPr>
              <a:t>Description</a:t>
            </a:r>
            <a:endParaRPr>
              <a:solidFill>
                <a:schemeClr val="accent4"/>
              </a:solidFill>
            </a:endParaRPr>
          </a:p>
          <a:p>
            <a:pPr indent="-342900" lvl="0" marL="457200" rtl="0" algn="l">
              <a:spcBef>
                <a:spcPts val="0"/>
              </a:spcBef>
              <a:spcAft>
                <a:spcPts val="0"/>
              </a:spcAft>
              <a:buClr>
                <a:schemeClr val="accent4"/>
              </a:buClr>
              <a:buSzPts val="1800"/>
              <a:buChar char="●"/>
            </a:pPr>
            <a:r>
              <a:rPr lang="en">
                <a:solidFill>
                  <a:schemeClr val="accent4"/>
                </a:solidFill>
              </a:rPr>
              <a:t>Research</a:t>
            </a:r>
            <a:endParaRPr>
              <a:solidFill>
                <a:schemeClr val="accent4"/>
              </a:solidFill>
            </a:endParaRPr>
          </a:p>
          <a:p>
            <a:pPr indent="-342900" lvl="0" marL="457200" rtl="0" algn="l">
              <a:spcBef>
                <a:spcPts val="0"/>
              </a:spcBef>
              <a:spcAft>
                <a:spcPts val="0"/>
              </a:spcAft>
              <a:buClr>
                <a:schemeClr val="accent4"/>
              </a:buClr>
              <a:buSzPts val="1800"/>
              <a:buChar char="●"/>
            </a:pPr>
            <a:r>
              <a:rPr lang="en">
                <a:solidFill>
                  <a:schemeClr val="accent4"/>
                </a:solidFill>
              </a:rPr>
              <a:t>User story</a:t>
            </a:r>
            <a:endParaRPr>
              <a:solidFill>
                <a:schemeClr val="accent4"/>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chemeClr val="dk1"/>
                </a:solidFill>
              </a:rPr>
              <a:t>Process</a:t>
            </a:r>
            <a:endParaRPr>
              <a:solidFill>
                <a:schemeClr val="dk1"/>
              </a:solidFill>
            </a:endParaRPr>
          </a:p>
        </p:txBody>
      </p:sp>
      <p:sp>
        <p:nvSpPr>
          <p:cNvPr id="80" name="Google Shape;80;p16"/>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accent4"/>
              </a:buClr>
              <a:buSzPts val="1800"/>
              <a:buChar char="●"/>
            </a:pPr>
            <a:r>
              <a:rPr lang="en">
                <a:solidFill>
                  <a:schemeClr val="accent4"/>
                </a:solidFill>
              </a:rPr>
              <a:t>Technologies used</a:t>
            </a:r>
            <a:endParaRPr>
              <a:solidFill>
                <a:schemeClr val="accent4"/>
              </a:solidFill>
            </a:endParaRPr>
          </a:p>
          <a:p>
            <a:pPr indent="-342900" lvl="0" marL="457200" rtl="0" algn="l">
              <a:spcBef>
                <a:spcPts val="0"/>
              </a:spcBef>
              <a:spcAft>
                <a:spcPts val="0"/>
              </a:spcAft>
              <a:buClr>
                <a:schemeClr val="accent4"/>
              </a:buClr>
              <a:buSzPts val="1800"/>
              <a:buChar char="●"/>
            </a:pPr>
            <a:r>
              <a:rPr lang="en">
                <a:solidFill>
                  <a:schemeClr val="accent4"/>
                </a:solidFill>
              </a:rPr>
              <a:t>Breakdown of tasks and roles</a:t>
            </a:r>
            <a:endParaRPr>
              <a:solidFill>
                <a:schemeClr val="accent4"/>
              </a:solidFill>
            </a:endParaRPr>
          </a:p>
          <a:p>
            <a:pPr indent="-342900" lvl="0" marL="457200" rtl="0" algn="l">
              <a:spcBef>
                <a:spcPts val="0"/>
              </a:spcBef>
              <a:spcAft>
                <a:spcPts val="0"/>
              </a:spcAft>
              <a:buClr>
                <a:schemeClr val="accent4"/>
              </a:buClr>
              <a:buSzPts val="1800"/>
              <a:buChar char="●"/>
            </a:pPr>
            <a:r>
              <a:rPr lang="en">
                <a:solidFill>
                  <a:schemeClr val="accent4"/>
                </a:solidFill>
              </a:rPr>
              <a:t>Challenges</a:t>
            </a:r>
            <a:endParaRPr>
              <a:solidFill>
                <a:schemeClr val="accent4"/>
              </a:solidFill>
            </a:endParaRPr>
          </a:p>
          <a:p>
            <a:pPr indent="-342900" lvl="0" marL="457200" rtl="0" algn="l">
              <a:spcBef>
                <a:spcPts val="0"/>
              </a:spcBef>
              <a:spcAft>
                <a:spcPts val="0"/>
              </a:spcAft>
              <a:buClr>
                <a:schemeClr val="accent4"/>
              </a:buClr>
              <a:buSzPts val="1800"/>
              <a:buChar char="●"/>
            </a:pPr>
            <a:r>
              <a:rPr lang="en">
                <a:solidFill>
                  <a:schemeClr val="accent4"/>
                </a:solidFill>
              </a:rPr>
              <a:t>Successes</a:t>
            </a:r>
            <a:endParaRPr>
              <a:solidFill>
                <a:schemeClr val="accent4"/>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chemeClr val="dk1"/>
                </a:solidFill>
              </a:rPr>
              <a:t>Smart Contract</a:t>
            </a:r>
            <a:endParaRPr>
              <a:solidFill>
                <a:schemeClr val="dk1"/>
              </a:solidFill>
            </a:endParaRPr>
          </a:p>
        </p:txBody>
      </p:sp>
      <p:sp>
        <p:nvSpPr>
          <p:cNvPr id="86" name="Google Shape;86;p17"/>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solidFill>
                <a:schemeClr val="accent4"/>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chemeClr val="dk1"/>
                </a:solidFill>
              </a:rPr>
              <a:t>Parachain</a:t>
            </a:r>
            <a:endParaRPr>
              <a:solidFill>
                <a:schemeClr val="dk1"/>
              </a:solidFill>
            </a:endParaRPr>
          </a:p>
        </p:txBody>
      </p:sp>
      <p:sp>
        <p:nvSpPr>
          <p:cNvPr id="92" name="Google Shape;92;p18"/>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solidFill>
                <a:schemeClr val="accent4"/>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chemeClr val="dk1"/>
                </a:solidFill>
              </a:rPr>
              <a:t>Parathread (The best of both)</a:t>
            </a:r>
            <a:endParaRPr>
              <a:solidFill>
                <a:schemeClr val="dk1"/>
              </a:solidFill>
            </a:endParaRPr>
          </a:p>
        </p:txBody>
      </p:sp>
      <p:sp>
        <p:nvSpPr>
          <p:cNvPr id="98" name="Google Shape;98;p19"/>
          <p:cNvSpPr txBox="1"/>
          <p:nvPr>
            <p:ph idx="1" type="body"/>
          </p:nvPr>
        </p:nvSpPr>
        <p:spPr>
          <a:xfrm>
            <a:off x="311700" y="1468825"/>
            <a:ext cx="39999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solidFill>
                <a:schemeClr val="accent4"/>
              </a:solidFill>
            </a:endParaRPr>
          </a:p>
        </p:txBody>
      </p:sp>
      <p:sp>
        <p:nvSpPr>
          <p:cNvPr id="99" name="Google Shape;99;p19"/>
          <p:cNvSpPr txBox="1"/>
          <p:nvPr>
            <p:ph idx="2" type="body"/>
          </p:nvPr>
        </p:nvSpPr>
        <p:spPr>
          <a:xfrm>
            <a:off x="4832400" y="1468825"/>
            <a:ext cx="39999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solidFill>
                <a:schemeClr val="accent4"/>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Construction</a:t>
            </a:r>
            <a:endParaRPr/>
          </a:p>
        </p:txBody>
      </p:sp>
      <p:sp>
        <p:nvSpPr>
          <p:cNvPr id="105" name="Google Shape;105;p20"/>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This section details how smart contracts, parachains and parathreads are constructed.</a:t>
            </a:r>
            <a:endParaRPr/>
          </a:p>
        </p:txBody>
      </p:sp>
      <p:sp>
        <p:nvSpPr>
          <p:cNvPr id="106" name="Google Shape;106;p20"/>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solidFill>
                <a:schemeClr val="accent4"/>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chemeClr val="accent4"/>
                </a:solidFill>
              </a:rPr>
              <a:t>Smart Contract Construction</a:t>
            </a:r>
            <a:endParaRPr>
              <a:solidFill>
                <a:schemeClr val="accent4"/>
              </a:solidFill>
            </a:endParaRPr>
          </a:p>
        </p:txBody>
      </p:sp>
      <p:sp>
        <p:nvSpPr>
          <p:cNvPr id="112" name="Google Shape;112;p21"/>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solidFill>
                  <a:schemeClr val="dk1"/>
                </a:solidFill>
                <a:highlight>
                  <a:schemeClr val="lt1"/>
                </a:highlight>
                <a:latin typeface="Arial"/>
                <a:ea typeface="Arial"/>
                <a:cs typeface="Arial"/>
                <a:sym typeface="Arial"/>
              </a:rPr>
              <a:t>Constructing a smart contract involves defining the contract terms, choosing a programming language, developing the smart contract code, testing and debugging it, and deploying it on a blockchain network. Smart contracts are self-executing and self-enforcing contracts that are fully automated and transparent. They eliminate the need for intermediaries and can help to reduce the time and costs associated with traditional contractual agreements. The specific programming language and standards used may vary depending on the blockchain network being used.</a:t>
            </a:r>
            <a:endParaRPr>
              <a:solidFill>
                <a:schemeClr val="dk1"/>
              </a:solidFill>
              <a:highlight>
                <a:schemeClr val="lt1"/>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0838F"/>
      </a:accent5>
      <a:accent6>
        <a:srgbClr val="F8E71C"/>
      </a:accent6>
      <a:hlink>
        <a:srgbClr val="00838F"/>
      </a:hlink>
      <a:folHlink>
        <a:srgbClr val="0083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