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2" r:id="rId13"/>
    <p:sldId id="293" r:id="rId14"/>
    <p:sldId id="294" r:id="rId15"/>
    <p:sldId id="295" r:id="rId16"/>
    <p:sldId id="29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8B09FC-E4FC-49D6-8F45-1CE2D2C4DD9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46FF48-A2F6-4296-9E44-8EEF7FCAD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15849C-9C11-4F01-897B-15A5045E628D}"/>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9C910768-10DB-4C19-B733-AE86665118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32650B-7BFF-4841-9FAE-81715FA9FE3B}"/>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147210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FC68FA-4CBB-4AEF-A02B-A1337460C4E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15CDBC-8164-4056-A921-0A211AE706C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956937-6873-4AB1-94AB-F5FA9D564EFC}"/>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E8835DB9-326D-4881-BE37-50DD39E760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4F9BB3-283B-4C15-9E44-118DC531B36D}"/>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17293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8FE54A-7CDA-4800-92E4-C6CFBA9DA66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7502646-D557-48BD-8A67-AED12E648AB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CB2E8DE-DD84-4950-9954-DEA04E7ADFFB}"/>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77D1CFA9-789D-4451-98F0-27A2F97860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DE9F4A-5B41-46CC-B285-37E65F0D8168}"/>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93568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FF1E50-4F1C-4E1E-8B6F-3DD6668532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03E570E-316F-4F6D-826F-6AB4D9F5819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03F969-F0E4-44F6-9D90-D93203E4293B}"/>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622324DF-607B-4E46-9970-083A123A4C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E1DBB9-75A8-46E2-87E5-4749BA3E277C}"/>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247939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A2ED4F-BAED-42A2-999E-EA67B96EC4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BCD4434-11AA-44BE-AF39-D735646E7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B07598E-1693-4D05-AE04-1B20BBCD2A29}"/>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CD0BA259-1069-4A48-A297-C304CC26763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21EEC8-45DF-498A-884E-16B23D02359B}"/>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85689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CE33D-47EC-4083-B296-5ED7C58259F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6D7EC-AC47-4025-8395-8B980FFA6D4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FB8A1DF-C1AA-4FFA-9DF4-80E10EDF43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D466E58-7789-4536-A386-BC7B70C2116E}"/>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6" name="Segnaposto piè di pagina 5">
            <a:extLst>
              <a:ext uri="{FF2B5EF4-FFF2-40B4-BE49-F238E27FC236}">
                <a16:creationId xmlns:a16="http://schemas.microsoft.com/office/drawing/2014/main" id="{481B5327-38DA-43BE-8116-6BB3D2E68F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FF689F-FC90-4897-87D2-378F63B3B061}"/>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287659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8916E-7564-4251-8B97-E7D95B1C67E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BD560B-41E5-4CA9-889F-7BF1BEAAD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FB7D1D0-55D7-44A8-999C-A9009707725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3F05E9C-D41B-4F19-8EAE-ABC0A2240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C1E5D50-E080-4458-B99E-B2782345CFF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C9ECE1B-9412-42BC-A2E4-089526653E3A}"/>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8" name="Segnaposto piè di pagina 7">
            <a:extLst>
              <a:ext uri="{FF2B5EF4-FFF2-40B4-BE49-F238E27FC236}">
                <a16:creationId xmlns:a16="http://schemas.microsoft.com/office/drawing/2014/main" id="{16848B2A-23AA-4C9E-ADD2-9CE69AAFDE2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80229FC-64CE-48DB-8952-F5CBF1765110}"/>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32918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6CFEBC-BD8D-467D-B352-4DADEA3A9EC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F18F801-A75A-4A73-98A3-47103BFAD46B}"/>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4" name="Segnaposto piè di pagina 3">
            <a:extLst>
              <a:ext uri="{FF2B5EF4-FFF2-40B4-BE49-F238E27FC236}">
                <a16:creationId xmlns:a16="http://schemas.microsoft.com/office/drawing/2014/main" id="{AC223DCF-50AB-4953-AF72-957D47B269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78333DF-19E5-4BD4-BE7D-345E58A2649C}"/>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119721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A011551-3CA5-4E7F-9EE1-75D2FD1FB153}"/>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3" name="Segnaposto piè di pagina 2">
            <a:extLst>
              <a:ext uri="{FF2B5EF4-FFF2-40B4-BE49-F238E27FC236}">
                <a16:creationId xmlns:a16="http://schemas.microsoft.com/office/drawing/2014/main" id="{2108383B-2AD4-474C-95AE-F0D7E7E4BEB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AA85C36-2A62-4A18-BB2C-F6F4B23EB24B}"/>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416839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FC2347-483B-4FE4-8C5B-F6947EAB65C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313DA0A-F89E-4ED7-BA03-1DC455D2B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8B2D2B9-5305-4F4F-AB84-E2ABA9941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A0DF4EC-A062-4C9A-B63F-98FCAD395C7B}"/>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6" name="Segnaposto piè di pagina 5">
            <a:extLst>
              <a:ext uri="{FF2B5EF4-FFF2-40B4-BE49-F238E27FC236}">
                <a16:creationId xmlns:a16="http://schemas.microsoft.com/office/drawing/2014/main" id="{156B0966-9FD8-4651-BD61-EEA88531BE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6FA9438-52A2-4D6C-8714-6D4419ECE028}"/>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18785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7EF5F6-1F7E-4CA1-8D4A-555AFAD0CB7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2D96883-178E-44EC-8829-DF8C80AF7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CEB3F8A-885A-437A-A7F1-C85898522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9DFAF0B-55E0-482C-B3BE-1625A8B182EC}"/>
              </a:ext>
            </a:extLst>
          </p:cNvPr>
          <p:cNvSpPr>
            <a:spLocks noGrp="1"/>
          </p:cNvSpPr>
          <p:nvPr>
            <p:ph type="dt" sz="half" idx="10"/>
          </p:nvPr>
        </p:nvSpPr>
        <p:spPr/>
        <p:txBody>
          <a:bodyPr/>
          <a:lstStyle/>
          <a:p>
            <a:fld id="{C048E66F-5CE3-4EF9-8D25-C6793F9D09AB}" type="datetimeFigureOut">
              <a:rPr lang="it-IT" smtClean="0"/>
              <a:t>27/07/2022</a:t>
            </a:fld>
            <a:endParaRPr lang="it-IT"/>
          </a:p>
        </p:txBody>
      </p:sp>
      <p:sp>
        <p:nvSpPr>
          <p:cNvPr id="6" name="Segnaposto piè di pagina 5">
            <a:extLst>
              <a:ext uri="{FF2B5EF4-FFF2-40B4-BE49-F238E27FC236}">
                <a16:creationId xmlns:a16="http://schemas.microsoft.com/office/drawing/2014/main" id="{60509585-954C-4FA4-A925-1DA8045D6D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B2B4B2-03A6-465E-BC3D-01BA12CC0D23}"/>
              </a:ext>
            </a:extLst>
          </p:cNvPr>
          <p:cNvSpPr>
            <a:spLocks noGrp="1"/>
          </p:cNvSpPr>
          <p:nvPr>
            <p:ph type="sldNum" sz="quarter" idx="12"/>
          </p:nvPr>
        </p:nvSpPr>
        <p:spPr/>
        <p:txBody>
          <a:bodyPr/>
          <a:lstStyle/>
          <a:p>
            <a:fld id="{A894C48B-0F4C-4E5F-A9E4-5D728F45A91A}" type="slidenum">
              <a:rPr lang="it-IT" smtClean="0"/>
              <a:t>‹N›</a:t>
            </a:fld>
            <a:endParaRPr lang="it-IT"/>
          </a:p>
        </p:txBody>
      </p:sp>
    </p:spTree>
    <p:extLst>
      <p:ext uri="{BB962C8B-B14F-4D97-AF65-F5344CB8AC3E}">
        <p14:creationId xmlns:p14="http://schemas.microsoft.com/office/powerpoint/2010/main" val="283037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42A2F0E-011F-430D-9D41-2660FBAB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6D0FE4-2B52-464D-B106-488C1A39D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51FCE3-00CD-4C27-867C-A53D0289A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E66F-5CE3-4EF9-8D25-C6793F9D09AB}" type="datetimeFigureOut">
              <a:rPr lang="it-IT" smtClean="0"/>
              <a:t>27/07/2022</a:t>
            </a:fld>
            <a:endParaRPr lang="it-IT"/>
          </a:p>
        </p:txBody>
      </p:sp>
      <p:sp>
        <p:nvSpPr>
          <p:cNvPr id="5" name="Segnaposto piè di pagina 4">
            <a:extLst>
              <a:ext uri="{FF2B5EF4-FFF2-40B4-BE49-F238E27FC236}">
                <a16:creationId xmlns:a16="http://schemas.microsoft.com/office/drawing/2014/main" id="{5D68732C-EBFC-4075-86B3-72423EEA0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9BC8A96-E4EE-4483-B458-34183BFA3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4C48B-0F4C-4E5F-A9E4-5D728F45A91A}" type="slidenum">
              <a:rPr lang="it-IT" smtClean="0"/>
              <a:t>‹N›</a:t>
            </a:fld>
            <a:endParaRPr lang="it-IT"/>
          </a:p>
        </p:txBody>
      </p:sp>
    </p:spTree>
    <p:extLst>
      <p:ext uri="{BB962C8B-B14F-4D97-AF65-F5344CB8AC3E}">
        <p14:creationId xmlns:p14="http://schemas.microsoft.com/office/powerpoint/2010/main" val="2786932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89E54BA-368E-4023-BBBA-7736BB753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63" y="935900"/>
            <a:ext cx="5293859" cy="4986200"/>
          </a:xfrm>
          <a:prstGeom prst="rect">
            <a:avLst/>
          </a:prstGeom>
        </p:spPr>
      </p:pic>
      <p:sp>
        <p:nvSpPr>
          <p:cNvPr id="5" name="CasellaDiTesto 4">
            <a:extLst>
              <a:ext uri="{FF2B5EF4-FFF2-40B4-BE49-F238E27FC236}">
                <a16:creationId xmlns:a16="http://schemas.microsoft.com/office/drawing/2014/main" id="{54C3C1D4-8056-42DA-9584-6482F30DACA7}"/>
              </a:ext>
            </a:extLst>
          </p:cNvPr>
          <p:cNvSpPr txBox="1"/>
          <p:nvPr/>
        </p:nvSpPr>
        <p:spPr>
          <a:xfrm>
            <a:off x="6540760" y="2565919"/>
            <a:ext cx="4637314" cy="1284454"/>
          </a:xfrm>
          <a:prstGeom prst="rect">
            <a:avLst/>
          </a:prstGeom>
          <a:noFill/>
        </p:spPr>
        <p:txBody>
          <a:bodyPr wrap="square" rtlCol="0">
            <a:spAutoFit/>
          </a:bodyPr>
          <a:lstStyle/>
          <a:p>
            <a:pPr algn="ctr">
              <a:spcBef>
                <a:spcPts val="2400"/>
              </a:spcBef>
              <a:spcAft>
                <a:spcPts val="200"/>
              </a:spcAft>
            </a:pPr>
            <a:r>
              <a:rPr lang="it-IT" sz="1800" kern="1400"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PROGETTO BASI DI DATI</a:t>
            </a:r>
          </a:p>
          <a:p>
            <a:pPr algn="ctr">
              <a:lnSpc>
                <a:spcPct val="110000"/>
              </a:lnSpc>
              <a:spcAft>
                <a:spcPts val="2400"/>
              </a:spcAft>
            </a:pPr>
            <a:r>
              <a:rPr lang="it-IT" sz="1800" cap="all" dirty="0">
                <a:solidFill>
                  <a:srgbClr val="595959"/>
                </a:solidFill>
                <a:effectLst/>
                <a:latin typeface="Constantia" panose="02030602050306030303" pitchFamily="18" charset="0"/>
                <a:ea typeface="STXinwei" panose="02010800040101010101" pitchFamily="2" charset="-122"/>
                <a:cs typeface="Times New Roman" panose="02020603050405020304" pitchFamily="18" charset="0"/>
              </a:rPr>
              <a:t>Gestione Di una biblioteca</a:t>
            </a:r>
          </a:p>
          <a:p>
            <a:r>
              <a:rPr lang="it-IT" sz="1800" dirty="0">
                <a:effectLst/>
                <a:latin typeface="Constantia" panose="02030602050306030303" pitchFamily="18" charset="0"/>
                <a:ea typeface="Constantia" panose="02030602050306030303" pitchFamily="18" charset="0"/>
                <a:cs typeface="Times New Roman" panose="02020603050405020304" pitchFamily="18" charset="0"/>
              </a:rPr>
              <a:t>Nicola Nappi | Matricola: 05121 09534 | </a:t>
            </a:r>
            <a:endParaRPr lang="it-IT" dirty="0"/>
          </a:p>
        </p:txBody>
      </p:sp>
    </p:spTree>
    <p:extLst>
      <p:ext uri="{BB962C8B-B14F-4D97-AF65-F5344CB8AC3E}">
        <p14:creationId xmlns:p14="http://schemas.microsoft.com/office/powerpoint/2010/main" val="47135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7173EDD-A796-433B-97BC-406E6CBAF6E8}"/>
              </a:ext>
            </a:extLst>
          </p:cNvPr>
          <p:cNvSpPr/>
          <p:nvPr/>
        </p:nvSpPr>
        <p:spPr>
          <a:xfrm>
            <a:off x="3051401" y="0"/>
            <a:ext cx="6089232"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TAVOLA DEI VOLUMI</a:t>
            </a:r>
          </a:p>
        </p:txBody>
      </p:sp>
      <p:graphicFrame>
        <p:nvGraphicFramePr>
          <p:cNvPr id="3" name="Tabella 2">
            <a:extLst>
              <a:ext uri="{FF2B5EF4-FFF2-40B4-BE49-F238E27FC236}">
                <a16:creationId xmlns:a16="http://schemas.microsoft.com/office/drawing/2014/main" id="{61CAA122-DD28-43D8-9DEC-CE570D19602B}"/>
              </a:ext>
            </a:extLst>
          </p:cNvPr>
          <p:cNvGraphicFramePr>
            <a:graphicFrameLocks noGrp="1"/>
          </p:cNvGraphicFramePr>
          <p:nvPr>
            <p:extLst>
              <p:ext uri="{D42A27DB-BD31-4B8C-83A1-F6EECF244321}">
                <p14:modId xmlns:p14="http://schemas.microsoft.com/office/powerpoint/2010/main" val="2607972469"/>
              </p:ext>
            </p:extLst>
          </p:nvPr>
        </p:nvGraphicFramePr>
        <p:xfrm>
          <a:off x="3426667" y="1819848"/>
          <a:ext cx="5338665" cy="3218303"/>
        </p:xfrm>
        <a:graphic>
          <a:graphicData uri="http://schemas.openxmlformats.org/drawingml/2006/table">
            <a:tbl>
              <a:tblPr firstRow="1" firstCol="1" bandRow="1"/>
              <a:tblGrid>
                <a:gridCol w="1779555">
                  <a:extLst>
                    <a:ext uri="{9D8B030D-6E8A-4147-A177-3AD203B41FA5}">
                      <a16:colId xmlns:a16="http://schemas.microsoft.com/office/drawing/2014/main" val="2520403446"/>
                    </a:ext>
                  </a:extLst>
                </a:gridCol>
                <a:gridCol w="1779555">
                  <a:extLst>
                    <a:ext uri="{9D8B030D-6E8A-4147-A177-3AD203B41FA5}">
                      <a16:colId xmlns:a16="http://schemas.microsoft.com/office/drawing/2014/main" val="2808651331"/>
                    </a:ext>
                  </a:extLst>
                </a:gridCol>
                <a:gridCol w="1779555">
                  <a:extLst>
                    <a:ext uri="{9D8B030D-6E8A-4147-A177-3AD203B41FA5}">
                      <a16:colId xmlns:a16="http://schemas.microsoft.com/office/drawing/2014/main" val="4575435"/>
                    </a:ext>
                  </a:extLst>
                </a:gridCol>
              </a:tblGrid>
              <a:tr h="292573">
                <a:tc>
                  <a:txBody>
                    <a:bodyPr/>
                    <a:lstStyle/>
                    <a:p>
                      <a:pPr>
                        <a:lnSpc>
                          <a:spcPct val="110000"/>
                        </a:lnSpc>
                        <a:spcBef>
                          <a:spcPts val="600"/>
                        </a:spcBef>
                        <a:spcAft>
                          <a:spcPts val="1000"/>
                        </a:spcAft>
                      </a:pPr>
                      <a:r>
                        <a:rPr lang="it-IT" sz="14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CONCETTO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nSpc>
                          <a:spcPct val="110000"/>
                        </a:lnSpc>
                        <a:spcBef>
                          <a:spcPts val="600"/>
                        </a:spcBef>
                        <a:spcAft>
                          <a:spcPts val="1000"/>
                        </a:spcAft>
                      </a:pPr>
                      <a:r>
                        <a:rPr lang="it-IT" sz="14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TIPO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nSpc>
                          <a:spcPct val="110000"/>
                        </a:lnSpc>
                        <a:spcBef>
                          <a:spcPts val="600"/>
                        </a:spcBef>
                        <a:spcAft>
                          <a:spcPts val="1000"/>
                        </a:spcAft>
                      </a:pPr>
                      <a:r>
                        <a:rPr lang="it-IT" sz="14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VOLUME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859545600"/>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10</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0609319"/>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Enciclopedia</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14</a:t>
                      </a:r>
                      <a:endParaRPr lang="it-IT"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1063505"/>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40</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770954"/>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Testi da lettura</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36</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182714"/>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Testi storici</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4</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974033"/>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Impiegato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2</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550866"/>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Usufruisce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36</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52199"/>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Noleggia</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38</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5577"/>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Acquistato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40</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7784233"/>
                  </a:ext>
                </a:extLst>
              </a:tr>
              <a:tr h="292573">
                <a:tc>
                  <a:txBody>
                    <a:bodyPr/>
                    <a:lstStyle/>
                    <a:p>
                      <a:pPr algn="ctr">
                        <a:lnSpc>
                          <a:spcPct val="110000"/>
                        </a:lnSpc>
                        <a:spcBef>
                          <a:spcPts val="600"/>
                        </a:spcBef>
                        <a:spcAft>
                          <a:spcPts val="1000"/>
                        </a:spcAft>
                      </a:pPr>
                      <a:r>
                        <a:rPr lang="it-IT" sz="14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Telefono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4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3</a:t>
                      </a:r>
                      <a:endParaRPr lang="it-IT"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867400"/>
                  </a:ext>
                </a:extLst>
              </a:tr>
            </a:tbl>
          </a:graphicData>
        </a:graphic>
      </p:graphicFrame>
    </p:spTree>
    <p:extLst>
      <p:ext uri="{BB962C8B-B14F-4D97-AF65-F5344CB8AC3E}">
        <p14:creationId xmlns:p14="http://schemas.microsoft.com/office/powerpoint/2010/main" val="29382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1BA1E5D-662B-465F-BD24-C7068754400C}"/>
              </a:ext>
            </a:extLst>
          </p:cNvPr>
          <p:cNvSpPr/>
          <p:nvPr/>
        </p:nvSpPr>
        <p:spPr>
          <a:xfrm>
            <a:off x="322336" y="1763485"/>
            <a:ext cx="4184349" cy="2585323"/>
          </a:xfrm>
          <a:prstGeom prst="rect">
            <a:avLst/>
          </a:prstGeom>
          <a:noFill/>
        </p:spPr>
        <p:txBody>
          <a:bodyPr wrap="squar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TAVOLA DELLE OPERAZIONI</a:t>
            </a:r>
          </a:p>
        </p:txBody>
      </p:sp>
      <p:graphicFrame>
        <p:nvGraphicFramePr>
          <p:cNvPr id="3" name="Tabella 2">
            <a:extLst>
              <a:ext uri="{FF2B5EF4-FFF2-40B4-BE49-F238E27FC236}">
                <a16:creationId xmlns:a16="http://schemas.microsoft.com/office/drawing/2014/main" id="{C137B2F5-74FC-4402-97A8-FB86DC85D6EE}"/>
              </a:ext>
            </a:extLst>
          </p:cNvPr>
          <p:cNvGraphicFramePr>
            <a:graphicFrameLocks noGrp="1"/>
          </p:cNvGraphicFramePr>
          <p:nvPr>
            <p:extLst>
              <p:ext uri="{D42A27DB-BD31-4B8C-83A1-F6EECF244321}">
                <p14:modId xmlns:p14="http://schemas.microsoft.com/office/powerpoint/2010/main" val="376994213"/>
              </p:ext>
            </p:extLst>
          </p:nvPr>
        </p:nvGraphicFramePr>
        <p:xfrm>
          <a:off x="5515493" y="352529"/>
          <a:ext cx="5977856" cy="6155633"/>
        </p:xfrm>
        <a:graphic>
          <a:graphicData uri="http://schemas.openxmlformats.org/drawingml/2006/table">
            <a:tbl>
              <a:tblPr firstRow="1" firstCol="1" bandRow="1"/>
              <a:tblGrid>
                <a:gridCol w="1494464">
                  <a:extLst>
                    <a:ext uri="{9D8B030D-6E8A-4147-A177-3AD203B41FA5}">
                      <a16:colId xmlns:a16="http://schemas.microsoft.com/office/drawing/2014/main" val="3381964033"/>
                    </a:ext>
                  </a:extLst>
                </a:gridCol>
                <a:gridCol w="1494464">
                  <a:extLst>
                    <a:ext uri="{9D8B030D-6E8A-4147-A177-3AD203B41FA5}">
                      <a16:colId xmlns:a16="http://schemas.microsoft.com/office/drawing/2014/main" val="1949200863"/>
                    </a:ext>
                  </a:extLst>
                </a:gridCol>
                <a:gridCol w="1494464">
                  <a:extLst>
                    <a:ext uri="{9D8B030D-6E8A-4147-A177-3AD203B41FA5}">
                      <a16:colId xmlns:a16="http://schemas.microsoft.com/office/drawing/2014/main" val="99459152"/>
                    </a:ext>
                  </a:extLst>
                </a:gridCol>
                <a:gridCol w="1494464">
                  <a:extLst>
                    <a:ext uri="{9D8B030D-6E8A-4147-A177-3AD203B41FA5}">
                      <a16:colId xmlns:a16="http://schemas.microsoft.com/office/drawing/2014/main" val="1105779222"/>
                    </a:ext>
                  </a:extLst>
                </a:gridCol>
              </a:tblGrid>
              <a:tr h="178176">
                <a:tc>
                  <a:txBody>
                    <a:bodyPr/>
                    <a:lstStyle/>
                    <a:p>
                      <a:pPr algn="ctr">
                        <a:lnSpc>
                          <a:spcPct val="110000"/>
                        </a:lnSpc>
                        <a:spcBef>
                          <a:spcPts val="600"/>
                        </a:spcBef>
                        <a:spcAft>
                          <a:spcPts val="1000"/>
                        </a:spcAft>
                      </a:pPr>
                      <a:r>
                        <a:rPr lang="it-IT" sz="11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N° OP.</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1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OPERAZIONE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1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TIPO</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100">
                          <a:solidFill>
                            <a:srgbClr val="FFFFFF"/>
                          </a:solidFill>
                          <a:effectLst/>
                          <a:latin typeface="Calibri" panose="020F0502020204030204" pitchFamily="34" charset="0"/>
                          <a:ea typeface="Constantia" panose="02030602050306030303" pitchFamily="18" charset="0"/>
                          <a:cs typeface="Times New Roman" panose="02020603050405020304" pitchFamily="18" charset="0"/>
                        </a:rPr>
                        <a:t>FREQUENZA</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82625043"/>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Stampare lista dei libri disponibili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B</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10/mese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095551"/>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2</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Ricerca libro per autore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7/mese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956951"/>
                  </a:ext>
                </a:extLst>
              </a:tr>
              <a:tr h="368432">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3</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Stampare la lista dei clienti registrati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B</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75918"/>
                  </a:ext>
                </a:extLst>
              </a:tr>
              <a:tr h="365741">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4</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Numero di libri noleggiati da un cliente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30374930"/>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5</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Lista delle enciclopedie disponibili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B</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10/mese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43535"/>
                  </a:ext>
                </a:extLst>
              </a:tr>
              <a:tr h="365741">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6</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Numero di enciclopedie usate da un cliente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944996"/>
                  </a:ext>
                </a:extLst>
              </a:tr>
              <a:tr h="365741">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7</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Nome cognome e data in cui un cliente ha usato un’enciclopedia</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652135"/>
                  </a:ext>
                </a:extLst>
              </a:tr>
              <a:tr h="365741">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8</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Nome e data in cui un cliente ha noleggiato un libro</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563596"/>
                  </a:ext>
                </a:extLst>
              </a:tr>
              <a:tr h="365741">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9</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Quali sono i libri acquistati da un preciso impiegato</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4574561"/>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10</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Registra un nuovo cliente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10/mese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62892"/>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11</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Elimina un cliente dalla lista</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1/anno</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523585"/>
                  </a:ext>
                </a:extLst>
              </a:tr>
              <a:tr h="178176">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12</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Effettua un nuovo noleggio</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16/mese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0961205"/>
                  </a:ext>
                </a:extLst>
              </a:tr>
              <a:tr h="365741">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13</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Eliminare un noleggio, causa restituzione libro</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14/mese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02156063"/>
                  </a:ext>
                </a:extLst>
              </a:tr>
              <a:tr h="178176">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14</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Nuovo evento di uso enciclopedia</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5/mese</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014294"/>
                  </a:ext>
                </a:extLst>
              </a:tr>
              <a:tr h="365741">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15</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Libri momentaneamente non noleggiati da un cliente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a:t>
                      </a:r>
                      <a:endParaRPr lang="it-IT" sz="9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1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1/mese</a:t>
                      </a:r>
                      <a:endParaRPr lang="it-IT" sz="9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54808" marR="548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8809155"/>
                  </a:ext>
                </a:extLst>
              </a:tr>
            </a:tbl>
          </a:graphicData>
        </a:graphic>
      </p:graphicFrame>
    </p:spTree>
    <p:extLst>
      <p:ext uri="{BB962C8B-B14F-4D97-AF65-F5344CB8AC3E}">
        <p14:creationId xmlns:p14="http://schemas.microsoft.com/office/powerpoint/2010/main" val="41611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905D5EE-A871-29A2-3E60-2E199FEB6717}"/>
              </a:ext>
            </a:extLst>
          </p:cNvPr>
          <p:cNvSpPr/>
          <p:nvPr/>
        </p:nvSpPr>
        <p:spPr>
          <a:xfrm>
            <a:off x="1903281" y="93507"/>
            <a:ext cx="8385437" cy="923330"/>
          </a:xfrm>
          <a:prstGeom prst="rect">
            <a:avLst/>
          </a:prstGeom>
          <a:noFill/>
        </p:spPr>
        <p:txBody>
          <a:bodyPr wrap="none" lIns="91440" tIns="45720" rIns="91440" bIns="45720">
            <a:spAutoFit/>
          </a:bodyPr>
          <a:lstStyle/>
          <a:p>
            <a:pPr algn="ctr"/>
            <a:r>
              <a:rPr lang="it-IT"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ANALISI DELLE RIDONDANZE</a:t>
            </a:r>
          </a:p>
        </p:txBody>
      </p:sp>
      <p:sp>
        <p:nvSpPr>
          <p:cNvPr id="3" name="CasellaDiTesto 2">
            <a:extLst>
              <a:ext uri="{FF2B5EF4-FFF2-40B4-BE49-F238E27FC236}">
                <a16:creationId xmlns:a16="http://schemas.microsoft.com/office/drawing/2014/main" id="{86DA0CE7-209A-06FC-FC91-FCC58A24FAF9}"/>
              </a:ext>
            </a:extLst>
          </p:cNvPr>
          <p:cNvSpPr txBox="1"/>
          <p:nvPr/>
        </p:nvSpPr>
        <p:spPr>
          <a:xfrm>
            <a:off x="261257" y="1138335"/>
            <a:ext cx="11467323" cy="369332"/>
          </a:xfrm>
          <a:prstGeom prst="rect">
            <a:avLst/>
          </a:prstGeom>
          <a:noFill/>
        </p:spPr>
        <p:txBody>
          <a:bodyPr wrap="square" rtlCol="0">
            <a:spAutoFit/>
          </a:bodyPr>
          <a:lstStyle/>
          <a:p>
            <a:r>
              <a:rPr lang="it-IT" dirty="0"/>
              <a:t>L’attributo ridondante lo si trova sull’entità cliente ed è «# Noleggi»</a:t>
            </a:r>
          </a:p>
        </p:txBody>
      </p:sp>
      <p:pic>
        <p:nvPicPr>
          <p:cNvPr id="5" name="Immagine 4">
            <a:extLst>
              <a:ext uri="{FF2B5EF4-FFF2-40B4-BE49-F238E27FC236}">
                <a16:creationId xmlns:a16="http://schemas.microsoft.com/office/drawing/2014/main" id="{342038FF-D767-4FCD-7FE9-D847FADFC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524" y="1798993"/>
            <a:ext cx="5390951" cy="3260014"/>
          </a:xfrm>
          <a:prstGeom prst="rect">
            <a:avLst/>
          </a:prstGeom>
        </p:spPr>
      </p:pic>
      <p:sp>
        <p:nvSpPr>
          <p:cNvPr id="6" name="CasellaDiTesto 5">
            <a:extLst>
              <a:ext uri="{FF2B5EF4-FFF2-40B4-BE49-F238E27FC236}">
                <a16:creationId xmlns:a16="http://schemas.microsoft.com/office/drawing/2014/main" id="{A3E5E8B4-D53A-05EE-911A-B3241F80C29B}"/>
              </a:ext>
            </a:extLst>
          </p:cNvPr>
          <p:cNvSpPr txBox="1"/>
          <p:nvPr/>
        </p:nvSpPr>
        <p:spPr>
          <a:xfrm>
            <a:off x="7968341" y="3722915"/>
            <a:ext cx="550507" cy="233265"/>
          </a:xfrm>
          <a:prstGeom prst="rect">
            <a:avLst/>
          </a:prstGeom>
          <a:solidFill>
            <a:schemeClr val="bg1"/>
          </a:solidFill>
        </p:spPr>
        <p:txBody>
          <a:bodyPr wrap="square" rtlCol="0">
            <a:spAutoFit/>
          </a:bodyPr>
          <a:lstStyle/>
          <a:p>
            <a:endParaRPr lang="it-IT" dirty="0"/>
          </a:p>
        </p:txBody>
      </p:sp>
      <p:sp>
        <p:nvSpPr>
          <p:cNvPr id="7" name="CasellaDiTesto 6">
            <a:extLst>
              <a:ext uri="{FF2B5EF4-FFF2-40B4-BE49-F238E27FC236}">
                <a16:creationId xmlns:a16="http://schemas.microsoft.com/office/drawing/2014/main" id="{FC9D287E-FAF9-4118-7ED9-0CB35A8F32AB}"/>
              </a:ext>
            </a:extLst>
          </p:cNvPr>
          <p:cNvSpPr txBox="1"/>
          <p:nvPr/>
        </p:nvSpPr>
        <p:spPr>
          <a:xfrm>
            <a:off x="6562529" y="4201886"/>
            <a:ext cx="550507" cy="233265"/>
          </a:xfrm>
          <a:prstGeom prst="rect">
            <a:avLst/>
          </a:prstGeom>
          <a:solidFill>
            <a:schemeClr val="bg1"/>
          </a:solidFill>
        </p:spPr>
        <p:txBody>
          <a:bodyPr wrap="square" rtlCol="0">
            <a:spAutoFit/>
          </a:bodyPr>
          <a:lstStyle/>
          <a:p>
            <a:endParaRPr lang="it-IT" dirty="0"/>
          </a:p>
        </p:txBody>
      </p:sp>
      <p:sp>
        <p:nvSpPr>
          <p:cNvPr id="8" name="CasellaDiTesto 7">
            <a:extLst>
              <a:ext uri="{FF2B5EF4-FFF2-40B4-BE49-F238E27FC236}">
                <a16:creationId xmlns:a16="http://schemas.microsoft.com/office/drawing/2014/main" id="{F8E106F3-CDA3-5380-9DCA-CB7BC9D57F2E}"/>
              </a:ext>
            </a:extLst>
          </p:cNvPr>
          <p:cNvSpPr txBox="1"/>
          <p:nvPr/>
        </p:nvSpPr>
        <p:spPr>
          <a:xfrm>
            <a:off x="3937518" y="5241088"/>
            <a:ext cx="4114800" cy="369332"/>
          </a:xfrm>
          <a:prstGeom prst="rect">
            <a:avLst/>
          </a:prstGeom>
          <a:noFill/>
        </p:spPr>
        <p:txBody>
          <a:bodyPr wrap="square" rtlCol="0">
            <a:spAutoFit/>
          </a:bodyPr>
          <a:lstStyle/>
          <a:p>
            <a:r>
              <a:rPr lang="it-IT" dirty="0"/>
              <a:t>Proseguiamo con l’analisi delle </a:t>
            </a:r>
            <a:r>
              <a:rPr lang="it-IT" dirty="0" err="1"/>
              <a:t>ridonzanze</a:t>
            </a:r>
            <a:endParaRPr lang="it-IT" dirty="0"/>
          </a:p>
        </p:txBody>
      </p:sp>
    </p:spTree>
    <p:extLst>
      <p:ext uri="{BB962C8B-B14F-4D97-AF65-F5344CB8AC3E}">
        <p14:creationId xmlns:p14="http://schemas.microsoft.com/office/powerpoint/2010/main" val="221820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2">
            <a:extLst>
              <a:ext uri="{FF2B5EF4-FFF2-40B4-BE49-F238E27FC236}">
                <a16:creationId xmlns:a16="http://schemas.microsoft.com/office/drawing/2014/main" id="{233B7F17-2F46-FA80-F66B-2BF99AC40E57}"/>
              </a:ext>
            </a:extLst>
          </p:cNvPr>
          <p:cNvGraphicFramePr>
            <a:graphicFrameLocks noGrp="1"/>
          </p:cNvGraphicFramePr>
          <p:nvPr>
            <p:extLst>
              <p:ext uri="{D42A27DB-BD31-4B8C-83A1-F6EECF244321}">
                <p14:modId xmlns:p14="http://schemas.microsoft.com/office/powerpoint/2010/main" val="3088264814"/>
              </p:ext>
            </p:extLst>
          </p:nvPr>
        </p:nvGraphicFramePr>
        <p:xfrm>
          <a:off x="1873378" y="1344817"/>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4811501"/>
                    </a:ext>
                  </a:extLst>
                </a:gridCol>
                <a:gridCol w="2032000">
                  <a:extLst>
                    <a:ext uri="{9D8B030D-6E8A-4147-A177-3AD203B41FA5}">
                      <a16:colId xmlns:a16="http://schemas.microsoft.com/office/drawing/2014/main" val="1016329331"/>
                    </a:ext>
                  </a:extLst>
                </a:gridCol>
                <a:gridCol w="2032000">
                  <a:extLst>
                    <a:ext uri="{9D8B030D-6E8A-4147-A177-3AD203B41FA5}">
                      <a16:colId xmlns:a16="http://schemas.microsoft.com/office/drawing/2014/main" val="2877629438"/>
                    </a:ext>
                  </a:extLst>
                </a:gridCol>
                <a:gridCol w="2032000">
                  <a:extLst>
                    <a:ext uri="{9D8B030D-6E8A-4147-A177-3AD203B41FA5}">
                      <a16:colId xmlns:a16="http://schemas.microsoft.com/office/drawing/2014/main" val="2352339293"/>
                    </a:ext>
                  </a:extLst>
                </a:gridCol>
              </a:tblGrid>
              <a:tr h="370840">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1124174118"/>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04659905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576943839"/>
                  </a:ext>
                </a:extLst>
              </a:tr>
            </a:tbl>
          </a:graphicData>
        </a:graphic>
      </p:graphicFrame>
      <p:sp>
        <p:nvSpPr>
          <p:cNvPr id="3" name="CasellaDiTesto 2">
            <a:extLst>
              <a:ext uri="{FF2B5EF4-FFF2-40B4-BE49-F238E27FC236}">
                <a16:creationId xmlns:a16="http://schemas.microsoft.com/office/drawing/2014/main" id="{29B054E4-E2BD-F5B6-9466-B198D9316399}"/>
              </a:ext>
            </a:extLst>
          </p:cNvPr>
          <p:cNvSpPr txBox="1"/>
          <p:nvPr/>
        </p:nvSpPr>
        <p:spPr>
          <a:xfrm>
            <a:off x="2943030" y="513184"/>
            <a:ext cx="6019801" cy="646331"/>
          </a:xfrm>
          <a:prstGeom prst="rect">
            <a:avLst/>
          </a:prstGeom>
          <a:noFill/>
        </p:spPr>
        <p:txBody>
          <a:bodyPr wrap="square" rtlCol="0">
            <a:spAutoFit/>
          </a:bodyPr>
          <a:lstStyle/>
          <a:p>
            <a:r>
              <a:rPr lang="it-IT" dirty="0"/>
              <a:t>OP. 4 NUMERO DI LIBRI NOLEGGIATI DA UN CLIENTE 1/MESE</a:t>
            </a:r>
          </a:p>
          <a:p>
            <a:r>
              <a:rPr lang="it-IT" dirty="0"/>
              <a:t>		CON RIDONDANZA</a:t>
            </a:r>
          </a:p>
        </p:txBody>
      </p:sp>
      <p:sp>
        <p:nvSpPr>
          <p:cNvPr id="4" name="CasellaDiTesto 3">
            <a:extLst>
              <a:ext uri="{FF2B5EF4-FFF2-40B4-BE49-F238E27FC236}">
                <a16:creationId xmlns:a16="http://schemas.microsoft.com/office/drawing/2014/main" id="{3B3674BA-36BA-5CC1-C58C-34699B1EB3A9}"/>
              </a:ext>
            </a:extLst>
          </p:cNvPr>
          <p:cNvSpPr txBox="1"/>
          <p:nvPr/>
        </p:nvSpPr>
        <p:spPr>
          <a:xfrm>
            <a:off x="4166118" y="2827176"/>
            <a:ext cx="3573624" cy="369332"/>
          </a:xfrm>
          <a:prstGeom prst="rect">
            <a:avLst/>
          </a:prstGeom>
          <a:noFill/>
        </p:spPr>
        <p:txBody>
          <a:bodyPr wrap="square" rtlCol="0">
            <a:spAutoFit/>
          </a:bodyPr>
          <a:lstStyle/>
          <a:p>
            <a:r>
              <a:rPr lang="it-IT" dirty="0"/>
              <a:t>#ACCESSI = (2L) x 1/mese = 27/mese</a:t>
            </a:r>
          </a:p>
        </p:txBody>
      </p:sp>
      <p:sp>
        <p:nvSpPr>
          <p:cNvPr id="5" name="CasellaDiTesto 4">
            <a:extLst>
              <a:ext uri="{FF2B5EF4-FFF2-40B4-BE49-F238E27FC236}">
                <a16:creationId xmlns:a16="http://schemas.microsoft.com/office/drawing/2014/main" id="{E4115B4B-C921-F80B-41A7-9D1D17DAB6D1}"/>
              </a:ext>
            </a:extLst>
          </p:cNvPr>
          <p:cNvSpPr txBox="1"/>
          <p:nvPr/>
        </p:nvSpPr>
        <p:spPr>
          <a:xfrm>
            <a:off x="7968341" y="3722915"/>
            <a:ext cx="550507" cy="233265"/>
          </a:xfrm>
          <a:prstGeom prst="rect">
            <a:avLst/>
          </a:prstGeom>
          <a:solidFill>
            <a:schemeClr val="bg1"/>
          </a:solidFill>
        </p:spPr>
        <p:txBody>
          <a:bodyPr wrap="square" rtlCol="0">
            <a:spAutoFit/>
          </a:bodyPr>
          <a:lstStyle/>
          <a:p>
            <a:endParaRPr lang="it-IT" dirty="0"/>
          </a:p>
        </p:txBody>
      </p:sp>
      <p:sp>
        <p:nvSpPr>
          <p:cNvPr id="7" name="CasellaDiTesto 6">
            <a:extLst>
              <a:ext uri="{FF2B5EF4-FFF2-40B4-BE49-F238E27FC236}">
                <a16:creationId xmlns:a16="http://schemas.microsoft.com/office/drawing/2014/main" id="{68E5F0FC-EF49-B6ED-2F81-56E567F0281F}"/>
              </a:ext>
            </a:extLst>
          </p:cNvPr>
          <p:cNvSpPr txBox="1"/>
          <p:nvPr/>
        </p:nvSpPr>
        <p:spPr>
          <a:xfrm>
            <a:off x="4835588" y="3324046"/>
            <a:ext cx="2203579" cy="369332"/>
          </a:xfrm>
          <a:prstGeom prst="rect">
            <a:avLst/>
          </a:prstGeom>
          <a:noFill/>
        </p:spPr>
        <p:txBody>
          <a:bodyPr wrap="square" rtlCol="0">
            <a:spAutoFit/>
          </a:bodyPr>
          <a:lstStyle/>
          <a:p>
            <a:r>
              <a:rPr lang="it-IT" dirty="0"/>
              <a:t>Ora senza ridondanza</a:t>
            </a:r>
          </a:p>
        </p:txBody>
      </p:sp>
      <p:graphicFrame>
        <p:nvGraphicFramePr>
          <p:cNvPr id="9" name="Tabella 2">
            <a:extLst>
              <a:ext uri="{FF2B5EF4-FFF2-40B4-BE49-F238E27FC236}">
                <a16:creationId xmlns:a16="http://schemas.microsoft.com/office/drawing/2014/main" id="{6D7ACBC7-93A5-83D3-223D-90D8715BF149}"/>
              </a:ext>
            </a:extLst>
          </p:cNvPr>
          <p:cNvGraphicFramePr>
            <a:graphicFrameLocks noGrp="1"/>
          </p:cNvGraphicFramePr>
          <p:nvPr>
            <p:extLst>
              <p:ext uri="{D42A27DB-BD31-4B8C-83A1-F6EECF244321}">
                <p14:modId xmlns:p14="http://schemas.microsoft.com/office/powerpoint/2010/main" val="3334102689"/>
              </p:ext>
            </p:extLst>
          </p:nvPr>
        </p:nvGraphicFramePr>
        <p:xfrm>
          <a:off x="1888930" y="3973975"/>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4811501"/>
                    </a:ext>
                  </a:extLst>
                </a:gridCol>
                <a:gridCol w="2032000">
                  <a:extLst>
                    <a:ext uri="{9D8B030D-6E8A-4147-A177-3AD203B41FA5}">
                      <a16:colId xmlns:a16="http://schemas.microsoft.com/office/drawing/2014/main" val="1016329331"/>
                    </a:ext>
                  </a:extLst>
                </a:gridCol>
                <a:gridCol w="2032000">
                  <a:extLst>
                    <a:ext uri="{9D8B030D-6E8A-4147-A177-3AD203B41FA5}">
                      <a16:colId xmlns:a16="http://schemas.microsoft.com/office/drawing/2014/main" val="2877629438"/>
                    </a:ext>
                  </a:extLst>
                </a:gridCol>
                <a:gridCol w="2032000">
                  <a:extLst>
                    <a:ext uri="{9D8B030D-6E8A-4147-A177-3AD203B41FA5}">
                      <a16:colId xmlns:a16="http://schemas.microsoft.com/office/drawing/2014/main" val="2352339293"/>
                    </a:ext>
                  </a:extLst>
                </a:gridCol>
              </a:tblGrid>
              <a:tr h="370840">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1124174118"/>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04659905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576943839"/>
                  </a:ext>
                </a:extLst>
              </a:tr>
            </a:tbl>
          </a:graphicData>
        </a:graphic>
      </p:graphicFrame>
      <p:sp>
        <p:nvSpPr>
          <p:cNvPr id="10" name="CasellaDiTesto 9">
            <a:extLst>
              <a:ext uri="{FF2B5EF4-FFF2-40B4-BE49-F238E27FC236}">
                <a16:creationId xmlns:a16="http://schemas.microsoft.com/office/drawing/2014/main" id="{4DA98CFD-ABF8-93CC-80AB-229CA1EB52BC}"/>
              </a:ext>
            </a:extLst>
          </p:cNvPr>
          <p:cNvSpPr txBox="1"/>
          <p:nvPr/>
        </p:nvSpPr>
        <p:spPr>
          <a:xfrm>
            <a:off x="4309188" y="5513183"/>
            <a:ext cx="3573624" cy="369332"/>
          </a:xfrm>
          <a:prstGeom prst="rect">
            <a:avLst/>
          </a:prstGeom>
          <a:noFill/>
        </p:spPr>
        <p:txBody>
          <a:bodyPr wrap="square" rtlCol="0">
            <a:spAutoFit/>
          </a:bodyPr>
          <a:lstStyle/>
          <a:p>
            <a:r>
              <a:rPr lang="it-IT" dirty="0"/>
              <a:t>#ACCESSI = (2L) x 1/mese = 27/mese</a:t>
            </a:r>
          </a:p>
        </p:txBody>
      </p:sp>
    </p:spTree>
    <p:extLst>
      <p:ext uri="{BB962C8B-B14F-4D97-AF65-F5344CB8AC3E}">
        <p14:creationId xmlns:p14="http://schemas.microsoft.com/office/powerpoint/2010/main" val="66990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ED283DD-63A1-559A-79F2-4E9FF2DD566C}"/>
              </a:ext>
            </a:extLst>
          </p:cNvPr>
          <p:cNvSpPr txBox="1"/>
          <p:nvPr/>
        </p:nvSpPr>
        <p:spPr>
          <a:xfrm>
            <a:off x="3492759" y="167952"/>
            <a:ext cx="5206481" cy="646331"/>
          </a:xfrm>
          <a:prstGeom prst="rect">
            <a:avLst/>
          </a:prstGeom>
          <a:noFill/>
        </p:spPr>
        <p:txBody>
          <a:bodyPr wrap="square" rtlCol="0">
            <a:spAutoFit/>
          </a:bodyPr>
          <a:lstStyle/>
          <a:p>
            <a:r>
              <a:rPr lang="it-IT" dirty="0"/>
              <a:t>OP. 12 EFFETTUARE UN NUOVO NOLEGGIO 16/MESE</a:t>
            </a:r>
          </a:p>
          <a:p>
            <a:r>
              <a:rPr lang="it-IT" dirty="0"/>
              <a:t>	           CON RIDONDANZA</a:t>
            </a:r>
          </a:p>
        </p:txBody>
      </p:sp>
      <p:graphicFrame>
        <p:nvGraphicFramePr>
          <p:cNvPr id="4" name="Tabella 4">
            <a:extLst>
              <a:ext uri="{FF2B5EF4-FFF2-40B4-BE49-F238E27FC236}">
                <a16:creationId xmlns:a16="http://schemas.microsoft.com/office/drawing/2014/main" id="{7A370312-44FD-20A0-9A5E-E9FB6AF172AA}"/>
              </a:ext>
            </a:extLst>
          </p:cNvPr>
          <p:cNvGraphicFramePr>
            <a:graphicFrameLocks noGrp="1"/>
          </p:cNvGraphicFramePr>
          <p:nvPr>
            <p:extLst>
              <p:ext uri="{D42A27DB-BD31-4B8C-83A1-F6EECF244321}">
                <p14:modId xmlns:p14="http://schemas.microsoft.com/office/powerpoint/2010/main" val="1091451115"/>
              </p:ext>
            </p:extLst>
          </p:nvPr>
        </p:nvGraphicFramePr>
        <p:xfrm>
          <a:off x="2031999" y="814283"/>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433176"/>
                    </a:ext>
                  </a:extLst>
                </a:gridCol>
                <a:gridCol w="2032000">
                  <a:extLst>
                    <a:ext uri="{9D8B030D-6E8A-4147-A177-3AD203B41FA5}">
                      <a16:colId xmlns:a16="http://schemas.microsoft.com/office/drawing/2014/main" val="2787586697"/>
                    </a:ext>
                  </a:extLst>
                </a:gridCol>
                <a:gridCol w="2032000">
                  <a:extLst>
                    <a:ext uri="{9D8B030D-6E8A-4147-A177-3AD203B41FA5}">
                      <a16:colId xmlns:a16="http://schemas.microsoft.com/office/drawing/2014/main" val="2969495137"/>
                    </a:ext>
                  </a:extLst>
                </a:gridCol>
                <a:gridCol w="2032000">
                  <a:extLst>
                    <a:ext uri="{9D8B030D-6E8A-4147-A177-3AD203B41FA5}">
                      <a16:colId xmlns:a16="http://schemas.microsoft.com/office/drawing/2014/main" val="2062681151"/>
                    </a:ext>
                  </a:extLst>
                </a:gridCol>
              </a:tblGrid>
              <a:tr h="370840">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53272319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141063299"/>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515537456"/>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581483000"/>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2814803439"/>
                  </a:ext>
                </a:extLst>
              </a:tr>
            </a:tbl>
          </a:graphicData>
        </a:graphic>
      </p:graphicFrame>
      <p:sp>
        <p:nvSpPr>
          <p:cNvPr id="5" name="CasellaDiTesto 4">
            <a:extLst>
              <a:ext uri="{FF2B5EF4-FFF2-40B4-BE49-F238E27FC236}">
                <a16:creationId xmlns:a16="http://schemas.microsoft.com/office/drawing/2014/main" id="{68845C69-0935-5576-392B-6150AC65EE51}"/>
              </a:ext>
            </a:extLst>
          </p:cNvPr>
          <p:cNvSpPr txBox="1"/>
          <p:nvPr/>
        </p:nvSpPr>
        <p:spPr>
          <a:xfrm>
            <a:off x="3125755" y="3069771"/>
            <a:ext cx="5253135" cy="369332"/>
          </a:xfrm>
          <a:prstGeom prst="rect">
            <a:avLst/>
          </a:prstGeom>
          <a:noFill/>
        </p:spPr>
        <p:txBody>
          <a:bodyPr wrap="square" rtlCol="0">
            <a:spAutoFit/>
          </a:bodyPr>
          <a:lstStyle/>
          <a:p>
            <a:r>
              <a:rPr lang="it-IT" dirty="0"/>
              <a:t>#ACCESSI = (2L + 2S) = 2 + 4 = 6 X 16/MESE = 96/MESE </a:t>
            </a:r>
          </a:p>
        </p:txBody>
      </p:sp>
      <p:sp>
        <p:nvSpPr>
          <p:cNvPr id="6" name="CasellaDiTesto 5">
            <a:extLst>
              <a:ext uri="{FF2B5EF4-FFF2-40B4-BE49-F238E27FC236}">
                <a16:creationId xmlns:a16="http://schemas.microsoft.com/office/drawing/2014/main" id="{EF1D6C22-C678-E743-7E71-8F4B24770B77}"/>
              </a:ext>
            </a:extLst>
          </p:cNvPr>
          <p:cNvSpPr txBox="1"/>
          <p:nvPr/>
        </p:nvSpPr>
        <p:spPr>
          <a:xfrm>
            <a:off x="4432040" y="3655725"/>
            <a:ext cx="2640563" cy="369332"/>
          </a:xfrm>
          <a:prstGeom prst="rect">
            <a:avLst/>
          </a:prstGeom>
          <a:noFill/>
        </p:spPr>
        <p:txBody>
          <a:bodyPr wrap="square" rtlCol="0">
            <a:spAutoFit/>
          </a:bodyPr>
          <a:lstStyle/>
          <a:p>
            <a:r>
              <a:rPr lang="it-IT" dirty="0"/>
              <a:t>ORA SENZA RIDONDANZA</a:t>
            </a:r>
          </a:p>
        </p:txBody>
      </p:sp>
      <p:graphicFrame>
        <p:nvGraphicFramePr>
          <p:cNvPr id="7" name="Tabella 2">
            <a:extLst>
              <a:ext uri="{FF2B5EF4-FFF2-40B4-BE49-F238E27FC236}">
                <a16:creationId xmlns:a16="http://schemas.microsoft.com/office/drawing/2014/main" id="{E52D3F18-86C8-A4F3-304B-F95114827394}"/>
              </a:ext>
            </a:extLst>
          </p:cNvPr>
          <p:cNvGraphicFramePr>
            <a:graphicFrameLocks noGrp="1"/>
          </p:cNvGraphicFramePr>
          <p:nvPr>
            <p:extLst>
              <p:ext uri="{D42A27DB-BD31-4B8C-83A1-F6EECF244321}">
                <p14:modId xmlns:p14="http://schemas.microsoft.com/office/powerpoint/2010/main" val="295310925"/>
              </p:ext>
            </p:extLst>
          </p:nvPr>
        </p:nvGraphicFramePr>
        <p:xfrm>
          <a:off x="2031999" y="4330613"/>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4811501"/>
                    </a:ext>
                  </a:extLst>
                </a:gridCol>
                <a:gridCol w="2032000">
                  <a:extLst>
                    <a:ext uri="{9D8B030D-6E8A-4147-A177-3AD203B41FA5}">
                      <a16:colId xmlns:a16="http://schemas.microsoft.com/office/drawing/2014/main" val="1016329331"/>
                    </a:ext>
                  </a:extLst>
                </a:gridCol>
                <a:gridCol w="2032000">
                  <a:extLst>
                    <a:ext uri="{9D8B030D-6E8A-4147-A177-3AD203B41FA5}">
                      <a16:colId xmlns:a16="http://schemas.microsoft.com/office/drawing/2014/main" val="2877629438"/>
                    </a:ext>
                  </a:extLst>
                </a:gridCol>
                <a:gridCol w="2032000">
                  <a:extLst>
                    <a:ext uri="{9D8B030D-6E8A-4147-A177-3AD203B41FA5}">
                      <a16:colId xmlns:a16="http://schemas.microsoft.com/office/drawing/2014/main" val="2352339293"/>
                    </a:ext>
                  </a:extLst>
                </a:gridCol>
              </a:tblGrid>
              <a:tr h="370840">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1124174118"/>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04659905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3576943839"/>
                  </a:ext>
                </a:extLst>
              </a:tr>
            </a:tbl>
          </a:graphicData>
        </a:graphic>
      </p:graphicFrame>
      <p:sp>
        <p:nvSpPr>
          <p:cNvPr id="8" name="CasellaDiTesto 7">
            <a:extLst>
              <a:ext uri="{FF2B5EF4-FFF2-40B4-BE49-F238E27FC236}">
                <a16:creationId xmlns:a16="http://schemas.microsoft.com/office/drawing/2014/main" id="{AB8CD43C-558E-C94A-8FDD-19FC12909ECB}"/>
              </a:ext>
            </a:extLst>
          </p:cNvPr>
          <p:cNvSpPr txBox="1"/>
          <p:nvPr/>
        </p:nvSpPr>
        <p:spPr>
          <a:xfrm>
            <a:off x="3456990" y="5674385"/>
            <a:ext cx="5278017" cy="369332"/>
          </a:xfrm>
          <a:prstGeom prst="rect">
            <a:avLst/>
          </a:prstGeom>
          <a:noFill/>
        </p:spPr>
        <p:txBody>
          <a:bodyPr wrap="square" rtlCol="0">
            <a:spAutoFit/>
          </a:bodyPr>
          <a:lstStyle/>
          <a:p>
            <a:r>
              <a:rPr lang="it-IT" dirty="0"/>
              <a:t>#ACCESSI =(1L + 1S) = (1 + 2) = 3 X 16/MESE = 48/MESE</a:t>
            </a:r>
          </a:p>
        </p:txBody>
      </p:sp>
    </p:spTree>
    <p:extLst>
      <p:ext uri="{BB962C8B-B14F-4D97-AF65-F5344CB8AC3E}">
        <p14:creationId xmlns:p14="http://schemas.microsoft.com/office/powerpoint/2010/main" val="398419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B958E6-0238-55C2-CCE4-374AB2EBDA4A}"/>
              </a:ext>
            </a:extLst>
          </p:cNvPr>
          <p:cNvSpPr txBox="1"/>
          <p:nvPr/>
        </p:nvSpPr>
        <p:spPr>
          <a:xfrm>
            <a:off x="3041002" y="401216"/>
            <a:ext cx="6109996" cy="369332"/>
          </a:xfrm>
          <a:prstGeom prst="rect">
            <a:avLst/>
          </a:prstGeom>
          <a:noFill/>
        </p:spPr>
        <p:txBody>
          <a:bodyPr wrap="square" rtlCol="0">
            <a:spAutoFit/>
          </a:bodyPr>
          <a:lstStyle/>
          <a:p>
            <a:r>
              <a:rPr lang="it-IT" dirty="0"/>
              <a:t>OP. 13 ELIMINARE UN NOLEGGIO, CAUSA RESTITUZIONE LIBRO</a:t>
            </a:r>
          </a:p>
        </p:txBody>
      </p:sp>
      <p:graphicFrame>
        <p:nvGraphicFramePr>
          <p:cNvPr id="3" name="Tabella 4">
            <a:extLst>
              <a:ext uri="{FF2B5EF4-FFF2-40B4-BE49-F238E27FC236}">
                <a16:creationId xmlns:a16="http://schemas.microsoft.com/office/drawing/2014/main" id="{FF01F113-5B78-383C-DC28-269400BB7C1C}"/>
              </a:ext>
            </a:extLst>
          </p:cNvPr>
          <p:cNvGraphicFramePr>
            <a:graphicFrameLocks noGrp="1"/>
          </p:cNvGraphicFramePr>
          <p:nvPr>
            <p:extLst>
              <p:ext uri="{D42A27DB-BD31-4B8C-83A1-F6EECF244321}">
                <p14:modId xmlns:p14="http://schemas.microsoft.com/office/powerpoint/2010/main" val="1322536978"/>
              </p:ext>
            </p:extLst>
          </p:nvPr>
        </p:nvGraphicFramePr>
        <p:xfrm>
          <a:off x="2032000" y="944912"/>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433176"/>
                    </a:ext>
                  </a:extLst>
                </a:gridCol>
                <a:gridCol w="2032000">
                  <a:extLst>
                    <a:ext uri="{9D8B030D-6E8A-4147-A177-3AD203B41FA5}">
                      <a16:colId xmlns:a16="http://schemas.microsoft.com/office/drawing/2014/main" val="2787586697"/>
                    </a:ext>
                  </a:extLst>
                </a:gridCol>
                <a:gridCol w="2032000">
                  <a:extLst>
                    <a:ext uri="{9D8B030D-6E8A-4147-A177-3AD203B41FA5}">
                      <a16:colId xmlns:a16="http://schemas.microsoft.com/office/drawing/2014/main" val="2969495137"/>
                    </a:ext>
                  </a:extLst>
                </a:gridCol>
                <a:gridCol w="2032000">
                  <a:extLst>
                    <a:ext uri="{9D8B030D-6E8A-4147-A177-3AD203B41FA5}">
                      <a16:colId xmlns:a16="http://schemas.microsoft.com/office/drawing/2014/main" val="2062681151"/>
                    </a:ext>
                  </a:extLst>
                </a:gridCol>
              </a:tblGrid>
              <a:tr h="370840">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53272319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141063299"/>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515537456"/>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581483000"/>
                  </a:ext>
                </a:extLst>
              </a:tr>
              <a:tr h="370840">
                <a:tc>
                  <a:txBody>
                    <a:bodyPr/>
                    <a:lstStyle/>
                    <a:p>
                      <a:pPr algn="ctr"/>
                      <a:r>
                        <a:rPr lang="it-IT" dirty="0"/>
                        <a:t>CLIENTE</a:t>
                      </a:r>
                    </a:p>
                  </a:txBody>
                  <a:tcPr/>
                </a:tc>
                <a:tc>
                  <a:txBody>
                    <a:bodyPr/>
                    <a:lstStyle/>
                    <a:p>
                      <a:pPr algn="ctr"/>
                      <a:r>
                        <a:rPr lang="it-IT" dirty="0"/>
                        <a:t>E</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2814803439"/>
                  </a:ext>
                </a:extLst>
              </a:tr>
            </a:tbl>
          </a:graphicData>
        </a:graphic>
      </p:graphicFrame>
      <p:sp>
        <p:nvSpPr>
          <p:cNvPr id="4" name="CasellaDiTesto 3">
            <a:extLst>
              <a:ext uri="{FF2B5EF4-FFF2-40B4-BE49-F238E27FC236}">
                <a16:creationId xmlns:a16="http://schemas.microsoft.com/office/drawing/2014/main" id="{98B318BF-6AF2-8A1D-94BC-1D638395A485}"/>
              </a:ext>
            </a:extLst>
          </p:cNvPr>
          <p:cNvSpPr txBox="1"/>
          <p:nvPr/>
        </p:nvSpPr>
        <p:spPr>
          <a:xfrm>
            <a:off x="3041002" y="3244334"/>
            <a:ext cx="5421863" cy="369332"/>
          </a:xfrm>
          <a:prstGeom prst="rect">
            <a:avLst/>
          </a:prstGeom>
          <a:noFill/>
        </p:spPr>
        <p:txBody>
          <a:bodyPr wrap="square" rtlCol="0">
            <a:spAutoFit/>
          </a:bodyPr>
          <a:lstStyle/>
          <a:p>
            <a:r>
              <a:rPr lang="it-IT" dirty="0"/>
              <a:t># ACCESSI = (2L + 2S) = (2 + 4) = 6 x 14/MESE = 84/MESE</a:t>
            </a:r>
          </a:p>
        </p:txBody>
      </p:sp>
      <p:sp>
        <p:nvSpPr>
          <p:cNvPr id="5" name="CasellaDiTesto 4">
            <a:extLst>
              <a:ext uri="{FF2B5EF4-FFF2-40B4-BE49-F238E27FC236}">
                <a16:creationId xmlns:a16="http://schemas.microsoft.com/office/drawing/2014/main" id="{BB98EB0B-A9C7-36FC-1030-AE7423C664C6}"/>
              </a:ext>
            </a:extLst>
          </p:cNvPr>
          <p:cNvSpPr txBox="1"/>
          <p:nvPr/>
        </p:nvSpPr>
        <p:spPr>
          <a:xfrm>
            <a:off x="4432040" y="3655725"/>
            <a:ext cx="2640563" cy="369332"/>
          </a:xfrm>
          <a:prstGeom prst="rect">
            <a:avLst/>
          </a:prstGeom>
          <a:noFill/>
        </p:spPr>
        <p:txBody>
          <a:bodyPr wrap="square" rtlCol="0">
            <a:spAutoFit/>
          </a:bodyPr>
          <a:lstStyle/>
          <a:p>
            <a:r>
              <a:rPr lang="it-IT" dirty="0"/>
              <a:t>ORA SENZA RIDONDANZA</a:t>
            </a:r>
          </a:p>
        </p:txBody>
      </p:sp>
      <p:graphicFrame>
        <p:nvGraphicFramePr>
          <p:cNvPr id="6" name="Tabella 2">
            <a:extLst>
              <a:ext uri="{FF2B5EF4-FFF2-40B4-BE49-F238E27FC236}">
                <a16:creationId xmlns:a16="http://schemas.microsoft.com/office/drawing/2014/main" id="{7FFD2B19-B50B-064D-D784-BF0B20E75710}"/>
              </a:ext>
            </a:extLst>
          </p:cNvPr>
          <p:cNvGraphicFramePr>
            <a:graphicFrameLocks noGrp="1"/>
          </p:cNvGraphicFramePr>
          <p:nvPr>
            <p:extLst>
              <p:ext uri="{D42A27DB-BD31-4B8C-83A1-F6EECF244321}">
                <p14:modId xmlns:p14="http://schemas.microsoft.com/office/powerpoint/2010/main" val="2688579467"/>
              </p:ext>
            </p:extLst>
          </p:nvPr>
        </p:nvGraphicFramePr>
        <p:xfrm>
          <a:off x="2032000" y="4180114"/>
          <a:ext cx="8128000" cy="110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4811501"/>
                    </a:ext>
                  </a:extLst>
                </a:gridCol>
                <a:gridCol w="2032000">
                  <a:extLst>
                    <a:ext uri="{9D8B030D-6E8A-4147-A177-3AD203B41FA5}">
                      <a16:colId xmlns:a16="http://schemas.microsoft.com/office/drawing/2014/main" val="1016329331"/>
                    </a:ext>
                  </a:extLst>
                </a:gridCol>
                <a:gridCol w="2032000">
                  <a:extLst>
                    <a:ext uri="{9D8B030D-6E8A-4147-A177-3AD203B41FA5}">
                      <a16:colId xmlns:a16="http://schemas.microsoft.com/office/drawing/2014/main" val="2877629438"/>
                    </a:ext>
                  </a:extLst>
                </a:gridCol>
                <a:gridCol w="2032000">
                  <a:extLst>
                    <a:ext uri="{9D8B030D-6E8A-4147-A177-3AD203B41FA5}">
                      <a16:colId xmlns:a16="http://schemas.microsoft.com/office/drawing/2014/main" val="2352339293"/>
                    </a:ext>
                  </a:extLst>
                </a:gridCol>
              </a:tblGrid>
              <a:tr h="306735">
                <a:tc>
                  <a:txBody>
                    <a:bodyPr/>
                    <a:lstStyle/>
                    <a:p>
                      <a:pPr algn="ctr"/>
                      <a:r>
                        <a:rPr lang="it-IT" dirty="0"/>
                        <a:t>CONCETTO</a:t>
                      </a:r>
                    </a:p>
                  </a:txBody>
                  <a:tcPr/>
                </a:tc>
                <a:tc>
                  <a:txBody>
                    <a:bodyPr/>
                    <a:lstStyle/>
                    <a:p>
                      <a:pPr algn="ctr"/>
                      <a:r>
                        <a:rPr lang="it-IT" dirty="0"/>
                        <a:t>COSTRUTTO</a:t>
                      </a:r>
                    </a:p>
                  </a:txBody>
                  <a:tcPr/>
                </a:tc>
                <a:tc>
                  <a:txBody>
                    <a:bodyPr/>
                    <a:lstStyle/>
                    <a:p>
                      <a:pPr algn="ctr"/>
                      <a:r>
                        <a:rPr lang="it-IT" dirty="0"/>
                        <a:t>ACCESSO</a:t>
                      </a:r>
                    </a:p>
                  </a:txBody>
                  <a:tcPr/>
                </a:tc>
                <a:tc>
                  <a:txBody>
                    <a:bodyPr/>
                    <a:lstStyle/>
                    <a:p>
                      <a:pPr algn="ctr"/>
                      <a:r>
                        <a:rPr lang="it-IT" dirty="0"/>
                        <a:t>TIPO</a:t>
                      </a:r>
                    </a:p>
                  </a:txBody>
                  <a:tcPr/>
                </a:tc>
                <a:extLst>
                  <a:ext uri="{0D108BD9-81ED-4DB2-BD59-A6C34878D82A}">
                    <a16:rowId xmlns:a16="http://schemas.microsoft.com/office/drawing/2014/main" val="1124174118"/>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L</a:t>
                      </a:r>
                    </a:p>
                  </a:txBody>
                  <a:tcPr/>
                </a:tc>
                <a:extLst>
                  <a:ext uri="{0D108BD9-81ED-4DB2-BD59-A6C34878D82A}">
                    <a16:rowId xmlns:a16="http://schemas.microsoft.com/office/drawing/2014/main" val="3046599056"/>
                  </a:ext>
                </a:extLst>
              </a:tr>
              <a:tr h="370840">
                <a:tc>
                  <a:txBody>
                    <a:bodyPr/>
                    <a:lstStyle/>
                    <a:p>
                      <a:pPr algn="ctr"/>
                      <a:r>
                        <a:rPr lang="it-IT" dirty="0"/>
                        <a:t>NOLEGGIA</a:t>
                      </a:r>
                    </a:p>
                  </a:txBody>
                  <a:tcPr/>
                </a:tc>
                <a:tc>
                  <a:txBody>
                    <a:bodyPr/>
                    <a:lstStyle/>
                    <a:p>
                      <a:pPr algn="ctr"/>
                      <a:r>
                        <a:rPr lang="it-IT" dirty="0"/>
                        <a:t>R</a:t>
                      </a:r>
                    </a:p>
                  </a:txBody>
                  <a:tcPr/>
                </a:tc>
                <a:tc>
                  <a:txBody>
                    <a:bodyPr/>
                    <a:lstStyle/>
                    <a:p>
                      <a:pPr algn="ctr"/>
                      <a:r>
                        <a:rPr lang="it-IT" dirty="0"/>
                        <a:t>1</a:t>
                      </a:r>
                    </a:p>
                  </a:txBody>
                  <a:tcPr/>
                </a:tc>
                <a:tc>
                  <a:txBody>
                    <a:bodyPr/>
                    <a:lstStyle/>
                    <a:p>
                      <a:pPr algn="ctr"/>
                      <a:r>
                        <a:rPr lang="it-IT" dirty="0"/>
                        <a:t>S</a:t>
                      </a:r>
                    </a:p>
                  </a:txBody>
                  <a:tcPr/>
                </a:tc>
                <a:extLst>
                  <a:ext uri="{0D108BD9-81ED-4DB2-BD59-A6C34878D82A}">
                    <a16:rowId xmlns:a16="http://schemas.microsoft.com/office/drawing/2014/main" val="3576943839"/>
                  </a:ext>
                </a:extLst>
              </a:tr>
            </a:tbl>
          </a:graphicData>
        </a:graphic>
      </p:graphicFrame>
      <p:sp>
        <p:nvSpPr>
          <p:cNvPr id="7" name="CasellaDiTesto 6">
            <a:extLst>
              <a:ext uri="{FF2B5EF4-FFF2-40B4-BE49-F238E27FC236}">
                <a16:creationId xmlns:a16="http://schemas.microsoft.com/office/drawing/2014/main" id="{A5E50103-C918-BE0F-5B38-4A9FA2B10B77}"/>
              </a:ext>
            </a:extLst>
          </p:cNvPr>
          <p:cNvSpPr txBox="1"/>
          <p:nvPr/>
        </p:nvSpPr>
        <p:spPr>
          <a:xfrm>
            <a:off x="3314700" y="5484670"/>
            <a:ext cx="5421863" cy="369332"/>
          </a:xfrm>
          <a:prstGeom prst="rect">
            <a:avLst/>
          </a:prstGeom>
          <a:noFill/>
        </p:spPr>
        <p:txBody>
          <a:bodyPr wrap="square" rtlCol="0">
            <a:spAutoFit/>
          </a:bodyPr>
          <a:lstStyle/>
          <a:p>
            <a:r>
              <a:rPr lang="it-IT" dirty="0"/>
              <a:t># ACCESSI = (1L + 1S) = (1 + 2) = 3 x 14/MESE = 42/MESE</a:t>
            </a:r>
          </a:p>
        </p:txBody>
      </p:sp>
    </p:spTree>
    <p:extLst>
      <p:ext uri="{BB962C8B-B14F-4D97-AF65-F5344CB8AC3E}">
        <p14:creationId xmlns:p14="http://schemas.microsoft.com/office/powerpoint/2010/main" val="152494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5C9AAC9-225F-A15F-1A3D-5A0906E61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596" y="3338592"/>
            <a:ext cx="4838302" cy="2925816"/>
          </a:xfrm>
          <a:prstGeom prst="rect">
            <a:avLst/>
          </a:prstGeom>
        </p:spPr>
      </p:pic>
      <p:sp>
        <p:nvSpPr>
          <p:cNvPr id="7" name="Segno di moltiplicazione 6">
            <a:extLst>
              <a:ext uri="{FF2B5EF4-FFF2-40B4-BE49-F238E27FC236}">
                <a16:creationId xmlns:a16="http://schemas.microsoft.com/office/drawing/2014/main" id="{B7C07DD5-02DD-68F0-FD6D-5A330EF9EFA5}"/>
              </a:ext>
            </a:extLst>
          </p:cNvPr>
          <p:cNvSpPr/>
          <p:nvPr/>
        </p:nvSpPr>
        <p:spPr>
          <a:xfrm>
            <a:off x="3545634" y="4801500"/>
            <a:ext cx="1586204" cy="1623527"/>
          </a:xfrm>
          <a:prstGeom prst="mathMultiply">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DF5AD2DD-94C1-7817-BC59-65618B42D49A}"/>
              </a:ext>
            </a:extLst>
          </p:cNvPr>
          <p:cNvSpPr txBox="1"/>
          <p:nvPr/>
        </p:nvSpPr>
        <p:spPr>
          <a:xfrm>
            <a:off x="311021" y="242596"/>
            <a:ext cx="5110065" cy="1754326"/>
          </a:xfrm>
          <a:prstGeom prst="rect">
            <a:avLst/>
          </a:prstGeom>
          <a:noFill/>
        </p:spPr>
        <p:txBody>
          <a:bodyPr wrap="square" rtlCol="0">
            <a:spAutoFit/>
          </a:bodyPr>
          <a:lstStyle/>
          <a:p>
            <a:r>
              <a:rPr lang="it-IT" dirty="0"/>
              <a:t>Ora valutiamo gli accessi mantenendo la ridondanza</a:t>
            </a:r>
          </a:p>
          <a:p>
            <a:pPr algn="ctr"/>
            <a:r>
              <a:rPr lang="it-IT" dirty="0"/>
              <a:t>  2/mese +</a:t>
            </a:r>
          </a:p>
          <a:p>
            <a:pPr algn="ctr"/>
            <a:r>
              <a:rPr lang="it-IT" dirty="0"/>
              <a:t>96/mese +</a:t>
            </a:r>
          </a:p>
          <a:p>
            <a:pPr algn="ctr"/>
            <a:r>
              <a:rPr lang="it-IT" dirty="0"/>
              <a:t>84/mese =</a:t>
            </a:r>
          </a:p>
          <a:p>
            <a:pPr algn="ctr"/>
            <a:r>
              <a:rPr lang="it-IT" dirty="0"/>
              <a:t>----------------</a:t>
            </a:r>
          </a:p>
          <a:p>
            <a:pPr algn="ctr"/>
            <a:r>
              <a:rPr lang="it-IT" dirty="0"/>
              <a:t>182/mese</a:t>
            </a:r>
          </a:p>
        </p:txBody>
      </p:sp>
      <p:sp>
        <p:nvSpPr>
          <p:cNvPr id="3" name="CasellaDiTesto 2">
            <a:extLst>
              <a:ext uri="{FF2B5EF4-FFF2-40B4-BE49-F238E27FC236}">
                <a16:creationId xmlns:a16="http://schemas.microsoft.com/office/drawing/2014/main" id="{C377103E-F309-9206-4C57-B313A9540FC6}"/>
              </a:ext>
            </a:extLst>
          </p:cNvPr>
          <p:cNvSpPr txBox="1"/>
          <p:nvPr/>
        </p:nvSpPr>
        <p:spPr>
          <a:xfrm>
            <a:off x="6304384" y="245706"/>
            <a:ext cx="5110065" cy="1754326"/>
          </a:xfrm>
          <a:prstGeom prst="rect">
            <a:avLst/>
          </a:prstGeom>
          <a:noFill/>
        </p:spPr>
        <p:txBody>
          <a:bodyPr wrap="square" rtlCol="0">
            <a:spAutoFit/>
          </a:bodyPr>
          <a:lstStyle/>
          <a:p>
            <a:r>
              <a:rPr lang="it-IT" dirty="0"/>
              <a:t>Ora valutiamo gli accessi togliendo la ridondanza</a:t>
            </a:r>
          </a:p>
          <a:p>
            <a:pPr algn="ctr"/>
            <a:r>
              <a:rPr lang="it-IT" dirty="0"/>
              <a:t>  2/mese +</a:t>
            </a:r>
          </a:p>
          <a:p>
            <a:pPr algn="ctr"/>
            <a:r>
              <a:rPr lang="it-IT" dirty="0"/>
              <a:t>48/mese +</a:t>
            </a:r>
          </a:p>
          <a:p>
            <a:pPr algn="ctr"/>
            <a:r>
              <a:rPr lang="it-IT" dirty="0"/>
              <a:t>42/mese =</a:t>
            </a:r>
          </a:p>
          <a:p>
            <a:pPr algn="ctr"/>
            <a:r>
              <a:rPr lang="it-IT" dirty="0"/>
              <a:t>----------------</a:t>
            </a:r>
          </a:p>
          <a:p>
            <a:pPr algn="ctr"/>
            <a:r>
              <a:rPr lang="it-IT" dirty="0"/>
              <a:t>92/mese</a:t>
            </a:r>
          </a:p>
        </p:txBody>
      </p:sp>
      <p:sp>
        <p:nvSpPr>
          <p:cNvPr id="4" name="CasellaDiTesto 3">
            <a:extLst>
              <a:ext uri="{FF2B5EF4-FFF2-40B4-BE49-F238E27FC236}">
                <a16:creationId xmlns:a16="http://schemas.microsoft.com/office/drawing/2014/main" id="{874DC876-A1BD-127C-4CB7-105AEB2CEFFC}"/>
              </a:ext>
            </a:extLst>
          </p:cNvPr>
          <p:cNvSpPr txBox="1"/>
          <p:nvPr/>
        </p:nvSpPr>
        <p:spPr>
          <a:xfrm>
            <a:off x="3545633" y="2304661"/>
            <a:ext cx="4805265" cy="923330"/>
          </a:xfrm>
          <a:prstGeom prst="rect">
            <a:avLst/>
          </a:prstGeom>
          <a:noFill/>
        </p:spPr>
        <p:txBody>
          <a:bodyPr wrap="square" rtlCol="0">
            <a:spAutoFit/>
          </a:bodyPr>
          <a:lstStyle/>
          <a:p>
            <a:r>
              <a:rPr lang="it-IT" dirty="0"/>
              <a:t>Con 92 accessi mensili in confronto ai 182 accesi mensili con ridondanza, si può concludere che l’attributo ridondante va tolto </a:t>
            </a:r>
          </a:p>
        </p:txBody>
      </p:sp>
      <p:sp>
        <p:nvSpPr>
          <p:cNvPr id="5" name="CasellaDiTesto 4">
            <a:extLst>
              <a:ext uri="{FF2B5EF4-FFF2-40B4-BE49-F238E27FC236}">
                <a16:creationId xmlns:a16="http://schemas.microsoft.com/office/drawing/2014/main" id="{D629B4BE-9424-70A8-A14E-52F7A39604F4}"/>
              </a:ext>
            </a:extLst>
          </p:cNvPr>
          <p:cNvSpPr txBox="1"/>
          <p:nvPr/>
        </p:nvSpPr>
        <p:spPr>
          <a:xfrm>
            <a:off x="6321490" y="5428597"/>
            <a:ext cx="419878" cy="369332"/>
          </a:xfrm>
          <a:prstGeom prst="rect">
            <a:avLst/>
          </a:prstGeom>
          <a:solidFill>
            <a:schemeClr val="bg1"/>
          </a:solidFill>
        </p:spPr>
        <p:txBody>
          <a:bodyPr wrap="square" rtlCol="0">
            <a:spAutoFit/>
          </a:bodyPr>
          <a:lstStyle/>
          <a:p>
            <a:endParaRPr lang="it-IT" dirty="0"/>
          </a:p>
        </p:txBody>
      </p:sp>
      <p:sp>
        <p:nvSpPr>
          <p:cNvPr id="8" name="CasellaDiTesto 7">
            <a:extLst>
              <a:ext uri="{FF2B5EF4-FFF2-40B4-BE49-F238E27FC236}">
                <a16:creationId xmlns:a16="http://schemas.microsoft.com/office/drawing/2014/main" id="{9C610197-FCE7-5FB2-2BD8-320A86065AC4}"/>
              </a:ext>
            </a:extLst>
          </p:cNvPr>
          <p:cNvSpPr txBox="1"/>
          <p:nvPr/>
        </p:nvSpPr>
        <p:spPr>
          <a:xfrm>
            <a:off x="7649548" y="5059265"/>
            <a:ext cx="419878" cy="369332"/>
          </a:xfrm>
          <a:prstGeom prst="rect">
            <a:avLst/>
          </a:prstGeom>
          <a:solidFill>
            <a:schemeClr val="bg1"/>
          </a:solidFill>
        </p:spPr>
        <p:txBody>
          <a:bodyPr wrap="square" rtlCol="0">
            <a:spAutoFit/>
          </a:bodyPr>
          <a:lstStyle/>
          <a:p>
            <a:endParaRPr lang="it-IT" dirty="0"/>
          </a:p>
        </p:txBody>
      </p:sp>
    </p:spTree>
    <p:extLst>
      <p:ext uri="{BB962C8B-B14F-4D97-AF65-F5344CB8AC3E}">
        <p14:creationId xmlns:p14="http://schemas.microsoft.com/office/powerpoint/2010/main" val="159407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782AA49-6DC8-46E6-B837-F47E0E3265B7}"/>
              </a:ext>
            </a:extLst>
          </p:cNvPr>
          <p:cNvSpPr txBox="1"/>
          <p:nvPr/>
        </p:nvSpPr>
        <p:spPr>
          <a:xfrm>
            <a:off x="3047223" y="199546"/>
            <a:ext cx="6097554" cy="991169"/>
          </a:xfrm>
          <a:prstGeom prst="rect">
            <a:avLst/>
          </a:prstGeom>
          <a:noFill/>
        </p:spPr>
        <p:txBody>
          <a:bodyPr wrap="square">
            <a:spAutoFit/>
          </a:bodyPr>
          <a:lstStyle/>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Nello schema EER non ci sono dati ridondanti, quindi passiamo passare direttamente all’eliminazione delle gerarchie e degli attributi multi-valore.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BE85C819-8642-4FA9-B474-88C014D0FA91}"/>
              </a:ext>
            </a:extLst>
          </p:cNvPr>
          <p:cNvSpPr txBox="1"/>
          <p:nvPr/>
        </p:nvSpPr>
        <p:spPr>
          <a:xfrm>
            <a:off x="1045029" y="1190715"/>
            <a:ext cx="10674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ELIMINAZIONE DELLE GERARCHIE</a:t>
            </a:r>
          </a:p>
        </p:txBody>
      </p:sp>
      <p:sp>
        <p:nvSpPr>
          <p:cNvPr id="8" name="CasellaDiTesto 7">
            <a:extLst>
              <a:ext uri="{FF2B5EF4-FFF2-40B4-BE49-F238E27FC236}">
                <a16:creationId xmlns:a16="http://schemas.microsoft.com/office/drawing/2014/main" id="{CFF1ED63-68D8-4E31-82C0-3FAF56950922}"/>
              </a:ext>
            </a:extLst>
          </p:cNvPr>
          <p:cNvSpPr txBox="1"/>
          <p:nvPr/>
        </p:nvSpPr>
        <p:spPr>
          <a:xfrm>
            <a:off x="4161453" y="3105214"/>
            <a:ext cx="4021494" cy="1688667"/>
          </a:xfrm>
          <a:prstGeom prst="rect">
            <a:avLst/>
          </a:prstGeom>
          <a:noFill/>
        </p:spPr>
        <p:txBody>
          <a:bodyPr wrap="square">
            <a:spAutoFit/>
          </a:bodyPr>
          <a:lstStyle/>
          <a:p>
            <a:pPr algn="just">
              <a:lnSpc>
                <a:spcPct val="110000"/>
              </a:lnSpc>
              <a:spcBef>
                <a:spcPts val="600"/>
              </a:spcBef>
              <a:spcAft>
                <a:spcPts val="1000"/>
              </a:spcAft>
            </a:pPr>
            <a:r>
              <a:rPr lang="it-IT" sz="1800" dirty="0">
                <a:effectLst/>
                <a:latin typeface="Calibri" panose="020F0502020204030204" pitchFamily="34" charset="0"/>
                <a:ea typeface="Constantia" panose="02030602050306030303" pitchFamily="18" charset="0"/>
                <a:cs typeface="Times New Roman" panose="02020603050405020304" pitchFamily="18" charset="0"/>
              </a:rPr>
              <a:t>Nello schema ER inizialmente creato abbiamo la presenza di una specializzazione nell’entità libro.</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r>
              <a:rPr lang="it-IT" sz="1800" dirty="0">
                <a:effectLst/>
                <a:latin typeface="Calibri" panose="020F0502020204030204" pitchFamily="34" charset="0"/>
                <a:ea typeface="Constantia" panose="02030602050306030303" pitchFamily="18" charset="0"/>
              </a:rPr>
              <a:t>Adesso passiamo ad eliminare la suddetta gerarchia:</a:t>
            </a:r>
            <a:endParaRPr lang="it-IT" dirty="0"/>
          </a:p>
        </p:txBody>
      </p:sp>
    </p:spTree>
    <p:extLst>
      <p:ext uri="{BB962C8B-B14F-4D97-AF65-F5344CB8AC3E}">
        <p14:creationId xmlns:p14="http://schemas.microsoft.com/office/powerpoint/2010/main" val="173918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CD6ACF82-9225-45BA-90CA-95C74A7FD886}"/>
              </a:ext>
            </a:extLst>
          </p:cNvPr>
          <p:cNvSpPr txBox="1"/>
          <p:nvPr/>
        </p:nvSpPr>
        <p:spPr>
          <a:xfrm>
            <a:off x="0" y="127909"/>
            <a:ext cx="4870580" cy="461665"/>
          </a:xfrm>
          <a:prstGeom prst="rect">
            <a:avLst/>
          </a:prstGeom>
          <a:noFill/>
        </p:spPr>
        <p:txBody>
          <a:bodyPr wrap="square">
            <a:spAutoFit/>
          </a:bodyPr>
          <a:lstStyle/>
          <a:p>
            <a:r>
              <a:rPr lang="it-IT" sz="2400" dirty="0"/>
              <a:t>Presa in considerazione l’entità libro:</a:t>
            </a:r>
          </a:p>
        </p:txBody>
      </p:sp>
      <p:sp>
        <p:nvSpPr>
          <p:cNvPr id="6" name="CasellaDiTesto 5">
            <a:extLst>
              <a:ext uri="{FF2B5EF4-FFF2-40B4-BE49-F238E27FC236}">
                <a16:creationId xmlns:a16="http://schemas.microsoft.com/office/drawing/2014/main" id="{7B519ED0-1419-438D-BC68-B1F2D8B33B6A}"/>
              </a:ext>
            </a:extLst>
          </p:cNvPr>
          <p:cNvSpPr txBox="1"/>
          <p:nvPr/>
        </p:nvSpPr>
        <p:spPr>
          <a:xfrm>
            <a:off x="5237014" y="847246"/>
            <a:ext cx="6144208" cy="991169"/>
          </a:xfrm>
          <a:prstGeom prst="rect">
            <a:avLst/>
          </a:prstGeom>
          <a:noFill/>
        </p:spPr>
        <p:txBody>
          <a:bodyPr wrap="square">
            <a:spAutoFit/>
          </a:bodyPr>
          <a:lstStyle/>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La scelta che ho effettuato è quella di accorpare le figlie nel padre, inserendo un nuovo attributo “tipo” sull’entità libro; la ristrutturazione viene effettuata come segue: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7" name="Freccia in giù 6">
            <a:extLst>
              <a:ext uri="{FF2B5EF4-FFF2-40B4-BE49-F238E27FC236}">
                <a16:creationId xmlns:a16="http://schemas.microsoft.com/office/drawing/2014/main" id="{663FFC16-2FA4-4759-AEDE-D9B2CBDECA6A}"/>
              </a:ext>
            </a:extLst>
          </p:cNvPr>
          <p:cNvSpPr/>
          <p:nvPr/>
        </p:nvSpPr>
        <p:spPr>
          <a:xfrm>
            <a:off x="7889240" y="1978090"/>
            <a:ext cx="839755" cy="1301620"/>
          </a:xfrm>
          <a:prstGeom prst="downArrow">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49ABC693-998E-F197-B44E-2E802DEC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5" y="763270"/>
            <a:ext cx="3242742" cy="3781727"/>
          </a:xfrm>
          <a:prstGeom prst="rect">
            <a:avLst/>
          </a:prstGeom>
        </p:spPr>
      </p:pic>
      <p:pic>
        <p:nvPicPr>
          <p:cNvPr id="10" name="Immagine 9">
            <a:extLst>
              <a:ext uri="{FF2B5EF4-FFF2-40B4-BE49-F238E27FC236}">
                <a16:creationId xmlns:a16="http://schemas.microsoft.com/office/drawing/2014/main" id="{FC21D0AB-36D3-2C7B-4DC5-EDF5C4ECD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263" y="3667676"/>
            <a:ext cx="6271542" cy="1754642"/>
          </a:xfrm>
          <a:prstGeom prst="rect">
            <a:avLst/>
          </a:prstGeom>
        </p:spPr>
      </p:pic>
      <p:sp>
        <p:nvSpPr>
          <p:cNvPr id="2" name="CasellaDiTesto 1">
            <a:extLst>
              <a:ext uri="{FF2B5EF4-FFF2-40B4-BE49-F238E27FC236}">
                <a16:creationId xmlns:a16="http://schemas.microsoft.com/office/drawing/2014/main" id="{C44C9DF0-8224-4FDE-27C5-6773A35D7ADE}"/>
              </a:ext>
            </a:extLst>
          </p:cNvPr>
          <p:cNvSpPr txBox="1"/>
          <p:nvPr/>
        </p:nvSpPr>
        <p:spPr>
          <a:xfrm>
            <a:off x="2677886" y="973498"/>
            <a:ext cx="270588" cy="369332"/>
          </a:xfrm>
          <a:prstGeom prst="rect">
            <a:avLst/>
          </a:prstGeom>
          <a:solidFill>
            <a:schemeClr val="bg1"/>
          </a:solidFill>
        </p:spPr>
        <p:txBody>
          <a:bodyPr wrap="square" rtlCol="0">
            <a:spAutoFit/>
          </a:bodyPr>
          <a:lstStyle/>
          <a:p>
            <a:endParaRPr lang="it-IT" dirty="0"/>
          </a:p>
        </p:txBody>
      </p:sp>
      <p:pic>
        <p:nvPicPr>
          <p:cNvPr id="4" name="Immagine 3">
            <a:extLst>
              <a:ext uri="{FF2B5EF4-FFF2-40B4-BE49-F238E27FC236}">
                <a16:creationId xmlns:a16="http://schemas.microsoft.com/office/drawing/2014/main" id="{177E8B75-1F5B-6172-635C-0CEA9E5109E7}"/>
              </a:ext>
            </a:extLst>
          </p:cNvPr>
          <p:cNvPicPr>
            <a:picLocks noChangeAspect="1"/>
          </p:cNvPicPr>
          <p:nvPr/>
        </p:nvPicPr>
        <p:blipFill>
          <a:blip r:embed="rId4"/>
          <a:stretch>
            <a:fillRect/>
          </a:stretch>
        </p:blipFill>
        <p:spPr>
          <a:xfrm>
            <a:off x="5958828" y="3246104"/>
            <a:ext cx="274344" cy="365792"/>
          </a:xfrm>
          <a:prstGeom prst="rect">
            <a:avLst/>
          </a:prstGeom>
        </p:spPr>
      </p:pic>
      <p:sp>
        <p:nvSpPr>
          <p:cNvPr id="9" name="CasellaDiTesto 8">
            <a:extLst>
              <a:ext uri="{FF2B5EF4-FFF2-40B4-BE49-F238E27FC236}">
                <a16:creationId xmlns:a16="http://schemas.microsoft.com/office/drawing/2014/main" id="{2E1EB33B-8891-9A44-ABC7-59F315BE35B4}"/>
              </a:ext>
            </a:extLst>
          </p:cNvPr>
          <p:cNvSpPr txBox="1"/>
          <p:nvPr/>
        </p:nvSpPr>
        <p:spPr>
          <a:xfrm>
            <a:off x="3284376" y="1362963"/>
            <a:ext cx="226785" cy="369332"/>
          </a:xfrm>
          <a:prstGeom prst="rect">
            <a:avLst/>
          </a:prstGeom>
          <a:solidFill>
            <a:schemeClr val="bg1"/>
          </a:solidFill>
        </p:spPr>
        <p:txBody>
          <a:bodyPr wrap="square" rtlCol="0">
            <a:spAutoFit/>
          </a:bodyPr>
          <a:lstStyle/>
          <a:p>
            <a:endParaRPr lang="it-IT" dirty="0"/>
          </a:p>
        </p:txBody>
      </p:sp>
    </p:spTree>
    <p:extLst>
      <p:ext uri="{BB962C8B-B14F-4D97-AF65-F5344CB8AC3E}">
        <p14:creationId xmlns:p14="http://schemas.microsoft.com/office/powerpoint/2010/main" val="87580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A14BADA-6153-4C3F-ABE4-C8542F09D7CA}"/>
              </a:ext>
            </a:extLst>
          </p:cNvPr>
          <p:cNvSpPr txBox="1"/>
          <p:nvPr/>
        </p:nvSpPr>
        <p:spPr>
          <a:xfrm>
            <a:off x="0" y="0"/>
            <a:ext cx="12192000" cy="175432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ELIMINAZIONE DELL’ATTRIBUTO MULTIVALORE</a:t>
            </a:r>
          </a:p>
        </p:txBody>
      </p:sp>
      <p:sp>
        <p:nvSpPr>
          <p:cNvPr id="7" name="CasellaDiTesto 6">
            <a:extLst>
              <a:ext uri="{FF2B5EF4-FFF2-40B4-BE49-F238E27FC236}">
                <a16:creationId xmlns:a16="http://schemas.microsoft.com/office/drawing/2014/main" id="{0680B64B-3B28-40A8-A4D8-D90026F8ADF2}"/>
              </a:ext>
            </a:extLst>
          </p:cNvPr>
          <p:cNvSpPr txBox="1"/>
          <p:nvPr/>
        </p:nvSpPr>
        <p:spPr>
          <a:xfrm>
            <a:off x="0" y="1919439"/>
            <a:ext cx="6097554" cy="686470"/>
          </a:xfrm>
          <a:prstGeom prst="rect">
            <a:avLst/>
          </a:prstGeom>
          <a:noFill/>
        </p:spPr>
        <p:txBody>
          <a:bodyPr wrap="square">
            <a:spAutoFit/>
          </a:bodyPr>
          <a:lstStyle/>
          <a:p>
            <a:pPr>
              <a:lnSpc>
                <a:spcPct val="110000"/>
              </a:lnSpc>
              <a:spcBef>
                <a:spcPts val="600"/>
              </a:spcBef>
              <a:spcAft>
                <a:spcPts val="1000"/>
              </a:spcAft>
              <a:tabLst>
                <a:tab pos="975360" algn="l"/>
              </a:tabLs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Sull’entità impiegato abbiamo la presenza di un attributo multi-valore;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1553900B-0FAE-498B-851C-54DC0298A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224" y="1919439"/>
            <a:ext cx="3819525" cy="1372086"/>
          </a:xfrm>
          <a:prstGeom prst="rect">
            <a:avLst/>
          </a:prstGeom>
        </p:spPr>
      </p:pic>
      <p:sp>
        <p:nvSpPr>
          <p:cNvPr id="10" name="CasellaDiTesto 9">
            <a:extLst>
              <a:ext uri="{FF2B5EF4-FFF2-40B4-BE49-F238E27FC236}">
                <a16:creationId xmlns:a16="http://schemas.microsoft.com/office/drawing/2014/main" id="{6B74005D-5737-4D53-8654-8450DBA2B9A9}"/>
              </a:ext>
            </a:extLst>
          </p:cNvPr>
          <p:cNvSpPr txBox="1"/>
          <p:nvPr/>
        </p:nvSpPr>
        <p:spPr>
          <a:xfrm>
            <a:off x="7912359" y="4202380"/>
            <a:ext cx="4180112" cy="1295868"/>
          </a:xfrm>
          <a:prstGeom prst="rect">
            <a:avLst/>
          </a:prstGeom>
          <a:noFill/>
        </p:spPr>
        <p:txBody>
          <a:bodyPr wrap="square">
            <a:spAutoFit/>
          </a:bodyPr>
          <a:lstStyle/>
          <a:p>
            <a:pPr algn="just">
              <a:lnSpc>
                <a:spcPct val="110000"/>
              </a:lnSpc>
              <a:spcBef>
                <a:spcPts val="600"/>
              </a:spcBef>
              <a:spcAft>
                <a:spcPts val="1000"/>
              </a:spcAft>
              <a:tabLst>
                <a:tab pos="975360" algn="l"/>
              </a:tabLs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Questa forma di attributo va risolta creando una nuova entità debole “telefono” in relazione con l’entità impiegato; di seguito la ristrutturazione: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1" name="Freccia a sinistra 10">
            <a:extLst>
              <a:ext uri="{FF2B5EF4-FFF2-40B4-BE49-F238E27FC236}">
                <a16:creationId xmlns:a16="http://schemas.microsoft.com/office/drawing/2014/main" id="{E2C5A6BE-7AAD-4BEE-8E7D-D6BBD21D5600}"/>
              </a:ext>
            </a:extLst>
          </p:cNvPr>
          <p:cNvSpPr/>
          <p:nvPr/>
        </p:nvSpPr>
        <p:spPr>
          <a:xfrm>
            <a:off x="6018245" y="4444704"/>
            <a:ext cx="1399590" cy="811220"/>
          </a:xfrm>
          <a:prstGeom prst="leftArrow">
            <a:avLst/>
          </a:prstGeom>
          <a:solidFill>
            <a:schemeClr val="bg1"/>
          </a:solidFill>
          <a:ln w="38100">
            <a:solidFill>
              <a:schemeClr val="accent3"/>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t-IT" dirty="0"/>
          </a:p>
        </p:txBody>
      </p:sp>
      <p:pic>
        <p:nvPicPr>
          <p:cNvPr id="12" name="Immagine 11">
            <a:extLst>
              <a:ext uri="{FF2B5EF4-FFF2-40B4-BE49-F238E27FC236}">
                <a16:creationId xmlns:a16="http://schemas.microsoft.com/office/drawing/2014/main" id="{BB149D89-7802-4425-AF49-BA8F3B5A9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22" y="4007046"/>
            <a:ext cx="5274310" cy="1744902"/>
          </a:xfrm>
          <a:prstGeom prst="rect">
            <a:avLst/>
          </a:prstGeom>
        </p:spPr>
      </p:pic>
      <p:sp>
        <p:nvSpPr>
          <p:cNvPr id="9" name="CasellaDiTesto 8">
            <a:extLst>
              <a:ext uri="{FF2B5EF4-FFF2-40B4-BE49-F238E27FC236}">
                <a16:creationId xmlns:a16="http://schemas.microsoft.com/office/drawing/2014/main" id="{1E02455F-CBDA-2B24-6106-C2427DF15F75}"/>
              </a:ext>
            </a:extLst>
          </p:cNvPr>
          <p:cNvSpPr txBox="1"/>
          <p:nvPr/>
        </p:nvSpPr>
        <p:spPr>
          <a:xfrm>
            <a:off x="2495939" y="5313582"/>
            <a:ext cx="419878" cy="369332"/>
          </a:xfrm>
          <a:prstGeom prst="rect">
            <a:avLst/>
          </a:prstGeom>
          <a:solidFill>
            <a:schemeClr val="bg1"/>
          </a:solidFill>
        </p:spPr>
        <p:txBody>
          <a:bodyPr wrap="square" rtlCol="0">
            <a:spAutoFit/>
          </a:bodyPr>
          <a:lstStyle/>
          <a:p>
            <a:endParaRPr lang="it-IT" dirty="0"/>
          </a:p>
        </p:txBody>
      </p:sp>
      <p:sp>
        <p:nvSpPr>
          <p:cNvPr id="13" name="CasellaDiTesto 12">
            <a:extLst>
              <a:ext uri="{FF2B5EF4-FFF2-40B4-BE49-F238E27FC236}">
                <a16:creationId xmlns:a16="http://schemas.microsoft.com/office/drawing/2014/main" id="{4DE1A9D1-802F-7715-5468-E2D877F7A1C8}"/>
              </a:ext>
            </a:extLst>
          </p:cNvPr>
          <p:cNvSpPr txBox="1"/>
          <p:nvPr/>
        </p:nvSpPr>
        <p:spPr>
          <a:xfrm>
            <a:off x="3676260" y="5313582"/>
            <a:ext cx="251927" cy="369332"/>
          </a:xfrm>
          <a:prstGeom prst="rect">
            <a:avLst/>
          </a:prstGeom>
          <a:solidFill>
            <a:schemeClr val="bg1"/>
          </a:solidFill>
        </p:spPr>
        <p:txBody>
          <a:bodyPr wrap="square" rtlCol="0">
            <a:spAutoFit/>
          </a:bodyPr>
          <a:lstStyle/>
          <a:p>
            <a:endParaRPr lang="it-IT" dirty="0"/>
          </a:p>
        </p:txBody>
      </p:sp>
    </p:spTree>
    <p:extLst>
      <p:ext uri="{BB962C8B-B14F-4D97-AF65-F5344CB8AC3E}">
        <p14:creationId xmlns:p14="http://schemas.microsoft.com/office/powerpoint/2010/main" val="276862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3AE4A3C-12EB-403C-8259-A09C418F3B76}"/>
              </a:ext>
            </a:extLst>
          </p:cNvPr>
          <p:cNvSpPr/>
          <p:nvPr/>
        </p:nvSpPr>
        <p:spPr>
          <a:xfrm>
            <a:off x="4096254" y="0"/>
            <a:ext cx="3999493"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DESCRIZIONE</a:t>
            </a:r>
          </a:p>
        </p:txBody>
      </p:sp>
      <p:sp>
        <p:nvSpPr>
          <p:cNvPr id="5" name="CasellaDiTesto 4">
            <a:extLst>
              <a:ext uri="{FF2B5EF4-FFF2-40B4-BE49-F238E27FC236}">
                <a16:creationId xmlns:a16="http://schemas.microsoft.com/office/drawing/2014/main" id="{8B1A7220-8FFF-4703-8BD5-EC6BECE45D14}"/>
              </a:ext>
            </a:extLst>
          </p:cNvPr>
          <p:cNvSpPr txBox="1"/>
          <p:nvPr/>
        </p:nvSpPr>
        <p:spPr>
          <a:xfrm>
            <a:off x="427653" y="1068723"/>
            <a:ext cx="10776857" cy="5368777"/>
          </a:xfrm>
          <a:prstGeom prst="rect">
            <a:avLst/>
          </a:prstGeom>
          <a:noFill/>
        </p:spPr>
        <p:txBody>
          <a:bodyPr wrap="square" rtlCol="0">
            <a:spAutoFit/>
          </a:bodyPr>
          <a:lstStyle/>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Si vuole progettare una base di dati per la gestione di una </a:t>
            </a: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biblioteca</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La biblioteca vuole tenere conto di tutti i libri che sono stati presi in noleggio tramite la registrazione del cliente.</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Quando un libro viene noleggiato si desidera memorizzare per ogni cliente il nome, il cognome e il codice fiscale che serve per l’identificazione univoca. Per il libro si vuole tenere conto del nome del libro, lo scrittore e il SSN, ossia un codice che identifica un determinato libro, e del libro vogliamo anche tenere traccia della categoria a cui appartiene (avventura, romanzo, fantasy,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etc</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infine sappiamo che i libri si dividono in due categorie in testi da lettura e testi storici, anche questa informazione deve essere indicata per ogni libro nel database.</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Per tenere sempre ben fornita la biblioteca periodicamente viene acquistato un libro e ciò viene effettuato da un impiegato, identificato tramite un codice e per il quale si vogliono memorizzare nella base di dati anche il suo nome e cognome con un indirizzo di domicilio ed eventuali numeri di telefono.</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Il compito dell’impiegato è quello di tenere ben fornita la biblioteca.</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 fine ogni cliente può usufruire esclusivamente all’interno della biblioteca di enciclopedie per le quali vogliamo memorizzare l’argomento e il codice univoco, ossia un numero intero che viene assegnato ad ognuna delle enciclopedie, che la identifica.</a:t>
            </a:r>
            <a:endParaRPr lang="it-IT"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28258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2D8C3EC-34CD-4097-A5E4-71A6ED9161B7}"/>
              </a:ext>
            </a:extLst>
          </p:cNvPr>
          <p:cNvSpPr txBox="1"/>
          <p:nvPr/>
        </p:nvSpPr>
        <p:spPr>
          <a:xfrm>
            <a:off x="0" y="0"/>
            <a:ext cx="12192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SCHEMA EER RISTRUTTURATO</a:t>
            </a:r>
          </a:p>
        </p:txBody>
      </p:sp>
      <p:pic>
        <p:nvPicPr>
          <p:cNvPr id="5" name="Immagine 4">
            <a:extLst>
              <a:ext uri="{FF2B5EF4-FFF2-40B4-BE49-F238E27FC236}">
                <a16:creationId xmlns:a16="http://schemas.microsoft.com/office/drawing/2014/main" id="{3A6919BD-261F-211C-2432-07D707C23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04" y="1184587"/>
            <a:ext cx="9538992" cy="5290858"/>
          </a:xfrm>
          <a:prstGeom prst="rect">
            <a:avLst/>
          </a:prstGeom>
        </p:spPr>
      </p:pic>
      <p:sp>
        <p:nvSpPr>
          <p:cNvPr id="3" name="CasellaDiTesto 2">
            <a:extLst>
              <a:ext uri="{FF2B5EF4-FFF2-40B4-BE49-F238E27FC236}">
                <a16:creationId xmlns:a16="http://schemas.microsoft.com/office/drawing/2014/main" id="{F86F8DD2-C07F-8D42-8DBC-7EE358B76C5C}"/>
              </a:ext>
            </a:extLst>
          </p:cNvPr>
          <p:cNvSpPr txBox="1"/>
          <p:nvPr/>
        </p:nvSpPr>
        <p:spPr>
          <a:xfrm>
            <a:off x="3694922" y="4833257"/>
            <a:ext cx="466531" cy="253916"/>
          </a:xfrm>
          <a:prstGeom prst="rect">
            <a:avLst/>
          </a:prstGeom>
          <a:solidFill>
            <a:schemeClr val="bg1"/>
          </a:solidFill>
        </p:spPr>
        <p:txBody>
          <a:bodyPr wrap="square" rtlCol="0">
            <a:spAutoFit/>
          </a:bodyPr>
          <a:lstStyle/>
          <a:p>
            <a:r>
              <a:rPr lang="it-IT" sz="1050" dirty="0"/>
              <a:t>(0,N)</a:t>
            </a:r>
          </a:p>
        </p:txBody>
      </p:sp>
      <p:sp>
        <p:nvSpPr>
          <p:cNvPr id="4" name="Ovale 3">
            <a:extLst>
              <a:ext uri="{FF2B5EF4-FFF2-40B4-BE49-F238E27FC236}">
                <a16:creationId xmlns:a16="http://schemas.microsoft.com/office/drawing/2014/main" id="{3FF7A146-BC5A-26CC-C584-84CA0BCA933C}"/>
              </a:ext>
            </a:extLst>
          </p:cNvPr>
          <p:cNvSpPr/>
          <p:nvPr/>
        </p:nvSpPr>
        <p:spPr>
          <a:xfrm>
            <a:off x="1894114" y="3839347"/>
            <a:ext cx="849086" cy="3221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ritiro</a:t>
            </a:r>
          </a:p>
        </p:txBody>
      </p:sp>
      <p:cxnSp>
        <p:nvCxnSpPr>
          <p:cNvPr id="7" name="Connettore diritto 6">
            <a:extLst>
              <a:ext uri="{FF2B5EF4-FFF2-40B4-BE49-F238E27FC236}">
                <a16:creationId xmlns:a16="http://schemas.microsoft.com/office/drawing/2014/main" id="{A0B96D9D-353F-23CD-C945-E26229D5FB53}"/>
              </a:ext>
            </a:extLst>
          </p:cNvPr>
          <p:cNvCxnSpPr>
            <a:endCxn id="4" idx="6"/>
          </p:cNvCxnSpPr>
          <p:nvPr/>
        </p:nvCxnSpPr>
        <p:spPr>
          <a:xfrm flipH="1" flipV="1">
            <a:off x="2743200" y="4000401"/>
            <a:ext cx="391886" cy="30423"/>
          </a:xfrm>
          <a:prstGeom prst="line">
            <a:avLst/>
          </a:prstGeom>
          <a:ln/>
        </p:spPr>
        <p:style>
          <a:lnRef idx="3">
            <a:schemeClr val="dk1"/>
          </a:lnRef>
          <a:fillRef idx="0">
            <a:schemeClr val="dk1"/>
          </a:fillRef>
          <a:effectRef idx="2">
            <a:schemeClr val="dk1"/>
          </a:effectRef>
          <a:fontRef idx="minor">
            <a:schemeClr val="tx1"/>
          </a:fontRef>
        </p:style>
      </p:cxnSp>
      <p:sp>
        <p:nvSpPr>
          <p:cNvPr id="8" name="CasellaDiTesto 7">
            <a:extLst>
              <a:ext uri="{FF2B5EF4-FFF2-40B4-BE49-F238E27FC236}">
                <a16:creationId xmlns:a16="http://schemas.microsoft.com/office/drawing/2014/main" id="{5E6BF3D6-D60E-CCDA-8BAC-02A8FCED322D}"/>
              </a:ext>
            </a:extLst>
          </p:cNvPr>
          <p:cNvSpPr txBox="1"/>
          <p:nvPr/>
        </p:nvSpPr>
        <p:spPr>
          <a:xfrm>
            <a:off x="4584440" y="5153608"/>
            <a:ext cx="466531" cy="253916"/>
          </a:xfrm>
          <a:prstGeom prst="rect">
            <a:avLst/>
          </a:prstGeom>
          <a:solidFill>
            <a:schemeClr val="bg1"/>
          </a:solidFill>
        </p:spPr>
        <p:txBody>
          <a:bodyPr wrap="square" rtlCol="0">
            <a:spAutoFit/>
          </a:bodyPr>
          <a:lstStyle/>
          <a:p>
            <a:r>
              <a:rPr lang="it-IT" sz="1050" dirty="0"/>
              <a:t>(1,N)</a:t>
            </a:r>
          </a:p>
        </p:txBody>
      </p:sp>
      <p:sp>
        <p:nvSpPr>
          <p:cNvPr id="9" name="CasellaDiTesto 8">
            <a:extLst>
              <a:ext uri="{FF2B5EF4-FFF2-40B4-BE49-F238E27FC236}">
                <a16:creationId xmlns:a16="http://schemas.microsoft.com/office/drawing/2014/main" id="{7A976F96-FB48-92EB-61FC-A95BFF114F25}"/>
              </a:ext>
            </a:extLst>
          </p:cNvPr>
          <p:cNvSpPr txBox="1"/>
          <p:nvPr/>
        </p:nvSpPr>
        <p:spPr>
          <a:xfrm>
            <a:off x="6907765" y="5153608"/>
            <a:ext cx="466531" cy="253916"/>
          </a:xfrm>
          <a:prstGeom prst="rect">
            <a:avLst/>
          </a:prstGeom>
          <a:solidFill>
            <a:schemeClr val="bg1"/>
          </a:solidFill>
        </p:spPr>
        <p:txBody>
          <a:bodyPr wrap="square" rtlCol="0">
            <a:spAutoFit/>
          </a:bodyPr>
          <a:lstStyle/>
          <a:p>
            <a:r>
              <a:rPr lang="it-IT" sz="1050" dirty="0"/>
              <a:t>(0,N)</a:t>
            </a:r>
          </a:p>
        </p:txBody>
      </p:sp>
    </p:spTree>
    <p:extLst>
      <p:ext uri="{BB962C8B-B14F-4D97-AF65-F5344CB8AC3E}">
        <p14:creationId xmlns:p14="http://schemas.microsoft.com/office/powerpoint/2010/main" val="118803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71C4B01-D9FD-47B7-879E-A90D5116AC3E}"/>
              </a:ext>
            </a:extLst>
          </p:cNvPr>
          <p:cNvSpPr txBox="1"/>
          <p:nvPr/>
        </p:nvSpPr>
        <p:spPr>
          <a:xfrm>
            <a:off x="0" y="0"/>
            <a:ext cx="12192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SHEMA RELAZIONALE</a:t>
            </a:r>
          </a:p>
        </p:txBody>
      </p:sp>
      <p:sp>
        <p:nvSpPr>
          <p:cNvPr id="4" name="CasellaDiTesto 3">
            <a:extLst>
              <a:ext uri="{FF2B5EF4-FFF2-40B4-BE49-F238E27FC236}">
                <a16:creationId xmlns:a16="http://schemas.microsoft.com/office/drawing/2014/main" id="{3A90B14F-57BE-46D4-94CC-D5C8C757632B}"/>
              </a:ext>
            </a:extLst>
          </p:cNvPr>
          <p:cNvSpPr txBox="1"/>
          <p:nvPr/>
        </p:nvSpPr>
        <p:spPr>
          <a:xfrm>
            <a:off x="156288" y="923330"/>
            <a:ext cx="10517932" cy="381771"/>
          </a:xfrm>
          <a:prstGeom prst="rect">
            <a:avLst/>
          </a:prstGeom>
          <a:noFill/>
        </p:spPr>
        <p:txBody>
          <a:bodyPr wrap="square">
            <a:spAutoFit/>
          </a:bodyPr>
          <a:lstStyle/>
          <a:p>
            <a:pPr algn="just">
              <a:lnSpc>
                <a:spcPct val="110000"/>
              </a:lnSpc>
              <a:spcBef>
                <a:spcPts val="600"/>
              </a:spcBef>
              <a:spcAft>
                <a:spcPts val="1000"/>
              </a:spcAft>
              <a:tabLst>
                <a:tab pos="975360" algn="l"/>
              </a:tabLs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Procedo con il mapping della base di dati prendendo in considerazione lo schema ER appena ristrutturato: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DBBF4417-1CDB-4B50-91B0-083639C4D5FE}"/>
              </a:ext>
            </a:extLst>
          </p:cNvPr>
          <p:cNvSpPr txBox="1"/>
          <p:nvPr/>
        </p:nvSpPr>
        <p:spPr>
          <a:xfrm>
            <a:off x="3047222" y="1413293"/>
            <a:ext cx="6740589" cy="4560351"/>
          </a:xfrm>
          <a:prstGeom prst="rect">
            <a:avLst/>
          </a:prstGeom>
          <a:noFill/>
        </p:spPr>
        <p:txBody>
          <a:bodyPr wrap="square">
            <a:spAutoFit/>
          </a:bodyPr>
          <a:lstStyle/>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C.F.</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nome, cognome)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ENCICLOPEDIA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argomento)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SSN</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nome, scrittore, categoria, tipo)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IMPIEGATO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nome, cognome, indirizzo)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TELEFONO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Numero</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IMPIEGATO</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USUFRUISCE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(Data_uso,</a:t>
            </a:r>
            <a:r>
              <a:rPr lang="it-IT" sz="1800" b="1"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C.F↑</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ENCICLOPEDIA</a:t>
            </a:r>
            <a:r>
              <a:rPr lang="it-IT" sz="1800"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NOLEGGIA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Data_noleggio</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ritro</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C.F.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.SSN↑</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LIBRO.CLIENTE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.C.F.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tabLst>
                <a:tab pos="975360" algn="l"/>
              </a:tabLst>
            </a:pPr>
            <a:r>
              <a:rPr lang="it-IT" sz="1800" b="1"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ACQUISTATO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Data_acquisto</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IMPIEGATO</a:t>
            </a:r>
            <a:r>
              <a:rPr lang="it-IT" sz="1800"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.SSN↑</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b="1"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LIBRO.IMPIEGATO</a:t>
            </a:r>
            <a:r>
              <a:rPr lang="it-IT" sz="1800" u="sng"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.codice</a:t>
            </a:r>
            <a:r>
              <a:rPr lang="it-IT" sz="1800" u="sng"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15214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187F0D7-4036-4200-89AB-2347E4F88961}"/>
              </a:ext>
            </a:extLst>
          </p:cNvPr>
          <p:cNvSpPr txBox="1"/>
          <p:nvPr/>
        </p:nvSpPr>
        <p:spPr>
          <a:xfrm>
            <a:off x="0" y="0"/>
            <a:ext cx="12192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NORMALIZZAZIONE</a:t>
            </a:r>
          </a:p>
        </p:txBody>
      </p:sp>
      <p:sp>
        <p:nvSpPr>
          <p:cNvPr id="4" name="CasellaDiTesto 3">
            <a:extLst>
              <a:ext uri="{FF2B5EF4-FFF2-40B4-BE49-F238E27FC236}">
                <a16:creationId xmlns:a16="http://schemas.microsoft.com/office/drawing/2014/main" id="{F8603678-431F-4395-98D0-791016EF5A2D}"/>
              </a:ext>
            </a:extLst>
          </p:cNvPr>
          <p:cNvSpPr txBox="1"/>
          <p:nvPr/>
        </p:nvSpPr>
        <p:spPr>
          <a:xfrm>
            <a:off x="3047223" y="1895096"/>
            <a:ext cx="6097554" cy="3739613"/>
          </a:xfrm>
          <a:prstGeom prst="rect">
            <a:avLst/>
          </a:prstGeom>
          <a:noFill/>
        </p:spPr>
        <p:txBody>
          <a:bodyPr wrap="square">
            <a:spAutoFit/>
          </a:bodyPr>
          <a:lstStyle/>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Il database si presenta già normalizzato.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È infatti in prima forma normale perché tutti gli attributi sono atomici dopo la ristrutturazione (attributo multi-valore “numero di telefono” sull’entità “impiegato” è stato eliminato).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È in seconda forma normale perché, oltre ad essere già in prima forma normale tutte le dipendenze sono piene e non parziali.</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È in terza forma normale perché, oltre ad essere già in seconda forma normale nelle tabelle non sono presenti dipendenze transitive fra attributi non chiave primaria.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87877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915F22E7-0289-41EE-90CC-7B471839A502}"/>
              </a:ext>
            </a:extLst>
          </p:cNvPr>
          <p:cNvSpPr txBox="1"/>
          <p:nvPr/>
        </p:nvSpPr>
        <p:spPr>
          <a:xfrm>
            <a:off x="0" y="0"/>
            <a:ext cx="12192000" cy="175432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REALIZZAZIONE DELLA BASE  DI DATI IN MySQL</a:t>
            </a:r>
          </a:p>
        </p:txBody>
      </p:sp>
      <p:pic>
        <p:nvPicPr>
          <p:cNvPr id="4" name="Immagine 3">
            <a:extLst>
              <a:ext uri="{FF2B5EF4-FFF2-40B4-BE49-F238E27FC236}">
                <a16:creationId xmlns:a16="http://schemas.microsoft.com/office/drawing/2014/main" id="{92B3CB86-E996-E895-2F39-113454B58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31" y="1922277"/>
            <a:ext cx="5156917" cy="4721119"/>
          </a:xfrm>
          <a:prstGeom prst="rect">
            <a:avLst/>
          </a:prstGeom>
        </p:spPr>
      </p:pic>
      <p:pic>
        <p:nvPicPr>
          <p:cNvPr id="7" name="Immagine 6">
            <a:extLst>
              <a:ext uri="{FF2B5EF4-FFF2-40B4-BE49-F238E27FC236}">
                <a16:creationId xmlns:a16="http://schemas.microsoft.com/office/drawing/2014/main" id="{36F8E968-E90E-70A1-55DC-959ADAB92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263" y="1922277"/>
            <a:ext cx="5409100" cy="4721118"/>
          </a:xfrm>
          <a:prstGeom prst="rect">
            <a:avLst/>
          </a:prstGeom>
        </p:spPr>
      </p:pic>
    </p:spTree>
    <p:extLst>
      <p:ext uri="{BB962C8B-B14F-4D97-AF65-F5344CB8AC3E}">
        <p14:creationId xmlns:p14="http://schemas.microsoft.com/office/powerpoint/2010/main" val="1358629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EA3972E4-B20A-4BE4-75F5-16A5C177B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35" y="844452"/>
            <a:ext cx="5152770" cy="3492293"/>
          </a:xfrm>
          <a:prstGeom prst="rect">
            <a:avLst/>
          </a:prstGeom>
        </p:spPr>
      </p:pic>
      <p:pic>
        <p:nvPicPr>
          <p:cNvPr id="8" name="Immagine 7">
            <a:extLst>
              <a:ext uri="{FF2B5EF4-FFF2-40B4-BE49-F238E27FC236}">
                <a16:creationId xmlns:a16="http://schemas.microsoft.com/office/drawing/2014/main" id="{63D32290-16BB-6C6D-2D39-B1B8614C5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44452"/>
            <a:ext cx="5578323" cy="5061826"/>
          </a:xfrm>
          <a:prstGeom prst="rect">
            <a:avLst/>
          </a:prstGeom>
        </p:spPr>
      </p:pic>
    </p:spTree>
    <p:extLst>
      <p:ext uri="{BB962C8B-B14F-4D97-AF65-F5344CB8AC3E}">
        <p14:creationId xmlns:p14="http://schemas.microsoft.com/office/powerpoint/2010/main" val="135155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A7A646-F9CC-2B9F-7AEB-44FCDDAA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78" y="635796"/>
            <a:ext cx="5303980" cy="3628294"/>
          </a:xfrm>
          <a:prstGeom prst="rect">
            <a:avLst/>
          </a:prstGeom>
        </p:spPr>
      </p:pic>
      <p:pic>
        <p:nvPicPr>
          <p:cNvPr id="6" name="Immagine 5">
            <a:extLst>
              <a:ext uri="{FF2B5EF4-FFF2-40B4-BE49-F238E27FC236}">
                <a16:creationId xmlns:a16="http://schemas.microsoft.com/office/drawing/2014/main" id="{EF0AED8F-AB0F-955C-5F2D-DD85A94BE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269" y="635795"/>
            <a:ext cx="5570703" cy="5597053"/>
          </a:xfrm>
          <a:prstGeom prst="rect">
            <a:avLst/>
          </a:prstGeom>
        </p:spPr>
      </p:pic>
    </p:spTree>
    <p:extLst>
      <p:ext uri="{BB962C8B-B14F-4D97-AF65-F5344CB8AC3E}">
        <p14:creationId xmlns:p14="http://schemas.microsoft.com/office/powerpoint/2010/main" val="3365044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395E303-6304-4500-A585-E591AAACD630}"/>
              </a:ext>
            </a:extLst>
          </p:cNvPr>
          <p:cNvSpPr txBox="1"/>
          <p:nvPr/>
        </p:nvSpPr>
        <p:spPr>
          <a:xfrm>
            <a:off x="0" y="0"/>
            <a:ext cx="12192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IMPLEMENTAZIONE query SQL</a:t>
            </a:r>
          </a:p>
        </p:txBody>
      </p:sp>
      <p:sp>
        <p:nvSpPr>
          <p:cNvPr id="4" name="CasellaDiTesto 3">
            <a:extLst>
              <a:ext uri="{FF2B5EF4-FFF2-40B4-BE49-F238E27FC236}">
                <a16:creationId xmlns:a16="http://schemas.microsoft.com/office/drawing/2014/main" id="{3D48E705-B4DA-43E6-80DF-9FE270413275}"/>
              </a:ext>
            </a:extLst>
          </p:cNvPr>
          <p:cNvSpPr txBox="1"/>
          <p:nvPr/>
        </p:nvSpPr>
        <p:spPr>
          <a:xfrm>
            <a:off x="221603" y="923330"/>
            <a:ext cx="5955262" cy="5580117"/>
          </a:xfrm>
          <a:prstGeom prst="rect">
            <a:avLst/>
          </a:prstGeom>
          <a:noFill/>
        </p:spPr>
        <p:txBody>
          <a:bodyPr wrap="square">
            <a:spAutoFit/>
          </a:bodyPr>
          <a:lstStyle/>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nome, categoria, SSN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libro;</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2:</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nome, SSN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libro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scrittore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3:</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nome, CF</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 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cliente;</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4:</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count</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AS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NumLibri</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libro AS l, cliente AS c, noleggia AS n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c.CF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n.lib_S</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l.SSN</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5: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argomento,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codiceE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enciclopedia;</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A7E58615-E007-4776-AAFC-2134EFECD7A7}"/>
              </a:ext>
            </a:extLst>
          </p:cNvPr>
          <p:cNvSpPr txBox="1"/>
          <p:nvPr/>
        </p:nvSpPr>
        <p:spPr>
          <a:xfrm>
            <a:off x="6242179" y="1819069"/>
            <a:ext cx="5495731" cy="3434915"/>
          </a:xfrm>
          <a:prstGeom prst="rect">
            <a:avLst/>
          </a:prstGeom>
          <a:noFill/>
        </p:spPr>
        <p:txBody>
          <a:bodyPr wrap="square">
            <a:spAutoFit/>
          </a:bodyPr>
          <a:lstStyle/>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6:</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count</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AS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NumUsi</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enciclopedia AS e, usufruisce AS u, cliente AS c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u.cliente_cf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c.CF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u.enc_cod</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e.codiceE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7:</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c.cognome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u.data_uso</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cliente AS c, usufruisce AS u, enciclopedia AS e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u.cliente_cf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c.CF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u.enc_cod</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e.codiceE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e.argomento</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106621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E52B9E5-ED64-46FA-9098-2AB949F076A9}"/>
              </a:ext>
            </a:extLst>
          </p:cNvPr>
          <p:cNvSpPr txBox="1"/>
          <p:nvPr/>
        </p:nvSpPr>
        <p:spPr>
          <a:xfrm>
            <a:off x="258925" y="574592"/>
            <a:ext cx="4910234" cy="5484578"/>
          </a:xfrm>
          <a:prstGeom prst="rect">
            <a:avLst/>
          </a:prstGeom>
          <a:noFill/>
        </p:spPr>
        <p:txBody>
          <a:bodyPr wrap="square">
            <a:spAutoFit/>
          </a:bodyPr>
          <a:lstStyle/>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8:</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n.data_noleggio</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libro AS l, noleggia AS n,	cliente AS c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c.CF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n.lib_S</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l.SSN</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9:</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l.SSN</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libro AS l, acquista AS a, impiegato AS  i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a.imp_cod</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i.codiceI</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a.lib_S</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l.SSN</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i.nome</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10:</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INSERT INTO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cliente (CF, nome, cognome)</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r>
              <a:rPr lang="it-IT" sz="1800" dirty="0">
                <a:effectLst/>
                <a:latin typeface="Calibri" panose="020F0502020204030204" pitchFamily="34" charset="0"/>
                <a:ea typeface="Constantia" panose="02030602050306030303" pitchFamily="18" charset="0"/>
              </a:rPr>
              <a:t>	</a:t>
            </a:r>
            <a:r>
              <a:rPr lang="it-IT" sz="1800" b="1" dirty="0">
                <a:effectLst/>
                <a:latin typeface="Calibri" panose="020F0502020204030204" pitchFamily="34" charset="0"/>
                <a:ea typeface="Constantia" panose="02030602050306030303" pitchFamily="18" charset="0"/>
              </a:rPr>
              <a:t>VALUES </a:t>
            </a:r>
            <a:r>
              <a:rPr lang="it-IT" sz="1800" dirty="0">
                <a:effectLst/>
                <a:latin typeface="Calibri" panose="020F0502020204030204" pitchFamily="34" charset="0"/>
                <a:ea typeface="Constantia" panose="02030602050306030303" pitchFamily="18" charset="0"/>
              </a:rPr>
              <a:t>(?, ?, ?);</a:t>
            </a:r>
            <a:endParaRPr lang="it-IT" dirty="0"/>
          </a:p>
        </p:txBody>
      </p:sp>
      <p:sp>
        <p:nvSpPr>
          <p:cNvPr id="5" name="CasellaDiTesto 4">
            <a:extLst>
              <a:ext uri="{FF2B5EF4-FFF2-40B4-BE49-F238E27FC236}">
                <a16:creationId xmlns:a16="http://schemas.microsoft.com/office/drawing/2014/main" id="{BF2E5EC0-3055-4DB6-A218-576E610BE909}"/>
              </a:ext>
            </a:extLst>
          </p:cNvPr>
          <p:cNvSpPr txBox="1"/>
          <p:nvPr/>
        </p:nvSpPr>
        <p:spPr>
          <a:xfrm>
            <a:off x="5947488" y="574592"/>
            <a:ext cx="6097554" cy="4460837"/>
          </a:xfrm>
          <a:prstGeom prst="rect">
            <a:avLst/>
          </a:prstGeom>
          <a:noFill/>
        </p:spPr>
        <p:txBody>
          <a:bodyPr wrap="square">
            <a:spAutoFit/>
          </a:bodyPr>
          <a:lstStyle/>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11:</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DELETE 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cliente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CF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12:</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INSERT INTO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data_noleggio</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lib_S</a:t>
            </a:r>
            <a:r>
              <a:rPr lang="it-IT" sz="1800" dirty="0">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VAKUES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13:</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DELETE 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noleggia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id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094058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170D030-263F-4AFC-9C67-BEF9194C2691}"/>
              </a:ext>
            </a:extLst>
          </p:cNvPr>
          <p:cNvSpPr txBox="1"/>
          <p:nvPr/>
        </p:nvSpPr>
        <p:spPr>
          <a:xfrm>
            <a:off x="2767305" y="988332"/>
            <a:ext cx="7244442" cy="4881336"/>
          </a:xfrm>
          <a:prstGeom prst="rect">
            <a:avLst/>
          </a:prstGeom>
          <a:noFill/>
        </p:spPr>
        <p:txBody>
          <a:bodyPr wrap="square">
            <a:spAutoFit/>
          </a:bodyPr>
          <a:lstStyle/>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14:</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INSERT INTO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usufruisce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data_uso</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enc_cod</a:t>
            </a:r>
            <a:r>
              <a:rPr lang="it-IT" sz="1800" dirty="0">
                <a:effectLst/>
                <a:latin typeface="Calibri" panose="020F0502020204030204" pitchFamily="34" charset="0"/>
                <a:ea typeface="Constantia" panose="02030602050306030303" pitchFamily="18" charset="0"/>
                <a:cs typeface="Times New Roman" panose="02020603050405020304" pitchFamily="18" charset="0"/>
              </a:rPr>
              <a:t>)</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VALUES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Operazione 15:</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SELECT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l.nome</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indent="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libro AS l</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indent="457200"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WHERE NOT EXISTS</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SELECT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a:t>
            </a:r>
            <a:r>
              <a:rPr lang="it-IT" sz="1800" b="1" dirty="0">
                <a:effectLst/>
                <a:latin typeface="Calibri" panose="020F0502020204030204" pitchFamily="34" charset="0"/>
                <a:ea typeface="Constantia" panose="02030602050306030303" pitchFamily="18" charset="0"/>
                <a:cs typeface="Times New Roman" panose="02020603050405020304" pitchFamily="18" charset="0"/>
              </a:rPr>
              <a:t> </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FROM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cliente AS c, noleggia AS n</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b="1" dirty="0">
                <a:effectLst/>
                <a:latin typeface="Calibri" panose="020F0502020204030204" pitchFamily="34" charset="0"/>
                <a:ea typeface="Constantia" panose="02030602050306030303" pitchFamily="18" charset="0"/>
                <a:cs typeface="Times New Roman" panose="02020603050405020304" pitchFamily="18" charset="0"/>
              </a:rPr>
              <a:t>		   WHERE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n.cliente_cf</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c.CF AND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l.SSN</a:t>
            </a:r>
            <a:r>
              <a:rPr lang="it-IT" sz="1800" dirty="0">
                <a:effectLst/>
                <a:latin typeface="Calibri" panose="020F0502020204030204" pitchFamily="34" charset="0"/>
                <a:ea typeface="Constantia" panose="02030602050306030303" pitchFamily="18" charset="0"/>
                <a:cs typeface="Times New Roman" panose="02020603050405020304" pitchFamily="18" charset="0"/>
              </a:rPr>
              <a:t> = </a:t>
            </a:r>
            <a:r>
              <a:rPr lang="it-IT" sz="1800" dirty="0" err="1">
                <a:effectLst/>
                <a:latin typeface="Calibri" panose="020F0502020204030204" pitchFamily="34" charset="0"/>
                <a:ea typeface="Constantia" panose="02030602050306030303" pitchFamily="18" charset="0"/>
                <a:cs typeface="Times New Roman" panose="02020603050405020304" pitchFamily="18" charset="0"/>
              </a:rPr>
              <a:t>n.lib_S</a:t>
            </a:r>
            <a:endParaRPr lang="it-IT" sz="1400" dirty="0">
              <a:effectLst/>
              <a:latin typeface="Constantia" panose="02030602050306030303" pitchFamily="18" charset="0"/>
              <a:ea typeface="Constantia" panose="02030602050306030303" pitchFamily="18" charset="0"/>
              <a:cs typeface="Times New Roman" panose="02020603050405020304" pitchFamily="18" charset="0"/>
            </a:endParaRPr>
          </a:p>
          <a:p>
            <a:r>
              <a:rPr lang="it-IT" sz="1800" b="1" dirty="0">
                <a:effectLst/>
                <a:latin typeface="Calibri" panose="020F0502020204030204" pitchFamily="34" charset="0"/>
                <a:ea typeface="Constantia" panose="02030602050306030303" pitchFamily="18" charset="0"/>
              </a:rPr>
              <a:t>		   AND </a:t>
            </a:r>
            <a:r>
              <a:rPr lang="it-IT" sz="1800" dirty="0" err="1">
                <a:effectLst/>
                <a:latin typeface="Calibri" panose="020F0502020204030204" pitchFamily="34" charset="0"/>
                <a:ea typeface="Constantia" panose="02030602050306030303" pitchFamily="18" charset="0"/>
              </a:rPr>
              <a:t>c.nome</a:t>
            </a:r>
            <a:r>
              <a:rPr lang="it-IT" sz="1800" dirty="0">
                <a:effectLst/>
                <a:latin typeface="Calibri" panose="020F0502020204030204" pitchFamily="34" charset="0"/>
                <a:ea typeface="Constantia" panose="02030602050306030303" pitchFamily="18" charset="0"/>
              </a:rPr>
              <a:t> = ?);</a:t>
            </a:r>
            <a:endParaRPr lang="it-IT" dirty="0"/>
          </a:p>
        </p:txBody>
      </p:sp>
    </p:spTree>
    <p:extLst>
      <p:ext uri="{BB962C8B-B14F-4D97-AF65-F5344CB8AC3E}">
        <p14:creationId xmlns:p14="http://schemas.microsoft.com/office/powerpoint/2010/main" val="2376751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8F61EC6-C035-4BC3-B605-002902658B93}"/>
              </a:ext>
            </a:extLst>
          </p:cNvPr>
          <p:cNvSpPr txBox="1"/>
          <p:nvPr/>
        </p:nvSpPr>
        <p:spPr>
          <a:xfrm>
            <a:off x="0" y="0"/>
            <a:ext cx="12192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innerShdw blurRad="63500" dist="50800" dir="13500000">
                    <a:prstClr val="black">
                      <a:alpha val="50000"/>
                    </a:prstClr>
                  </a:innerShdw>
                  <a:reflection blurRad="6350" stA="60000" endA="900" endPos="58000" dir="5400000" sy="-100000" algn="bl" rotWithShape="0"/>
                </a:effectLst>
                <a:uLnTx/>
                <a:uFillTx/>
                <a:latin typeface="Calibri" panose="020F0502020204030204"/>
                <a:ea typeface="+mn-ea"/>
                <a:cs typeface="+mn-cs"/>
              </a:rPr>
              <a:t>TEST APPLICAZIONE JAVA</a:t>
            </a:r>
          </a:p>
        </p:txBody>
      </p:sp>
      <p:sp>
        <p:nvSpPr>
          <p:cNvPr id="4" name="CasellaDiTesto 3">
            <a:extLst>
              <a:ext uri="{FF2B5EF4-FFF2-40B4-BE49-F238E27FC236}">
                <a16:creationId xmlns:a16="http://schemas.microsoft.com/office/drawing/2014/main" id="{53A0F4CC-7770-49FF-9795-71C4A4883C89}"/>
              </a:ext>
            </a:extLst>
          </p:cNvPr>
          <p:cNvSpPr txBox="1"/>
          <p:nvPr/>
        </p:nvSpPr>
        <p:spPr>
          <a:xfrm>
            <a:off x="3047223" y="1909686"/>
            <a:ext cx="6097554" cy="2690095"/>
          </a:xfrm>
          <a:prstGeom prst="rect">
            <a:avLst/>
          </a:prstGeom>
          <a:noFill/>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Per l’applicazione Java ho implementato una semplice interfaccia di scelta testuale.</a:t>
            </a:r>
          </a:p>
          <a:p>
            <a:pPr>
              <a:lnSpc>
                <a:spcPct val="110000"/>
              </a:lnSpc>
              <a:spcBef>
                <a:spcPts val="600"/>
              </a:spcBef>
              <a:spcAft>
                <a:spcPts val="1000"/>
              </a:spcAft>
            </a:pPr>
            <a:r>
              <a:rPr lang="it-IT" i="1" u="sng" dirty="0">
                <a:solidFill>
                  <a:srgbClr val="000000"/>
                </a:solidFill>
                <a:latin typeface="Calibri" panose="020F0502020204030204" pitchFamily="34" charset="0"/>
                <a:ea typeface="Constantia" panose="02030602050306030303" pitchFamily="18" charset="0"/>
                <a:cs typeface="Times New Roman" panose="02020603050405020304" pitchFamily="18" charset="0"/>
              </a:rPr>
              <a:t>Vediamo ora il menù:</a:t>
            </a:r>
            <a:endParaRPr lang="it-IT" sz="1400" i="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10000"/>
              </a:lnSpc>
              <a:spcBef>
                <a:spcPts val="600"/>
              </a:spcBef>
              <a:spcAft>
                <a:spcPts val="1000"/>
              </a:spcAft>
            </a:pPr>
            <a:r>
              <a:rPr lang="it-IT" sz="2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0: Esci</a:t>
            </a:r>
            <a:endParaRPr lang="it-IT" sz="140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Permette l’ uscita dal menù di selezione, quindi la terminazione del programma.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16238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E3DF59C-F89D-4D25-A301-4D1FAF214199}"/>
              </a:ext>
            </a:extLst>
          </p:cNvPr>
          <p:cNvSpPr/>
          <p:nvPr/>
        </p:nvSpPr>
        <p:spPr>
          <a:xfrm>
            <a:off x="237196" y="0"/>
            <a:ext cx="11717631"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SPECIFICHE DELLA REALTÀ DI INTERESSE </a:t>
            </a:r>
          </a:p>
        </p:txBody>
      </p:sp>
      <p:sp>
        <p:nvSpPr>
          <p:cNvPr id="3" name="CasellaDiTesto 2">
            <a:extLst>
              <a:ext uri="{FF2B5EF4-FFF2-40B4-BE49-F238E27FC236}">
                <a16:creationId xmlns:a16="http://schemas.microsoft.com/office/drawing/2014/main" id="{C175FBFE-A125-44AB-B455-039AE5FAD46B}"/>
              </a:ext>
            </a:extLst>
          </p:cNvPr>
          <p:cNvSpPr txBox="1"/>
          <p:nvPr/>
        </p:nvSpPr>
        <p:spPr>
          <a:xfrm>
            <a:off x="86288" y="1942018"/>
            <a:ext cx="11868539" cy="3954929"/>
          </a:xfrm>
          <a:prstGeom prst="rect">
            <a:avLst/>
          </a:prstGeom>
          <a:noFill/>
        </p:spPr>
        <p:txBody>
          <a:bodyPr wrap="square" rtlCol="0">
            <a:spAutoFit/>
          </a:bodyPr>
          <a:lstStyle/>
          <a:p>
            <a:pPr algn="just">
              <a:lnSpc>
                <a:spcPct val="110000"/>
              </a:lnSpc>
              <a:spcBef>
                <a:spcPts val="600"/>
              </a:spcBef>
              <a:spcAft>
                <a:spcPts val="1000"/>
              </a:spcAft>
            </a:pPr>
            <a:r>
              <a:rPr lang="it-IT" sz="1800" dirty="0">
                <a:effectLst/>
                <a:latin typeface="Calibri" panose="020F0502020204030204" pitchFamily="34" charset="0"/>
                <a:ea typeface="Constantia" panose="02030602050306030303" pitchFamily="18" charset="0"/>
                <a:cs typeface="Times New Roman" panose="02020603050405020304" pitchFamily="18" charset="0"/>
              </a:rPr>
              <a:t>La realtà che andiamo a rappresentare riguarda la gestione di una biblioteca che effettua noleggi di libri con lo scopo di soddisfare ogni più vario gusto del lettore.</a:t>
            </a:r>
            <a:endParaRPr lang="it-IT" sz="18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effectLst/>
                <a:latin typeface="Calibri" panose="020F0502020204030204" pitchFamily="34" charset="0"/>
                <a:ea typeface="Constantia" panose="02030602050306030303" pitchFamily="18" charset="0"/>
                <a:cs typeface="Times New Roman" panose="02020603050405020304" pitchFamily="18" charset="0"/>
              </a:rPr>
              <a:t>Questo tipo di servizio ormai non è più molto esercitato dalle biblioteche, infatti si è pensato di adottare questo funzionamento proprio per permettere la lettura o il consulto di determinati testi evitando però l’obbligo dell’acquisto, ma soprattutto per fare leva sulle persone a tenere cura delle proprie cose, in questo caso un libro, un oggetto con nulla di speciale, ma una volta letto e restituito in buone condizioni permette ai futuri noleggiatori di avere un’esperienza ottima e di potere usufruire di un prodotto sempre in buone condizioni.</a:t>
            </a:r>
            <a:endParaRPr lang="it-IT" sz="18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spcBef>
                <a:spcPts val="600"/>
              </a:spcBef>
              <a:spcAft>
                <a:spcPts val="1000"/>
              </a:spcAft>
            </a:pPr>
            <a:r>
              <a:rPr lang="it-IT" sz="1800" dirty="0">
                <a:effectLst/>
                <a:latin typeface="Calibri" panose="020F0502020204030204" pitchFamily="34" charset="0"/>
                <a:ea typeface="Constantia" panose="02030602050306030303" pitchFamily="18" charset="0"/>
                <a:cs typeface="Times New Roman" panose="02020603050405020304" pitchFamily="18" charset="0"/>
              </a:rPr>
              <a:t>Gli impiegati della biblioteca lavorano con lo scopo di rendere più facile la scelta del libro al cliente e fornendo loro un’ottima esperienza, in oltre gli impiegati coordinano la biblioteca e si occupano di rifornirla con l’acquisto dei più svariati libri per soddisfare ogni gusto.</a:t>
            </a:r>
            <a:endParaRPr lang="it-IT" sz="1800"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595788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EB9E2528-09DA-4C0B-B9AE-6B948E835236}"/>
              </a:ext>
            </a:extLst>
          </p:cNvPr>
          <p:cNvSpPr txBox="1"/>
          <p:nvPr/>
        </p:nvSpPr>
        <p:spPr>
          <a:xfrm>
            <a:off x="0" y="0"/>
            <a:ext cx="5980922" cy="1060931"/>
          </a:xfrm>
          <a:prstGeom prst="rect">
            <a:avLst/>
          </a:prstGeom>
          <a:noFill/>
        </p:spPr>
        <p:txBody>
          <a:bodyPr wrap="square">
            <a:spAutoFit/>
          </a:bodyPr>
          <a:lstStyle/>
          <a:p>
            <a:pPr>
              <a:lnSpc>
                <a:spcPct val="110000"/>
              </a:lnSpc>
              <a:spcBef>
                <a:spcPts val="600"/>
              </a:spcBef>
              <a:spcAft>
                <a:spcPts val="1000"/>
              </a:spcAft>
            </a:pPr>
            <a:r>
              <a:rPr lang="it-IT" sz="2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1: Stampa lista libri</a:t>
            </a:r>
            <a:endParaRPr lang="it-IT" sz="140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Stampa la lista dei libri presenti nel sistema (nella biblioteca).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4" name="Immagine 3">
            <a:extLst>
              <a:ext uri="{FF2B5EF4-FFF2-40B4-BE49-F238E27FC236}">
                <a16:creationId xmlns:a16="http://schemas.microsoft.com/office/drawing/2014/main" id="{5CEABF0D-BF5C-4688-9FB7-A249D7AFB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94" y="1060931"/>
            <a:ext cx="4571365" cy="5703763"/>
          </a:xfrm>
          <a:prstGeom prst="rect">
            <a:avLst/>
          </a:prstGeom>
        </p:spPr>
      </p:pic>
      <p:sp>
        <p:nvSpPr>
          <p:cNvPr id="6" name="CasellaDiTesto 5">
            <a:extLst>
              <a:ext uri="{FF2B5EF4-FFF2-40B4-BE49-F238E27FC236}">
                <a16:creationId xmlns:a16="http://schemas.microsoft.com/office/drawing/2014/main" id="{A7EB9EBD-6305-4A69-BD0A-D9AC2D28A90D}"/>
              </a:ext>
            </a:extLst>
          </p:cNvPr>
          <p:cNvSpPr txBox="1"/>
          <p:nvPr/>
        </p:nvSpPr>
        <p:spPr>
          <a:xfrm>
            <a:off x="6375141" y="0"/>
            <a:ext cx="5726663"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2: Ricerca libro per scrittore (nome + cognome)</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D2B5CE1D-A153-41DC-B120-1AC627C83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839" y="442640"/>
            <a:ext cx="6194161" cy="2313448"/>
          </a:xfrm>
          <a:prstGeom prst="rect">
            <a:avLst/>
          </a:prstGeom>
        </p:spPr>
      </p:pic>
      <p:sp>
        <p:nvSpPr>
          <p:cNvPr id="9" name="CasellaDiTesto 8">
            <a:extLst>
              <a:ext uri="{FF2B5EF4-FFF2-40B4-BE49-F238E27FC236}">
                <a16:creationId xmlns:a16="http://schemas.microsoft.com/office/drawing/2014/main" id="{258215CE-2458-44A8-A9B3-0A3B838294CB}"/>
              </a:ext>
            </a:extLst>
          </p:cNvPr>
          <p:cNvSpPr txBox="1"/>
          <p:nvPr/>
        </p:nvSpPr>
        <p:spPr>
          <a:xfrm>
            <a:off x="5882634" y="4101913"/>
            <a:ext cx="6162868" cy="2110450"/>
          </a:xfrm>
          <a:prstGeom prst="rect">
            <a:avLst/>
          </a:prstGeom>
          <a:noFill/>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come si nota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dall’imagine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il programma ci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fronisce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il nome e il cognome degli autori, che saranno poi i nostri parametri di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riecra</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in base alla scelta dell’utente.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Il programma ci chiede prima di inserire il nome e poi il cognome dello scrittore, i quali vengono riportati sopra per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aiuatre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l’utente.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Freccia in su 9">
            <a:extLst>
              <a:ext uri="{FF2B5EF4-FFF2-40B4-BE49-F238E27FC236}">
                <a16:creationId xmlns:a16="http://schemas.microsoft.com/office/drawing/2014/main" id="{BD0BC14E-8149-4127-9628-5E9682BC7A4D}"/>
              </a:ext>
            </a:extLst>
          </p:cNvPr>
          <p:cNvSpPr/>
          <p:nvPr/>
        </p:nvSpPr>
        <p:spPr>
          <a:xfrm>
            <a:off x="6375141" y="2909372"/>
            <a:ext cx="709127" cy="1138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43758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grpId="1" nodeType="clickEffect">
                                  <p:stCondLst>
                                    <p:cond delay="0"/>
                                  </p:stCondLst>
                                  <p:childTnLst>
                                    <p:animEffect transition="out" filter="barn(inVertical)">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style.rotation</p:attrName>
                                        </p:attrNameLst>
                                      </p:cBhvr>
                                      <p:tavLst>
                                        <p:tav tm="0">
                                          <p:val>
                                            <p:fltVal val="90"/>
                                          </p:val>
                                        </p:tav>
                                        <p:tav tm="100000">
                                          <p:val>
                                            <p:fltVal val="0"/>
                                          </p:val>
                                        </p:tav>
                                      </p:tavLst>
                                    </p:anim>
                                    <p:animEffect transition="in" filter="fad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ppt_w</p:attrName>
                                        </p:attrNameLst>
                                      </p:cBhvr>
                                      <p:tavLst>
                                        <p:tav tm="0">
                                          <p:val>
                                            <p:fltVal val="0"/>
                                          </p:val>
                                        </p:tav>
                                        <p:tav tm="100000">
                                          <p:val>
                                            <p:strVal val="#ppt_w"/>
                                          </p:val>
                                        </p:tav>
                                      </p:tavLst>
                                    </p:anim>
                                    <p:anim calcmode="lin" valueType="num">
                                      <p:cBhvr>
                                        <p:cTn id="39" dur="1000" fill="hold"/>
                                        <p:tgtEl>
                                          <p:spTgt spid="7"/>
                                        </p:tgtEl>
                                        <p:attrNameLst>
                                          <p:attrName>ppt_h</p:attrName>
                                        </p:attrNameLst>
                                      </p:cBhvr>
                                      <p:tavLst>
                                        <p:tav tm="0">
                                          <p:val>
                                            <p:fltVal val="0"/>
                                          </p:val>
                                        </p:tav>
                                        <p:tav tm="100000">
                                          <p:val>
                                            <p:strVal val="#ppt_h"/>
                                          </p:val>
                                        </p:tav>
                                      </p:tavLst>
                                    </p:anim>
                                    <p:anim calcmode="lin" valueType="num">
                                      <p:cBhvr>
                                        <p:cTn id="40" dur="1000" fill="hold"/>
                                        <p:tgtEl>
                                          <p:spTgt spid="7"/>
                                        </p:tgtEl>
                                        <p:attrNameLst>
                                          <p:attrName>style.rotation</p:attrName>
                                        </p:attrNameLst>
                                      </p:cBhvr>
                                      <p:tavLst>
                                        <p:tav tm="0">
                                          <p:val>
                                            <p:fltVal val="90"/>
                                          </p:val>
                                        </p:tav>
                                        <p:tav tm="100000">
                                          <p:val>
                                            <p:fltVal val="0"/>
                                          </p:val>
                                        </p:tav>
                                      </p:tavLst>
                                    </p:anim>
                                    <p:animEffect transition="in" filter="fade">
                                      <p:cBhvr>
                                        <p:cTn id="41" dur="1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2000"/>
                                        <p:tgtEl>
                                          <p:spTgt spid="10"/>
                                        </p:tgtEl>
                                      </p:cBhvr>
                                    </p:animEffect>
                                    <p:anim calcmode="lin" valueType="num">
                                      <p:cBhvr>
                                        <p:cTn id="47" dur="2000" fill="hold"/>
                                        <p:tgtEl>
                                          <p:spTgt spid="10"/>
                                        </p:tgtEl>
                                        <p:attrNameLst>
                                          <p:attrName>ppt_w</p:attrName>
                                        </p:attrNameLst>
                                      </p:cBhvr>
                                      <p:tavLst>
                                        <p:tav tm="0" fmla="#ppt_w*sin(2.5*pi*$)">
                                          <p:val>
                                            <p:fltVal val="0"/>
                                          </p:val>
                                        </p:tav>
                                        <p:tav tm="100000">
                                          <p:val>
                                            <p:fltVal val="1"/>
                                          </p:val>
                                        </p:tav>
                                      </p:tavLst>
                                    </p:anim>
                                    <p:anim calcmode="lin" valueType="num">
                                      <p:cBhvr>
                                        <p:cTn id="48"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50FCD84-8BF3-4853-B31F-CCF7BAAFAC8E}"/>
              </a:ext>
            </a:extLst>
          </p:cNvPr>
          <p:cNvSpPr txBox="1"/>
          <p:nvPr/>
        </p:nvSpPr>
        <p:spPr>
          <a:xfrm>
            <a:off x="4312687" y="914792"/>
            <a:ext cx="3137418" cy="735586"/>
          </a:xfrm>
          <a:prstGeom prst="rect">
            <a:avLst/>
          </a:prstGeom>
          <a:noFill/>
        </p:spPr>
        <p:txBody>
          <a:bodyPr wrap="square">
            <a:spAutoFit/>
            <a:scene3d>
              <a:camera prst="orthographicFront"/>
              <a:lightRig rig="threePt" dir="t"/>
            </a:scene3d>
            <a:sp3d prstMaterial="dkEdge"/>
          </a:bodyPr>
          <a:lstStyle/>
          <a:p>
            <a:pPr>
              <a:lnSpc>
                <a:spcPct val="110000"/>
              </a:lnSpc>
              <a:spcBef>
                <a:spcPts val="600"/>
              </a:spcBef>
              <a:spcAft>
                <a:spcPts val="1000"/>
              </a:spcAft>
            </a:pPr>
            <a:r>
              <a:rPr lang="it-IT" sz="4000" i="1" u="sng" dirty="0">
                <a:solidFill>
                  <a:srgbClr val="000000"/>
                </a:solidFill>
                <a:effectLst/>
                <a:latin typeface="Juice ITC" panose="04040403040A02020202" pitchFamily="82" charset="0"/>
                <a:ea typeface="Constantia" panose="02030602050306030303" pitchFamily="18" charset="0"/>
                <a:cs typeface="Times New Roman" panose="02020603050405020304" pitchFamily="18" charset="0"/>
              </a:rPr>
              <a:t>Vediamo un esempio</a:t>
            </a:r>
            <a:r>
              <a:rPr lang="it-IT" sz="4000" dirty="0">
                <a:solidFill>
                  <a:srgbClr val="000000"/>
                </a:solidFill>
                <a:effectLst/>
                <a:latin typeface="Juice ITC" panose="04040403040A02020202" pitchFamily="82" charset="0"/>
                <a:ea typeface="Constantia" panose="02030602050306030303" pitchFamily="18" charset="0"/>
                <a:cs typeface="Times New Roman" panose="02020603050405020304" pitchFamily="18" charset="0"/>
              </a:rPr>
              <a:t>:</a:t>
            </a:r>
            <a:endParaRPr lang="it-IT" sz="3200" dirty="0">
              <a:solidFill>
                <a:srgbClr val="595959"/>
              </a:solidFill>
              <a:effectLst/>
              <a:latin typeface="Juice ITC" panose="04040403040A02020202" pitchFamily="82" charset="0"/>
              <a:ea typeface="Constantia" panose="02030602050306030303" pitchFamily="18" charset="0"/>
              <a:cs typeface="Times New Roman" panose="02020603050405020304" pitchFamily="18" charset="0"/>
            </a:endParaRPr>
          </a:p>
        </p:txBody>
      </p:sp>
      <p:pic>
        <p:nvPicPr>
          <p:cNvPr id="4" name="Immagine 3">
            <a:extLst>
              <a:ext uri="{FF2B5EF4-FFF2-40B4-BE49-F238E27FC236}">
                <a16:creationId xmlns:a16="http://schemas.microsoft.com/office/drawing/2014/main" id="{4192E589-5E44-4552-813D-DC756A948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204" y="2571206"/>
            <a:ext cx="6296585" cy="2318035"/>
          </a:xfrm>
          <a:prstGeom prst="rect">
            <a:avLst/>
          </a:prstGeom>
        </p:spPr>
      </p:pic>
    </p:spTree>
    <p:extLst>
      <p:ext uri="{BB962C8B-B14F-4D97-AF65-F5344CB8AC3E}">
        <p14:creationId xmlns:p14="http://schemas.microsoft.com/office/powerpoint/2010/main" val="338112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4D30262-E420-4CF6-91A5-C8D4C98D6081}"/>
              </a:ext>
            </a:extLst>
          </p:cNvPr>
          <p:cNvSpPr txBox="1"/>
          <p:nvPr/>
        </p:nvSpPr>
        <p:spPr>
          <a:xfrm>
            <a:off x="0" y="0"/>
            <a:ext cx="3678594"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3: Stampa la lista dei cliente registrati</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4" name="Immagine 3">
            <a:extLst>
              <a:ext uri="{FF2B5EF4-FFF2-40B4-BE49-F238E27FC236}">
                <a16:creationId xmlns:a16="http://schemas.microsoft.com/office/drawing/2014/main" id="{DCD1D652-CF6D-4FFC-BB87-98A5175CE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27" y="452612"/>
            <a:ext cx="3025140" cy="2290588"/>
          </a:xfrm>
          <a:prstGeom prst="rect">
            <a:avLst/>
          </a:prstGeom>
        </p:spPr>
      </p:pic>
      <p:sp>
        <p:nvSpPr>
          <p:cNvPr id="6" name="CasellaDiTesto 5">
            <a:extLst>
              <a:ext uri="{FF2B5EF4-FFF2-40B4-BE49-F238E27FC236}">
                <a16:creationId xmlns:a16="http://schemas.microsoft.com/office/drawing/2014/main" id="{25326D62-B8AC-4C70-9827-8CFE959749E6}"/>
              </a:ext>
            </a:extLst>
          </p:cNvPr>
          <p:cNvSpPr txBox="1"/>
          <p:nvPr/>
        </p:nvSpPr>
        <p:spPr>
          <a:xfrm>
            <a:off x="121298" y="2899153"/>
            <a:ext cx="3025140" cy="129586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Come possiamo notare questa operazione ci stamperà il nome e il codice fiscale dei clienti registrati nel sistema.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CBF6F2AB-2B7C-4237-A848-0FECFEEE0336}"/>
              </a:ext>
            </a:extLst>
          </p:cNvPr>
          <p:cNvSpPr txBox="1"/>
          <p:nvPr/>
        </p:nvSpPr>
        <p:spPr>
          <a:xfrm>
            <a:off x="8046098" y="70841"/>
            <a:ext cx="4077478"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4: Numero di libri noleggiati da un cliente</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AE4FAF48-DB02-4713-B6F3-175FFDBDD30B}"/>
              </a:ext>
            </a:extLst>
          </p:cNvPr>
          <p:cNvSpPr txBox="1"/>
          <p:nvPr/>
        </p:nvSpPr>
        <p:spPr>
          <a:xfrm>
            <a:off x="6979143" y="824697"/>
            <a:ext cx="4917232" cy="129586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Con questa operazione ci viene chiesto di inserire il nome di un cliente, ci viene fornita la lista, e viene restituito il numero dei libri noleggiati da quel cliente.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11" name="Immagine 10">
            <a:extLst>
              <a:ext uri="{FF2B5EF4-FFF2-40B4-BE49-F238E27FC236}">
                <a16:creationId xmlns:a16="http://schemas.microsoft.com/office/drawing/2014/main" id="{436AF18B-9DCB-43E2-8E6B-AC59FB702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351" y="2743200"/>
            <a:ext cx="5256245" cy="1843884"/>
          </a:xfrm>
          <a:prstGeom prst="rect">
            <a:avLst/>
          </a:prstGeom>
        </p:spPr>
      </p:pic>
    </p:spTree>
    <p:extLst>
      <p:ext uri="{BB962C8B-B14F-4D97-AF65-F5344CB8AC3E}">
        <p14:creationId xmlns:p14="http://schemas.microsoft.com/office/powerpoint/2010/main" val="73509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4"/>
                                        </p:tgtEl>
                                        <p:attrNameLst>
                                          <p:attrName>ppt_w</p:attrName>
                                        </p:attrNameLst>
                                      </p:cBhvr>
                                      <p:tavLst>
                                        <p:tav tm="0">
                                          <p:val>
                                            <p:strVal val="ppt_w"/>
                                          </p:val>
                                        </p:tav>
                                        <p:tav tm="100000">
                                          <p:val>
                                            <p:fltVal val="0"/>
                                          </p:val>
                                        </p:tav>
                                      </p:tavLst>
                                    </p:anim>
                                    <p:anim calcmode="lin" valueType="num">
                                      <p:cBhvr>
                                        <p:cTn id="18" dur="500"/>
                                        <p:tgtEl>
                                          <p:spTgt spid="4"/>
                                        </p:tgtEl>
                                        <p:attrNameLst>
                                          <p:attrName>ppt_h</p:attrName>
                                        </p:attrNameLst>
                                      </p:cBhvr>
                                      <p:tavLst>
                                        <p:tav tm="0">
                                          <p:val>
                                            <p:strVal val="ppt_h"/>
                                          </p:val>
                                        </p:tav>
                                        <p:tav tm="100000">
                                          <p:val>
                                            <p:fltVal val="0"/>
                                          </p:val>
                                        </p:tav>
                                      </p:tavLst>
                                    </p:anim>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53" presetClass="exit" presetSubtype="32" fill="hold" grpId="1" nodeType="withEffect">
                                  <p:stCondLst>
                                    <p:cond delay="0"/>
                                  </p:stCondLst>
                                  <p:childTnLst>
                                    <p:anim calcmode="lin" valueType="num">
                                      <p:cBhvr>
                                        <p:cTn id="22" dur="500"/>
                                        <p:tgtEl>
                                          <p:spTgt spid="6"/>
                                        </p:tgtEl>
                                        <p:attrNameLst>
                                          <p:attrName>ppt_w</p:attrName>
                                        </p:attrNameLst>
                                      </p:cBhvr>
                                      <p:tavLst>
                                        <p:tav tm="0">
                                          <p:val>
                                            <p:strVal val="ppt_w"/>
                                          </p:val>
                                        </p:tav>
                                        <p:tav tm="100000">
                                          <p:val>
                                            <p:fltVal val="0"/>
                                          </p:val>
                                        </p:tav>
                                      </p:tavLst>
                                    </p:anim>
                                    <p:anim calcmode="lin" valueType="num">
                                      <p:cBhvr>
                                        <p:cTn id="23" dur="500"/>
                                        <p:tgtEl>
                                          <p:spTgt spid="6"/>
                                        </p:tgtEl>
                                        <p:attrNameLst>
                                          <p:attrName>ppt_h</p:attrName>
                                        </p:attrNameLst>
                                      </p:cBhvr>
                                      <p:tavLst>
                                        <p:tav tm="0">
                                          <p:val>
                                            <p:strVal val="ppt_h"/>
                                          </p:val>
                                        </p:tav>
                                        <p:tav tm="100000">
                                          <p:val>
                                            <p:fltVal val="0"/>
                                          </p:val>
                                        </p:tav>
                                      </p:tavLst>
                                    </p:anim>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53" presetClass="exit" presetSubtype="32" fill="hold" grpId="0" nodeType="withEffect">
                                  <p:stCondLst>
                                    <p:cond delay="0"/>
                                  </p:stCondLst>
                                  <p:childTnLst>
                                    <p:anim calcmode="lin" valueType="num">
                                      <p:cBhvr>
                                        <p:cTn id="27" dur="500"/>
                                        <p:tgtEl>
                                          <p:spTgt spid="3"/>
                                        </p:tgtEl>
                                        <p:attrNameLst>
                                          <p:attrName>ppt_w</p:attrName>
                                        </p:attrNameLst>
                                      </p:cBhvr>
                                      <p:tavLst>
                                        <p:tav tm="0">
                                          <p:val>
                                            <p:strVal val="ppt_w"/>
                                          </p:val>
                                        </p:tav>
                                        <p:tav tm="100000">
                                          <p:val>
                                            <p:fltVal val="0"/>
                                          </p:val>
                                        </p:tav>
                                      </p:tavLst>
                                    </p:anim>
                                    <p:anim calcmode="lin" valueType="num">
                                      <p:cBhvr>
                                        <p:cTn id="28" dur="500"/>
                                        <p:tgtEl>
                                          <p:spTgt spid="3"/>
                                        </p:tgtEl>
                                        <p:attrNameLst>
                                          <p:attrName>ppt_h</p:attrName>
                                        </p:attrNameLst>
                                      </p:cBhvr>
                                      <p:tavLst>
                                        <p:tav tm="0">
                                          <p:val>
                                            <p:strVal val="ppt_h"/>
                                          </p:val>
                                        </p:tav>
                                        <p:tav tm="100000">
                                          <p:val>
                                            <p:fltVal val="0"/>
                                          </p:val>
                                        </p:tav>
                                      </p:tavLst>
                                    </p:anim>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6" grpId="1" animBg="1"/>
      <p:bldP spid="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4020BEF-E764-464C-BC96-147D543064F0}"/>
              </a:ext>
            </a:extLst>
          </p:cNvPr>
          <p:cNvSpPr txBox="1"/>
          <p:nvPr/>
        </p:nvSpPr>
        <p:spPr>
          <a:xfrm>
            <a:off x="0" y="0"/>
            <a:ext cx="3762569"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5: Lista delle enciclopedie disponibili</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4A3F8542-C99D-488F-A794-1632BE8BDE36}"/>
              </a:ext>
            </a:extLst>
          </p:cNvPr>
          <p:cNvSpPr txBox="1"/>
          <p:nvPr/>
        </p:nvSpPr>
        <p:spPr>
          <a:xfrm>
            <a:off x="281084" y="381771"/>
            <a:ext cx="3200400" cy="68647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L’operazione stampa l’</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argometo</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dell’enciclopedia e il suo codice.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7F0F5D81-3C07-4263-A5BF-84458E10E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84" y="1450012"/>
            <a:ext cx="3225269" cy="3413165"/>
          </a:xfrm>
          <a:prstGeom prst="rect">
            <a:avLst/>
          </a:prstGeom>
        </p:spPr>
      </p:pic>
      <p:sp>
        <p:nvSpPr>
          <p:cNvPr id="8" name="CasellaDiTesto 7">
            <a:extLst>
              <a:ext uri="{FF2B5EF4-FFF2-40B4-BE49-F238E27FC236}">
                <a16:creationId xmlns:a16="http://schemas.microsoft.com/office/drawing/2014/main" id="{902A01C3-F54D-4CB4-85AE-033453AD0C3B}"/>
              </a:ext>
            </a:extLst>
          </p:cNvPr>
          <p:cNvSpPr txBox="1"/>
          <p:nvPr/>
        </p:nvSpPr>
        <p:spPr>
          <a:xfrm>
            <a:off x="6400800" y="200608"/>
            <a:ext cx="4478694"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6: Numero di enciclopedie usate da un cliente</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8C25D6BC-C8AB-4899-B7AD-81FB298C321A}"/>
              </a:ext>
            </a:extLst>
          </p:cNvPr>
          <p:cNvSpPr txBox="1"/>
          <p:nvPr/>
        </p:nvSpPr>
        <p:spPr>
          <a:xfrm>
            <a:off x="6923314" y="945996"/>
            <a:ext cx="3225269" cy="160056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Viene chiesto l’inserimento del nome di un cliente, ci viene fornita la lista, e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restitusce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il numero di enciclopedie usate da quel cliente.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11" name="Immagine 10">
            <a:extLst>
              <a:ext uri="{FF2B5EF4-FFF2-40B4-BE49-F238E27FC236}">
                <a16:creationId xmlns:a16="http://schemas.microsoft.com/office/drawing/2014/main" id="{9E869EB6-0AB9-497C-8671-ACF56870C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326" y="3296823"/>
            <a:ext cx="5557168" cy="1413588"/>
          </a:xfrm>
          <a:prstGeom prst="rect">
            <a:avLst/>
          </a:prstGeom>
        </p:spPr>
      </p:pic>
    </p:spTree>
    <p:extLst>
      <p:ext uri="{BB962C8B-B14F-4D97-AF65-F5344CB8AC3E}">
        <p14:creationId xmlns:p14="http://schemas.microsoft.com/office/powerpoint/2010/main" val="135290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par>
                                <p:cTn id="27" presetID="21"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49315F4-212F-4B10-BAE9-24683AFFD813}"/>
              </a:ext>
            </a:extLst>
          </p:cNvPr>
          <p:cNvSpPr txBox="1"/>
          <p:nvPr/>
        </p:nvSpPr>
        <p:spPr>
          <a:xfrm>
            <a:off x="286917" y="155952"/>
            <a:ext cx="4984879" cy="686470"/>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7: Nome e cognome e la data in cui un cliente ha usato un enciclopedia</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1C2EC031-0F13-4222-A56A-4F6F75349A72}"/>
              </a:ext>
            </a:extLst>
          </p:cNvPr>
          <p:cNvSpPr txBox="1"/>
          <p:nvPr/>
        </p:nvSpPr>
        <p:spPr>
          <a:xfrm>
            <a:off x="846753" y="1188591"/>
            <a:ext cx="3473320" cy="160056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L’operazione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chide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di inserire l’argomento di un’enciclopedia e restituisce il nome e il cognome dei clienti e la data in cui le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inciclopedie</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sono state utilizzate.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2D399622-FDE1-4A42-B639-52096E14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29" y="3353990"/>
            <a:ext cx="4359728" cy="1600566"/>
          </a:xfrm>
          <a:prstGeom prst="rect">
            <a:avLst/>
          </a:prstGeom>
        </p:spPr>
      </p:pic>
      <p:sp>
        <p:nvSpPr>
          <p:cNvPr id="8" name="CasellaDiTesto 7">
            <a:extLst>
              <a:ext uri="{FF2B5EF4-FFF2-40B4-BE49-F238E27FC236}">
                <a16:creationId xmlns:a16="http://schemas.microsoft.com/office/drawing/2014/main" id="{5ED360BF-FB66-4160-AB70-6F05FCFA5FE6}"/>
              </a:ext>
            </a:extLst>
          </p:cNvPr>
          <p:cNvSpPr txBox="1"/>
          <p:nvPr/>
        </p:nvSpPr>
        <p:spPr>
          <a:xfrm>
            <a:off x="5894615" y="1288017"/>
            <a:ext cx="6097554"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8: Quale libro, e in che data, un cliente ha noleggiato un libro</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D087D40D-B688-4B97-916A-B43BB8F164CE}"/>
              </a:ext>
            </a:extLst>
          </p:cNvPr>
          <p:cNvSpPr txBox="1"/>
          <p:nvPr/>
        </p:nvSpPr>
        <p:spPr>
          <a:xfrm>
            <a:off x="7677928" y="1684175"/>
            <a:ext cx="2530928" cy="220996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L’operazione chiede di inserire il nome, viene fornita la lista dei clienti, di un cliente e restituisce la data in cui ha noleggiato il libro con anche il nome del libro.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11" name="Immagine 10">
            <a:extLst>
              <a:ext uri="{FF2B5EF4-FFF2-40B4-BE49-F238E27FC236}">
                <a16:creationId xmlns:a16="http://schemas.microsoft.com/office/drawing/2014/main" id="{B9D72AB4-982E-4D02-83E1-46297CA1A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884" y="4438961"/>
            <a:ext cx="5327015" cy="1973580"/>
          </a:xfrm>
          <a:prstGeom prst="rect">
            <a:avLst/>
          </a:prstGeom>
        </p:spPr>
      </p:pic>
    </p:spTree>
    <p:extLst>
      <p:ext uri="{BB962C8B-B14F-4D97-AF65-F5344CB8AC3E}">
        <p14:creationId xmlns:p14="http://schemas.microsoft.com/office/powerpoint/2010/main" val="94257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6"/>
                                        </p:tgtEl>
                                      </p:cBhvr>
                                    </p:animEffect>
                                    <p:anim calcmode="lin" valueType="num">
                                      <p:cBhvr>
                                        <p:cTn id="24" dur="1000"/>
                                        <p:tgtEl>
                                          <p:spTgt spid="6"/>
                                        </p:tgtEl>
                                        <p:attrNameLst>
                                          <p:attrName>ppt_x</p:attrName>
                                        </p:attrNameLst>
                                      </p:cBhvr>
                                      <p:tavLst>
                                        <p:tav tm="0">
                                          <p:val>
                                            <p:strVal val="ppt_x"/>
                                          </p:val>
                                        </p:tav>
                                        <p:tav tm="100000">
                                          <p:val>
                                            <p:strVal val="ppt_x"/>
                                          </p:val>
                                        </p:tav>
                                      </p:tavLst>
                                    </p:anim>
                                    <p:anim calcmode="lin" valueType="num">
                                      <p:cBhvr>
                                        <p:cTn id="25" dur="1000"/>
                                        <p:tgtEl>
                                          <p:spTgt spid="6"/>
                                        </p:tgtEl>
                                        <p:attrNameLst>
                                          <p:attrName>ppt_y</p:attrName>
                                        </p:attrNameLst>
                                      </p:cBhvr>
                                      <p:tavLst>
                                        <p:tav tm="0">
                                          <p:val>
                                            <p:strVal val="ppt_y"/>
                                          </p:val>
                                        </p:tav>
                                        <p:tav tm="100000">
                                          <p:val>
                                            <p:strVal val="ppt_y+.1"/>
                                          </p:val>
                                        </p:tav>
                                      </p:tavLst>
                                    </p:anim>
                                    <p:set>
                                      <p:cBhvr>
                                        <p:cTn id="26" dur="1" fill="hold">
                                          <p:stCondLst>
                                            <p:cond delay="999"/>
                                          </p:stCondLst>
                                        </p:cTn>
                                        <p:tgtEl>
                                          <p:spTgt spid="6"/>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3"/>
                                        </p:tgtEl>
                                      </p:cBhvr>
                                    </p:animEffect>
                                    <p:anim calcmode="lin" valueType="num">
                                      <p:cBhvr>
                                        <p:cTn id="29" dur="1000"/>
                                        <p:tgtEl>
                                          <p:spTgt spid="3"/>
                                        </p:tgtEl>
                                        <p:attrNameLst>
                                          <p:attrName>ppt_x</p:attrName>
                                        </p:attrNameLst>
                                      </p:cBhvr>
                                      <p:tavLst>
                                        <p:tav tm="0">
                                          <p:val>
                                            <p:strVal val="ppt_x"/>
                                          </p:val>
                                        </p:tav>
                                        <p:tav tm="100000">
                                          <p:val>
                                            <p:strVal val="ppt_x"/>
                                          </p:val>
                                        </p:tav>
                                      </p:tavLst>
                                    </p:anim>
                                    <p:anim calcmode="lin" valueType="num">
                                      <p:cBhvr>
                                        <p:cTn id="30" dur="1000"/>
                                        <p:tgtEl>
                                          <p:spTgt spid="3"/>
                                        </p:tgtEl>
                                        <p:attrNameLst>
                                          <p:attrName>ppt_y</p:attrName>
                                        </p:attrNameLst>
                                      </p:cBhvr>
                                      <p:tavLst>
                                        <p:tav tm="0">
                                          <p:val>
                                            <p:strVal val="ppt_y"/>
                                          </p:val>
                                        </p:tav>
                                        <p:tav tm="100000">
                                          <p:val>
                                            <p:strVal val="ppt_y+.1"/>
                                          </p:val>
                                        </p:tav>
                                      </p:tavLst>
                                    </p:anim>
                                    <p:set>
                                      <p:cBhvr>
                                        <p:cTn id="31" dur="1" fill="hold">
                                          <p:stCondLst>
                                            <p:cond delay="999"/>
                                          </p:stCondLst>
                                        </p:cTn>
                                        <p:tgtEl>
                                          <p:spTgt spid="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754D811-5E3F-4946-AF9E-8B1070135BA2}"/>
              </a:ext>
            </a:extLst>
          </p:cNvPr>
          <p:cNvSpPr txBox="1"/>
          <p:nvPr/>
        </p:nvSpPr>
        <p:spPr>
          <a:xfrm>
            <a:off x="279917" y="690465"/>
            <a:ext cx="3526971"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9: I libri acquistati da un impiegato</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3BCE00C3-8456-40C1-9150-988FF852F396}"/>
              </a:ext>
            </a:extLst>
          </p:cNvPr>
          <p:cNvSpPr txBox="1"/>
          <p:nvPr/>
        </p:nvSpPr>
        <p:spPr>
          <a:xfrm>
            <a:off x="279917" y="2420234"/>
            <a:ext cx="4170784" cy="129586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Viene chiesto di inserire il nome di un impiegato, i quali saranno sopra elencati, infine il risultato prodotto è il nome e SSN dei libri acquistati da quell’impiegato.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3CEAC9B7-190B-47AA-9343-4B5150F93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878" y="881350"/>
            <a:ext cx="5999584" cy="5297337"/>
          </a:xfrm>
          <a:prstGeom prst="rect">
            <a:avLst/>
          </a:prstGeom>
        </p:spPr>
      </p:pic>
    </p:spTree>
    <p:extLst>
      <p:ext uri="{BB962C8B-B14F-4D97-AF65-F5344CB8AC3E}">
        <p14:creationId xmlns:p14="http://schemas.microsoft.com/office/powerpoint/2010/main" val="393186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BE3E717-FCDF-46BC-A46A-371C4498D01F}"/>
              </a:ext>
            </a:extLst>
          </p:cNvPr>
          <p:cNvSpPr txBox="1"/>
          <p:nvPr/>
        </p:nvSpPr>
        <p:spPr>
          <a:xfrm>
            <a:off x="0" y="0"/>
            <a:ext cx="2885491" cy="369332"/>
          </a:xfrm>
          <a:prstGeom prst="rect">
            <a:avLst/>
          </a:prstGeom>
          <a:noFill/>
        </p:spPr>
        <p:txBody>
          <a:bodyPr wrap="square">
            <a:spAutoFit/>
          </a:bodyPr>
          <a:lstStyle/>
          <a:p>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rPr>
              <a:t>10: Registra un nuovo cliente</a:t>
            </a:r>
            <a:endParaRPr lang="it-IT" u="sng" dirty="0">
              <a:effectLst>
                <a:outerShdw blurRad="38100" dist="38100" dir="2700000" algn="tl">
                  <a:srgbClr val="000000">
                    <a:alpha val="43137"/>
                  </a:srgbClr>
                </a:outerShdw>
              </a:effectLst>
            </a:endParaRPr>
          </a:p>
        </p:txBody>
      </p:sp>
      <p:sp>
        <p:nvSpPr>
          <p:cNvPr id="5" name="CasellaDiTesto 4">
            <a:extLst>
              <a:ext uri="{FF2B5EF4-FFF2-40B4-BE49-F238E27FC236}">
                <a16:creationId xmlns:a16="http://schemas.microsoft.com/office/drawing/2014/main" id="{A1DDFD9D-8D63-4A4C-8EB4-4EF1512A536A}"/>
              </a:ext>
            </a:extLst>
          </p:cNvPr>
          <p:cNvSpPr txBox="1"/>
          <p:nvPr/>
        </p:nvSpPr>
        <p:spPr>
          <a:xfrm>
            <a:off x="223935" y="496520"/>
            <a:ext cx="5523722" cy="991169"/>
          </a:xfrm>
          <a:prstGeom prst="rect">
            <a:avLst/>
          </a:prstGeom>
          <a:blipFill>
            <a:blip r:embed="rId2"/>
            <a:tile tx="0" ty="0" sx="100000" sy="100000" flip="none" algn="tl"/>
          </a:blipFill>
        </p:spPr>
        <p:style>
          <a:lnRef idx="0">
            <a:schemeClr val="dk1"/>
          </a:lnRef>
          <a:fillRef idx="3">
            <a:schemeClr val="dk1"/>
          </a:fillRef>
          <a:effectRef idx="3">
            <a:schemeClr val="dk1"/>
          </a:effectRef>
          <a:fontRef idx="minor">
            <a:schemeClr val="lt1"/>
          </a:fontRef>
        </p:style>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L’operazione permette di inserire un nuovo cliente nel database, tramite la compilazione di tutti i campi richiesti.</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3227C19C-9488-4D74-91A6-56E397183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58" y="1614877"/>
            <a:ext cx="5066665" cy="1276350"/>
          </a:xfrm>
          <a:prstGeom prst="rect">
            <a:avLst/>
          </a:prstGeom>
        </p:spPr>
      </p:pic>
      <p:sp>
        <p:nvSpPr>
          <p:cNvPr id="8" name="CasellaDiTesto 7">
            <a:extLst>
              <a:ext uri="{FF2B5EF4-FFF2-40B4-BE49-F238E27FC236}">
                <a16:creationId xmlns:a16="http://schemas.microsoft.com/office/drawing/2014/main" id="{F7A51263-5092-40A6-9887-F5CFCF146E4A}"/>
              </a:ext>
            </a:extLst>
          </p:cNvPr>
          <p:cNvSpPr txBox="1"/>
          <p:nvPr/>
        </p:nvSpPr>
        <p:spPr>
          <a:xfrm>
            <a:off x="8879633" y="114749"/>
            <a:ext cx="3312367"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11: Elimina un cliente dalla lista</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D54794FF-23F7-4E0F-BAAE-119783B2A488}"/>
              </a:ext>
            </a:extLst>
          </p:cNvPr>
          <p:cNvSpPr txBox="1"/>
          <p:nvPr/>
        </p:nvSpPr>
        <p:spPr>
          <a:xfrm>
            <a:off x="7296538" y="496520"/>
            <a:ext cx="4772607" cy="1600566"/>
          </a:xfrm>
          <a:prstGeom prst="rect">
            <a:avLst/>
          </a:prstGeom>
          <a:blipFill>
            <a:blip r:embed="rId2"/>
            <a:tile tx="0" ty="0" sx="100000" sy="100000" flip="none" algn="tl"/>
          </a:blipFill>
          <a:scene3d>
            <a:camera prst="orthographicFront"/>
            <a:lightRig rig="threePt" dir="t"/>
          </a:scene3d>
          <a:sp3d>
            <a:bevelT/>
          </a:sp3d>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Viene fornita lista dei clienti registrati contenente il nome e il rispettivo codice fiscale, ora basta solo inserire il codice fiscale del cliente che si vuole eliminare e l’operazione provvede all’eliminazione.</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11" name="Immagine 10">
            <a:extLst>
              <a:ext uri="{FF2B5EF4-FFF2-40B4-BE49-F238E27FC236}">
                <a16:creationId xmlns:a16="http://schemas.microsoft.com/office/drawing/2014/main" id="{494F4759-C5F3-4EBD-A81E-910CCB038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1148" y="2253052"/>
            <a:ext cx="5197997" cy="4056716"/>
          </a:xfrm>
          <a:prstGeom prst="rect">
            <a:avLst/>
          </a:prstGeom>
        </p:spPr>
      </p:pic>
    </p:spTree>
    <p:extLst>
      <p:ext uri="{BB962C8B-B14F-4D97-AF65-F5344CB8AC3E}">
        <p14:creationId xmlns:p14="http://schemas.microsoft.com/office/powerpoint/2010/main" val="25914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6" presetClass="exit" presetSubtype="21" fill="hold" nodeType="withEffect">
                                  <p:stCondLst>
                                    <p:cond delay="0"/>
                                  </p:stCondLst>
                                  <p:childTnLst>
                                    <p:animEffect transition="out" filter="barn(inVertic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6" presetClass="exit" presetSubtype="21" fill="hold" grpId="0" nodeType="withEffect">
                                  <p:stCondLst>
                                    <p:cond delay="0"/>
                                  </p:stCondLst>
                                  <p:childTnLst>
                                    <p:animEffect transition="out" filter="barn(inVertical)">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C47BC8B7-4AE8-41F1-AFCE-1573D31937E2}"/>
              </a:ext>
            </a:extLst>
          </p:cNvPr>
          <p:cNvSpPr txBox="1"/>
          <p:nvPr/>
        </p:nvSpPr>
        <p:spPr>
          <a:xfrm>
            <a:off x="0" y="0"/>
            <a:ext cx="3118757"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12: Effettua un nuovo noleggio</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8E939998-99FB-4B2C-B469-A592EBCCD183}"/>
              </a:ext>
            </a:extLst>
          </p:cNvPr>
          <p:cNvSpPr txBox="1"/>
          <p:nvPr/>
        </p:nvSpPr>
        <p:spPr>
          <a:xfrm>
            <a:off x="852197" y="479464"/>
            <a:ext cx="4149011" cy="16005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Questa operazione permette di  effettuare un nuovo noleggio, viene fornita una lista dei clienti, bisogna indicare se il cliente è o non è presente nella lista dei clienti registrati.</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F0567D52-7A16-4552-A164-0018CB9E6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63" y="2223910"/>
            <a:ext cx="5783787" cy="2554061"/>
          </a:xfrm>
          <a:prstGeom prst="rect">
            <a:avLst/>
          </a:prstGeom>
        </p:spPr>
      </p:pic>
      <p:sp>
        <p:nvSpPr>
          <p:cNvPr id="8" name="CasellaDiTesto 7">
            <a:extLst>
              <a:ext uri="{FF2B5EF4-FFF2-40B4-BE49-F238E27FC236}">
                <a16:creationId xmlns:a16="http://schemas.microsoft.com/office/drawing/2014/main" id="{8E5E3723-3355-41B6-AFE2-47EB149778C6}"/>
              </a:ext>
            </a:extLst>
          </p:cNvPr>
          <p:cNvSpPr txBox="1"/>
          <p:nvPr/>
        </p:nvSpPr>
        <p:spPr>
          <a:xfrm>
            <a:off x="6181352" y="4396200"/>
            <a:ext cx="5589036"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highlight>
                  <a:srgbClr val="FFFF00"/>
                </a:highlight>
                <a:latin typeface="Calibri" panose="020F0502020204030204" pitchFamily="34" charset="0"/>
                <a:ea typeface="Constantia" panose="02030602050306030303" pitchFamily="18" charset="0"/>
                <a:cs typeface="Times New Roman" panose="02020603050405020304" pitchFamily="18" charset="0"/>
              </a:rPr>
              <a:t>Se il cliente non è nella lista si procede alla registrazione</a:t>
            </a:r>
            <a:endParaRPr lang="it-IT" sz="1400" u="sng" dirty="0">
              <a:solidFill>
                <a:srgbClr val="595959"/>
              </a:solidFill>
              <a:effectLst/>
              <a:highlight>
                <a:srgbClr val="FFFF00"/>
              </a:highlight>
              <a:latin typeface="Constantia" panose="02030602050306030303" pitchFamily="18" charset="0"/>
              <a:ea typeface="Constantia" panose="02030602050306030303"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8255369E-503F-4FA9-AE98-49DEB0616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187" y="4964278"/>
            <a:ext cx="5270312" cy="1424359"/>
          </a:xfrm>
          <a:prstGeom prst="rect">
            <a:avLst/>
          </a:prstGeom>
        </p:spPr>
      </p:pic>
    </p:spTree>
    <p:extLst>
      <p:ext uri="{BB962C8B-B14F-4D97-AF65-F5344CB8AC3E}">
        <p14:creationId xmlns:p14="http://schemas.microsoft.com/office/powerpoint/2010/main" val="39924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0" presetClass="entr" presetSubtype="0" decel="10000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strVal val="#ppt_w+.3"/>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9EE4320-48CA-4A4E-A60B-CE8FE32B3E09}"/>
              </a:ext>
            </a:extLst>
          </p:cNvPr>
          <p:cNvSpPr txBox="1"/>
          <p:nvPr/>
        </p:nvSpPr>
        <p:spPr>
          <a:xfrm>
            <a:off x="-1554" y="0"/>
            <a:ext cx="6097554" cy="991169"/>
          </a:xfrm>
          <a:prstGeom prst="rect">
            <a:avLst/>
          </a:prstGeom>
          <a:noFill/>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Se invece il cliente è già registrato si procede ad inserire i dati per il noleggio, come possiamo vedere si viene guidati nell’inserimento dei dati:</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3C90F30E-16E6-46BC-85A8-951A28D2B622}"/>
              </a:ext>
            </a:extLst>
          </p:cNvPr>
          <p:cNvSpPr txBox="1"/>
          <p:nvPr/>
        </p:nvSpPr>
        <p:spPr>
          <a:xfrm>
            <a:off x="130629" y="1081092"/>
            <a:ext cx="4226767" cy="646331"/>
          </a:xfrm>
          <a:prstGeom prst="rect">
            <a:avLst/>
          </a:prstGeom>
          <a:noFill/>
        </p:spPr>
        <p:txBody>
          <a:bodyPr wrap="square">
            <a:spAutoFit/>
          </a:bodyPr>
          <a:lstStyle/>
          <a:p>
            <a:pPr algn="ctr"/>
            <a:r>
              <a:rPr lang="it-IT" sz="1800" dirty="0">
                <a:solidFill>
                  <a:srgbClr val="000000"/>
                </a:solidFill>
                <a:effectLst/>
                <a:highlight>
                  <a:srgbClr val="FFFF00"/>
                </a:highlight>
                <a:latin typeface="Calibri" panose="020F0502020204030204" pitchFamily="34" charset="0"/>
                <a:ea typeface="Constantia" panose="02030602050306030303" pitchFamily="18" charset="0"/>
              </a:rPr>
              <a:t>prima viene chiesto all’utente di inserire un codice fiscale, fornitogli tramite una lista</a:t>
            </a:r>
            <a:endParaRPr lang="it-IT" dirty="0">
              <a:highlight>
                <a:srgbClr val="FFFF00"/>
              </a:highlight>
            </a:endParaRPr>
          </a:p>
        </p:txBody>
      </p:sp>
      <p:pic>
        <p:nvPicPr>
          <p:cNvPr id="6" name="Immagine 5">
            <a:extLst>
              <a:ext uri="{FF2B5EF4-FFF2-40B4-BE49-F238E27FC236}">
                <a16:creationId xmlns:a16="http://schemas.microsoft.com/office/drawing/2014/main" id="{A3F8A2A9-6A11-4053-BF71-3C4B533B8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1822161"/>
            <a:ext cx="4366726" cy="3081225"/>
          </a:xfrm>
          <a:prstGeom prst="rect">
            <a:avLst/>
          </a:prstGeom>
        </p:spPr>
      </p:pic>
      <p:sp>
        <p:nvSpPr>
          <p:cNvPr id="8" name="CasellaDiTesto 7">
            <a:extLst>
              <a:ext uri="{FF2B5EF4-FFF2-40B4-BE49-F238E27FC236}">
                <a16:creationId xmlns:a16="http://schemas.microsoft.com/office/drawing/2014/main" id="{660CC9F6-AB96-49F8-86A9-B9AAC48EEA75}"/>
              </a:ext>
            </a:extLst>
          </p:cNvPr>
          <p:cNvSpPr txBox="1"/>
          <p:nvPr/>
        </p:nvSpPr>
        <p:spPr>
          <a:xfrm>
            <a:off x="6018245" y="0"/>
            <a:ext cx="6173755" cy="369332"/>
          </a:xfrm>
          <a:prstGeom prst="rect">
            <a:avLst/>
          </a:prstGeom>
          <a:noFill/>
        </p:spPr>
        <p:txBody>
          <a:bodyPr wrap="square">
            <a:spAutoFit/>
          </a:bodyPr>
          <a:lstStyle/>
          <a:p>
            <a:pPr algn="ctr"/>
            <a:r>
              <a:rPr lang="it-IT" sz="1800" dirty="0">
                <a:solidFill>
                  <a:srgbClr val="000000"/>
                </a:solidFill>
                <a:effectLst/>
                <a:highlight>
                  <a:srgbClr val="FFFF00"/>
                </a:highlight>
                <a:latin typeface="Calibri" panose="020F0502020204030204" pitchFamily="34" charset="0"/>
                <a:ea typeface="Constantia" panose="02030602050306030303" pitchFamily="18" charset="0"/>
              </a:rPr>
              <a:t>poi viene chiesto di inserire il codice SSN del libro da noleggiare </a:t>
            </a:r>
            <a:endParaRPr lang="it-IT" dirty="0">
              <a:highlight>
                <a:srgbClr val="FFFF00"/>
              </a:highlight>
            </a:endParaRPr>
          </a:p>
        </p:txBody>
      </p:sp>
      <p:pic>
        <p:nvPicPr>
          <p:cNvPr id="9" name="Immagine 8">
            <a:extLst>
              <a:ext uri="{FF2B5EF4-FFF2-40B4-BE49-F238E27FC236}">
                <a16:creationId xmlns:a16="http://schemas.microsoft.com/office/drawing/2014/main" id="{7A2EF29E-553C-46BF-A51A-F10D66495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050" y="369332"/>
            <a:ext cx="5243803" cy="4635189"/>
          </a:xfrm>
          <a:prstGeom prst="rect">
            <a:avLst/>
          </a:prstGeom>
        </p:spPr>
      </p:pic>
      <p:sp>
        <p:nvSpPr>
          <p:cNvPr id="11" name="CasellaDiTesto 10">
            <a:extLst>
              <a:ext uri="{FF2B5EF4-FFF2-40B4-BE49-F238E27FC236}">
                <a16:creationId xmlns:a16="http://schemas.microsoft.com/office/drawing/2014/main" id="{0BBD8AEE-4315-4CC0-B054-94E7F2773B55}"/>
              </a:ext>
            </a:extLst>
          </p:cNvPr>
          <p:cNvSpPr txBox="1"/>
          <p:nvPr/>
        </p:nvSpPr>
        <p:spPr>
          <a:xfrm>
            <a:off x="3423382" y="5035839"/>
            <a:ext cx="4973216" cy="381771"/>
          </a:xfrm>
          <a:prstGeom prst="rect">
            <a:avLst/>
          </a:prstGeom>
          <a:noFill/>
        </p:spPr>
        <p:txBody>
          <a:bodyPr wrap="square">
            <a:spAutoFit/>
          </a:bodyPr>
          <a:lstStyle/>
          <a:p>
            <a:pPr lvl="0" algn="ctr">
              <a:lnSpc>
                <a:spcPct val="110000"/>
              </a:lnSpc>
              <a:spcBef>
                <a:spcPts val="600"/>
              </a:spcBef>
              <a:spcAft>
                <a:spcPts val="1000"/>
              </a:spcAft>
            </a:pPr>
            <a:r>
              <a:rPr lang="it-IT" sz="1800" dirty="0">
                <a:solidFill>
                  <a:srgbClr val="000000"/>
                </a:solidFill>
                <a:effectLst/>
                <a:highlight>
                  <a:srgbClr val="FFFF00"/>
                </a:highlight>
                <a:latin typeface="Calibri" panose="020F0502020204030204" pitchFamily="34" charset="0"/>
                <a:ea typeface="Constantia" panose="02030602050306030303" pitchFamily="18" charset="0"/>
                <a:cs typeface="Times New Roman" panose="02020603050405020304" pitchFamily="18" charset="0"/>
              </a:rPr>
              <a:t>infine viene chiesto di inserire la data del noleggio</a:t>
            </a:r>
            <a:endParaRPr lang="it-IT" sz="1400" dirty="0">
              <a:solidFill>
                <a:srgbClr val="595959"/>
              </a:solidFill>
              <a:effectLst/>
              <a:highlight>
                <a:srgbClr val="FFFF00"/>
              </a:highlight>
              <a:latin typeface="Constantia" panose="02030602050306030303" pitchFamily="18" charset="0"/>
              <a:ea typeface="Constantia" panose="02030602050306030303" pitchFamily="18" charset="0"/>
              <a:cs typeface="Times New Roman" panose="02020603050405020304" pitchFamily="18" charset="0"/>
            </a:endParaRPr>
          </a:p>
        </p:txBody>
      </p:sp>
      <p:pic>
        <p:nvPicPr>
          <p:cNvPr id="12" name="Immagine 11">
            <a:extLst>
              <a:ext uri="{FF2B5EF4-FFF2-40B4-BE49-F238E27FC236}">
                <a16:creationId xmlns:a16="http://schemas.microsoft.com/office/drawing/2014/main" id="{1483C5F3-C33F-427C-86B3-0E77F0998A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893" y="5724748"/>
            <a:ext cx="4878705" cy="714375"/>
          </a:xfrm>
          <a:prstGeom prst="rect">
            <a:avLst/>
          </a:prstGeom>
        </p:spPr>
      </p:pic>
    </p:spTree>
    <p:extLst>
      <p:ext uri="{BB962C8B-B14F-4D97-AF65-F5344CB8AC3E}">
        <p14:creationId xmlns:p14="http://schemas.microsoft.com/office/powerpoint/2010/main" val="3216834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8CAE8D42-9759-488C-B16C-92A8F49AE2DC}"/>
              </a:ext>
            </a:extLst>
          </p:cNvPr>
          <p:cNvSpPr txBox="1"/>
          <p:nvPr/>
        </p:nvSpPr>
        <p:spPr>
          <a:xfrm>
            <a:off x="0" y="0"/>
            <a:ext cx="4618653"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13: Elimina un noleggio, causa restituzione libro</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0BE1096E-3FF9-47A8-8B24-46FE45A264BE}"/>
              </a:ext>
            </a:extLst>
          </p:cNvPr>
          <p:cNvSpPr txBox="1"/>
          <p:nvPr/>
        </p:nvSpPr>
        <p:spPr>
          <a:xfrm>
            <a:off x="-24880" y="454532"/>
            <a:ext cx="6120880" cy="686470"/>
          </a:xfrm>
          <a:prstGeom prst="rect">
            <a:avLst/>
          </a:prstGeom>
          <a:blipFill>
            <a:blip r:embed="rId2"/>
            <a:tile tx="0" ty="0" sx="100000" sy="100000" flip="none" algn="tl"/>
          </a:blipFill>
          <a:scene3d>
            <a:camera prst="orthographicFront"/>
            <a:lightRig rig="threePt" dir="t"/>
          </a:scene3d>
          <a:sp3d>
            <a:bevelT w="139700" h="139700" prst="divot"/>
          </a:sp3d>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Inizialmente viene fornita la lista con i nomi dei </a:t>
            </a:r>
            <a:r>
              <a:rPr lang="it-IT" sz="1800" dirty="0">
                <a:effectLst/>
                <a:latin typeface="Calibri" panose="020F0502020204030204" pitchFamily="34" charset="0"/>
                <a:ea typeface="Constantia" panose="02030602050306030303" pitchFamily="18" charset="0"/>
                <a:cs typeface="Times New Roman" panose="02020603050405020304" pitchFamily="18" charset="0"/>
              </a:rPr>
              <a:t>clienti,</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bisogna inserire un nome per ottenere i dati sul noleggio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D73BE2EF-6856-49F0-9A06-E4FC53F63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27" y="1200766"/>
            <a:ext cx="5715000" cy="2438400"/>
          </a:xfrm>
          <a:prstGeom prst="rect">
            <a:avLst/>
          </a:prstGeom>
        </p:spPr>
      </p:pic>
      <p:sp>
        <p:nvSpPr>
          <p:cNvPr id="8" name="CasellaDiTesto 7">
            <a:extLst>
              <a:ext uri="{FF2B5EF4-FFF2-40B4-BE49-F238E27FC236}">
                <a16:creationId xmlns:a16="http://schemas.microsoft.com/office/drawing/2014/main" id="{19C644A6-2EAC-44F8-97F1-2D6E5144BA2C}"/>
              </a:ext>
            </a:extLst>
          </p:cNvPr>
          <p:cNvSpPr txBox="1"/>
          <p:nvPr/>
        </p:nvSpPr>
        <p:spPr>
          <a:xfrm>
            <a:off x="6096000" y="2153223"/>
            <a:ext cx="6005025" cy="1600566"/>
          </a:xfrm>
          <a:prstGeom prst="rect">
            <a:avLst/>
          </a:prstGeom>
          <a:blipFill>
            <a:blip r:embed="rId2"/>
            <a:tile tx="0" ty="0" sx="100000" sy="100000" flip="none" algn="tl"/>
          </a:blipFill>
          <a:scene3d>
            <a:camera prst="orthographicFront"/>
            <a:lightRig rig="threePt" dir="t"/>
          </a:scene3d>
          <a:sp3d>
            <a:bevelT/>
          </a:sp3d>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Inserendo il nome cliente ci viene mostrata una lista che indica il “id” del noleggio, il nome del cliente selezionato, il nome dei libri noleggiati e la data del noleggio, da questa visualizzazione bisogna scegliere il </a:t>
            </a:r>
            <a:r>
              <a:rPr lang="it-IT"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i”d</a:t>
            </a: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del noleggio da eliminare e inserirlo nell’apposito campo.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787A4482-8809-4A51-8984-0D41096F1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581" y="3965024"/>
            <a:ext cx="5976419" cy="1176143"/>
          </a:xfrm>
          <a:prstGeom prst="rect">
            <a:avLst/>
          </a:prstGeom>
        </p:spPr>
      </p:pic>
      <p:sp>
        <p:nvSpPr>
          <p:cNvPr id="11" name="CasellaDiTesto 10">
            <a:extLst>
              <a:ext uri="{FF2B5EF4-FFF2-40B4-BE49-F238E27FC236}">
                <a16:creationId xmlns:a16="http://schemas.microsoft.com/office/drawing/2014/main" id="{24AE2343-7CD7-443A-87D9-84B7470DB874}"/>
              </a:ext>
            </a:extLst>
          </p:cNvPr>
          <p:cNvSpPr txBox="1"/>
          <p:nvPr/>
        </p:nvSpPr>
        <p:spPr>
          <a:xfrm>
            <a:off x="2834174" y="5161649"/>
            <a:ext cx="6134876" cy="991169"/>
          </a:xfrm>
          <a:prstGeom prst="rect">
            <a:avLst/>
          </a:prstGeom>
          <a:noFill/>
        </p:spPr>
        <p:txBody>
          <a:bodyPr wrap="square">
            <a:spAutoFit/>
          </a:bodyPr>
          <a:lstStyle/>
          <a:p>
            <a:pPr>
              <a:lnSpc>
                <a:spcPct val="110000"/>
              </a:lnSpc>
              <a:spcBef>
                <a:spcPts val="600"/>
              </a:spcBef>
              <a:spcAft>
                <a:spcPts val="1000"/>
              </a:spcAft>
            </a:pPr>
            <a:r>
              <a:rPr lang="it-IT" sz="1800" dirty="0">
                <a:solidFill>
                  <a:srgbClr val="000000"/>
                </a:solidFill>
                <a:effectLst/>
                <a:highlight>
                  <a:srgbClr val="FFFF00"/>
                </a:highlight>
                <a:latin typeface="Calibri" panose="020F0502020204030204" pitchFamily="34" charset="0"/>
                <a:ea typeface="Constantia" panose="02030602050306030303" pitchFamily="18" charset="0"/>
                <a:cs typeface="Times New Roman" panose="02020603050405020304" pitchFamily="18" charset="0"/>
              </a:rPr>
              <a:t>Una volta inserito il “id” del noleggio che si intende eliminare, l’operazione viene eseguita e viene stampato un messaggio di corretta esecuzione.</a:t>
            </a:r>
            <a:endParaRPr lang="it-IT" sz="1400" dirty="0">
              <a:solidFill>
                <a:srgbClr val="595959"/>
              </a:solidFill>
              <a:effectLst/>
              <a:highlight>
                <a:srgbClr val="FFFF00"/>
              </a:highligh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9637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A1AED6A-2BD6-4674-BF99-17AAF75A9DC9}"/>
              </a:ext>
            </a:extLst>
          </p:cNvPr>
          <p:cNvSpPr txBox="1"/>
          <p:nvPr/>
        </p:nvSpPr>
        <p:spPr>
          <a:xfrm>
            <a:off x="1556657" y="1365871"/>
            <a:ext cx="9078686" cy="4126258"/>
          </a:xfrm>
          <a:prstGeom prst="rect">
            <a:avLst/>
          </a:prstGeom>
          <a:noFill/>
        </p:spPr>
        <p:txBody>
          <a:bodyPr wrap="square" rtlCol="0">
            <a:spAutoFit/>
          </a:bodyPr>
          <a:lstStyle/>
          <a:p>
            <a:pPr algn="just">
              <a:lnSpc>
                <a:spcPct val="110000"/>
              </a:lnSpc>
              <a:spcBef>
                <a:spcPts val="600"/>
              </a:spcBef>
              <a:spcAft>
                <a:spcPts val="1000"/>
              </a:spcAft>
            </a:pPr>
            <a:r>
              <a:rPr lang="it-IT" dirty="0">
                <a:effectLst/>
                <a:latin typeface="Calibri" panose="020F0502020204030204" pitchFamily="34" charset="0"/>
                <a:ea typeface="Constantia" panose="02030602050306030303" pitchFamily="18" charset="0"/>
                <a:cs typeface="Times New Roman" panose="02020603050405020304" pitchFamily="18" charset="0"/>
              </a:rPr>
              <a:t>Nella realtà che interessa la biblioteca che andiamo a rappresentare, è necessaria l’assunzione, da parte di un impiegato, dei dati del cliente che intende noleggiare un libro, in modo da rendere rintracciabile il libro in uscita e in più, per assicurarsi il rientro del suddetto libro, solamente dopo avere eseguito questa operazione di inserimento del nuovo cliente si può procedere ad inserire i dati necessari per finalizzare il noleggio, però vien anche fornita la possibilità di effettuare una registrazione di un cliente anche senza dover obbligatoriamente effettuare un noleggio di un libro, oltre al noleggio di libri, la biblioteca che stiamo prendendo in analisi permette anche di consultare delle enciclopedie in sede, per poter consultare un’enciclopedia, un impiegato effettua la registrazione di questo evento inserendo nel sistema i dato del cliente (se egli non è già registrato), indicando la data, l’argomento dell’enciclopedia e il codice fiscale del cliente.</a:t>
            </a:r>
            <a:endParaRPr lang="it-IT" dirty="0">
              <a:effectLst/>
              <a:latin typeface="Constantia" panose="02030602050306030303" pitchFamily="18" charset="0"/>
              <a:ea typeface="Constantia" panose="02030602050306030303" pitchFamily="18" charset="0"/>
              <a:cs typeface="Times New Roman" panose="02020603050405020304" pitchFamily="18" charset="0"/>
            </a:endParaRPr>
          </a:p>
          <a:p>
            <a:r>
              <a:rPr lang="it-IT" dirty="0">
                <a:effectLst/>
                <a:latin typeface="Calibri" panose="020F0502020204030204" pitchFamily="34" charset="0"/>
                <a:ea typeface="Constantia" panose="02030602050306030303" pitchFamily="18" charset="0"/>
              </a:rPr>
              <a:t>Per questa operazione non abbiamo la necessità di eliminare un evento in quanto le enciclopedie possono essere consultate solo in sede.</a:t>
            </a:r>
            <a:endParaRPr lang="it-IT" dirty="0"/>
          </a:p>
        </p:txBody>
      </p:sp>
    </p:spTree>
    <p:extLst>
      <p:ext uri="{BB962C8B-B14F-4D97-AF65-F5344CB8AC3E}">
        <p14:creationId xmlns:p14="http://schemas.microsoft.com/office/powerpoint/2010/main" val="1626495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6F7237D-2B40-4D42-833F-1BB1613185B3}"/>
              </a:ext>
            </a:extLst>
          </p:cNvPr>
          <p:cNvSpPr txBox="1"/>
          <p:nvPr/>
        </p:nvSpPr>
        <p:spPr>
          <a:xfrm>
            <a:off x="3973287" y="0"/>
            <a:ext cx="3752460" cy="381771"/>
          </a:xfrm>
          <a:prstGeom prst="rect">
            <a:avLst/>
          </a:prstGeom>
          <a:noFill/>
        </p:spPr>
        <p:txBody>
          <a:bodyPr wrap="square">
            <a:spAutoFit/>
          </a:bodyPr>
          <a:lstStyle/>
          <a:p>
            <a:pPr>
              <a:lnSpc>
                <a:spcPct val="110000"/>
              </a:lnSpc>
              <a:spcBef>
                <a:spcPts val="600"/>
              </a:spcBef>
              <a:spcAft>
                <a:spcPts val="1000"/>
              </a:spcAft>
            </a:pPr>
            <a:r>
              <a:rPr lang="it-IT" sz="1800" u="sng" dirty="0">
                <a:solidFill>
                  <a:srgbClr val="000000"/>
                </a:solidFill>
                <a:effectLst>
                  <a:outerShdw blurRad="38100" dist="38100" dir="2700000" algn="tl">
                    <a:srgbClr val="000000">
                      <a:alpha val="43137"/>
                    </a:srgbClr>
                  </a:outerShdw>
                </a:effectLst>
                <a:latin typeface="Calibri" panose="020F0502020204030204" pitchFamily="34" charset="0"/>
                <a:ea typeface="Constantia" panose="02030602050306030303" pitchFamily="18" charset="0"/>
                <a:cs typeface="Times New Roman" panose="02020603050405020304" pitchFamily="18" charset="0"/>
              </a:rPr>
              <a:t>14: Nuovo evento di uso enciclopedia</a:t>
            </a:r>
            <a:endParaRPr lang="it-IT" sz="1050" u="sng" dirty="0">
              <a:solidFill>
                <a:srgbClr val="595959"/>
              </a:solidFill>
              <a:effectLst>
                <a:outerShdw blurRad="38100" dist="38100" dir="2700000" algn="tl">
                  <a:srgbClr val="000000">
                    <a:alpha val="43137"/>
                  </a:srgbClr>
                </a:outerShdw>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C7CB8B9C-E045-445C-BD62-16D74F258AE3}"/>
              </a:ext>
            </a:extLst>
          </p:cNvPr>
          <p:cNvSpPr txBox="1"/>
          <p:nvPr/>
        </p:nvSpPr>
        <p:spPr>
          <a:xfrm>
            <a:off x="3013788" y="1347756"/>
            <a:ext cx="6120880" cy="4143827"/>
          </a:xfrm>
          <a:prstGeom prst="rect">
            <a:avLst/>
          </a:prstGeom>
          <a:noFill/>
        </p:spPr>
        <p:txBody>
          <a:bodyPr wrap="square">
            <a:spAutoFit/>
          </a:bodyPr>
          <a:lstStyle/>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Questa operazione permette di registrare un nuovo uso di un’enciclopedia.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Come prima cosa viene chiesto se il cliente è già registrato, se il cliente non è registrato si procede alla registrazione come nel caso dell’operazione 12, altrimenti se il cliente è già registrato si procede a compilare i campi necessari per l’uso dell’enciclopedia.</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it-IT"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Viene chiesto di inserire il codice fiscale del cliente, fornito tramite apposita lista contenente le corrispondenze tra codice fiscale e nome, il codice dell’enciclopedia, fornito tramite lista contenente le corrispondenze tra argomento e codice ed infine bisogna indicare la data dell’evento.</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90267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9451177-084B-4335-AAF2-176B2A17D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477" y="351336"/>
            <a:ext cx="6855046" cy="6285956"/>
          </a:xfrm>
          <a:prstGeom prst="rect">
            <a:avLst/>
          </a:prstGeom>
        </p:spPr>
      </p:pic>
    </p:spTree>
    <p:extLst>
      <p:ext uri="{BB962C8B-B14F-4D97-AF65-F5344CB8AC3E}">
        <p14:creationId xmlns:p14="http://schemas.microsoft.com/office/powerpoint/2010/main" val="11597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95F7937-3FCD-45A7-9594-BEA6D5914993}"/>
              </a:ext>
            </a:extLst>
          </p:cNvPr>
          <p:cNvSpPr txBox="1"/>
          <p:nvPr/>
        </p:nvSpPr>
        <p:spPr>
          <a:xfrm>
            <a:off x="1789922" y="1582340"/>
            <a:ext cx="8612155" cy="3693319"/>
          </a:xfrm>
          <a:prstGeom prst="rect">
            <a:avLst/>
          </a:prstGeom>
          <a:noFill/>
        </p:spPr>
        <p:txBody>
          <a:bodyPr wrap="square" rtlCol="0">
            <a:spAutoFit/>
          </a:bodyPr>
          <a:lstStyle/>
          <a:p>
            <a:r>
              <a:rPr lang="it-IT" dirty="0"/>
              <a:t>L’operazione di inserimento di un nuovo utente nel database prima di effettuare il noleggio del libro ci interessa perché così facendo abbiamo già in memori tutti i dati dei clienti in modo da poter rendere più efficiente l’esperienza di noleggio fornito dalla biblioteca che si sta osservando. </a:t>
            </a:r>
          </a:p>
          <a:p>
            <a:r>
              <a:rPr lang="it-IT" dirty="0"/>
              <a:t>Della biblioteca sappiamo che la maggior parte di tutti i libri disponibili sono testi da lettura mentre il restante sono testi storici.</a:t>
            </a:r>
          </a:p>
          <a:p>
            <a:r>
              <a:rPr lang="it-IT" dirty="0"/>
              <a:t>In oltre tramite la data del noleggio, la data dell’acquisto di un nuovo libro per il rifornimento della biblioteca e tramite la data di utilizzo di un’enciclopedia vogliamo tenere conto di queste tre operazioni:</a:t>
            </a:r>
          </a:p>
          <a:p>
            <a:r>
              <a:rPr lang="it-IT" dirty="0"/>
              <a:t>	-Noleggio di un libro da parte di un determinato cliente;</a:t>
            </a:r>
          </a:p>
          <a:p>
            <a:r>
              <a:rPr lang="it-IT" dirty="0"/>
              <a:t>	-Acquisto di un libro da parte di un impiegato;</a:t>
            </a:r>
          </a:p>
          <a:p>
            <a:r>
              <a:rPr lang="it-IT" dirty="0"/>
              <a:t>	-Utilizzo di un’enciclopedia;</a:t>
            </a:r>
          </a:p>
          <a:p>
            <a:endParaRPr lang="it-IT" dirty="0"/>
          </a:p>
        </p:txBody>
      </p:sp>
    </p:spTree>
    <p:extLst>
      <p:ext uri="{BB962C8B-B14F-4D97-AF65-F5344CB8AC3E}">
        <p14:creationId xmlns:p14="http://schemas.microsoft.com/office/powerpoint/2010/main" val="153936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66A3FD7-F8CA-45CC-904D-8EE8F4CF0D30}"/>
              </a:ext>
            </a:extLst>
          </p:cNvPr>
          <p:cNvSpPr/>
          <p:nvPr/>
        </p:nvSpPr>
        <p:spPr>
          <a:xfrm>
            <a:off x="2467350" y="0"/>
            <a:ext cx="7257308"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GLOSSARIO DEI TERMINI</a:t>
            </a:r>
          </a:p>
        </p:txBody>
      </p:sp>
      <p:pic>
        <p:nvPicPr>
          <p:cNvPr id="4" name="Immagine 3">
            <a:extLst>
              <a:ext uri="{FF2B5EF4-FFF2-40B4-BE49-F238E27FC236}">
                <a16:creationId xmlns:a16="http://schemas.microsoft.com/office/drawing/2014/main" id="{2A6370B5-812F-4B3E-8699-D807A3380D2C}"/>
              </a:ext>
            </a:extLst>
          </p:cNvPr>
          <p:cNvPicPr>
            <a:picLocks noChangeAspect="1"/>
          </p:cNvPicPr>
          <p:nvPr/>
        </p:nvPicPr>
        <p:blipFill>
          <a:blip r:embed="rId2"/>
          <a:stretch>
            <a:fillRect/>
          </a:stretch>
        </p:blipFill>
        <p:spPr>
          <a:xfrm>
            <a:off x="3294645" y="1729741"/>
            <a:ext cx="5602710" cy="3566469"/>
          </a:xfrm>
          <a:prstGeom prst="rect">
            <a:avLst/>
          </a:prstGeom>
        </p:spPr>
      </p:pic>
    </p:spTree>
    <p:extLst>
      <p:ext uri="{BB962C8B-B14F-4D97-AF65-F5344CB8AC3E}">
        <p14:creationId xmlns:p14="http://schemas.microsoft.com/office/powerpoint/2010/main" val="8575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44119FB9-BC5C-4864-AB9E-F5B32917A602}"/>
              </a:ext>
            </a:extLst>
          </p:cNvPr>
          <p:cNvSpPr/>
          <p:nvPr/>
        </p:nvSpPr>
        <p:spPr>
          <a:xfrm>
            <a:off x="4144189" y="0"/>
            <a:ext cx="3903633"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SCHEMA EER</a:t>
            </a:r>
          </a:p>
        </p:txBody>
      </p:sp>
      <p:pic>
        <p:nvPicPr>
          <p:cNvPr id="5" name="Immagine 4">
            <a:extLst>
              <a:ext uri="{FF2B5EF4-FFF2-40B4-BE49-F238E27FC236}">
                <a16:creationId xmlns:a16="http://schemas.microsoft.com/office/drawing/2014/main" id="{3D2562B1-B450-ED6B-40B4-150EC8CDB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2" y="1094111"/>
            <a:ext cx="7343775" cy="5248275"/>
          </a:xfrm>
          <a:prstGeom prst="rect">
            <a:avLst/>
          </a:prstGeom>
        </p:spPr>
      </p:pic>
      <p:sp>
        <p:nvSpPr>
          <p:cNvPr id="4" name="Ovale 3">
            <a:extLst>
              <a:ext uri="{FF2B5EF4-FFF2-40B4-BE49-F238E27FC236}">
                <a16:creationId xmlns:a16="http://schemas.microsoft.com/office/drawing/2014/main" id="{F13065CE-3B3B-BE7C-446E-FDC3F4D17901}"/>
              </a:ext>
            </a:extLst>
          </p:cNvPr>
          <p:cNvSpPr/>
          <p:nvPr/>
        </p:nvSpPr>
        <p:spPr>
          <a:xfrm>
            <a:off x="2855167" y="3036914"/>
            <a:ext cx="849086" cy="3221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ritiro</a:t>
            </a:r>
          </a:p>
        </p:txBody>
      </p:sp>
      <p:cxnSp>
        <p:nvCxnSpPr>
          <p:cNvPr id="6" name="Connettore diritto 5">
            <a:extLst>
              <a:ext uri="{FF2B5EF4-FFF2-40B4-BE49-F238E27FC236}">
                <a16:creationId xmlns:a16="http://schemas.microsoft.com/office/drawing/2014/main" id="{5F500745-AD59-E953-52E1-48FC63F57572}"/>
              </a:ext>
            </a:extLst>
          </p:cNvPr>
          <p:cNvCxnSpPr/>
          <p:nvPr/>
        </p:nvCxnSpPr>
        <p:spPr>
          <a:xfrm flipH="1">
            <a:off x="3722914" y="3200400"/>
            <a:ext cx="421275" cy="0"/>
          </a:xfrm>
          <a:prstGeom prst="line">
            <a:avLst/>
          </a:prstGeom>
        </p:spPr>
        <p:style>
          <a:lnRef idx="2">
            <a:schemeClr val="dk1"/>
          </a:lnRef>
          <a:fillRef idx="0">
            <a:schemeClr val="dk1"/>
          </a:fillRef>
          <a:effectRef idx="1">
            <a:schemeClr val="dk1"/>
          </a:effectRef>
          <a:fontRef idx="minor">
            <a:schemeClr val="tx1"/>
          </a:fontRef>
        </p:style>
      </p:cxnSp>
      <p:sp>
        <p:nvSpPr>
          <p:cNvPr id="7" name="CasellaDiTesto 6">
            <a:extLst>
              <a:ext uri="{FF2B5EF4-FFF2-40B4-BE49-F238E27FC236}">
                <a16:creationId xmlns:a16="http://schemas.microsoft.com/office/drawing/2014/main" id="{80162177-81DE-5C16-C6D1-FF7C56AF358E}"/>
              </a:ext>
            </a:extLst>
          </p:cNvPr>
          <p:cNvSpPr txBox="1"/>
          <p:nvPr/>
        </p:nvSpPr>
        <p:spPr>
          <a:xfrm>
            <a:off x="4609322" y="3718248"/>
            <a:ext cx="466531" cy="253916"/>
          </a:xfrm>
          <a:prstGeom prst="rect">
            <a:avLst/>
          </a:prstGeom>
          <a:solidFill>
            <a:schemeClr val="bg1"/>
          </a:solidFill>
        </p:spPr>
        <p:txBody>
          <a:bodyPr wrap="square" rtlCol="0">
            <a:spAutoFit/>
          </a:bodyPr>
          <a:lstStyle/>
          <a:p>
            <a:r>
              <a:rPr lang="it-IT" sz="1050" dirty="0"/>
              <a:t>(0,N)</a:t>
            </a:r>
          </a:p>
        </p:txBody>
      </p:sp>
      <p:sp>
        <p:nvSpPr>
          <p:cNvPr id="8" name="CasellaDiTesto 7">
            <a:extLst>
              <a:ext uri="{FF2B5EF4-FFF2-40B4-BE49-F238E27FC236}">
                <a16:creationId xmlns:a16="http://schemas.microsoft.com/office/drawing/2014/main" id="{CC657D31-1B47-FA38-09FB-1D7A8B85AC7A}"/>
              </a:ext>
            </a:extLst>
          </p:cNvPr>
          <p:cNvSpPr txBox="1"/>
          <p:nvPr/>
        </p:nvSpPr>
        <p:spPr>
          <a:xfrm>
            <a:off x="5234473" y="3972164"/>
            <a:ext cx="466531" cy="253916"/>
          </a:xfrm>
          <a:prstGeom prst="rect">
            <a:avLst/>
          </a:prstGeom>
          <a:solidFill>
            <a:schemeClr val="bg1"/>
          </a:solidFill>
        </p:spPr>
        <p:txBody>
          <a:bodyPr wrap="square" rtlCol="0">
            <a:spAutoFit/>
          </a:bodyPr>
          <a:lstStyle/>
          <a:p>
            <a:r>
              <a:rPr lang="it-IT" sz="1050" dirty="0"/>
              <a:t>(0,N)</a:t>
            </a:r>
          </a:p>
        </p:txBody>
      </p:sp>
      <p:sp>
        <p:nvSpPr>
          <p:cNvPr id="10" name="Ovale 9">
            <a:extLst>
              <a:ext uri="{FF2B5EF4-FFF2-40B4-BE49-F238E27FC236}">
                <a16:creationId xmlns:a16="http://schemas.microsoft.com/office/drawing/2014/main" id="{047D0F57-9A6C-3C9A-D3C1-6928BB856E29}"/>
              </a:ext>
            </a:extLst>
          </p:cNvPr>
          <p:cNvSpPr/>
          <p:nvPr/>
        </p:nvSpPr>
        <p:spPr>
          <a:xfrm>
            <a:off x="2729904" y="2202701"/>
            <a:ext cx="1129004" cy="322107"/>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#Noleggi</a:t>
            </a:r>
          </a:p>
        </p:txBody>
      </p:sp>
      <p:cxnSp>
        <p:nvCxnSpPr>
          <p:cNvPr id="12" name="Connettore diritto 11">
            <a:extLst>
              <a:ext uri="{FF2B5EF4-FFF2-40B4-BE49-F238E27FC236}">
                <a16:creationId xmlns:a16="http://schemas.microsoft.com/office/drawing/2014/main" id="{FCEF245F-16E7-F0C1-CB80-56F5AED8BD7D}"/>
              </a:ext>
            </a:extLst>
          </p:cNvPr>
          <p:cNvCxnSpPr>
            <a:endCxn id="10" idx="6"/>
          </p:cNvCxnSpPr>
          <p:nvPr/>
        </p:nvCxnSpPr>
        <p:spPr>
          <a:xfrm flipH="1">
            <a:off x="3858908" y="2155371"/>
            <a:ext cx="285281" cy="208384"/>
          </a:xfrm>
          <a:prstGeom prst="line">
            <a:avLst/>
          </a:prstGeom>
        </p:spPr>
        <p:style>
          <a:lnRef idx="2">
            <a:schemeClr val="dk1"/>
          </a:lnRef>
          <a:fillRef idx="0">
            <a:schemeClr val="dk1"/>
          </a:fillRef>
          <a:effectRef idx="1">
            <a:schemeClr val="dk1"/>
          </a:effectRef>
          <a:fontRef idx="minor">
            <a:schemeClr val="tx1"/>
          </a:fontRef>
        </p:style>
      </p:cxnSp>
      <p:sp>
        <p:nvSpPr>
          <p:cNvPr id="11" name="CasellaDiTesto 10">
            <a:extLst>
              <a:ext uri="{FF2B5EF4-FFF2-40B4-BE49-F238E27FC236}">
                <a16:creationId xmlns:a16="http://schemas.microsoft.com/office/drawing/2014/main" id="{06E9876F-05C8-FDC2-1A53-978B7897C6BF}"/>
              </a:ext>
            </a:extLst>
          </p:cNvPr>
          <p:cNvSpPr txBox="1"/>
          <p:nvPr/>
        </p:nvSpPr>
        <p:spPr>
          <a:xfrm>
            <a:off x="5234472" y="3972164"/>
            <a:ext cx="466531" cy="253916"/>
          </a:xfrm>
          <a:prstGeom prst="rect">
            <a:avLst/>
          </a:prstGeom>
          <a:solidFill>
            <a:schemeClr val="bg1"/>
          </a:solidFill>
        </p:spPr>
        <p:txBody>
          <a:bodyPr wrap="square" rtlCol="0">
            <a:spAutoFit/>
          </a:bodyPr>
          <a:lstStyle/>
          <a:p>
            <a:r>
              <a:rPr lang="it-IT" sz="1050" dirty="0"/>
              <a:t>(1,N)</a:t>
            </a:r>
          </a:p>
        </p:txBody>
      </p:sp>
      <p:sp>
        <p:nvSpPr>
          <p:cNvPr id="13" name="CasellaDiTesto 12">
            <a:extLst>
              <a:ext uri="{FF2B5EF4-FFF2-40B4-BE49-F238E27FC236}">
                <a16:creationId xmlns:a16="http://schemas.microsoft.com/office/drawing/2014/main" id="{E81FDB9B-DDD8-38B7-CF9F-73208DDCE321}"/>
              </a:ext>
            </a:extLst>
          </p:cNvPr>
          <p:cNvSpPr txBox="1"/>
          <p:nvPr/>
        </p:nvSpPr>
        <p:spPr>
          <a:xfrm>
            <a:off x="6876029" y="3972164"/>
            <a:ext cx="466531" cy="253916"/>
          </a:xfrm>
          <a:prstGeom prst="rect">
            <a:avLst/>
          </a:prstGeom>
          <a:solidFill>
            <a:schemeClr val="bg1"/>
          </a:solidFill>
        </p:spPr>
        <p:txBody>
          <a:bodyPr wrap="square" rtlCol="0">
            <a:spAutoFit/>
          </a:bodyPr>
          <a:lstStyle/>
          <a:p>
            <a:r>
              <a:rPr lang="it-IT" sz="1050" dirty="0"/>
              <a:t>(0,N)</a:t>
            </a:r>
          </a:p>
        </p:txBody>
      </p:sp>
    </p:spTree>
    <p:extLst>
      <p:ext uri="{BB962C8B-B14F-4D97-AF65-F5344CB8AC3E}">
        <p14:creationId xmlns:p14="http://schemas.microsoft.com/office/powerpoint/2010/main" val="68652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83CB817C-C30E-49C9-B81E-C12ED2F96E9E}"/>
              </a:ext>
            </a:extLst>
          </p:cNvPr>
          <p:cNvSpPr/>
          <p:nvPr/>
        </p:nvSpPr>
        <p:spPr>
          <a:xfrm>
            <a:off x="2011463" y="0"/>
            <a:ext cx="8169096"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DIZIONARIO DELLE ENTITÀ </a:t>
            </a:r>
          </a:p>
        </p:txBody>
      </p:sp>
      <p:sp>
        <p:nvSpPr>
          <p:cNvPr id="4" name="CasellaDiTesto 3">
            <a:extLst>
              <a:ext uri="{FF2B5EF4-FFF2-40B4-BE49-F238E27FC236}">
                <a16:creationId xmlns:a16="http://schemas.microsoft.com/office/drawing/2014/main" id="{FDF2D83D-2AA6-4479-BCA1-07FD0B8768F0}"/>
              </a:ext>
            </a:extLst>
          </p:cNvPr>
          <p:cNvSpPr txBox="1"/>
          <p:nvPr/>
        </p:nvSpPr>
        <p:spPr>
          <a:xfrm>
            <a:off x="1247969" y="1534967"/>
            <a:ext cx="2969467" cy="1356269"/>
          </a:xfrm>
          <a:prstGeom prst="rect">
            <a:avLst/>
          </a:prstGeom>
          <a:noFill/>
        </p:spPr>
        <p:txBody>
          <a:bodyPr wrap="square">
            <a:spAutoFit/>
          </a:bodyPr>
          <a:lstStyle/>
          <a:p>
            <a:pPr marL="342900" lvl="0" indent="-342900">
              <a:lnSpc>
                <a:spcPct val="110000"/>
              </a:lnSpc>
              <a:spcBef>
                <a:spcPts val="600"/>
              </a:spcBef>
              <a:spcAft>
                <a:spcPts val="1000"/>
              </a:spcAft>
              <a:buFont typeface="Calibri" panose="020F0502020204030204" pitchFamily="34" charset="0"/>
              <a:buChar char="-"/>
              <a:tabLst>
                <a:tab pos="5274310" algn="r"/>
              </a:tabLst>
            </a:pPr>
            <a:r>
              <a:rPr lang="it-IT" sz="1800" dirty="0">
                <a:solidFill>
                  <a:srgbClr val="000000"/>
                </a:solidFill>
                <a:effectLst/>
                <a:highlight>
                  <a:srgbClr val="FF0000"/>
                </a:highlight>
                <a:latin typeface="Calibri" panose="020F0502020204030204" pitchFamily="34" charset="0"/>
                <a:ea typeface="Constantia" panose="02030602050306030303" pitchFamily="18" charset="0"/>
                <a:cs typeface="Times New Roman" panose="02020603050405020304" pitchFamily="18" charset="0"/>
              </a:rPr>
              <a:t>Sotto-entità</a:t>
            </a:r>
            <a:endParaRPr lang="it-IT"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r>
              <a:rPr lang="it-IT" sz="1800" dirty="0">
                <a:solidFill>
                  <a:srgbClr val="000000"/>
                </a:solidFill>
                <a:effectLst/>
                <a:highlight>
                  <a:srgbClr val="808000"/>
                </a:highlight>
                <a:latin typeface="Calibri" panose="020F0502020204030204" pitchFamily="34" charset="0"/>
                <a:ea typeface="Constantia" panose="02030602050306030303" pitchFamily="18" charset="0"/>
              </a:rPr>
              <a:t>Attributo multi-valore</a:t>
            </a:r>
          </a:p>
          <a:p>
            <a:endParaRPr lang="it-IT" dirty="0">
              <a:solidFill>
                <a:srgbClr val="000000"/>
              </a:solidFill>
              <a:highlight>
                <a:srgbClr val="808000"/>
              </a:highlight>
              <a:latin typeface="Calibri" panose="020F0502020204030204" pitchFamily="34" charset="0"/>
            </a:endParaRPr>
          </a:p>
          <a:p>
            <a:r>
              <a:rPr lang="it-IT" dirty="0">
                <a:solidFill>
                  <a:srgbClr val="000000"/>
                </a:solidFill>
                <a:highlight>
                  <a:srgbClr val="FFFF00"/>
                </a:highlight>
                <a:latin typeface="Calibri" panose="020F0502020204030204" pitchFamily="34" charset="0"/>
              </a:rPr>
              <a:t>Attributo ridondante</a:t>
            </a:r>
            <a:endParaRPr lang="it-IT" dirty="0">
              <a:highlight>
                <a:srgbClr val="FFFF00"/>
              </a:highlight>
            </a:endParaRPr>
          </a:p>
        </p:txBody>
      </p:sp>
      <p:pic>
        <p:nvPicPr>
          <p:cNvPr id="6" name="Immagine 5">
            <a:extLst>
              <a:ext uri="{FF2B5EF4-FFF2-40B4-BE49-F238E27FC236}">
                <a16:creationId xmlns:a16="http://schemas.microsoft.com/office/drawing/2014/main" id="{F973EB0E-BF61-CD49-D2E9-3D2F51400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264" y="1227409"/>
            <a:ext cx="5273497" cy="4958786"/>
          </a:xfrm>
          <a:prstGeom prst="rect">
            <a:avLst/>
          </a:prstGeom>
        </p:spPr>
      </p:pic>
    </p:spTree>
    <p:extLst>
      <p:ext uri="{BB962C8B-B14F-4D97-AF65-F5344CB8AC3E}">
        <p14:creationId xmlns:p14="http://schemas.microsoft.com/office/powerpoint/2010/main" val="87044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35D7C88-F5F0-4AF7-B241-76F295FEEC16}"/>
              </a:ext>
            </a:extLst>
          </p:cNvPr>
          <p:cNvSpPr/>
          <p:nvPr/>
        </p:nvSpPr>
        <p:spPr>
          <a:xfrm>
            <a:off x="1623474" y="0"/>
            <a:ext cx="8945077"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innerShdw blurRad="63500" dist="50800" dir="13500000">
                    <a:prstClr val="black">
                      <a:alpha val="50000"/>
                    </a:prstClr>
                  </a:innerShdw>
                  <a:reflection blurRad="6350" stA="60000" endA="900" endPos="58000" dir="5400000" sy="-100000" algn="bl" rotWithShape="0"/>
                </a:effectLst>
              </a:rPr>
              <a:t>DIZIONARIO DELLE RELAZIONI </a:t>
            </a:r>
          </a:p>
        </p:txBody>
      </p:sp>
      <p:graphicFrame>
        <p:nvGraphicFramePr>
          <p:cNvPr id="3" name="Tabella 2">
            <a:extLst>
              <a:ext uri="{FF2B5EF4-FFF2-40B4-BE49-F238E27FC236}">
                <a16:creationId xmlns:a16="http://schemas.microsoft.com/office/drawing/2014/main" id="{B3979776-B6A6-49BD-9D7A-AFC72623E54B}"/>
              </a:ext>
            </a:extLst>
          </p:cNvPr>
          <p:cNvGraphicFramePr>
            <a:graphicFrameLocks noGrp="1"/>
          </p:cNvGraphicFramePr>
          <p:nvPr>
            <p:extLst>
              <p:ext uri="{D42A27DB-BD31-4B8C-83A1-F6EECF244321}">
                <p14:modId xmlns:p14="http://schemas.microsoft.com/office/powerpoint/2010/main" val="739451279"/>
              </p:ext>
            </p:extLst>
          </p:nvPr>
        </p:nvGraphicFramePr>
        <p:xfrm>
          <a:off x="3378044" y="2383084"/>
          <a:ext cx="5267960" cy="2508631"/>
        </p:xfrm>
        <a:graphic>
          <a:graphicData uri="http://schemas.openxmlformats.org/drawingml/2006/table">
            <a:tbl>
              <a:tblPr firstRow="1" firstCol="1" bandRow="1"/>
              <a:tblGrid>
                <a:gridCol w="1316990">
                  <a:extLst>
                    <a:ext uri="{9D8B030D-6E8A-4147-A177-3AD203B41FA5}">
                      <a16:colId xmlns:a16="http://schemas.microsoft.com/office/drawing/2014/main" val="1820691912"/>
                    </a:ext>
                  </a:extLst>
                </a:gridCol>
                <a:gridCol w="1316990">
                  <a:extLst>
                    <a:ext uri="{9D8B030D-6E8A-4147-A177-3AD203B41FA5}">
                      <a16:colId xmlns:a16="http://schemas.microsoft.com/office/drawing/2014/main" val="1683866623"/>
                    </a:ext>
                  </a:extLst>
                </a:gridCol>
                <a:gridCol w="1316990">
                  <a:extLst>
                    <a:ext uri="{9D8B030D-6E8A-4147-A177-3AD203B41FA5}">
                      <a16:colId xmlns:a16="http://schemas.microsoft.com/office/drawing/2014/main" val="2701918038"/>
                    </a:ext>
                  </a:extLst>
                </a:gridCol>
                <a:gridCol w="1316990">
                  <a:extLst>
                    <a:ext uri="{9D8B030D-6E8A-4147-A177-3AD203B41FA5}">
                      <a16:colId xmlns:a16="http://schemas.microsoft.com/office/drawing/2014/main" val="802852870"/>
                    </a:ext>
                  </a:extLst>
                </a:gridCol>
              </a:tblGrid>
              <a:tr h="0">
                <a:tc>
                  <a:txBody>
                    <a:bodyPr/>
                    <a:lstStyle/>
                    <a:p>
                      <a:pPr algn="ctr">
                        <a:lnSpc>
                          <a:spcPct val="110000"/>
                        </a:lnSpc>
                        <a:spcBef>
                          <a:spcPts val="600"/>
                        </a:spcBef>
                        <a:spcAft>
                          <a:spcPts val="1000"/>
                        </a:spcAft>
                      </a:pPr>
                      <a:r>
                        <a:rPr lang="it-IT" sz="1600">
                          <a:solidFill>
                            <a:srgbClr val="FFFFFF"/>
                          </a:solidFill>
                          <a:effectLst/>
                          <a:latin typeface="Constantia" panose="02030602050306030303" pitchFamily="18" charset="0"/>
                          <a:ea typeface="Constantia" panose="02030602050306030303" pitchFamily="18" charset="0"/>
                          <a:cs typeface="Times New Roman" panose="02020603050405020304" pitchFamily="18" charset="0"/>
                        </a:rPr>
                        <a:t>RELAZIONE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600" dirty="0">
                          <a:solidFill>
                            <a:srgbClr val="FFFFFF"/>
                          </a:solidFill>
                          <a:effectLst/>
                          <a:latin typeface="Constantia" panose="02030602050306030303" pitchFamily="18" charset="0"/>
                          <a:ea typeface="Constantia" panose="02030602050306030303" pitchFamily="18" charset="0"/>
                          <a:cs typeface="Times New Roman" panose="02020603050405020304" pitchFamily="18" charset="0"/>
                        </a:rPr>
                        <a:t>DESCRIZIONE</a:t>
                      </a:r>
                      <a:endParaRPr lang="it-IT"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600">
                          <a:solidFill>
                            <a:srgbClr val="FFFFFF"/>
                          </a:solidFill>
                          <a:effectLst/>
                          <a:latin typeface="Constantia" panose="02030602050306030303" pitchFamily="18" charset="0"/>
                          <a:ea typeface="Constantia" panose="02030602050306030303" pitchFamily="18" charset="0"/>
                          <a:cs typeface="Times New Roman" panose="02020603050405020304" pitchFamily="18" charset="0"/>
                        </a:rPr>
                        <a:t>ENTITÀ COINVOLTE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a:lnSpc>
                          <a:spcPct val="110000"/>
                        </a:lnSpc>
                        <a:spcBef>
                          <a:spcPts val="600"/>
                        </a:spcBef>
                        <a:spcAft>
                          <a:spcPts val="1000"/>
                        </a:spcAft>
                      </a:pPr>
                      <a:r>
                        <a:rPr lang="it-IT" sz="1600">
                          <a:solidFill>
                            <a:srgbClr val="FFFFFF"/>
                          </a:solidFill>
                          <a:effectLst/>
                          <a:latin typeface="Constantia" panose="02030602050306030303" pitchFamily="18" charset="0"/>
                          <a:ea typeface="Constantia" panose="02030602050306030303" pitchFamily="18" charset="0"/>
                          <a:cs typeface="Times New Roman" panose="02020603050405020304" pitchFamily="18" charset="0"/>
                        </a:rPr>
                        <a:t>ATTRIBUTI</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13724374"/>
                  </a:ext>
                </a:extLst>
              </a:tr>
              <a:tr h="0">
                <a:tc>
                  <a:txBody>
                    <a:bodyPr/>
                    <a:lstStyle/>
                    <a:p>
                      <a:pPr algn="ctr">
                        <a:lnSpc>
                          <a:spcPct val="110000"/>
                        </a:lnSpc>
                        <a:spcBef>
                          <a:spcPts val="600"/>
                        </a:spcBef>
                        <a:spcAft>
                          <a:spcPts val="1000"/>
                        </a:spcAft>
                      </a:pPr>
                      <a:r>
                        <a:rPr lang="it-IT" sz="12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Usufruisce</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Un cliente usufruisce delle enciclopedie</a:t>
                      </a:r>
                      <a:endParaRPr lang="it-IT"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 (0,N)</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Enciclopedia (0,N)</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Data_uso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369638"/>
                  </a:ext>
                </a:extLst>
              </a:tr>
              <a:tr h="0">
                <a:tc>
                  <a:txBody>
                    <a:bodyPr/>
                    <a:lstStyle/>
                    <a:p>
                      <a:pPr algn="ctr">
                        <a:lnSpc>
                          <a:spcPct val="110000"/>
                        </a:lnSpc>
                        <a:spcBef>
                          <a:spcPts val="600"/>
                        </a:spcBef>
                        <a:spcAft>
                          <a:spcPts val="1000"/>
                        </a:spcAft>
                      </a:pPr>
                      <a:r>
                        <a:rPr lang="it-IT" sz="12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Noleggia</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Un cliente noleggia un libro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Cliente (0,N)</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Libro(1,1)</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Data_noleggio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2724657"/>
                  </a:ext>
                </a:extLst>
              </a:tr>
              <a:tr h="0">
                <a:tc>
                  <a:txBody>
                    <a:bodyPr/>
                    <a:lstStyle/>
                    <a:p>
                      <a:pPr algn="ctr">
                        <a:lnSpc>
                          <a:spcPct val="110000"/>
                        </a:lnSpc>
                        <a:spcBef>
                          <a:spcPts val="600"/>
                        </a:spcBef>
                        <a:spcAft>
                          <a:spcPts val="1000"/>
                        </a:spcAft>
                      </a:pPr>
                      <a:r>
                        <a:rPr lang="it-IT" sz="1200" b="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Acquistato</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Un impiegato acquista un libro per rifornire la biblioteca</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Libro (1,1)</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10000"/>
                        </a:lnSpc>
                        <a:spcBef>
                          <a:spcPts val="600"/>
                        </a:spcBef>
                        <a:spcAft>
                          <a:spcPts val="1000"/>
                        </a:spcAft>
                      </a:pPr>
                      <a:r>
                        <a:rPr lang="it-IT" sz="120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Impiegato (0,N)</a:t>
                      </a:r>
                      <a:endParaRPr lang="it-IT"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0000"/>
                        </a:lnSpc>
                        <a:spcBef>
                          <a:spcPts val="600"/>
                        </a:spcBef>
                        <a:spcAft>
                          <a:spcPts val="1000"/>
                        </a:spcAft>
                      </a:pPr>
                      <a:r>
                        <a:rPr lang="it-IT" sz="12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Data_acquisto</a:t>
                      </a:r>
                      <a:endParaRPr lang="it-IT"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514202"/>
                  </a:ext>
                </a:extLst>
              </a:tr>
            </a:tbl>
          </a:graphicData>
        </a:graphic>
      </p:graphicFrame>
      <p:sp>
        <p:nvSpPr>
          <p:cNvPr id="5" name="CasellaDiTesto 4">
            <a:extLst>
              <a:ext uri="{FF2B5EF4-FFF2-40B4-BE49-F238E27FC236}">
                <a16:creationId xmlns:a16="http://schemas.microsoft.com/office/drawing/2014/main" id="{96E41DD8-EFF8-E220-1F80-7A93D8E125D7}"/>
              </a:ext>
            </a:extLst>
          </p:cNvPr>
          <p:cNvSpPr txBox="1"/>
          <p:nvPr/>
        </p:nvSpPr>
        <p:spPr>
          <a:xfrm>
            <a:off x="6235959" y="4235766"/>
            <a:ext cx="908179" cy="253916"/>
          </a:xfrm>
          <a:prstGeom prst="rect">
            <a:avLst/>
          </a:prstGeom>
          <a:solidFill>
            <a:schemeClr val="bg1"/>
          </a:solidFill>
        </p:spPr>
        <p:txBody>
          <a:bodyPr wrap="square" rtlCol="0">
            <a:spAutoFit/>
          </a:bodyPr>
          <a:lstStyle/>
          <a:p>
            <a:r>
              <a:rPr lang="it-IT" sz="1050" dirty="0"/>
              <a:t>Libro (0,N)</a:t>
            </a:r>
          </a:p>
        </p:txBody>
      </p:sp>
      <p:sp>
        <p:nvSpPr>
          <p:cNvPr id="6" name="CasellaDiTesto 5">
            <a:extLst>
              <a:ext uri="{FF2B5EF4-FFF2-40B4-BE49-F238E27FC236}">
                <a16:creationId xmlns:a16="http://schemas.microsoft.com/office/drawing/2014/main" id="{A954ABA6-8E99-6EAF-531C-022345787002}"/>
              </a:ext>
            </a:extLst>
          </p:cNvPr>
          <p:cNvSpPr txBox="1"/>
          <p:nvPr/>
        </p:nvSpPr>
        <p:spPr>
          <a:xfrm>
            <a:off x="6235958" y="3833733"/>
            <a:ext cx="908179" cy="253916"/>
          </a:xfrm>
          <a:prstGeom prst="rect">
            <a:avLst/>
          </a:prstGeom>
          <a:solidFill>
            <a:schemeClr val="bg1"/>
          </a:solidFill>
        </p:spPr>
        <p:txBody>
          <a:bodyPr wrap="square" rtlCol="0">
            <a:spAutoFit/>
          </a:bodyPr>
          <a:lstStyle/>
          <a:p>
            <a:r>
              <a:rPr lang="it-IT" sz="1050" dirty="0"/>
              <a:t>Libro (0,N)</a:t>
            </a:r>
          </a:p>
        </p:txBody>
      </p:sp>
    </p:spTree>
    <p:extLst>
      <p:ext uri="{BB962C8B-B14F-4D97-AF65-F5344CB8AC3E}">
        <p14:creationId xmlns:p14="http://schemas.microsoft.com/office/powerpoint/2010/main" val="40397582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3045</Words>
  <Application>Microsoft Office PowerPoint</Application>
  <PresentationFormat>Widescreen</PresentationFormat>
  <Paragraphs>389</Paragraphs>
  <Slides>41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41</vt:i4>
      </vt:variant>
    </vt:vector>
  </HeadingPairs>
  <TitlesOfParts>
    <vt:vector size="47" baseType="lpstr">
      <vt:lpstr>Arial</vt:lpstr>
      <vt:lpstr>Calibri</vt:lpstr>
      <vt:lpstr>Calibri Light</vt:lpstr>
      <vt:lpstr>Constantia</vt:lpstr>
      <vt:lpstr>Juice ITC</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Nicola Nappi</dc:creator>
  <cp:lastModifiedBy>nicola nappi</cp:lastModifiedBy>
  <cp:revision>39</cp:revision>
  <dcterms:created xsi:type="dcterms:W3CDTF">2022-03-15T16:16:06Z</dcterms:created>
  <dcterms:modified xsi:type="dcterms:W3CDTF">2022-07-27T12:00:14Z</dcterms:modified>
</cp:coreProperties>
</file>