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821FD133-AC61-475F-96E9-B2C58136D9C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BA"/>
    <a:srgbClr val="152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D822-D067-4935-8A7D-688DEA9C1DD7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3C5D-9E20-46D9-A1ED-B3B673DAFC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49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258307"/>
      </p:ext>
    </p:extLst>
  </p:cSld>
  <p:clrMapOvr>
    <a:masterClrMapping/>
  </p:clrMapOvr>
  <p:transition spd="slow"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879038"/>
      </p:ext>
    </p:extLst>
  </p:cSld>
  <p:clrMapOvr>
    <a:masterClrMapping/>
  </p:clrMapOvr>
  <p:transition spd="slow"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329421"/>
      </p:ext>
    </p:extLst>
  </p:cSld>
  <p:clrMapOvr>
    <a:masterClrMapping/>
  </p:clrMapOvr>
  <p:transition spd="slow"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095037"/>
      </p:ext>
    </p:extLst>
  </p:cSld>
  <p:clrMapOvr>
    <a:masterClrMapping/>
  </p:clrMapOvr>
  <p:transition spd="slow"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838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089078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973624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28819"/>
      </p:ext>
    </p:extLst>
  </p:cSld>
  <p:clrMapOvr>
    <a:masterClrMapping/>
  </p:clrMapOvr>
  <p:transition spd="slow"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765095"/>
      </p:ext>
    </p:extLst>
  </p:cSld>
  <p:clrMapOvr>
    <a:masterClrMapping/>
  </p:clrMapOvr>
  <p:transition spd="slow"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178327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736415"/>
      </p:ext>
    </p:extLst>
  </p:cSld>
  <p:clrMapOvr>
    <a:masterClrMapping/>
  </p:clrMapOvr>
  <p:transition spd="slow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60989-A786-4AB1-9D23-DF1606A34562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24DAAA-CC16-4C70-8D59-D49EFEEF416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3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 advClick="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657599" y="2437496"/>
            <a:ext cx="5197152" cy="2339778"/>
          </a:xfrm>
        </p:spPr>
        <p:txBody>
          <a:bodyPr>
            <a:normAutofit fontScale="90000"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Università degli studi di Salerno</a:t>
            </a:r>
            <a:br>
              <a:rPr lang="it-IT" sz="3100" dirty="0">
                <a:solidFill>
                  <a:srgbClr val="FF0000"/>
                </a:solidFill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PRENOTA FACILE</a:t>
            </a:r>
            <a:br>
              <a:rPr lang="it-IT" dirty="0"/>
            </a:br>
            <a:r>
              <a:rPr lang="it-IT" sz="3200" dirty="0"/>
              <a:t>PROGETTO INTERAZIONE UOMO MACCHINA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86966" y="6232849"/>
            <a:ext cx="702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Gruppo : Mario Nappi, Nicola Nappi</a:t>
            </a:r>
          </a:p>
        </p:txBody>
      </p:sp>
      <p:pic>
        <p:nvPicPr>
          <p:cNvPr id="8" name="Immagine 7" descr="Immagine che contiene emblema, simbolo, vestiti, cresta&#10;&#10;Descrizione generata automaticamente">
            <a:extLst>
              <a:ext uri="{FF2B5EF4-FFF2-40B4-BE49-F238E27FC236}">
                <a16:creationId xmlns:a16="http://schemas.microsoft.com/office/drawing/2014/main" id="{7A1C3B4D-099C-6EA3-CDEA-5A9DA8970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0"/>
            <a:ext cx="1639077" cy="1564434"/>
          </a:xfrm>
          <a:prstGeom prst="rect">
            <a:avLst/>
          </a:prstGeom>
        </p:spPr>
      </p:pic>
      <p:pic>
        <p:nvPicPr>
          <p:cNvPr id="13" name="Immagine 12" descr="Immagine che contiene simbolo, Carattere, Elementi grafici, numero&#10;&#10;Descrizione generata automaticamente">
            <a:extLst>
              <a:ext uri="{FF2B5EF4-FFF2-40B4-BE49-F238E27FC236}">
                <a16:creationId xmlns:a16="http://schemas.microsoft.com/office/drawing/2014/main" id="{D6F6CE1A-C295-06E8-C424-67E7C584E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691" y="2412893"/>
            <a:ext cx="2032213" cy="203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2911118"/>
      </p:ext>
    </p:extLst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64AAF921-9165-267E-BB4D-FBA647BD7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654E47-71ED-9D08-B911-B8C621685F05}"/>
              </a:ext>
            </a:extLst>
          </p:cNvPr>
          <p:cNvSpPr txBox="1"/>
          <p:nvPr/>
        </p:nvSpPr>
        <p:spPr>
          <a:xfrm>
            <a:off x="8360229" y="2155371"/>
            <a:ext cx="323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T1: Registrazione nel sistema</a:t>
            </a:r>
          </a:p>
          <a:p>
            <a:r>
              <a:rPr lang="it-IT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Attore caso d’uso: Marco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CD65038-A935-A636-1E36-2C9C3FB2B128}"/>
              </a:ext>
            </a:extLst>
          </p:cNvPr>
          <p:cNvSpPr txBox="1"/>
          <p:nvPr/>
        </p:nvSpPr>
        <p:spPr>
          <a:xfrm>
            <a:off x="964163" y="1259633"/>
            <a:ext cx="5361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 negli ultimi giorni ha cominciato a soffrire di una brutta tosse e vorrebbe andare dal suo medico per poter essere visitato.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Purtroppo, Marco essendo una persona molto impegnata non riesce mai ad andare dal suo medico in quanto dovrebbe aspettare un’infinità di persone e di conseguenza spenderebbe troppo tempo.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Così decide di scaricare la nostra applicazione e di eseguire la registrazione nel nostro sistema, inserendo i seguenti dati: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Nome;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Cognome;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Codice Fiscale;</a:t>
            </a:r>
          </a:p>
          <a:p>
            <a:pPr algn="just"/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Password;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2A7F583F-AC6B-3F9C-B5E8-784C2548BF45}"/>
              </a:ext>
            </a:extLst>
          </p:cNvPr>
          <p:cNvSpPr/>
          <p:nvPr/>
        </p:nvSpPr>
        <p:spPr>
          <a:xfrm>
            <a:off x="8263144" y="336303"/>
            <a:ext cx="3241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  <a:latin typeface="+mj-lt"/>
              </a:rPr>
              <a:t>Caso </a:t>
            </a:r>
            <a:r>
              <a:rPr lang="en-US" sz="5400" b="1" cap="none" spc="0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  <a:latin typeface="+mj-lt"/>
              </a:rPr>
              <a:t>d’uso</a:t>
            </a:r>
            <a:endParaRPr lang="it-IT" sz="5400" b="1" cap="none" spc="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530415"/>
      </p:ext>
    </p:extLst>
  </p:cSld>
  <p:clrMapOvr>
    <a:masterClrMapping/>
  </p:clrMapOvr>
  <p:transition spd="slow" advClick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19CDC619-306F-013A-27BB-D8115EC4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" y="1277893"/>
            <a:ext cx="4476030" cy="3917399"/>
          </a:xfrm>
          <a:prstGeom prst="rect">
            <a:avLst/>
          </a:prstGeom>
        </p:spPr>
      </p:pic>
      <p:pic>
        <p:nvPicPr>
          <p:cNvPr id="8" name="Immagine 7" descr="Immagine che contiene testo, schermata, design, modello&#10;&#10;Descrizione generata automaticamente">
            <a:extLst>
              <a:ext uri="{FF2B5EF4-FFF2-40B4-BE49-F238E27FC236}">
                <a16:creationId xmlns:a16="http://schemas.microsoft.com/office/drawing/2014/main" id="{6BF88E67-CC3E-73EF-1454-834F3468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82" y="3088432"/>
            <a:ext cx="4523278" cy="3626593"/>
          </a:xfrm>
          <a:prstGeom prst="rect">
            <a:avLst/>
          </a:prstGeom>
        </p:spPr>
      </p:pic>
      <p:pic>
        <p:nvPicPr>
          <p:cNvPr id="10" name="Elemento grafico 9" descr="Freccia: rotazione a destra con riempimento a tinta unita">
            <a:extLst>
              <a:ext uri="{FF2B5EF4-FFF2-40B4-BE49-F238E27FC236}">
                <a16:creationId xmlns:a16="http://schemas.microsoft.com/office/drawing/2014/main" id="{30409446-4CA5-03F2-4539-CFF1B16E0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560" y="1544217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49B37F-3D3B-9ABD-76F2-72FAC223B978}"/>
              </a:ext>
            </a:extLst>
          </p:cNvPr>
          <p:cNvSpPr txBox="1"/>
          <p:nvPr/>
        </p:nvSpPr>
        <p:spPr>
          <a:xfrm>
            <a:off x="9218646" y="1544217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Idea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31786B-7F76-EDC9-31FA-D8D787DF11BF}"/>
              </a:ext>
            </a:extLst>
          </p:cNvPr>
          <p:cNvSpPr txBox="1"/>
          <p:nvPr/>
        </p:nvSpPr>
        <p:spPr>
          <a:xfrm>
            <a:off x="6036304" y="1454021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Idea 1</a:t>
            </a:r>
          </a:p>
        </p:txBody>
      </p:sp>
      <p:pic>
        <p:nvPicPr>
          <p:cNvPr id="14" name="Elemento grafico 13" descr="Freccia: diritta con riempimento a tinta unita">
            <a:extLst>
              <a:ext uri="{FF2B5EF4-FFF2-40B4-BE49-F238E27FC236}">
                <a16:creationId xmlns:a16="http://schemas.microsoft.com/office/drawing/2014/main" id="{5ACC6878-CDAA-5B79-DC54-391A920DC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3814" y="1721297"/>
            <a:ext cx="1228531" cy="91440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473BF92C-16D4-92A9-888B-04A6F86E42D3}"/>
              </a:ext>
            </a:extLst>
          </p:cNvPr>
          <p:cNvSpPr/>
          <p:nvPr/>
        </p:nvSpPr>
        <p:spPr>
          <a:xfrm>
            <a:off x="2662207" y="215784"/>
            <a:ext cx="6867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Idee iniziali di design</a:t>
            </a:r>
          </a:p>
        </p:txBody>
      </p:sp>
    </p:spTree>
    <p:extLst>
      <p:ext uri="{BB962C8B-B14F-4D97-AF65-F5344CB8AC3E}">
        <p14:creationId xmlns:p14="http://schemas.microsoft.com/office/powerpoint/2010/main" val="375425041"/>
      </p:ext>
    </p:extLst>
  </p:cSld>
  <p:clrMapOvr>
    <a:masterClrMapping/>
  </p:clrMapOvr>
  <p:transition spd="slow" advClick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570FE-8E1C-4A25-8827-8928189FA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24BC-917F-49C2-B8AA-C569A400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39F7F083-7C2B-4120-9960-D77AB286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32A528B8-B8C4-0299-74C1-44D50F82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55" y="844247"/>
            <a:ext cx="7604448" cy="51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16917"/>
      </p:ext>
    </p:extLst>
  </p:cSld>
  <p:clrMapOvr>
    <a:masterClrMapping/>
  </p:clrMapOvr>
  <p:transition spd="slow" advClick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BFC0421-9F8A-1E8F-34D2-DBC108AF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46796"/>
              </p:ext>
            </p:extLst>
          </p:nvPr>
        </p:nvGraphicFramePr>
        <p:xfrm>
          <a:off x="1026367" y="1554150"/>
          <a:ext cx="10608906" cy="43036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04453">
                  <a:extLst>
                    <a:ext uri="{9D8B030D-6E8A-4147-A177-3AD203B41FA5}">
                      <a16:colId xmlns:a16="http://schemas.microsoft.com/office/drawing/2014/main" val="1650047218"/>
                    </a:ext>
                  </a:extLst>
                </a:gridCol>
                <a:gridCol w="5304453">
                  <a:extLst>
                    <a:ext uri="{9D8B030D-6E8A-4147-A177-3AD203B41FA5}">
                      <a16:colId xmlns:a16="http://schemas.microsoft.com/office/drawing/2014/main" val="2753817744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ITERAZIONE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MODIFICHE EFFETTUATE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6967394"/>
                  </a:ext>
                </a:extLst>
              </a:tr>
              <a:tr h="913997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Prima iterazione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Nella pagina dedicata alla prenotazione abbiamo inserito un menu a discesa (</a:t>
                      </a:r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per la selezione della tipologia di visita e inoltre, abbiamo aggiunto due campi di testo:</a:t>
                      </a:r>
                    </a:p>
                    <a:p>
                      <a:pPr algn="ctr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per il riepilogo del tipo di visita e l’altro per il riepilogo della data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95633"/>
                  </a:ext>
                </a:extLst>
              </a:tr>
              <a:tr h="913997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Seconda Iterazione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Inseriti i titoli nelle singole pagine</a:t>
                      </a:r>
                    </a:p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Effettuata modifica nella lista presente nella pagina di eliminazione della prenotazione, nella quale abbiamo inserito per ogni prenotazione i seguenti campi:</a:t>
                      </a:r>
                    </a:p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lvl="0"/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Tipologia della visita</a:t>
                      </a:r>
                    </a:p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 ora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9138892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BC276B0-E605-6B8F-A7BE-6D74B7DB03D0}"/>
              </a:ext>
            </a:extLst>
          </p:cNvPr>
          <p:cNvSpPr/>
          <p:nvPr/>
        </p:nvSpPr>
        <p:spPr>
          <a:xfrm>
            <a:off x="2852964" y="214804"/>
            <a:ext cx="6486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Tecnica Mago di </a:t>
            </a:r>
            <a:r>
              <a:rPr lang="it-IT" sz="5400" b="1" cap="none" spc="0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Oz</a:t>
            </a:r>
            <a:endParaRPr lang="it-IT" sz="5400" b="1" cap="none" spc="0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739726"/>
      </p:ext>
    </p:extLst>
  </p:cSld>
  <p:clrMapOvr>
    <a:masterClrMapping/>
  </p:clrMapOvr>
  <p:transition spd="slow" advClick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859827-0A35-E320-6883-40B33833A740}"/>
              </a:ext>
            </a:extLst>
          </p:cNvPr>
          <p:cNvSpPr txBox="1"/>
          <p:nvPr/>
        </p:nvSpPr>
        <p:spPr>
          <a:xfrm>
            <a:off x="1604087" y="1642189"/>
            <a:ext cx="92948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it-IT" sz="3200" dirty="0">
                <a:solidFill>
                  <a:schemeClr val="bg1"/>
                </a:solidFill>
              </a:rPr>
              <a:t>L’azione sarà sufficientemente evidente per l’utente?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it-IT" sz="3200" dirty="0">
                <a:solidFill>
                  <a:schemeClr val="bg1"/>
                </a:solidFill>
              </a:rPr>
              <a:t>L’utente noterà che è disponibile l’azione corretta?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it-IT" sz="32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it-IT" sz="3200" dirty="0">
                <a:solidFill>
                  <a:schemeClr val="bg1"/>
                </a:solidFill>
              </a:rPr>
              <a:t>L’utente assocerà e interpreterà correttamente la 	risposta dell’azione?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689571F-B7AF-B2EC-B48E-9092EC35EF68}"/>
              </a:ext>
            </a:extLst>
          </p:cNvPr>
          <p:cNvSpPr/>
          <p:nvPr/>
        </p:nvSpPr>
        <p:spPr>
          <a:xfrm>
            <a:off x="2423281" y="260608"/>
            <a:ext cx="7656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Cognitive </a:t>
            </a:r>
            <a:r>
              <a:rPr lang="it-IT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Walkthrough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905113"/>
      </p:ext>
    </p:extLst>
  </p:cSld>
  <p:clrMapOvr>
    <a:masterClrMapping/>
  </p:clrMapOvr>
  <p:transition spd="slow" advClick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860DD15-790E-FB90-6722-34A49F4CF9C4}"/>
              </a:ext>
            </a:extLst>
          </p:cNvPr>
          <p:cNvSpPr/>
          <p:nvPr/>
        </p:nvSpPr>
        <p:spPr>
          <a:xfrm>
            <a:off x="1090097" y="112168"/>
            <a:ext cx="10179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Task: Registrazione nel sistema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3987C8-79E1-80D7-3093-362FF479AD9C}"/>
              </a:ext>
            </a:extLst>
          </p:cNvPr>
          <p:cNvSpPr txBox="1"/>
          <p:nvPr/>
        </p:nvSpPr>
        <p:spPr>
          <a:xfrm>
            <a:off x="1324947" y="1623527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Azione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03A332-D4DC-0E95-2BFD-174E916F0E0A}"/>
              </a:ext>
            </a:extLst>
          </p:cNvPr>
          <p:cNvSpPr txBox="1"/>
          <p:nvPr/>
        </p:nvSpPr>
        <p:spPr>
          <a:xfrm>
            <a:off x="4808384" y="1623527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Azione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9E4C00-36D4-03FD-2AA4-C787C7F765B2}"/>
              </a:ext>
            </a:extLst>
          </p:cNvPr>
          <p:cNvSpPr txBox="1"/>
          <p:nvPr/>
        </p:nvSpPr>
        <p:spPr>
          <a:xfrm>
            <a:off x="8291821" y="1623527"/>
            <a:ext cx="27431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Azione 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DC52ED-0DC3-E068-5EB8-FB0D9B69B8F9}"/>
              </a:ext>
            </a:extLst>
          </p:cNvPr>
          <p:cNvSpPr txBox="1"/>
          <p:nvPr/>
        </p:nvSpPr>
        <p:spPr>
          <a:xfrm>
            <a:off x="1324947" y="2202024"/>
            <a:ext cx="2743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Premere il pulsante REGISTRATI</a:t>
            </a:r>
          </a:p>
          <a:p>
            <a:pPr algn="ctr"/>
            <a:r>
              <a:rPr lang="it-IT" dirty="0"/>
              <a:t>presente nella pagina di login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8B34F4-658B-9529-3150-563D1B697FEE}"/>
              </a:ext>
            </a:extLst>
          </p:cNvPr>
          <p:cNvSpPr txBox="1"/>
          <p:nvPr/>
        </p:nvSpPr>
        <p:spPr>
          <a:xfrm>
            <a:off x="4808384" y="2202023"/>
            <a:ext cx="27432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Inserire i dati:</a:t>
            </a:r>
          </a:p>
          <a:p>
            <a:pPr algn="ctr"/>
            <a:r>
              <a:rPr lang="it-IT" dirty="0"/>
              <a:t>Nome</a:t>
            </a:r>
          </a:p>
          <a:p>
            <a:pPr algn="ctr"/>
            <a:r>
              <a:rPr lang="it-IT" dirty="0"/>
              <a:t>Cognome</a:t>
            </a:r>
          </a:p>
          <a:p>
            <a:pPr algn="ctr"/>
            <a:r>
              <a:rPr lang="it-IT" dirty="0"/>
              <a:t>Codice fiscale</a:t>
            </a:r>
          </a:p>
          <a:p>
            <a:pPr algn="ctr"/>
            <a:r>
              <a:rPr lang="it-IT" dirty="0"/>
              <a:t>Password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84AD56-BE11-69E2-BAAD-24CCFEA87E1E}"/>
              </a:ext>
            </a:extLst>
          </p:cNvPr>
          <p:cNvSpPr txBox="1"/>
          <p:nvPr/>
        </p:nvSpPr>
        <p:spPr>
          <a:xfrm>
            <a:off x="8291821" y="2202023"/>
            <a:ext cx="27431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Premere il pulsante REGISTRATI</a:t>
            </a:r>
          </a:p>
          <a:p>
            <a:pPr algn="ctr"/>
            <a:r>
              <a:rPr lang="it-IT" dirty="0"/>
              <a:t>presente nella pagina di registrazione</a:t>
            </a:r>
          </a:p>
        </p:txBody>
      </p:sp>
      <p:pic>
        <p:nvPicPr>
          <p:cNvPr id="15" name="Immagine 14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8907ADE1-313D-47F2-C026-4BB4BDA9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51" y="3611518"/>
            <a:ext cx="1819992" cy="3077155"/>
          </a:xfrm>
          <a:prstGeom prst="rect">
            <a:avLst/>
          </a:prstGeom>
        </p:spPr>
      </p:pic>
      <p:pic>
        <p:nvPicPr>
          <p:cNvPr id="17" name="Immagine 1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62601607-84B3-C5AF-98FA-5CB70879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25" y="3629949"/>
            <a:ext cx="1819992" cy="30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3536"/>
      </p:ext>
    </p:extLst>
  </p:cSld>
  <p:clrMapOvr>
    <a:masterClrMapping/>
  </p:clrMapOvr>
  <p:transition spd="slow" advClick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imbolo, Carattere, Elementi grafici, numero&#10;&#10;Descrizione generata automaticamente">
            <a:extLst>
              <a:ext uri="{FF2B5EF4-FFF2-40B4-BE49-F238E27FC236}">
                <a16:creationId xmlns:a16="http://schemas.microsoft.com/office/drawing/2014/main" id="{F431B792-93BD-6D7D-A1D5-85A98A946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42" y="2136337"/>
            <a:ext cx="2703872" cy="2585323"/>
          </a:xfrm>
          <a:prstGeom prst="rect">
            <a:avLst/>
          </a:prstGeom>
          <a:noFill/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AF4943E-6194-D31C-3E57-06A9E5BAB102}"/>
              </a:ext>
            </a:extLst>
          </p:cNvPr>
          <p:cNvSpPr/>
          <p:nvPr/>
        </p:nvSpPr>
        <p:spPr>
          <a:xfrm>
            <a:off x="854550" y="2136337"/>
            <a:ext cx="5566780" cy="25853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GRAZIE</a:t>
            </a:r>
          </a:p>
          <a:p>
            <a:pPr algn="ctr"/>
            <a:r>
              <a:rPr lang="it-IT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PER</a:t>
            </a:r>
          </a:p>
          <a:p>
            <a:pPr algn="ctr"/>
            <a:r>
              <a:rPr lang="it-IT" sz="5400" b="1" cap="none" spc="0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211595226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06839" y="1950098"/>
            <a:ext cx="10178322" cy="295780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chemeClr val="tx1"/>
                </a:solidFill>
              </a:rPr>
              <a:t>Internet è senza dubbio un ottimo mezzo per trovare informazioni utili, stabilire contatti e, soprattutto, avere accesso a innumerevoli servizi.</a:t>
            </a:r>
          </a:p>
          <a:p>
            <a:pPr marL="0" indent="0" algn="ctr">
              <a:buNone/>
            </a:pPr>
            <a:r>
              <a:rPr lang="it-IT" sz="2800" dirty="0">
                <a:solidFill>
                  <a:schemeClr val="tx1"/>
                </a:solidFill>
              </a:rPr>
              <a:t>L’avanzamento della digitalizzazione ha reso più facile ottenere accesso alla pubblica amministrazione, richiedere documenti, avere un fascicolo sanitario digitale e fare acquisti online, ma questo può anche escludere coloro che potrebbero trarne vantaggio in particolare, gli anziani.</a:t>
            </a:r>
          </a:p>
          <a:p>
            <a:pPr marL="0" indent="0" algn="ctr">
              <a:buNone/>
            </a:pPr>
            <a:endParaRPr lang="it-IT" sz="5400" b="1" dirty="0">
              <a:solidFill>
                <a:schemeClr val="tx1"/>
              </a:solidFill>
            </a:endParaRPr>
          </a:p>
          <a:p>
            <a:endParaRPr lang="it-IT" sz="4400" b="1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A13D5ED-FA14-E698-638F-FD17B06DF529}"/>
              </a:ext>
            </a:extLst>
          </p:cNvPr>
          <p:cNvSpPr/>
          <p:nvPr/>
        </p:nvSpPr>
        <p:spPr>
          <a:xfrm>
            <a:off x="3569122" y="168152"/>
            <a:ext cx="5053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984954315"/>
      </p:ext>
    </p:extLst>
  </p:cSld>
  <p:clrMapOvr>
    <a:masterClrMapping/>
  </p:clrMapOvr>
  <p:transition spd="slow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181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Con lo scopo di individuare i profili utenti e i task del nostro sistema abbiamo proposto ad alcuni potenziali utenti un questionario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1533ACD-F1A8-6355-A799-2B0CE2A9EE3C}"/>
              </a:ext>
            </a:extLst>
          </p:cNvPr>
          <p:cNvSpPr/>
          <p:nvPr/>
        </p:nvSpPr>
        <p:spPr>
          <a:xfrm>
            <a:off x="2985593" y="0"/>
            <a:ext cx="6710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Analisi del Contesto</a:t>
            </a:r>
          </a:p>
        </p:txBody>
      </p:sp>
    </p:spTree>
    <p:extLst>
      <p:ext uri="{BB962C8B-B14F-4D97-AF65-F5344CB8AC3E}">
        <p14:creationId xmlns:p14="http://schemas.microsoft.com/office/powerpoint/2010/main" val="411636347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240971"/>
            <a:ext cx="10178322" cy="4638621"/>
          </a:xfrm>
        </p:spPr>
        <p:txBody>
          <a:bodyPr/>
          <a:lstStyle/>
          <a:p>
            <a:r>
              <a:rPr lang="it-IT" sz="2400" dirty="0">
                <a:solidFill>
                  <a:schemeClr val="tx1"/>
                </a:solidFill>
              </a:rPr>
              <a:t>A che fascia di età appartieni?</a:t>
            </a:r>
          </a:p>
          <a:p>
            <a:r>
              <a:rPr lang="it-IT" sz="2400" dirty="0">
                <a:solidFill>
                  <a:schemeClr val="tx1"/>
                </a:solidFill>
              </a:rPr>
              <a:t>Vivi da solo/a?</a:t>
            </a:r>
          </a:p>
          <a:p>
            <a:r>
              <a:rPr lang="it-IT" sz="2400" dirty="0">
                <a:solidFill>
                  <a:schemeClr val="tx1"/>
                </a:solidFill>
              </a:rPr>
              <a:t>Possiedi/sai usare un PC/Smartphone?</a:t>
            </a:r>
          </a:p>
          <a:p>
            <a:r>
              <a:rPr lang="it-IT" sz="2400" dirty="0">
                <a:solidFill>
                  <a:schemeClr val="tx1"/>
                </a:solidFill>
              </a:rPr>
              <a:t>Sai accedere a internet?</a:t>
            </a:r>
          </a:p>
          <a:p>
            <a:r>
              <a:rPr lang="it-IT" sz="2400" dirty="0">
                <a:solidFill>
                  <a:schemeClr val="tx1"/>
                </a:solidFill>
              </a:rPr>
              <a:t>Hai mai effettuato una prenotazione online?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Sei interessato/a ad imparare come prenotare online?</a:t>
            </a:r>
          </a:p>
          <a:p>
            <a:r>
              <a:rPr lang="it-IT" sz="2400" dirty="0">
                <a:solidFill>
                  <a:schemeClr val="tx1"/>
                </a:solidFill>
              </a:rPr>
              <a:t>Di solito chi ti aiuta con le prenotazioni delle visite mediche?</a:t>
            </a:r>
          </a:p>
          <a:p>
            <a:endParaRPr lang="it-IT" sz="24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3A3C1B-088E-5636-82F0-AA732F52D6CE}"/>
              </a:ext>
            </a:extLst>
          </p:cNvPr>
          <p:cNvSpPr/>
          <p:nvPr/>
        </p:nvSpPr>
        <p:spPr>
          <a:xfrm>
            <a:off x="1158013" y="55078"/>
            <a:ext cx="9875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Domande proposte agli utenti</a:t>
            </a:r>
          </a:p>
        </p:txBody>
      </p:sp>
    </p:spTree>
    <p:extLst>
      <p:ext uri="{BB962C8B-B14F-4D97-AF65-F5344CB8AC3E}">
        <p14:creationId xmlns:p14="http://schemas.microsoft.com/office/powerpoint/2010/main" val="968225338"/>
      </p:ext>
    </p:extLst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Segnaposto contenuto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610917"/>
              </p:ext>
            </p:extLst>
          </p:nvPr>
        </p:nvGraphicFramePr>
        <p:xfrm>
          <a:off x="2810337" y="2166162"/>
          <a:ext cx="6571326" cy="25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9">
                  <a:extLst>
                    <a:ext uri="{9D8B030D-6E8A-4147-A177-3AD203B41FA5}">
                      <a16:colId xmlns:a16="http://schemas.microsoft.com/office/drawing/2014/main" val="1941836604"/>
                    </a:ext>
                  </a:extLst>
                </a:gridCol>
                <a:gridCol w="5995587">
                  <a:extLst>
                    <a:ext uri="{9D8B030D-6E8A-4147-A177-3AD203B41FA5}">
                      <a16:colId xmlns:a16="http://schemas.microsoft.com/office/drawing/2014/main" val="2583079941"/>
                    </a:ext>
                  </a:extLst>
                </a:gridCol>
              </a:tblGrid>
              <a:tr h="50513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Registrazione</a:t>
                      </a:r>
                      <a:r>
                        <a:rPr lang="it-IT" baseline="0" dirty="0">
                          <a:solidFill>
                            <a:schemeClr val="tx1"/>
                          </a:solidFill>
                        </a:rPr>
                        <a:t> nel sistema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39301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Accedere all’area</a:t>
                      </a:r>
                      <a:r>
                        <a:rPr lang="it-IT" b="1" baseline="0" dirty="0"/>
                        <a:t> riservata</a:t>
                      </a:r>
                      <a:endParaRPr lang="it-IT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67253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Creare una nuova prenotazione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89760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Confermare</a:t>
                      </a:r>
                      <a:r>
                        <a:rPr lang="it-IT" b="1" baseline="0" dirty="0"/>
                        <a:t> una prenotazione</a:t>
                      </a:r>
                      <a:endParaRPr lang="it-IT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5773"/>
                  </a:ext>
                </a:extLst>
              </a:tr>
              <a:tr h="505135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Cancellare</a:t>
                      </a:r>
                      <a:r>
                        <a:rPr lang="it-IT" b="1" baseline="0" dirty="0"/>
                        <a:t> una prenotazione</a:t>
                      </a:r>
                      <a:endParaRPr lang="it-IT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55300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AF542E7E-9DD7-CE92-7FCE-A5F17B633BA0}"/>
              </a:ext>
            </a:extLst>
          </p:cNvPr>
          <p:cNvSpPr/>
          <p:nvPr/>
        </p:nvSpPr>
        <p:spPr>
          <a:xfrm>
            <a:off x="3650074" y="112168"/>
            <a:ext cx="4891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Task sviluppati</a:t>
            </a:r>
          </a:p>
        </p:txBody>
      </p:sp>
    </p:spTree>
    <p:extLst>
      <p:ext uri="{BB962C8B-B14F-4D97-AF65-F5344CB8AC3E}">
        <p14:creationId xmlns:p14="http://schemas.microsoft.com/office/powerpoint/2010/main" val="2746767970"/>
      </p:ext>
    </p:extLst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92572"/>
              </p:ext>
            </p:extLst>
          </p:nvPr>
        </p:nvGraphicFramePr>
        <p:xfrm>
          <a:off x="2643673" y="1810140"/>
          <a:ext cx="6904653" cy="3237720"/>
        </p:xfrm>
        <a:graphic>
          <a:graphicData uri="http://schemas.openxmlformats.org/drawingml/2006/table">
            <a:tbl>
              <a:tblPr/>
              <a:tblGrid>
                <a:gridCol w="1340315">
                  <a:extLst>
                    <a:ext uri="{9D8B030D-6E8A-4147-A177-3AD203B41FA5}">
                      <a16:colId xmlns:a16="http://schemas.microsoft.com/office/drawing/2014/main" val="31887704"/>
                    </a:ext>
                  </a:extLst>
                </a:gridCol>
                <a:gridCol w="1441854">
                  <a:extLst>
                    <a:ext uri="{9D8B030D-6E8A-4147-A177-3AD203B41FA5}">
                      <a16:colId xmlns:a16="http://schemas.microsoft.com/office/drawing/2014/main" val="4294725056"/>
                    </a:ext>
                  </a:extLst>
                </a:gridCol>
                <a:gridCol w="1441854">
                  <a:extLst>
                    <a:ext uri="{9D8B030D-6E8A-4147-A177-3AD203B41FA5}">
                      <a16:colId xmlns:a16="http://schemas.microsoft.com/office/drawing/2014/main" val="2020578923"/>
                    </a:ext>
                  </a:extLst>
                </a:gridCol>
                <a:gridCol w="1340315">
                  <a:extLst>
                    <a:ext uri="{9D8B030D-6E8A-4147-A177-3AD203B41FA5}">
                      <a16:colId xmlns:a16="http://schemas.microsoft.com/office/drawing/2014/main" val="1981961401"/>
                    </a:ext>
                  </a:extLst>
                </a:gridCol>
                <a:gridCol w="1340315">
                  <a:extLst>
                    <a:ext uri="{9D8B030D-6E8A-4147-A177-3AD203B41FA5}">
                      <a16:colId xmlns:a16="http://schemas.microsoft.com/office/drawing/2014/main" val="1363031242"/>
                    </a:ext>
                  </a:extLst>
                </a:gridCol>
              </a:tblGrid>
              <a:tr h="58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PC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647625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80753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1,33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2533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56058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81443"/>
                  </a:ext>
                </a:extLst>
              </a:tr>
              <a:tr h="530289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195423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38DBC30D-0B35-606B-698A-B82BCD9CB842}"/>
              </a:ext>
            </a:extLst>
          </p:cNvPr>
          <p:cNvSpPr/>
          <p:nvPr/>
        </p:nvSpPr>
        <p:spPr>
          <a:xfrm>
            <a:off x="1696396" y="205474"/>
            <a:ext cx="8799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Risultati questionari utenti</a:t>
            </a:r>
          </a:p>
        </p:txBody>
      </p:sp>
    </p:spTree>
    <p:extLst>
      <p:ext uri="{BB962C8B-B14F-4D97-AF65-F5344CB8AC3E}">
        <p14:creationId xmlns:p14="http://schemas.microsoft.com/office/powerpoint/2010/main" val="2662223142"/>
      </p:ext>
    </p:extLst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77068" y="718457"/>
            <a:ext cx="5952931" cy="51611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Sono stati individuati 2 tipologie di possibili utente in base alle risposte che abbiamo ottenuto dal questionario.</a:t>
            </a:r>
          </a:p>
          <a:p>
            <a:r>
              <a:rPr lang="it-IT" sz="2400" dirty="0">
                <a:solidFill>
                  <a:schemeClr val="tx1"/>
                </a:solidFill>
              </a:rPr>
              <a:t>Marco, notaio.</a:t>
            </a:r>
          </a:p>
          <a:p>
            <a:r>
              <a:rPr lang="it-IT" sz="2400" dirty="0">
                <a:solidFill>
                  <a:schemeClr val="tx1"/>
                </a:solidFill>
              </a:rPr>
              <a:t>Genoveffa, signora in pensione.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Di seguito riportiamo la descrizione di una delle </a:t>
            </a:r>
            <a:r>
              <a:rPr lang="it-IT" sz="2400" dirty="0" err="1">
                <a:solidFill>
                  <a:schemeClr val="tx1"/>
                </a:solidFill>
              </a:rPr>
              <a:t>personas</a:t>
            </a:r>
            <a:r>
              <a:rPr lang="it-IT" sz="2400" dirty="0">
                <a:solidFill>
                  <a:schemeClr val="tx1"/>
                </a:solidFill>
              </a:rPr>
              <a:t> sviluppate.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93B33A8-9DBB-3BDA-B89E-AD0AC44D142A}"/>
              </a:ext>
            </a:extLst>
          </p:cNvPr>
          <p:cNvSpPr/>
          <p:nvPr/>
        </p:nvSpPr>
        <p:spPr>
          <a:xfrm>
            <a:off x="389455" y="2351515"/>
            <a:ext cx="54608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Profili utente individuati</a:t>
            </a:r>
          </a:p>
        </p:txBody>
      </p:sp>
    </p:spTree>
    <p:extLst>
      <p:ext uri="{BB962C8B-B14F-4D97-AF65-F5344CB8AC3E}">
        <p14:creationId xmlns:p14="http://schemas.microsoft.com/office/powerpoint/2010/main" val="2426217929"/>
      </p:ext>
    </p:extLst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2180" y="1203650"/>
            <a:ext cx="5663681" cy="46946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Profilo utente :</a:t>
            </a:r>
          </a:p>
          <a:p>
            <a:r>
              <a:rPr lang="it-IT" dirty="0">
                <a:solidFill>
                  <a:schemeClr val="tx1"/>
                </a:solidFill>
              </a:rPr>
              <a:t>42 anni</a:t>
            </a:r>
          </a:p>
          <a:p>
            <a:r>
              <a:rPr lang="it-IT" dirty="0">
                <a:solidFill>
                  <a:schemeClr val="tx1"/>
                </a:solidFill>
              </a:rPr>
              <a:t>Notaio</a:t>
            </a:r>
          </a:p>
          <a:p>
            <a:r>
              <a:rPr lang="it-IT" dirty="0">
                <a:solidFill>
                  <a:schemeClr val="tx1"/>
                </a:solidFill>
              </a:rPr>
              <a:t>Non molto esperto di tecnologie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Learning style :</a:t>
            </a:r>
          </a:p>
          <a:p>
            <a:r>
              <a:rPr lang="it-IT" dirty="0">
                <a:solidFill>
                  <a:schemeClr val="tx1"/>
                </a:solidFill>
              </a:rPr>
              <a:t>Interessato ad apprendere l’uso di nuove tecnologie.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</a:rPr>
              <a:t>Motivation</a:t>
            </a:r>
            <a:r>
              <a:rPr lang="it-IT" b="1" dirty="0">
                <a:solidFill>
                  <a:schemeClr val="tx1"/>
                </a:solidFill>
              </a:rPr>
              <a:t> :</a:t>
            </a:r>
          </a:p>
          <a:p>
            <a:r>
              <a:rPr lang="it-IT" dirty="0">
                <a:solidFill>
                  <a:schemeClr val="tx1"/>
                </a:solidFill>
              </a:rPr>
              <a:t>???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Obiettivi:</a:t>
            </a:r>
          </a:p>
          <a:p>
            <a:r>
              <a:rPr lang="it-IT" dirty="0">
                <a:solidFill>
                  <a:schemeClr val="tx1"/>
                </a:solidFill>
              </a:rPr>
              <a:t>Testare il sistema.</a:t>
            </a:r>
          </a:p>
          <a:p>
            <a:r>
              <a:rPr lang="it-IT" dirty="0">
                <a:solidFill>
                  <a:schemeClr val="tx1"/>
                </a:solidFill>
              </a:rPr>
              <a:t>Prendere una prenotazione.</a:t>
            </a:r>
          </a:p>
          <a:p>
            <a:r>
              <a:rPr lang="it-IT" dirty="0">
                <a:solidFill>
                  <a:schemeClr val="tx1"/>
                </a:solidFill>
              </a:rPr>
              <a:t>Interagire con persone che hanno il suo stesso interesse.</a:t>
            </a:r>
          </a:p>
        </p:txBody>
      </p:sp>
      <p:pic>
        <p:nvPicPr>
          <p:cNvPr id="5" name="Immagine 4" descr="Immagine che contiene persona, uomo, interni, parete&#10;&#10;Descrizione generata automaticament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8332" y="1603763"/>
            <a:ext cx="2119301" cy="236997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C775A50-A00E-5239-4230-200CA563FD25}"/>
              </a:ext>
            </a:extLst>
          </p:cNvPr>
          <p:cNvSpPr/>
          <p:nvPr/>
        </p:nvSpPr>
        <p:spPr>
          <a:xfrm>
            <a:off x="3826903" y="93706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Profilo Utente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FA0B25-3DC6-F110-76D3-920B77B7BAF3}"/>
              </a:ext>
            </a:extLst>
          </p:cNvPr>
          <p:cNvSpPr/>
          <p:nvPr/>
        </p:nvSpPr>
        <p:spPr>
          <a:xfrm>
            <a:off x="1368045" y="2327086"/>
            <a:ext cx="1961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</a:t>
            </a:r>
          </a:p>
        </p:txBody>
      </p:sp>
    </p:spTree>
    <p:extLst>
      <p:ext uri="{BB962C8B-B14F-4D97-AF65-F5344CB8AC3E}">
        <p14:creationId xmlns:p14="http://schemas.microsoft.com/office/powerpoint/2010/main" val="3526988563"/>
      </p:ext>
    </p:extLst>
  </p:cSld>
  <p:clrMapOvr>
    <a:masterClrMapping/>
  </p:clrMapOvr>
  <p:transition spd="slow" advClick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A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Sistema operativo&#10;&#10;Descrizione generata automaticamente">
            <a:extLst>
              <a:ext uri="{FF2B5EF4-FFF2-40B4-BE49-F238E27FC236}">
                <a16:creationId xmlns:a16="http://schemas.microsoft.com/office/drawing/2014/main" id="{5BD843D3-B44F-D7FD-FAC2-0C5AED7A0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7" y="1334277"/>
            <a:ext cx="4805999" cy="2407298"/>
          </a:xfrm>
          <a:prstGeom prst="rect">
            <a:avLst/>
          </a:prstGeom>
        </p:spPr>
      </p:pic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1BDC6A7-DB47-C1BF-0017-B91381E4A9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6" y="1333876"/>
            <a:ext cx="4805998" cy="24072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F791E-712F-FAE9-7370-6D8DB3ABCB95}"/>
              </a:ext>
            </a:extLst>
          </p:cNvPr>
          <p:cNvSpPr txBox="1"/>
          <p:nvPr/>
        </p:nvSpPr>
        <p:spPr>
          <a:xfrm>
            <a:off x="646921" y="4032867"/>
            <a:ext cx="5231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un sito web, ma anche sotto forma di applicazione mobile che permette la prenotazione di una visita medica presso il proprio medico di fiducia</a:t>
            </a:r>
            <a:endParaRPr lang="it-IT" sz="3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9CCBD2-766A-778E-7E50-B712A4099774}"/>
              </a:ext>
            </a:extLst>
          </p:cNvPr>
          <p:cNvSpPr txBox="1"/>
          <p:nvPr/>
        </p:nvSpPr>
        <p:spPr>
          <a:xfrm>
            <a:off x="6621626" y="4357396"/>
            <a:ext cx="48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ym typeface="Wingdings" panose="05000000000000000000" pitchFamily="2" charset="2"/>
              </a:rPr>
              <a:t>PRO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Interfaccia abbastanza intuitiva</a:t>
            </a:r>
          </a:p>
          <a:p>
            <a:r>
              <a:rPr lang="it-IT" b="1" dirty="0">
                <a:sym typeface="Wingdings" panose="05000000000000000000" pitchFamily="2" charset="2"/>
              </a:rPr>
              <a:t>CONTRO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Meccanismo di utilizzo abbastanza oneroso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per chi non possiede capacità di base</a:t>
            </a:r>
          </a:p>
          <a:p>
            <a:r>
              <a:rPr lang="it-IT" b="1" dirty="0">
                <a:sym typeface="Wingdings" panose="05000000000000000000" pitchFamily="2" charset="2"/>
              </a:rPr>
              <a:t>	</a:t>
            </a:r>
            <a:r>
              <a:rPr lang="it-IT" dirty="0">
                <a:sym typeface="Wingdings" panose="05000000000000000000" pitchFamily="2" charset="2"/>
              </a:rPr>
              <a:t>informatiche</a:t>
            </a:r>
            <a:endParaRPr lang="it-IT" b="1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7D73E4A-C882-649B-2029-95BBDEA03E98}"/>
              </a:ext>
            </a:extLst>
          </p:cNvPr>
          <p:cNvSpPr/>
          <p:nvPr/>
        </p:nvSpPr>
        <p:spPr>
          <a:xfrm>
            <a:off x="2793653" y="0"/>
            <a:ext cx="6604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Analisi comparativa</a:t>
            </a:r>
          </a:p>
        </p:txBody>
      </p:sp>
    </p:spTree>
    <p:extLst>
      <p:ext uri="{BB962C8B-B14F-4D97-AF65-F5344CB8AC3E}">
        <p14:creationId xmlns:p14="http://schemas.microsoft.com/office/powerpoint/2010/main" val="945461637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759</TotalTime>
  <Words>639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Università degli studi di Salerno PRENOTA FACILE PROGETTO INTERAZIONE UOMO MACCHINA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Salerno PRENOTA FACILE PROGETTO INTERAZIONE UOMO MACCHINA</dc:title>
  <dc:creator>MARIO NAPPI</dc:creator>
  <cp:lastModifiedBy>NICOLA NAPPI</cp:lastModifiedBy>
  <cp:revision>53</cp:revision>
  <dcterms:created xsi:type="dcterms:W3CDTF">2023-10-18T12:24:06Z</dcterms:created>
  <dcterms:modified xsi:type="dcterms:W3CDTF">2023-10-22T15:24:59Z</dcterms:modified>
</cp:coreProperties>
</file>