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7" r:id="rId4"/>
    <p:sldId id="258" r:id="rId5"/>
    <p:sldId id="268" r:id="rId6"/>
    <p:sldId id="274" r:id="rId7"/>
    <p:sldId id="286" r:id="rId8"/>
    <p:sldId id="271" r:id="rId9"/>
    <p:sldId id="276" r:id="rId10"/>
    <p:sldId id="28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563C0-41D8-4367-BC96-09CE6B2AE8BA}">
          <p14:sldIdLst>
            <p14:sldId id="257"/>
            <p14:sldId id="259"/>
            <p14:sldId id="267"/>
            <p14:sldId id="258"/>
            <p14:sldId id="268"/>
            <p14:sldId id="274"/>
            <p14:sldId id="286"/>
            <p14:sldId id="271"/>
            <p14:sldId id="276"/>
            <p14:sldId id="287"/>
          </p14:sldIdLst>
        </p14:section>
        <p14:section name="Untitled Section" id="{C69C9DD4-F34C-4174-8D61-E32359847717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2" autoAdjust="0"/>
  </p:normalViewPr>
  <p:slideViewPr>
    <p:cSldViewPr snapToObjects="1">
      <p:cViewPr varScale="1">
        <p:scale>
          <a:sx n="62" d="100"/>
          <a:sy n="62" d="100"/>
        </p:scale>
        <p:origin x="14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F1E69-B965-4C21-AB7F-FA022D03FE1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ED94A-E6E5-4B8E-8E28-2406D61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ED94A-E6E5-4B8E-8E28-2406D611A2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ED94A-E6E5-4B8E-8E28-2406D611A2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1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ED94A-E6E5-4B8E-8E28-2406D611A2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microsoft.com/office/2007/relationships/hdphoto" Target="../media/hdphoto1.wdp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6" y="3958487"/>
            <a:ext cx="1434328" cy="143912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0" y="-1525"/>
            <a:ext cx="5715000" cy="5716525"/>
            <a:chOff x="0" y="-1525"/>
            <a:chExt cx="5715000" cy="5716525"/>
          </a:xfrm>
        </p:grpSpPr>
        <p:pic>
          <p:nvPicPr>
            <p:cNvPr id="9" name="Picture 2" descr="C:\Program Files (x86)\Microsoft Office\MEDIA\OFFICE14\Lines\BD14516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809875" y="2809875"/>
              <a:ext cx="571500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Program Files (x86)\Microsoft Office\MEDIA\OFFICE14\Lines\BD14516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1500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1809750" y="187172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" y="77281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 userDrawn="1"/>
        </p:nvGrpSpPr>
        <p:grpSpPr>
          <a:xfrm rot="10800000">
            <a:off x="3433575" y="1152151"/>
            <a:ext cx="5715000" cy="5716525"/>
            <a:chOff x="0" y="-1525"/>
            <a:chExt cx="5715000" cy="5716525"/>
          </a:xfrm>
        </p:grpSpPr>
        <p:pic>
          <p:nvPicPr>
            <p:cNvPr id="14" name="Picture 2" descr="C:\Program Files (x86)\Microsoft Office\MEDIA\OFFICE14\Lines\BD14516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809875" y="2809875"/>
              <a:ext cx="571500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Program Files (x86)\Microsoft Office\MEDIA\OFFICE14\Lines\BD14516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1500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1809750" y="187172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" y="77281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 userDrawn="1"/>
        </p:nvGrpSpPr>
        <p:grpSpPr>
          <a:xfrm rot="10800000">
            <a:off x="18300" y="5857641"/>
            <a:ext cx="986635" cy="986634"/>
            <a:chOff x="8139065" y="13726"/>
            <a:chExt cx="986635" cy="986634"/>
          </a:xfrm>
        </p:grpSpPr>
        <p:pic>
          <p:nvPicPr>
            <p:cNvPr id="19" name="Picture 7" descr="C:\Users\Mg\AppData\Local\Microsoft\Windows\INetCache\IE\JR1PP5L1\3-2-gold-png-image[1].png"/>
            <p:cNvPicPr>
              <a:picLocks noChangeAspect="1" noChangeArrowheads="1"/>
            </p:cNvPicPr>
            <p:nvPr userDrawn="1"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139065" y="13726"/>
              <a:ext cx="917288" cy="36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C:\Users\Mg\AppData\Local\Microsoft\Windows\INetCache\IE\JR1PP5L1\3-2-gold-png-image[1].png"/>
            <p:cNvPicPr>
              <a:picLocks noChangeAspect="1" noChangeArrowheads="1"/>
            </p:cNvPicPr>
            <p:nvPr userDrawn="1"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486093" y="360753"/>
              <a:ext cx="917288" cy="36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 userDrawn="1"/>
        </p:nvGrpSpPr>
        <p:grpSpPr>
          <a:xfrm>
            <a:off x="8139065" y="13726"/>
            <a:ext cx="986635" cy="986634"/>
            <a:chOff x="8139065" y="13726"/>
            <a:chExt cx="986635" cy="986634"/>
          </a:xfrm>
        </p:grpSpPr>
        <p:pic>
          <p:nvPicPr>
            <p:cNvPr id="22" name="Picture 7" descr="C:\Users\Mg\AppData\Local\Microsoft\Windows\INetCache\IE\JR1PP5L1\3-2-gold-png-image[1].png"/>
            <p:cNvPicPr>
              <a:picLocks noChangeAspect="1" noChangeArrowheads="1"/>
            </p:cNvPicPr>
            <p:nvPr userDrawn="1"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139065" y="13726"/>
              <a:ext cx="917288" cy="36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Mg\AppData\Local\Microsoft\Windows\INetCache\IE\JR1PP5L1\3-2-gold-png-image[1].png"/>
            <p:cNvPicPr>
              <a:picLocks noChangeAspect="1" noChangeArrowheads="1"/>
            </p:cNvPicPr>
            <p:nvPr userDrawn="1"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486093" y="360753"/>
              <a:ext cx="917288" cy="36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3" descr="C:\Program Files (x86)\Microsoft Office\MEDIA\OFFICE14\Lines\BD14882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75" y="6649066"/>
            <a:ext cx="3810000" cy="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Program Files (x86)\Microsoft Office\MEDIA\OFFICE14\Lines\BD14882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0" y="147571"/>
            <a:ext cx="3810000" cy="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7" y="3980973"/>
            <a:ext cx="1434328" cy="1427953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811229" y="4640045"/>
            <a:ext cx="7521542" cy="1976545"/>
            <a:chOff x="2941709" y="6178279"/>
            <a:chExt cx="7521542" cy="1604138"/>
          </a:xfrm>
        </p:grpSpPr>
        <p:sp>
          <p:nvSpPr>
            <p:cNvPr id="31" name="TextBox 4"/>
            <p:cNvSpPr txBox="1"/>
            <p:nvPr/>
          </p:nvSpPr>
          <p:spPr>
            <a:xfrm>
              <a:off x="3924445" y="6178279"/>
              <a:ext cx="5556069" cy="34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Department of Computer Science</a:t>
              </a:r>
            </a:p>
          </p:txBody>
        </p:sp>
        <p:sp>
          <p:nvSpPr>
            <p:cNvPr id="32" name="TextBox 6"/>
            <p:cNvSpPr txBox="1"/>
            <p:nvPr/>
          </p:nvSpPr>
          <p:spPr>
            <a:xfrm>
              <a:off x="2941709" y="6828310"/>
              <a:ext cx="75215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University of Engineering and Technology</a:t>
              </a:r>
            </a:p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New Campus Lahore</a:t>
              </a:r>
            </a:p>
          </p:txBody>
        </p:sp>
      </p:grpSp>
      <p:pic>
        <p:nvPicPr>
          <p:cNvPr id="33" name="Picture 4" descr="C:\Users\Mg\AppData\Local\Microsoft\Windows\INetCache\IE\WJL684Z1\pearl_PNG39[1]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85" y="-33357"/>
            <a:ext cx="274767" cy="27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Mg\AppData\Local\Microsoft\Windows\INetCache\IE\WJL684Z1\pearl_PNG39[1]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30" y="6616590"/>
            <a:ext cx="274767" cy="27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8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82F-6D2C-4699-8082-5AF1BD9A2D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655-6286-4E39-91E4-4C2D6E51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82F-6D2C-4699-8082-5AF1BD9A2D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655-6286-4E39-91E4-4C2D6E51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8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6456" cy="11430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21" y="1746669"/>
            <a:ext cx="807662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82F-6D2C-4699-8082-5AF1BD9A2D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655-6286-4E39-91E4-4C2D6E5196A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525"/>
            <a:ext cx="5715000" cy="5716525"/>
            <a:chOff x="0" y="-1525"/>
            <a:chExt cx="5715000" cy="5716525"/>
          </a:xfrm>
        </p:grpSpPr>
        <p:pic>
          <p:nvPicPr>
            <p:cNvPr id="2050" name="Picture 2" descr="C:\Program Files (x86)\Microsoft Office\MEDIA\OFFICE14\Lines\BD14516_.gif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809875" y="2809875"/>
              <a:ext cx="571500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Program Files (x86)\Microsoft Office\MEDIA\OFFICE14\Lines\BD14516_.gif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1500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1809750" y="187172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" y="77281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 userDrawn="1"/>
        </p:nvGrpSpPr>
        <p:grpSpPr>
          <a:xfrm rot="10800000">
            <a:off x="3433575" y="1152151"/>
            <a:ext cx="5715000" cy="5716525"/>
            <a:chOff x="0" y="-1525"/>
            <a:chExt cx="5715000" cy="5716525"/>
          </a:xfrm>
        </p:grpSpPr>
        <p:pic>
          <p:nvPicPr>
            <p:cNvPr id="23" name="Picture 2" descr="C:\Program Files (x86)\Microsoft Office\MEDIA\OFFICE14\Lines\BD14516_.gif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809875" y="2809875"/>
              <a:ext cx="571500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Program Files (x86)\Microsoft Office\MEDIA\OFFICE14\Lines\BD14516_.gif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1500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1809750" y="187172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" y="77281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 descr="C:\Program Files (x86)\Microsoft Office\MEDIA\OFFICE14\Lines\BD14882_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0" y="147571"/>
            <a:ext cx="3810000" cy="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Program Files (x86)\Microsoft Office\MEDIA\OFFICE14\Lines\BD14882_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75" y="6649066"/>
            <a:ext cx="3810000" cy="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 userDrawn="1"/>
        </p:nvGrpSpPr>
        <p:grpSpPr>
          <a:xfrm>
            <a:off x="8139065" y="13726"/>
            <a:ext cx="986635" cy="986634"/>
            <a:chOff x="8139065" y="13726"/>
            <a:chExt cx="986635" cy="986634"/>
          </a:xfrm>
        </p:grpSpPr>
        <p:pic>
          <p:nvPicPr>
            <p:cNvPr id="31" name="Picture 7" descr="C:\Users\Mg\AppData\Local\Microsoft\Windows\INetCache\IE\JR1PP5L1\3-2-gold-png-image[1].png"/>
            <p:cNvPicPr>
              <a:picLocks noChangeAspect="1" noChangeArrowheads="1"/>
            </p:cNvPicPr>
            <p:nvPr userDrawn="1"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139065" y="13726"/>
              <a:ext cx="917288" cy="36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Mg\AppData\Local\Microsoft\Windows\INetCache\IE\JR1PP5L1\3-2-gold-png-image[1].png"/>
            <p:cNvPicPr>
              <a:picLocks noChangeAspect="1" noChangeArrowheads="1"/>
            </p:cNvPicPr>
            <p:nvPr userDrawn="1"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486093" y="360753"/>
              <a:ext cx="917288" cy="36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 userDrawn="1"/>
        </p:nvGrpSpPr>
        <p:grpSpPr>
          <a:xfrm rot="10800000">
            <a:off x="18300" y="5857641"/>
            <a:ext cx="986635" cy="986634"/>
            <a:chOff x="8139065" y="13726"/>
            <a:chExt cx="986635" cy="986634"/>
          </a:xfrm>
        </p:grpSpPr>
        <p:pic>
          <p:nvPicPr>
            <p:cNvPr id="35" name="Picture 7" descr="C:\Users\Mg\AppData\Local\Microsoft\Windows\INetCache\IE\JR1PP5L1\3-2-gold-png-image[1].png"/>
            <p:cNvPicPr>
              <a:picLocks noChangeAspect="1" noChangeArrowheads="1"/>
            </p:cNvPicPr>
            <p:nvPr userDrawn="1"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139065" y="13726"/>
              <a:ext cx="917288" cy="36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C:\Users\Mg\AppData\Local\Microsoft\Windows\INetCache\IE\JR1PP5L1\3-2-gold-png-image[1].png"/>
            <p:cNvPicPr>
              <a:picLocks noChangeAspect="1" noChangeArrowheads="1"/>
            </p:cNvPicPr>
            <p:nvPr userDrawn="1"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486093" y="360753"/>
              <a:ext cx="917288" cy="36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4" descr="C:\Users\Mg\AppData\Local\Microsoft\Windows\INetCache\IE\WJL684Z1\pearl_PNG39[1].png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30" y="6616590"/>
            <a:ext cx="274767" cy="27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Mg\AppData\Local\Microsoft\Windows\INetCache\IE\WJL684Z1\pearl_PNG39[1].png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85" y="-33357"/>
            <a:ext cx="274767" cy="27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/>
          <p:cNvGrpSpPr/>
          <p:nvPr userDrawn="1"/>
        </p:nvGrpSpPr>
        <p:grpSpPr>
          <a:xfrm>
            <a:off x="473670" y="1152150"/>
            <a:ext cx="547734" cy="75895"/>
            <a:chOff x="549565" y="1152150"/>
            <a:chExt cx="7589500" cy="75895"/>
          </a:xfrm>
        </p:grpSpPr>
        <p:pic>
          <p:nvPicPr>
            <p:cNvPr id="4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 userDrawn="1"/>
        </p:nvGrpSpPr>
        <p:grpSpPr>
          <a:xfrm>
            <a:off x="912571" y="1152150"/>
            <a:ext cx="547734" cy="75895"/>
            <a:chOff x="549565" y="1152150"/>
            <a:chExt cx="7589500" cy="75895"/>
          </a:xfrm>
        </p:grpSpPr>
        <p:pic>
          <p:nvPicPr>
            <p:cNvPr id="52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/>
          <p:cNvGrpSpPr/>
          <p:nvPr userDrawn="1"/>
        </p:nvGrpSpPr>
        <p:grpSpPr>
          <a:xfrm>
            <a:off x="1460305" y="1152150"/>
            <a:ext cx="547734" cy="75895"/>
            <a:chOff x="549565" y="1152150"/>
            <a:chExt cx="7589500" cy="75895"/>
          </a:xfrm>
        </p:grpSpPr>
        <p:pic>
          <p:nvPicPr>
            <p:cNvPr id="5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/>
          <p:cNvGrpSpPr/>
          <p:nvPr userDrawn="1"/>
        </p:nvGrpSpPr>
        <p:grpSpPr>
          <a:xfrm>
            <a:off x="1991570" y="1152150"/>
            <a:ext cx="547734" cy="75895"/>
            <a:chOff x="549565" y="1152150"/>
            <a:chExt cx="7589500" cy="75895"/>
          </a:xfrm>
        </p:grpSpPr>
        <p:pic>
          <p:nvPicPr>
            <p:cNvPr id="62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 userDrawn="1"/>
        </p:nvGrpSpPr>
        <p:grpSpPr>
          <a:xfrm>
            <a:off x="2522835" y="1152150"/>
            <a:ext cx="547734" cy="75895"/>
            <a:chOff x="549565" y="1152150"/>
            <a:chExt cx="7589500" cy="75895"/>
          </a:xfrm>
        </p:grpSpPr>
        <p:pic>
          <p:nvPicPr>
            <p:cNvPr id="6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/>
          <p:cNvGrpSpPr/>
          <p:nvPr userDrawn="1"/>
        </p:nvGrpSpPr>
        <p:grpSpPr>
          <a:xfrm>
            <a:off x="3054100" y="1152150"/>
            <a:ext cx="547734" cy="75895"/>
            <a:chOff x="549565" y="1152150"/>
            <a:chExt cx="7589500" cy="75895"/>
          </a:xfrm>
        </p:grpSpPr>
        <p:pic>
          <p:nvPicPr>
            <p:cNvPr id="72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/>
          <p:cNvGrpSpPr/>
          <p:nvPr userDrawn="1"/>
        </p:nvGrpSpPr>
        <p:grpSpPr>
          <a:xfrm>
            <a:off x="3585365" y="1152150"/>
            <a:ext cx="547734" cy="75895"/>
            <a:chOff x="549565" y="1152150"/>
            <a:chExt cx="7589500" cy="75895"/>
          </a:xfrm>
        </p:grpSpPr>
        <p:pic>
          <p:nvPicPr>
            <p:cNvPr id="7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 userDrawn="1"/>
        </p:nvGrpSpPr>
        <p:grpSpPr>
          <a:xfrm>
            <a:off x="7970806" y="1152150"/>
            <a:ext cx="547734" cy="75895"/>
            <a:chOff x="549565" y="1152150"/>
            <a:chExt cx="7589500" cy="75895"/>
          </a:xfrm>
        </p:grpSpPr>
        <p:pic>
          <p:nvPicPr>
            <p:cNvPr id="9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Group 100"/>
          <p:cNvGrpSpPr/>
          <p:nvPr userDrawn="1"/>
        </p:nvGrpSpPr>
        <p:grpSpPr>
          <a:xfrm>
            <a:off x="7835485" y="1152150"/>
            <a:ext cx="547734" cy="75895"/>
            <a:chOff x="549565" y="1152150"/>
            <a:chExt cx="7589500" cy="75895"/>
          </a:xfrm>
        </p:grpSpPr>
        <p:pic>
          <p:nvPicPr>
            <p:cNvPr id="102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/>
          <p:cNvGrpSpPr/>
          <p:nvPr userDrawn="1"/>
        </p:nvGrpSpPr>
        <p:grpSpPr>
          <a:xfrm>
            <a:off x="7304220" y="1152150"/>
            <a:ext cx="547734" cy="75895"/>
            <a:chOff x="549565" y="1152150"/>
            <a:chExt cx="7589500" cy="75895"/>
          </a:xfrm>
        </p:grpSpPr>
        <p:pic>
          <p:nvPicPr>
            <p:cNvPr id="10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/>
          <p:cNvGrpSpPr/>
          <p:nvPr userDrawn="1"/>
        </p:nvGrpSpPr>
        <p:grpSpPr>
          <a:xfrm>
            <a:off x="6772955" y="1152150"/>
            <a:ext cx="547734" cy="75895"/>
            <a:chOff x="549565" y="1152150"/>
            <a:chExt cx="7589500" cy="75895"/>
          </a:xfrm>
        </p:grpSpPr>
        <p:pic>
          <p:nvPicPr>
            <p:cNvPr id="112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/>
          <p:cNvGrpSpPr/>
          <p:nvPr userDrawn="1"/>
        </p:nvGrpSpPr>
        <p:grpSpPr>
          <a:xfrm>
            <a:off x="6241690" y="1152150"/>
            <a:ext cx="547734" cy="75895"/>
            <a:chOff x="549565" y="1152150"/>
            <a:chExt cx="7589500" cy="75895"/>
          </a:xfrm>
        </p:grpSpPr>
        <p:pic>
          <p:nvPicPr>
            <p:cNvPr id="11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 userDrawn="1"/>
        </p:nvGrpSpPr>
        <p:grpSpPr>
          <a:xfrm>
            <a:off x="5710425" y="1152150"/>
            <a:ext cx="547734" cy="75895"/>
            <a:chOff x="549565" y="1152150"/>
            <a:chExt cx="7589500" cy="75895"/>
          </a:xfrm>
        </p:grpSpPr>
        <p:pic>
          <p:nvPicPr>
            <p:cNvPr id="122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oup 125"/>
          <p:cNvGrpSpPr/>
          <p:nvPr userDrawn="1"/>
        </p:nvGrpSpPr>
        <p:grpSpPr>
          <a:xfrm>
            <a:off x="5179160" y="1152150"/>
            <a:ext cx="547734" cy="75895"/>
            <a:chOff x="549565" y="1152150"/>
            <a:chExt cx="7589500" cy="75895"/>
          </a:xfrm>
        </p:grpSpPr>
        <p:pic>
          <p:nvPicPr>
            <p:cNvPr id="12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1" name="Group 130"/>
          <p:cNvGrpSpPr/>
          <p:nvPr userDrawn="1"/>
        </p:nvGrpSpPr>
        <p:grpSpPr>
          <a:xfrm>
            <a:off x="4647895" y="1152150"/>
            <a:ext cx="547734" cy="75895"/>
            <a:chOff x="549565" y="1152150"/>
            <a:chExt cx="7589500" cy="75895"/>
          </a:xfrm>
        </p:grpSpPr>
        <p:pic>
          <p:nvPicPr>
            <p:cNvPr id="132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" name="Group 135"/>
          <p:cNvGrpSpPr/>
          <p:nvPr userDrawn="1"/>
        </p:nvGrpSpPr>
        <p:grpSpPr>
          <a:xfrm>
            <a:off x="4116630" y="1152150"/>
            <a:ext cx="547734" cy="75895"/>
            <a:chOff x="549565" y="1152150"/>
            <a:chExt cx="7589500" cy="75895"/>
          </a:xfrm>
        </p:grpSpPr>
        <p:pic>
          <p:nvPicPr>
            <p:cNvPr id="13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Group 140"/>
          <p:cNvGrpSpPr/>
          <p:nvPr userDrawn="1"/>
        </p:nvGrpSpPr>
        <p:grpSpPr>
          <a:xfrm rot="5400000">
            <a:off x="206001" y="856806"/>
            <a:ext cx="547734" cy="75895"/>
            <a:chOff x="549565" y="1152150"/>
            <a:chExt cx="7589500" cy="75895"/>
          </a:xfrm>
        </p:grpSpPr>
        <p:pic>
          <p:nvPicPr>
            <p:cNvPr id="142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6" name="Group 145"/>
          <p:cNvGrpSpPr/>
          <p:nvPr userDrawn="1"/>
        </p:nvGrpSpPr>
        <p:grpSpPr>
          <a:xfrm rot="5400000">
            <a:off x="206000" y="612650"/>
            <a:ext cx="547734" cy="75895"/>
            <a:chOff x="549565" y="1152150"/>
            <a:chExt cx="7589500" cy="75895"/>
          </a:xfrm>
        </p:grpSpPr>
        <p:pic>
          <p:nvPicPr>
            <p:cNvPr id="147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52150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C:\Program Files (x86)\Microsoft Office\MEDIA\OFFICE14\Lines\BD10358_.gif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065" y="1164545"/>
              <a:ext cx="3810000" cy="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82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82F-6D2C-4699-8082-5AF1BD9A2D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655-6286-4E39-91E4-4C2D6E51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82F-6D2C-4699-8082-5AF1BD9A2D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655-6286-4E39-91E4-4C2D6E51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20FE82F-6D2C-4699-8082-5AF1BD9A2DF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51F1655-6286-4E39-91E4-4C2D6E519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82F-6D2C-4699-8082-5AF1BD9A2D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655-6286-4E39-91E4-4C2D6E51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82F-6D2C-4699-8082-5AF1BD9A2D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655-6286-4E39-91E4-4C2D6E51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82F-6D2C-4699-8082-5AF1BD9A2D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655-6286-4E39-91E4-4C2D6E51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82F-6D2C-4699-8082-5AF1BD9A2D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655-6286-4E39-91E4-4C2D6E51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E82F-6D2C-4699-8082-5AF1BD9A2D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1655-6286-4E39-91E4-4C2D6E51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gacy.reactjs.org/docs/hooks-overview.html" TargetMode="External"/><Relationship Id="rId3" Type="http://schemas.openxmlformats.org/officeDocument/2006/relationships/hyperlink" Target="https://www.google.com/forms/about/" TargetMode="External"/><Relationship Id="rId7" Type="http://schemas.openxmlformats.org/officeDocument/2006/relationships/hyperlink" Target="https://www.npmjs.com/package/react-json-to-csv" TargetMode="External"/><Relationship Id="rId2" Type="http://schemas.openxmlformats.org/officeDocument/2006/relationships/hyperlink" Target="https://www.campuslabs.com/campus-labs-platform/%20improvement-and-accountability/studies-and-instrume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altrics.com/" TargetMode="External"/><Relationship Id="rId5" Type="http://schemas.openxmlformats.org/officeDocument/2006/relationships/hyperlink" Target="https://www.metricsforlearning.com/" TargetMode="External"/><Relationship Id="rId4" Type="http://schemas.openxmlformats.org/officeDocument/2006/relationships/hyperlink" Target="https://www.surveymonke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811229" y="757987"/>
            <a:ext cx="7521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Automated CQI</a:t>
            </a:r>
            <a:endParaRPr lang="en-US" sz="3200" b="1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93965" y="1780296"/>
            <a:ext cx="6256265" cy="1200329"/>
            <a:chOff x="1744735" y="2417455"/>
            <a:chExt cx="6256265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1744735" y="2417455"/>
              <a:ext cx="389406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b="0" baseline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Abdul Moiz Arif		</a:t>
              </a:r>
            </a:p>
            <a:p>
              <a:pPr algn="l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Fatima Zafar</a:t>
              </a:r>
              <a:endParaRPr lang="en-US" sz="24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Munazza Rafique</a:t>
              </a:r>
              <a:endPara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5638799" y="2417455"/>
              <a:ext cx="2362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2020-CS-674</a:t>
              </a:r>
            </a:p>
            <a:p>
              <a:pPr algn="l"/>
              <a:r>
                <a:rPr lang="en-US" sz="24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2020-CS-664</a:t>
              </a:r>
            </a:p>
            <a:p>
              <a:pPr algn="l"/>
              <a:r>
                <a:rPr lang="en-US" sz="24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2020-CS-687</a:t>
              </a:r>
            </a:p>
          </p:txBody>
        </p:sp>
      </p:grpSp>
      <p:sp>
        <p:nvSpPr>
          <p:cNvPr id="7" name="TextBox 4"/>
          <p:cNvSpPr txBox="1"/>
          <p:nvPr/>
        </p:nvSpPr>
        <p:spPr>
          <a:xfrm>
            <a:off x="1793965" y="3580790"/>
            <a:ext cx="555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Supervisor: Dr. Zeeshan Ramzan</a:t>
            </a:r>
          </a:p>
        </p:txBody>
      </p:sp>
    </p:spTree>
    <p:extLst>
      <p:ext uri="{BB962C8B-B14F-4D97-AF65-F5344CB8AC3E}">
        <p14:creationId xmlns:p14="http://schemas.microsoft.com/office/powerpoint/2010/main" val="3039265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172E03-9A33-4017-A70B-3789FD95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46456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Remaining Work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A9C534-4027-4327-AE53-5AF57B09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21" y="1746669"/>
            <a:ext cx="80766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Next aim towards our project is to: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Deploy it using Vercel and Glitch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6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15" y="1746669"/>
            <a:ext cx="807662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Anthology. </a:t>
            </a:r>
            <a:r>
              <a:rPr lang="en-US" sz="2400" dirty="0">
                <a:latin typeface="+mn-lt"/>
                <a:cs typeface="Segoe UI Light" panose="020B0502040204020203" pitchFamily="34" charset="0"/>
                <a:hlinkClick r:id="rId2"/>
              </a:rPr>
              <a:t>https://www.campuslabs.com/campus-labs-platform/ improvement-and-accountability/studies-and-instruments/</a:t>
            </a:r>
            <a:r>
              <a:rPr lang="en-US" sz="2400" dirty="0">
                <a:latin typeface="+mn-lt"/>
                <a:cs typeface="Segoe UI Light" panose="020B0502040204020203" pitchFamily="34" charset="0"/>
              </a:rPr>
              <a:t> 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last accessed October 10, 2023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Google forms. </a:t>
            </a:r>
            <a:r>
              <a:rPr lang="en-US" sz="2400" dirty="0">
                <a:latin typeface="+mn-lt"/>
                <a:cs typeface="Segoe UI Light" panose="020B0502040204020203" pitchFamily="34" charset="0"/>
                <a:hlinkClick r:id="rId3"/>
              </a:rPr>
              <a:t>https://www.google.com/forms/about/</a:t>
            </a:r>
            <a:r>
              <a:rPr lang="en-US" sz="2400" dirty="0">
                <a:latin typeface="+mn-lt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last accessed October 10, 2023</a:t>
            </a:r>
            <a:endParaRPr lang="en-US" sz="2400" dirty="0">
              <a:latin typeface="+mn-lt"/>
              <a:cs typeface="Segoe UI Light" panose="020B0502040204020203" pitchFamily="34" charset="0"/>
            </a:endParaRP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Survey monkey. </a:t>
            </a:r>
            <a:r>
              <a:rPr lang="en-US" sz="2400" dirty="0">
                <a:latin typeface="+mn-lt"/>
                <a:cs typeface="Segoe UI Light" panose="020B0502040204020203" pitchFamily="34" charset="0"/>
                <a:hlinkClick r:id="rId4"/>
              </a:rPr>
              <a:t>https://www.surveymonkey.com/</a:t>
            </a:r>
            <a:r>
              <a:rPr lang="en-US" sz="2400" dirty="0">
                <a:latin typeface="+mn-lt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last accessed October 10, 2023</a:t>
            </a:r>
            <a:endParaRPr lang="en-US" sz="2400" dirty="0">
              <a:latin typeface="+mn-lt"/>
              <a:cs typeface="Segoe UI Light" panose="020B0502040204020203" pitchFamily="34" charset="0"/>
            </a:endParaRP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Metrics for learning. </a:t>
            </a:r>
            <a:r>
              <a:rPr lang="en-US" sz="2400" dirty="0">
                <a:latin typeface="+mn-lt"/>
                <a:cs typeface="Segoe UI Light" panose="020B0502040204020203" pitchFamily="34" charset="0"/>
                <a:hlinkClick r:id="rId5"/>
              </a:rPr>
              <a:t>https://www.metricsforlearning.com/</a:t>
            </a:r>
            <a:r>
              <a:rPr lang="en-US" sz="2400" dirty="0">
                <a:latin typeface="+mn-lt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last accessed October 10, 2023</a:t>
            </a:r>
            <a:endParaRPr lang="en-US" sz="3600" dirty="0">
              <a:latin typeface="+mn-lt"/>
              <a:cs typeface="Segoe UI Light" panose="020B0502040204020203" pitchFamily="34" charset="0"/>
            </a:endParaRP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Qualtrics. </a:t>
            </a:r>
            <a:r>
              <a:rPr lang="en-US" sz="2400" dirty="0">
                <a:latin typeface="+mn-lt"/>
                <a:cs typeface="Segoe UI Light" panose="020B0502040204020203" pitchFamily="34" charset="0"/>
                <a:hlinkClick r:id="rId6"/>
              </a:rPr>
              <a:t>https://www.qualtrics.com/</a:t>
            </a:r>
            <a:r>
              <a:rPr lang="en-US" sz="2400" dirty="0">
                <a:latin typeface="+mn-lt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last accessed October 10, 2023</a:t>
            </a:r>
            <a:endParaRPr lang="en-US" sz="2400" dirty="0">
              <a:latin typeface="+mn-lt"/>
              <a:cs typeface="Segoe UI Light" panose="020B0502040204020203" pitchFamily="34" charset="0"/>
            </a:endParaRP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Json to csv. </a:t>
            </a:r>
            <a:r>
              <a:rPr lang="en-US" sz="2400" dirty="0">
                <a:latin typeface="+mn-lt"/>
                <a:cs typeface="Segoe UI Light" panose="020B0502040204020203" pitchFamily="34" charset="0"/>
                <a:hlinkClick r:id="rId7"/>
              </a:rPr>
              <a:t>https://www.npmjs.com/package/react-json-to-csv</a:t>
            </a:r>
            <a:r>
              <a:rPr lang="en-US" sz="2400" dirty="0">
                <a:latin typeface="+mn-lt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last accessed November 10, 2023</a:t>
            </a:r>
            <a:endParaRPr lang="en-US" sz="3600" dirty="0">
              <a:latin typeface="+mn-lt"/>
              <a:cs typeface="Segoe UI Light" panose="020B0502040204020203" pitchFamily="34" charset="0"/>
            </a:endParaRP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React hooks. </a:t>
            </a:r>
            <a:r>
              <a:rPr lang="en-US" sz="2400" dirty="0">
                <a:latin typeface="+mn-lt"/>
                <a:cs typeface="Segoe UI Light" panose="020B0502040204020203" pitchFamily="34" charset="0"/>
                <a:hlinkClick r:id="rId8"/>
              </a:rPr>
              <a:t>https://legacy.reactjs.org/docs/hooks-overview.html</a:t>
            </a:r>
            <a:r>
              <a:rPr lang="en-US" sz="2400" dirty="0">
                <a:latin typeface="+mn-lt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last accessed November 12, 2023</a:t>
            </a:r>
            <a:endParaRPr lang="en-US" sz="2400" dirty="0">
              <a:latin typeface="+mn-lt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latin typeface="+mn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7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Continuous Quality Improvement (CQI) System.</a:t>
            </a:r>
          </a:p>
          <a:p>
            <a:endParaRPr lang="en-US" sz="2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Based on CLO’s , PLO’s , PEO’s</a:t>
            </a:r>
          </a:p>
          <a:p>
            <a:pPr marL="0" indent="0">
              <a:buNone/>
            </a:pPr>
            <a:endParaRPr lang="en-US" sz="2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surveys for Current students, Alumni, Companies etc.</a:t>
            </a:r>
          </a:p>
          <a:p>
            <a:endParaRPr lang="en-US" sz="2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elective course registration forms</a:t>
            </a:r>
          </a:p>
        </p:txBody>
      </p:sp>
    </p:spTree>
    <p:extLst>
      <p:ext uri="{BB962C8B-B14F-4D97-AF65-F5344CB8AC3E}">
        <p14:creationId xmlns:p14="http://schemas.microsoft.com/office/powerpoint/2010/main" val="400491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Work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DD50BF-AD38-91E4-8590-0A4E4D19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977329"/>
              </p:ext>
            </p:extLst>
          </p:nvPr>
        </p:nvGraphicFramePr>
        <p:xfrm>
          <a:off x="457200" y="1417638"/>
          <a:ext cx="8229600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8700033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2491944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10464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Project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5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Anthology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It is a paid website which every user may not to 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free alternative would be beneficial.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Forms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provide visualization of data as it stored on Google sheet.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should be visualized and stored on our system i.e. in Excel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5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 Monkey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has non-interactive and non-appealing Survey forms.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website providing interactive and appealing Survey forms.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 for learning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providing forms that are least customizable.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Attractive and fully  customizable forms should be available to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6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Qualtrics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website consists of complex set of tools which some users may find difficult to 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 should have an easy to use and easy to understand set of tools for its user.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1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2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Inefficient , time-consuming and difficult to use traditional methods of collecting and analyzing student feedback data pose a challenge in higher education institutions, leading to delayed insights and decision making</a:t>
            </a:r>
          </a:p>
          <a:p>
            <a:pPr marL="0" indent="0">
              <a:buNone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Reliance on Google forms for elective courses seat reservation is inefficient, and can lead to bogus reservations</a:t>
            </a:r>
            <a:endParaRPr lang="en-US" sz="4400" dirty="0"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3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Scope of this project extends to </a:t>
            </a:r>
          </a:p>
          <a:p>
            <a:pPr marL="800100" lvl="2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•   Designing and developing a web application that    can collect, visualize, and provide data for further analysis from feedback data by students, faculty and alumni </a:t>
            </a:r>
          </a:p>
          <a:p>
            <a:pPr marL="800100" lvl="2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•   Maintain record of previous surveys over time</a:t>
            </a:r>
          </a:p>
          <a:p>
            <a:pPr lvl="2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Elective subjects registration form</a:t>
            </a:r>
          </a:p>
          <a:p>
            <a:pPr marL="800100" lvl="2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•   Create custom survey questions </a:t>
            </a:r>
          </a:p>
          <a:p>
            <a:pPr marL="800100" lvl="2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•   Create special surveys on occasions if needed </a:t>
            </a:r>
          </a:p>
          <a:p>
            <a:pPr marL="800100" lvl="2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•   Allow downloading data in a reusable format</a:t>
            </a:r>
          </a:p>
          <a:p>
            <a:pPr marL="800100" lvl="2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7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41" y="1531625"/>
            <a:ext cx="807662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features of this project includes: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Login for Admin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Verification of admin credentials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 can create surveys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 can view subject registration stats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 can view survey stats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 can view and download reports as Microsoft Excel file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 can send reminders to desired users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 can update name, email, password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 can recover forgotten password</a:t>
            </a:r>
          </a:p>
        </p:txBody>
      </p:sp>
    </p:spTree>
    <p:extLst>
      <p:ext uri="{BB962C8B-B14F-4D97-AF65-F5344CB8AC3E}">
        <p14:creationId xmlns:p14="http://schemas.microsoft.com/office/powerpoint/2010/main" val="126907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41" y="1531625"/>
            <a:ext cx="807662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features of this project includes: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 can set dark or light mode according to their liking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 can add other admins, users and teachers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Students, teachers, alumni and organizations can view and fill their respective surveys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Users will receive notification containing form link  through email</a:t>
            </a:r>
          </a:p>
          <a:p>
            <a:pPr lvl="2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5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36" y="246031"/>
            <a:ext cx="8046456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MERN Stack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MySQL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Express.js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React.js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Node.js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Chart.js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react-json-to-csv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Node package manager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6AC9CF-E309-E4BF-5F58-3DA4B334845B}"/>
              </a:ext>
            </a:extLst>
          </p:cNvPr>
          <p:cNvSpPr/>
          <p:nvPr/>
        </p:nvSpPr>
        <p:spPr>
          <a:xfrm>
            <a:off x="2371045" y="469095"/>
            <a:ext cx="6906445" cy="49331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83A07-F9CA-4646-AE15-1D40215CC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48" y="1303940"/>
            <a:ext cx="4581569" cy="34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23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741072-B17D-199F-A53F-C44107862BEB}"/>
              </a:ext>
            </a:extLst>
          </p:cNvPr>
          <p:cNvSpPr txBox="1"/>
          <p:nvPr/>
        </p:nvSpPr>
        <p:spPr>
          <a:xfrm>
            <a:off x="502150" y="393200"/>
            <a:ext cx="6451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3EF7B-64AC-418E-8E1B-E3C148A4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0" y="1279724"/>
            <a:ext cx="8092285" cy="51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31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640</Words>
  <Application>Microsoft Office PowerPoint</Application>
  <PresentationFormat>On-screen Show (4:3)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 Historic</vt:lpstr>
      <vt:lpstr>Segoe UI Light</vt:lpstr>
      <vt:lpstr>Times New Roman</vt:lpstr>
      <vt:lpstr>Office Theme</vt:lpstr>
      <vt:lpstr>PowerPoint Presentation</vt:lpstr>
      <vt:lpstr>Introduction</vt:lpstr>
      <vt:lpstr>Related Work</vt:lpstr>
      <vt:lpstr>Problem Statement</vt:lpstr>
      <vt:lpstr>Scope</vt:lpstr>
      <vt:lpstr>Feature</vt:lpstr>
      <vt:lpstr>Feature</vt:lpstr>
      <vt:lpstr>Architecture</vt:lpstr>
      <vt:lpstr>PowerPoint Presentation</vt:lpstr>
      <vt:lpstr>Remaining Work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Alina</dc:creator>
  <cp:lastModifiedBy>Rana Moiz</cp:lastModifiedBy>
  <cp:revision>58</cp:revision>
  <dcterms:created xsi:type="dcterms:W3CDTF">2023-10-25T06:24:34Z</dcterms:created>
  <dcterms:modified xsi:type="dcterms:W3CDTF">2024-04-15T10:37:55Z</dcterms:modified>
</cp:coreProperties>
</file>