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Spartan" charset="0"/>
      <p:bold r:id="rId17"/>
    </p:embeddedFont>
    <p:embeddedFont>
      <p:font typeface="Calibri" pitchFamily="34" charset="0"/>
      <p:regular r:id="rId18"/>
      <p:bold r:id="rId19"/>
      <p:italic r:id="rId20"/>
      <p:boldItalic r:id="rId21"/>
    </p:embeddedFont>
    <p:embeddedFont>
      <p:font typeface="Open Sans"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J578eWf9fQQPluY3mSSMngZy5E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uglas Bergm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BBD752D-640A-4EC7-8BA6-83B754FC0D01}">
  <a:tblStyle styleId="{5BBD752D-640A-4EC7-8BA6-83B754FC0D0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79427C6-470E-4552-891D-81B96536848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324" autoAdjust="0"/>
    <p:restoredTop sz="94660"/>
  </p:normalViewPr>
  <p:slideViewPr>
    <p:cSldViewPr snapToGrid="0">
      <p:cViewPr>
        <p:scale>
          <a:sx n="48" d="100"/>
          <a:sy n="48" d="100"/>
        </p:scale>
        <p:origin x="-402"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2-22T21:56:37.562" idx="1">
    <p:pos x="6000" y="0"/>
    <p:text>@ericanreid@gmail.com lets provide an example
_Assigned to Erica Reid_</p:text>
    <p:extLst>
      <p:ext uri="{C676402C-5697-4E1C-873F-D02D1690AC5C}">
        <p15:threadingInfo xmlns:p15="http://schemas.microsoft.com/office/powerpoint/2012/main" xmlns=""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VcC5CZI"/>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dd0e4822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11dd0e4822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cd4e2aa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10cd4e2aa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ad7a8cd1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0ad7a8cd1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af10ccca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0af10ccca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1792288" y="612775"/>
            <a:ext cx="5486400" cy="4114800"/>
          </a:xfrm>
          <a:prstGeom prst="rect">
            <a:avLst/>
          </a:prstGeom>
          <a:noFill/>
          <a:ln>
            <a:noFill/>
          </a:ln>
        </p:spPr>
      </p:sp>
      <p:sp>
        <p:nvSpPr>
          <p:cNvPr id="64" name="Google Shape;64;p1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DF1A4"/>
        </a:solidFill>
        <a:effectLst/>
      </p:bgPr>
    </p:bg>
    <p:spTree>
      <p:nvGrpSpPr>
        <p:cNvPr id="1" name="Shape 83"/>
        <p:cNvGrpSpPr/>
        <p:nvPr/>
      </p:nvGrpSpPr>
      <p:grpSpPr>
        <a:xfrm>
          <a:off x="0" y="0"/>
          <a:ext cx="0" cy="0"/>
          <a:chOff x="0" y="0"/>
          <a:chExt cx="0" cy="0"/>
        </a:xfrm>
      </p:grpSpPr>
      <p:sp>
        <p:nvSpPr>
          <p:cNvPr id="84" name="Google Shape;84;p1"/>
          <p:cNvSpPr/>
          <p:nvPr/>
        </p:nvSpPr>
        <p:spPr>
          <a:xfrm>
            <a:off x="-210425" y="0"/>
            <a:ext cx="11406900" cy="10287000"/>
          </a:xfrm>
          <a:prstGeom prst="rect">
            <a:avLst/>
          </a:prstGeom>
          <a:solidFill>
            <a:srgbClr val="576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1"/>
          <p:cNvGrpSpPr/>
          <p:nvPr/>
        </p:nvGrpSpPr>
        <p:grpSpPr>
          <a:xfrm>
            <a:off x="403777" y="2059629"/>
            <a:ext cx="10974169" cy="2952137"/>
            <a:chOff x="0" y="0"/>
            <a:chExt cx="14632226" cy="3936183"/>
          </a:xfrm>
        </p:grpSpPr>
        <p:sp>
          <p:nvSpPr>
            <p:cNvPr id="86" name="Google Shape;86;p1"/>
            <p:cNvSpPr txBox="1"/>
            <p:nvPr/>
          </p:nvSpPr>
          <p:spPr>
            <a:xfrm>
              <a:off x="0" y="0"/>
              <a:ext cx="14632226" cy="2802377"/>
            </a:xfrm>
            <a:prstGeom prst="rect">
              <a:avLst/>
            </a:prstGeom>
            <a:noFill/>
            <a:ln>
              <a:noFill/>
            </a:ln>
          </p:spPr>
          <p:txBody>
            <a:bodyPr spcFirstLastPara="1" wrap="square" lIns="0" tIns="0" rIns="0" bIns="0" anchor="t" anchorCtr="0">
              <a:spAutoFit/>
            </a:bodyPr>
            <a:lstStyle/>
            <a:p>
              <a:pPr marL="0" marR="0" lvl="0" indent="0" algn="l" rtl="0">
                <a:lnSpc>
                  <a:spcPct val="120017"/>
                </a:lnSpc>
                <a:spcBef>
                  <a:spcPts val="0"/>
                </a:spcBef>
                <a:spcAft>
                  <a:spcPts val="0"/>
                </a:spcAft>
                <a:buNone/>
              </a:pPr>
              <a:r>
                <a:rPr lang="en-US" sz="6969" b="1" i="0" u="none" strike="noStrike" cap="none">
                  <a:solidFill>
                    <a:srgbClr val="000000"/>
                  </a:solidFill>
                  <a:latin typeface="Spartan"/>
                  <a:ea typeface="Spartan"/>
                  <a:cs typeface="Spartan"/>
                  <a:sym typeface="Spartan"/>
                </a:rPr>
                <a:t>Organic Social Media Strategy Template</a:t>
              </a:r>
              <a:endParaRPr/>
            </a:p>
          </p:txBody>
        </p:sp>
        <p:sp>
          <p:nvSpPr>
            <p:cNvPr id="87" name="Google Shape;87;p1"/>
            <p:cNvSpPr txBox="1"/>
            <p:nvPr/>
          </p:nvSpPr>
          <p:spPr>
            <a:xfrm>
              <a:off x="0" y="3402183"/>
              <a:ext cx="13104000" cy="5340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2602" b="0" i="0" u="none" strike="noStrike" cap="none">
                  <a:solidFill>
                    <a:srgbClr val="FFFFFF"/>
                  </a:solidFill>
                  <a:latin typeface="Arial"/>
                  <a:ea typeface="Arial"/>
                  <a:cs typeface="Arial"/>
                  <a:sym typeface="Arial"/>
                </a:rPr>
                <a:t>Build your organic social media strategy.</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1963000" y="3783317"/>
            <a:ext cx="12501300" cy="277200"/>
          </a:xfrm>
          <a:prstGeom prst="rect">
            <a:avLst/>
          </a:prstGeom>
          <a:noFill/>
          <a:ln>
            <a:noFill/>
          </a:ln>
        </p:spPr>
        <p:txBody>
          <a:bodyPr spcFirstLastPara="1" wrap="square" lIns="0" tIns="0" rIns="0" bIns="0" anchor="t" anchorCtr="0">
            <a:spAutoFit/>
          </a:bodyPr>
          <a:lstStyle/>
          <a:p>
            <a:pPr marL="0" marR="0" lvl="0" indent="0" algn="ctr" rtl="0">
              <a:lnSpc>
                <a:spcPct val="18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0" name="Google Shape;100;p2"/>
          <p:cNvSpPr txBox="1"/>
          <p:nvPr/>
        </p:nvSpPr>
        <p:spPr>
          <a:xfrm>
            <a:off x="2600750" y="3898727"/>
            <a:ext cx="13516787" cy="367137"/>
          </a:xfrm>
          <a:prstGeom prst="rect">
            <a:avLst/>
          </a:prstGeom>
          <a:noFill/>
          <a:ln>
            <a:noFill/>
          </a:ln>
        </p:spPr>
        <p:txBody>
          <a:bodyPr spcFirstLastPara="1" wrap="square" lIns="0" tIns="0" rIns="0" bIns="0" anchor="t" anchorCtr="0">
            <a:spAutoFit/>
          </a:bodyPr>
          <a:lstStyle/>
          <a:p>
            <a:pPr marL="0" marR="0" lvl="0" indent="0" algn="ctr" rtl="0">
              <a:lnSpc>
                <a:spcPct val="18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aphicFrame>
        <p:nvGraphicFramePr>
          <p:cNvPr id="101" name="Google Shape;101;p2"/>
          <p:cNvGraphicFramePr/>
          <p:nvPr/>
        </p:nvGraphicFramePr>
        <p:xfrm>
          <a:off x="1773525" y="3898725"/>
          <a:ext cx="12193350" cy="5082225"/>
        </p:xfrm>
        <a:graphic>
          <a:graphicData uri="http://schemas.openxmlformats.org/drawingml/2006/table">
            <a:tbl>
              <a:tblPr>
                <a:noFill/>
              </a:tblPr>
              <a:tblGrid>
                <a:gridCol w="3835550">
                  <a:extLst>
                    <a:ext uri="{9D8B030D-6E8A-4147-A177-3AD203B41FA5}">
                      <a16:colId xmlns:a16="http://schemas.microsoft.com/office/drawing/2014/main" xmlns="" val="20000"/>
                    </a:ext>
                  </a:extLst>
                </a:gridCol>
                <a:gridCol w="8357800">
                  <a:extLst>
                    <a:ext uri="{9D8B030D-6E8A-4147-A177-3AD203B41FA5}">
                      <a16:colId xmlns:a16="http://schemas.microsoft.com/office/drawing/2014/main" xmlns="" val="20001"/>
                    </a:ext>
                  </a:extLst>
                </a:gridCol>
              </a:tblGrid>
              <a:tr h="1738575">
                <a:tc>
                  <a:txBody>
                    <a:bodyPr/>
                    <a:lstStyle/>
                    <a:p>
                      <a:pPr marL="0" lvl="0" indent="0" algn="l" rtl="0">
                        <a:spcBef>
                          <a:spcPts val="0"/>
                        </a:spcBef>
                        <a:spcAft>
                          <a:spcPts val="0"/>
                        </a:spcAft>
                        <a:buNone/>
                      </a:pPr>
                      <a:r>
                        <a:rPr lang="en-US" sz="2700" dirty="0"/>
                        <a:t>Campaign Objective</a:t>
                      </a:r>
                      <a:endParaRPr sz="2700"/>
                    </a:p>
                  </a:txBody>
                  <a:tcPr marL="91425" marR="91425" marT="91425" marB="91425"/>
                </a:tc>
                <a:tc>
                  <a:txBody>
                    <a:bodyPr/>
                    <a:lstStyle/>
                    <a:p>
                      <a:pPr marL="0" lvl="0" indent="0" algn="l" rtl="0">
                        <a:spcBef>
                          <a:spcPts val="0"/>
                        </a:spcBef>
                        <a:spcAft>
                          <a:spcPts val="0"/>
                        </a:spcAft>
                        <a:buNone/>
                      </a:pPr>
                      <a:r>
                        <a:rPr lang="en-US" dirty="0" smtClean="0"/>
                        <a:t>The objective of the campaign was to build</a:t>
                      </a:r>
                      <a:r>
                        <a:rPr lang="en-US" baseline="0" dirty="0" smtClean="0"/>
                        <a:t> awareness </a:t>
                      </a:r>
                      <a:endParaRPr/>
                    </a:p>
                  </a:txBody>
                  <a:tcPr marL="91425" marR="91425" marT="91425" marB="91425"/>
                </a:tc>
                <a:extLst>
                  <a:ext uri="{0D108BD9-81ED-4DB2-BD59-A6C34878D82A}">
                    <a16:rowId xmlns:a16="http://schemas.microsoft.com/office/drawing/2014/main" xmlns="" val="10000"/>
                  </a:ext>
                </a:extLst>
              </a:tr>
              <a:tr h="1671825">
                <a:tc>
                  <a:txBody>
                    <a:bodyPr/>
                    <a:lstStyle/>
                    <a:p>
                      <a:pPr marL="0" lvl="0" indent="0" algn="l" rtl="0">
                        <a:spcBef>
                          <a:spcPts val="0"/>
                        </a:spcBef>
                        <a:spcAft>
                          <a:spcPts val="0"/>
                        </a:spcAft>
                        <a:buNone/>
                      </a:pPr>
                      <a:r>
                        <a:rPr lang="en-US" sz="2700"/>
                        <a:t>Budget</a:t>
                      </a:r>
                      <a:endParaRPr sz="2700"/>
                    </a:p>
                  </a:txBody>
                  <a:tcPr marL="91425" marR="91425" marT="91425" marB="91425"/>
                </a:tc>
                <a:tc>
                  <a:txBody>
                    <a:bodyPr/>
                    <a:lstStyle/>
                    <a:p>
                      <a:pPr marL="0" lvl="0" indent="0" algn="l" rtl="0">
                        <a:spcBef>
                          <a:spcPts val="0"/>
                        </a:spcBef>
                        <a:spcAft>
                          <a:spcPts val="0"/>
                        </a:spcAft>
                        <a:buNone/>
                      </a:pPr>
                      <a:r>
                        <a:rPr lang="en-US" dirty="0" smtClean="0"/>
                        <a:t>$8000 and</a:t>
                      </a:r>
                      <a:r>
                        <a:rPr lang="en-US" baseline="0" dirty="0" smtClean="0"/>
                        <a:t> $2000 for influencers</a:t>
                      </a:r>
                      <a:endParaRPr/>
                    </a:p>
                  </a:txBody>
                  <a:tcPr marL="91425" marR="91425" marT="91425" marB="91425"/>
                </a:tc>
                <a:extLst>
                  <a:ext uri="{0D108BD9-81ED-4DB2-BD59-A6C34878D82A}">
                    <a16:rowId xmlns:a16="http://schemas.microsoft.com/office/drawing/2014/main" xmlns="" val="10001"/>
                  </a:ext>
                </a:extLst>
              </a:tr>
              <a:tr h="1671825">
                <a:tc>
                  <a:txBody>
                    <a:bodyPr/>
                    <a:lstStyle/>
                    <a:p>
                      <a:pPr marL="0" lvl="0" indent="0" algn="l" rtl="0">
                        <a:spcBef>
                          <a:spcPts val="0"/>
                        </a:spcBef>
                        <a:spcAft>
                          <a:spcPts val="0"/>
                        </a:spcAft>
                        <a:buNone/>
                      </a:pPr>
                      <a:r>
                        <a:rPr lang="en-US" sz="2700"/>
                        <a:t>Platforms</a:t>
                      </a:r>
                      <a:endParaRPr sz="2700"/>
                    </a:p>
                  </a:txBody>
                  <a:tcPr marL="91425" marR="91425" marT="91425" marB="91425"/>
                </a:tc>
                <a:tc>
                  <a:txBody>
                    <a:bodyPr/>
                    <a:lstStyle/>
                    <a:p>
                      <a:pPr marL="0" lvl="0" indent="0" algn="l" rtl="0">
                        <a:spcBef>
                          <a:spcPts val="0"/>
                        </a:spcBef>
                        <a:spcAft>
                          <a:spcPts val="0"/>
                        </a:spcAft>
                        <a:buNone/>
                      </a:pPr>
                      <a:r>
                        <a:rPr lang="en-US" dirty="0" smtClean="0"/>
                        <a:t>Facebook, instagram,</a:t>
                      </a:r>
                      <a:r>
                        <a:rPr lang="en-US" baseline="0" dirty="0" smtClean="0"/>
                        <a:t> oculus </a:t>
                      </a:r>
                      <a:endParaRPr/>
                    </a:p>
                  </a:txBody>
                  <a:tcPr marL="91425" marR="91425" marT="91425" marB="91425"/>
                </a:tc>
                <a:extLst>
                  <a:ext uri="{0D108BD9-81ED-4DB2-BD59-A6C34878D82A}">
                    <a16:rowId xmlns:a16="http://schemas.microsoft.com/office/drawing/2014/main" xmlns="" val="10002"/>
                  </a:ext>
                </a:extLst>
              </a:tr>
            </a:tbl>
          </a:graphicData>
        </a:graphic>
      </p:graphicFrame>
      <p:sp>
        <p:nvSpPr>
          <p:cNvPr id="102" name="Google Shape;102;p2"/>
          <p:cNvSpPr txBox="1"/>
          <p:nvPr/>
        </p:nvSpPr>
        <p:spPr>
          <a:xfrm>
            <a:off x="325026" y="1940925"/>
            <a:ext cx="16121400" cy="8805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4000"/>
              <a:buFont typeface="Arial"/>
              <a:buNone/>
            </a:pPr>
            <a:r>
              <a:rPr lang="en-US" sz="2600" b="1">
                <a:latin typeface="Spartan"/>
                <a:ea typeface="Spartan"/>
                <a:cs typeface="Spartan"/>
                <a:sym typeface="Spartan"/>
              </a:rPr>
              <a:t>Based on the campaign brief, i</a:t>
            </a:r>
            <a:r>
              <a:rPr lang="en-US" sz="2600" b="1" i="0" u="none" strike="noStrike" cap="none">
                <a:solidFill>
                  <a:srgbClr val="000000"/>
                </a:solidFill>
                <a:latin typeface="Spartan"/>
                <a:ea typeface="Spartan"/>
                <a:cs typeface="Spartan"/>
                <a:sym typeface="Spartan"/>
              </a:rPr>
              <a:t>dentify the campaign objective, budget, and which platforms you will run ads on?</a:t>
            </a:r>
            <a:endParaRPr sz="26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3"/>
          <p:cNvGrpSpPr/>
          <p:nvPr/>
        </p:nvGrpSpPr>
        <p:grpSpPr>
          <a:xfrm>
            <a:off x="2651221" y="1276636"/>
            <a:ext cx="12745384" cy="2742705"/>
            <a:chOff x="-100" y="-507750"/>
            <a:chExt cx="16993845" cy="3656940"/>
          </a:xfrm>
        </p:grpSpPr>
        <p:sp>
          <p:nvSpPr>
            <p:cNvPr id="108" name="Google Shape;108;p3"/>
            <p:cNvSpPr txBox="1"/>
            <p:nvPr/>
          </p:nvSpPr>
          <p:spPr>
            <a:xfrm>
              <a:off x="0" y="2694599"/>
              <a:ext cx="16993745" cy="454591"/>
            </a:xfrm>
            <a:prstGeom prst="rect">
              <a:avLst/>
            </a:prstGeom>
            <a:noFill/>
            <a:ln>
              <a:noFill/>
            </a:ln>
          </p:spPr>
          <p:txBody>
            <a:bodyPr spcFirstLastPara="1" wrap="square" lIns="0" tIns="0" rIns="0" bIns="0" anchor="t" anchorCtr="0">
              <a:spAutoFit/>
            </a:bodyPr>
            <a:lstStyle/>
            <a:p>
              <a:pPr marL="0" marR="0" lvl="0" indent="0" algn="ctr" rtl="0">
                <a:lnSpc>
                  <a:spcPct val="18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9" name="Google Shape;109;p3"/>
            <p:cNvSpPr txBox="1"/>
            <p:nvPr/>
          </p:nvSpPr>
          <p:spPr>
            <a:xfrm>
              <a:off x="-100" y="-507750"/>
              <a:ext cx="16993800" cy="2147100"/>
            </a:xfrm>
            <a:prstGeom prst="rect">
              <a:avLst/>
            </a:prstGeom>
            <a:noFill/>
            <a:ln>
              <a:noFill/>
            </a:ln>
          </p:spPr>
          <p:txBody>
            <a:bodyPr spcFirstLastPara="1" wrap="square" lIns="0" tIns="0" rIns="0" bIns="0" anchor="t" anchorCtr="0">
              <a:spAutoFit/>
            </a:bodyPr>
            <a:lstStyle/>
            <a:p>
              <a:pPr marL="0" marR="0" lvl="0" indent="0" algn="ctr" rtl="0">
                <a:lnSpc>
                  <a:spcPct val="118003"/>
                </a:lnSpc>
                <a:spcBef>
                  <a:spcPts val="0"/>
                </a:spcBef>
                <a:spcAft>
                  <a:spcPts val="0"/>
                </a:spcAft>
                <a:buNone/>
              </a:pPr>
              <a:r>
                <a:rPr lang="en-US" sz="4799" b="1" i="0" u="none" strike="noStrike" cap="none">
                  <a:solidFill>
                    <a:srgbClr val="000000"/>
                  </a:solidFill>
                  <a:latin typeface="Spartan"/>
                  <a:ea typeface="Spartan"/>
                  <a:cs typeface="Spartan"/>
                  <a:sym typeface="Spartan"/>
                </a:rPr>
                <a:t>Who is your target audience and what is the reach for this campaign?</a:t>
              </a:r>
              <a:endParaRPr sz="700"/>
            </a:p>
          </p:txBody>
        </p:sp>
      </p:grpSp>
      <p:sp>
        <p:nvSpPr>
          <p:cNvPr id="110" name="Google Shape;110;p3"/>
          <p:cNvSpPr txBox="1"/>
          <p:nvPr/>
        </p:nvSpPr>
        <p:spPr>
          <a:xfrm>
            <a:off x="1568325" y="2923300"/>
            <a:ext cx="14420400" cy="887700"/>
          </a:xfrm>
          <a:prstGeom prst="rect">
            <a:avLst/>
          </a:prstGeom>
          <a:noFill/>
          <a:ln>
            <a:noFill/>
          </a:ln>
        </p:spPr>
        <p:txBody>
          <a:bodyPr spcFirstLastPara="1" wrap="square" lIns="0" tIns="0" rIns="0" bIns="0" anchor="t" anchorCtr="0">
            <a:spAutoFit/>
          </a:bodyPr>
          <a:lstStyle/>
          <a:p>
            <a:pPr marL="0" lvl="0" indent="0" algn="ctr" rtl="0">
              <a:lnSpc>
                <a:spcPct val="119979"/>
              </a:lnSpc>
              <a:spcBef>
                <a:spcPts val="0"/>
              </a:spcBef>
              <a:spcAft>
                <a:spcPts val="0"/>
              </a:spcAft>
              <a:buClr>
                <a:schemeClr val="dk1"/>
              </a:buClr>
              <a:buSzPts val="2557"/>
              <a:buFont typeface="Arial"/>
              <a:buNone/>
            </a:pPr>
            <a:r>
              <a:rPr lang="en-US" sz="2557">
                <a:solidFill>
                  <a:schemeClr val="dk1"/>
                </a:solidFill>
              </a:rPr>
              <a:t>Review buyer personas, and campaign brief to identify target audience demographics, </a:t>
            </a:r>
            <a:r>
              <a:rPr lang="en-US" sz="2700">
                <a:solidFill>
                  <a:schemeClr val="dk1"/>
                </a:solidFill>
              </a:rPr>
              <a:t>Geo-targeting</a:t>
            </a:r>
            <a:r>
              <a:rPr lang="en-US" sz="2557">
                <a:solidFill>
                  <a:schemeClr val="dk1"/>
                </a:solidFill>
              </a:rPr>
              <a:t>,and behavioral targeting</a:t>
            </a:r>
            <a:endParaRPr sz="2557"/>
          </a:p>
        </p:txBody>
      </p:sp>
      <p:graphicFrame>
        <p:nvGraphicFramePr>
          <p:cNvPr id="111" name="Google Shape;111;p3"/>
          <p:cNvGraphicFramePr/>
          <p:nvPr/>
        </p:nvGraphicFramePr>
        <p:xfrm>
          <a:off x="2184025" y="4019350"/>
          <a:ext cx="12193350" cy="5082225"/>
        </p:xfrm>
        <a:graphic>
          <a:graphicData uri="http://schemas.openxmlformats.org/drawingml/2006/table">
            <a:tbl>
              <a:tblPr>
                <a:noFill/>
              </a:tblPr>
              <a:tblGrid>
                <a:gridCol w="3835550">
                  <a:extLst>
                    <a:ext uri="{9D8B030D-6E8A-4147-A177-3AD203B41FA5}">
                      <a16:colId xmlns:a16="http://schemas.microsoft.com/office/drawing/2014/main" xmlns="" val="20000"/>
                    </a:ext>
                  </a:extLst>
                </a:gridCol>
                <a:gridCol w="8357800">
                  <a:extLst>
                    <a:ext uri="{9D8B030D-6E8A-4147-A177-3AD203B41FA5}">
                      <a16:colId xmlns:a16="http://schemas.microsoft.com/office/drawing/2014/main" xmlns="" val="20001"/>
                    </a:ext>
                  </a:extLst>
                </a:gridCol>
              </a:tblGrid>
              <a:tr h="1738575">
                <a:tc>
                  <a:txBody>
                    <a:bodyPr/>
                    <a:lstStyle/>
                    <a:p>
                      <a:pPr marL="0" lvl="0" indent="0" algn="l" rtl="0">
                        <a:spcBef>
                          <a:spcPts val="0"/>
                        </a:spcBef>
                        <a:spcAft>
                          <a:spcPts val="0"/>
                        </a:spcAft>
                        <a:buNone/>
                      </a:pPr>
                      <a:r>
                        <a:rPr lang="en-US" sz="2700" dirty="0"/>
                        <a:t>Audience Demographics</a:t>
                      </a:r>
                      <a:endParaRPr sz="2700"/>
                    </a:p>
                  </a:txBody>
                  <a:tcPr marL="91425" marR="91425" marT="91425" marB="91425"/>
                </a:tc>
                <a:tc>
                  <a:txBody>
                    <a:bodyPr/>
                    <a:lstStyle/>
                    <a:p>
                      <a:pPr marL="0" lvl="0" indent="0" algn="l" rtl="0">
                        <a:spcBef>
                          <a:spcPts val="0"/>
                        </a:spcBef>
                        <a:spcAft>
                          <a:spcPts val="0"/>
                        </a:spcAft>
                        <a:buNone/>
                      </a:pPr>
                      <a:r>
                        <a:rPr lang="en-US" dirty="0" smtClean="0"/>
                        <a:t>Audience are mostly aged between 25-34,</a:t>
                      </a:r>
                      <a:r>
                        <a:rPr lang="en-US" baseline="0" dirty="0" smtClean="0"/>
                        <a:t> 45-55, and 34-44</a:t>
                      </a:r>
                      <a:endParaRPr/>
                    </a:p>
                  </a:txBody>
                  <a:tcPr marL="91425" marR="91425" marT="91425" marB="91425"/>
                </a:tc>
                <a:extLst>
                  <a:ext uri="{0D108BD9-81ED-4DB2-BD59-A6C34878D82A}">
                    <a16:rowId xmlns:a16="http://schemas.microsoft.com/office/drawing/2014/main" xmlns="" val="10000"/>
                  </a:ext>
                </a:extLst>
              </a:tr>
              <a:tr h="1671825">
                <a:tc>
                  <a:txBody>
                    <a:bodyPr/>
                    <a:lstStyle/>
                    <a:p>
                      <a:pPr marL="0" lvl="0" indent="0" algn="l" rtl="0">
                        <a:spcBef>
                          <a:spcPts val="0"/>
                        </a:spcBef>
                        <a:spcAft>
                          <a:spcPts val="0"/>
                        </a:spcAft>
                        <a:buNone/>
                      </a:pPr>
                      <a:r>
                        <a:rPr lang="en-US" sz="2700"/>
                        <a:t>Geo-targeting</a:t>
                      </a:r>
                      <a:endParaRPr sz="2700"/>
                    </a:p>
                  </a:txBody>
                  <a:tcPr marL="91425" marR="91425" marT="91425" marB="91425"/>
                </a:tc>
                <a:tc>
                  <a:txBody>
                    <a:bodyPr/>
                    <a:lstStyle/>
                    <a:p>
                      <a:pPr marL="0" lvl="0" indent="0" algn="l" rtl="0">
                        <a:spcBef>
                          <a:spcPts val="0"/>
                        </a:spcBef>
                        <a:spcAft>
                          <a:spcPts val="0"/>
                        </a:spcAft>
                        <a:buNone/>
                      </a:pPr>
                      <a:r>
                        <a:rPr lang="en-US" dirty="0" smtClean="0"/>
                        <a:t>by</a:t>
                      </a:r>
                      <a:r>
                        <a:rPr lang="en-US" baseline="0" dirty="0" smtClean="0"/>
                        <a:t> industry and by organization size </a:t>
                      </a:r>
                      <a:endParaRPr/>
                    </a:p>
                  </a:txBody>
                  <a:tcPr marL="91425" marR="91425" marT="91425" marB="91425"/>
                </a:tc>
                <a:extLst>
                  <a:ext uri="{0D108BD9-81ED-4DB2-BD59-A6C34878D82A}">
                    <a16:rowId xmlns:a16="http://schemas.microsoft.com/office/drawing/2014/main" xmlns="" val="10001"/>
                  </a:ext>
                </a:extLst>
              </a:tr>
              <a:tr h="1671825">
                <a:tc>
                  <a:txBody>
                    <a:bodyPr/>
                    <a:lstStyle/>
                    <a:p>
                      <a:pPr marL="0" lvl="0" indent="0" algn="l" rtl="0">
                        <a:spcBef>
                          <a:spcPts val="0"/>
                        </a:spcBef>
                        <a:spcAft>
                          <a:spcPts val="0"/>
                        </a:spcAft>
                        <a:buNone/>
                      </a:pPr>
                      <a:r>
                        <a:rPr lang="en-US" sz="2700"/>
                        <a:t>Behavioral targeting</a:t>
                      </a:r>
                      <a:endParaRPr sz="2700"/>
                    </a:p>
                  </a:txBody>
                  <a:tcPr marL="91425" marR="91425" marT="91425" marB="91425"/>
                </a:tc>
                <a:tc>
                  <a:txBody>
                    <a:bodyPr/>
                    <a:lstStyle/>
                    <a:p>
                      <a:pPr marL="0" lvl="0" indent="0" algn="l" rtl="0">
                        <a:spcBef>
                          <a:spcPts val="0"/>
                        </a:spcBef>
                        <a:spcAft>
                          <a:spcPts val="0"/>
                        </a:spcAft>
                        <a:buNone/>
                      </a:pPr>
                      <a:r>
                        <a:rPr lang="en-US" dirty="0" smtClean="0"/>
                        <a:t>Interested</a:t>
                      </a:r>
                      <a:r>
                        <a:rPr lang="en-US" baseline="0" dirty="0" smtClean="0"/>
                        <a:t> in fishing, international travel, book collector, activities with kid, </a:t>
                      </a:r>
                    </a:p>
                    <a:p>
                      <a:pPr marL="0" lvl="0" indent="0" algn="l" rtl="0">
                        <a:spcBef>
                          <a:spcPts val="0"/>
                        </a:spcBef>
                        <a:spcAft>
                          <a:spcPts val="0"/>
                        </a:spcAft>
                        <a:buNone/>
                      </a:pPr>
                      <a:r>
                        <a:rPr lang="en-US" baseline="0" dirty="0" smtClean="0"/>
                        <a:t>Mostly Uses facebook, twitter, linkdin etc</a:t>
                      </a:r>
                      <a:endParaRPr/>
                    </a:p>
                  </a:txBody>
                  <a:tcPr marL="91425" marR="91425" marT="91425" marB="91425"/>
                </a:tc>
                <a:extLst>
                  <a:ext uri="{0D108BD9-81ED-4DB2-BD59-A6C34878D82A}">
                    <a16:rowId xmlns:a16="http://schemas.microsoft.com/office/drawing/2014/main" xmlns=""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pSp>
        <p:nvGrpSpPr>
          <p:cNvPr id="116" name="Google Shape;116;p4"/>
          <p:cNvGrpSpPr/>
          <p:nvPr/>
        </p:nvGrpSpPr>
        <p:grpSpPr>
          <a:xfrm>
            <a:off x="4771813" y="938556"/>
            <a:ext cx="8865125" cy="2517976"/>
            <a:chOff x="0" y="-1302567"/>
            <a:chExt cx="11820167" cy="3357302"/>
          </a:xfrm>
        </p:grpSpPr>
        <p:sp>
          <p:nvSpPr>
            <p:cNvPr id="117" name="Google Shape;117;p4"/>
            <p:cNvSpPr txBox="1"/>
            <p:nvPr/>
          </p:nvSpPr>
          <p:spPr>
            <a:xfrm>
              <a:off x="0" y="1600144"/>
              <a:ext cx="11659164" cy="454591"/>
            </a:xfrm>
            <a:prstGeom prst="rect">
              <a:avLst/>
            </a:prstGeom>
            <a:noFill/>
            <a:ln>
              <a:noFill/>
            </a:ln>
          </p:spPr>
          <p:txBody>
            <a:bodyPr spcFirstLastPara="1" wrap="square" lIns="0" tIns="0" rIns="0" bIns="0" anchor="t" anchorCtr="0">
              <a:spAutoFit/>
            </a:bodyPr>
            <a:lstStyle/>
            <a:p>
              <a:pPr marL="0" marR="0" lvl="0" indent="0" algn="ctr" rtl="0">
                <a:lnSpc>
                  <a:spcPct val="18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8" name="Google Shape;118;p4"/>
            <p:cNvSpPr txBox="1"/>
            <p:nvPr/>
          </p:nvSpPr>
          <p:spPr>
            <a:xfrm>
              <a:off x="160967" y="-1302567"/>
              <a:ext cx="11659200" cy="1128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5500" b="1" i="0" u="none" strike="noStrike" cap="none">
                  <a:solidFill>
                    <a:srgbClr val="000000"/>
                  </a:solidFill>
                  <a:latin typeface="Spartan"/>
                  <a:ea typeface="Spartan"/>
                  <a:cs typeface="Spartan"/>
                  <a:sym typeface="Spartan"/>
                </a:rPr>
                <a:t>AD MOCKUPS</a:t>
              </a:r>
              <a:endParaRPr/>
            </a:p>
          </p:txBody>
        </p:sp>
      </p:grpSp>
      <p:sp>
        <p:nvSpPr>
          <p:cNvPr id="119" name="Google Shape;119;p4"/>
          <p:cNvSpPr txBox="1"/>
          <p:nvPr/>
        </p:nvSpPr>
        <p:spPr>
          <a:xfrm>
            <a:off x="1130250" y="1992025"/>
            <a:ext cx="16027500" cy="1108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Clr>
                <a:srgbClr val="000000"/>
              </a:buClr>
              <a:buSzPts val="1100"/>
              <a:buFont typeface="Arial"/>
              <a:buNone/>
            </a:pPr>
            <a:r>
              <a:rPr lang="en-US" sz="2400" dirty="0">
                <a:solidFill>
                  <a:srgbClr val="000000"/>
                </a:solidFill>
              </a:rPr>
              <a:t>Based on the campaign objective, create ad mock-ups for a Facebook (Meta) campaign. </a:t>
            </a:r>
            <a:r>
              <a:rPr lang="en-US" sz="2400" dirty="0"/>
              <a:t>P</a:t>
            </a:r>
            <a:r>
              <a:rPr lang="en-US" sz="2400" dirty="0">
                <a:solidFill>
                  <a:srgbClr val="000000"/>
                </a:solidFill>
              </a:rPr>
              <a:t>lease create ads for two placements, one for Facebook (Meta) Stories, and the other for the Facebook (Meta) feed. The ads must include an image that represents the brand, one post text caption, and one call-to-action.</a:t>
            </a:r>
            <a:endParaRPr sz="2700" b="0" i="1" u="none" strike="noStrike" cap="none">
              <a:solidFill>
                <a:srgbClr val="000000"/>
              </a:solidFill>
              <a:latin typeface="Arial"/>
              <a:ea typeface="Arial"/>
              <a:cs typeface="Arial"/>
              <a:sym typeface="Arial"/>
            </a:endParaRPr>
          </a:p>
        </p:txBody>
      </p:sp>
      <p:sp>
        <p:nvSpPr>
          <p:cNvPr id="120" name="Google Shape;120;p4"/>
          <p:cNvSpPr/>
          <p:nvPr/>
        </p:nvSpPr>
        <p:spPr>
          <a:xfrm>
            <a:off x="2495150" y="3645575"/>
            <a:ext cx="2499900" cy="3949200"/>
          </a:xfrm>
          <a:prstGeom prst="rect">
            <a:avLst/>
          </a:prstGeom>
          <a:solidFill>
            <a:srgbClr val="EEECE1"/>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a:t>Creative mockup post image</a:t>
            </a:r>
            <a:endParaRPr sz="2700"/>
          </a:p>
        </p:txBody>
      </p:sp>
      <p:sp>
        <p:nvSpPr>
          <p:cNvPr id="121" name="Google Shape;121;p4"/>
          <p:cNvSpPr/>
          <p:nvPr/>
        </p:nvSpPr>
        <p:spPr>
          <a:xfrm>
            <a:off x="9578900" y="4426175"/>
            <a:ext cx="3284100" cy="2388000"/>
          </a:xfrm>
          <a:prstGeom prst="rect">
            <a:avLst/>
          </a:prstGeom>
          <a:solidFill>
            <a:srgbClr val="EEECE1"/>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a:t>Creative mockup post image</a:t>
            </a:r>
            <a:endParaRPr sz="2700"/>
          </a:p>
        </p:txBody>
      </p:sp>
      <p:sp>
        <p:nvSpPr>
          <p:cNvPr id="122" name="Google Shape;122;p4"/>
          <p:cNvSpPr txBox="1"/>
          <p:nvPr/>
        </p:nvSpPr>
        <p:spPr>
          <a:xfrm>
            <a:off x="12867024" y="4419413"/>
            <a:ext cx="3542400" cy="178507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Calibri"/>
                <a:ea typeface="Calibri"/>
                <a:cs typeface="Calibri"/>
                <a:sym typeface="Calibri"/>
              </a:rPr>
              <a:t>Caption Text</a:t>
            </a:r>
            <a:r>
              <a:rPr lang="en-US" sz="2400" b="1" dirty="0" smtClean="0">
                <a:latin typeface="Calibri"/>
                <a:ea typeface="Calibri"/>
                <a:cs typeface="Calibri"/>
                <a:sym typeface="Calibri"/>
              </a:rPr>
              <a:t>:  Tips for Glowing skin </a:t>
            </a:r>
            <a:endParaRPr sz="2400"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p:txBody>
      </p:sp>
      <p:sp>
        <p:nvSpPr>
          <p:cNvPr id="123" name="Google Shape;123;p4"/>
          <p:cNvSpPr txBox="1"/>
          <p:nvPr/>
        </p:nvSpPr>
        <p:spPr>
          <a:xfrm>
            <a:off x="12867024" y="5681525"/>
            <a:ext cx="3469500" cy="166196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Calibri"/>
                <a:ea typeface="Calibri"/>
                <a:cs typeface="Calibri"/>
                <a:sym typeface="Calibri"/>
              </a:rPr>
              <a:t>Call To Action</a:t>
            </a:r>
            <a:r>
              <a:rPr lang="en-US" sz="2400" b="1" dirty="0" smtClean="0">
                <a:latin typeface="Calibri"/>
                <a:ea typeface="Calibri"/>
                <a:cs typeface="Calibri"/>
                <a:sym typeface="Calibri"/>
              </a:rPr>
              <a:t>: Send message </a:t>
            </a:r>
            <a:endParaRPr sz="2400" b="1">
              <a:latin typeface="Calibri"/>
              <a:ea typeface="Calibri"/>
              <a:cs typeface="Calibri"/>
              <a:sym typeface="Calibri"/>
            </a:endParaRPr>
          </a:p>
          <a:p>
            <a:pPr marL="0" lvl="0" indent="0" algn="l" rtl="0">
              <a:spcBef>
                <a:spcPts val="0"/>
              </a:spcBef>
              <a:spcAft>
                <a:spcPts val="0"/>
              </a:spcAft>
              <a:buNone/>
            </a:pPr>
            <a:endParaRPr sz="1600" b="1">
              <a:latin typeface="Calibri"/>
              <a:ea typeface="Calibri"/>
              <a:cs typeface="Calibri"/>
              <a:sym typeface="Calibri"/>
            </a:endParaRPr>
          </a:p>
          <a:p>
            <a:pPr marL="0" lvl="0" indent="0" algn="l" rtl="0">
              <a:spcBef>
                <a:spcPts val="0"/>
              </a:spcBef>
              <a:spcAft>
                <a:spcPts val="0"/>
              </a:spcAft>
              <a:buNone/>
            </a:pPr>
            <a:endParaRPr sz="1600" b="1">
              <a:latin typeface="Calibri"/>
              <a:ea typeface="Calibri"/>
              <a:cs typeface="Calibri"/>
              <a:sym typeface="Calibri"/>
            </a:endParaRPr>
          </a:p>
          <a:p>
            <a:pPr marL="0" lvl="0" indent="0" algn="l" rtl="0">
              <a:spcBef>
                <a:spcPts val="0"/>
              </a:spcBef>
              <a:spcAft>
                <a:spcPts val="0"/>
              </a:spcAft>
              <a:buNone/>
            </a:pPr>
            <a:endParaRPr sz="1600" b="1">
              <a:latin typeface="Calibri"/>
              <a:ea typeface="Calibri"/>
              <a:cs typeface="Calibri"/>
              <a:sym typeface="Calibri"/>
            </a:endParaRPr>
          </a:p>
        </p:txBody>
      </p:sp>
      <p:sp>
        <p:nvSpPr>
          <p:cNvPr id="124" name="Google Shape;124;p4"/>
          <p:cNvSpPr txBox="1"/>
          <p:nvPr/>
        </p:nvSpPr>
        <p:spPr>
          <a:xfrm>
            <a:off x="2495150" y="7594775"/>
            <a:ext cx="2499900" cy="178507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Calibri"/>
                <a:ea typeface="Calibri"/>
                <a:cs typeface="Calibri"/>
                <a:sym typeface="Calibri"/>
              </a:rPr>
              <a:t>Caption Text</a:t>
            </a:r>
            <a:r>
              <a:rPr lang="en-US" sz="2400" b="1" dirty="0" smtClean="0">
                <a:latin typeface="Calibri"/>
                <a:ea typeface="Calibri"/>
                <a:cs typeface="Calibri"/>
                <a:sym typeface="Calibri"/>
              </a:rPr>
              <a:t>: Skin care </a:t>
            </a:r>
            <a:endParaRPr sz="2400"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p:txBody>
      </p:sp>
      <p:sp>
        <p:nvSpPr>
          <p:cNvPr id="125" name="Google Shape;125;p4"/>
          <p:cNvSpPr txBox="1"/>
          <p:nvPr/>
        </p:nvSpPr>
        <p:spPr>
          <a:xfrm>
            <a:off x="2495150" y="8856875"/>
            <a:ext cx="2499900" cy="178507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Calibri"/>
                <a:ea typeface="Calibri"/>
                <a:cs typeface="Calibri"/>
                <a:sym typeface="Calibri"/>
              </a:rPr>
              <a:t>Call To Action</a:t>
            </a:r>
            <a:r>
              <a:rPr lang="en-US" sz="2400" b="1" dirty="0" smtClean="0">
                <a:latin typeface="Calibri"/>
                <a:ea typeface="Calibri"/>
                <a:cs typeface="Calibri"/>
                <a:sym typeface="Calibri"/>
              </a:rPr>
              <a:t>: Buy Now </a:t>
            </a:r>
            <a:endParaRPr sz="2400"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p:txBody>
      </p:sp>
      <p:sp>
        <p:nvSpPr>
          <p:cNvPr id="126" name="Google Shape;126;p4"/>
          <p:cNvSpPr txBox="1"/>
          <p:nvPr/>
        </p:nvSpPr>
        <p:spPr>
          <a:xfrm>
            <a:off x="2495141" y="3645563"/>
            <a:ext cx="6946200" cy="5232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2200" b="1">
                <a:solidFill>
                  <a:srgbClr val="000000"/>
                </a:solidFill>
              </a:rPr>
              <a:t>Stories Ad</a:t>
            </a:r>
            <a:endParaRPr sz="2200" b="1">
              <a:solidFill>
                <a:srgbClr val="000000"/>
              </a:solidFill>
            </a:endParaRPr>
          </a:p>
        </p:txBody>
      </p:sp>
      <p:sp>
        <p:nvSpPr>
          <p:cNvPr id="127" name="Google Shape;127;p4"/>
          <p:cNvSpPr txBox="1"/>
          <p:nvPr/>
        </p:nvSpPr>
        <p:spPr>
          <a:xfrm>
            <a:off x="9436991" y="3501588"/>
            <a:ext cx="6946200" cy="5232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2200" b="1">
                <a:solidFill>
                  <a:srgbClr val="000000"/>
                </a:solidFill>
              </a:rPr>
              <a:t> Feed Ad</a:t>
            </a:r>
            <a:endParaRPr sz="2200" b="1">
              <a:solidFill>
                <a:srgbClr val="000000"/>
              </a:solidFill>
            </a:endParaRPr>
          </a:p>
        </p:txBody>
      </p:sp>
      <p:pic>
        <p:nvPicPr>
          <p:cNvPr id="14" name="Picture 13" descr="Capture.PNG"/>
          <p:cNvPicPr>
            <a:picLocks noChangeAspect="1"/>
          </p:cNvPicPr>
          <p:nvPr/>
        </p:nvPicPr>
        <p:blipFill>
          <a:blip r:embed="rId3"/>
          <a:stretch>
            <a:fillRect/>
          </a:stretch>
        </p:blipFill>
        <p:spPr>
          <a:xfrm>
            <a:off x="7672040" y="4363327"/>
            <a:ext cx="5221606" cy="4423833"/>
          </a:xfrm>
          <a:prstGeom prst="rect">
            <a:avLst/>
          </a:prstGeom>
        </p:spPr>
      </p:pic>
      <p:pic>
        <p:nvPicPr>
          <p:cNvPr id="15" name="Picture 14" descr="Colorful Skin Care Instagram Story.png"/>
          <p:cNvPicPr>
            <a:picLocks noChangeAspect="1"/>
          </p:cNvPicPr>
          <p:nvPr/>
        </p:nvPicPr>
        <p:blipFill>
          <a:blip r:embed="rId4"/>
          <a:stretch>
            <a:fillRect/>
          </a:stretch>
        </p:blipFill>
        <p:spPr>
          <a:xfrm>
            <a:off x="2083135" y="3077738"/>
            <a:ext cx="2957217" cy="45496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g11dd0e48220_0_12"/>
          <p:cNvGrpSpPr/>
          <p:nvPr/>
        </p:nvGrpSpPr>
        <p:grpSpPr>
          <a:xfrm>
            <a:off x="4513975" y="324120"/>
            <a:ext cx="8744413" cy="1206702"/>
            <a:chOff x="-17" y="-2025583"/>
            <a:chExt cx="11659217" cy="4706327"/>
          </a:xfrm>
        </p:grpSpPr>
        <p:sp>
          <p:nvSpPr>
            <p:cNvPr id="133" name="Google Shape;133;g11dd0e48220_0_12"/>
            <p:cNvSpPr txBox="1"/>
            <p:nvPr/>
          </p:nvSpPr>
          <p:spPr>
            <a:xfrm>
              <a:off x="0" y="1600144"/>
              <a:ext cx="11659200" cy="1080600"/>
            </a:xfrm>
            <a:prstGeom prst="rect">
              <a:avLst/>
            </a:prstGeom>
            <a:noFill/>
            <a:ln>
              <a:noFill/>
            </a:ln>
          </p:spPr>
          <p:txBody>
            <a:bodyPr spcFirstLastPara="1" wrap="square" lIns="0" tIns="0" rIns="0" bIns="0" anchor="t" anchorCtr="0">
              <a:spAutoFit/>
            </a:bodyPr>
            <a:lstStyle/>
            <a:p>
              <a:pPr marL="0" marR="0" lvl="0" indent="0" algn="ctr" rtl="0">
                <a:lnSpc>
                  <a:spcPct val="18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g11dd0e48220_0_12"/>
            <p:cNvSpPr txBox="1"/>
            <p:nvPr/>
          </p:nvSpPr>
          <p:spPr>
            <a:xfrm>
              <a:off x="-17" y="-2025583"/>
              <a:ext cx="11659200" cy="33018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500"/>
                <a:buFont typeface="Arial"/>
                <a:buNone/>
              </a:pPr>
              <a:r>
                <a:rPr lang="en-US" sz="5500" b="1" dirty="0">
                  <a:latin typeface="Spartan"/>
                  <a:ea typeface="Spartan"/>
                  <a:cs typeface="Spartan"/>
                  <a:sym typeface="Spartan"/>
                </a:rPr>
                <a:t>Facebook A/B Test </a:t>
              </a:r>
              <a:endParaRPr sz="1400" b="0" i="0" u="none" strike="noStrike" cap="none">
                <a:solidFill>
                  <a:srgbClr val="000000"/>
                </a:solidFill>
                <a:latin typeface="Arial"/>
                <a:ea typeface="Arial"/>
                <a:cs typeface="Arial"/>
                <a:sym typeface="Arial"/>
              </a:endParaRPr>
            </a:p>
          </p:txBody>
        </p:sp>
      </p:grpSp>
      <p:sp>
        <p:nvSpPr>
          <p:cNvPr id="135" name="Google Shape;135;g11dd0e48220_0_12"/>
          <p:cNvSpPr txBox="1"/>
          <p:nvPr/>
        </p:nvSpPr>
        <p:spPr>
          <a:xfrm>
            <a:off x="3976200" y="8454100"/>
            <a:ext cx="113505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alibri"/>
                <a:ea typeface="Calibri"/>
                <a:cs typeface="Calibri"/>
                <a:sym typeface="Calibri"/>
              </a:rPr>
              <a:t>Expectation and next steps: Describe your goal is for the A/B Test and what you next steps will be based on results.</a:t>
            </a:r>
            <a:endParaRPr sz="1700" b="1">
              <a:latin typeface="Calibri"/>
              <a:ea typeface="Calibri"/>
              <a:cs typeface="Calibri"/>
              <a:sym typeface="Calibri"/>
            </a:endParaRPr>
          </a:p>
          <a:p>
            <a:pPr marL="0" lvl="0" indent="0" algn="l" rtl="0">
              <a:spcBef>
                <a:spcPts val="0"/>
              </a:spcBef>
              <a:spcAft>
                <a:spcPts val="0"/>
              </a:spcAft>
              <a:buNone/>
            </a:pPr>
            <a:r>
              <a:rPr lang="en-US" sz="1700" b="1">
                <a:solidFill>
                  <a:srgbClr val="CCCCCC"/>
                </a:solidFill>
                <a:latin typeface="Calibri"/>
                <a:ea typeface="Calibri"/>
                <a:cs typeface="Calibri"/>
                <a:sym typeface="Calibri"/>
              </a:rPr>
              <a:t>your response here</a:t>
            </a:r>
            <a:endParaRPr sz="1700" b="1">
              <a:solidFill>
                <a:srgbClr val="CCCCCC"/>
              </a:solidFill>
              <a:latin typeface="Calibri"/>
              <a:ea typeface="Calibri"/>
              <a:cs typeface="Calibri"/>
              <a:sym typeface="Calibri"/>
            </a:endParaRPr>
          </a:p>
          <a:p>
            <a:pPr marL="0" lvl="0" indent="0" algn="l" rtl="0">
              <a:spcBef>
                <a:spcPts val="0"/>
              </a:spcBef>
              <a:spcAft>
                <a:spcPts val="0"/>
              </a:spcAft>
              <a:buNone/>
            </a:pPr>
            <a:endParaRPr sz="1700" i="1">
              <a:latin typeface="Calibri"/>
              <a:ea typeface="Calibri"/>
              <a:cs typeface="Calibri"/>
              <a:sym typeface="Calibri"/>
            </a:endParaRPr>
          </a:p>
          <a:p>
            <a:pPr marL="0" lvl="0" indent="0" algn="l" rtl="0">
              <a:spcBef>
                <a:spcPts val="0"/>
              </a:spcBef>
              <a:spcAft>
                <a:spcPts val="0"/>
              </a:spcAft>
              <a:buNone/>
            </a:pPr>
            <a:endParaRPr sz="1700" i="1">
              <a:latin typeface="Calibri"/>
              <a:ea typeface="Calibri"/>
              <a:cs typeface="Calibri"/>
              <a:sym typeface="Calibri"/>
            </a:endParaRPr>
          </a:p>
        </p:txBody>
      </p:sp>
      <p:graphicFrame>
        <p:nvGraphicFramePr>
          <p:cNvPr id="136" name="Google Shape;136;g11dd0e48220_0_12"/>
          <p:cNvGraphicFramePr/>
          <p:nvPr/>
        </p:nvGraphicFramePr>
        <p:xfrm>
          <a:off x="2033450" y="2557800"/>
          <a:ext cx="13507150" cy="5497175"/>
        </p:xfrm>
        <a:graphic>
          <a:graphicData uri="http://schemas.openxmlformats.org/drawingml/2006/table">
            <a:tbl>
              <a:tblPr>
                <a:noFill/>
              </a:tblPr>
              <a:tblGrid>
                <a:gridCol w="2749775">
                  <a:extLst>
                    <a:ext uri="{9D8B030D-6E8A-4147-A177-3AD203B41FA5}">
                      <a16:colId xmlns:a16="http://schemas.microsoft.com/office/drawing/2014/main" xmlns="" val="20000"/>
                    </a:ext>
                  </a:extLst>
                </a:gridCol>
                <a:gridCol w="3020900">
                  <a:extLst>
                    <a:ext uri="{9D8B030D-6E8A-4147-A177-3AD203B41FA5}">
                      <a16:colId xmlns:a16="http://schemas.microsoft.com/office/drawing/2014/main" xmlns="" val="20001"/>
                    </a:ext>
                  </a:extLst>
                </a:gridCol>
                <a:gridCol w="3366825">
                  <a:extLst>
                    <a:ext uri="{9D8B030D-6E8A-4147-A177-3AD203B41FA5}">
                      <a16:colId xmlns:a16="http://schemas.microsoft.com/office/drawing/2014/main" xmlns="" val="20002"/>
                    </a:ext>
                  </a:extLst>
                </a:gridCol>
                <a:gridCol w="1925375">
                  <a:extLst>
                    <a:ext uri="{9D8B030D-6E8A-4147-A177-3AD203B41FA5}">
                      <a16:colId xmlns:a16="http://schemas.microsoft.com/office/drawing/2014/main" xmlns="" val="20003"/>
                    </a:ext>
                  </a:extLst>
                </a:gridCol>
                <a:gridCol w="2444275">
                  <a:extLst>
                    <a:ext uri="{9D8B030D-6E8A-4147-A177-3AD203B41FA5}">
                      <a16:colId xmlns:a16="http://schemas.microsoft.com/office/drawing/2014/main" xmlns="" val="20004"/>
                    </a:ext>
                  </a:extLst>
                </a:gridCol>
              </a:tblGrid>
              <a:tr h="848500">
                <a:tc gridSpan="5">
                  <a:txBody>
                    <a:bodyPr/>
                    <a:lstStyle/>
                    <a:p>
                      <a:pPr marL="0" lvl="0" indent="0" algn="ctr" rtl="0">
                        <a:spcBef>
                          <a:spcPts val="0"/>
                        </a:spcBef>
                        <a:spcAft>
                          <a:spcPts val="0"/>
                        </a:spcAft>
                        <a:buNone/>
                      </a:pPr>
                      <a:r>
                        <a:rPr lang="en-US" sz="3900" b="1" dirty="0"/>
                        <a:t>Facebook A/B Test for Optimization</a:t>
                      </a:r>
                      <a:endParaRPr sz="3900" b="1"/>
                    </a:p>
                  </a:txBody>
                  <a:tcPr marL="91425" marR="91425" marT="91425" marB="914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684175">
                <a:tc>
                  <a:txBody>
                    <a:bodyPr/>
                    <a:lstStyle/>
                    <a:p>
                      <a:pPr marL="0" marR="0" lvl="0" indent="0" algn="ctr" rtl="0">
                        <a:lnSpc>
                          <a:spcPct val="100000"/>
                        </a:lnSpc>
                        <a:spcBef>
                          <a:spcPts val="0"/>
                        </a:spcBef>
                        <a:spcAft>
                          <a:spcPts val="0"/>
                        </a:spcAft>
                        <a:buNone/>
                      </a:pPr>
                      <a:r>
                        <a:rPr lang="en-US" sz="1800" b="1"/>
                        <a:t>Name of Ad</a:t>
                      </a:r>
                      <a:endParaRPr sz="1800" b="1" u="none" strike="noStrike" cap="none"/>
                    </a:p>
                  </a:txBody>
                  <a:tcPr marL="91425" marR="91425" marT="91425" marB="91425" anchor="ctr"/>
                </a:tc>
                <a:tc>
                  <a:txBody>
                    <a:bodyPr/>
                    <a:lstStyle/>
                    <a:p>
                      <a:pPr marL="0" marR="0" lvl="0" indent="0" algn="ctr" rtl="0">
                        <a:lnSpc>
                          <a:spcPct val="100000"/>
                        </a:lnSpc>
                        <a:spcBef>
                          <a:spcPts val="0"/>
                        </a:spcBef>
                        <a:spcAft>
                          <a:spcPts val="0"/>
                        </a:spcAft>
                        <a:buNone/>
                      </a:pPr>
                      <a:r>
                        <a:rPr lang="en-US" sz="1800" b="1"/>
                        <a:t>Campaign Objective</a:t>
                      </a:r>
                      <a:endParaRPr sz="1800" b="1" u="none" strike="noStrike" cap="none"/>
                    </a:p>
                  </a:txBody>
                  <a:tcPr marL="91425" marR="91425" marT="91425" marB="91425" anchor="ctr">
                    <a:lnR w="9525" cap="flat" cmpd="sng">
                      <a:solidFill>
                        <a:srgbClr val="9E9E9E"/>
                      </a:solidFill>
                      <a:prstDash val="solid"/>
                      <a:round/>
                      <a:headEnd type="none" w="sm" len="sm"/>
                      <a:tailEnd type="none" w="sm" len="sm"/>
                    </a:lnR>
                  </a:tcPr>
                </a:tc>
                <a:tc>
                  <a:txBody>
                    <a:bodyPr/>
                    <a:lstStyle/>
                    <a:p>
                      <a:pPr marL="0" marR="0" lvl="0" indent="0" algn="ctr" rtl="0">
                        <a:lnSpc>
                          <a:spcPct val="100000"/>
                        </a:lnSpc>
                        <a:spcBef>
                          <a:spcPts val="0"/>
                        </a:spcBef>
                        <a:spcAft>
                          <a:spcPts val="0"/>
                        </a:spcAft>
                        <a:buNone/>
                      </a:pPr>
                      <a:r>
                        <a:rPr lang="en-US" sz="1600"/>
                        <a:t>(Evaluation metrics)</a:t>
                      </a:r>
                      <a:r>
                        <a:rPr lang="en-US" sz="1800" b="1"/>
                        <a:t> </a:t>
                      </a:r>
                      <a:endParaRPr sz="1800" b="1"/>
                    </a:p>
                    <a:p>
                      <a:pPr marL="0" marR="0" lvl="0" indent="0" algn="ctr" rtl="0">
                        <a:lnSpc>
                          <a:spcPct val="100000"/>
                        </a:lnSpc>
                        <a:spcBef>
                          <a:spcPts val="0"/>
                        </a:spcBef>
                        <a:spcAft>
                          <a:spcPts val="0"/>
                        </a:spcAft>
                        <a:buNone/>
                      </a:pPr>
                      <a:r>
                        <a:rPr lang="en-US" sz="1800" b="1"/>
                        <a:t>Key Performance Indicators (KPIs)</a:t>
                      </a:r>
                      <a:endParaRPr sz="18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a:t>Audience</a:t>
                      </a:r>
                      <a:endParaRPr sz="1800" b="1"/>
                    </a:p>
                  </a:txBody>
                  <a:tcPr marL="91425" marR="91425" marT="91425" marB="91425" anchor="ctr">
                    <a:lnL w="9525" cap="flat" cmpd="sng">
                      <a:solidFill>
                        <a:srgbClr val="9E9E9E"/>
                      </a:solidFill>
                      <a:prstDash val="solid"/>
                      <a:round/>
                      <a:headEnd type="none" w="sm" len="sm"/>
                      <a:tailEnd type="none" w="sm" len="sm"/>
                    </a:lnL>
                  </a:tcPr>
                </a:tc>
                <a:tc>
                  <a:txBody>
                    <a:bodyPr/>
                    <a:lstStyle/>
                    <a:p>
                      <a:pPr marL="0" marR="0" lvl="0" indent="0" algn="ctr" rtl="0">
                        <a:lnSpc>
                          <a:spcPct val="100000"/>
                        </a:lnSpc>
                        <a:spcBef>
                          <a:spcPts val="0"/>
                        </a:spcBef>
                        <a:spcAft>
                          <a:spcPts val="0"/>
                        </a:spcAft>
                        <a:buNone/>
                      </a:pPr>
                      <a:r>
                        <a:rPr lang="en-US" sz="1800" b="1"/>
                        <a:t>Budget</a:t>
                      </a:r>
                      <a:endParaRPr sz="1800" b="1"/>
                    </a:p>
                  </a:txBody>
                  <a:tcPr marL="91425" marR="91425" marT="91425" marB="91425" anchor="ctr"/>
                </a:tc>
                <a:extLst>
                  <a:ext uri="{0D108BD9-81ED-4DB2-BD59-A6C34878D82A}">
                    <a16:rowId xmlns:a16="http://schemas.microsoft.com/office/drawing/2014/main" xmlns="" val="10001"/>
                  </a:ext>
                </a:extLst>
              </a:tr>
              <a:tr h="1482250">
                <a:tc>
                  <a:txBody>
                    <a:bodyPr/>
                    <a:lstStyle/>
                    <a:p>
                      <a:pPr marL="0" marR="0" lvl="0" indent="0" algn="ctr" rtl="0">
                        <a:lnSpc>
                          <a:spcPct val="100000"/>
                        </a:lnSpc>
                        <a:spcBef>
                          <a:spcPts val="0"/>
                        </a:spcBef>
                        <a:spcAft>
                          <a:spcPts val="0"/>
                        </a:spcAft>
                        <a:buClr>
                          <a:srgbClr val="000000"/>
                        </a:buClr>
                        <a:buSzPts val="3000"/>
                        <a:buFont typeface="Arial"/>
                        <a:buNone/>
                      </a:pPr>
                      <a:r>
                        <a:rPr lang="en-US" sz="3000" b="1" u="none" strike="noStrike" cap="none" dirty="0" smtClean="0"/>
                        <a:t>Ad</a:t>
                      </a:r>
                      <a:r>
                        <a:rPr lang="en-US" sz="3000" b="1" u="none" strike="noStrike" cap="none" baseline="0" dirty="0" smtClean="0"/>
                        <a:t> 1</a:t>
                      </a:r>
                      <a:endParaRPr sz="3000" b="1" u="none" strike="noStrike" cap="none"/>
                    </a:p>
                  </a:txBody>
                  <a:tcPr marL="91425" marR="91425" marT="91425" marB="91425" anchor="ctr"/>
                </a:tc>
                <a:tc>
                  <a:txBody>
                    <a:bodyPr/>
                    <a:lstStyle/>
                    <a:p>
                      <a:pPr marL="0" lvl="0" indent="0" algn="l" rtl="0">
                        <a:spcBef>
                          <a:spcPts val="0"/>
                        </a:spcBef>
                        <a:spcAft>
                          <a:spcPts val="0"/>
                        </a:spcAft>
                        <a:buNone/>
                      </a:pPr>
                      <a:r>
                        <a:rPr lang="en-US" dirty="0" smtClean="0"/>
                        <a:t>Increase</a:t>
                      </a:r>
                      <a:r>
                        <a:rPr lang="en-US" baseline="0" dirty="0" smtClean="0"/>
                        <a:t> awareness</a:t>
                      </a:r>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dirty="0" smtClean="0"/>
                        <a:t>Impression</a:t>
                      </a:r>
                      <a:r>
                        <a:rPr lang="en-US" baseline="0" dirty="0" smtClean="0"/>
                        <a:t> </a:t>
                      </a:r>
                      <a:r>
                        <a:rPr lang="en-US" dirty="0" smtClean="0"/>
                        <a:t>rate,</a:t>
                      </a:r>
                      <a:r>
                        <a:rPr lang="en-US" baseline="0" dirty="0" smtClean="0"/>
                        <a:t> reach, frequency </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Target</a:t>
                      </a:r>
                      <a:r>
                        <a:rPr lang="en-US" baseline="0" dirty="0" smtClean="0"/>
                        <a:t> audience </a:t>
                      </a:r>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US" dirty="0" smtClean="0"/>
                        <a:t>$2500</a:t>
                      </a:r>
                      <a:endParaRPr/>
                    </a:p>
                  </a:txBody>
                  <a:tcPr marL="91425" marR="91425" marT="91425" marB="91425" anchor="ctr"/>
                </a:tc>
                <a:extLst>
                  <a:ext uri="{0D108BD9-81ED-4DB2-BD59-A6C34878D82A}">
                    <a16:rowId xmlns:a16="http://schemas.microsoft.com/office/drawing/2014/main" xmlns="" val="10002"/>
                  </a:ext>
                </a:extLst>
              </a:tr>
              <a:tr h="1482250">
                <a:tc>
                  <a:txBody>
                    <a:bodyPr/>
                    <a:lstStyle/>
                    <a:p>
                      <a:pPr marL="0" marR="0" lvl="0" indent="0" algn="ctr" rtl="0">
                        <a:lnSpc>
                          <a:spcPct val="100000"/>
                        </a:lnSpc>
                        <a:spcBef>
                          <a:spcPts val="0"/>
                        </a:spcBef>
                        <a:spcAft>
                          <a:spcPts val="0"/>
                        </a:spcAft>
                        <a:buClr>
                          <a:srgbClr val="000000"/>
                        </a:buClr>
                        <a:buSzPts val="1100"/>
                        <a:buFont typeface="Arial"/>
                        <a:buNone/>
                      </a:pPr>
                      <a:r>
                        <a:rPr lang="en-US" sz="3000" b="1" u="none" strike="noStrike" cap="none">
                          <a:solidFill>
                            <a:srgbClr val="000000"/>
                          </a:solidFill>
                        </a:rPr>
                        <a:t>Ad 2</a:t>
                      </a:r>
                      <a:endParaRPr sz="3000" b="1" u="none" strike="noStrike" cap="none"/>
                    </a:p>
                  </a:txBody>
                  <a:tcPr marL="91425" marR="91425" marT="91425" marB="91425" anchor="ctr"/>
                </a:tc>
                <a:tc>
                  <a:txBody>
                    <a:bodyPr/>
                    <a:lstStyle/>
                    <a:p>
                      <a:pPr marL="0" lvl="0" indent="0" algn="l" rtl="0">
                        <a:spcBef>
                          <a:spcPts val="0"/>
                        </a:spcBef>
                        <a:spcAft>
                          <a:spcPts val="0"/>
                        </a:spcAft>
                        <a:buNone/>
                      </a:pPr>
                      <a:r>
                        <a:rPr lang="en-US" dirty="0" smtClean="0"/>
                        <a:t>Increase</a:t>
                      </a:r>
                      <a:r>
                        <a:rPr lang="en-US" baseline="0" dirty="0" smtClean="0"/>
                        <a:t> website traffic </a:t>
                      </a:r>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dirty="0" smtClean="0"/>
                        <a:t>Click through rate </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Niche audience </a:t>
                      </a:r>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US" dirty="0" smtClean="0"/>
                        <a:t>$3000</a:t>
                      </a:r>
                      <a:endParaRPr/>
                    </a:p>
                  </a:txBody>
                  <a:tcPr marL="91425" marR="91425" marT="91425" marB="91425" anchor="ctr"/>
                </a:tc>
                <a:extLst>
                  <a:ext uri="{0D108BD9-81ED-4DB2-BD59-A6C34878D82A}">
                    <a16:rowId xmlns:a16="http://schemas.microsoft.com/office/drawing/2014/main" xmlns="" val="10003"/>
                  </a:ext>
                </a:extLst>
              </a:tr>
            </a:tbl>
          </a:graphicData>
        </a:graphic>
      </p:graphicFrame>
      <p:sp>
        <p:nvSpPr>
          <p:cNvPr id="137" name="Google Shape;137;g11dd0e48220_0_12"/>
          <p:cNvSpPr txBox="1"/>
          <p:nvPr/>
        </p:nvSpPr>
        <p:spPr>
          <a:xfrm>
            <a:off x="3098500" y="1055050"/>
            <a:ext cx="12788400" cy="1024200"/>
          </a:xfrm>
          <a:prstGeom prst="rect">
            <a:avLst/>
          </a:prstGeom>
          <a:noFill/>
          <a:ln>
            <a:noFill/>
          </a:ln>
        </p:spPr>
        <p:txBody>
          <a:bodyPr spcFirstLastPara="1" wrap="square" lIns="0" tIns="0" rIns="0" bIns="0" anchor="t" anchorCtr="0">
            <a:spAutoFit/>
          </a:bodyPr>
          <a:lstStyle/>
          <a:p>
            <a:pPr marL="0" lvl="0" indent="0" algn="ctr" rtl="0">
              <a:lnSpc>
                <a:spcPct val="119979"/>
              </a:lnSpc>
              <a:spcBef>
                <a:spcPts val="0"/>
              </a:spcBef>
              <a:spcAft>
                <a:spcPts val="0"/>
              </a:spcAft>
              <a:buClr>
                <a:srgbClr val="000000"/>
              </a:buClr>
              <a:buSzPts val="1957"/>
              <a:buFont typeface="Arial"/>
              <a:buNone/>
            </a:pPr>
            <a:r>
              <a:rPr lang="en-US" sz="1957">
                <a:solidFill>
                  <a:srgbClr val="000000"/>
                </a:solidFill>
              </a:rPr>
              <a:t>Based on the campaign brief and other provided information,complete all sections of the A/B test table below. Some of the budget details are provided for you in the brief, but you will need to identify the A/B test details. Make sure it is clear the difference between A &amp; B. Also complete the </a:t>
            </a:r>
            <a:r>
              <a:rPr lang="en-US" sz="1957"/>
              <a:t>E</a:t>
            </a:r>
            <a:r>
              <a:rPr lang="en-US" sz="1957">
                <a:solidFill>
                  <a:srgbClr val="000000"/>
                </a:solidFill>
              </a:rPr>
              <a:t>xpectation and next steps section.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pSp>
        <p:nvGrpSpPr>
          <p:cNvPr id="142" name="Google Shape;142;g10cd4e2aa9e_0_0"/>
          <p:cNvGrpSpPr/>
          <p:nvPr/>
        </p:nvGrpSpPr>
        <p:grpSpPr>
          <a:xfrm>
            <a:off x="4571991" y="800588"/>
            <a:ext cx="8744400" cy="1870370"/>
            <a:chOff x="0" y="-524383"/>
            <a:chExt cx="11659200" cy="2493827"/>
          </a:xfrm>
        </p:grpSpPr>
        <p:sp>
          <p:nvSpPr>
            <p:cNvPr id="143" name="Google Shape;143;g10cd4e2aa9e_0_0"/>
            <p:cNvSpPr txBox="1"/>
            <p:nvPr/>
          </p:nvSpPr>
          <p:spPr>
            <a:xfrm>
              <a:off x="0" y="1600144"/>
              <a:ext cx="11659200" cy="369300"/>
            </a:xfrm>
            <a:prstGeom prst="rect">
              <a:avLst/>
            </a:prstGeom>
            <a:noFill/>
            <a:ln>
              <a:noFill/>
            </a:ln>
          </p:spPr>
          <p:txBody>
            <a:bodyPr spcFirstLastPara="1" wrap="square" lIns="0" tIns="0" rIns="0" bIns="0" anchor="t" anchorCtr="0">
              <a:spAutoFit/>
            </a:bodyPr>
            <a:lstStyle/>
            <a:p>
              <a:pPr marL="0" marR="0" lvl="0" indent="0" algn="ctr" rtl="0">
                <a:lnSpc>
                  <a:spcPct val="18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g10cd4e2aa9e_0_0"/>
            <p:cNvSpPr txBox="1"/>
            <p:nvPr/>
          </p:nvSpPr>
          <p:spPr>
            <a:xfrm>
              <a:off x="0" y="-524383"/>
              <a:ext cx="11659200" cy="1128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500"/>
                <a:buFont typeface="Arial"/>
                <a:buNone/>
              </a:pPr>
              <a:r>
                <a:rPr lang="en-US" sz="5500" b="1" i="0" u="none" strike="noStrike" cap="none">
                  <a:solidFill>
                    <a:srgbClr val="000000"/>
                  </a:solidFill>
                  <a:latin typeface="Spartan"/>
                  <a:ea typeface="Spartan"/>
                  <a:cs typeface="Spartan"/>
                  <a:sym typeface="Spartan"/>
                </a:rPr>
                <a:t>Influencer </a:t>
              </a:r>
              <a:r>
                <a:rPr lang="en-US" sz="5500" b="1">
                  <a:latin typeface="Spartan"/>
                  <a:ea typeface="Spartan"/>
                  <a:cs typeface="Spartan"/>
                  <a:sym typeface="Spartan"/>
                </a:rPr>
                <a:t>Overview</a:t>
              </a:r>
              <a:endParaRPr sz="1400" b="0" i="0" u="none" strike="noStrike" cap="none">
                <a:solidFill>
                  <a:srgbClr val="000000"/>
                </a:solidFill>
                <a:latin typeface="Arial"/>
                <a:ea typeface="Arial"/>
                <a:cs typeface="Arial"/>
                <a:sym typeface="Arial"/>
              </a:endParaRPr>
            </a:p>
          </p:txBody>
        </p:sp>
      </p:grpSp>
      <p:sp>
        <p:nvSpPr>
          <p:cNvPr id="145" name="Google Shape;145;g10cd4e2aa9e_0_0"/>
          <p:cNvSpPr txBox="1"/>
          <p:nvPr/>
        </p:nvSpPr>
        <p:spPr>
          <a:xfrm>
            <a:off x="4933937" y="2804401"/>
            <a:ext cx="8324400" cy="215400"/>
          </a:xfrm>
          <a:prstGeom prst="rect">
            <a:avLst/>
          </a:prstGeom>
          <a:noFill/>
          <a:ln>
            <a:noFill/>
          </a:ln>
        </p:spPr>
        <p:txBody>
          <a:bodyPr spcFirstLastPara="1" wrap="square" lIns="0" tIns="0" rIns="0" bIns="0" anchor="t" anchorCtr="0">
            <a:spAutoFit/>
          </a:bodyPr>
          <a:lstStyle/>
          <a:p>
            <a:pPr marL="0" marR="0" lvl="0" indent="0" algn="ctr" rtl="0">
              <a:lnSpc>
                <a:spcPct val="119979"/>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10cd4e2aa9e_0_0"/>
          <p:cNvSpPr txBox="1"/>
          <p:nvPr/>
        </p:nvSpPr>
        <p:spPr>
          <a:xfrm>
            <a:off x="4210498" y="1595825"/>
            <a:ext cx="9867000" cy="301200"/>
          </a:xfrm>
          <a:prstGeom prst="rect">
            <a:avLst/>
          </a:prstGeom>
          <a:noFill/>
          <a:ln>
            <a:noFill/>
          </a:ln>
        </p:spPr>
        <p:txBody>
          <a:bodyPr spcFirstLastPara="1" wrap="square" lIns="0" tIns="0" rIns="0" bIns="0" anchor="t" anchorCtr="0">
            <a:spAutoFit/>
          </a:bodyPr>
          <a:lstStyle/>
          <a:p>
            <a:pPr marL="0" marR="0" lvl="0" indent="0" algn="ctr" rtl="0">
              <a:lnSpc>
                <a:spcPct val="119979"/>
              </a:lnSpc>
              <a:spcBef>
                <a:spcPts val="0"/>
              </a:spcBef>
              <a:spcAft>
                <a:spcPts val="0"/>
              </a:spcAft>
              <a:buClr>
                <a:srgbClr val="000000"/>
              </a:buClr>
              <a:buSzPts val="1957"/>
              <a:buFont typeface="Arial"/>
              <a:buNone/>
            </a:pPr>
            <a:r>
              <a:rPr lang="en-US" sz="1957"/>
              <a:t>Based on campaign objectives, p</a:t>
            </a:r>
            <a:r>
              <a:rPr lang="en-US" sz="1957" b="0" i="0" u="none" strike="noStrike" cap="none">
                <a:solidFill>
                  <a:srgbClr val="000000"/>
                </a:solidFill>
                <a:latin typeface="Arial"/>
                <a:ea typeface="Arial"/>
                <a:cs typeface="Arial"/>
                <a:sym typeface="Arial"/>
              </a:rPr>
              <a:t>rovide a snapshot overview of the concept</a:t>
            </a:r>
            <a:endParaRPr sz="1400" b="0" i="1" u="none" strike="noStrike" cap="none">
              <a:solidFill>
                <a:srgbClr val="000000"/>
              </a:solidFill>
              <a:latin typeface="Arial"/>
              <a:ea typeface="Arial"/>
              <a:cs typeface="Arial"/>
              <a:sym typeface="Arial"/>
            </a:endParaRPr>
          </a:p>
        </p:txBody>
      </p:sp>
      <p:graphicFrame>
        <p:nvGraphicFramePr>
          <p:cNvPr id="147" name="Google Shape;147;g10cd4e2aa9e_0_0"/>
          <p:cNvGraphicFramePr/>
          <p:nvPr/>
        </p:nvGraphicFramePr>
        <p:xfrm>
          <a:off x="2395138" y="2440550"/>
          <a:ext cx="13098100" cy="7741850"/>
        </p:xfrm>
        <a:graphic>
          <a:graphicData uri="http://schemas.openxmlformats.org/drawingml/2006/table">
            <a:tbl>
              <a:tblPr>
                <a:noFill/>
              </a:tblPr>
              <a:tblGrid>
                <a:gridCol w="5434575">
                  <a:extLst>
                    <a:ext uri="{9D8B030D-6E8A-4147-A177-3AD203B41FA5}">
                      <a16:colId xmlns:a16="http://schemas.microsoft.com/office/drawing/2014/main" xmlns="" val="20000"/>
                    </a:ext>
                  </a:extLst>
                </a:gridCol>
                <a:gridCol w="7663525">
                  <a:extLst>
                    <a:ext uri="{9D8B030D-6E8A-4147-A177-3AD203B41FA5}">
                      <a16:colId xmlns:a16="http://schemas.microsoft.com/office/drawing/2014/main" xmlns="" val="20001"/>
                    </a:ext>
                  </a:extLst>
                </a:gridCol>
              </a:tblGrid>
              <a:tr h="978725">
                <a:tc>
                  <a:txBody>
                    <a:bodyPr/>
                    <a:lstStyle/>
                    <a:p>
                      <a:pPr marL="0" marR="0" lvl="0" indent="0" algn="l" rtl="0">
                        <a:lnSpc>
                          <a:spcPct val="100000"/>
                        </a:lnSpc>
                        <a:spcBef>
                          <a:spcPts val="0"/>
                        </a:spcBef>
                        <a:spcAft>
                          <a:spcPts val="0"/>
                        </a:spcAft>
                        <a:buClr>
                          <a:srgbClr val="000000"/>
                        </a:buClr>
                        <a:buSzPts val="2700"/>
                        <a:buFont typeface="Arial"/>
                        <a:buNone/>
                      </a:pPr>
                      <a:r>
                        <a:rPr lang="en-US" sz="2300" dirty="0"/>
                        <a:t>Who/How many: Target audience of influencers</a:t>
                      </a:r>
                      <a:endParaRPr sz="2300" u="none" strike="noStrike" cap="none"/>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t>Health care</a:t>
                      </a:r>
                      <a:r>
                        <a:rPr lang="en-US" sz="1400" u="none" strike="noStrike" cap="none" baseline="0" dirty="0" smtClean="0"/>
                        <a:t> lovers, </a:t>
                      </a:r>
                      <a:endParaRPr sz="1400" u="none" strike="noStrike" cap="none"/>
                    </a:p>
                  </a:txBody>
                  <a:tcPr marL="91425" marR="91425" marT="91425" marB="91425"/>
                </a:tc>
                <a:extLst>
                  <a:ext uri="{0D108BD9-81ED-4DB2-BD59-A6C34878D82A}">
                    <a16:rowId xmlns:a16="http://schemas.microsoft.com/office/drawing/2014/main" xmlns="" val="10000"/>
                  </a:ext>
                </a:extLst>
              </a:tr>
              <a:tr h="1334975">
                <a:tc>
                  <a:txBody>
                    <a:bodyPr/>
                    <a:lstStyle/>
                    <a:p>
                      <a:pPr marL="0" marR="0" lvl="0" indent="0" algn="l" rtl="0">
                        <a:lnSpc>
                          <a:spcPct val="100000"/>
                        </a:lnSpc>
                        <a:spcBef>
                          <a:spcPts val="0"/>
                        </a:spcBef>
                        <a:spcAft>
                          <a:spcPts val="0"/>
                        </a:spcAft>
                        <a:buNone/>
                      </a:pPr>
                      <a:r>
                        <a:rPr lang="en-US" sz="2300"/>
                        <a:t>Where: Activation Channels</a:t>
                      </a:r>
                      <a:endParaRPr sz="2300"/>
                    </a:p>
                  </a:txBody>
                  <a:tcPr marL="91425" marR="91425" marT="91425" marB="91425" anchor="ctr"/>
                </a:tc>
                <a:tc>
                  <a:txBody>
                    <a:bodyPr/>
                    <a:lstStyle/>
                    <a:p>
                      <a:pPr marL="0" lvl="0" indent="0" algn="l" rtl="0">
                        <a:spcBef>
                          <a:spcPts val="0"/>
                        </a:spcBef>
                        <a:spcAft>
                          <a:spcPts val="0"/>
                        </a:spcAft>
                        <a:buNone/>
                      </a:pPr>
                      <a:r>
                        <a:rPr lang="en-US" sz="1400" dirty="0" smtClean="0"/>
                        <a:t>facebook</a:t>
                      </a:r>
                      <a:endParaRPr sz="1400"/>
                    </a:p>
                  </a:txBody>
                  <a:tcPr marL="91425" marR="91425" marT="91425" marB="91425"/>
                </a:tc>
                <a:extLst>
                  <a:ext uri="{0D108BD9-81ED-4DB2-BD59-A6C34878D82A}">
                    <a16:rowId xmlns:a16="http://schemas.microsoft.com/office/drawing/2014/main" xmlns="" val="10001"/>
                  </a:ext>
                </a:extLst>
              </a:tr>
              <a:tr h="1334975">
                <a:tc>
                  <a:txBody>
                    <a:bodyPr/>
                    <a:lstStyle/>
                    <a:p>
                      <a:pPr marL="0" marR="0" lvl="0" indent="0" algn="l" rtl="0">
                        <a:lnSpc>
                          <a:spcPct val="100000"/>
                        </a:lnSpc>
                        <a:spcBef>
                          <a:spcPts val="0"/>
                        </a:spcBef>
                        <a:spcAft>
                          <a:spcPts val="0"/>
                        </a:spcAft>
                        <a:buClr>
                          <a:srgbClr val="000000"/>
                        </a:buClr>
                        <a:buSzPts val="2700"/>
                        <a:buFont typeface="Arial"/>
                        <a:buNone/>
                      </a:pPr>
                      <a:r>
                        <a:rPr lang="en-US" sz="2300"/>
                        <a:t>What: type of lifestyle?</a:t>
                      </a:r>
                      <a:endParaRPr sz="2300" u="none" strike="noStrike" cap="none"/>
                    </a:p>
                  </a:txBody>
                  <a:tcPr marL="91425" marR="91425" marT="91425" marB="91425" anchor="ctr"/>
                </a:tc>
                <a:tc>
                  <a:txBody>
                    <a:bodyPr/>
                    <a:lstStyle/>
                    <a:p>
                      <a:pPr marL="0" lvl="0" indent="0" algn="l" rtl="0">
                        <a:spcBef>
                          <a:spcPts val="0"/>
                        </a:spcBef>
                        <a:spcAft>
                          <a:spcPts val="0"/>
                        </a:spcAft>
                        <a:buNone/>
                      </a:pPr>
                      <a:r>
                        <a:rPr lang="en-US" sz="1400" dirty="0" smtClean="0"/>
                        <a:t>Beauty artist,</a:t>
                      </a:r>
                      <a:r>
                        <a:rPr lang="en-US" sz="1400" baseline="0" dirty="0" smtClean="0"/>
                        <a:t> blogger,  </a:t>
                      </a:r>
                      <a:endParaRPr sz="1400"/>
                    </a:p>
                  </a:txBody>
                  <a:tcPr marL="91425" marR="91425" marT="91425" marB="91425"/>
                </a:tc>
                <a:extLst>
                  <a:ext uri="{0D108BD9-81ED-4DB2-BD59-A6C34878D82A}">
                    <a16:rowId xmlns:a16="http://schemas.microsoft.com/office/drawing/2014/main" xmlns="" val="10002"/>
                  </a:ext>
                </a:extLst>
              </a:tr>
              <a:tr h="1379100">
                <a:tc>
                  <a:txBody>
                    <a:bodyPr/>
                    <a:lstStyle/>
                    <a:p>
                      <a:pPr marL="0" marR="0" lvl="0" indent="0" algn="l" rtl="0">
                        <a:lnSpc>
                          <a:spcPct val="100000"/>
                        </a:lnSpc>
                        <a:spcBef>
                          <a:spcPts val="0"/>
                        </a:spcBef>
                        <a:spcAft>
                          <a:spcPts val="0"/>
                        </a:spcAft>
                        <a:buClr>
                          <a:srgbClr val="000000"/>
                        </a:buClr>
                        <a:buSzPts val="2700"/>
                        <a:buFont typeface="Arial"/>
                        <a:buNone/>
                      </a:pPr>
                      <a:r>
                        <a:rPr lang="en-US" sz="2300"/>
                        <a:t>When: will it launch? Duration? </a:t>
                      </a:r>
                      <a:endParaRPr sz="2300" u="none" strike="noStrike" cap="none">
                        <a:solidFill>
                          <a:srgbClr val="000000"/>
                        </a:solidFill>
                      </a:endParaRPr>
                    </a:p>
                    <a:p>
                      <a:pPr marL="0" marR="0" lvl="0" indent="0" algn="l" rtl="0">
                        <a:lnSpc>
                          <a:spcPct val="100000"/>
                        </a:lnSpc>
                        <a:spcBef>
                          <a:spcPts val="0"/>
                        </a:spcBef>
                        <a:spcAft>
                          <a:spcPts val="0"/>
                        </a:spcAft>
                        <a:buClr>
                          <a:srgbClr val="000000"/>
                        </a:buClr>
                        <a:buSzPts val="2700"/>
                        <a:buFont typeface="Arial"/>
                        <a:buNone/>
                      </a:pPr>
                      <a:endParaRPr sz="2300" u="none" strike="noStrike" cap="none"/>
                    </a:p>
                  </a:txBody>
                  <a:tcPr marL="91425" marR="91425" marT="91425" marB="91425" anchor="ctr"/>
                </a:tc>
                <a:tc>
                  <a:txBody>
                    <a:bodyPr/>
                    <a:lstStyle/>
                    <a:p>
                      <a:pPr marL="0" lvl="0" indent="0" algn="l" rtl="0">
                        <a:spcBef>
                          <a:spcPts val="0"/>
                        </a:spcBef>
                        <a:spcAft>
                          <a:spcPts val="0"/>
                        </a:spcAft>
                        <a:buNone/>
                      </a:pPr>
                      <a:r>
                        <a:rPr lang="en-US" sz="1400" dirty="0" smtClean="0"/>
                        <a:t>Launch during</a:t>
                      </a:r>
                      <a:r>
                        <a:rPr lang="en-US" sz="1400" baseline="0" dirty="0" smtClean="0"/>
                        <a:t> weekend for 2 weeks</a:t>
                      </a:r>
                      <a:endParaRPr sz="1400"/>
                    </a:p>
                  </a:txBody>
                  <a:tcPr marL="91425" marR="91425" marT="91425" marB="91425"/>
                </a:tc>
                <a:extLst>
                  <a:ext uri="{0D108BD9-81ED-4DB2-BD59-A6C34878D82A}">
                    <a16:rowId xmlns:a16="http://schemas.microsoft.com/office/drawing/2014/main" xmlns="" val="10003"/>
                  </a:ext>
                </a:extLst>
              </a:tr>
              <a:tr h="1334975">
                <a:tc>
                  <a:txBody>
                    <a:bodyPr/>
                    <a:lstStyle/>
                    <a:p>
                      <a:pPr marL="0" marR="0" lvl="0" indent="0" algn="l" rtl="0">
                        <a:lnSpc>
                          <a:spcPct val="100000"/>
                        </a:lnSpc>
                        <a:spcBef>
                          <a:spcPts val="0"/>
                        </a:spcBef>
                        <a:spcAft>
                          <a:spcPts val="0"/>
                        </a:spcAft>
                        <a:buNone/>
                      </a:pPr>
                      <a:r>
                        <a:rPr lang="en-US" sz="2300"/>
                        <a:t>Cost?</a:t>
                      </a:r>
                      <a:endParaRPr sz="2300"/>
                    </a:p>
                  </a:txBody>
                  <a:tcPr marL="91425" marR="91425" marT="91425" marB="91425" anchor="ctr"/>
                </a:tc>
                <a:tc>
                  <a:txBody>
                    <a:bodyPr/>
                    <a:lstStyle/>
                    <a:p>
                      <a:pPr marL="0" lvl="0" indent="0" algn="l" rtl="0">
                        <a:spcBef>
                          <a:spcPts val="0"/>
                        </a:spcBef>
                        <a:spcAft>
                          <a:spcPts val="0"/>
                        </a:spcAft>
                        <a:buNone/>
                      </a:pPr>
                      <a:r>
                        <a:rPr lang="en-US" sz="1400" dirty="0" smtClean="0"/>
                        <a:t>$2000</a:t>
                      </a:r>
                      <a:endParaRPr sz="1400"/>
                    </a:p>
                  </a:txBody>
                  <a:tcPr marL="91425" marR="91425" marT="91425" marB="91425"/>
                </a:tc>
                <a:extLst>
                  <a:ext uri="{0D108BD9-81ED-4DB2-BD59-A6C34878D82A}">
                    <a16:rowId xmlns:a16="http://schemas.microsoft.com/office/drawing/2014/main" xmlns="" val="10004"/>
                  </a:ext>
                </a:extLst>
              </a:tr>
              <a:tr h="1379100">
                <a:tc>
                  <a:txBody>
                    <a:bodyPr/>
                    <a:lstStyle/>
                    <a:p>
                      <a:pPr marL="0" marR="0" lvl="0" indent="0" algn="l" rtl="0">
                        <a:lnSpc>
                          <a:spcPct val="100000"/>
                        </a:lnSpc>
                        <a:spcBef>
                          <a:spcPts val="0"/>
                        </a:spcBef>
                        <a:spcAft>
                          <a:spcPts val="0"/>
                        </a:spcAft>
                        <a:buNone/>
                      </a:pPr>
                      <a:r>
                        <a:rPr lang="en-US" sz="2300"/>
                        <a:t>How: What is the project proposal?</a:t>
                      </a:r>
                      <a:endParaRPr sz="2300"/>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xmlns=""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10ad7a8cd19_1_0"/>
          <p:cNvSpPr txBox="1"/>
          <p:nvPr/>
        </p:nvSpPr>
        <p:spPr>
          <a:xfrm>
            <a:off x="4679275" y="2825725"/>
            <a:ext cx="10029900" cy="1024200"/>
          </a:xfrm>
          <a:prstGeom prst="rect">
            <a:avLst/>
          </a:prstGeom>
          <a:noFill/>
          <a:ln>
            <a:noFill/>
          </a:ln>
        </p:spPr>
        <p:txBody>
          <a:bodyPr spcFirstLastPara="1" wrap="square" lIns="0" tIns="0" rIns="0" bIns="0" anchor="t" anchorCtr="0">
            <a:spAutoFit/>
          </a:bodyPr>
          <a:lstStyle/>
          <a:p>
            <a:pPr marL="0" marR="0" lvl="0" indent="0" algn="ctr" rtl="0">
              <a:lnSpc>
                <a:spcPct val="119979"/>
              </a:lnSpc>
              <a:spcBef>
                <a:spcPts val="0"/>
              </a:spcBef>
              <a:spcAft>
                <a:spcPts val="0"/>
              </a:spcAft>
              <a:buClr>
                <a:srgbClr val="000000"/>
              </a:buClr>
              <a:buSzPts val="1957"/>
              <a:buFont typeface="Arial"/>
              <a:buNone/>
            </a:pPr>
            <a:r>
              <a:rPr lang="en-US" sz="1957" b="0" i="0" u="none" strike="noStrike" cap="none" dirty="0">
                <a:solidFill>
                  <a:srgbClr val="000000"/>
                </a:solidFill>
                <a:latin typeface="Arial"/>
                <a:ea typeface="Arial"/>
                <a:cs typeface="Arial"/>
                <a:sym typeface="Arial"/>
              </a:rPr>
              <a:t>Review the Fall 2021 Facebook awareness campaign data</a:t>
            </a:r>
            <a:r>
              <a:rPr lang="en-US" sz="1957" dirty="0"/>
              <a:t>set</a:t>
            </a:r>
            <a:r>
              <a:rPr lang="en-US" sz="1957" b="0" i="0" u="none" strike="noStrike" cap="none" dirty="0">
                <a:solidFill>
                  <a:srgbClr val="000000"/>
                </a:solidFill>
                <a:latin typeface="Arial"/>
                <a:ea typeface="Arial"/>
                <a:cs typeface="Arial"/>
                <a:sym typeface="Arial"/>
              </a:rPr>
              <a:t> un</a:t>
            </a:r>
            <a:r>
              <a:rPr lang="en-US" sz="1957" dirty="0"/>
              <a:t>der the </a:t>
            </a:r>
            <a:r>
              <a:rPr lang="en-US" sz="1957" b="1" i="1" dirty="0"/>
              <a:t>Organic </a:t>
            </a:r>
            <a:r>
              <a:rPr lang="en-US" sz="1957" b="1" i="1" u="none" strike="noStrike" cap="none" dirty="0">
                <a:solidFill>
                  <a:srgbClr val="000000"/>
                </a:solidFill>
                <a:latin typeface="Arial"/>
                <a:ea typeface="Arial"/>
                <a:cs typeface="Arial"/>
                <a:sym typeface="Arial"/>
              </a:rPr>
              <a:t>tab.</a:t>
            </a:r>
            <a:endParaRPr sz="1957" b="0" i="0" u="none" strike="noStrike" cap="none">
              <a:solidFill>
                <a:srgbClr val="000000"/>
              </a:solidFill>
              <a:latin typeface="Arial"/>
              <a:ea typeface="Arial"/>
              <a:cs typeface="Arial"/>
              <a:sym typeface="Arial"/>
            </a:endParaRPr>
          </a:p>
          <a:p>
            <a:pPr marL="0" marR="0" lvl="0" indent="0" algn="ctr" rtl="0">
              <a:lnSpc>
                <a:spcPct val="119979"/>
              </a:lnSpc>
              <a:spcBef>
                <a:spcPts val="0"/>
              </a:spcBef>
              <a:spcAft>
                <a:spcPts val="0"/>
              </a:spcAft>
              <a:buClr>
                <a:srgbClr val="000000"/>
              </a:buClr>
              <a:buSzPts val="1957"/>
              <a:buFont typeface="Arial"/>
              <a:buNone/>
            </a:pPr>
            <a:r>
              <a:rPr lang="en-US" sz="1957" b="0" i="0" u="none" strike="noStrike" cap="none" dirty="0">
                <a:solidFill>
                  <a:srgbClr val="000000"/>
                </a:solidFill>
                <a:latin typeface="Arial"/>
                <a:ea typeface="Arial"/>
                <a:cs typeface="Arial"/>
                <a:sym typeface="Arial"/>
              </a:rPr>
              <a:t>Identify</a:t>
            </a:r>
            <a:r>
              <a:rPr lang="en-US" sz="1957" dirty="0"/>
              <a:t> 3 </a:t>
            </a:r>
            <a:r>
              <a:rPr lang="en-US" sz="1957" b="0" i="0" u="none" strike="noStrike" cap="none" dirty="0">
                <a:solidFill>
                  <a:srgbClr val="000000"/>
                </a:solidFill>
                <a:latin typeface="Arial"/>
                <a:ea typeface="Arial"/>
                <a:cs typeface="Arial"/>
                <a:sym typeface="Arial"/>
              </a:rPr>
              <a:t>key insights/observations and</a:t>
            </a:r>
            <a:r>
              <a:rPr lang="en-US" sz="1957" dirty="0"/>
              <a:t> </a:t>
            </a:r>
            <a:r>
              <a:rPr lang="en-US" sz="1957" u="sng" dirty="0"/>
              <a:t>one</a:t>
            </a:r>
            <a:r>
              <a:rPr lang="en-US" sz="1957" b="0" i="0" u="sng" strike="noStrike" cap="none" dirty="0">
                <a:solidFill>
                  <a:srgbClr val="000000"/>
                </a:solidFill>
                <a:latin typeface="Arial"/>
                <a:ea typeface="Arial"/>
                <a:cs typeface="Arial"/>
                <a:sym typeface="Arial"/>
              </a:rPr>
              <a:t> improvement for each</a:t>
            </a:r>
            <a:r>
              <a:rPr lang="en-US" sz="1957" b="0" i="0" u="none" strike="noStrike" cap="none" dirty="0">
                <a:solidFill>
                  <a:srgbClr val="000000"/>
                </a:solidFill>
                <a:latin typeface="Arial"/>
                <a:ea typeface="Arial"/>
                <a:cs typeface="Arial"/>
                <a:sym typeface="Arial"/>
              </a:rPr>
              <a:t>.</a:t>
            </a:r>
            <a:endParaRPr sz="1957" b="0" i="0" u="none" strike="noStrike" cap="none">
              <a:solidFill>
                <a:srgbClr val="000000"/>
              </a:solidFill>
              <a:latin typeface="Arial"/>
              <a:ea typeface="Arial"/>
              <a:cs typeface="Arial"/>
              <a:sym typeface="Arial"/>
            </a:endParaRPr>
          </a:p>
          <a:p>
            <a:pPr marL="0" marR="0" lvl="0" indent="0" algn="ctr" rtl="0">
              <a:lnSpc>
                <a:spcPct val="119979"/>
              </a:lnSpc>
              <a:spcBef>
                <a:spcPts val="0"/>
              </a:spcBef>
              <a:spcAft>
                <a:spcPts val="0"/>
              </a:spcAft>
              <a:buClr>
                <a:srgbClr val="000000"/>
              </a:buClr>
              <a:buSzPts val="1957"/>
              <a:buFont typeface="Arial"/>
              <a:buNone/>
            </a:pPr>
            <a:endParaRPr sz="1957" i="1"/>
          </a:p>
        </p:txBody>
      </p:sp>
      <p:graphicFrame>
        <p:nvGraphicFramePr>
          <p:cNvPr id="93" name="Google Shape;93;g10ad7a8cd19_1_0"/>
          <p:cNvGraphicFramePr/>
          <p:nvPr/>
        </p:nvGraphicFramePr>
        <p:xfrm>
          <a:off x="3522175" y="4176075"/>
          <a:ext cx="12193350" cy="5082225"/>
        </p:xfrm>
        <a:graphic>
          <a:graphicData uri="http://schemas.openxmlformats.org/drawingml/2006/table">
            <a:tbl>
              <a:tblPr>
                <a:noFill/>
                <a:tableStyleId>{5BBD752D-640A-4EC7-8BA6-83B754FC0D01}</a:tableStyleId>
              </a:tblPr>
              <a:tblGrid>
                <a:gridCol w="2835425">
                  <a:extLst>
                    <a:ext uri="{9D8B030D-6E8A-4147-A177-3AD203B41FA5}">
                      <a16:colId xmlns:a16="http://schemas.microsoft.com/office/drawing/2014/main" xmlns="" val="20000"/>
                    </a:ext>
                  </a:extLst>
                </a:gridCol>
                <a:gridCol w="9357925">
                  <a:extLst>
                    <a:ext uri="{9D8B030D-6E8A-4147-A177-3AD203B41FA5}">
                      <a16:colId xmlns:a16="http://schemas.microsoft.com/office/drawing/2014/main" xmlns="" val="20001"/>
                    </a:ext>
                  </a:extLst>
                </a:gridCol>
              </a:tblGrid>
              <a:tr h="1738575">
                <a:tc>
                  <a:txBody>
                    <a:bodyPr/>
                    <a:lstStyle/>
                    <a:p>
                      <a:pPr marL="0" marR="0" lvl="0" indent="0" algn="l" rtl="0">
                        <a:lnSpc>
                          <a:spcPct val="100000"/>
                        </a:lnSpc>
                        <a:spcBef>
                          <a:spcPts val="0"/>
                        </a:spcBef>
                        <a:spcAft>
                          <a:spcPts val="0"/>
                        </a:spcAft>
                        <a:buClr>
                          <a:srgbClr val="000000"/>
                        </a:buClr>
                        <a:buSzPts val="2700"/>
                        <a:buFont typeface="Arial"/>
                        <a:buNone/>
                      </a:pPr>
                      <a:r>
                        <a:rPr lang="en-US" sz="2000" u="none" strike="noStrike" cap="none" dirty="0" smtClean="0">
                          <a:latin typeface="+mn-lt"/>
                        </a:rPr>
                        <a:t>Videos are seem to have </a:t>
                      </a:r>
                      <a:r>
                        <a:rPr lang="en-US" sz="2000" u="none" strike="noStrike" cap="none" baseline="0" dirty="0" smtClean="0">
                          <a:latin typeface="+mn-lt"/>
                        </a:rPr>
                        <a:t> more reach,  engagement,   impressions, and views than photo</a:t>
                      </a:r>
                      <a:endParaRPr sz="2000" u="none" strike="noStrike" cap="none">
                        <a:latin typeface="+mn-lt"/>
                      </a:endParaRPr>
                    </a:p>
                  </a:txBody>
                  <a:tcPr marL="91425" marR="91425" marT="91425" marB="91425"/>
                </a:tc>
                <a:tc>
                  <a:txBody>
                    <a:bodyPr/>
                    <a:lstStyle/>
                    <a:p>
                      <a:pPr marL="0" lvl="0" indent="0" algn="l" rtl="0">
                        <a:lnSpc>
                          <a:spcPct val="119979"/>
                        </a:lnSpc>
                        <a:spcBef>
                          <a:spcPts val="0"/>
                        </a:spcBef>
                        <a:spcAft>
                          <a:spcPts val="0"/>
                        </a:spcAft>
                        <a:buClr>
                          <a:schemeClr val="dk1"/>
                        </a:buClr>
                        <a:buSzPts val="1957"/>
                        <a:buFont typeface="Arial"/>
                        <a:buNone/>
                      </a:pPr>
                      <a:r>
                        <a:rPr lang="en-US" sz="2000" strike="noStrike" cap="none" dirty="0" smtClean="0">
                          <a:solidFill>
                            <a:schemeClr val="dk1"/>
                          </a:solidFill>
                          <a:latin typeface="+mn-lt"/>
                        </a:rPr>
                        <a:t>I</a:t>
                      </a:r>
                      <a:r>
                        <a:rPr lang="en-US" sz="2000" strike="noStrike" cap="none" baseline="0" dirty="0" smtClean="0">
                          <a:solidFill>
                            <a:schemeClr val="dk1"/>
                          </a:solidFill>
                          <a:latin typeface="+mn-lt"/>
                        </a:rPr>
                        <a:t> would recommend to post more videos instead of photo .</a:t>
                      </a:r>
                      <a:endParaRPr sz="2000" strike="noStrike" cap="none">
                        <a:latin typeface="+mn-lt"/>
                      </a:endParaRPr>
                    </a:p>
                  </a:txBody>
                  <a:tcPr marL="91425" marR="91425" marT="91425" marB="91425"/>
                </a:tc>
                <a:extLst>
                  <a:ext uri="{0D108BD9-81ED-4DB2-BD59-A6C34878D82A}">
                    <a16:rowId xmlns:a16="http://schemas.microsoft.com/office/drawing/2014/main" xmlns="" val="10000"/>
                  </a:ext>
                </a:extLst>
              </a:tr>
              <a:tr h="1671825">
                <a:tc>
                  <a:txBody>
                    <a:bodyPr/>
                    <a:lstStyle/>
                    <a:p>
                      <a:pPr marL="0" marR="0" lvl="0" indent="0" algn="l" rtl="0">
                        <a:lnSpc>
                          <a:spcPct val="100000"/>
                        </a:lnSpc>
                        <a:spcBef>
                          <a:spcPts val="0"/>
                        </a:spcBef>
                        <a:spcAft>
                          <a:spcPts val="0"/>
                        </a:spcAft>
                        <a:buClr>
                          <a:srgbClr val="000000"/>
                        </a:buClr>
                        <a:buSzPts val="1100"/>
                        <a:buFont typeface="Arial"/>
                        <a:buNone/>
                      </a:pPr>
                      <a:r>
                        <a:rPr lang="en-US" sz="2000" u="none" strike="noStrike" cap="none" dirty="0" smtClean="0">
                          <a:solidFill>
                            <a:srgbClr val="000000"/>
                          </a:solidFill>
                          <a:latin typeface="+mn-lt"/>
                        </a:rPr>
                        <a:t>The</a:t>
                      </a:r>
                      <a:r>
                        <a:rPr lang="en-US" sz="2000" u="none" strike="noStrike" cap="none" baseline="0" dirty="0" smtClean="0">
                          <a:solidFill>
                            <a:srgbClr val="000000"/>
                          </a:solidFill>
                          <a:latin typeface="+mn-lt"/>
                        </a:rPr>
                        <a:t> product posts are no so effective </a:t>
                      </a:r>
                      <a:endParaRPr sz="2000" u="none" strike="noStrike" cap="none">
                        <a:solidFill>
                          <a:srgbClr val="000000"/>
                        </a:solidFill>
                        <a:latin typeface="+mn-lt"/>
                      </a:endParaRPr>
                    </a:p>
                    <a:p>
                      <a:pPr marL="0" marR="0" lvl="0" indent="0" algn="l" rtl="0">
                        <a:lnSpc>
                          <a:spcPct val="100000"/>
                        </a:lnSpc>
                        <a:spcBef>
                          <a:spcPts val="0"/>
                        </a:spcBef>
                        <a:spcAft>
                          <a:spcPts val="0"/>
                        </a:spcAft>
                        <a:buClr>
                          <a:srgbClr val="000000"/>
                        </a:buClr>
                        <a:buSzPts val="2700"/>
                        <a:buFont typeface="Arial"/>
                        <a:buNone/>
                      </a:pPr>
                      <a:endParaRPr sz="2000" u="none" strike="noStrike" cap="none">
                        <a:latin typeface="+mn-lt"/>
                      </a:endParaRPr>
                    </a:p>
                  </a:txBody>
                  <a:tcPr marL="91425" marR="91425" marT="91425" marB="91425"/>
                </a:tc>
                <a:tc>
                  <a:txBody>
                    <a:bodyPr/>
                    <a:lstStyle/>
                    <a:p>
                      <a:pPr marL="0" lvl="0" indent="0" algn="l" rtl="0">
                        <a:lnSpc>
                          <a:spcPct val="119979"/>
                        </a:lnSpc>
                        <a:spcBef>
                          <a:spcPts val="0"/>
                        </a:spcBef>
                        <a:spcAft>
                          <a:spcPts val="0"/>
                        </a:spcAft>
                        <a:buClr>
                          <a:schemeClr val="dk1"/>
                        </a:buClr>
                        <a:buSzPts val="1957"/>
                        <a:buFont typeface="Arial"/>
                        <a:buNone/>
                      </a:pPr>
                      <a:r>
                        <a:rPr lang="en-US" sz="2000" u="none" strike="noStrike" cap="none" dirty="0" smtClean="0">
                          <a:solidFill>
                            <a:schemeClr val="dk1"/>
                          </a:solidFill>
                          <a:latin typeface="+mn-lt"/>
                        </a:rPr>
                        <a:t>Try</a:t>
                      </a:r>
                      <a:r>
                        <a:rPr lang="en-US" sz="2000" u="none" strike="noStrike" cap="none" baseline="0" dirty="0" smtClean="0">
                          <a:solidFill>
                            <a:schemeClr val="dk1"/>
                          </a:solidFill>
                          <a:latin typeface="+mn-lt"/>
                        </a:rPr>
                        <a:t> to make quality content with showing more features about the product</a:t>
                      </a:r>
                      <a:endParaRPr sz="2000" u="none" strike="noStrike" cap="none">
                        <a:solidFill>
                          <a:srgbClr val="000000"/>
                        </a:solidFill>
                        <a:latin typeface="+mn-lt"/>
                      </a:endParaRPr>
                    </a:p>
                    <a:p>
                      <a:pPr marL="0" marR="0" lvl="0" indent="0" algn="l" rtl="0">
                        <a:lnSpc>
                          <a:spcPct val="100000"/>
                        </a:lnSpc>
                        <a:spcBef>
                          <a:spcPts val="0"/>
                        </a:spcBef>
                        <a:spcAft>
                          <a:spcPts val="0"/>
                        </a:spcAft>
                        <a:buClr>
                          <a:srgbClr val="000000"/>
                        </a:buClr>
                        <a:buSzPts val="1400"/>
                        <a:buFont typeface="Arial"/>
                        <a:buNone/>
                      </a:pPr>
                      <a:endParaRPr sz="2000" u="none" strike="noStrike" cap="none">
                        <a:latin typeface="+mn-lt"/>
                      </a:endParaRPr>
                    </a:p>
                  </a:txBody>
                  <a:tcPr marL="91425" marR="91425" marT="91425" marB="91425">
                    <a:lnB w="9525" cap="flat" cmpd="sng">
                      <a:solidFill>
                        <a:srgbClr val="CFE2F3"/>
                      </a:solidFill>
                      <a:prstDash val="solid"/>
                      <a:round/>
                      <a:headEnd type="none" w="sm" len="sm"/>
                      <a:tailEnd type="none" w="sm" len="sm"/>
                    </a:lnB>
                  </a:tcPr>
                </a:tc>
                <a:extLst>
                  <a:ext uri="{0D108BD9-81ED-4DB2-BD59-A6C34878D82A}">
                    <a16:rowId xmlns:a16="http://schemas.microsoft.com/office/drawing/2014/main" xmlns="" val="10001"/>
                  </a:ext>
                </a:extLst>
              </a:tr>
              <a:tr h="1671825">
                <a:tc>
                  <a:txBody>
                    <a:bodyPr/>
                    <a:lstStyle/>
                    <a:p>
                      <a:pPr marL="0" marR="0" lvl="0" indent="0" algn="l" rtl="0">
                        <a:lnSpc>
                          <a:spcPct val="100000"/>
                        </a:lnSpc>
                        <a:spcBef>
                          <a:spcPts val="0"/>
                        </a:spcBef>
                        <a:spcAft>
                          <a:spcPts val="0"/>
                        </a:spcAft>
                        <a:buClr>
                          <a:srgbClr val="000000"/>
                        </a:buClr>
                        <a:buSzPts val="1100"/>
                        <a:buFont typeface="Arial"/>
                        <a:buNone/>
                      </a:pPr>
                      <a:r>
                        <a:rPr lang="en-US" sz="2000" u="none" strike="noStrike" cap="none" dirty="0" smtClean="0">
                          <a:solidFill>
                            <a:srgbClr val="000000"/>
                          </a:solidFill>
                          <a:latin typeface="+mn-lt"/>
                        </a:rPr>
                        <a:t>Lifestyle</a:t>
                      </a:r>
                      <a:r>
                        <a:rPr lang="en-US" sz="2000" u="none" strike="noStrike" cap="none" baseline="0" dirty="0" smtClean="0">
                          <a:solidFill>
                            <a:srgbClr val="000000"/>
                          </a:solidFill>
                          <a:latin typeface="+mn-lt"/>
                        </a:rPr>
                        <a:t> post seems more active </a:t>
                      </a:r>
                      <a:endParaRPr sz="2000" u="none" strike="noStrike" cap="none">
                        <a:solidFill>
                          <a:srgbClr val="000000"/>
                        </a:solidFill>
                        <a:latin typeface="+mn-lt"/>
                      </a:endParaRPr>
                    </a:p>
                    <a:p>
                      <a:pPr marL="0" marR="0" lvl="0" indent="0" algn="l" rtl="0">
                        <a:lnSpc>
                          <a:spcPct val="100000"/>
                        </a:lnSpc>
                        <a:spcBef>
                          <a:spcPts val="0"/>
                        </a:spcBef>
                        <a:spcAft>
                          <a:spcPts val="0"/>
                        </a:spcAft>
                        <a:buClr>
                          <a:srgbClr val="000000"/>
                        </a:buClr>
                        <a:buSzPts val="2700"/>
                        <a:buFont typeface="Arial"/>
                        <a:buNone/>
                      </a:pPr>
                      <a:endParaRPr sz="2000" u="none" strike="noStrike" cap="none">
                        <a:latin typeface="+mn-lt"/>
                      </a:endParaRPr>
                    </a:p>
                  </a:txBody>
                  <a:tcPr marL="91425" marR="91425" marT="91425" marB="91425">
                    <a:lnR w="9525" cap="flat" cmpd="sng">
                      <a:solidFill>
                        <a:srgbClr val="CFE2F3"/>
                      </a:solidFill>
                      <a:prstDash val="solid"/>
                      <a:round/>
                      <a:headEnd type="none" w="sm" len="sm"/>
                      <a:tailEnd type="none" w="sm" len="sm"/>
                    </a:lnR>
                  </a:tcPr>
                </a:tc>
                <a:tc>
                  <a:txBody>
                    <a:bodyPr/>
                    <a:lstStyle/>
                    <a:p>
                      <a:pPr marL="0" lvl="0" indent="0" algn="l" rtl="0">
                        <a:lnSpc>
                          <a:spcPct val="119979"/>
                        </a:lnSpc>
                        <a:spcBef>
                          <a:spcPts val="0"/>
                        </a:spcBef>
                        <a:spcAft>
                          <a:spcPts val="0"/>
                        </a:spcAft>
                        <a:buClr>
                          <a:schemeClr val="dk1"/>
                        </a:buClr>
                        <a:buSzPts val="1957"/>
                        <a:buFont typeface="Arial"/>
                        <a:buNone/>
                      </a:pPr>
                      <a:r>
                        <a:rPr lang="en-US" sz="2000" u="none" strike="noStrike" cap="none" dirty="0" smtClean="0">
                          <a:latin typeface="+mn-lt"/>
                        </a:rPr>
                        <a:t>Try to focus on</a:t>
                      </a:r>
                      <a:r>
                        <a:rPr lang="en-US" sz="2000" u="none" strike="noStrike" cap="none" baseline="0" dirty="0" smtClean="0">
                          <a:latin typeface="+mn-lt"/>
                        </a:rPr>
                        <a:t> lifestyle </a:t>
                      </a:r>
                      <a:r>
                        <a:rPr lang="en-US" sz="2000" u="none" strike="noStrike" cap="none" baseline="0" dirty="0" smtClean="0">
                          <a:latin typeface="+mn-lt"/>
                        </a:rPr>
                        <a:t>posts</a:t>
                      </a:r>
                      <a:endParaRPr sz="2000" u="none" strike="noStrike" cap="none">
                        <a:latin typeface="+mn-lt"/>
                      </a:endParaRPr>
                    </a:p>
                  </a:txBody>
                  <a:tcPr marL="91425" marR="91425" marT="91425" marB="91425">
                    <a:lnL w="9525" cap="flat" cmpd="sng">
                      <a:solidFill>
                        <a:srgbClr val="CFE2F3"/>
                      </a:solidFill>
                      <a:prstDash val="solid"/>
                      <a:round/>
                      <a:headEnd type="none" w="sm" len="sm"/>
                      <a:tailEnd type="none" w="sm" len="sm"/>
                    </a:lnL>
                    <a:lnR w="9525" cap="flat" cmpd="sng">
                      <a:solidFill>
                        <a:srgbClr val="CFE2F3"/>
                      </a:solidFill>
                      <a:prstDash val="solid"/>
                      <a:round/>
                      <a:headEnd type="none" w="sm" len="sm"/>
                      <a:tailEnd type="none" w="sm" len="sm"/>
                    </a:lnR>
                    <a:lnT w="9525" cap="flat" cmpd="sng">
                      <a:solidFill>
                        <a:srgbClr val="CFE2F3"/>
                      </a:solidFill>
                      <a:prstDash val="solid"/>
                      <a:round/>
                      <a:headEnd type="none" w="sm" len="sm"/>
                      <a:tailEnd type="none" w="sm" len="sm"/>
                    </a:lnT>
                    <a:lnB w="9525" cap="flat" cmpd="sng">
                      <a:solidFill>
                        <a:srgbClr val="CFE2F3"/>
                      </a:solidFill>
                      <a:prstDash val="solid"/>
                      <a:round/>
                      <a:headEnd type="none" w="sm" len="sm"/>
                      <a:tailEnd type="none" w="sm" len="sm"/>
                    </a:lnB>
                  </a:tcPr>
                </a:tc>
                <a:extLst>
                  <a:ext uri="{0D108BD9-81ED-4DB2-BD59-A6C34878D82A}">
                    <a16:rowId xmlns:a16="http://schemas.microsoft.com/office/drawing/2014/main" xmlns="" val="10002"/>
                  </a:ext>
                </a:extLst>
              </a:tr>
            </a:tbl>
          </a:graphicData>
        </a:graphic>
      </p:graphicFrame>
      <p:sp>
        <p:nvSpPr>
          <p:cNvPr id="94" name="Google Shape;94;g10ad7a8cd19_1_0"/>
          <p:cNvSpPr txBox="1"/>
          <p:nvPr/>
        </p:nvSpPr>
        <p:spPr>
          <a:xfrm>
            <a:off x="463550" y="1059750"/>
            <a:ext cx="17272200" cy="1693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5500"/>
              <a:buFont typeface="Arial"/>
              <a:buNone/>
            </a:pPr>
            <a:r>
              <a:rPr lang="en-US" sz="5500" b="1" i="0" u="none" strike="noStrike" cap="none">
                <a:solidFill>
                  <a:srgbClr val="000000"/>
                </a:solidFill>
                <a:latin typeface="Spartan"/>
                <a:ea typeface="Spartan"/>
                <a:cs typeface="Spartan"/>
                <a:sym typeface="Spartan"/>
              </a:rPr>
              <a:t>Historical Analysis, Insights/Observations, and Recommendations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16755944" y="9258300"/>
            <a:ext cx="778903" cy="211512"/>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400" b="0" i="0" u="none" strike="noStrike" cap="none">
                <a:solidFill>
                  <a:srgbClr val="000000"/>
                </a:solidFill>
                <a:latin typeface="Spartan"/>
                <a:ea typeface="Spartan"/>
                <a:cs typeface="Spartan"/>
                <a:sym typeface="Spartan"/>
              </a:rPr>
              <a:t>08</a:t>
            </a:r>
            <a:endParaRPr/>
          </a:p>
        </p:txBody>
      </p:sp>
      <p:grpSp>
        <p:nvGrpSpPr>
          <p:cNvPr id="100" name="Google Shape;100;p2"/>
          <p:cNvGrpSpPr/>
          <p:nvPr/>
        </p:nvGrpSpPr>
        <p:grpSpPr>
          <a:xfrm>
            <a:off x="2985754" y="1843375"/>
            <a:ext cx="12316500" cy="1541051"/>
            <a:chOff x="-2037649" y="0"/>
            <a:chExt cx="16422000" cy="2054735"/>
          </a:xfrm>
        </p:grpSpPr>
        <p:sp>
          <p:nvSpPr>
            <p:cNvPr id="101" name="Google Shape;101;p2"/>
            <p:cNvSpPr txBox="1"/>
            <p:nvPr/>
          </p:nvSpPr>
          <p:spPr>
            <a:xfrm>
              <a:off x="0" y="1600144"/>
              <a:ext cx="11659164" cy="454591"/>
            </a:xfrm>
            <a:prstGeom prst="rect">
              <a:avLst/>
            </a:prstGeom>
            <a:noFill/>
            <a:ln>
              <a:noFill/>
            </a:ln>
          </p:spPr>
          <p:txBody>
            <a:bodyPr spcFirstLastPara="1" wrap="square" lIns="0" tIns="0" rIns="0" bIns="0" anchor="t" anchorCtr="0">
              <a:spAutoFit/>
            </a:bodyPr>
            <a:lstStyle/>
            <a:p>
              <a:pPr marL="0" marR="0" lvl="0" indent="0" algn="ctr" rtl="0">
                <a:lnSpc>
                  <a:spcPct val="18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2" name="Google Shape;102;p2"/>
            <p:cNvSpPr txBox="1"/>
            <p:nvPr/>
          </p:nvSpPr>
          <p:spPr>
            <a:xfrm>
              <a:off x="-2037649" y="0"/>
              <a:ext cx="16422000" cy="1128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5500" b="1" i="0" u="none" strike="noStrike" cap="none">
                  <a:solidFill>
                    <a:srgbClr val="000000"/>
                  </a:solidFill>
                  <a:latin typeface="Spartan"/>
                  <a:ea typeface="Spartan"/>
                  <a:cs typeface="Spartan"/>
                  <a:sym typeface="Spartan"/>
                </a:rPr>
                <a:t>Identify your platforms</a:t>
              </a:r>
              <a:endParaRPr/>
            </a:p>
          </p:txBody>
        </p:sp>
      </p:grpSp>
      <p:graphicFrame>
        <p:nvGraphicFramePr>
          <p:cNvPr id="103" name="Google Shape;103;p2"/>
          <p:cNvGraphicFramePr/>
          <p:nvPr/>
        </p:nvGraphicFramePr>
        <p:xfrm>
          <a:off x="952500" y="4762500"/>
          <a:ext cx="16383000" cy="1462950"/>
        </p:xfrm>
        <a:graphic>
          <a:graphicData uri="http://schemas.openxmlformats.org/drawingml/2006/table">
            <a:tbl>
              <a:tblPr>
                <a:noFill/>
                <a:tableStyleId>{079427C6-470E-4552-891D-81B96536848E}</a:tableStyleId>
              </a:tblPr>
              <a:tblGrid>
                <a:gridCol w="16383000">
                  <a:extLst>
                    <a:ext uri="{9D8B030D-6E8A-4147-A177-3AD203B41FA5}">
                      <a16:colId xmlns:a16="http://schemas.microsoft.com/office/drawing/2014/main" xmlns="" val="20000"/>
                    </a:ext>
                  </a:extLst>
                </a:gridCol>
              </a:tblGrid>
              <a:tr h="381000">
                <a:tc>
                  <a:txBody>
                    <a:bodyPr/>
                    <a:lstStyle/>
                    <a:p>
                      <a:pPr marL="0" lvl="0" indent="0" algn="l" rtl="0">
                        <a:spcBef>
                          <a:spcPts val="0"/>
                        </a:spcBef>
                        <a:spcAft>
                          <a:spcPts val="0"/>
                        </a:spcAft>
                        <a:buNone/>
                      </a:pPr>
                      <a:r>
                        <a:rPr lang="en-US" sz="2000" dirty="0" smtClean="0"/>
                        <a:t>Facebook due to its heavy</a:t>
                      </a:r>
                      <a:r>
                        <a:rPr lang="en-US" sz="2000" baseline="0" dirty="0" smtClean="0"/>
                        <a:t> traffic </a:t>
                      </a:r>
                      <a:endParaRPr sz="2000"/>
                    </a:p>
                  </a:txBody>
                  <a:tcPr marL="91425" marR="91425" marT="91425" marB="91425"/>
                </a:tc>
                <a:extLst>
                  <a:ext uri="{0D108BD9-81ED-4DB2-BD59-A6C34878D82A}">
                    <a16:rowId xmlns:a16="http://schemas.microsoft.com/office/drawing/2014/main" xmlns="" val="10000"/>
                  </a:ext>
                </a:extLst>
              </a:tr>
              <a:tr h="381000">
                <a:tc>
                  <a:txBody>
                    <a:bodyPr/>
                    <a:lstStyle/>
                    <a:p>
                      <a:pPr marL="0" lvl="0" indent="0" algn="l" rtl="0">
                        <a:spcBef>
                          <a:spcPts val="0"/>
                        </a:spcBef>
                        <a:spcAft>
                          <a:spcPts val="0"/>
                        </a:spcAft>
                        <a:buClr>
                          <a:schemeClr val="dk1"/>
                        </a:buClr>
                        <a:buSzPts val="1100"/>
                        <a:buFont typeface="Arial"/>
                        <a:buNone/>
                      </a:pPr>
                      <a:r>
                        <a:rPr lang="en-US" sz="2000" dirty="0" smtClean="0">
                          <a:solidFill>
                            <a:schemeClr val="dk1"/>
                          </a:solidFill>
                        </a:rPr>
                        <a:t>Instagram</a:t>
                      </a:r>
                      <a:r>
                        <a:rPr lang="en-US" sz="2000" baseline="0" dirty="0" smtClean="0">
                          <a:solidFill>
                            <a:schemeClr val="dk1"/>
                          </a:solidFill>
                        </a:rPr>
                        <a:t>  quality content and genuine users</a:t>
                      </a:r>
                      <a:endParaRPr sz="2000"/>
                    </a:p>
                  </a:txBody>
                  <a:tcPr marL="91425" marR="91425" marT="91425" marB="91425"/>
                </a:tc>
                <a:extLst>
                  <a:ext uri="{0D108BD9-81ED-4DB2-BD59-A6C34878D82A}">
                    <a16:rowId xmlns:a16="http://schemas.microsoft.com/office/drawing/2014/main" xmlns="" val="10001"/>
                  </a:ext>
                </a:extLst>
              </a:tr>
              <a:tr h="381000">
                <a:tc>
                  <a:txBody>
                    <a:bodyPr/>
                    <a:lstStyle/>
                    <a:p>
                      <a:pPr marL="0" lvl="0" indent="0" algn="l" rtl="0">
                        <a:spcBef>
                          <a:spcPts val="0"/>
                        </a:spcBef>
                        <a:spcAft>
                          <a:spcPts val="0"/>
                        </a:spcAft>
                        <a:buClr>
                          <a:schemeClr val="dk1"/>
                        </a:buClr>
                        <a:buSzPts val="1100"/>
                        <a:buFont typeface="Arial"/>
                        <a:buNone/>
                      </a:pPr>
                      <a:r>
                        <a:rPr lang="en-US" sz="2000" dirty="0" smtClean="0">
                          <a:solidFill>
                            <a:schemeClr val="dk1"/>
                          </a:solidFill>
                        </a:rPr>
                        <a:t>Pinterest</a:t>
                      </a:r>
                      <a:r>
                        <a:rPr lang="en-US" sz="2000" baseline="0" dirty="0" smtClean="0">
                          <a:solidFill>
                            <a:schemeClr val="dk1"/>
                          </a:solidFill>
                        </a:rPr>
                        <a:t>  as most women uses it</a:t>
                      </a:r>
                      <a:endParaRPr sz="2000">
                        <a:solidFill>
                          <a:schemeClr val="dk1"/>
                        </a:solidFill>
                      </a:endParaRPr>
                    </a:p>
                  </a:txBody>
                  <a:tcPr marL="91425" marR="91425" marT="91425" marB="91425"/>
                </a:tc>
                <a:extLst>
                  <a:ext uri="{0D108BD9-81ED-4DB2-BD59-A6C34878D82A}">
                    <a16:rowId xmlns:a16="http://schemas.microsoft.com/office/drawing/2014/main" xmlns="" val="10002"/>
                  </a:ext>
                </a:extLst>
              </a:tr>
            </a:tbl>
          </a:graphicData>
        </a:graphic>
      </p:graphicFrame>
      <p:sp>
        <p:nvSpPr>
          <p:cNvPr id="104" name="Google Shape;104;p2"/>
          <p:cNvSpPr txBox="1"/>
          <p:nvPr/>
        </p:nvSpPr>
        <p:spPr>
          <a:xfrm>
            <a:off x="2712900" y="2704175"/>
            <a:ext cx="13156800" cy="662700"/>
          </a:xfrm>
          <a:prstGeom prst="rect">
            <a:avLst/>
          </a:prstGeom>
          <a:noFill/>
          <a:ln>
            <a:noFill/>
          </a:ln>
        </p:spPr>
        <p:txBody>
          <a:bodyPr spcFirstLastPara="1" wrap="square" lIns="0" tIns="0" rIns="0" bIns="0" anchor="t" anchorCtr="0">
            <a:spAutoFit/>
          </a:bodyPr>
          <a:lstStyle/>
          <a:p>
            <a:pPr marL="0" marR="0" lvl="0" indent="0" algn="ctr" rtl="0">
              <a:lnSpc>
                <a:spcPct val="119979"/>
              </a:lnSpc>
              <a:spcBef>
                <a:spcPts val="0"/>
              </a:spcBef>
              <a:spcAft>
                <a:spcPts val="0"/>
              </a:spcAft>
              <a:buClr>
                <a:srgbClr val="000000"/>
              </a:buClr>
              <a:buSzPts val="1957"/>
              <a:buFont typeface="Arial"/>
              <a:buNone/>
            </a:pPr>
            <a:r>
              <a:rPr lang="en-US" sz="1957"/>
              <a:t>Based on the provided documents and campaign brief, identify 3 </a:t>
            </a:r>
            <a:r>
              <a:rPr lang="en-US" sz="1957" b="0" i="0" u="none" strike="noStrike" cap="none">
                <a:solidFill>
                  <a:srgbClr val="000000"/>
                </a:solidFill>
                <a:latin typeface="Arial"/>
                <a:ea typeface="Arial"/>
                <a:cs typeface="Arial"/>
                <a:sym typeface="Arial"/>
              </a:rPr>
              <a:t>social media platforms you </a:t>
            </a:r>
            <a:r>
              <a:rPr lang="en-US" sz="1957">
                <a:solidFill>
                  <a:schemeClr val="dk1"/>
                </a:solidFill>
              </a:rPr>
              <a:t>will </a:t>
            </a:r>
            <a:r>
              <a:rPr lang="en-US" sz="1957" b="0" i="0" u="none" strike="noStrike" cap="none">
                <a:solidFill>
                  <a:srgbClr val="000000"/>
                </a:solidFill>
                <a:latin typeface="Arial"/>
                <a:ea typeface="Arial"/>
                <a:cs typeface="Arial"/>
                <a:sym typeface="Arial"/>
              </a:rPr>
              <a:t>use to market</a:t>
            </a:r>
            <a:r>
              <a:rPr lang="en-US" sz="1957"/>
              <a:t>. </a:t>
            </a:r>
            <a:endParaRPr sz="1957" b="0" i="0" u="none" strike="noStrike" cap="none">
              <a:solidFill>
                <a:srgbClr val="000000"/>
              </a:solidFill>
              <a:latin typeface="Arial"/>
              <a:ea typeface="Arial"/>
              <a:cs typeface="Arial"/>
              <a:sym typeface="Arial"/>
            </a:endParaRPr>
          </a:p>
          <a:p>
            <a:pPr marL="0" marR="0" lvl="0" indent="0" algn="ctr" rtl="0">
              <a:lnSpc>
                <a:spcPct val="119979"/>
              </a:lnSpc>
              <a:spcBef>
                <a:spcPts val="0"/>
              </a:spcBef>
              <a:spcAft>
                <a:spcPts val="0"/>
              </a:spcAft>
              <a:buClr>
                <a:srgbClr val="000000"/>
              </a:buClr>
              <a:buSzPts val="1957"/>
              <a:buFont typeface="Arial"/>
              <a:buNone/>
            </a:pPr>
            <a:r>
              <a:rPr lang="en-US" sz="1957"/>
              <a:t>For each platform, explain why and how these platforms support your campaign objectives.</a:t>
            </a:r>
            <a:endParaRPr sz="1957"/>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109" name="Google Shape;109;p3"/>
          <p:cNvGrpSpPr/>
          <p:nvPr/>
        </p:nvGrpSpPr>
        <p:grpSpPr>
          <a:xfrm>
            <a:off x="4513991" y="938550"/>
            <a:ext cx="8744413" cy="2445876"/>
            <a:chOff x="0" y="-1206433"/>
            <a:chExt cx="11659217" cy="3261168"/>
          </a:xfrm>
        </p:grpSpPr>
        <p:sp>
          <p:nvSpPr>
            <p:cNvPr id="110" name="Google Shape;110;p3"/>
            <p:cNvSpPr txBox="1"/>
            <p:nvPr/>
          </p:nvSpPr>
          <p:spPr>
            <a:xfrm>
              <a:off x="0" y="1600144"/>
              <a:ext cx="11659164" cy="454591"/>
            </a:xfrm>
            <a:prstGeom prst="rect">
              <a:avLst/>
            </a:prstGeom>
            <a:noFill/>
            <a:ln>
              <a:noFill/>
            </a:ln>
          </p:spPr>
          <p:txBody>
            <a:bodyPr spcFirstLastPara="1" wrap="square" lIns="0" tIns="0" rIns="0" bIns="0" anchor="t" anchorCtr="0">
              <a:spAutoFit/>
            </a:bodyPr>
            <a:lstStyle/>
            <a:p>
              <a:pPr marL="0" marR="0" lvl="0" indent="0" algn="ctr" rtl="0">
                <a:lnSpc>
                  <a:spcPct val="18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1" name="Google Shape;111;p3"/>
            <p:cNvSpPr txBox="1"/>
            <p:nvPr/>
          </p:nvSpPr>
          <p:spPr>
            <a:xfrm>
              <a:off x="17" y="-1206433"/>
              <a:ext cx="11659200" cy="1128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5500" b="1" i="0" u="none" strike="noStrike" cap="none">
                  <a:solidFill>
                    <a:srgbClr val="000000"/>
                  </a:solidFill>
                  <a:latin typeface="Spartan"/>
                  <a:ea typeface="Spartan"/>
                  <a:cs typeface="Spartan"/>
                  <a:sym typeface="Spartan"/>
                </a:rPr>
                <a:t>Identify your audience</a:t>
              </a:r>
              <a:endParaRPr/>
            </a:p>
          </p:txBody>
        </p:sp>
      </p:grpSp>
      <p:sp>
        <p:nvSpPr>
          <p:cNvPr id="112" name="Google Shape;112;p3"/>
          <p:cNvSpPr txBox="1"/>
          <p:nvPr/>
        </p:nvSpPr>
        <p:spPr>
          <a:xfrm>
            <a:off x="2436702" y="7112325"/>
            <a:ext cx="3000000" cy="3075683"/>
          </a:xfrm>
          <a:prstGeom prst="rect">
            <a:avLst/>
          </a:prstGeom>
          <a:noFill/>
          <a:ln>
            <a:noFill/>
          </a:ln>
        </p:spPr>
        <p:txBody>
          <a:bodyPr spcFirstLastPara="1" wrap="square" lIns="91425" tIns="91425" rIns="91425" bIns="91425" anchor="t" anchorCtr="0">
            <a:spAutoFit/>
          </a:bodyPr>
          <a:lstStyle/>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Marketing manager</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Age 25-34</a:t>
            </a:r>
            <a:endParaRPr lang="en-US" sz="1957" dirty="0">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Uses facebook, linkdin, twitter</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Communication method email</a:t>
            </a: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Goals to start own business</a:t>
            </a:r>
            <a:endParaRPr/>
          </a:p>
        </p:txBody>
      </p:sp>
      <p:sp>
        <p:nvSpPr>
          <p:cNvPr id="113" name="Google Shape;113;p3"/>
          <p:cNvSpPr txBox="1"/>
          <p:nvPr/>
        </p:nvSpPr>
        <p:spPr>
          <a:xfrm>
            <a:off x="1833994" y="2010888"/>
            <a:ext cx="13643559" cy="722762"/>
          </a:xfrm>
          <a:prstGeom prst="rect">
            <a:avLst/>
          </a:prstGeom>
          <a:noFill/>
          <a:ln>
            <a:noFill/>
          </a:ln>
        </p:spPr>
        <p:txBody>
          <a:bodyPr spcFirstLastPara="1" wrap="square" lIns="0" tIns="0" rIns="0" bIns="0" anchor="t" anchorCtr="0">
            <a:spAutoFit/>
          </a:bodyPr>
          <a:lstStyle/>
          <a:p>
            <a:pPr marL="0" lvl="0" indent="0" algn="ctr" rtl="0">
              <a:lnSpc>
                <a:spcPct val="119979"/>
              </a:lnSpc>
              <a:spcBef>
                <a:spcPts val="0"/>
              </a:spcBef>
              <a:spcAft>
                <a:spcPts val="0"/>
              </a:spcAft>
              <a:buClr>
                <a:schemeClr val="dk1"/>
              </a:buClr>
              <a:buSzPts val="1957"/>
              <a:buFont typeface="Arial"/>
              <a:buNone/>
            </a:pPr>
            <a:r>
              <a:rPr lang="en-US" sz="1957" dirty="0">
                <a:solidFill>
                  <a:schemeClr val="dk1"/>
                </a:solidFill>
              </a:rPr>
              <a:t>Review the provided persona profile documents, and use those to create 4 customer profiles. Each profile must include 1)title, 2)age, and then 3) three additional key points. (Profile image is optional)</a:t>
            </a:r>
            <a:endParaRPr sz="1400" b="0" i="0" u="none" strike="noStrike" cap="none">
              <a:solidFill>
                <a:srgbClr val="000000"/>
              </a:solidFill>
              <a:latin typeface="Arial"/>
              <a:ea typeface="Arial"/>
              <a:cs typeface="Arial"/>
              <a:sym typeface="Arial"/>
            </a:endParaRPr>
          </a:p>
        </p:txBody>
      </p:sp>
      <p:sp>
        <p:nvSpPr>
          <p:cNvPr id="114" name="Google Shape;114;p3"/>
          <p:cNvSpPr/>
          <p:nvPr/>
        </p:nvSpPr>
        <p:spPr>
          <a:xfrm>
            <a:off x="2436700" y="3982525"/>
            <a:ext cx="3284100" cy="283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a:t>Profile image</a:t>
            </a:r>
            <a:endParaRPr sz="2700"/>
          </a:p>
          <a:p>
            <a:pPr marL="0" lvl="0" indent="0" algn="ctr" rtl="0">
              <a:lnSpc>
                <a:spcPct val="119979"/>
              </a:lnSpc>
              <a:spcBef>
                <a:spcPts val="0"/>
              </a:spcBef>
              <a:spcAft>
                <a:spcPts val="0"/>
              </a:spcAft>
              <a:buClr>
                <a:schemeClr val="dk1"/>
              </a:buClr>
              <a:buSzPts val="1957"/>
              <a:buFont typeface="Arial"/>
              <a:buNone/>
            </a:pPr>
            <a:r>
              <a:rPr lang="en-US" sz="1957">
                <a:solidFill>
                  <a:schemeClr val="dk1"/>
                </a:solidFill>
              </a:rPr>
              <a:t>(optional)</a:t>
            </a:r>
            <a:endParaRPr sz="2700"/>
          </a:p>
        </p:txBody>
      </p:sp>
      <p:sp>
        <p:nvSpPr>
          <p:cNvPr id="115" name="Google Shape;115;p3"/>
          <p:cNvSpPr txBox="1"/>
          <p:nvPr/>
        </p:nvSpPr>
        <p:spPr>
          <a:xfrm>
            <a:off x="6094302" y="7112325"/>
            <a:ext cx="3000000" cy="2714303"/>
          </a:xfrm>
          <a:prstGeom prst="rect">
            <a:avLst/>
          </a:prstGeom>
          <a:noFill/>
          <a:ln>
            <a:noFill/>
          </a:ln>
        </p:spPr>
        <p:txBody>
          <a:bodyPr spcFirstLastPara="1" wrap="square" lIns="91425" tIns="91425" rIns="91425" bIns="91425" anchor="t" anchorCtr="0">
            <a:spAutoFit/>
          </a:bodyPr>
          <a:lstStyle/>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Real estate agent</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35-44</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Income 120k</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Self employed</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Education- mostly some college or no education</a:t>
            </a:r>
            <a:endParaRPr/>
          </a:p>
        </p:txBody>
      </p:sp>
      <p:sp>
        <p:nvSpPr>
          <p:cNvPr id="116" name="Google Shape;116;p3"/>
          <p:cNvSpPr/>
          <p:nvPr/>
        </p:nvSpPr>
        <p:spPr>
          <a:xfrm>
            <a:off x="6094300" y="3982525"/>
            <a:ext cx="3284100" cy="283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700">
                <a:solidFill>
                  <a:schemeClr val="dk1"/>
                </a:solidFill>
              </a:rPr>
              <a:t>Profile image</a:t>
            </a:r>
            <a:endParaRPr sz="2700">
              <a:solidFill>
                <a:schemeClr val="dk1"/>
              </a:solidFill>
            </a:endParaRPr>
          </a:p>
          <a:p>
            <a:pPr marL="0" lvl="0" indent="0" algn="ctr" rtl="0">
              <a:lnSpc>
                <a:spcPct val="119979"/>
              </a:lnSpc>
              <a:spcBef>
                <a:spcPts val="0"/>
              </a:spcBef>
              <a:spcAft>
                <a:spcPts val="0"/>
              </a:spcAft>
              <a:buClr>
                <a:schemeClr val="dk1"/>
              </a:buClr>
              <a:buSzPts val="1100"/>
              <a:buFont typeface="Arial"/>
              <a:buNone/>
            </a:pPr>
            <a:r>
              <a:rPr lang="en-US" sz="1957">
                <a:solidFill>
                  <a:schemeClr val="dk1"/>
                </a:solidFill>
              </a:rPr>
              <a:t>(optional)</a:t>
            </a:r>
            <a:endParaRPr sz="2700"/>
          </a:p>
        </p:txBody>
      </p:sp>
      <p:sp>
        <p:nvSpPr>
          <p:cNvPr id="117" name="Google Shape;117;p3"/>
          <p:cNvSpPr txBox="1"/>
          <p:nvPr/>
        </p:nvSpPr>
        <p:spPr>
          <a:xfrm>
            <a:off x="9751902" y="7112325"/>
            <a:ext cx="3000000" cy="2352922"/>
          </a:xfrm>
          <a:prstGeom prst="rect">
            <a:avLst/>
          </a:prstGeom>
          <a:noFill/>
          <a:ln>
            <a:noFill/>
          </a:ln>
        </p:spPr>
        <p:txBody>
          <a:bodyPr spcFirstLastPara="1" wrap="square" lIns="91425" tIns="91425" rIns="91425" bIns="91425" anchor="t" anchorCtr="0">
            <a:spAutoFit/>
          </a:bodyPr>
          <a:lstStyle/>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Web developer</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35-44</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Education masters</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Hobby book collector</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Online webinars, meet up</a:t>
            </a:r>
            <a:endParaRPr/>
          </a:p>
        </p:txBody>
      </p:sp>
      <p:sp>
        <p:nvSpPr>
          <p:cNvPr id="118" name="Google Shape;118;p3"/>
          <p:cNvSpPr/>
          <p:nvPr/>
        </p:nvSpPr>
        <p:spPr>
          <a:xfrm>
            <a:off x="9751900" y="3982525"/>
            <a:ext cx="3284100" cy="283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700">
                <a:solidFill>
                  <a:schemeClr val="dk1"/>
                </a:solidFill>
              </a:rPr>
              <a:t>Profile image</a:t>
            </a:r>
            <a:endParaRPr sz="2700">
              <a:solidFill>
                <a:schemeClr val="dk1"/>
              </a:solidFill>
            </a:endParaRPr>
          </a:p>
          <a:p>
            <a:pPr marL="0" lvl="0" indent="0" algn="ctr" rtl="0">
              <a:lnSpc>
                <a:spcPct val="119979"/>
              </a:lnSpc>
              <a:spcBef>
                <a:spcPts val="0"/>
              </a:spcBef>
              <a:spcAft>
                <a:spcPts val="0"/>
              </a:spcAft>
              <a:buClr>
                <a:schemeClr val="dk1"/>
              </a:buClr>
              <a:buSzPts val="1100"/>
              <a:buFont typeface="Arial"/>
              <a:buNone/>
            </a:pPr>
            <a:r>
              <a:rPr lang="en-US" sz="1957">
                <a:solidFill>
                  <a:schemeClr val="dk1"/>
                </a:solidFill>
              </a:rPr>
              <a:t>(optional)</a:t>
            </a:r>
            <a:endParaRPr sz="2700"/>
          </a:p>
        </p:txBody>
      </p:sp>
      <p:sp>
        <p:nvSpPr>
          <p:cNvPr id="119" name="Google Shape;119;p3"/>
          <p:cNvSpPr txBox="1"/>
          <p:nvPr/>
        </p:nvSpPr>
        <p:spPr>
          <a:xfrm>
            <a:off x="13409502" y="7112325"/>
            <a:ext cx="3000000" cy="3075683"/>
          </a:xfrm>
          <a:prstGeom prst="rect">
            <a:avLst/>
          </a:prstGeom>
          <a:noFill/>
          <a:ln>
            <a:noFill/>
          </a:ln>
        </p:spPr>
        <p:txBody>
          <a:bodyPr spcFirstLastPara="1" wrap="square" lIns="91425" tIns="91425" rIns="91425" bIns="91425" anchor="t" anchorCtr="0">
            <a:spAutoFit/>
          </a:bodyPr>
          <a:lstStyle/>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Pharmaceutical  sales specialists </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45-54</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Income 85k</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Facebook, linkdin, twitter</a:t>
            </a:r>
            <a:endParaRPr sz="1957">
              <a:solidFill>
                <a:schemeClr val="dk1"/>
              </a:solidFill>
            </a:endParaRPr>
          </a:p>
          <a:p>
            <a:pPr marL="457200" lvl="0" indent="-352869" algn="ctr" rtl="0">
              <a:lnSpc>
                <a:spcPct val="119979"/>
              </a:lnSpc>
              <a:spcBef>
                <a:spcPts val="0"/>
              </a:spcBef>
              <a:spcAft>
                <a:spcPts val="0"/>
              </a:spcAft>
              <a:buClr>
                <a:schemeClr val="dk1"/>
              </a:buClr>
              <a:buSzPts val="1957"/>
              <a:buChar char="●"/>
            </a:pPr>
            <a:r>
              <a:rPr lang="en-US" sz="1957" dirty="0" smtClean="0">
                <a:solidFill>
                  <a:schemeClr val="dk1"/>
                </a:solidFill>
              </a:rPr>
              <a:t>Organization size 10001+ employees </a:t>
            </a:r>
            <a:endParaRPr/>
          </a:p>
        </p:txBody>
      </p:sp>
      <p:sp>
        <p:nvSpPr>
          <p:cNvPr id="120" name="Google Shape;120;p3"/>
          <p:cNvSpPr/>
          <p:nvPr/>
        </p:nvSpPr>
        <p:spPr>
          <a:xfrm>
            <a:off x="13409500" y="3982525"/>
            <a:ext cx="3284100" cy="283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700">
                <a:solidFill>
                  <a:schemeClr val="dk1"/>
                </a:solidFill>
              </a:rPr>
              <a:t>Profile image</a:t>
            </a:r>
            <a:endParaRPr sz="2700">
              <a:solidFill>
                <a:schemeClr val="dk1"/>
              </a:solidFill>
            </a:endParaRPr>
          </a:p>
          <a:p>
            <a:pPr marL="0" lvl="0" indent="0" algn="ctr" rtl="0">
              <a:lnSpc>
                <a:spcPct val="119979"/>
              </a:lnSpc>
              <a:spcBef>
                <a:spcPts val="0"/>
              </a:spcBef>
              <a:spcAft>
                <a:spcPts val="0"/>
              </a:spcAft>
              <a:buClr>
                <a:schemeClr val="dk1"/>
              </a:buClr>
              <a:buSzPts val="1100"/>
              <a:buFont typeface="Arial"/>
              <a:buNone/>
            </a:pPr>
            <a:r>
              <a:rPr lang="en-US" sz="1957">
                <a:solidFill>
                  <a:schemeClr val="dk1"/>
                </a:solidFill>
              </a:rPr>
              <a:t>(optional)</a:t>
            </a:r>
            <a:endParaRPr sz="2700"/>
          </a:p>
        </p:txBody>
      </p:sp>
      <p:pic>
        <p:nvPicPr>
          <p:cNvPr id="2" name="Picture 2" descr="C:\Users\DANGO_LAL\AppData\Local\Microsoft\Windows\INetCache\IE\4ZG91Z77\person-1205346_960_720[1].png"/>
          <p:cNvPicPr>
            <a:picLocks noChangeAspect="1" noChangeArrowheads="1"/>
          </p:cNvPicPr>
          <p:nvPr/>
        </p:nvPicPr>
        <p:blipFill>
          <a:blip r:embed="rId3"/>
          <a:srcRect/>
          <a:stretch>
            <a:fillRect/>
          </a:stretch>
        </p:blipFill>
        <p:spPr bwMode="auto">
          <a:xfrm>
            <a:off x="2445026" y="3438939"/>
            <a:ext cx="3279913" cy="3359426"/>
          </a:xfrm>
          <a:prstGeom prst="rect">
            <a:avLst/>
          </a:prstGeom>
          <a:noFill/>
        </p:spPr>
      </p:pic>
      <p:pic>
        <p:nvPicPr>
          <p:cNvPr id="19" name="Picture 2" descr="C:\Users\DANGO_LAL\AppData\Local\Microsoft\Windows\INetCache\IE\4ZG91Z77\person-1205346_960_720[1].png"/>
          <p:cNvPicPr>
            <a:picLocks noChangeAspect="1" noChangeArrowheads="1"/>
          </p:cNvPicPr>
          <p:nvPr/>
        </p:nvPicPr>
        <p:blipFill>
          <a:blip r:embed="rId3"/>
          <a:srcRect/>
          <a:stretch>
            <a:fillRect/>
          </a:stretch>
        </p:blipFill>
        <p:spPr bwMode="auto">
          <a:xfrm>
            <a:off x="9793357" y="3392558"/>
            <a:ext cx="3279913" cy="3359426"/>
          </a:xfrm>
          <a:prstGeom prst="rect">
            <a:avLst/>
          </a:prstGeom>
          <a:noFill/>
        </p:spPr>
      </p:pic>
      <p:pic>
        <p:nvPicPr>
          <p:cNvPr id="20" name="Picture 2" descr="C:\Users\DANGO_LAL\AppData\Local\Microsoft\Windows\INetCache\IE\4ZG91Z77\person-1205346_960_720[1].png"/>
          <p:cNvPicPr>
            <a:picLocks noChangeAspect="1" noChangeArrowheads="1"/>
          </p:cNvPicPr>
          <p:nvPr/>
        </p:nvPicPr>
        <p:blipFill>
          <a:blip r:embed="rId3"/>
          <a:srcRect/>
          <a:stretch>
            <a:fillRect/>
          </a:stretch>
        </p:blipFill>
        <p:spPr bwMode="auto">
          <a:xfrm>
            <a:off x="6089374" y="3405810"/>
            <a:ext cx="3279913" cy="3359426"/>
          </a:xfrm>
          <a:prstGeom prst="rect">
            <a:avLst/>
          </a:prstGeom>
          <a:noFill/>
        </p:spPr>
      </p:pic>
      <p:pic>
        <p:nvPicPr>
          <p:cNvPr id="21" name="Picture 2" descr="C:\Users\DANGO_LAL\AppData\Local\Microsoft\Windows\INetCache\IE\4ZG91Z77\person-1205346_960_720[1].png"/>
          <p:cNvPicPr>
            <a:picLocks noChangeAspect="1" noChangeArrowheads="1"/>
          </p:cNvPicPr>
          <p:nvPr/>
        </p:nvPicPr>
        <p:blipFill>
          <a:blip r:embed="rId3"/>
          <a:srcRect/>
          <a:stretch>
            <a:fillRect/>
          </a:stretch>
        </p:blipFill>
        <p:spPr bwMode="auto">
          <a:xfrm>
            <a:off x="13384696" y="3425687"/>
            <a:ext cx="3279913" cy="337267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p:nvPr/>
        </p:nvSpPr>
        <p:spPr>
          <a:xfrm>
            <a:off x="4771813" y="3115589"/>
            <a:ext cx="8744400" cy="277200"/>
          </a:xfrm>
          <a:prstGeom prst="rect">
            <a:avLst/>
          </a:prstGeom>
          <a:noFill/>
          <a:ln>
            <a:noFill/>
          </a:ln>
        </p:spPr>
        <p:txBody>
          <a:bodyPr spcFirstLastPara="1" wrap="square" lIns="0" tIns="0" rIns="0" bIns="0" anchor="t" anchorCtr="0">
            <a:spAutoFit/>
          </a:bodyPr>
          <a:lstStyle/>
          <a:p>
            <a:pPr marL="0" marR="0" lvl="0" indent="0" algn="ctr" rtl="0">
              <a:lnSpc>
                <a:spcPct val="18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nvGrpSpPr>
          <p:cNvPr id="126" name="Google Shape;126;p4"/>
          <p:cNvGrpSpPr/>
          <p:nvPr/>
        </p:nvGrpSpPr>
        <p:grpSpPr>
          <a:xfrm>
            <a:off x="3073167" y="482000"/>
            <a:ext cx="12141675" cy="1643064"/>
            <a:chOff x="-2244728" y="-221308"/>
            <a:chExt cx="16188900" cy="2190752"/>
          </a:xfrm>
        </p:grpSpPr>
        <p:sp>
          <p:nvSpPr>
            <p:cNvPr id="127" name="Google Shape;127;p4"/>
            <p:cNvSpPr txBox="1"/>
            <p:nvPr/>
          </p:nvSpPr>
          <p:spPr>
            <a:xfrm>
              <a:off x="0" y="1600144"/>
              <a:ext cx="11659200" cy="369300"/>
            </a:xfrm>
            <a:prstGeom prst="rect">
              <a:avLst/>
            </a:prstGeom>
            <a:noFill/>
            <a:ln>
              <a:noFill/>
            </a:ln>
          </p:spPr>
          <p:txBody>
            <a:bodyPr spcFirstLastPara="1" wrap="square" lIns="0" tIns="0" rIns="0" bIns="0" anchor="t" anchorCtr="0">
              <a:spAutoFit/>
            </a:bodyPr>
            <a:lstStyle/>
            <a:p>
              <a:pPr marL="0" marR="0" lvl="0" indent="0" algn="ctr" rtl="0">
                <a:lnSpc>
                  <a:spcPct val="18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4"/>
            <p:cNvSpPr txBox="1"/>
            <p:nvPr/>
          </p:nvSpPr>
          <p:spPr>
            <a:xfrm>
              <a:off x="-2244728" y="-221308"/>
              <a:ext cx="16188900" cy="1128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500"/>
                <a:buFont typeface="Arial"/>
                <a:buNone/>
              </a:pPr>
              <a:r>
                <a:rPr lang="en-US" sz="5500" b="1">
                  <a:latin typeface="Spartan"/>
                  <a:ea typeface="Spartan"/>
                  <a:cs typeface="Spartan"/>
                  <a:sym typeface="Spartan"/>
                </a:rPr>
                <a:t>Content Theme Sample Post</a:t>
              </a:r>
              <a:endParaRPr sz="1400" b="0" i="0" u="none" strike="noStrike" cap="none">
                <a:solidFill>
                  <a:srgbClr val="000000"/>
                </a:solidFill>
                <a:latin typeface="Arial"/>
                <a:ea typeface="Arial"/>
                <a:cs typeface="Arial"/>
                <a:sym typeface="Arial"/>
              </a:endParaRPr>
            </a:p>
          </p:txBody>
        </p:sp>
      </p:grpSp>
      <p:graphicFrame>
        <p:nvGraphicFramePr>
          <p:cNvPr id="129" name="Google Shape;129;p4"/>
          <p:cNvGraphicFramePr/>
          <p:nvPr/>
        </p:nvGraphicFramePr>
        <p:xfrm>
          <a:off x="10153825" y="4586675"/>
          <a:ext cx="6402875" cy="1676375"/>
        </p:xfrm>
        <a:graphic>
          <a:graphicData uri="http://schemas.openxmlformats.org/drawingml/2006/table">
            <a:tbl>
              <a:tblPr>
                <a:noFill/>
                <a:tableStyleId>{079427C6-470E-4552-891D-81B96536848E}</a:tableStyleId>
              </a:tblPr>
              <a:tblGrid>
                <a:gridCol w="1786400">
                  <a:extLst>
                    <a:ext uri="{9D8B030D-6E8A-4147-A177-3AD203B41FA5}">
                      <a16:colId xmlns:a16="http://schemas.microsoft.com/office/drawing/2014/main" xmlns="" val="20000"/>
                    </a:ext>
                  </a:extLst>
                </a:gridCol>
                <a:gridCol w="4616475">
                  <a:extLst>
                    <a:ext uri="{9D8B030D-6E8A-4147-A177-3AD203B41FA5}">
                      <a16:colId xmlns:a16="http://schemas.microsoft.com/office/drawing/2014/main" xmlns="" val="20001"/>
                    </a:ext>
                  </a:extLst>
                </a:gridCol>
              </a:tblGrid>
              <a:tr h="1676375">
                <a:tc>
                  <a:txBody>
                    <a:bodyPr/>
                    <a:lstStyle/>
                    <a:p>
                      <a:pPr marL="0" lvl="0" indent="0" algn="l" rtl="0">
                        <a:spcBef>
                          <a:spcPts val="0"/>
                        </a:spcBef>
                        <a:spcAft>
                          <a:spcPts val="0"/>
                        </a:spcAft>
                        <a:buNone/>
                      </a:pPr>
                      <a:r>
                        <a:rPr lang="en-US" dirty="0" smtClean="0"/>
                        <a:t>Copy-Text /Caption</a:t>
                      </a:r>
                      <a:endParaRPr/>
                    </a:p>
                  </a:txBody>
                  <a:tcPr marL="91425" marR="91425" marT="91425" marB="91425"/>
                </a:tc>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dirty="0" smtClean="0"/>
                        <a:t>Start</a:t>
                      </a:r>
                      <a:r>
                        <a:rPr lang="en-US" baseline="0" dirty="0" smtClean="0"/>
                        <a:t> your day with PYUR!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xmlns="" val="10000"/>
                  </a:ext>
                </a:extLst>
              </a:tr>
            </a:tbl>
          </a:graphicData>
        </a:graphic>
      </p:graphicFrame>
      <p:sp>
        <p:nvSpPr>
          <p:cNvPr id="130" name="Google Shape;130;p4"/>
          <p:cNvSpPr/>
          <p:nvPr/>
        </p:nvSpPr>
        <p:spPr>
          <a:xfrm>
            <a:off x="5778627" y="4586675"/>
            <a:ext cx="3284100" cy="473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a:t>Creative mockup post</a:t>
            </a:r>
            <a:endParaRPr sz="2700"/>
          </a:p>
        </p:txBody>
      </p:sp>
      <p:sp>
        <p:nvSpPr>
          <p:cNvPr id="131" name="Google Shape;131;p4"/>
          <p:cNvSpPr txBox="1"/>
          <p:nvPr/>
        </p:nvSpPr>
        <p:spPr>
          <a:xfrm>
            <a:off x="682625" y="1503225"/>
            <a:ext cx="17097300" cy="1385400"/>
          </a:xfrm>
          <a:prstGeom prst="rect">
            <a:avLst/>
          </a:prstGeom>
          <a:noFill/>
          <a:ln>
            <a:noFill/>
          </a:ln>
        </p:spPr>
        <p:txBody>
          <a:bodyPr spcFirstLastPara="1" wrap="square" lIns="0" tIns="0" rIns="0" bIns="0" anchor="t" anchorCtr="0">
            <a:noAutofit/>
          </a:bodyPr>
          <a:lstStyle/>
          <a:p>
            <a:pPr marL="0" marR="0" lvl="0" indent="0" algn="ctr" rtl="0">
              <a:lnSpc>
                <a:spcPct val="119979"/>
              </a:lnSpc>
              <a:spcBef>
                <a:spcPts val="0"/>
              </a:spcBef>
              <a:spcAft>
                <a:spcPts val="0"/>
              </a:spcAft>
              <a:buClr>
                <a:srgbClr val="000000"/>
              </a:buClr>
              <a:buSzPts val="1957"/>
              <a:buFont typeface="Arial"/>
              <a:buNone/>
            </a:pPr>
            <a:r>
              <a:rPr lang="en-US" sz="1600">
                <a:latin typeface="Open Sans"/>
                <a:ea typeface="Open Sans"/>
                <a:cs typeface="Open Sans"/>
                <a:sym typeface="Open Sans"/>
              </a:rPr>
              <a:t>Based on the 3 content themes(Core of brand, Calendar, Conversational), choose one and create a mock post. Mock post should include </a:t>
            </a:r>
            <a:endParaRPr sz="1600">
              <a:latin typeface="Open Sans"/>
              <a:ea typeface="Open Sans"/>
              <a:cs typeface="Open Sans"/>
              <a:sym typeface="Open Sans"/>
            </a:endParaRPr>
          </a:p>
          <a:p>
            <a:pPr marL="457200" marR="0" lvl="0" indent="-330200" algn="l" rtl="0">
              <a:lnSpc>
                <a:spcPct val="119979"/>
              </a:lnSpc>
              <a:spcBef>
                <a:spcPts val="0"/>
              </a:spcBef>
              <a:spcAft>
                <a:spcPts val="0"/>
              </a:spcAft>
              <a:buSzPts val="1600"/>
              <a:buFont typeface="Open Sans"/>
              <a:buChar char="●"/>
            </a:pPr>
            <a:r>
              <a:rPr lang="en-US" sz="1600">
                <a:latin typeface="Open Sans"/>
                <a:ea typeface="Open Sans"/>
                <a:cs typeface="Open Sans"/>
                <a:sym typeface="Open Sans"/>
              </a:rPr>
              <a:t>Type of Content theme</a:t>
            </a:r>
            <a:endParaRPr sz="1600">
              <a:latin typeface="Open Sans"/>
              <a:ea typeface="Open Sans"/>
              <a:cs typeface="Open Sans"/>
              <a:sym typeface="Open Sans"/>
            </a:endParaRPr>
          </a:p>
          <a:p>
            <a:pPr marL="457200" marR="0" lvl="0" indent="-330200" algn="l" rtl="0">
              <a:lnSpc>
                <a:spcPct val="119979"/>
              </a:lnSpc>
              <a:spcBef>
                <a:spcPts val="0"/>
              </a:spcBef>
              <a:spcAft>
                <a:spcPts val="0"/>
              </a:spcAft>
              <a:buSzPts val="1600"/>
              <a:buFont typeface="Open Sans"/>
              <a:buChar char="●"/>
            </a:pPr>
            <a:r>
              <a:rPr lang="en-US" sz="1600">
                <a:latin typeface="Open Sans"/>
                <a:ea typeface="Open Sans"/>
                <a:cs typeface="Open Sans"/>
                <a:sym typeface="Open Sans"/>
              </a:rPr>
              <a:t>image:  should be 1) lifestyle image that represents any of customer profile from the previous slide or 2) product image from the website ). </a:t>
            </a:r>
            <a:endParaRPr sz="1600">
              <a:latin typeface="Open Sans"/>
              <a:ea typeface="Open Sans"/>
              <a:cs typeface="Open Sans"/>
              <a:sym typeface="Open Sans"/>
            </a:endParaRPr>
          </a:p>
          <a:p>
            <a:pPr marL="457200" marR="0" lvl="0" indent="-330200" algn="l" rtl="0">
              <a:lnSpc>
                <a:spcPct val="119979"/>
              </a:lnSpc>
              <a:spcBef>
                <a:spcPts val="0"/>
              </a:spcBef>
              <a:spcAft>
                <a:spcPts val="0"/>
              </a:spcAft>
              <a:buSzPts val="1600"/>
              <a:buFont typeface="Open Sans"/>
              <a:buChar char="●"/>
            </a:pPr>
            <a:r>
              <a:rPr lang="en-US" sz="1600">
                <a:latin typeface="Open Sans"/>
                <a:ea typeface="Open Sans"/>
                <a:cs typeface="Open Sans"/>
                <a:sym typeface="Open Sans"/>
              </a:rPr>
              <a:t>Copy-text: should be 1-3 sentences about the product including a call to action</a:t>
            </a:r>
            <a:endParaRPr sz="1600" i="0" u="none" strike="noStrike" cap="none">
              <a:solidFill>
                <a:srgbClr val="000000"/>
              </a:solidFill>
              <a:latin typeface="Open Sans"/>
              <a:ea typeface="Open Sans"/>
              <a:cs typeface="Open Sans"/>
              <a:sym typeface="Open Sans"/>
            </a:endParaRPr>
          </a:p>
        </p:txBody>
      </p:sp>
      <p:sp>
        <p:nvSpPr>
          <p:cNvPr id="132" name="Google Shape;132;p4"/>
          <p:cNvSpPr txBox="1"/>
          <p:nvPr/>
        </p:nvSpPr>
        <p:spPr>
          <a:xfrm>
            <a:off x="6496050" y="4175125"/>
            <a:ext cx="209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smtClean="0">
                <a:latin typeface="Calibri"/>
                <a:ea typeface="Calibri"/>
                <a:cs typeface="Calibri"/>
                <a:sym typeface="Calibri"/>
              </a:rPr>
              <a:t>Core of the brand</a:t>
            </a:r>
            <a:endParaRPr>
              <a:latin typeface="Calibri"/>
              <a:ea typeface="Calibri"/>
              <a:cs typeface="Calibri"/>
              <a:sym typeface="Calibri"/>
            </a:endParaRPr>
          </a:p>
        </p:txBody>
      </p:sp>
      <p:pic>
        <p:nvPicPr>
          <p:cNvPr id="10" name="Picture 9" descr="Blue White Simple Online Course Facebook Post.png"/>
          <p:cNvPicPr>
            <a:picLocks noChangeAspect="1"/>
          </p:cNvPicPr>
          <p:nvPr/>
        </p:nvPicPr>
        <p:blipFill>
          <a:blip r:embed="rId3"/>
          <a:stretch>
            <a:fillRect/>
          </a:stretch>
        </p:blipFill>
        <p:spPr>
          <a:xfrm>
            <a:off x="4628053" y="4572001"/>
            <a:ext cx="4993026" cy="54665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pSp>
        <p:nvGrpSpPr>
          <p:cNvPr id="137" name="Google Shape;137;p5"/>
          <p:cNvGrpSpPr/>
          <p:nvPr/>
        </p:nvGrpSpPr>
        <p:grpSpPr>
          <a:xfrm>
            <a:off x="3536815" y="1442875"/>
            <a:ext cx="10698750" cy="1877583"/>
            <a:chOff x="-1302901" y="-534000"/>
            <a:chExt cx="14265000" cy="2503444"/>
          </a:xfrm>
        </p:grpSpPr>
        <p:sp>
          <p:nvSpPr>
            <p:cNvPr id="138" name="Google Shape;138;p5"/>
            <p:cNvSpPr txBox="1"/>
            <p:nvPr/>
          </p:nvSpPr>
          <p:spPr>
            <a:xfrm>
              <a:off x="0" y="1600144"/>
              <a:ext cx="11659200" cy="369300"/>
            </a:xfrm>
            <a:prstGeom prst="rect">
              <a:avLst/>
            </a:prstGeom>
            <a:noFill/>
            <a:ln>
              <a:noFill/>
            </a:ln>
          </p:spPr>
          <p:txBody>
            <a:bodyPr spcFirstLastPara="1" wrap="square" lIns="0" tIns="0" rIns="0" bIns="0" anchor="t" anchorCtr="0">
              <a:spAutoFit/>
            </a:bodyPr>
            <a:lstStyle/>
            <a:p>
              <a:pPr marL="0" marR="0" lvl="0" indent="0" algn="ctr" rtl="0">
                <a:lnSpc>
                  <a:spcPct val="18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 name="Google Shape;139;p5"/>
            <p:cNvSpPr txBox="1"/>
            <p:nvPr/>
          </p:nvSpPr>
          <p:spPr>
            <a:xfrm>
              <a:off x="-1302901" y="-534000"/>
              <a:ext cx="14265000" cy="1128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500"/>
                <a:buFont typeface="Arial"/>
                <a:buNone/>
              </a:pPr>
              <a:r>
                <a:rPr lang="en-US" sz="5500" b="1" i="0" u="none" strike="noStrike" cap="none">
                  <a:solidFill>
                    <a:srgbClr val="000000"/>
                  </a:solidFill>
                  <a:latin typeface="Spartan"/>
                  <a:ea typeface="Spartan"/>
                  <a:cs typeface="Spartan"/>
                  <a:sym typeface="Spartan"/>
                </a:rPr>
                <a:t>Calendar and Cadence</a:t>
              </a:r>
              <a:endParaRPr sz="1400" b="0" i="0" u="none" strike="noStrike" cap="none">
                <a:solidFill>
                  <a:srgbClr val="000000"/>
                </a:solidFill>
                <a:latin typeface="Arial"/>
                <a:ea typeface="Arial"/>
                <a:cs typeface="Arial"/>
                <a:sym typeface="Arial"/>
              </a:endParaRPr>
            </a:p>
          </p:txBody>
        </p:sp>
      </p:grpSp>
      <p:sp>
        <p:nvSpPr>
          <p:cNvPr id="140" name="Google Shape;140;p5"/>
          <p:cNvSpPr txBox="1"/>
          <p:nvPr/>
        </p:nvSpPr>
        <p:spPr>
          <a:xfrm>
            <a:off x="1063625" y="2455825"/>
            <a:ext cx="16303500" cy="837300"/>
          </a:xfrm>
          <a:prstGeom prst="rect">
            <a:avLst/>
          </a:prstGeom>
          <a:noFill/>
          <a:ln>
            <a:noFill/>
          </a:ln>
        </p:spPr>
        <p:txBody>
          <a:bodyPr spcFirstLastPara="1" wrap="square" lIns="0" tIns="0" rIns="0" bIns="0" anchor="t" anchorCtr="0">
            <a:spAutoFit/>
          </a:bodyPr>
          <a:lstStyle/>
          <a:p>
            <a:pPr marL="0" marR="0" lvl="0" indent="0" algn="ctr" rtl="0">
              <a:lnSpc>
                <a:spcPct val="119979"/>
              </a:lnSpc>
              <a:spcBef>
                <a:spcPts val="0"/>
              </a:spcBef>
              <a:spcAft>
                <a:spcPts val="0"/>
              </a:spcAft>
              <a:buClr>
                <a:srgbClr val="000000"/>
              </a:buClr>
              <a:buSzPts val="1957"/>
              <a:buFont typeface="Arial"/>
              <a:buNone/>
            </a:pPr>
            <a:r>
              <a:rPr lang="en-US" sz="1600" b="0" i="0" u="none" strike="noStrike" cap="none">
                <a:solidFill>
                  <a:srgbClr val="000000"/>
                </a:solidFill>
                <a:latin typeface="Arial"/>
                <a:ea typeface="Arial"/>
                <a:cs typeface="Arial"/>
                <a:sym typeface="Arial"/>
              </a:rPr>
              <a:t>Please provide a typical </a:t>
            </a:r>
            <a:r>
              <a:rPr lang="en-US" sz="1600"/>
              <a:t>w</a:t>
            </a:r>
            <a:r>
              <a:rPr lang="en-US" sz="1600" b="0" i="0" u="none" strike="noStrike" cap="none">
                <a:solidFill>
                  <a:srgbClr val="000000"/>
                </a:solidFill>
                <a:latin typeface="Arial"/>
                <a:ea typeface="Arial"/>
                <a:cs typeface="Arial"/>
                <a:sym typeface="Arial"/>
              </a:rPr>
              <a:t>eek snapshot of your social media posting calendar. </a:t>
            </a:r>
            <a:endParaRPr sz="1600" b="0" i="0" u="none" strike="noStrike" cap="none">
              <a:solidFill>
                <a:srgbClr val="000000"/>
              </a:solidFill>
              <a:latin typeface="Arial"/>
              <a:ea typeface="Arial"/>
              <a:cs typeface="Arial"/>
              <a:sym typeface="Arial"/>
            </a:endParaRPr>
          </a:p>
          <a:p>
            <a:pPr marL="0" marR="0" lvl="0" indent="0" algn="ctr" rtl="0">
              <a:lnSpc>
                <a:spcPct val="119979"/>
              </a:lnSpc>
              <a:spcBef>
                <a:spcPts val="0"/>
              </a:spcBef>
              <a:spcAft>
                <a:spcPts val="0"/>
              </a:spcAft>
              <a:buClr>
                <a:srgbClr val="000000"/>
              </a:buClr>
              <a:buSzPts val="1957"/>
              <a:buFont typeface="Arial"/>
              <a:buNone/>
            </a:pPr>
            <a:r>
              <a:rPr lang="en-US" sz="1600"/>
              <a:t>The posting calendar must include at least 4 posts </a:t>
            </a:r>
            <a:r>
              <a:rPr lang="en-US" sz="1600" i="1"/>
              <a:t>per platform </a:t>
            </a:r>
            <a:r>
              <a:rPr lang="en-US" sz="1600"/>
              <a:t>throughout the week. </a:t>
            </a:r>
            <a:endParaRPr sz="1600"/>
          </a:p>
          <a:p>
            <a:pPr marL="0" marR="0" lvl="0" indent="0" algn="ctr" rtl="0">
              <a:lnSpc>
                <a:spcPct val="119979"/>
              </a:lnSpc>
              <a:spcBef>
                <a:spcPts val="0"/>
              </a:spcBef>
              <a:spcAft>
                <a:spcPts val="0"/>
              </a:spcAft>
              <a:buClr>
                <a:srgbClr val="000000"/>
              </a:buClr>
              <a:buSzPts val="1957"/>
              <a:buFont typeface="Arial"/>
              <a:buNone/>
            </a:pPr>
            <a:r>
              <a:rPr lang="en-US" sz="1600"/>
              <a:t>Each post must include </a:t>
            </a:r>
            <a:r>
              <a:rPr lang="en-US" sz="1600">
                <a:solidFill>
                  <a:srgbClr val="000000"/>
                </a:solidFill>
              </a:rPr>
              <a:t>Post Title/Description, Publish Time, Content Theme, Placements</a:t>
            </a:r>
            <a:endParaRPr sz="1600"/>
          </a:p>
        </p:txBody>
      </p:sp>
      <p:graphicFrame>
        <p:nvGraphicFramePr>
          <p:cNvPr id="141" name="Google Shape;141;p5"/>
          <p:cNvGraphicFramePr/>
          <p:nvPr/>
        </p:nvGraphicFramePr>
        <p:xfrm>
          <a:off x="1380227" y="3669147"/>
          <a:ext cx="15425454" cy="6193230"/>
        </p:xfrm>
        <a:graphic>
          <a:graphicData uri="http://schemas.openxmlformats.org/drawingml/2006/table">
            <a:tbl>
              <a:tblPr>
                <a:noFill/>
                <a:tableStyleId>{5BBD752D-640A-4EC7-8BA6-83B754FC0D01}</a:tableStyleId>
              </a:tblPr>
              <a:tblGrid>
                <a:gridCol w="980204">
                  <a:extLst>
                    <a:ext uri="{9D8B030D-6E8A-4147-A177-3AD203B41FA5}">
                      <a16:colId xmlns:a16="http://schemas.microsoft.com/office/drawing/2014/main" xmlns="" val="20000"/>
                    </a:ext>
                  </a:extLst>
                </a:gridCol>
                <a:gridCol w="1588850">
                  <a:extLst>
                    <a:ext uri="{9D8B030D-6E8A-4147-A177-3AD203B41FA5}">
                      <a16:colId xmlns:a16="http://schemas.microsoft.com/office/drawing/2014/main" xmlns="" val="20001"/>
                    </a:ext>
                  </a:extLst>
                </a:gridCol>
                <a:gridCol w="1607525">
                  <a:extLst>
                    <a:ext uri="{9D8B030D-6E8A-4147-A177-3AD203B41FA5}">
                      <a16:colId xmlns:a16="http://schemas.microsoft.com/office/drawing/2014/main" xmlns="" val="20002"/>
                    </a:ext>
                  </a:extLst>
                </a:gridCol>
                <a:gridCol w="1592100">
                  <a:extLst>
                    <a:ext uri="{9D8B030D-6E8A-4147-A177-3AD203B41FA5}">
                      <a16:colId xmlns:a16="http://schemas.microsoft.com/office/drawing/2014/main" xmlns="" val="20003"/>
                    </a:ext>
                  </a:extLst>
                </a:gridCol>
                <a:gridCol w="1889850">
                  <a:extLst>
                    <a:ext uri="{9D8B030D-6E8A-4147-A177-3AD203B41FA5}">
                      <a16:colId xmlns:a16="http://schemas.microsoft.com/office/drawing/2014/main" xmlns="" val="20004"/>
                    </a:ext>
                  </a:extLst>
                </a:gridCol>
                <a:gridCol w="1521450">
                  <a:extLst>
                    <a:ext uri="{9D8B030D-6E8A-4147-A177-3AD203B41FA5}">
                      <a16:colId xmlns:a16="http://schemas.microsoft.com/office/drawing/2014/main" xmlns="" val="20005"/>
                    </a:ext>
                  </a:extLst>
                </a:gridCol>
                <a:gridCol w="1839775">
                  <a:extLst>
                    <a:ext uri="{9D8B030D-6E8A-4147-A177-3AD203B41FA5}">
                      <a16:colId xmlns:a16="http://schemas.microsoft.com/office/drawing/2014/main" xmlns="" val="20006"/>
                    </a:ext>
                  </a:extLst>
                </a:gridCol>
                <a:gridCol w="2069800">
                  <a:extLst>
                    <a:ext uri="{9D8B030D-6E8A-4147-A177-3AD203B41FA5}">
                      <a16:colId xmlns:a16="http://schemas.microsoft.com/office/drawing/2014/main" xmlns="" val="20007"/>
                    </a:ext>
                  </a:extLst>
                </a:gridCol>
                <a:gridCol w="2335900">
                  <a:extLst>
                    <a:ext uri="{9D8B030D-6E8A-4147-A177-3AD203B41FA5}">
                      <a16:colId xmlns:a16="http://schemas.microsoft.com/office/drawing/2014/main" xmlns="" val="20008"/>
                    </a:ext>
                  </a:extLst>
                </a:gridCol>
              </a:tblGrid>
              <a:tr h="1527800">
                <a:tc>
                  <a:txBody>
                    <a:bodyPr/>
                    <a:lstStyle/>
                    <a:p>
                      <a:pPr marL="0" marR="0" lvl="0" indent="0" algn="ctr" rtl="0">
                        <a:lnSpc>
                          <a:spcPct val="100000"/>
                        </a:lnSpc>
                        <a:spcBef>
                          <a:spcPts val="0"/>
                        </a:spcBef>
                        <a:spcAft>
                          <a:spcPts val="0"/>
                        </a:spcAft>
                        <a:buNone/>
                      </a:pPr>
                      <a:endParaRPr sz="1400" b="1" u="none" strike="noStrike" cap="none"/>
                    </a:p>
                  </a:txBody>
                  <a:tcPr marL="91425" marR="91425" marT="91425" marB="91425" anchor="ctr"/>
                </a:tc>
                <a:tc>
                  <a:txBody>
                    <a:bodyPr/>
                    <a:lstStyle/>
                    <a:p>
                      <a:pPr marL="0" marR="0" lvl="0" indent="0" algn="ctr" rtl="0">
                        <a:lnSpc>
                          <a:spcPct val="100000"/>
                        </a:lnSpc>
                        <a:spcBef>
                          <a:spcPts val="0"/>
                        </a:spcBef>
                        <a:spcAft>
                          <a:spcPts val="0"/>
                        </a:spcAft>
                        <a:buNone/>
                      </a:pPr>
                      <a:r>
                        <a:rPr lang="en-US" b="1">
                          <a:solidFill>
                            <a:srgbClr val="888888"/>
                          </a:solidFill>
                        </a:rPr>
                        <a:t>elements to include</a:t>
                      </a:r>
                      <a:endParaRPr sz="1400" b="1" u="none" strike="noStrike" cap="none">
                        <a:solidFill>
                          <a:srgbClr val="888888"/>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Sunday</a:t>
                      </a:r>
                      <a:endParaRPr sz="1400" b="1"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Monday</a:t>
                      </a:r>
                      <a:endParaRPr sz="1400" b="1"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t>Tuesday</a:t>
                      </a:r>
                      <a:endParaRPr sz="1400" b="1"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t>Wednesday</a:t>
                      </a:r>
                      <a:endParaRPr sz="1400" b="1"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Thursday</a:t>
                      </a:r>
                      <a:endParaRPr sz="1400" b="1"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Friday</a:t>
                      </a:r>
                      <a:endParaRPr sz="1400" b="1"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Saturday</a:t>
                      </a:r>
                      <a:endParaRPr sz="1400" b="1" u="none" strike="noStrike" cap="none"/>
                    </a:p>
                  </a:txBody>
                  <a:tcPr marL="91425" marR="91425" marT="91425" marB="91425" anchor="ctr"/>
                </a:tc>
                <a:extLst>
                  <a:ext uri="{0D108BD9-81ED-4DB2-BD59-A6C34878D82A}">
                    <a16:rowId xmlns:a16="http://schemas.microsoft.com/office/drawing/2014/main" xmlns="" val="10000"/>
                  </a:ext>
                </a:extLst>
              </a:tr>
              <a:tr h="1739410">
                <a:tc>
                  <a:txBody>
                    <a:bodyPr/>
                    <a:lstStyle/>
                    <a:p>
                      <a:pPr marL="0" lvl="0" indent="0" algn="ctr" rtl="0">
                        <a:spcBef>
                          <a:spcPts val="0"/>
                        </a:spcBef>
                        <a:spcAft>
                          <a:spcPts val="0"/>
                        </a:spcAft>
                        <a:buNone/>
                      </a:pPr>
                      <a:endParaRPr sz="1400">
                        <a:latin typeface="+mn-lt"/>
                      </a:endParaRPr>
                    </a:p>
                    <a:p>
                      <a:pPr marL="0" marR="0" lvl="0" indent="0" algn="ctr" rtl="0">
                        <a:lnSpc>
                          <a:spcPct val="100000"/>
                        </a:lnSpc>
                        <a:spcBef>
                          <a:spcPts val="0"/>
                        </a:spcBef>
                        <a:spcAft>
                          <a:spcPts val="0"/>
                        </a:spcAft>
                        <a:buNone/>
                      </a:pPr>
                      <a:r>
                        <a:rPr lang="en-US" sz="1400" dirty="0">
                          <a:latin typeface="+mn-lt"/>
                        </a:rPr>
                        <a:t>Platform 1</a:t>
                      </a:r>
                      <a:endParaRPr sz="1400">
                        <a:latin typeface="+mn-lt"/>
                      </a:endParaRPr>
                    </a:p>
                    <a:p>
                      <a:pPr marL="0" marR="0" lvl="0" indent="0" algn="ctr" rtl="0">
                        <a:lnSpc>
                          <a:spcPct val="100000"/>
                        </a:lnSpc>
                        <a:spcBef>
                          <a:spcPts val="0"/>
                        </a:spcBef>
                        <a:spcAft>
                          <a:spcPts val="0"/>
                        </a:spcAft>
                        <a:buNone/>
                      </a:pPr>
                      <a:r>
                        <a:rPr lang="en-US" sz="1400" dirty="0">
                          <a:latin typeface="+mn-lt"/>
                        </a:rPr>
                        <a:t>(Facebook)</a:t>
                      </a:r>
                      <a:endParaRPr sz="1400">
                        <a:latin typeface="+mn-lt"/>
                      </a:endParaRPr>
                    </a:p>
                  </a:txBody>
                  <a:tcPr marL="91425" marR="91425" marT="91425" marB="91425" anchor="ctr"/>
                </a:tc>
                <a:tc>
                  <a:txBody>
                    <a:bodyPr/>
                    <a:lstStyle/>
                    <a:p>
                      <a:pPr marL="457200" marR="0" lvl="0" indent="-273050" algn="l" rtl="0">
                        <a:lnSpc>
                          <a:spcPct val="100000"/>
                        </a:lnSpc>
                        <a:spcBef>
                          <a:spcPts val="0"/>
                        </a:spcBef>
                        <a:spcAft>
                          <a:spcPts val="0"/>
                        </a:spcAft>
                        <a:buClr>
                          <a:srgbClr val="888888"/>
                        </a:buClr>
                        <a:buSzPts val="700"/>
                        <a:buChar char="●"/>
                      </a:pPr>
                      <a:r>
                        <a:rPr lang="en-US" sz="1200" dirty="0">
                          <a:solidFill>
                            <a:srgbClr val="888888"/>
                          </a:solidFill>
                          <a:latin typeface="+mn-lt"/>
                        </a:rPr>
                        <a:t>Post Title/Description</a:t>
                      </a:r>
                      <a:endParaRPr sz="1200">
                        <a:solidFill>
                          <a:srgbClr val="888888"/>
                        </a:solidFill>
                        <a:latin typeface="+mn-lt"/>
                      </a:endParaRPr>
                    </a:p>
                    <a:p>
                      <a:pPr marL="457200" lvl="0" indent="-273050" algn="l" rtl="0">
                        <a:spcBef>
                          <a:spcPts val="0"/>
                        </a:spcBef>
                        <a:spcAft>
                          <a:spcPts val="0"/>
                        </a:spcAft>
                        <a:buClr>
                          <a:srgbClr val="888888"/>
                        </a:buClr>
                        <a:buSzPts val="700"/>
                        <a:buChar char="●"/>
                      </a:pPr>
                      <a:r>
                        <a:rPr lang="en-US" sz="1200" dirty="0">
                          <a:solidFill>
                            <a:srgbClr val="888888"/>
                          </a:solidFill>
                          <a:latin typeface="+mn-lt"/>
                        </a:rPr>
                        <a:t>Publish Time</a:t>
                      </a:r>
                      <a:endParaRPr sz="1200">
                        <a:solidFill>
                          <a:srgbClr val="888888"/>
                        </a:solidFill>
                        <a:latin typeface="+mn-lt"/>
                      </a:endParaRPr>
                    </a:p>
                    <a:p>
                      <a:pPr marL="457200" lvl="0" indent="-273050" algn="l" rtl="0">
                        <a:spcBef>
                          <a:spcPts val="0"/>
                        </a:spcBef>
                        <a:spcAft>
                          <a:spcPts val="0"/>
                        </a:spcAft>
                        <a:buClr>
                          <a:srgbClr val="888888"/>
                        </a:buClr>
                        <a:buSzPts val="700"/>
                        <a:buChar char="●"/>
                      </a:pPr>
                      <a:r>
                        <a:rPr lang="en-US" sz="1200" dirty="0">
                          <a:solidFill>
                            <a:srgbClr val="888888"/>
                          </a:solidFill>
                          <a:latin typeface="+mn-lt"/>
                        </a:rPr>
                        <a:t>Content Theme</a:t>
                      </a:r>
                      <a:endParaRPr sz="1200">
                        <a:solidFill>
                          <a:srgbClr val="888888"/>
                        </a:solidFill>
                        <a:latin typeface="+mn-lt"/>
                      </a:endParaRPr>
                    </a:p>
                    <a:p>
                      <a:pPr marL="457200" lvl="0" indent="-273050" algn="l" rtl="0">
                        <a:spcBef>
                          <a:spcPts val="0"/>
                        </a:spcBef>
                        <a:spcAft>
                          <a:spcPts val="0"/>
                        </a:spcAft>
                        <a:buClr>
                          <a:srgbClr val="888888"/>
                        </a:buClr>
                        <a:buSzPts val="700"/>
                        <a:buChar char="●"/>
                      </a:pPr>
                      <a:r>
                        <a:rPr lang="en-US" sz="1200" dirty="0">
                          <a:solidFill>
                            <a:srgbClr val="888888"/>
                          </a:solidFill>
                          <a:latin typeface="+mn-lt"/>
                        </a:rPr>
                        <a:t>Placements</a:t>
                      </a:r>
                      <a:endParaRPr sz="1200">
                        <a:solidFill>
                          <a:srgbClr val="888888"/>
                        </a:solidFill>
                        <a:latin typeface="+mn-lt"/>
                      </a:endParaRPr>
                    </a:p>
                  </a:txBody>
                  <a:tcPr marL="91425" marR="91425" marT="91425" marB="91425"/>
                </a:tc>
                <a:tc>
                  <a:txBody>
                    <a:bodyPr/>
                    <a:lstStyle/>
                    <a:p>
                      <a:pPr marL="0" lvl="0" indent="0" algn="l" rtl="0">
                        <a:spcBef>
                          <a:spcPts val="0"/>
                        </a:spcBef>
                        <a:spcAft>
                          <a:spcPts val="0"/>
                        </a:spcAft>
                        <a:buClr>
                          <a:schemeClr val="dk1"/>
                        </a:buClr>
                        <a:buSzPts val="1100"/>
                        <a:buFont typeface="Arial" pitchFamily="34" charset="0"/>
                        <a:buChar char="•"/>
                      </a:pPr>
                      <a:r>
                        <a:rPr lang="en-US" sz="1400" dirty="0" smtClean="0">
                          <a:solidFill>
                            <a:schemeClr val="dk1"/>
                          </a:solidFill>
                          <a:latin typeface="+mn-lt"/>
                        </a:rPr>
                        <a:t>Five </a:t>
                      </a:r>
                      <a:r>
                        <a:rPr lang="en-US" sz="1400" dirty="0">
                          <a:solidFill>
                            <a:schemeClr val="dk1"/>
                          </a:solidFill>
                          <a:latin typeface="+mn-lt"/>
                        </a:rPr>
                        <a:t>essentials for clean skin</a:t>
                      </a:r>
                      <a:endParaRPr sz="1400">
                        <a:solidFill>
                          <a:schemeClr val="dk1"/>
                        </a:solidFill>
                        <a:latin typeface="+mn-lt"/>
                      </a:endParaRPr>
                    </a:p>
                    <a:p>
                      <a:pPr marL="0" lvl="0" indent="0" algn="l" rtl="0">
                        <a:spcBef>
                          <a:spcPts val="0"/>
                        </a:spcBef>
                        <a:spcAft>
                          <a:spcPts val="0"/>
                        </a:spcAft>
                        <a:buClr>
                          <a:schemeClr val="dk1"/>
                        </a:buClr>
                        <a:buSzPts val="1100"/>
                        <a:buFont typeface="Arial" pitchFamily="34" charset="0"/>
                        <a:buChar char="•"/>
                      </a:pPr>
                      <a:r>
                        <a:rPr lang="en-US" sz="1400" dirty="0">
                          <a:solidFill>
                            <a:schemeClr val="dk1"/>
                          </a:solidFill>
                          <a:latin typeface="+mn-lt"/>
                        </a:rPr>
                        <a:t>12 p.m.</a:t>
                      </a:r>
                      <a:endParaRPr sz="1400">
                        <a:solidFill>
                          <a:schemeClr val="dk1"/>
                        </a:solidFill>
                        <a:latin typeface="+mn-lt"/>
                      </a:endParaRPr>
                    </a:p>
                    <a:p>
                      <a:pPr marL="0" lvl="0" indent="0" algn="l" rtl="0">
                        <a:spcBef>
                          <a:spcPts val="0"/>
                        </a:spcBef>
                        <a:spcAft>
                          <a:spcPts val="0"/>
                        </a:spcAft>
                        <a:buClr>
                          <a:schemeClr val="dk1"/>
                        </a:buClr>
                        <a:buSzPts val="1100"/>
                        <a:buFont typeface="Arial" pitchFamily="34" charset="0"/>
                        <a:buChar char="•"/>
                      </a:pPr>
                      <a:r>
                        <a:rPr lang="en-US" sz="1400" dirty="0">
                          <a:solidFill>
                            <a:schemeClr val="dk1"/>
                          </a:solidFill>
                          <a:latin typeface="+mn-lt"/>
                        </a:rPr>
                        <a:t>Core of </a:t>
                      </a:r>
                      <a:r>
                        <a:rPr lang="en-US" sz="1400" dirty="0" smtClean="0">
                          <a:solidFill>
                            <a:schemeClr val="dk1"/>
                          </a:solidFill>
                          <a:latin typeface="+mn-lt"/>
                        </a:rPr>
                        <a:t>the brand</a:t>
                      </a:r>
                      <a:endParaRPr sz="1400">
                        <a:solidFill>
                          <a:schemeClr val="dk1"/>
                        </a:solidFill>
                        <a:latin typeface="+mn-lt"/>
                      </a:endParaRPr>
                    </a:p>
                    <a:p>
                      <a:pPr marL="0" lvl="0" indent="0" algn="l" rtl="0">
                        <a:spcBef>
                          <a:spcPts val="0"/>
                        </a:spcBef>
                        <a:spcAft>
                          <a:spcPts val="0"/>
                        </a:spcAft>
                        <a:buClr>
                          <a:schemeClr val="dk1"/>
                        </a:buClr>
                        <a:buSzPts val="1100"/>
                        <a:buFont typeface="Arial" pitchFamily="34" charset="0"/>
                        <a:buChar char="•"/>
                      </a:pPr>
                      <a:r>
                        <a:rPr lang="en-US" sz="1400" dirty="0">
                          <a:solidFill>
                            <a:schemeClr val="dk1"/>
                          </a:solidFill>
                          <a:latin typeface="+mn-lt"/>
                        </a:rPr>
                        <a:t>Feed and Stories</a:t>
                      </a:r>
                      <a:endParaRPr sz="1400">
                        <a:latin typeface="+mn-lt"/>
                      </a:endParaRPr>
                    </a:p>
                  </a:txBody>
                  <a:tcPr marL="91425" marR="91425" marT="91425" marB="91425"/>
                </a:tc>
                <a:tc>
                  <a:txBody>
                    <a:bodyPr/>
                    <a:lstStyle/>
                    <a:p>
                      <a:pPr marL="0" marR="0" lvl="0" indent="0" algn="l" rtl="0">
                        <a:lnSpc>
                          <a:spcPct val="100000"/>
                        </a:lnSpc>
                        <a:spcBef>
                          <a:spcPts val="0"/>
                        </a:spcBef>
                        <a:spcAft>
                          <a:spcPts val="0"/>
                        </a:spcAft>
                        <a:buNone/>
                      </a:pPr>
                      <a:endParaRPr sz="1400" u="none" strike="noStrike" cap="none">
                        <a:latin typeface="+mn-lt"/>
                      </a:endParaRPr>
                    </a:p>
                  </a:txBody>
                  <a:tcPr marL="91425" marR="91425" marT="91425" marB="91425"/>
                </a:tc>
                <a:tc>
                  <a:txBody>
                    <a:bodyPr/>
                    <a:lstStyle/>
                    <a:p>
                      <a:pPr marL="0" lvl="0" indent="0" algn="l" rtl="0">
                        <a:spcBef>
                          <a:spcPts val="0"/>
                        </a:spcBef>
                        <a:spcAft>
                          <a:spcPts val="0"/>
                        </a:spcAft>
                        <a:buNone/>
                      </a:pPr>
                      <a:endParaRPr sz="1400">
                        <a:latin typeface="+mn-lt"/>
                      </a:endParaRPr>
                    </a:p>
                  </a:txBody>
                  <a:tcPr marL="91425" marR="91425" marT="91425" marB="91425"/>
                </a:tc>
                <a:tc>
                  <a:txBody>
                    <a:bodyPr/>
                    <a:lstStyle/>
                    <a:p>
                      <a:pPr marL="0" marR="0" lvl="0" indent="0" algn="l" rtl="0">
                        <a:lnSpc>
                          <a:spcPct val="100000"/>
                        </a:lnSpc>
                        <a:spcBef>
                          <a:spcPts val="0"/>
                        </a:spcBef>
                        <a:spcAft>
                          <a:spcPts val="0"/>
                        </a:spcAft>
                        <a:buFont typeface="Arial" pitchFamily="34" charset="0"/>
                        <a:buChar char="•"/>
                      </a:pPr>
                      <a:r>
                        <a:rPr lang="en-US" sz="1400" u="none" strike="noStrike" cap="none" dirty="0" smtClean="0">
                          <a:latin typeface="+mn-lt"/>
                        </a:rPr>
                        <a:t>Start</a:t>
                      </a:r>
                      <a:r>
                        <a:rPr lang="en-US" sz="1400" u="none" strike="noStrike" cap="none" baseline="0" dirty="0" smtClean="0">
                          <a:latin typeface="+mn-lt"/>
                        </a:rPr>
                        <a:t> your week</a:t>
                      </a:r>
                    </a:p>
                    <a:p>
                      <a:pPr marL="0" marR="0" lvl="0" indent="0" algn="l" rtl="0">
                        <a:lnSpc>
                          <a:spcPct val="100000"/>
                        </a:lnSpc>
                        <a:spcBef>
                          <a:spcPts val="0"/>
                        </a:spcBef>
                        <a:spcAft>
                          <a:spcPts val="0"/>
                        </a:spcAft>
                        <a:buFont typeface="Arial" pitchFamily="34" charset="0"/>
                        <a:buChar char="•"/>
                      </a:pPr>
                      <a:r>
                        <a:rPr lang="en-US" sz="1400" u="none" strike="noStrike" cap="none" baseline="0" dirty="0" smtClean="0">
                          <a:latin typeface="+mn-lt"/>
                        </a:rPr>
                        <a:t>10am</a:t>
                      </a:r>
                    </a:p>
                    <a:p>
                      <a:pPr marL="0" marR="0" lvl="0" indent="0" algn="l" rtl="0">
                        <a:lnSpc>
                          <a:spcPct val="100000"/>
                        </a:lnSpc>
                        <a:spcBef>
                          <a:spcPts val="0"/>
                        </a:spcBef>
                        <a:spcAft>
                          <a:spcPts val="0"/>
                        </a:spcAft>
                        <a:buFont typeface="Arial" pitchFamily="34" charset="0"/>
                        <a:buChar char="•"/>
                      </a:pPr>
                      <a:r>
                        <a:rPr lang="en-US" sz="1400" u="none" strike="noStrike" cap="none" baseline="0" dirty="0" smtClean="0">
                          <a:latin typeface="+mn-lt"/>
                        </a:rPr>
                        <a:t>Feed</a:t>
                      </a:r>
                    </a:p>
                    <a:p>
                      <a:pPr marL="0" marR="0" lvl="0" indent="0" algn="l" rtl="0">
                        <a:lnSpc>
                          <a:spcPct val="100000"/>
                        </a:lnSpc>
                        <a:spcBef>
                          <a:spcPts val="0"/>
                        </a:spcBef>
                        <a:spcAft>
                          <a:spcPts val="0"/>
                        </a:spcAft>
                        <a:buFont typeface="Arial" pitchFamily="34" charset="0"/>
                        <a:buChar char="•"/>
                      </a:pPr>
                      <a:r>
                        <a:rPr lang="en-US" sz="1400" u="none" strike="noStrike" cap="none" baseline="0" dirty="0" smtClean="0">
                          <a:latin typeface="+mn-lt"/>
                        </a:rPr>
                        <a:t>Core of the brand</a:t>
                      </a:r>
                      <a:endParaRPr sz="1400" u="none" strike="noStrike" cap="none">
                        <a:latin typeface="+mn-lt"/>
                      </a:endParaRPr>
                    </a:p>
                  </a:txBody>
                  <a:tcPr marL="91425" marR="91425" marT="91425" marB="91425"/>
                </a:tc>
                <a:tc>
                  <a:txBody>
                    <a:bodyPr/>
                    <a:lstStyle/>
                    <a:p>
                      <a:pPr marL="0" lvl="0" indent="0" algn="l" rtl="0">
                        <a:spcBef>
                          <a:spcPts val="0"/>
                        </a:spcBef>
                        <a:spcAft>
                          <a:spcPts val="0"/>
                        </a:spcAft>
                        <a:buNone/>
                      </a:pPr>
                      <a:endParaRPr sz="1400">
                        <a:latin typeface="+mn-lt"/>
                      </a:endParaRPr>
                    </a:p>
                  </a:txBody>
                  <a:tcPr marL="91425" marR="91425" marT="91425" marB="91425"/>
                </a:tc>
                <a:tc>
                  <a:txBody>
                    <a:bodyPr/>
                    <a:lstStyle/>
                    <a:p>
                      <a:pPr marL="0" marR="0" lvl="0" indent="0" algn="l" rtl="0">
                        <a:lnSpc>
                          <a:spcPct val="100000"/>
                        </a:lnSpc>
                        <a:spcBef>
                          <a:spcPts val="0"/>
                        </a:spcBef>
                        <a:spcAft>
                          <a:spcPts val="0"/>
                        </a:spcAft>
                        <a:buFont typeface="Arial" pitchFamily="34" charset="0"/>
                        <a:buChar char="•"/>
                      </a:pPr>
                      <a:r>
                        <a:rPr lang="en-US" sz="1400" u="none" strike="noStrike" cap="none" dirty="0" smtClean="0">
                          <a:latin typeface="+mn-lt"/>
                        </a:rPr>
                        <a:t>Product features</a:t>
                      </a:r>
                    </a:p>
                    <a:p>
                      <a:pPr marL="0" marR="0" lvl="0" indent="0" algn="l" rtl="0">
                        <a:lnSpc>
                          <a:spcPct val="100000"/>
                        </a:lnSpc>
                        <a:spcBef>
                          <a:spcPts val="0"/>
                        </a:spcBef>
                        <a:spcAft>
                          <a:spcPts val="0"/>
                        </a:spcAft>
                        <a:buFont typeface="Arial" pitchFamily="34" charset="0"/>
                        <a:buChar char="•"/>
                      </a:pPr>
                      <a:r>
                        <a:rPr lang="en-US" sz="1400" u="none" strike="noStrike" cap="none" dirty="0" smtClean="0">
                          <a:latin typeface="+mn-lt"/>
                        </a:rPr>
                        <a:t>9</a:t>
                      </a:r>
                      <a:r>
                        <a:rPr lang="en-US" sz="1400" u="none" strike="noStrike" cap="none" baseline="0" dirty="0" smtClean="0">
                          <a:latin typeface="+mn-lt"/>
                        </a:rPr>
                        <a:t> pm</a:t>
                      </a:r>
                    </a:p>
                    <a:p>
                      <a:pPr marL="0" marR="0" lvl="0" indent="0" algn="l" rtl="0">
                        <a:lnSpc>
                          <a:spcPct val="100000"/>
                        </a:lnSpc>
                        <a:spcBef>
                          <a:spcPts val="0"/>
                        </a:spcBef>
                        <a:spcAft>
                          <a:spcPts val="0"/>
                        </a:spcAft>
                        <a:buFont typeface="Arial" pitchFamily="34" charset="0"/>
                        <a:buChar char="•"/>
                      </a:pPr>
                      <a:r>
                        <a:rPr lang="en-US" sz="1400" u="none" strike="noStrike" cap="none" baseline="0" dirty="0" smtClean="0">
                          <a:latin typeface="+mn-lt"/>
                        </a:rPr>
                        <a:t>Stories and feed </a:t>
                      </a:r>
                    </a:p>
                    <a:p>
                      <a:pPr marL="0" marR="0" lvl="0" indent="0" algn="l" rtl="0">
                        <a:lnSpc>
                          <a:spcPct val="100000"/>
                        </a:lnSpc>
                        <a:spcBef>
                          <a:spcPts val="0"/>
                        </a:spcBef>
                        <a:spcAft>
                          <a:spcPts val="0"/>
                        </a:spcAft>
                        <a:buFont typeface="Arial" pitchFamily="34" charset="0"/>
                        <a:buChar char="•"/>
                      </a:pPr>
                      <a:r>
                        <a:rPr lang="en-US" sz="1400" u="none" strike="noStrike" cap="none" baseline="0" dirty="0" smtClean="0">
                          <a:latin typeface="+mn-lt"/>
                        </a:rPr>
                        <a:t>Core of the brand</a:t>
                      </a:r>
                    </a:p>
                    <a:p>
                      <a:pPr marL="0" marR="0" lvl="0" indent="0" algn="l" rtl="0">
                        <a:lnSpc>
                          <a:spcPct val="100000"/>
                        </a:lnSpc>
                        <a:spcBef>
                          <a:spcPts val="0"/>
                        </a:spcBef>
                        <a:spcAft>
                          <a:spcPts val="0"/>
                        </a:spcAft>
                        <a:buFont typeface="Arial" pitchFamily="34" charset="0"/>
                        <a:buChar char="•"/>
                      </a:pPr>
                      <a:endParaRPr sz="1400" u="none" strike="noStrike" cap="none">
                        <a:latin typeface="+mn-lt"/>
                      </a:endParaRPr>
                    </a:p>
                  </a:txBody>
                  <a:tcPr marL="91425" marR="91425" marT="91425" marB="91425"/>
                </a:tc>
                <a:tc>
                  <a:txBody>
                    <a:bodyPr/>
                    <a:lstStyle/>
                    <a:p>
                      <a:pPr marL="0" lvl="0" indent="0" algn="l" rtl="0">
                        <a:spcBef>
                          <a:spcPts val="0"/>
                        </a:spcBef>
                        <a:spcAft>
                          <a:spcPts val="0"/>
                        </a:spcAft>
                        <a:buFont typeface="Arial" pitchFamily="34" charset="0"/>
                        <a:buChar char="•"/>
                      </a:pPr>
                      <a:r>
                        <a:rPr lang="en-US" sz="1400" baseline="0" dirty="0" smtClean="0">
                          <a:latin typeface="+mn-lt"/>
                        </a:rPr>
                        <a:t>Which one do you like</a:t>
                      </a:r>
                    </a:p>
                    <a:p>
                      <a:pPr marL="0" lvl="0" indent="0" algn="l" rtl="0">
                        <a:spcBef>
                          <a:spcPts val="0"/>
                        </a:spcBef>
                        <a:spcAft>
                          <a:spcPts val="0"/>
                        </a:spcAft>
                        <a:buFont typeface="Arial" pitchFamily="34" charset="0"/>
                        <a:buChar char="•"/>
                      </a:pPr>
                      <a:r>
                        <a:rPr lang="en-US" sz="1400" baseline="0" dirty="0" smtClean="0">
                          <a:latin typeface="+mn-lt"/>
                        </a:rPr>
                        <a:t>2pm </a:t>
                      </a:r>
                    </a:p>
                    <a:p>
                      <a:pPr marL="0" lvl="0" indent="0" algn="l" rtl="0">
                        <a:spcBef>
                          <a:spcPts val="0"/>
                        </a:spcBef>
                        <a:spcAft>
                          <a:spcPts val="0"/>
                        </a:spcAft>
                        <a:buFont typeface="Arial" pitchFamily="34" charset="0"/>
                        <a:buChar char="•"/>
                      </a:pPr>
                      <a:r>
                        <a:rPr lang="en-US" sz="1400" baseline="0" dirty="0" smtClean="0">
                          <a:latin typeface="+mn-lt"/>
                        </a:rPr>
                        <a:t>Feed </a:t>
                      </a:r>
                    </a:p>
                    <a:p>
                      <a:pPr marL="0" lvl="0" indent="0" algn="l" rtl="0">
                        <a:spcBef>
                          <a:spcPts val="0"/>
                        </a:spcBef>
                        <a:spcAft>
                          <a:spcPts val="0"/>
                        </a:spcAft>
                        <a:buFont typeface="Arial" pitchFamily="34" charset="0"/>
                        <a:buChar char="•"/>
                      </a:pPr>
                      <a:r>
                        <a:rPr lang="en-US" sz="1400" baseline="0" dirty="0" smtClean="0">
                          <a:latin typeface="+mn-lt"/>
                        </a:rPr>
                        <a:t>Conversional </a:t>
                      </a:r>
                      <a:endParaRPr sz="1400">
                        <a:latin typeface="+mn-lt"/>
                      </a:endParaRPr>
                    </a:p>
                  </a:txBody>
                  <a:tcPr marL="91425" marR="91425" marT="91425" marB="91425"/>
                </a:tc>
                <a:extLst>
                  <a:ext uri="{0D108BD9-81ED-4DB2-BD59-A6C34878D82A}">
                    <a16:rowId xmlns:a16="http://schemas.microsoft.com/office/drawing/2014/main" xmlns="" val="10001"/>
                  </a:ext>
                </a:extLst>
              </a:tr>
              <a:tr h="1170925">
                <a:tc>
                  <a:txBody>
                    <a:bodyPr/>
                    <a:lstStyle/>
                    <a:p>
                      <a:pPr marL="0" lvl="0" indent="0" algn="ctr" rtl="0">
                        <a:spcBef>
                          <a:spcPts val="0"/>
                        </a:spcBef>
                        <a:spcAft>
                          <a:spcPts val="0"/>
                        </a:spcAft>
                        <a:buNone/>
                      </a:pPr>
                      <a:r>
                        <a:rPr lang="en-US" sz="1400" dirty="0">
                          <a:solidFill>
                            <a:srgbClr val="000000"/>
                          </a:solidFill>
                          <a:latin typeface="+mn-lt"/>
                        </a:rPr>
                        <a:t>Platform </a:t>
                      </a:r>
                      <a:r>
                        <a:rPr lang="en-US" sz="1400" dirty="0" smtClean="0">
                          <a:solidFill>
                            <a:srgbClr val="000000"/>
                          </a:solidFill>
                          <a:latin typeface="+mn-lt"/>
                        </a:rPr>
                        <a:t>2</a:t>
                      </a:r>
                    </a:p>
                    <a:p>
                      <a:pPr marL="0" lvl="0" indent="0" algn="ctr" rtl="0">
                        <a:spcBef>
                          <a:spcPts val="0"/>
                        </a:spcBef>
                        <a:spcAft>
                          <a:spcPts val="0"/>
                        </a:spcAft>
                        <a:buNone/>
                      </a:pPr>
                      <a:r>
                        <a:rPr lang="en-US" sz="1400" dirty="0" smtClean="0">
                          <a:solidFill>
                            <a:srgbClr val="000000"/>
                          </a:solidFill>
                          <a:latin typeface="+mn-lt"/>
                        </a:rPr>
                        <a:t>(Instagram)</a:t>
                      </a:r>
                      <a:r>
                        <a:rPr lang="en-US" sz="1400" baseline="0" dirty="0" smtClean="0">
                          <a:solidFill>
                            <a:srgbClr val="000000"/>
                          </a:solidFill>
                          <a:latin typeface="+mn-lt"/>
                        </a:rPr>
                        <a:t> </a:t>
                      </a:r>
                      <a:endParaRPr sz="1400">
                        <a:solidFill>
                          <a:srgbClr val="000000"/>
                        </a:solidFill>
                        <a:latin typeface="+mn-lt"/>
                      </a:endParaRPr>
                    </a:p>
                  </a:txBody>
                  <a:tcPr marL="91425" marR="91425" marT="91425" marB="91425" anchor="ctr"/>
                </a:tc>
                <a:tc>
                  <a:txBody>
                    <a:bodyPr/>
                    <a:lstStyle/>
                    <a:p>
                      <a:pPr marL="457200" lvl="0" indent="-273050" algn="l" rtl="0">
                        <a:spcBef>
                          <a:spcPts val="0"/>
                        </a:spcBef>
                        <a:spcAft>
                          <a:spcPts val="0"/>
                        </a:spcAft>
                        <a:buClr>
                          <a:srgbClr val="888888"/>
                        </a:buClr>
                        <a:buSzPts val="700"/>
                        <a:buChar char="●"/>
                      </a:pPr>
                      <a:r>
                        <a:rPr lang="en-US" sz="1200">
                          <a:solidFill>
                            <a:srgbClr val="888888"/>
                          </a:solidFill>
                          <a:latin typeface="+mn-lt"/>
                        </a:rPr>
                        <a:t>Post Title/Description1</a:t>
                      </a:r>
                      <a:endParaRPr sz="1200">
                        <a:solidFill>
                          <a:srgbClr val="888888"/>
                        </a:solidFill>
                        <a:latin typeface="+mn-lt"/>
                      </a:endParaRPr>
                    </a:p>
                    <a:p>
                      <a:pPr marL="457200" lvl="0" indent="-273050" algn="l" rtl="0">
                        <a:spcBef>
                          <a:spcPts val="0"/>
                        </a:spcBef>
                        <a:spcAft>
                          <a:spcPts val="0"/>
                        </a:spcAft>
                        <a:buClr>
                          <a:srgbClr val="888888"/>
                        </a:buClr>
                        <a:buSzPts val="700"/>
                        <a:buChar char="●"/>
                      </a:pPr>
                      <a:r>
                        <a:rPr lang="en-US" sz="1200">
                          <a:solidFill>
                            <a:srgbClr val="888888"/>
                          </a:solidFill>
                          <a:latin typeface="+mn-lt"/>
                        </a:rPr>
                        <a:t>Publish Time</a:t>
                      </a:r>
                      <a:endParaRPr sz="1200">
                        <a:solidFill>
                          <a:srgbClr val="888888"/>
                        </a:solidFill>
                        <a:latin typeface="+mn-lt"/>
                      </a:endParaRPr>
                    </a:p>
                    <a:p>
                      <a:pPr marL="457200" lvl="0" indent="-273050" algn="l" rtl="0">
                        <a:spcBef>
                          <a:spcPts val="0"/>
                        </a:spcBef>
                        <a:spcAft>
                          <a:spcPts val="0"/>
                        </a:spcAft>
                        <a:buClr>
                          <a:srgbClr val="888888"/>
                        </a:buClr>
                        <a:buSzPts val="700"/>
                        <a:buChar char="●"/>
                      </a:pPr>
                      <a:r>
                        <a:rPr lang="en-US" sz="1200">
                          <a:solidFill>
                            <a:srgbClr val="888888"/>
                          </a:solidFill>
                          <a:latin typeface="+mn-lt"/>
                        </a:rPr>
                        <a:t>Content Theme</a:t>
                      </a:r>
                      <a:endParaRPr sz="1200">
                        <a:solidFill>
                          <a:srgbClr val="888888"/>
                        </a:solidFill>
                        <a:latin typeface="+mn-lt"/>
                      </a:endParaRPr>
                    </a:p>
                    <a:p>
                      <a:pPr marL="457200" lvl="0" indent="-273050" algn="l" rtl="0">
                        <a:spcBef>
                          <a:spcPts val="0"/>
                        </a:spcBef>
                        <a:spcAft>
                          <a:spcPts val="0"/>
                        </a:spcAft>
                        <a:buClr>
                          <a:srgbClr val="888888"/>
                        </a:buClr>
                        <a:buSzPts val="700"/>
                        <a:buChar char="●"/>
                      </a:pPr>
                      <a:r>
                        <a:rPr lang="en-US" sz="1200">
                          <a:solidFill>
                            <a:srgbClr val="888888"/>
                          </a:solidFill>
                          <a:latin typeface="+mn-lt"/>
                        </a:rPr>
                        <a:t>Placements</a:t>
                      </a:r>
                      <a:endParaRPr sz="1200">
                        <a:solidFill>
                          <a:srgbClr val="888888"/>
                        </a:solidFill>
                        <a:latin typeface="+mn-lt"/>
                      </a:endParaRPr>
                    </a:p>
                  </a:txBody>
                  <a:tcPr marL="91425" marR="91425" marT="91425" marB="91425"/>
                </a:tc>
                <a:tc>
                  <a:txBody>
                    <a:bodyPr/>
                    <a:lstStyle/>
                    <a:p>
                      <a:pPr marL="0" lvl="0" indent="0" algn="l" rtl="0">
                        <a:spcBef>
                          <a:spcPts val="0"/>
                        </a:spcBef>
                        <a:spcAft>
                          <a:spcPts val="0"/>
                        </a:spcAft>
                        <a:buFont typeface="Arial" pitchFamily="34" charset="0"/>
                        <a:buChar char="•"/>
                      </a:pPr>
                      <a:r>
                        <a:rPr lang="en-US" sz="1400" dirty="0" smtClean="0">
                          <a:latin typeface="+mn-lt"/>
                        </a:rPr>
                        <a:t>Start your day </a:t>
                      </a:r>
                    </a:p>
                    <a:p>
                      <a:pPr marL="0" lvl="0" indent="0" algn="l" rtl="0">
                        <a:spcBef>
                          <a:spcPts val="0"/>
                        </a:spcBef>
                        <a:spcAft>
                          <a:spcPts val="0"/>
                        </a:spcAft>
                        <a:buFont typeface="Arial" pitchFamily="34" charset="0"/>
                        <a:buChar char="•"/>
                      </a:pPr>
                      <a:r>
                        <a:rPr lang="en-US" sz="1400" dirty="0" smtClean="0">
                          <a:latin typeface="+mn-lt"/>
                        </a:rPr>
                        <a:t>10</a:t>
                      </a:r>
                      <a:r>
                        <a:rPr lang="en-US" sz="1400" baseline="0" dirty="0" smtClean="0">
                          <a:latin typeface="+mn-lt"/>
                        </a:rPr>
                        <a:t> am</a:t>
                      </a:r>
                    </a:p>
                    <a:p>
                      <a:pPr marL="0" lvl="0" indent="0" algn="l" rtl="0">
                        <a:spcBef>
                          <a:spcPts val="0"/>
                        </a:spcBef>
                        <a:spcAft>
                          <a:spcPts val="0"/>
                        </a:spcAft>
                        <a:buFont typeface="Arial" pitchFamily="34" charset="0"/>
                        <a:buChar char="•"/>
                      </a:pPr>
                      <a:r>
                        <a:rPr lang="en-US" sz="1400" baseline="0" dirty="0" smtClean="0">
                          <a:latin typeface="+mn-lt"/>
                        </a:rPr>
                        <a:t>Core of the brand</a:t>
                      </a:r>
                    </a:p>
                    <a:p>
                      <a:pPr marL="0" lvl="0" indent="0" algn="l" rtl="0">
                        <a:spcBef>
                          <a:spcPts val="0"/>
                        </a:spcBef>
                        <a:spcAft>
                          <a:spcPts val="0"/>
                        </a:spcAft>
                        <a:buFont typeface="Arial" pitchFamily="34" charset="0"/>
                        <a:buChar char="•"/>
                      </a:pPr>
                      <a:r>
                        <a:rPr lang="en-US" sz="1400" baseline="0" dirty="0" smtClean="0">
                          <a:latin typeface="+mn-lt"/>
                        </a:rPr>
                        <a:t>Stories </a:t>
                      </a:r>
                      <a:endParaRPr sz="1400">
                        <a:latin typeface="+mn-lt"/>
                      </a:endParaRPr>
                    </a:p>
                  </a:txBody>
                  <a:tcPr marL="91425" marR="91425" marT="91425" marB="91425"/>
                </a:tc>
                <a:tc>
                  <a:txBody>
                    <a:bodyPr/>
                    <a:lstStyle/>
                    <a:p>
                      <a:pPr marL="0" lvl="0" indent="0" algn="l" rtl="0">
                        <a:spcBef>
                          <a:spcPts val="0"/>
                        </a:spcBef>
                        <a:spcAft>
                          <a:spcPts val="0"/>
                        </a:spcAft>
                        <a:buNone/>
                      </a:pPr>
                      <a:r>
                        <a:rPr lang="en-US" sz="1400" dirty="0" smtClean="0">
                          <a:latin typeface="+mn-lt"/>
                        </a:rPr>
                        <a:t>Start your week </a:t>
                      </a:r>
                    </a:p>
                    <a:p>
                      <a:pPr marL="0" lvl="0" indent="0" algn="l" rtl="0">
                        <a:spcBef>
                          <a:spcPts val="0"/>
                        </a:spcBef>
                        <a:spcAft>
                          <a:spcPts val="0"/>
                        </a:spcAft>
                        <a:buNone/>
                      </a:pPr>
                      <a:r>
                        <a:rPr lang="en-US" sz="1400" dirty="0" smtClean="0">
                          <a:latin typeface="+mn-lt"/>
                        </a:rPr>
                        <a:t>8</a:t>
                      </a:r>
                      <a:r>
                        <a:rPr lang="en-US" sz="1400" baseline="0" dirty="0" smtClean="0">
                          <a:latin typeface="+mn-lt"/>
                        </a:rPr>
                        <a:t> am</a:t>
                      </a:r>
                    </a:p>
                    <a:p>
                      <a:pPr marL="0" lvl="0" indent="0" algn="l" rtl="0">
                        <a:spcBef>
                          <a:spcPts val="0"/>
                        </a:spcBef>
                        <a:spcAft>
                          <a:spcPts val="0"/>
                        </a:spcAft>
                        <a:buNone/>
                      </a:pPr>
                      <a:r>
                        <a:rPr lang="en-US" sz="1400" baseline="0" dirty="0" smtClean="0">
                          <a:latin typeface="+mn-lt"/>
                        </a:rPr>
                        <a:t>Stories and feed </a:t>
                      </a:r>
                    </a:p>
                    <a:p>
                      <a:pPr marL="0" lvl="0" indent="0" algn="l" rtl="0">
                        <a:spcBef>
                          <a:spcPts val="0"/>
                        </a:spcBef>
                        <a:spcAft>
                          <a:spcPts val="0"/>
                        </a:spcAft>
                        <a:buNone/>
                      </a:pPr>
                      <a:r>
                        <a:rPr lang="en-US" sz="1400" baseline="0" smtClean="0">
                          <a:latin typeface="+mn-lt"/>
                        </a:rPr>
                        <a:t>Core of </a:t>
                      </a:r>
                      <a:r>
                        <a:rPr lang="en-US" sz="1400" baseline="0" dirty="0" smtClean="0">
                          <a:latin typeface="+mn-lt"/>
                        </a:rPr>
                        <a:t>the brand</a:t>
                      </a:r>
                      <a:endParaRPr sz="1400">
                        <a:latin typeface="+mn-lt"/>
                      </a:endParaRPr>
                    </a:p>
                  </a:txBody>
                  <a:tcPr marL="91425" marR="91425" marT="91425" marB="91425"/>
                </a:tc>
                <a:tc>
                  <a:txBody>
                    <a:bodyPr/>
                    <a:lstStyle/>
                    <a:p>
                      <a:pPr marL="0" lvl="0" indent="0" algn="l" rtl="0">
                        <a:spcBef>
                          <a:spcPts val="0"/>
                        </a:spcBef>
                        <a:spcAft>
                          <a:spcPts val="0"/>
                        </a:spcAft>
                        <a:buNone/>
                      </a:pPr>
                      <a:endParaRPr sz="1400">
                        <a:latin typeface="+mn-lt"/>
                      </a:endParaRPr>
                    </a:p>
                  </a:txBody>
                  <a:tcPr marL="91425" marR="91425" marT="91425" marB="91425"/>
                </a:tc>
                <a:tc>
                  <a:txBody>
                    <a:bodyPr/>
                    <a:lstStyle/>
                    <a:p>
                      <a:pPr marL="0" lvl="0" indent="0" algn="l" rtl="0">
                        <a:spcBef>
                          <a:spcPts val="0"/>
                        </a:spcBef>
                        <a:spcAft>
                          <a:spcPts val="0"/>
                        </a:spcAft>
                        <a:buNone/>
                      </a:pPr>
                      <a:endParaRPr sz="1400">
                        <a:latin typeface="+mn-lt"/>
                      </a:endParaRPr>
                    </a:p>
                  </a:txBody>
                  <a:tcPr marL="91425" marR="91425" marT="91425" marB="91425"/>
                </a:tc>
                <a:tc>
                  <a:txBody>
                    <a:bodyPr/>
                    <a:lstStyle/>
                    <a:p>
                      <a:pPr marL="0" marR="0" lvl="0" indent="0" algn="l" rtl="0">
                        <a:lnSpc>
                          <a:spcPct val="100000"/>
                        </a:lnSpc>
                        <a:spcBef>
                          <a:spcPts val="0"/>
                        </a:spcBef>
                        <a:spcAft>
                          <a:spcPts val="0"/>
                        </a:spcAft>
                        <a:buNone/>
                      </a:pPr>
                      <a:endParaRPr sz="1400" u="none" strike="noStrike" cap="none">
                        <a:latin typeface="+mn-lt"/>
                      </a:endParaRPr>
                    </a:p>
                  </a:txBody>
                  <a:tcPr marL="91425" marR="91425" marT="91425" marB="91425"/>
                </a:tc>
                <a:tc>
                  <a:txBody>
                    <a:bodyPr/>
                    <a:lstStyle/>
                    <a:p>
                      <a:pPr marL="0" marR="0" lvl="0" indent="0" algn="l" rtl="0">
                        <a:lnSpc>
                          <a:spcPct val="100000"/>
                        </a:lnSpc>
                        <a:spcBef>
                          <a:spcPts val="0"/>
                        </a:spcBef>
                        <a:spcAft>
                          <a:spcPts val="0"/>
                        </a:spcAft>
                        <a:buFont typeface="Arial" pitchFamily="34" charset="0"/>
                        <a:buChar char="•"/>
                      </a:pPr>
                      <a:r>
                        <a:rPr lang="en-US" sz="1400" u="none" strike="noStrike" cap="none" dirty="0" smtClean="0">
                          <a:latin typeface="+mn-lt"/>
                        </a:rPr>
                        <a:t>Give</a:t>
                      </a:r>
                      <a:r>
                        <a:rPr lang="en-US" sz="1400" u="none" strike="noStrike" cap="none" baseline="0" dirty="0" smtClean="0">
                          <a:latin typeface="+mn-lt"/>
                        </a:rPr>
                        <a:t> yourself some time</a:t>
                      </a:r>
                    </a:p>
                    <a:p>
                      <a:pPr marL="0" marR="0" lvl="0" indent="0" algn="l" rtl="0">
                        <a:lnSpc>
                          <a:spcPct val="100000"/>
                        </a:lnSpc>
                        <a:spcBef>
                          <a:spcPts val="0"/>
                        </a:spcBef>
                        <a:spcAft>
                          <a:spcPts val="0"/>
                        </a:spcAft>
                        <a:buFont typeface="Arial" pitchFamily="34" charset="0"/>
                        <a:buChar char="•"/>
                      </a:pPr>
                      <a:r>
                        <a:rPr lang="en-US" sz="1400" u="none" strike="noStrike" cap="none" baseline="0" dirty="0" smtClean="0">
                          <a:latin typeface="+mn-lt"/>
                        </a:rPr>
                        <a:t>12 pm</a:t>
                      </a:r>
                    </a:p>
                    <a:p>
                      <a:pPr marL="0" marR="0" lvl="0" indent="0" algn="l" rtl="0">
                        <a:lnSpc>
                          <a:spcPct val="100000"/>
                        </a:lnSpc>
                        <a:spcBef>
                          <a:spcPts val="0"/>
                        </a:spcBef>
                        <a:spcAft>
                          <a:spcPts val="0"/>
                        </a:spcAft>
                        <a:buFont typeface="Arial" pitchFamily="34" charset="0"/>
                        <a:buChar char="•"/>
                      </a:pPr>
                      <a:r>
                        <a:rPr lang="en-US" sz="1400" u="none" strike="noStrike" cap="none" baseline="0" dirty="0" smtClean="0">
                          <a:latin typeface="+mn-lt"/>
                        </a:rPr>
                        <a:t>Core of the brand </a:t>
                      </a:r>
                    </a:p>
                    <a:p>
                      <a:pPr marL="0" marR="0" lvl="0" indent="0" algn="l" rtl="0">
                        <a:lnSpc>
                          <a:spcPct val="100000"/>
                        </a:lnSpc>
                        <a:spcBef>
                          <a:spcPts val="0"/>
                        </a:spcBef>
                        <a:spcAft>
                          <a:spcPts val="0"/>
                        </a:spcAft>
                        <a:buFont typeface="Arial" pitchFamily="34" charset="0"/>
                        <a:buChar char="•"/>
                      </a:pPr>
                      <a:r>
                        <a:rPr lang="en-US" sz="1400" u="none" strike="noStrike" cap="none" baseline="0" dirty="0" smtClean="0">
                          <a:latin typeface="+mn-lt"/>
                        </a:rPr>
                        <a:t>Stories and feed</a:t>
                      </a:r>
                      <a:endParaRPr sz="1400" u="none" strike="noStrike" cap="none">
                        <a:latin typeface="+mn-lt"/>
                      </a:endParaRPr>
                    </a:p>
                  </a:txBody>
                  <a:tcPr marL="91425" marR="91425" marT="91425" marB="91425"/>
                </a:tc>
                <a:tc>
                  <a:txBody>
                    <a:bodyPr/>
                    <a:lstStyle/>
                    <a:p>
                      <a:pPr marL="0" marR="0" lvl="0" indent="0" algn="l" rtl="0">
                        <a:lnSpc>
                          <a:spcPct val="100000"/>
                        </a:lnSpc>
                        <a:spcBef>
                          <a:spcPts val="0"/>
                        </a:spcBef>
                        <a:spcAft>
                          <a:spcPts val="0"/>
                        </a:spcAft>
                        <a:buNone/>
                      </a:pPr>
                      <a:r>
                        <a:rPr lang="en-US" sz="1400" u="none" strike="noStrike" cap="none" dirty="0" smtClean="0">
                          <a:latin typeface="+mn-lt"/>
                        </a:rPr>
                        <a:t>Which</a:t>
                      </a:r>
                      <a:r>
                        <a:rPr lang="en-US" sz="1400" u="none" strike="noStrike" cap="none" baseline="0" dirty="0" smtClean="0">
                          <a:latin typeface="+mn-lt"/>
                        </a:rPr>
                        <a:t> one do you like </a:t>
                      </a:r>
                    </a:p>
                    <a:p>
                      <a:pPr marL="0" marR="0" lvl="0" indent="0" algn="l" rtl="0">
                        <a:lnSpc>
                          <a:spcPct val="100000"/>
                        </a:lnSpc>
                        <a:spcBef>
                          <a:spcPts val="0"/>
                        </a:spcBef>
                        <a:spcAft>
                          <a:spcPts val="0"/>
                        </a:spcAft>
                        <a:buNone/>
                      </a:pPr>
                      <a:r>
                        <a:rPr lang="en-US" sz="1400" u="none" strike="noStrike" cap="none" baseline="0" dirty="0" smtClean="0">
                          <a:latin typeface="+mn-lt"/>
                        </a:rPr>
                        <a:t>12pm </a:t>
                      </a:r>
                    </a:p>
                    <a:p>
                      <a:pPr marL="0" marR="0" lvl="0" indent="0" algn="l" rtl="0">
                        <a:lnSpc>
                          <a:spcPct val="100000"/>
                        </a:lnSpc>
                        <a:spcBef>
                          <a:spcPts val="0"/>
                        </a:spcBef>
                        <a:spcAft>
                          <a:spcPts val="0"/>
                        </a:spcAft>
                        <a:buNone/>
                      </a:pPr>
                      <a:r>
                        <a:rPr lang="en-US" sz="1400" u="none" strike="noStrike" cap="none" baseline="0" dirty="0" smtClean="0">
                          <a:latin typeface="+mn-lt"/>
                        </a:rPr>
                        <a:t>Stories</a:t>
                      </a:r>
                    </a:p>
                    <a:p>
                      <a:pPr marL="0" marR="0" lvl="0" indent="0" algn="l" rtl="0">
                        <a:lnSpc>
                          <a:spcPct val="100000"/>
                        </a:lnSpc>
                        <a:spcBef>
                          <a:spcPts val="0"/>
                        </a:spcBef>
                        <a:spcAft>
                          <a:spcPts val="0"/>
                        </a:spcAft>
                        <a:buNone/>
                      </a:pPr>
                      <a:r>
                        <a:rPr lang="en-US" sz="1400" u="none" strike="noStrike" cap="none" baseline="0" dirty="0" smtClean="0">
                          <a:latin typeface="+mn-lt"/>
                        </a:rPr>
                        <a:t>Conversional  </a:t>
                      </a:r>
                    </a:p>
                    <a:p>
                      <a:pPr marL="0" marR="0" lvl="0" indent="0" algn="l" rtl="0">
                        <a:lnSpc>
                          <a:spcPct val="100000"/>
                        </a:lnSpc>
                        <a:spcBef>
                          <a:spcPts val="0"/>
                        </a:spcBef>
                        <a:spcAft>
                          <a:spcPts val="0"/>
                        </a:spcAft>
                        <a:buNone/>
                      </a:pPr>
                      <a:endParaRPr sz="1400" u="none" strike="noStrike" cap="none">
                        <a:latin typeface="+mn-lt"/>
                      </a:endParaRPr>
                    </a:p>
                  </a:txBody>
                  <a:tcPr marL="91425" marR="91425" marT="91425" marB="91425"/>
                </a:tc>
                <a:extLst>
                  <a:ext uri="{0D108BD9-81ED-4DB2-BD59-A6C34878D82A}">
                    <a16:rowId xmlns:a16="http://schemas.microsoft.com/office/drawing/2014/main" xmlns="" val="10002"/>
                  </a:ext>
                </a:extLst>
              </a:tr>
              <a:tr h="1234150">
                <a:tc>
                  <a:txBody>
                    <a:bodyPr/>
                    <a:lstStyle/>
                    <a:p>
                      <a:pPr marL="0" lvl="0" indent="0" algn="ctr" rtl="0">
                        <a:spcBef>
                          <a:spcPts val="0"/>
                        </a:spcBef>
                        <a:spcAft>
                          <a:spcPts val="0"/>
                        </a:spcAft>
                        <a:buNone/>
                      </a:pPr>
                      <a:r>
                        <a:rPr lang="en-US" sz="1400" dirty="0">
                          <a:solidFill>
                            <a:srgbClr val="000000"/>
                          </a:solidFill>
                          <a:latin typeface="+mn-lt"/>
                        </a:rPr>
                        <a:t>Platform </a:t>
                      </a:r>
                      <a:r>
                        <a:rPr lang="en-US" sz="1400" dirty="0" smtClean="0">
                          <a:solidFill>
                            <a:srgbClr val="000000"/>
                          </a:solidFill>
                          <a:latin typeface="+mn-lt"/>
                        </a:rPr>
                        <a:t>3</a:t>
                      </a:r>
                    </a:p>
                    <a:p>
                      <a:pPr marL="0" lvl="0" indent="0" algn="ctr" rtl="0">
                        <a:spcBef>
                          <a:spcPts val="0"/>
                        </a:spcBef>
                        <a:spcAft>
                          <a:spcPts val="0"/>
                        </a:spcAft>
                        <a:buNone/>
                      </a:pPr>
                      <a:r>
                        <a:rPr lang="en-US" sz="1400" dirty="0" smtClean="0">
                          <a:solidFill>
                            <a:srgbClr val="000000"/>
                          </a:solidFill>
                          <a:latin typeface="+mn-lt"/>
                        </a:rPr>
                        <a:t>(Pinterest)</a:t>
                      </a:r>
                      <a:endParaRPr sz="1400">
                        <a:solidFill>
                          <a:srgbClr val="000000"/>
                        </a:solidFill>
                        <a:latin typeface="+mn-lt"/>
                      </a:endParaRPr>
                    </a:p>
                  </a:txBody>
                  <a:tcPr marL="91425" marR="91425" marT="91425" marB="91425" anchor="ctr"/>
                </a:tc>
                <a:tc>
                  <a:txBody>
                    <a:bodyPr/>
                    <a:lstStyle/>
                    <a:p>
                      <a:pPr marL="457200" lvl="0" indent="-273050" algn="l" rtl="0">
                        <a:spcBef>
                          <a:spcPts val="0"/>
                        </a:spcBef>
                        <a:spcAft>
                          <a:spcPts val="0"/>
                        </a:spcAft>
                        <a:buClr>
                          <a:srgbClr val="888888"/>
                        </a:buClr>
                        <a:buSzPts val="700"/>
                        <a:buChar char="●"/>
                      </a:pPr>
                      <a:r>
                        <a:rPr lang="en-US" sz="1200">
                          <a:solidFill>
                            <a:srgbClr val="888888"/>
                          </a:solidFill>
                          <a:latin typeface="+mn-lt"/>
                        </a:rPr>
                        <a:t>Post Title/Description</a:t>
                      </a:r>
                      <a:endParaRPr sz="1200">
                        <a:solidFill>
                          <a:srgbClr val="888888"/>
                        </a:solidFill>
                        <a:latin typeface="+mn-lt"/>
                      </a:endParaRPr>
                    </a:p>
                    <a:p>
                      <a:pPr marL="457200" lvl="0" indent="-273050" algn="l" rtl="0">
                        <a:spcBef>
                          <a:spcPts val="0"/>
                        </a:spcBef>
                        <a:spcAft>
                          <a:spcPts val="0"/>
                        </a:spcAft>
                        <a:buClr>
                          <a:srgbClr val="888888"/>
                        </a:buClr>
                        <a:buSzPts val="700"/>
                        <a:buChar char="●"/>
                      </a:pPr>
                      <a:r>
                        <a:rPr lang="en-US" sz="1200">
                          <a:solidFill>
                            <a:srgbClr val="888888"/>
                          </a:solidFill>
                          <a:latin typeface="+mn-lt"/>
                        </a:rPr>
                        <a:t>Publish Time</a:t>
                      </a:r>
                      <a:endParaRPr sz="1200">
                        <a:solidFill>
                          <a:srgbClr val="888888"/>
                        </a:solidFill>
                        <a:latin typeface="+mn-lt"/>
                      </a:endParaRPr>
                    </a:p>
                    <a:p>
                      <a:pPr marL="457200" lvl="0" indent="-273050" algn="l" rtl="0">
                        <a:spcBef>
                          <a:spcPts val="0"/>
                        </a:spcBef>
                        <a:spcAft>
                          <a:spcPts val="0"/>
                        </a:spcAft>
                        <a:buClr>
                          <a:srgbClr val="888888"/>
                        </a:buClr>
                        <a:buSzPts val="700"/>
                        <a:buChar char="●"/>
                      </a:pPr>
                      <a:r>
                        <a:rPr lang="en-US" sz="1200">
                          <a:solidFill>
                            <a:srgbClr val="888888"/>
                          </a:solidFill>
                          <a:latin typeface="+mn-lt"/>
                        </a:rPr>
                        <a:t>Content Theme</a:t>
                      </a:r>
                      <a:endParaRPr sz="1200">
                        <a:solidFill>
                          <a:srgbClr val="888888"/>
                        </a:solidFill>
                        <a:latin typeface="+mn-lt"/>
                      </a:endParaRPr>
                    </a:p>
                    <a:p>
                      <a:pPr marL="457200" lvl="0" indent="-273050" algn="l" rtl="0">
                        <a:spcBef>
                          <a:spcPts val="0"/>
                        </a:spcBef>
                        <a:spcAft>
                          <a:spcPts val="0"/>
                        </a:spcAft>
                        <a:buClr>
                          <a:srgbClr val="888888"/>
                        </a:buClr>
                        <a:buSzPts val="700"/>
                        <a:buChar char="●"/>
                      </a:pPr>
                      <a:r>
                        <a:rPr lang="en-US" sz="1200">
                          <a:solidFill>
                            <a:srgbClr val="888888"/>
                          </a:solidFill>
                          <a:latin typeface="+mn-lt"/>
                        </a:rPr>
                        <a:t>Placements</a:t>
                      </a:r>
                      <a:endParaRPr sz="1200">
                        <a:solidFill>
                          <a:srgbClr val="888888"/>
                        </a:solidFill>
                        <a:latin typeface="+mn-lt"/>
                      </a:endParaRPr>
                    </a:p>
                  </a:txBody>
                  <a:tcPr marL="91425" marR="91425" marT="91425" marB="91425"/>
                </a:tc>
                <a:tc>
                  <a:txBody>
                    <a:bodyPr/>
                    <a:lstStyle/>
                    <a:p>
                      <a:pPr marL="0" lvl="0" indent="0" algn="l" rtl="0">
                        <a:spcBef>
                          <a:spcPts val="0"/>
                        </a:spcBef>
                        <a:spcAft>
                          <a:spcPts val="0"/>
                        </a:spcAft>
                        <a:buFont typeface="Arial" pitchFamily="34" charset="0"/>
                        <a:buChar char="•"/>
                      </a:pPr>
                      <a:r>
                        <a:rPr lang="en-US" sz="1400" dirty="0" smtClean="0">
                          <a:latin typeface="+mn-lt"/>
                        </a:rPr>
                        <a:t>How to use  </a:t>
                      </a:r>
                    </a:p>
                    <a:p>
                      <a:pPr marL="0" lvl="0" indent="0" algn="l" rtl="0">
                        <a:spcBef>
                          <a:spcPts val="0"/>
                        </a:spcBef>
                        <a:spcAft>
                          <a:spcPts val="0"/>
                        </a:spcAft>
                        <a:buFont typeface="Arial" pitchFamily="34" charset="0"/>
                        <a:buChar char="•"/>
                      </a:pPr>
                      <a:r>
                        <a:rPr lang="en-US" sz="1400" dirty="0" smtClean="0">
                          <a:latin typeface="+mn-lt"/>
                        </a:rPr>
                        <a:t>4 pm</a:t>
                      </a:r>
                    </a:p>
                    <a:p>
                      <a:pPr marL="0" lvl="0" indent="0" algn="l" rtl="0">
                        <a:spcBef>
                          <a:spcPts val="0"/>
                        </a:spcBef>
                        <a:spcAft>
                          <a:spcPts val="0"/>
                        </a:spcAft>
                        <a:buFont typeface="Arial" pitchFamily="34" charset="0"/>
                        <a:buChar char="•"/>
                      </a:pPr>
                      <a:r>
                        <a:rPr lang="en-US" sz="1400" dirty="0" smtClean="0">
                          <a:latin typeface="+mn-lt"/>
                        </a:rPr>
                        <a:t>Core</a:t>
                      </a:r>
                      <a:r>
                        <a:rPr lang="en-US" sz="1400" baseline="0" dirty="0" smtClean="0">
                          <a:latin typeface="+mn-lt"/>
                        </a:rPr>
                        <a:t> of the brand</a:t>
                      </a:r>
                    </a:p>
                    <a:p>
                      <a:pPr marL="0" lvl="0" indent="0" algn="l" rtl="0">
                        <a:spcBef>
                          <a:spcPts val="0"/>
                        </a:spcBef>
                        <a:spcAft>
                          <a:spcPts val="0"/>
                        </a:spcAft>
                        <a:buFont typeface="Arial" pitchFamily="34" charset="0"/>
                        <a:buChar char="•"/>
                      </a:pPr>
                      <a:r>
                        <a:rPr lang="en-US" sz="1400" baseline="0" dirty="0" smtClean="0">
                          <a:latin typeface="+mn-lt"/>
                        </a:rPr>
                        <a:t>Feed </a:t>
                      </a:r>
                      <a:endParaRPr lang="en-US" sz="1400" dirty="0" smtClean="0">
                        <a:latin typeface="+mn-lt"/>
                      </a:endParaRPr>
                    </a:p>
                    <a:p>
                      <a:pPr marL="0" lvl="0" indent="0" algn="l" rtl="0">
                        <a:spcBef>
                          <a:spcPts val="0"/>
                        </a:spcBef>
                        <a:spcAft>
                          <a:spcPts val="0"/>
                        </a:spcAft>
                        <a:buFont typeface="Arial" pitchFamily="34" charset="0"/>
                        <a:buChar char="•"/>
                      </a:pPr>
                      <a:endParaRPr sz="1400">
                        <a:latin typeface="+mn-lt"/>
                      </a:endParaRPr>
                    </a:p>
                  </a:txBody>
                  <a:tcPr marL="91425" marR="91425" marT="91425" marB="91425"/>
                </a:tc>
                <a:tc>
                  <a:txBody>
                    <a:bodyPr/>
                    <a:lstStyle/>
                    <a:p>
                      <a:pPr marL="0" lvl="0" indent="0" algn="l" rtl="0">
                        <a:spcBef>
                          <a:spcPts val="0"/>
                        </a:spcBef>
                        <a:spcAft>
                          <a:spcPts val="0"/>
                        </a:spcAft>
                        <a:buNone/>
                      </a:pPr>
                      <a:endParaRPr sz="1400">
                        <a:latin typeface="+mn-lt"/>
                      </a:endParaRPr>
                    </a:p>
                  </a:txBody>
                  <a:tcPr marL="91425" marR="91425" marT="91425" marB="91425"/>
                </a:tc>
                <a:tc>
                  <a:txBody>
                    <a:bodyPr/>
                    <a:lstStyle/>
                    <a:p>
                      <a:pPr marL="457200" marR="0" lvl="0" indent="0" algn="l" rtl="0">
                        <a:lnSpc>
                          <a:spcPct val="100000"/>
                        </a:lnSpc>
                        <a:spcBef>
                          <a:spcPts val="0"/>
                        </a:spcBef>
                        <a:spcAft>
                          <a:spcPts val="0"/>
                        </a:spcAft>
                        <a:buFont typeface="Arial" pitchFamily="34" charset="0"/>
                        <a:buChar char="•"/>
                      </a:pPr>
                      <a:r>
                        <a:rPr lang="en-US" sz="1400" u="none" strike="noStrike" cap="none" dirty="0" smtClean="0">
                          <a:latin typeface="+mn-lt"/>
                        </a:rPr>
                        <a:t>Discount</a:t>
                      </a:r>
                    </a:p>
                    <a:p>
                      <a:pPr marL="457200" marR="0" lvl="0" indent="0" algn="l" rtl="0">
                        <a:lnSpc>
                          <a:spcPct val="100000"/>
                        </a:lnSpc>
                        <a:spcBef>
                          <a:spcPts val="0"/>
                        </a:spcBef>
                        <a:spcAft>
                          <a:spcPts val="0"/>
                        </a:spcAft>
                        <a:buFont typeface="Arial" pitchFamily="34" charset="0"/>
                        <a:buChar char="•"/>
                      </a:pPr>
                      <a:r>
                        <a:rPr lang="en-US" sz="1400" u="none" strike="noStrike" cap="none" dirty="0" smtClean="0">
                          <a:latin typeface="+mn-lt"/>
                        </a:rPr>
                        <a:t>10am</a:t>
                      </a:r>
                    </a:p>
                    <a:p>
                      <a:pPr marL="457200" marR="0" lvl="0" indent="0" algn="l" rtl="0">
                        <a:lnSpc>
                          <a:spcPct val="100000"/>
                        </a:lnSpc>
                        <a:spcBef>
                          <a:spcPts val="0"/>
                        </a:spcBef>
                        <a:spcAft>
                          <a:spcPts val="0"/>
                        </a:spcAft>
                        <a:buFont typeface="Arial" pitchFamily="34" charset="0"/>
                        <a:buChar char="•"/>
                      </a:pPr>
                      <a:r>
                        <a:rPr lang="en-US" sz="1400" u="none" strike="noStrike" cap="none" dirty="0" smtClean="0">
                          <a:latin typeface="+mn-lt"/>
                        </a:rPr>
                        <a:t>Feed</a:t>
                      </a:r>
                      <a:r>
                        <a:rPr lang="en-US" sz="1400" u="none" strike="noStrike" cap="none" baseline="0" dirty="0" smtClean="0">
                          <a:latin typeface="+mn-lt"/>
                        </a:rPr>
                        <a:t> </a:t>
                      </a:r>
                    </a:p>
                    <a:p>
                      <a:pPr marL="457200" marR="0" lvl="0" indent="0" algn="l" rtl="0">
                        <a:lnSpc>
                          <a:spcPct val="100000"/>
                        </a:lnSpc>
                        <a:spcBef>
                          <a:spcPts val="0"/>
                        </a:spcBef>
                        <a:spcAft>
                          <a:spcPts val="0"/>
                        </a:spcAft>
                        <a:buFont typeface="Arial" pitchFamily="34" charset="0"/>
                        <a:buChar char="•"/>
                      </a:pPr>
                      <a:r>
                        <a:rPr lang="en-US" sz="1400" u="none" strike="noStrike" cap="none" baseline="0" dirty="0" smtClean="0">
                          <a:latin typeface="+mn-lt"/>
                        </a:rPr>
                        <a:t>Core of the brand</a:t>
                      </a:r>
                      <a:endParaRPr lang="en-US" sz="1400" u="none" strike="noStrike" cap="none" dirty="0" smtClean="0">
                        <a:latin typeface="+mn-lt"/>
                      </a:endParaRPr>
                    </a:p>
                    <a:p>
                      <a:pPr marL="457200" marR="0" lvl="0" indent="0" algn="l" rtl="0">
                        <a:lnSpc>
                          <a:spcPct val="100000"/>
                        </a:lnSpc>
                        <a:spcBef>
                          <a:spcPts val="0"/>
                        </a:spcBef>
                        <a:spcAft>
                          <a:spcPts val="0"/>
                        </a:spcAft>
                        <a:buNone/>
                      </a:pPr>
                      <a:endParaRPr sz="1400" u="none" strike="noStrike" cap="none">
                        <a:latin typeface="+mn-lt"/>
                      </a:endParaRPr>
                    </a:p>
                  </a:txBody>
                  <a:tcPr marL="91425" marR="91425" marT="91425" marB="91425"/>
                </a:tc>
                <a:tc>
                  <a:txBody>
                    <a:bodyPr/>
                    <a:lstStyle/>
                    <a:p>
                      <a:pPr marL="0" marR="0" lvl="0" indent="0" algn="l" rtl="0">
                        <a:lnSpc>
                          <a:spcPct val="100000"/>
                        </a:lnSpc>
                        <a:spcBef>
                          <a:spcPts val="0"/>
                        </a:spcBef>
                        <a:spcAft>
                          <a:spcPts val="0"/>
                        </a:spcAft>
                        <a:buNone/>
                      </a:pPr>
                      <a:endParaRPr sz="1400" u="none" strike="noStrike" cap="none">
                        <a:latin typeface="+mn-lt"/>
                      </a:endParaRPr>
                    </a:p>
                  </a:txBody>
                  <a:tcPr marL="91425" marR="91425" marT="91425" marB="91425"/>
                </a:tc>
                <a:tc>
                  <a:txBody>
                    <a:bodyPr/>
                    <a:lstStyle/>
                    <a:p>
                      <a:pPr marL="0" marR="0" lvl="0" indent="0" algn="l" rtl="0">
                        <a:lnSpc>
                          <a:spcPct val="100000"/>
                        </a:lnSpc>
                        <a:spcBef>
                          <a:spcPts val="0"/>
                        </a:spcBef>
                        <a:spcAft>
                          <a:spcPts val="0"/>
                        </a:spcAft>
                        <a:buNone/>
                      </a:pPr>
                      <a:endParaRPr sz="1400" u="none" strike="noStrike" cap="none">
                        <a:latin typeface="+mn-lt"/>
                      </a:endParaRPr>
                    </a:p>
                  </a:txBody>
                  <a:tcPr marL="91425" marR="91425" marT="91425" marB="91425"/>
                </a:tc>
                <a:tc>
                  <a:txBody>
                    <a:bodyPr/>
                    <a:lstStyle/>
                    <a:p>
                      <a:pPr marL="0" lvl="0" indent="0" algn="l" rtl="0">
                        <a:spcBef>
                          <a:spcPts val="0"/>
                        </a:spcBef>
                        <a:spcAft>
                          <a:spcPts val="0"/>
                        </a:spcAft>
                        <a:buFont typeface="Arial" pitchFamily="34" charset="0"/>
                        <a:buChar char="•"/>
                      </a:pPr>
                      <a:r>
                        <a:rPr lang="en-US" sz="1400" dirty="0" smtClean="0">
                          <a:latin typeface="+mn-lt"/>
                        </a:rPr>
                        <a:t>Give your</a:t>
                      </a:r>
                      <a:r>
                        <a:rPr lang="en-US" sz="1400" baseline="0" dirty="0" smtClean="0">
                          <a:latin typeface="+mn-lt"/>
                        </a:rPr>
                        <a:t> self some time</a:t>
                      </a:r>
                    </a:p>
                    <a:p>
                      <a:pPr marL="0" lvl="0" indent="0" algn="l" rtl="0">
                        <a:spcBef>
                          <a:spcPts val="0"/>
                        </a:spcBef>
                        <a:spcAft>
                          <a:spcPts val="0"/>
                        </a:spcAft>
                        <a:buFont typeface="Arial" pitchFamily="34" charset="0"/>
                        <a:buChar char="•"/>
                      </a:pPr>
                      <a:r>
                        <a:rPr lang="en-US" sz="1400" baseline="0" dirty="0" smtClean="0">
                          <a:latin typeface="+mn-lt"/>
                        </a:rPr>
                        <a:t>12pm </a:t>
                      </a:r>
                    </a:p>
                    <a:p>
                      <a:pPr marL="0" lvl="0" indent="0" algn="l" rtl="0">
                        <a:spcBef>
                          <a:spcPts val="0"/>
                        </a:spcBef>
                        <a:spcAft>
                          <a:spcPts val="0"/>
                        </a:spcAft>
                        <a:buFont typeface="Arial" pitchFamily="34" charset="0"/>
                        <a:buChar char="•"/>
                      </a:pPr>
                      <a:r>
                        <a:rPr lang="en-US" sz="1400" baseline="0" dirty="0" smtClean="0">
                          <a:latin typeface="+mn-lt"/>
                        </a:rPr>
                        <a:t>Core of the brand</a:t>
                      </a:r>
                    </a:p>
                    <a:p>
                      <a:pPr marL="0" lvl="0" indent="0" algn="l" rtl="0">
                        <a:spcBef>
                          <a:spcPts val="0"/>
                        </a:spcBef>
                        <a:spcAft>
                          <a:spcPts val="0"/>
                        </a:spcAft>
                        <a:buFont typeface="Arial" pitchFamily="34" charset="0"/>
                        <a:buChar char="•"/>
                      </a:pPr>
                      <a:r>
                        <a:rPr lang="en-US" sz="1400" baseline="0" dirty="0" smtClean="0">
                          <a:latin typeface="+mn-lt"/>
                        </a:rPr>
                        <a:t>feed</a:t>
                      </a:r>
                      <a:endParaRPr sz="1400">
                        <a:latin typeface="+mn-lt"/>
                      </a:endParaRPr>
                    </a:p>
                  </a:txBody>
                  <a:tcPr marL="91425" marR="91425" marT="91425" marB="91425"/>
                </a:tc>
                <a:tc>
                  <a:txBody>
                    <a:bodyPr/>
                    <a:lstStyle/>
                    <a:p>
                      <a:pPr marL="0" lvl="0" indent="0" algn="l" rtl="0">
                        <a:spcBef>
                          <a:spcPts val="0"/>
                        </a:spcBef>
                        <a:spcAft>
                          <a:spcPts val="0"/>
                        </a:spcAft>
                        <a:buNone/>
                      </a:pPr>
                      <a:r>
                        <a:rPr lang="en-US" sz="1400" dirty="0" smtClean="0">
                          <a:latin typeface="+mn-lt"/>
                        </a:rPr>
                        <a:t>Let</a:t>
                      </a:r>
                      <a:r>
                        <a:rPr lang="en-US" sz="1400" baseline="0" dirty="0" smtClean="0">
                          <a:latin typeface="+mn-lt"/>
                        </a:rPr>
                        <a:t>’s restock </a:t>
                      </a:r>
                    </a:p>
                    <a:p>
                      <a:pPr marL="0" lvl="0" indent="0" algn="l" rtl="0">
                        <a:spcBef>
                          <a:spcPts val="0"/>
                        </a:spcBef>
                        <a:spcAft>
                          <a:spcPts val="0"/>
                        </a:spcAft>
                        <a:buNone/>
                      </a:pPr>
                      <a:r>
                        <a:rPr lang="en-US" sz="1400" baseline="0" dirty="0" smtClean="0">
                          <a:latin typeface="+mn-lt"/>
                        </a:rPr>
                        <a:t>4pm</a:t>
                      </a:r>
                    </a:p>
                    <a:p>
                      <a:pPr marL="0" lvl="0" indent="0" algn="l" rtl="0">
                        <a:spcBef>
                          <a:spcPts val="0"/>
                        </a:spcBef>
                        <a:spcAft>
                          <a:spcPts val="0"/>
                        </a:spcAft>
                        <a:buNone/>
                      </a:pPr>
                      <a:r>
                        <a:rPr lang="en-US" sz="1400" baseline="0" dirty="0" smtClean="0">
                          <a:latin typeface="+mn-lt"/>
                        </a:rPr>
                        <a:t>Feed </a:t>
                      </a:r>
                    </a:p>
                    <a:p>
                      <a:pPr marL="0" lvl="0" indent="0" algn="l" rtl="0">
                        <a:spcBef>
                          <a:spcPts val="0"/>
                        </a:spcBef>
                        <a:spcAft>
                          <a:spcPts val="0"/>
                        </a:spcAft>
                        <a:buNone/>
                      </a:pPr>
                      <a:r>
                        <a:rPr lang="en-US" sz="1400" baseline="0" dirty="0" smtClean="0">
                          <a:latin typeface="+mn-lt"/>
                        </a:rPr>
                        <a:t>Core of the brand</a:t>
                      </a:r>
                      <a:endParaRPr sz="1400">
                        <a:latin typeface="+mn-lt"/>
                      </a:endParaRPr>
                    </a:p>
                  </a:txBody>
                  <a:tcPr marL="91425" marR="91425" marT="91425" marB="91425"/>
                </a:tc>
                <a:extLst>
                  <a:ext uri="{0D108BD9-81ED-4DB2-BD59-A6C34878D82A}">
                    <a16:rowId xmlns:a16="http://schemas.microsoft.com/office/drawing/2014/main" xmlns=""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7"/>
          <p:cNvGrpSpPr/>
          <p:nvPr/>
        </p:nvGrpSpPr>
        <p:grpSpPr>
          <a:xfrm>
            <a:off x="1454299" y="450138"/>
            <a:ext cx="15379425" cy="2260721"/>
            <a:chOff x="-4079606" y="-1044850"/>
            <a:chExt cx="20505900" cy="3014294"/>
          </a:xfrm>
        </p:grpSpPr>
        <p:sp>
          <p:nvSpPr>
            <p:cNvPr id="147" name="Google Shape;147;p7"/>
            <p:cNvSpPr txBox="1"/>
            <p:nvPr/>
          </p:nvSpPr>
          <p:spPr>
            <a:xfrm>
              <a:off x="0" y="1600144"/>
              <a:ext cx="11659200" cy="369300"/>
            </a:xfrm>
            <a:prstGeom prst="rect">
              <a:avLst/>
            </a:prstGeom>
            <a:noFill/>
            <a:ln>
              <a:noFill/>
            </a:ln>
          </p:spPr>
          <p:txBody>
            <a:bodyPr spcFirstLastPara="1" wrap="square" lIns="0" tIns="0" rIns="0" bIns="0" anchor="t" anchorCtr="0">
              <a:spAutoFit/>
            </a:bodyPr>
            <a:lstStyle/>
            <a:p>
              <a:pPr marL="0" marR="0" lvl="0" indent="0" algn="ctr" rtl="0">
                <a:lnSpc>
                  <a:spcPct val="18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 name="Google Shape;148;p7"/>
            <p:cNvSpPr txBox="1"/>
            <p:nvPr/>
          </p:nvSpPr>
          <p:spPr>
            <a:xfrm>
              <a:off x="-4079606" y="-1044850"/>
              <a:ext cx="20505900" cy="2257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5500"/>
                <a:buFont typeface="Arial"/>
                <a:buNone/>
              </a:pPr>
              <a:endParaRPr sz="5500" b="1" i="0" u="none" strike="noStrike" cap="none">
                <a:solidFill>
                  <a:srgbClr val="000000"/>
                </a:solidFill>
                <a:latin typeface="Spartan"/>
                <a:ea typeface="Spartan"/>
                <a:cs typeface="Spartan"/>
                <a:sym typeface="Spartan"/>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endParaRPr>
            </a:p>
            <a:p>
              <a:pPr marL="0" marR="0" lvl="0" indent="0" algn="ctr" rtl="0">
                <a:lnSpc>
                  <a:spcPct val="100000"/>
                </a:lnSpc>
                <a:spcBef>
                  <a:spcPts val="0"/>
                </a:spcBef>
                <a:spcAft>
                  <a:spcPts val="0"/>
                </a:spcAft>
                <a:buClr>
                  <a:srgbClr val="000000"/>
                </a:buClr>
                <a:buSzPts val="5500"/>
                <a:buFont typeface="Arial"/>
                <a:buNone/>
              </a:pPr>
              <a:r>
                <a:rPr lang="en-US" sz="5500" b="1">
                  <a:latin typeface="Spartan"/>
                  <a:ea typeface="Spartan"/>
                  <a:cs typeface="Spartan"/>
                  <a:sym typeface="Spartan"/>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New Opportunity/</a:t>
              </a:r>
              <a:r>
                <a:rPr lang="en-US" sz="5500" b="1" i="0" u="none" strike="noStrike" cap="none">
                  <a:solidFill>
                    <a:srgbClr val="000000"/>
                  </a:solidFill>
                  <a:latin typeface="Spartan"/>
                  <a:ea typeface="Spartan"/>
                  <a:cs typeface="Spartan"/>
                  <a:sym typeface="Spartan"/>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Growth Strategy</a:t>
              </a:r>
              <a:endParaRPr sz="1400" b="0" i="0" u="none" strike="noStrike" cap="none">
                <a:solidFill>
                  <a:srgbClr val="000000"/>
                </a:solidFill>
                <a:latin typeface="Arial"/>
                <a:ea typeface="Arial"/>
                <a:cs typeface="Arial"/>
                <a:sym typeface="Arial"/>
              </a:endParaRPr>
            </a:p>
          </p:txBody>
        </p:sp>
      </p:grpSp>
      <p:graphicFrame>
        <p:nvGraphicFramePr>
          <p:cNvPr id="149" name="Google Shape;149;p7"/>
          <p:cNvGraphicFramePr/>
          <p:nvPr/>
        </p:nvGraphicFramePr>
        <p:xfrm>
          <a:off x="1772075" y="3810000"/>
          <a:ext cx="9344000" cy="6492150"/>
        </p:xfrm>
        <a:graphic>
          <a:graphicData uri="http://schemas.openxmlformats.org/drawingml/2006/table">
            <a:tbl>
              <a:tblPr>
                <a:noFill/>
                <a:tableStyleId>{5BBD752D-640A-4EC7-8BA6-83B754FC0D01}</a:tableStyleId>
              </a:tblPr>
              <a:tblGrid>
                <a:gridCol w="4188775">
                  <a:extLst>
                    <a:ext uri="{9D8B030D-6E8A-4147-A177-3AD203B41FA5}">
                      <a16:colId xmlns:a16="http://schemas.microsoft.com/office/drawing/2014/main" xmlns="" val="20000"/>
                    </a:ext>
                  </a:extLst>
                </a:gridCol>
                <a:gridCol w="5155225">
                  <a:extLst>
                    <a:ext uri="{9D8B030D-6E8A-4147-A177-3AD203B41FA5}">
                      <a16:colId xmlns:a16="http://schemas.microsoft.com/office/drawing/2014/main" xmlns="" val="20001"/>
                    </a:ext>
                  </a:extLst>
                </a:gridCol>
              </a:tblGrid>
              <a:tr h="1417300">
                <a:tc>
                  <a:txBody>
                    <a:bodyPr/>
                    <a:lstStyle/>
                    <a:p>
                      <a:pPr marL="0" marR="0" lvl="0" indent="0" algn="l" rtl="0">
                        <a:lnSpc>
                          <a:spcPct val="100000"/>
                        </a:lnSpc>
                        <a:spcBef>
                          <a:spcPts val="0"/>
                        </a:spcBef>
                        <a:spcAft>
                          <a:spcPts val="0"/>
                        </a:spcAft>
                        <a:buClr>
                          <a:srgbClr val="000000"/>
                        </a:buClr>
                        <a:buSzPts val="2700"/>
                        <a:buFont typeface="Arial"/>
                        <a:buNone/>
                      </a:pPr>
                      <a:r>
                        <a:rPr lang="en-US" sz="2700" dirty="0"/>
                        <a:t>Who: Target Audience</a:t>
                      </a:r>
                      <a:endParaRPr sz="2700" u="none" strike="noStrike" cap="none"/>
                    </a:p>
                  </a:txBody>
                  <a:tcPr marL="91425" marR="91425" marT="91425" marB="91425" anchor="ctr"/>
                </a:tc>
                <a:tc>
                  <a:txBody>
                    <a:bodyPr/>
                    <a:lstStyle/>
                    <a:p>
                      <a:pPr marL="0" marR="0" lvl="0" indent="0" algn="l" rtl="0">
                        <a:lnSpc>
                          <a:spcPct val="100000"/>
                        </a:lnSpc>
                        <a:spcBef>
                          <a:spcPts val="0"/>
                        </a:spcBef>
                        <a:spcAft>
                          <a:spcPts val="0"/>
                        </a:spcAft>
                        <a:buNone/>
                      </a:pPr>
                      <a:r>
                        <a:rPr lang="en-US" sz="2700" dirty="0" smtClean="0"/>
                        <a:t>Male/Women, age 20-30, </a:t>
                      </a:r>
                      <a:endParaRPr sz="2700"/>
                    </a:p>
                  </a:txBody>
                  <a:tcPr marL="91425" marR="91425" marT="91425" marB="91425" anchor="ctr"/>
                </a:tc>
                <a:extLst>
                  <a:ext uri="{0D108BD9-81ED-4DB2-BD59-A6C34878D82A}">
                    <a16:rowId xmlns:a16="http://schemas.microsoft.com/office/drawing/2014/main" xmlns="" val="10000"/>
                  </a:ext>
                </a:extLst>
              </a:tr>
              <a:tr h="1417300">
                <a:tc>
                  <a:txBody>
                    <a:bodyPr/>
                    <a:lstStyle/>
                    <a:p>
                      <a:pPr marL="0" marR="0" lvl="0" indent="0" algn="l" rtl="0">
                        <a:lnSpc>
                          <a:spcPct val="100000"/>
                        </a:lnSpc>
                        <a:spcBef>
                          <a:spcPts val="0"/>
                        </a:spcBef>
                        <a:spcAft>
                          <a:spcPts val="0"/>
                        </a:spcAft>
                        <a:buNone/>
                      </a:pPr>
                      <a:r>
                        <a:rPr lang="en-US" sz="2700"/>
                        <a:t>Where: Channel</a:t>
                      </a:r>
                      <a:endParaRPr sz="2700"/>
                    </a:p>
                  </a:txBody>
                  <a:tcPr marL="91425" marR="91425" marT="91425" marB="91425" anchor="ctr"/>
                </a:tc>
                <a:tc>
                  <a:txBody>
                    <a:bodyPr/>
                    <a:lstStyle/>
                    <a:p>
                      <a:pPr marL="0" marR="0" lvl="0" indent="0" algn="l" rtl="0">
                        <a:lnSpc>
                          <a:spcPct val="100000"/>
                        </a:lnSpc>
                        <a:spcBef>
                          <a:spcPts val="0"/>
                        </a:spcBef>
                        <a:spcAft>
                          <a:spcPts val="0"/>
                        </a:spcAft>
                        <a:buNone/>
                      </a:pPr>
                      <a:r>
                        <a:rPr lang="en-US" sz="2700" dirty="0" smtClean="0"/>
                        <a:t>Social media</a:t>
                      </a:r>
                      <a:r>
                        <a:rPr lang="en-US" sz="2700" baseline="0" dirty="0" smtClean="0"/>
                        <a:t> channel like </a:t>
                      </a:r>
                      <a:r>
                        <a:rPr lang="en-US" sz="2700" dirty="0" smtClean="0"/>
                        <a:t>Tiktok, snapchat, Pinterest </a:t>
                      </a:r>
                      <a:endParaRPr sz="2700"/>
                    </a:p>
                  </a:txBody>
                  <a:tcPr marL="91425" marR="91425" marT="91425" marB="91425" anchor="ctr"/>
                </a:tc>
                <a:extLst>
                  <a:ext uri="{0D108BD9-81ED-4DB2-BD59-A6C34878D82A}">
                    <a16:rowId xmlns:a16="http://schemas.microsoft.com/office/drawing/2014/main" xmlns="" val="10001"/>
                  </a:ext>
                </a:extLst>
              </a:tr>
              <a:tr h="1417300">
                <a:tc>
                  <a:txBody>
                    <a:bodyPr/>
                    <a:lstStyle/>
                    <a:p>
                      <a:pPr marL="0" marR="0" lvl="0" indent="0" algn="l" rtl="0">
                        <a:lnSpc>
                          <a:spcPct val="100000"/>
                        </a:lnSpc>
                        <a:spcBef>
                          <a:spcPts val="0"/>
                        </a:spcBef>
                        <a:spcAft>
                          <a:spcPts val="0"/>
                        </a:spcAft>
                        <a:buClr>
                          <a:srgbClr val="000000"/>
                        </a:buClr>
                        <a:buSzPts val="2700"/>
                        <a:buFont typeface="Arial"/>
                        <a:buNone/>
                      </a:pPr>
                      <a:r>
                        <a:rPr lang="en-US" sz="2700"/>
                        <a:t>What is the tactic?</a:t>
                      </a:r>
                      <a:endParaRPr sz="2700" u="none" strike="noStrike" cap="none"/>
                    </a:p>
                  </a:txBody>
                  <a:tcPr marL="91425" marR="91425" marT="91425" marB="91425" anchor="ctr"/>
                </a:tc>
                <a:tc>
                  <a:txBody>
                    <a:bodyPr/>
                    <a:lstStyle/>
                    <a:p>
                      <a:pPr marL="0" marR="0" lvl="0" indent="0" algn="l" rtl="0">
                        <a:lnSpc>
                          <a:spcPct val="100000"/>
                        </a:lnSpc>
                        <a:spcBef>
                          <a:spcPts val="0"/>
                        </a:spcBef>
                        <a:spcAft>
                          <a:spcPts val="0"/>
                        </a:spcAft>
                        <a:buNone/>
                      </a:pPr>
                      <a:r>
                        <a:rPr lang="en-US" sz="2700" dirty="0" smtClean="0"/>
                        <a:t>Creating eye catching lifestyle</a:t>
                      </a:r>
                      <a:r>
                        <a:rPr lang="en-US" sz="2700" baseline="0" dirty="0" smtClean="0"/>
                        <a:t> </a:t>
                      </a:r>
                      <a:r>
                        <a:rPr lang="en-US" sz="2700" dirty="0" smtClean="0"/>
                        <a:t> content(videos/photos) for</a:t>
                      </a:r>
                      <a:r>
                        <a:rPr lang="en-US" sz="2700" baseline="0" dirty="0" smtClean="0"/>
                        <a:t> the product.</a:t>
                      </a:r>
                      <a:endParaRPr sz="2700"/>
                    </a:p>
                  </a:txBody>
                  <a:tcPr marL="91425" marR="91425" marT="91425" marB="91425" anchor="ctr"/>
                </a:tc>
                <a:extLst>
                  <a:ext uri="{0D108BD9-81ED-4DB2-BD59-A6C34878D82A}">
                    <a16:rowId xmlns:a16="http://schemas.microsoft.com/office/drawing/2014/main" xmlns="" val="10002"/>
                  </a:ext>
                </a:extLst>
              </a:tr>
              <a:tr h="1828775">
                <a:tc>
                  <a:txBody>
                    <a:bodyPr/>
                    <a:lstStyle/>
                    <a:p>
                      <a:pPr marL="0" marR="0" lvl="0" indent="0" algn="l" rtl="0">
                        <a:lnSpc>
                          <a:spcPct val="100000"/>
                        </a:lnSpc>
                        <a:spcBef>
                          <a:spcPts val="0"/>
                        </a:spcBef>
                        <a:spcAft>
                          <a:spcPts val="0"/>
                        </a:spcAft>
                        <a:buNone/>
                      </a:pPr>
                      <a:r>
                        <a:rPr lang="en-US" sz="2700"/>
                        <a:t>How will it grow the channel?</a:t>
                      </a:r>
                      <a:endParaRPr sz="2700"/>
                    </a:p>
                  </a:txBody>
                  <a:tcPr marL="91425" marR="91425" marT="91425" marB="91425" anchor="ctr"/>
                </a:tc>
                <a:tc>
                  <a:txBody>
                    <a:bodyPr/>
                    <a:lstStyle/>
                    <a:p>
                      <a:pPr marL="0" marR="0" lvl="0" indent="0" algn="l" rtl="0">
                        <a:lnSpc>
                          <a:spcPct val="100000"/>
                        </a:lnSpc>
                        <a:spcBef>
                          <a:spcPts val="0"/>
                        </a:spcBef>
                        <a:spcAft>
                          <a:spcPts val="0"/>
                        </a:spcAft>
                        <a:buNone/>
                      </a:pPr>
                      <a:r>
                        <a:rPr lang="en-US" sz="2700" dirty="0" smtClean="0"/>
                        <a:t>The tactic will</a:t>
                      </a:r>
                      <a:r>
                        <a:rPr lang="en-US" sz="2700" baseline="0" dirty="0" smtClean="0"/>
                        <a:t> grow the channel by attracting young generation who are mostly active on those channels and want to improve their lifestyle.</a:t>
                      </a:r>
                      <a:endParaRPr sz="2700"/>
                    </a:p>
                  </a:txBody>
                  <a:tcPr marL="91425" marR="91425" marT="91425" marB="91425" anchor="ctr"/>
                </a:tc>
                <a:extLst>
                  <a:ext uri="{0D108BD9-81ED-4DB2-BD59-A6C34878D82A}">
                    <a16:rowId xmlns:a16="http://schemas.microsoft.com/office/drawing/2014/main" xmlns="" val="10003"/>
                  </a:ext>
                </a:extLst>
              </a:tr>
            </a:tbl>
          </a:graphicData>
        </a:graphic>
      </p:graphicFrame>
      <p:sp>
        <p:nvSpPr>
          <p:cNvPr id="150" name="Google Shape;150;p7"/>
          <p:cNvSpPr txBox="1"/>
          <p:nvPr/>
        </p:nvSpPr>
        <p:spPr>
          <a:xfrm>
            <a:off x="2035113" y="2254225"/>
            <a:ext cx="14106300" cy="662700"/>
          </a:xfrm>
          <a:prstGeom prst="rect">
            <a:avLst/>
          </a:prstGeom>
          <a:noFill/>
          <a:ln>
            <a:noFill/>
          </a:ln>
        </p:spPr>
        <p:txBody>
          <a:bodyPr spcFirstLastPara="1" wrap="square" lIns="0" tIns="0" rIns="0" bIns="0" anchor="t" anchorCtr="0">
            <a:spAutoFit/>
          </a:bodyPr>
          <a:lstStyle/>
          <a:p>
            <a:pPr marL="0" marR="0" lvl="0" indent="0" algn="ctr" rtl="0">
              <a:lnSpc>
                <a:spcPct val="119979"/>
              </a:lnSpc>
              <a:spcBef>
                <a:spcPts val="0"/>
              </a:spcBef>
              <a:spcAft>
                <a:spcPts val="0"/>
              </a:spcAft>
              <a:buClr>
                <a:srgbClr val="000000"/>
              </a:buClr>
              <a:buSzPts val="1957"/>
              <a:buFont typeface="Arial"/>
              <a:buNone/>
            </a:pPr>
            <a:r>
              <a:rPr lang="en-US" sz="1957" b="0" i="0" u="none" strike="noStrike" cap="none" dirty="0">
                <a:solidFill>
                  <a:srgbClr val="000000"/>
                </a:solidFill>
                <a:latin typeface="Arial"/>
                <a:ea typeface="Arial"/>
                <a:cs typeface="Arial"/>
                <a:sym typeface="Arial"/>
              </a:rPr>
              <a:t>Please provide a tactic</a:t>
            </a:r>
            <a:r>
              <a:rPr lang="en-US" sz="1957" dirty="0"/>
              <a:t> </a:t>
            </a:r>
            <a:r>
              <a:rPr lang="en-US" sz="1957" b="0" i="0" u="none" strike="noStrike" cap="none" dirty="0">
                <a:solidFill>
                  <a:srgbClr val="000000"/>
                </a:solidFill>
                <a:latin typeface="Arial"/>
                <a:ea typeface="Arial"/>
                <a:cs typeface="Arial"/>
                <a:sym typeface="Arial"/>
              </a:rPr>
              <a:t>that will help grow </a:t>
            </a:r>
            <a:r>
              <a:rPr lang="en-US" sz="1957" dirty="0"/>
              <a:t>a new </a:t>
            </a:r>
            <a:r>
              <a:rPr lang="en-US" sz="1957" b="0" i="0" u="none" strike="noStrike" cap="none" dirty="0">
                <a:solidFill>
                  <a:srgbClr val="000000"/>
                </a:solidFill>
                <a:latin typeface="Arial"/>
                <a:ea typeface="Arial"/>
                <a:cs typeface="Arial"/>
                <a:sym typeface="Arial"/>
              </a:rPr>
              <a:t>channel</a:t>
            </a:r>
            <a:r>
              <a:rPr lang="en-US" sz="1957" dirty="0"/>
              <a:t> using newer platforms (i.e. </a:t>
            </a:r>
            <a:r>
              <a:rPr lang="en-US" sz="1957" b="0" i="0" u="none" strike="noStrike" cap="none" dirty="0">
                <a:solidFill>
                  <a:srgbClr val="000000"/>
                </a:solidFill>
                <a:latin typeface="Arial"/>
                <a:ea typeface="Arial"/>
                <a:cs typeface="Arial"/>
                <a:sym typeface="Arial"/>
              </a:rPr>
              <a:t>TikTok, Snapchat,</a:t>
            </a:r>
            <a:r>
              <a:rPr lang="en-US" sz="1957" dirty="0"/>
              <a:t> Pinterest, etc)</a:t>
            </a:r>
            <a:endParaRPr sz="1957" b="0" i="0" u="none" strike="noStrike" cap="none">
              <a:solidFill>
                <a:srgbClr val="000000"/>
              </a:solidFill>
              <a:latin typeface="Arial"/>
              <a:ea typeface="Arial"/>
              <a:cs typeface="Arial"/>
              <a:sym typeface="Arial"/>
            </a:endParaRPr>
          </a:p>
          <a:p>
            <a:pPr marL="0" marR="0" lvl="0" indent="0" algn="ctr" rtl="0">
              <a:lnSpc>
                <a:spcPct val="119979"/>
              </a:lnSpc>
              <a:spcBef>
                <a:spcPts val="0"/>
              </a:spcBef>
              <a:spcAft>
                <a:spcPts val="0"/>
              </a:spcAft>
              <a:buClr>
                <a:srgbClr val="000000"/>
              </a:buClr>
              <a:buSzPts val="1957"/>
              <a:buFont typeface="Arial"/>
              <a:buNone/>
            </a:pPr>
            <a:r>
              <a:rPr lang="en-US" sz="1957" dirty="0"/>
              <a:t>The goal: </a:t>
            </a:r>
            <a:r>
              <a:rPr lang="en-US" sz="1957" b="0" i="0" u="none" strike="noStrike" cap="none" dirty="0">
                <a:solidFill>
                  <a:srgbClr val="000000"/>
                </a:solidFill>
                <a:latin typeface="Arial"/>
                <a:ea typeface="Arial"/>
                <a:cs typeface="Arial"/>
                <a:sym typeface="Arial"/>
              </a:rPr>
              <a:t>Provide the who, what,</a:t>
            </a:r>
            <a:r>
              <a:rPr lang="en-US" sz="1957" dirty="0"/>
              <a:t> </a:t>
            </a:r>
            <a:r>
              <a:rPr lang="en-US" sz="1957" b="0" i="0" u="none" strike="noStrike" cap="none" dirty="0">
                <a:solidFill>
                  <a:srgbClr val="000000"/>
                </a:solidFill>
                <a:latin typeface="Arial"/>
                <a:ea typeface="Arial"/>
                <a:cs typeface="Arial"/>
                <a:sym typeface="Arial"/>
              </a:rPr>
              <a:t>where, and how you will grow the channel.</a:t>
            </a:r>
            <a:endParaRPr sz="1957"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210425" y="0"/>
            <a:ext cx="11406900" cy="10287000"/>
          </a:xfrm>
          <a:prstGeom prst="rect">
            <a:avLst/>
          </a:prstGeom>
          <a:solidFill>
            <a:srgbClr val="38B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1"/>
          <p:cNvGrpSpPr/>
          <p:nvPr/>
        </p:nvGrpSpPr>
        <p:grpSpPr>
          <a:xfrm>
            <a:off x="403775" y="2585075"/>
            <a:ext cx="11669838" cy="1488868"/>
            <a:chOff x="-3" y="1"/>
            <a:chExt cx="17298900" cy="2320193"/>
          </a:xfrm>
        </p:grpSpPr>
        <p:sp>
          <p:nvSpPr>
            <p:cNvPr id="86" name="Google Shape;86;p1"/>
            <p:cNvSpPr txBox="1"/>
            <p:nvPr/>
          </p:nvSpPr>
          <p:spPr>
            <a:xfrm>
              <a:off x="-3" y="1"/>
              <a:ext cx="17298900" cy="1671900"/>
            </a:xfrm>
            <a:prstGeom prst="rect">
              <a:avLst/>
            </a:prstGeom>
            <a:noFill/>
            <a:ln>
              <a:noFill/>
            </a:ln>
          </p:spPr>
          <p:txBody>
            <a:bodyPr spcFirstLastPara="1" wrap="square" lIns="0" tIns="0" rIns="0" bIns="0" anchor="t" anchorCtr="0">
              <a:spAutoFit/>
            </a:bodyPr>
            <a:lstStyle/>
            <a:p>
              <a:pPr marL="0" marR="0" lvl="0" indent="0" algn="l" rtl="0">
                <a:lnSpc>
                  <a:spcPct val="120017"/>
                </a:lnSpc>
                <a:spcBef>
                  <a:spcPts val="0"/>
                </a:spcBef>
                <a:spcAft>
                  <a:spcPts val="0"/>
                </a:spcAft>
                <a:buNone/>
              </a:pPr>
              <a:r>
                <a:rPr lang="en-US" sz="6969" b="1" i="0" u="none" strike="noStrike" cap="none">
                  <a:solidFill>
                    <a:srgbClr val="000000"/>
                  </a:solidFill>
                  <a:latin typeface="Spartan"/>
                  <a:ea typeface="Spartan"/>
                  <a:cs typeface="Spartan"/>
                  <a:sym typeface="Spartan"/>
                </a:rPr>
                <a:t>Paid Social Media Plan</a:t>
              </a:r>
              <a:endParaRPr/>
            </a:p>
          </p:txBody>
        </p:sp>
        <p:sp>
          <p:nvSpPr>
            <p:cNvPr id="87" name="Google Shape;87;p1"/>
            <p:cNvSpPr txBox="1"/>
            <p:nvPr/>
          </p:nvSpPr>
          <p:spPr>
            <a:xfrm>
              <a:off x="0" y="1696194"/>
              <a:ext cx="13104000" cy="6240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2602" b="0" i="0" u="none" strike="noStrike" cap="none">
                  <a:solidFill>
                    <a:srgbClr val="FFFFFF"/>
                  </a:solidFill>
                  <a:latin typeface="Arial"/>
                  <a:ea typeface="Arial"/>
                  <a:cs typeface="Arial"/>
                  <a:sym typeface="Arial"/>
                </a:rPr>
                <a:t>Build your paid social media strategy.</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10af10ccca5_2_0"/>
          <p:cNvSpPr txBox="1"/>
          <p:nvPr/>
        </p:nvSpPr>
        <p:spPr>
          <a:xfrm>
            <a:off x="4679275" y="2825725"/>
            <a:ext cx="10029900" cy="1024200"/>
          </a:xfrm>
          <a:prstGeom prst="rect">
            <a:avLst/>
          </a:prstGeom>
          <a:noFill/>
          <a:ln>
            <a:noFill/>
          </a:ln>
        </p:spPr>
        <p:txBody>
          <a:bodyPr spcFirstLastPara="1" wrap="square" lIns="0" tIns="0" rIns="0" bIns="0" anchor="t" anchorCtr="0">
            <a:spAutoFit/>
          </a:bodyPr>
          <a:lstStyle/>
          <a:p>
            <a:pPr marL="0" marR="0" lvl="0" indent="0" algn="ctr" rtl="0">
              <a:lnSpc>
                <a:spcPct val="119979"/>
              </a:lnSpc>
              <a:spcBef>
                <a:spcPts val="0"/>
              </a:spcBef>
              <a:spcAft>
                <a:spcPts val="0"/>
              </a:spcAft>
              <a:buClr>
                <a:srgbClr val="000000"/>
              </a:buClr>
              <a:buSzPts val="1957"/>
              <a:buFont typeface="Arial"/>
              <a:buNone/>
            </a:pPr>
            <a:r>
              <a:rPr lang="en-US" sz="1957" b="0" i="0" u="none" strike="noStrike" cap="none" dirty="0">
                <a:solidFill>
                  <a:srgbClr val="000000"/>
                </a:solidFill>
                <a:latin typeface="Arial"/>
                <a:ea typeface="Arial"/>
                <a:cs typeface="Arial"/>
                <a:sym typeface="Arial"/>
              </a:rPr>
              <a:t>Review the Fall 2021 Facebook awareness campaign data and charts un</a:t>
            </a:r>
            <a:r>
              <a:rPr lang="en-US" sz="1957" dirty="0"/>
              <a:t>der </a:t>
            </a:r>
            <a:r>
              <a:rPr lang="en-US" sz="1957" b="0" i="0" u="none" strike="noStrike" cap="none" dirty="0">
                <a:solidFill>
                  <a:srgbClr val="000000"/>
                </a:solidFill>
                <a:latin typeface="Arial"/>
                <a:ea typeface="Arial"/>
                <a:cs typeface="Arial"/>
                <a:sym typeface="Arial"/>
              </a:rPr>
              <a:t>(</a:t>
            </a:r>
            <a:r>
              <a:rPr lang="en-US" sz="1957" b="1" i="1" u="none" strike="noStrike" cap="none" dirty="0">
                <a:solidFill>
                  <a:srgbClr val="000000"/>
                </a:solidFill>
                <a:latin typeface="Arial"/>
                <a:ea typeface="Arial"/>
                <a:cs typeface="Arial"/>
                <a:sym typeface="Arial"/>
              </a:rPr>
              <a:t>Paid tab</a:t>
            </a:r>
            <a:r>
              <a:rPr lang="en-US" sz="1957" b="0" i="0" u="none" strike="noStrike" cap="none" dirty="0">
                <a:solidFill>
                  <a:srgbClr val="000000"/>
                </a:solidFill>
                <a:latin typeface="Arial"/>
                <a:ea typeface="Arial"/>
                <a:cs typeface="Arial"/>
                <a:sym typeface="Arial"/>
              </a:rPr>
              <a:t>)</a:t>
            </a:r>
            <a:endParaRPr sz="1957" b="0" i="0" u="none" strike="noStrike" cap="none">
              <a:solidFill>
                <a:srgbClr val="000000"/>
              </a:solidFill>
              <a:latin typeface="Arial"/>
              <a:ea typeface="Arial"/>
              <a:cs typeface="Arial"/>
              <a:sym typeface="Arial"/>
            </a:endParaRPr>
          </a:p>
          <a:p>
            <a:pPr marL="0" marR="0" lvl="0" indent="0" algn="ctr" rtl="0">
              <a:lnSpc>
                <a:spcPct val="119979"/>
              </a:lnSpc>
              <a:spcBef>
                <a:spcPts val="0"/>
              </a:spcBef>
              <a:spcAft>
                <a:spcPts val="0"/>
              </a:spcAft>
              <a:buClr>
                <a:srgbClr val="000000"/>
              </a:buClr>
              <a:buSzPts val="1957"/>
              <a:buFont typeface="Arial"/>
              <a:buNone/>
            </a:pPr>
            <a:r>
              <a:rPr lang="en-US" sz="1957" b="0" i="0" u="none" strike="noStrike" cap="none" dirty="0">
                <a:solidFill>
                  <a:srgbClr val="000000"/>
                </a:solidFill>
                <a:latin typeface="Arial"/>
                <a:ea typeface="Arial"/>
                <a:cs typeface="Arial"/>
                <a:sym typeface="Arial"/>
              </a:rPr>
              <a:t>Identify</a:t>
            </a:r>
            <a:r>
              <a:rPr lang="en-US" sz="1957" dirty="0"/>
              <a:t> 3 </a:t>
            </a:r>
            <a:r>
              <a:rPr lang="en-US" sz="1957" b="0" i="0" u="none" strike="noStrike" cap="none" dirty="0">
                <a:solidFill>
                  <a:srgbClr val="000000"/>
                </a:solidFill>
                <a:latin typeface="Arial"/>
                <a:ea typeface="Arial"/>
                <a:cs typeface="Arial"/>
                <a:sym typeface="Arial"/>
              </a:rPr>
              <a:t>key insights/observations and</a:t>
            </a:r>
            <a:r>
              <a:rPr lang="en-US" sz="1957" u="sng" dirty="0"/>
              <a:t> one</a:t>
            </a:r>
            <a:r>
              <a:rPr lang="en-US" sz="1957" b="0" i="0" u="sng" strike="noStrike" cap="none" dirty="0">
                <a:solidFill>
                  <a:srgbClr val="000000"/>
                </a:solidFill>
                <a:latin typeface="Arial"/>
                <a:ea typeface="Arial"/>
                <a:cs typeface="Arial"/>
                <a:sym typeface="Arial"/>
              </a:rPr>
              <a:t> improvement for each.</a:t>
            </a:r>
            <a:endParaRPr sz="1957" b="0" i="0" u="sng" strike="noStrike" cap="none">
              <a:solidFill>
                <a:srgbClr val="000000"/>
              </a:solidFill>
              <a:latin typeface="Arial"/>
              <a:ea typeface="Arial"/>
              <a:cs typeface="Arial"/>
              <a:sym typeface="Arial"/>
            </a:endParaRPr>
          </a:p>
          <a:p>
            <a:pPr marL="0" marR="0" lvl="0" indent="0" algn="ctr" rtl="0">
              <a:lnSpc>
                <a:spcPct val="119979"/>
              </a:lnSpc>
              <a:spcBef>
                <a:spcPts val="0"/>
              </a:spcBef>
              <a:spcAft>
                <a:spcPts val="0"/>
              </a:spcAft>
              <a:buClr>
                <a:srgbClr val="000000"/>
              </a:buClr>
              <a:buSzPts val="1957"/>
              <a:buFont typeface="Arial"/>
              <a:buNone/>
            </a:pPr>
            <a:r>
              <a:rPr lang="en-US" sz="1957" i="1" dirty="0"/>
              <a:t>Remember, the campaign objective is awareness.</a:t>
            </a:r>
            <a:endParaRPr sz="1957" i="1"/>
          </a:p>
        </p:txBody>
      </p:sp>
      <p:sp>
        <p:nvSpPr>
          <p:cNvPr id="93" name="Google Shape;93;g10af10ccca5_2_0"/>
          <p:cNvSpPr txBox="1"/>
          <p:nvPr/>
        </p:nvSpPr>
        <p:spPr>
          <a:xfrm>
            <a:off x="463550" y="1059750"/>
            <a:ext cx="17272200" cy="1693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5500"/>
              <a:buFont typeface="Arial"/>
              <a:buNone/>
            </a:pPr>
            <a:r>
              <a:rPr lang="en-US" sz="5500" b="1" i="0" u="none" strike="noStrike" cap="none">
                <a:solidFill>
                  <a:srgbClr val="000000"/>
                </a:solidFill>
                <a:latin typeface="Spartan"/>
                <a:ea typeface="Spartan"/>
                <a:cs typeface="Spartan"/>
                <a:sym typeface="Spartan"/>
              </a:rPr>
              <a:t>Historical Analysis, Insights/Observations, and Recommendations</a:t>
            </a:r>
            <a:endParaRPr sz="1400" b="0" i="0" u="none" strike="noStrike" cap="none">
              <a:solidFill>
                <a:srgbClr val="000000"/>
              </a:solidFill>
              <a:latin typeface="Arial"/>
              <a:ea typeface="Arial"/>
              <a:cs typeface="Arial"/>
              <a:sym typeface="Arial"/>
            </a:endParaRPr>
          </a:p>
        </p:txBody>
      </p:sp>
      <p:graphicFrame>
        <p:nvGraphicFramePr>
          <p:cNvPr id="94" name="Google Shape;94;g10af10ccca5_2_0"/>
          <p:cNvGraphicFramePr/>
          <p:nvPr/>
        </p:nvGraphicFramePr>
        <p:xfrm>
          <a:off x="3522175" y="4176075"/>
          <a:ext cx="12193350" cy="5082225"/>
        </p:xfrm>
        <a:graphic>
          <a:graphicData uri="http://schemas.openxmlformats.org/drawingml/2006/table">
            <a:tbl>
              <a:tblPr>
                <a:noFill/>
              </a:tblPr>
              <a:tblGrid>
                <a:gridCol w="2835425">
                  <a:extLst>
                    <a:ext uri="{9D8B030D-6E8A-4147-A177-3AD203B41FA5}">
                      <a16:colId xmlns:a16="http://schemas.microsoft.com/office/drawing/2014/main" xmlns="" val="20000"/>
                    </a:ext>
                  </a:extLst>
                </a:gridCol>
                <a:gridCol w="9357925">
                  <a:extLst>
                    <a:ext uri="{9D8B030D-6E8A-4147-A177-3AD203B41FA5}">
                      <a16:colId xmlns:a16="http://schemas.microsoft.com/office/drawing/2014/main" xmlns="" val="20001"/>
                    </a:ext>
                  </a:extLst>
                </a:gridCol>
              </a:tblGrid>
              <a:tr h="1738575">
                <a:tc>
                  <a:txBody>
                    <a:bodyPr/>
                    <a:lstStyle/>
                    <a:p>
                      <a:pPr marL="0" marR="0" lvl="0" indent="0" algn="l" rtl="0">
                        <a:lnSpc>
                          <a:spcPct val="100000"/>
                        </a:lnSpc>
                        <a:spcBef>
                          <a:spcPts val="0"/>
                        </a:spcBef>
                        <a:spcAft>
                          <a:spcPts val="0"/>
                        </a:spcAft>
                        <a:buClr>
                          <a:srgbClr val="000000"/>
                        </a:buClr>
                        <a:buSzPts val="2700"/>
                        <a:buFont typeface="Arial"/>
                        <a:buNone/>
                      </a:pPr>
                      <a:r>
                        <a:rPr lang="en-US" sz="1600" u="none" strike="noStrike" cap="none" dirty="0" smtClean="0">
                          <a:latin typeface="+mn-lt"/>
                        </a:rPr>
                        <a:t>The</a:t>
                      </a:r>
                      <a:r>
                        <a:rPr lang="en-US" sz="1600" u="none" strike="noStrike" cap="none" baseline="0" dirty="0" smtClean="0">
                          <a:latin typeface="+mn-lt"/>
                        </a:rPr>
                        <a:t> awareness video has more reach, impressions, and less CPM</a:t>
                      </a:r>
                      <a:endParaRPr sz="1600" u="none" strike="noStrike" cap="none">
                        <a:latin typeface="+mn-lt"/>
                      </a:endParaRPr>
                    </a:p>
                  </a:txBody>
                  <a:tcPr marL="91425" marR="91425" marT="91425" marB="91425"/>
                </a:tc>
                <a:tc>
                  <a:txBody>
                    <a:bodyPr/>
                    <a:lstStyle/>
                    <a:p>
                      <a:pPr marL="0" lvl="0" indent="0" algn="l" rtl="0">
                        <a:lnSpc>
                          <a:spcPct val="119979"/>
                        </a:lnSpc>
                        <a:spcBef>
                          <a:spcPts val="0"/>
                        </a:spcBef>
                        <a:spcAft>
                          <a:spcPts val="0"/>
                        </a:spcAft>
                        <a:buClr>
                          <a:srgbClr val="000000"/>
                        </a:buClr>
                        <a:buSzPts val="1957"/>
                        <a:buFont typeface="Arial"/>
                        <a:buNone/>
                      </a:pPr>
                      <a:r>
                        <a:rPr lang="en-US" sz="1600" strike="noStrike" cap="none" dirty="0" smtClean="0">
                          <a:solidFill>
                            <a:srgbClr val="000000"/>
                          </a:solidFill>
                          <a:latin typeface="+mn-lt"/>
                        </a:rPr>
                        <a:t>Put</a:t>
                      </a:r>
                      <a:r>
                        <a:rPr lang="en-US" sz="1600" strike="noStrike" cap="none" baseline="0" dirty="0" smtClean="0">
                          <a:solidFill>
                            <a:srgbClr val="000000"/>
                          </a:solidFill>
                          <a:latin typeface="+mn-lt"/>
                        </a:rPr>
                        <a:t> the budget of image in video it will increase awareness </a:t>
                      </a:r>
                      <a:endParaRPr sz="1600" strike="noStrike" cap="none">
                        <a:latin typeface="+mn-lt"/>
                      </a:endParaRPr>
                    </a:p>
                  </a:txBody>
                  <a:tcPr marL="91425" marR="91425" marT="91425" marB="91425"/>
                </a:tc>
                <a:extLst>
                  <a:ext uri="{0D108BD9-81ED-4DB2-BD59-A6C34878D82A}">
                    <a16:rowId xmlns:a16="http://schemas.microsoft.com/office/drawing/2014/main" xmlns="" val="10000"/>
                  </a:ext>
                </a:extLst>
              </a:tr>
              <a:tr h="1671825">
                <a:tc>
                  <a:txBody>
                    <a:bodyPr/>
                    <a:lstStyle/>
                    <a:p>
                      <a:pPr marL="0" marR="0" lvl="0" indent="0" algn="l" rtl="0">
                        <a:lnSpc>
                          <a:spcPct val="100000"/>
                        </a:lnSpc>
                        <a:spcBef>
                          <a:spcPts val="0"/>
                        </a:spcBef>
                        <a:spcAft>
                          <a:spcPts val="0"/>
                        </a:spcAft>
                        <a:buClr>
                          <a:srgbClr val="000000"/>
                        </a:buClr>
                        <a:buSzPts val="1100"/>
                        <a:buFont typeface="Arial"/>
                        <a:buNone/>
                      </a:pPr>
                      <a:r>
                        <a:rPr lang="en-US" sz="1600" u="none" strike="noStrike" cap="none" dirty="0" smtClean="0">
                          <a:solidFill>
                            <a:srgbClr val="000000"/>
                          </a:solidFill>
                          <a:latin typeface="+mn-lt"/>
                        </a:rPr>
                        <a:t>Facebook</a:t>
                      </a:r>
                      <a:r>
                        <a:rPr lang="en-US" sz="1600" u="none" strike="noStrike" cap="none" baseline="0" dirty="0" smtClean="0">
                          <a:solidFill>
                            <a:srgbClr val="000000"/>
                          </a:solidFill>
                          <a:latin typeface="+mn-lt"/>
                        </a:rPr>
                        <a:t> has more impression then any other platform</a:t>
                      </a:r>
                      <a:endParaRPr sz="1600" u="none" strike="noStrike" cap="none">
                        <a:solidFill>
                          <a:srgbClr val="000000"/>
                        </a:solidFill>
                        <a:latin typeface="+mn-lt"/>
                      </a:endParaRPr>
                    </a:p>
                    <a:p>
                      <a:pPr marL="0" marR="0" lvl="0" indent="0" algn="l" rtl="0">
                        <a:lnSpc>
                          <a:spcPct val="100000"/>
                        </a:lnSpc>
                        <a:spcBef>
                          <a:spcPts val="0"/>
                        </a:spcBef>
                        <a:spcAft>
                          <a:spcPts val="0"/>
                        </a:spcAft>
                        <a:buClr>
                          <a:srgbClr val="000000"/>
                        </a:buClr>
                        <a:buSzPts val="2700"/>
                        <a:buFont typeface="Arial"/>
                        <a:buNone/>
                      </a:pPr>
                      <a:endParaRPr sz="1600" u="none" strike="noStrike" cap="none">
                        <a:latin typeface="+mn-lt"/>
                      </a:endParaRPr>
                    </a:p>
                  </a:txBody>
                  <a:tcPr marL="91425" marR="91425" marT="91425" marB="91425"/>
                </a:tc>
                <a:tc>
                  <a:txBody>
                    <a:bodyPr/>
                    <a:lstStyle/>
                    <a:p>
                      <a:pPr marL="0" lvl="0" indent="0" algn="l" rtl="0">
                        <a:lnSpc>
                          <a:spcPct val="119979"/>
                        </a:lnSpc>
                        <a:spcBef>
                          <a:spcPts val="0"/>
                        </a:spcBef>
                        <a:spcAft>
                          <a:spcPts val="0"/>
                        </a:spcAft>
                        <a:buClr>
                          <a:srgbClr val="000000"/>
                        </a:buClr>
                        <a:buSzPts val="1957"/>
                        <a:buFont typeface="Arial"/>
                        <a:buNone/>
                      </a:pPr>
                      <a:r>
                        <a:rPr lang="en-US" sz="1600" u="none" strike="noStrike" cap="none" dirty="0" smtClean="0">
                          <a:solidFill>
                            <a:srgbClr val="000000"/>
                          </a:solidFill>
                          <a:latin typeface="+mn-lt"/>
                        </a:rPr>
                        <a:t>Try</a:t>
                      </a:r>
                      <a:r>
                        <a:rPr lang="en-US" sz="1600" u="none" strike="noStrike" cap="none" baseline="0" dirty="0" smtClean="0">
                          <a:solidFill>
                            <a:srgbClr val="000000"/>
                          </a:solidFill>
                          <a:latin typeface="+mn-lt"/>
                        </a:rPr>
                        <a:t> to focus on other platform e.g. instagram, pinterest  </a:t>
                      </a:r>
                      <a:endParaRPr sz="1600" u="none" strike="noStrike" cap="none">
                        <a:solidFill>
                          <a:srgbClr val="000000"/>
                        </a:solidFill>
                        <a:latin typeface="+mn-lt"/>
                      </a:endParaRPr>
                    </a:p>
                    <a:p>
                      <a:pPr marL="0" marR="0" lvl="0" indent="0" algn="l" rtl="0">
                        <a:lnSpc>
                          <a:spcPct val="100000"/>
                        </a:lnSpc>
                        <a:spcBef>
                          <a:spcPts val="0"/>
                        </a:spcBef>
                        <a:spcAft>
                          <a:spcPts val="0"/>
                        </a:spcAft>
                        <a:buClr>
                          <a:srgbClr val="000000"/>
                        </a:buClr>
                        <a:buSzPts val="1400"/>
                        <a:buFont typeface="Arial"/>
                        <a:buNone/>
                      </a:pPr>
                      <a:endParaRPr sz="1600" u="none" strike="noStrike" cap="none">
                        <a:latin typeface="+mn-lt"/>
                      </a:endParaRPr>
                    </a:p>
                  </a:txBody>
                  <a:tcPr marL="91425" marR="91425" marT="91425" marB="91425">
                    <a:lnB w="9525" cap="flat" cmpd="sng">
                      <a:solidFill>
                        <a:srgbClr val="CFE2F3"/>
                      </a:solidFill>
                      <a:prstDash val="solid"/>
                      <a:round/>
                      <a:headEnd type="none" w="sm" len="sm"/>
                      <a:tailEnd type="none" w="sm" len="sm"/>
                    </a:lnB>
                  </a:tcPr>
                </a:tc>
                <a:extLst>
                  <a:ext uri="{0D108BD9-81ED-4DB2-BD59-A6C34878D82A}">
                    <a16:rowId xmlns:a16="http://schemas.microsoft.com/office/drawing/2014/main" xmlns="" val="10001"/>
                  </a:ext>
                </a:extLst>
              </a:tr>
              <a:tr h="1671825">
                <a:tc>
                  <a:txBody>
                    <a:bodyPr/>
                    <a:lstStyle/>
                    <a:p>
                      <a:pPr marL="0" marR="0" lvl="0" indent="0" algn="l" rtl="0">
                        <a:lnSpc>
                          <a:spcPct val="100000"/>
                        </a:lnSpc>
                        <a:spcBef>
                          <a:spcPts val="0"/>
                        </a:spcBef>
                        <a:spcAft>
                          <a:spcPts val="0"/>
                        </a:spcAft>
                        <a:buClr>
                          <a:srgbClr val="000000"/>
                        </a:buClr>
                        <a:buSzPts val="1100"/>
                        <a:buFont typeface="Arial"/>
                        <a:buNone/>
                      </a:pPr>
                      <a:r>
                        <a:rPr lang="en-US" sz="1600" u="none" strike="noStrike" cap="none" dirty="0" smtClean="0">
                          <a:solidFill>
                            <a:srgbClr val="000000"/>
                          </a:solidFill>
                          <a:latin typeface="+mn-lt"/>
                        </a:rPr>
                        <a:t>Awareness</a:t>
                      </a:r>
                      <a:r>
                        <a:rPr lang="en-US" sz="1600" u="none" strike="noStrike" cap="none" baseline="0" dirty="0" smtClean="0">
                          <a:solidFill>
                            <a:srgbClr val="000000"/>
                          </a:solidFill>
                          <a:latin typeface="+mn-lt"/>
                        </a:rPr>
                        <a:t> testimonials video has 54785 reach and awareness product feature image has only 15780 reach</a:t>
                      </a:r>
                      <a:endParaRPr sz="1600" u="none" strike="noStrike" cap="none">
                        <a:solidFill>
                          <a:srgbClr val="000000"/>
                        </a:solidFill>
                        <a:latin typeface="+mn-lt"/>
                      </a:endParaRPr>
                    </a:p>
                    <a:p>
                      <a:pPr marL="0" marR="0" lvl="0" indent="0" algn="l" rtl="0">
                        <a:lnSpc>
                          <a:spcPct val="100000"/>
                        </a:lnSpc>
                        <a:spcBef>
                          <a:spcPts val="0"/>
                        </a:spcBef>
                        <a:spcAft>
                          <a:spcPts val="0"/>
                        </a:spcAft>
                        <a:buClr>
                          <a:srgbClr val="000000"/>
                        </a:buClr>
                        <a:buSzPts val="2700"/>
                        <a:buFont typeface="Arial"/>
                        <a:buNone/>
                      </a:pPr>
                      <a:endParaRPr sz="1600" u="none" strike="noStrike" cap="none">
                        <a:latin typeface="+mn-lt"/>
                      </a:endParaRPr>
                    </a:p>
                  </a:txBody>
                  <a:tcPr marL="91425" marR="91425" marT="91425" marB="91425">
                    <a:lnR w="9525" cap="flat" cmpd="sng">
                      <a:solidFill>
                        <a:srgbClr val="CFE2F3"/>
                      </a:solidFill>
                      <a:prstDash val="solid"/>
                      <a:round/>
                      <a:headEnd type="none" w="sm" len="sm"/>
                      <a:tailEnd type="none" w="sm" len="sm"/>
                    </a:lnR>
                  </a:tcPr>
                </a:tc>
                <a:tc>
                  <a:txBody>
                    <a:bodyPr/>
                    <a:lstStyle/>
                    <a:p>
                      <a:pPr marL="0" lvl="0" indent="0" algn="l" rtl="0">
                        <a:lnSpc>
                          <a:spcPct val="119979"/>
                        </a:lnSpc>
                        <a:spcBef>
                          <a:spcPts val="0"/>
                        </a:spcBef>
                        <a:spcAft>
                          <a:spcPts val="0"/>
                        </a:spcAft>
                        <a:buClr>
                          <a:srgbClr val="000000"/>
                        </a:buClr>
                        <a:buSzPts val="1957"/>
                        <a:buFont typeface="Arial"/>
                        <a:buNone/>
                      </a:pPr>
                      <a:r>
                        <a:rPr lang="en-US" sz="1600" u="none" strike="noStrike" cap="none" dirty="0" smtClean="0">
                          <a:latin typeface="+mn-lt"/>
                        </a:rPr>
                        <a:t>it</a:t>
                      </a:r>
                      <a:r>
                        <a:rPr lang="en-US" sz="1600" u="none" strike="noStrike" cap="none" baseline="0" dirty="0" smtClean="0">
                          <a:latin typeface="+mn-lt"/>
                        </a:rPr>
                        <a:t> means video has more reach then image so try to make more videos </a:t>
                      </a:r>
                      <a:endParaRPr sz="1600" u="none" strike="noStrike" cap="none">
                        <a:latin typeface="+mn-lt"/>
                      </a:endParaRPr>
                    </a:p>
                  </a:txBody>
                  <a:tcPr marL="91425" marR="91425" marT="91425" marB="91425">
                    <a:lnL w="9525" cap="flat" cmpd="sng">
                      <a:solidFill>
                        <a:srgbClr val="CFE2F3"/>
                      </a:solidFill>
                      <a:prstDash val="solid"/>
                      <a:round/>
                      <a:headEnd type="none" w="sm" len="sm"/>
                      <a:tailEnd type="none" w="sm" len="sm"/>
                    </a:lnL>
                    <a:lnR w="9525" cap="flat" cmpd="sng">
                      <a:solidFill>
                        <a:srgbClr val="CFE2F3"/>
                      </a:solidFill>
                      <a:prstDash val="solid"/>
                      <a:round/>
                      <a:headEnd type="none" w="sm" len="sm"/>
                      <a:tailEnd type="none" w="sm" len="sm"/>
                    </a:lnR>
                    <a:lnT w="9525" cap="flat" cmpd="sng">
                      <a:solidFill>
                        <a:srgbClr val="CFE2F3"/>
                      </a:solidFill>
                      <a:prstDash val="solid"/>
                      <a:round/>
                      <a:headEnd type="none" w="sm" len="sm"/>
                      <a:tailEnd type="none" w="sm" len="sm"/>
                    </a:lnT>
                    <a:lnB w="9525" cap="flat" cmpd="sng">
                      <a:solidFill>
                        <a:srgbClr val="CFE2F3"/>
                      </a:solidFill>
                      <a:prstDash val="solid"/>
                      <a:round/>
                      <a:headEnd type="none" w="sm" len="sm"/>
                      <a:tailEnd type="none" w="sm" len="sm"/>
                    </a:lnB>
                  </a:tcPr>
                </a:tc>
                <a:extLst>
                  <a:ext uri="{0D108BD9-81ED-4DB2-BD59-A6C34878D82A}">
                    <a16:rowId xmlns:a16="http://schemas.microsoft.com/office/drawing/2014/main" xmlns=""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1739</TotalTime>
  <Words>1250</Words>
  <Application>Microsoft Office PowerPoint</Application>
  <PresentationFormat>Custom</PresentationFormat>
  <Paragraphs>231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Spartan</vt:lpstr>
      <vt:lpstr>Calibri</vt:lpstr>
      <vt:lpstr>Open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DANGO_LAL</cp:lastModifiedBy>
  <cp:revision>29</cp:revision>
  <dcterms:created xsi:type="dcterms:W3CDTF">2006-08-16T00:00:00Z</dcterms:created>
  <dcterms:modified xsi:type="dcterms:W3CDTF">2023-01-31T16:41:54Z</dcterms:modified>
</cp:coreProperties>
</file>