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3" r:id="rId3"/>
    <p:sldMasterId id="2147483687" r:id="rId4"/>
    <p:sldMasterId id="2147483701" r:id="rId5"/>
  </p:sldMasterIdLst>
  <p:notesMasterIdLst>
    <p:notesMasterId r:id="rId31"/>
  </p:notesMasterIdLst>
  <p:sldIdLst>
    <p:sldId id="256" r:id="rId6"/>
    <p:sldId id="258" r:id="rId7"/>
    <p:sldId id="259" r:id="rId8"/>
    <p:sldId id="260" r:id="rId9"/>
    <p:sldId id="261"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282" r:id="rId27"/>
    <p:sldId id="283" r:id="rId28"/>
    <p:sldId id="284" r:id="rId29"/>
    <p:sldId id="285" r:id="rId30"/>
  </p:sldIdLst>
  <p:sldSz cx="7772400" cy="10058400"/>
  <p:notesSz cx="6858000" cy="9144000"/>
  <p:embeddedFontLst>
    <p:embeddedFont>
      <p:font typeface="Helvetica Neue" charset="0"/>
      <p:regular r:id="rId32"/>
      <p:bold r:id="rId33"/>
      <p:italic r:id="rId34"/>
      <p:boldItalic r:id="rId35"/>
    </p:embeddedFont>
    <p:embeddedFont>
      <p:font typeface="Open Sans Light" charset="0"/>
      <p:regular r:id="rId36"/>
      <p:bold r:id="rId37"/>
      <p:italic r:id="rId38"/>
      <p:boldItalic r:id="rId39"/>
    </p:embeddedFont>
    <p:embeddedFont>
      <p:font typeface="Open Sans"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gplz260lhnV+Tuxw4k2XLq7uqJE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C93EC83-054F-4236-A8E2-09080D46AE41}">
  <a:tblStyle styleId="{0C93EC83-054F-4236-A8E2-09080D46AE4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60"/>
  </p:normalViewPr>
  <p:slideViewPr>
    <p:cSldViewPr>
      <p:cViewPr>
        <p:scale>
          <a:sx n="96" d="100"/>
          <a:sy n="96" d="100"/>
        </p:scale>
        <p:origin x="-924" y="-78"/>
      </p:cViewPr>
      <p:guideLst>
        <p:guide orient="horz" pos="3168"/>
        <p:guide pos="244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8.fntdata"/><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font" Target="fonts/font3.fntdata"/><Relationship Id="rId42" Type="http://schemas.openxmlformats.org/officeDocument/2006/relationships/font" Target="fonts/font11.fntdata"/><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10.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5.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52" Type="http://customschemas.google.com/relationships/presentationmetadata" Target="meta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4.fntdata"/><Relationship Id="rId43" Type="http://schemas.openxmlformats.org/officeDocument/2006/relationships/font" Target="fonts/font12.fntdata"/><Relationship Id="rId5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2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2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32"/>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Font typeface="Open Sans"/>
              <a:buNone/>
              <a:defRPr sz="5200">
                <a:latin typeface="Open Sans"/>
                <a:ea typeface="Open Sans"/>
                <a:cs typeface="Open Sans"/>
                <a:sym typeface="Open Sans"/>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32"/>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32"/>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60"/>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60"/>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61"/>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61"/>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3" name="Google Shape;53;p6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62"/>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34"/>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2" name="Google Shape;62;p34"/>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pic>
        <p:nvPicPr>
          <p:cNvPr id="63" name="Google Shape;63;p34"/>
          <p:cNvPicPr preferRelativeResize="0"/>
          <p:nvPr/>
        </p:nvPicPr>
        <p:blipFill rotWithShape="1">
          <a:blip r:embed="rId2">
            <a:alphaModFix/>
          </a:blip>
          <a:srcRect/>
          <a:stretch/>
        </p:blipFill>
        <p:spPr>
          <a:xfrm>
            <a:off x="6636150" y="125138"/>
            <a:ext cx="871400" cy="8714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4"/>
        <p:cNvGrpSpPr/>
        <p:nvPr/>
      </p:nvGrpSpPr>
      <p:grpSpPr>
        <a:xfrm>
          <a:off x="0" y="0"/>
          <a:ext cx="0" cy="0"/>
          <a:chOff x="0" y="0"/>
          <a:chExt cx="0" cy="0"/>
        </a:xfrm>
      </p:grpSpPr>
      <p:sp>
        <p:nvSpPr>
          <p:cNvPr id="65" name="Google Shape;65;p63"/>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6" name="Google Shape;66;p63"/>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67"/>
        <p:cNvGrpSpPr/>
        <p:nvPr/>
      </p:nvGrpSpPr>
      <p:grpSpPr>
        <a:xfrm>
          <a:off x="0" y="0"/>
          <a:ext cx="0" cy="0"/>
          <a:chOff x="0" y="0"/>
          <a:chExt cx="0" cy="0"/>
        </a:xfrm>
      </p:grpSpPr>
      <p:sp>
        <p:nvSpPr>
          <p:cNvPr id="68" name="Google Shape;68;p64"/>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6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1" name="Google Shape;71;p65"/>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2" name="Google Shape;72;p65"/>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6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67"/>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7" name="Google Shape;77;p67"/>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8"/>
        <p:cNvGrpSpPr/>
        <p:nvPr/>
      </p:nvGrpSpPr>
      <p:grpSpPr>
        <a:xfrm>
          <a:off x="0" y="0"/>
          <a:ext cx="0" cy="0"/>
          <a:chOff x="0" y="0"/>
          <a:chExt cx="0" cy="0"/>
        </a:xfrm>
      </p:grpSpPr>
      <p:sp>
        <p:nvSpPr>
          <p:cNvPr id="79" name="Google Shape;79;p68"/>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4"/>
        <p:cNvGrpSpPr/>
        <p:nvPr/>
      </p:nvGrpSpPr>
      <p:grpSpPr>
        <a:xfrm>
          <a:off x="0" y="0"/>
          <a:ext cx="0" cy="0"/>
          <a:chOff x="0" y="0"/>
          <a:chExt cx="0" cy="0"/>
        </a:xfrm>
      </p:grpSpPr>
      <p:sp>
        <p:nvSpPr>
          <p:cNvPr id="15" name="Google Shape;15;p52"/>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6" name="Google Shape;16;p52"/>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6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69"/>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69"/>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69"/>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70"/>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sp>
        <p:nvSpPr>
          <p:cNvPr id="88" name="Google Shape;88;p71"/>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9" name="Google Shape;89;p71"/>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6"/>
        <p:cNvGrpSpPr/>
        <p:nvPr/>
      </p:nvGrpSpPr>
      <p:grpSpPr>
        <a:xfrm>
          <a:off x="0" y="0"/>
          <a:ext cx="0" cy="0"/>
          <a:chOff x="0" y="0"/>
          <a:chExt cx="0" cy="0"/>
        </a:xfrm>
      </p:grpSpPr>
      <p:sp>
        <p:nvSpPr>
          <p:cNvPr id="97" name="Google Shape;97;p36"/>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Font typeface="Open Sans"/>
              <a:buNone/>
              <a:defRPr sz="5200">
                <a:latin typeface="Open Sans"/>
                <a:ea typeface="Open Sans"/>
                <a:cs typeface="Open Sans"/>
                <a:sym typeface="Open Sans"/>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98" name="Google Shape;98;p36"/>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99" name="Google Shape;99;p36"/>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00"/>
        <p:cNvGrpSpPr/>
        <p:nvPr/>
      </p:nvGrpSpPr>
      <p:grpSpPr>
        <a:xfrm>
          <a:off x="0" y="0"/>
          <a:ext cx="0" cy="0"/>
          <a:chOff x="0" y="0"/>
          <a:chExt cx="0" cy="0"/>
        </a:xfrm>
      </p:grpSpPr>
      <p:sp>
        <p:nvSpPr>
          <p:cNvPr id="101" name="Google Shape;101;p73"/>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73"/>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ANND" type="tx">
  <p:cSld name="TITLE_AND_BODY">
    <p:spTree>
      <p:nvGrpSpPr>
        <p:cNvPr id="1" name="Shape 103"/>
        <p:cNvGrpSpPr/>
        <p:nvPr/>
      </p:nvGrpSpPr>
      <p:grpSpPr>
        <a:xfrm>
          <a:off x="0" y="0"/>
          <a:ext cx="0" cy="0"/>
          <a:chOff x="0" y="0"/>
          <a:chExt cx="0" cy="0"/>
        </a:xfrm>
      </p:grpSpPr>
      <p:sp>
        <p:nvSpPr>
          <p:cNvPr id="104" name="Google Shape;104;p74"/>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5" name="Google Shape;105;p74"/>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Font typeface="Open Sans"/>
              <a:buChar char="●"/>
              <a:defRPr>
                <a:latin typeface="Open Sans"/>
                <a:ea typeface="Open Sans"/>
                <a:cs typeface="Open Sans"/>
                <a:sym typeface="Open Sans"/>
              </a:defRPr>
            </a:lvl1pPr>
            <a:lvl2pPr marL="914400" lvl="1" indent="-317500" algn="l">
              <a:lnSpc>
                <a:spcPct val="115000"/>
              </a:lnSpc>
              <a:spcBef>
                <a:spcPts val="1600"/>
              </a:spcBef>
              <a:spcAft>
                <a:spcPts val="0"/>
              </a:spcAft>
              <a:buSzPts val="1400"/>
              <a:buFont typeface="Open Sans"/>
              <a:buChar char="○"/>
              <a:defRPr>
                <a:latin typeface="Open Sans"/>
                <a:ea typeface="Open Sans"/>
                <a:cs typeface="Open Sans"/>
                <a:sym typeface="Open Sans"/>
              </a:defRPr>
            </a:lvl2pPr>
            <a:lvl3pPr marL="1371600" lvl="2" indent="-317500" algn="l">
              <a:lnSpc>
                <a:spcPct val="115000"/>
              </a:lnSpc>
              <a:spcBef>
                <a:spcPts val="1600"/>
              </a:spcBef>
              <a:spcAft>
                <a:spcPts val="0"/>
              </a:spcAft>
              <a:buSzPts val="1400"/>
              <a:buFont typeface="Open Sans"/>
              <a:buChar char="■"/>
              <a:defRPr>
                <a:latin typeface="Open Sans"/>
                <a:ea typeface="Open Sans"/>
                <a:cs typeface="Open Sans"/>
                <a:sym typeface="Open Sans"/>
              </a:defRPr>
            </a:lvl3pPr>
            <a:lvl4pPr marL="1828800" lvl="3" indent="-317500" algn="l">
              <a:lnSpc>
                <a:spcPct val="115000"/>
              </a:lnSpc>
              <a:spcBef>
                <a:spcPts val="1600"/>
              </a:spcBef>
              <a:spcAft>
                <a:spcPts val="0"/>
              </a:spcAft>
              <a:buSzPts val="1400"/>
              <a:buFont typeface="Open Sans"/>
              <a:buChar char="●"/>
              <a:defRPr>
                <a:latin typeface="Open Sans"/>
                <a:ea typeface="Open Sans"/>
                <a:cs typeface="Open Sans"/>
                <a:sym typeface="Open Sans"/>
              </a:defRPr>
            </a:lvl4pPr>
            <a:lvl5pPr marL="2286000" lvl="4" indent="-317500" algn="l">
              <a:lnSpc>
                <a:spcPct val="115000"/>
              </a:lnSpc>
              <a:spcBef>
                <a:spcPts val="1600"/>
              </a:spcBef>
              <a:spcAft>
                <a:spcPts val="0"/>
              </a:spcAft>
              <a:buSzPts val="1400"/>
              <a:buFont typeface="Open Sans"/>
              <a:buChar char="○"/>
              <a:defRPr>
                <a:latin typeface="Open Sans"/>
                <a:ea typeface="Open Sans"/>
                <a:cs typeface="Open Sans"/>
                <a:sym typeface="Open Sans"/>
              </a:defRPr>
            </a:lvl5pPr>
            <a:lvl6pPr marL="2743200" lvl="5" indent="-317500" algn="l">
              <a:lnSpc>
                <a:spcPct val="115000"/>
              </a:lnSpc>
              <a:spcBef>
                <a:spcPts val="1600"/>
              </a:spcBef>
              <a:spcAft>
                <a:spcPts val="0"/>
              </a:spcAft>
              <a:buSzPts val="1400"/>
              <a:buFont typeface="Open Sans"/>
              <a:buChar char="■"/>
              <a:defRPr>
                <a:latin typeface="Open Sans"/>
                <a:ea typeface="Open Sans"/>
                <a:cs typeface="Open Sans"/>
                <a:sym typeface="Open Sans"/>
              </a:defRPr>
            </a:lvl6pPr>
            <a:lvl7pPr marL="3200400" lvl="6" indent="-317500" algn="l">
              <a:lnSpc>
                <a:spcPct val="115000"/>
              </a:lnSpc>
              <a:spcBef>
                <a:spcPts val="1600"/>
              </a:spcBef>
              <a:spcAft>
                <a:spcPts val="0"/>
              </a:spcAft>
              <a:buSzPts val="1400"/>
              <a:buFont typeface="Open Sans"/>
              <a:buChar char="●"/>
              <a:defRPr>
                <a:latin typeface="Open Sans"/>
                <a:ea typeface="Open Sans"/>
                <a:cs typeface="Open Sans"/>
                <a:sym typeface="Open Sans"/>
              </a:defRPr>
            </a:lvl7pPr>
            <a:lvl8pPr marL="3657600" lvl="7" indent="-317500" algn="l">
              <a:lnSpc>
                <a:spcPct val="115000"/>
              </a:lnSpc>
              <a:spcBef>
                <a:spcPts val="1600"/>
              </a:spcBef>
              <a:spcAft>
                <a:spcPts val="0"/>
              </a:spcAft>
              <a:buSzPts val="1400"/>
              <a:buFont typeface="Open Sans"/>
              <a:buChar char="○"/>
              <a:defRPr>
                <a:latin typeface="Open Sans"/>
                <a:ea typeface="Open Sans"/>
                <a:cs typeface="Open Sans"/>
                <a:sym typeface="Open Sans"/>
              </a:defRPr>
            </a:lvl8pPr>
            <a:lvl9pPr marL="4114800" lvl="8" indent="-317500" algn="l">
              <a:lnSpc>
                <a:spcPct val="115000"/>
              </a:lnSpc>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106" name="Google Shape;106;p74"/>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07" name="Google Shape;107;p74"/>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0" i="1" u="none" strike="noStrike" cap="none">
                <a:solidFill>
                  <a:srgbClr val="15C26B"/>
                </a:solidFill>
                <a:latin typeface="Open Sans"/>
                <a:ea typeface="Open Sans"/>
                <a:cs typeface="Open Sans"/>
                <a:sym typeface="Open Sans"/>
              </a:rPr>
              <a:t>Remove this slide </a:t>
            </a:r>
            <a:endParaRPr sz="3600" b="0" i="1" u="none" strike="noStrike" cap="none">
              <a:solidFill>
                <a:srgbClr val="15C26B"/>
              </a:solidFill>
              <a:latin typeface="Open Sans"/>
              <a:ea typeface="Open Sans"/>
              <a:cs typeface="Open Sans"/>
              <a:sym typeface="Open Sans"/>
            </a:endParaRPr>
          </a:p>
        </p:txBody>
      </p:sp>
      <p:pic>
        <p:nvPicPr>
          <p:cNvPr id="108" name="Google Shape;108;p74"/>
          <p:cNvPicPr preferRelativeResize="0"/>
          <p:nvPr/>
        </p:nvPicPr>
        <p:blipFill rotWithShape="1">
          <a:blip r:embed="rId2">
            <a:alphaModFix/>
          </a:blip>
          <a:srcRect/>
          <a:stretch/>
        </p:blipFill>
        <p:spPr>
          <a:xfrm>
            <a:off x="338800" y="251396"/>
            <a:ext cx="1250250" cy="61887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109"/>
        <p:cNvGrpSpPr/>
        <p:nvPr/>
      </p:nvGrpSpPr>
      <p:grpSpPr>
        <a:xfrm>
          <a:off x="0" y="0"/>
          <a:ext cx="0" cy="0"/>
          <a:chOff x="0" y="0"/>
          <a:chExt cx="0" cy="0"/>
        </a:xfrm>
      </p:grpSpPr>
      <p:sp>
        <p:nvSpPr>
          <p:cNvPr id="110" name="Google Shape;110;p7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1" name="Google Shape;111;p75"/>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Font typeface="Open Sans"/>
              <a:buChar char="●"/>
              <a:defRPr>
                <a:latin typeface="Open Sans"/>
                <a:ea typeface="Open Sans"/>
                <a:cs typeface="Open Sans"/>
                <a:sym typeface="Open Sans"/>
              </a:defRPr>
            </a:lvl1pPr>
            <a:lvl2pPr marL="914400" lvl="1" indent="-317500" algn="l">
              <a:lnSpc>
                <a:spcPct val="115000"/>
              </a:lnSpc>
              <a:spcBef>
                <a:spcPts val="1600"/>
              </a:spcBef>
              <a:spcAft>
                <a:spcPts val="0"/>
              </a:spcAft>
              <a:buSzPts val="1400"/>
              <a:buFont typeface="Open Sans"/>
              <a:buChar char="○"/>
              <a:defRPr>
                <a:latin typeface="Open Sans"/>
                <a:ea typeface="Open Sans"/>
                <a:cs typeface="Open Sans"/>
                <a:sym typeface="Open Sans"/>
              </a:defRPr>
            </a:lvl2pPr>
            <a:lvl3pPr marL="1371600" lvl="2" indent="-317500" algn="l">
              <a:lnSpc>
                <a:spcPct val="115000"/>
              </a:lnSpc>
              <a:spcBef>
                <a:spcPts val="1600"/>
              </a:spcBef>
              <a:spcAft>
                <a:spcPts val="0"/>
              </a:spcAft>
              <a:buSzPts val="1400"/>
              <a:buFont typeface="Open Sans"/>
              <a:buChar char="■"/>
              <a:defRPr>
                <a:latin typeface="Open Sans"/>
                <a:ea typeface="Open Sans"/>
                <a:cs typeface="Open Sans"/>
                <a:sym typeface="Open Sans"/>
              </a:defRPr>
            </a:lvl3pPr>
            <a:lvl4pPr marL="1828800" lvl="3" indent="-317500" algn="l">
              <a:lnSpc>
                <a:spcPct val="115000"/>
              </a:lnSpc>
              <a:spcBef>
                <a:spcPts val="1600"/>
              </a:spcBef>
              <a:spcAft>
                <a:spcPts val="0"/>
              </a:spcAft>
              <a:buSzPts val="1400"/>
              <a:buFont typeface="Open Sans"/>
              <a:buChar char="●"/>
              <a:defRPr>
                <a:latin typeface="Open Sans"/>
                <a:ea typeface="Open Sans"/>
                <a:cs typeface="Open Sans"/>
                <a:sym typeface="Open Sans"/>
              </a:defRPr>
            </a:lvl4pPr>
            <a:lvl5pPr marL="2286000" lvl="4" indent="-317500" algn="l">
              <a:lnSpc>
                <a:spcPct val="115000"/>
              </a:lnSpc>
              <a:spcBef>
                <a:spcPts val="1600"/>
              </a:spcBef>
              <a:spcAft>
                <a:spcPts val="0"/>
              </a:spcAft>
              <a:buSzPts val="1400"/>
              <a:buFont typeface="Open Sans"/>
              <a:buChar char="○"/>
              <a:defRPr>
                <a:latin typeface="Open Sans"/>
                <a:ea typeface="Open Sans"/>
                <a:cs typeface="Open Sans"/>
                <a:sym typeface="Open Sans"/>
              </a:defRPr>
            </a:lvl5pPr>
            <a:lvl6pPr marL="2743200" lvl="5" indent="-317500" algn="l">
              <a:lnSpc>
                <a:spcPct val="115000"/>
              </a:lnSpc>
              <a:spcBef>
                <a:spcPts val="1600"/>
              </a:spcBef>
              <a:spcAft>
                <a:spcPts val="0"/>
              </a:spcAft>
              <a:buSzPts val="1400"/>
              <a:buFont typeface="Open Sans"/>
              <a:buChar char="■"/>
              <a:defRPr>
                <a:latin typeface="Open Sans"/>
                <a:ea typeface="Open Sans"/>
                <a:cs typeface="Open Sans"/>
                <a:sym typeface="Open Sans"/>
              </a:defRPr>
            </a:lvl6pPr>
            <a:lvl7pPr marL="3200400" lvl="6" indent="-317500" algn="l">
              <a:lnSpc>
                <a:spcPct val="115000"/>
              </a:lnSpc>
              <a:spcBef>
                <a:spcPts val="1600"/>
              </a:spcBef>
              <a:spcAft>
                <a:spcPts val="0"/>
              </a:spcAft>
              <a:buSzPts val="1400"/>
              <a:buFont typeface="Open Sans"/>
              <a:buChar char="●"/>
              <a:defRPr>
                <a:latin typeface="Open Sans"/>
                <a:ea typeface="Open Sans"/>
                <a:cs typeface="Open Sans"/>
                <a:sym typeface="Open Sans"/>
              </a:defRPr>
            </a:lvl7pPr>
            <a:lvl8pPr marL="3657600" lvl="7" indent="-317500" algn="l">
              <a:lnSpc>
                <a:spcPct val="115000"/>
              </a:lnSpc>
              <a:spcBef>
                <a:spcPts val="1600"/>
              </a:spcBef>
              <a:spcAft>
                <a:spcPts val="0"/>
              </a:spcAft>
              <a:buSzPts val="1400"/>
              <a:buFont typeface="Open Sans"/>
              <a:buChar char="○"/>
              <a:defRPr>
                <a:latin typeface="Open Sans"/>
                <a:ea typeface="Open Sans"/>
                <a:cs typeface="Open Sans"/>
                <a:sym typeface="Open Sans"/>
              </a:defRPr>
            </a:lvl8pPr>
            <a:lvl9pPr marL="4114800" lvl="8" indent="-317500" algn="l">
              <a:lnSpc>
                <a:spcPct val="115000"/>
              </a:lnSpc>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112" name="Google Shape;112;p75"/>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113"/>
        <p:cNvGrpSpPr/>
        <p:nvPr/>
      </p:nvGrpSpPr>
      <p:grpSpPr>
        <a:xfrm>
          <a:off x="0" y="0"/>
          <a:ext cx="0" cy="0"/>
          <a:chOff x="0" y="0"/>
          <a:chExt cx="0" cy="0"/>
        </a:xfrm>
      </p:grpSpPr>
      <p:sp>
        <p:nvSpPr>
          <p:cNvPr id="114" name="Google Shape;114;p7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5" name="Google Shape;115;p76"/>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16" name="Google Shape;116;p76"/>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17" name="Google Shape;117;p76"/>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18" name="Google Shape;118;p76"/>
          <p:cNvPicPr preferRelativeResize="0"/>
          <p:nvPr/>
        </p:nvPicPr>
        <p:blipFill rotWithShape="1">
          <a:blip r:embed="rId2">
            <a:alphaModFix/>
          </a:blip>
          <a:srcRect/>
          <a:stretch/>
        </p:blipFill>
        <p:spPr>
          <a:xfrm>
            <a:off x="338800" y="251396"/>
            <a:ext cx="1250250" cy="61887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9"/>
        <p:cNvGrpSpPr/>
        <p:nvPr/>
      </p:nvGrpSpPr>
      <p:grpSpPr>
        <a:xfrm>
          <a:off x="0" y="0"/>
          <a:ext cx="0" cy="0"/>
          <a:chOff x="0" y="0"/>
          <a:chExt cx="0" cy="0"/>
        </a:xfrm>
      </p:grpSpPr>
      <p:sp>
        <p:nvSpPr>
          <p:cNvPr id="120" name="Google Shape;120;p7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Font typeface="Open Sans"/>
              <a:buNone/>
              <a:defRPr>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1" name="Google Shape;121;p77"/>
          <p:cNvSpPr txBox="1">
            <a:spLocks noGrp="1"/>
          </p:cNvSpPr>
          <p:nvPr>
            <p:ph type="sldNum" idx="12"/>
          </p:nvPr>
        </p:nvSpPr>
        <p:spPr>
          <a:xfrm>
            <a:off x="7231389" y="9288605"/>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22" name="Google Shape;122;p77"/>
          <p:cNvPicPr preferRelativeResize="0"/>
          <p:nvPr/>
        </p:nvPicPr>
        <p:blipFill rotWithShape="1">
          <a:blip r:embed="rId2">
            <a:alphaModFix/>
          </a:blip>
          <a:srcRect/>
          <a:stretch/>
        </p:blipFill>
        <p:spPr>
          <a:xfrm>
            <a:off x="338800" y="251396"/>
            <a:ext cx="1250250" cy="6188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5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53"/>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algn="l">
              <a:lnSpc>
                <a:spcPct val="115000"/>
              </a:lnSpc>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20" name="Google Shape;20;p53"/>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1" name="Google Shape;21;p53"/>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0" i="1" u="none" strike="noStrike" cap="none">
                <a:solidFill>
                  <a:srgbClr val="15C26B"/>
                </a:solidFill>
                <a:latin typeface="Open Sans"/>
                <a:ea typeface="Open Sans"/>
                <a:cs typeface="Open Sans"/>
                <a:sym typeface="Open Sans"/>
              </a:rPr>
              <a:t>Remove this slide </a:t>
            </a:r>
            <a:endParaRPr sz="3600" b="0" i="1" u="none" strike="noStrike" cap="none">
              <a:solidFill>
                <a:srgbClr val="15C26B"/>
              </a:solidFill>
              <a:latin typeface="Open Sans"/>
              <a:ea typeface="Open Sans"/>
              <a:cs typeface="Open Sans"/>
              <a:sym typeface="Open San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23"/>
        <p:cNvGrpSpPr/>
        <p:nvPr/>
      </p:nvGrpSpPr>
      <p:grpSpPr>
        <a:xfrm>
          <a:off x="0" y="0"/>
          <a:ext cx="0" cy="0"/>
          <a:chOff x="0" y="0"/>
          <a:chExt cx="0" cy="0"/>
        </a:xfrm>
      </p:grpSpPr>
      <p:sp>
        <p:nvSpPr>
          <p:cNvPr id="124" name="Google Shape;124;p78"/>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5" name="Google Shape;125;p78"/>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6"/>
        <p:cNvGrpSpPr/>
        <p:nvPr/>
      </p:nvGrpSpPr>
      <p:grpSpPr>
        <a:xfrm>
          <a:off x="0" y="0"/>
          <a:ext cx="0" cy="0"/>
          <a:chOff x="0" y="0"/>
          <a:chExt cx="0" cy="0"/>
        </a:xfrm>
      </p:grpSpPr>
      <p:sp>
        <p:nvSpPr>
          <p:cNvPr id="127" name="Google Shape;127;p79"/>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28" name="Google Shape;128;p79"/>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29" name="Google Shape;129;p79"/>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0"/>
        <p:cNvGrpSpPr/>
        <p:nvPr/>
      </p:nvGrpSpPr>
      <p:grpSpPr>
        <a:xfrm>
          <a:off x="0" y="0"/>
          <a:ext cx="0" cy="0"/>
          <a:chOff x="0" y="0"/>
          <a:chExt cx="0" cy="0"/>
        </a:xfrm>
      </p:grpSpPr>
      <p:sp>
        <p:nvSpPr>
          <p:cNvPr id="131" name="Google Shape;131;p80"/>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2" name="Google Shape;132;p80"/>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3"/>
        <p:cNvGrpSpPr/>
        <p:nvPr/>
      </p:nvGrpSpPr>
      <p:grpSpPr>
        <a:xfrm>
          <a:off x="0" y="0"/>
          <a:ext cx="0" cy="0"/>
          <a:chOff x="0" y="0"/>
          <a:chExt cx="0" cy="0"/>
        </a:xfrm>
      </p:grpSpPr>
      <p:sp>
        <p:nvSpPr>
          <p:cNvPr id="134" name="Google Shape;134;p8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81"/>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36" name="Google Shape;136;p81"/>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37" name="Google Shape;137;p81"/>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38" name="Google Shape;138;p8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9"/>
        <p:cNvGrpSpPr/>
        <p:nvPr/>
      </p:nvGrpSpPr>
      <p:grpSpPr>
        <a:xfrm>
          <a:off x="0" y="0"/>
          <a:ext cx="0" cy="0"/>
          <a:chOff x="0" y="0"/>
          <a:chExt cx="0" cy="0"/>
        </a:xfrm>
      </p:grpSpPr>
      <p:sp>
        <p:nvSpPr>
          <p:cNvPr id="140" name="Google Shape;140;p82"/>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141" name="Google Shape;141;p82"/>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2"/>
        <p:cNvGrpSpPr/>
        <p:nvPr/>
      </p:nvGrpSpPr>
      <p:grpSpPr>
        <a:xfrm>
          <a:off x="0" y="0"/>
          <a:ext cx="0" cy="0"/>
          <a:chOff x="0" y="0"/>
          <a:chExt cx="0" cy="0"/>
        </a:xfrm>
      </p:grpSpPr>
      <p:sp>
        <p:nvSpPr>
          <p:cNvPr id="143" name="Google Shape;143;p83"/>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44" name="Google Shape;144;p83"/>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45" name="Google Shape;145;p83"/>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6"/>
        <p:cNvGrpSpPr/>
        <p:nvPr/>
      </p:nvGrpSpPr>
      <p:grpSpPr>
        <a:xfrm>
          <a:off x="0" y="0"/>
          <a:ext cx="0" cy="0"/>
          <a:chOff x="0" y="0"/>
          <a:chExt cx="0" cy="0"/>
        </a:xfrm>
      </p:grpSpPr>
      <p:sp>
        <p:nvSpPr>
          <p:cNvPr id="147" name="Google Shape;147;p84"/>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7"/>
        <p:cNvGrpSpPr/>
        <p:nvPr/>
      </p:nvGrpSpPr>
      <p:grpSpPr>
        <a:xfrm>
          <a:off x="0" y="0"/>
          <a:ext cx="0" cy="0"/>
          <a:chOff x="0" y="0"/>
          <a:chExt cx="0" cy="0"/>
        </a:xfrm>
      </p:grpSpPr>
      <p:sp>
        <p:nvSpPr>
          <p:cNvPr id="158" name="Google Shape;158;p41"/>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Font typeface="Open Sans"/>
              <a:buNone/>
              <a:defRPr sz="5200">
                <a:latin typeface="Open Sans"/>
                <a:ea typeface="Open Sans"/>
                <a:cs typeface="Open Sans"/>
                <a:sym typeface="Open Sans"/>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59" name="Google Shape;159;p41"/>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0" name="Google Shape;160;p4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61"/>
        <p:cNvGrpSpPr/>
        <p:nvPr/>
      </p:nvGrpSpPr>
      <p:grpSpPr>
        <a:xfrm>
          <a:off x="0" y="0"/>
          <a:ext cx="0" cy="0"/>
          <a:chOff x="0" y="0"/>
          <a:chExt cx="0" cy="0"/>
        </a:xfrm>
      </p:grpSpPr>
      <p:sp>
        <p:nvSpPr>
          <p:cNvPr id="162" name="Google Shape;162;p85"/>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63" name="Google Shape;163;p85"/>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ANND" type="tx">
  <p:cSld name="TITLE_AND_BODY">
    <p:spTree>
      <p:nvGrpSpPr>
        <p:cNvPr id="1" name="Shape 164"/>
        <p:cNvGrpSpPr/>
        <p:nvPr/>
      </p:nvGrpSpPr>
      <p:grpSpPr>
        <a:xfrm>
          <a:off x="0" y="0"/>
          <a:ext cx="0" cy="0"/>
          <a:chOff x="0" y="0"/>
          <a:chExt cx="0" cy="0"/>
        </a:xfrm>
      </p:grpSpPr>
      <p:sp>
        <p:nvSpPr>
          <p:cNvPr id="165" name="Google Shape;165;p8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86"/>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Font typeface="Open Sans"/>
              <a:buChar char="●"/>
              <a:defRPr>
                <a:latin typeface="Open Sans"/>
                <a:ea typeface="Open Sans"/>
                <a:cs typeface="Open Sans"/>
                <a:sym typeface="Open Sans"/>
              </a:defRPr>
            </a:lvl1pPr>
            <a:lvl2pPr marL="914400" lvl="1" indent="-317500" algn="l">
              <a:lnSpc>
                <a:spcPct val="115000"/>
              </a:lnSpc>
              <a:spcBef>
                <a:spcPts val="1600"/>
              </a:spcBef>
              <a:spcAft>
                <a:spcPts val="0"/>
              </a:spcAft>
              <a:buSzPts val="1400"/>
              <a:buFont typeface="Open Sans"/>
              <a:buChar char="○"/>
              <a:defRPr>
                <a:latin typeface="Open Sans"/>
                <a:ea typeface="Open Sans"/>
                <a:cs typeface="Open Sans"/>
                <a:sym typeface="Open Sans"/>
              </a:defRPr>
            </a:lvl2pPr>
            <a:lvl3pPr marL="1371600" lvl="2" indent="-317500" algn="l">
              <a:lnSpc>
                <a:spcPct val="115000"/>
              </a:lnSpc>
              <a:spcBef>
                <a:spcPts val="1600"/>
              </a:spcBef>
              <a:spcAft>
                <a:spcPts val="0"/>
              </a:spcAft>
              <a:buSzPts val="1400"/>
              <a:buFont typeface="Open Sans"/>
              <a:buChar char="■"/>
              <a:defRPr>
                <a:latin typeface="Open Sans"/>
                <a:ea typeface="Open Sans"/>
                <a:cs typeface="Open Sans"/>
                <a:sym typeface="Open Sans"/>
              </a:defRPr>
            </a:lvl3pPr>
            <a:lvl4pPr marL="1828800" lvl="3" indent="-317500" algn="l">
              <a:lnSpc>
                <a:spcPct val="115000"/>
              </a:lnSpc>
              <a:spcBef>
                <a:spcPts val="1600"/>
              </a:spcBef>
              <a:spcAft>
                <a:spcPts val="0"/>
              </a:spcAft>
              <a:buSzPts val="1400"/>
              <a:buFont typeface="Open Sans"/>
              <a:buChar char="●"/>
              <a:defRPr>
                <a:latin typeface="Open Sans"/>
                <a:ea typeface="Open Sans"/>
                <a:cs typeface="Open Sans"/>
                <a:sym typeface="Open Sans"/>
              </a:defRPr>
            </a:lvl4pPr>
            <a:lvl5pPr marL="2286000" lvl="4" indent="-317500" algn="l">
              <a:lnSpc>
                <a:spcPct val="115000"/>
              </a:lnSpc>
              <a:spcBef>
                <a:spcPts val="1600"/>
              </a:spcBef>
              <a:spcAft>
                <a:spcPts val="0"/>
              </a:spcAft>
              <a:buSzPts val="1400"/>
              <a:buFont typeface="Open Sans"/>
              <a:buChar char="○"/>
              <a:defRPr>
                <a:latin typeface="Open Sans"/>
                <a:ea typeface="Open Sans"/>
                <a:cs typeface="Open Sans"/>
                <a:sym typeface="Open Sans"/>
              </a:defRPr>
            </a:lvl5pPr>
            <a:lvl6pPr marL="2743200" lvl="5" indent="-317500" algn="l">
              <a:lnSpc>
                <a:spcPct val="115000"/>
              </a:lnSpc>
              <a:spcBef>
                <a:spcPts val="1600"/>
              </a:spcBef>
              <a:spcAft>
                <a:spcPts val="0"/>
              </a:spcAft>
              <a:buSzPts val="1400"/>
              <a:buFont typeface="Open Sans"/>
              <a:buChar char="■"/>
              <a:defRPr>
                <a:latin typeface="Open Sans"/>
                <a:ea typeface="Open Sans"/>
                <a:cs typeface="Open Sans"/>
                <a:sym typeface="Open Sans"/>
              </a:defRPr>
            </a:lvl6pPr>
            <a:lvl7pPr marL="3200400" lvl="6" indent="-317500" algn="l">
              <a:lnSpc>
                <a:spcPct val="115000"/>
              </a:lnSpc>
              <a:spcBef>
                <a:spcPts val="1600"/>
              </a:spcBef>
              <a:spcAft>
                <a:spcPts val="0"/>
              </a:spcAft>
              <a:buSzPts val="1400"/>
              <a:buFont typeface="Open Sans"/>
              <a:buChar char="●"/>
              <a:defRPr>
                <a:latin typeface="Open Sans"/>
                <a:ea typeface="Open Sans"/>
                <a:cs typeface="Open Sans"/>
                <a:sym typeface="Open Sans"/>
              </a:defRPr>
            </a:lvl7pPr>
            <a:lvl8pPr marL="3657600" lvl="7" indent="-317500" algn="l">
              <a:lnSpc>
                <a:spcPct val="115000"/>
              </a:lnSpc>
              <a:spcBef>
                <a:spcPts val="1600"/>
              </a:spcBef>
              <a:spcAft>
                <a:spcPts val="0"/>
              </a:spcAft>
              <a:buSzPts val="1400"/>
              <a:buFont typeface="Open Sans"/>
              <a:buChar char="○"/>
              <a:defRPr>
                <a:latin typeface="Open Sans"/>
                <a:ea typeface="Open Sans"/>
                <a:cs typeface="Open Sans"/>
                <a:sym typeface="Open Sans"/>
              </a:defRPr>
            </a:lvl8pPr>
            <a:lvl9pPr marL="4114800" lvl="8" indent="-317500" algn="l">
              <a:lnSpc>
                <a:spcPct val="115000"/>
              </a:lnSpc>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167" name="Google Shape;167;p86"/>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68" name="Google Shape;168;p86"/>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0" i="1" u="none" strike="noStrike" cap="none">
                <a:solidFill>
                  <a:srgbClr val="15C26B"/>
                </a:solidFill>
                <a:latin typeface="Open Sans"/>
                <a:ea typeface="Open Sans"/>
                <a:cs typeface="Open Sans"/>
                <a:sym typeface="Open Sans"/>
              </a:rPr>
              <a:t>Remove this slide </a:t>
            </a:r>
            <a:endParaRPr sz="3600" b="0" i="1" u="none" strike="noStrike" cap="none">
              <a:solidFill>
                <a:srgbClr val="15C26B"/>
              </a:solidFill>
              <a:latin typeface="Open Sans"/>
              <a:ea typeface="Open Sans"/>
              <a:cs typeface="Open Sans"/>
              <a:sym typeface="Open Sans"/>
            </a:endParaRPr>
          </a:p>
        </p:txBody>
      </p:sp>
      <p:pic>
        <p:nvPicPr>
          <p:cNvPr id="169" name="Google Shape;169;p86"/>
          <p:cNvPicPr preferRelativeResize="0"/>
          <p:nvPr/>
        </p:nvPicPr>
        <p:blipFill rotWithShape="1">
          <a:blip r:embed="rId2">
            <a:alphaModFix/>
          </a:blip>
          <a:srcRect/>
          <a:stretch/>
        </p:blipFill>
        <p:spPr>
          <a:xfrm>
            <a:off x="338800" y="251396"/>
            <a:ext cx="1250250" cy="618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2"/>
        <p:cNvGrpSpPr/>
        <p:nvPr/>
      </p:nvGrpSpPr>
      <p:grpSpPr>
        <a:xfrm>
          <a:off x="0" y="0"/>
          <a:ext cx="0" cy="0"/>
          <a:chOff x="0" y="0"/>
          <a:chExt cx="0" cy="0"/>
        </a:xfrm>
      </p:grpSpPr>
      <p:sp>
        <p:nvSpPr>
          <p:cNvPr id="23" name="Google Shape;23;p54"/>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54"/>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algn="l">
              <a:lnSpc>
                <a:spcPct val="115000"/>
              </a:lnSpc>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algn="l">
              <a:lnSpc>
                <a:spcPct val="115000"/>
              </a:lnSpc>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25" name="Google Shape;25;p54"/>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170"/>
        <p:cNvGrpSpPr/>
        <p:nvPr/>
      </p:nvGrpSpPr>
      <p:grpSpPr>
        <a:xfrm>
          <a:off x="0" y="0"/>
          <a:ext cx="0" cy="0"/>
          <a:chOff x="0" y="0"/>
          <a:chExt cx="0" cy="0"/>
        </a:xfrm>
      </p:grpSpPr>
      <p:sp>
        <p:nvSpPr>
          <p:cNvPr id="171" name="Google Shape;171;p8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2" name="Google Shape;172;p87"/>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3" name="Google Shape;173;p87"/>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4" name="Google Shape;174;p87"/>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5"/>
        <p:cNvGrpSpPr/>
        <p:nvPr/>
      </p:nvGrpSpPr>
      <p:grpSpPr>
        <a:xfrm>
          <a:off x="0" y="0"/>
          <a:ext cx="0" cy="0"/>
          <a:chOff x="0" y="0"/>
          <a:chExt cx="0" cy="0"/>
        </a:xfrm>
      </p:grpSpPr>
      <p:sp>
        <p:nvSpPr>
          <p:cNvPr id="176" name="Google Shape;176;p88"/>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Font typeface="Open Sans"/>
              <a:buNone/>
              <a:defRPr>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88"/>
          <p:cNvSpPr txBox="1">
            <a:spLocks noGrp="1"/>
          </p:cNvSpPr>
          <p:nvPr>
            <p:ph type="sldNum" idx="12"/>
          </p:nvPr>
        </p:nvSpPr>
        <p:spPr>
          <a:xfrm>
            <a:off x="7231389" y="9288605"/>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78"/>
        <p:cNvGrpSpPr/>
        <p:nvPr/>
      </p:nvGrpSpPr>
      <p:grpSpPr>
        <a:xfrm>
          <a:off x="0" y="0"/>
          <a:ext cx="0" cy="0"/>
          <a:chOff x="0" y="0"/>
          <a:chExt cx="0" cy="0"/>
        </a:xfrm>
      </p:grpSpPr>
      <p:sp>
        <p:nvSpPr>
          <p:cNvPr id="179" name="Google Shape;179;p89"/>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0" name="Google Shape;180;p89"/>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1"/>
        <p:cNvGrpSpPr/>
        <p:nvPr/>
      </p:nvGrpSpPr>
      <p:grpSpPr>
        <a:xfrm>
          <a:off x="0" y="0"/>
          <a:ext cx="0" cy="0"/>
          <a:chOff x="0" y="0"/>
          <a:chExt cx="0" cy="0"/>
        </a:xfrm>
      </p:grpSpPr>
      <p:sp>
        <p:nvSpPr>
          <p:cNvPr id="182" name="Google Shape;182;p90"/>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83" name="Google Shape;183;p90"/>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84" name="Google Shape;184;p90"/>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5"/>
        <p:cNvGrpSpPr/>
        <p:nvPr/>
      </p:nvGrpSpPr>
      <p:grpSpPr>
        <a:xfrm>
          <a:off x="0" y="0"/>
          <a:ext cx="0" cy="0"/>
          <a:chOff x="0" y="0"/>
          <a:chExt cx="0" cy="0"/>
        </a:xfrm>
      </p:grpSpPr>
      <p:sp>
        <p:nvSpPr>
          <p:cNvPr id="186" name="Google Shape;186;p91"/>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87" name="Google Shape;187;p9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8"/>
        <p:cNvGrpSpPr/>
        <p:nvPr/>
      </p:nvGrpSpPr>
      <p:grpSpPr>
        <a:xfrm>
          <a:off x="0" y="0"/>
          <a:ext cx="0" cy="0"/>
          <a:chOff x="0" y="0"/>
          <a:chExt cx="0" cy="0"/>
        </a:xfrm>
      </p:grpSpPr>
      <p:sp>
        <p:nvSpPr>
          <p:cNvPr id="189" name="Google Shape;189;p92"/>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92"/>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91" name="Google Shape;191;p92"/>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92" name="Google Shape;192;p92"/>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3" name="Google Shape;193;p92"/>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4"/>
        <p:cNvGrpSpPr/>
        <p:nvPr/>
      </p:nvGrpSpPr>
      <p:grpSpPr>
        <a:xfrm>
          <a:off x="0" y="0"/>
          <a:ext cx="0" cy="0"/>
          <a:chOff x="0" y="0"/>
          <a:chExt cx="0" cy="0"/>
        </a:xfrm>
      </p:grpSpPr>
      <p:sp>
        <p:nvSpPr>
          <p:cNvPr id="195" name="Google Shape;195;p93"/>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196" name="Google Shape;196;p93"/>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7"/>
        <p:cNvGrpSpPr/>
        <p:nvPr/>
      </p:nvGrpSpPr>
      <p:grpSpPr>
        <a:xfrm>
          <a:off x="0" y="0"/>
          <a:ext cx="0" cy="0"/>
          <a:chOff x="0" y="0"/>
          <a:chExt cx="0" cy="0"/>
        </a:xfrm>
      </p:grpSpPr>
      <p:sp>
        <p:nvSpPr>
          <p:cNvPr id="198" name="Google Shape;198;p94"/>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99" name="Google Shape;199;p94"/>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200" name="Google Shape;200;p94"/>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1"/>
        <p:cNvGrpSpPr/>
        <p:nvPr/>
      </p:nvGrpSpPr>
      <p:grpSpPr>
        <a:xfrm>
          <a:off x="0" y="0"/>
          <a:ext cx="0" cy="0"/>
          <a:chOff x="0" y="0"/>
          <a:chExt cx="0" cy="0"/>
        </a:xfrm>
      </p:grpSpPr>
      <p:sp>
        <p:nvSpPr>
          <p:cNvPr id="202" name="Google Shape;202;p95"/>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7"/>
        <p:cNvGrpSpPr/>
        <p:nvPr/>
      </p:nvGrpSpPr>
      <p:grpSpPr>
        <a:xfrm>
          <a:off x="0" y="0"/>
          <a:ext cx="0" cy="0"/>
          <a:chOff x="0" y="0"/>
          <a:chExt cx="0" cy="0"/>
        </a:xfrm>
      </p:grpSpPr>
      <p:sp>
        <p:nvSpPr>
          <p:cNvPr id="208" name="Google Shape;208;p40"/>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9" name="Google Shape;209;p40"/>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pic>
        <p:nvPicPr>
          <p:cNvPr id="210" name="Google Shape;210;p40"/>
          <p:cNvPicPr preferRelativeResize="0"/>
          <p:nvPr/>
        </p:nvPicPr>
        <p:blipFill rotWithShape="1">
          <a:blip r:embed="rId2">
            <a:alphaModFix/>
          </a:blip>
          <a:srcRect/>
          <a:stretch/>
        </p:blipFill>
        <p:spPr>
          <a:xfrm>
            <a:off x="6636150" y="125138"/>
            <a:ext cx="871400" cy="871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26"/>
        <p:cNvGrpSpPr/>
        <p:nvPr/>
      </p:nvGrpSpPr>
      <p:grpSpPr>
        <a:xfrm>
          <a:off x="0" y="0"/>
          <a:ext cx="0" cy="0"/>
          <a:chOff x="0" y="0"/>
          <a:chExt cx="0" cy="0"/>
        </a:xfrm>
      </p:grpSpPr>
      <p:sp>
        <p:nvSpPr>
          <p:cNvPr id="27" name="Google Shape;27;p5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55"/>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55"/>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55"/>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214"/>
        <p:cNvGrpSpPr/>
        <p:nvPr/>
      </p:nvGrpSpPr>
      <p:grpSpPr>
        <a:xfrm>
          <a:off x="0" y="0"/>
          <a:ext cx="0" cy="0"/>
          <a:chOff x="0" y="0"/>
          <a:chExt cx="0" cy="0"/>
        </a:xfrm>
      </p:grpSpPr>
      <p:sp>
        <p:nvSpPr>
          <p:cNvPr id="215" name="Google Shape;215;p43"/>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6"/>
        <p:cNvGrpSpPr/>
        <p:nvPr/>
      </p:nvGrpSpPr>
      <p:grpSpPr>
        <a:xfrm>
          <a:off x="0" y="0"/>
          <a:ext cx="0" cy="0"/>
          <a:chOff x="0" y="0"/>
          <a:chExt cx="0" cy="0"/>
        </a:xfrm>
      </p:grpSpPr>
      <p:sp>
        <p:nvSpPr>
          <p:cNvPr id="217" name="Google Shape;217;p44"/>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8" name="Google Shape;218;p44"/>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19" name="Google Shape;219;p44"/>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0"/>
        <p:cNvGrpSpPr/>
        <p:nvPr/>
      </p:nvGrpSpPr>
      <p:grpSpPr>
        <a:xfrm>
          <a:off x="0" y="0"/>
          <a:ext cx="0" cy="0"/>
          <a:chOff x="0" y="0"/>
          <a:chExt cx="0" cy="0"/>
        </a:xfrm>
      </p:grpSpPr>
      <p:sp>
        <p:nvSpPr>
          <p:cNvPr id="221" name="Google Shape;221;p4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222" name="Google Shape;222;p45"/>
          <p:cNvPicPr preferRelativeResize="0"/>
          <p:nvPr/>
        </p:nvPicPr>
        <p:blipFill rotWithShape="1">
          <a:blip r:embed="rId2">
            <a:alphaModFix/>
          </a:blip>
          <a:srcRect/>
          <a:stretch/>
        </p:blipFill>
        <p:spPr>
          <a:xfrm>
            <a:off x="338800" y="251396"/>
            <a:ext cx="1250250" cy="618875"/>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3"/>
        <p:cNvGrpSpPr/>
        <p:nvPr/>
      </p:nvGrpSpPr>
      <p:grpSpPr>
        <a:xfrm>
          <a:off x="0" y="0"/>
          <a:ext cx="0" cy="0"/>
          <a:chOff x="0" y="0"/>
          <a:chExt cx="0" cy="0"/>
        </a:xfrm>
      </p:grpSpPr>
      <p:sp>
        <p:nvSpPr>
          <p:cNvPr id="224" name="Google Shape;224;p46"/>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25" name="Google Shape;225;p46"/>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6"/>
        <p:cNvGrpSpPr/>
        <p:nvPr/>
      </p:nvGrpSpPr>
      <p:grpSpPr>
        <a:xfrm>
          <a:off x="0" y="0"/>
          <a:ext cx="0" cy="0"/>
          <a:chOff x="0" y="0"/>
          <a:chExt cx="0" cy="0"/>
        </a:xfrm>
      </p:grpSpPr>
      <p:sp>
        <p:nvSpPr>
          <p:cNvPr id="227" name="Google Shape;227;p47"/>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8"/>
        <p:cNvGrpSpPr/>
        <p:nvPr/>
      </p:nvGrpSpPr>
      <p:grpSpPr>
        <a:xfrm>
          <a:off x="0" y="0"/>
          <a:ext cx="0" cy="0"/>
          <a:chOff x="0" y="0"/>
          <a:chExt cx="0" cy="0"/>
        </a:xfrm>
      </p:grpSpPr>
      <p:sp>
        <p:nvSpPr>
          <p:cNvPr id="229" name="Google Shape;229;p48"/>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48"/>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31" name="Google Shape;231;p48"/>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32" name="Google Shape;232;p48"/>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3"/>
        <p:cNvGrpSpPr/>
        <p:nvPr/>
      </p:nvGrpSpPr>
      <p:grpSpPr>
        <a:xfrm>
          <a:off x="0" y="0"/>
          <a:ext cx="0" cy="0"/>
          <a:chOff x="0" y="0"/>
          <a:chExt cx="0" cy="0"/>
        </a:xfrm>
      </p:grpSpPr>
      <p:sp>
        <p:nvSpPr>
          <p:cNvPr id="234" name="Google Shape;234;p49"/>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5"/>
        <p:cNvGrpSpPr/>
        <p:nvPr/>
      </p:nvGrpSpPr>
      <p:grpSpPr>
        <a:xfrm>
          <a:off x="0" y="0"/>
          <a:ext cx="0" cy="0"/>
          <a:chOff x="0" y="0"/>
          <a:chExt cx="0" cy="0"/>
        </a:xfrm>
      </p:grpSpPr>
      <p:sp>
        <p:nvSpPr>
          <p:cNvPr id="236" name="Google Shape;236;p50"/>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37" name="Google Shape;237;p50"/>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5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56"/>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57"/>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57"/>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58"/>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58"/>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5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59"/>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59"/>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59"/>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6" name="Google Shape;46;p59"/>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theme" Target="../theme/theme5.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3000"/>
              <a:buFont typeface="Arial"/>
              <a:buNone/>
              <a:defRPr sz="3000" b="0" i="0" u="none" strike="noStrike" cap="none">
                <a:solidFill>
                  <a:srgbClr val="2E3D49"/>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525C65"/>
              </a:buClr>
              <a:buSzPts val="1800"/>
              <a:buFont typeface="Open Sans"/>
              <a:buChar char="●"/>
              <a:defRPr sz="1800" b="0" i="0" u="none" strike="noStrike" cap="none">
                <a:solidFill>
                  <a:srgbClr val="525C65"/>
                </a:solidFill>
                <a:latin typeface="Open Sans"/>
                <a:ea typeface="Open Sans"/>
                <a:cs typeface="Open Sans"/>
                <a:sym typeface="Open Sans"/>
              </a:defRPr>
            </a:lvl1pPr>
            <a:lvl2pPr marL="914400" marR="0" lvl="1" indent="-317500" algn="l" rtl="0">
              <a:lnSpc>
                <a:spcPct val="115000"/>
              </a:lnSpc>
              <a:spcBef>
                <a:spcPts val="1600"/>
              </a:spcBef>
              <a:spcAft>
                <a:spcPts val="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2pPr>
            <a:lvl3pPr marL="1371600" marR="0" lvl="2" indent="-317500" algn="l" rtl="0">
              <a:lnSpc>
                <a:spcPct val="115000"/>
              </a:lnSpc>
              <a:spcBef>
                <a:spcPts val="1600"/>
              </a:spcBef>
              <a:spcAft>
                <a:spcPts val="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3pPr>
            <a:lvl4pPr marL="1828800" marR="0" lvl="3" indent="-317500" algn="l" rtl="0">
              <a:lnSpc>
                <a:spcPct val="115000"/>
              </a:lnSpc>
              <a:spcBef>
                <a:spcPts val="1600"/>
              </a:spcBef>
              <a:spcAft>
                <a:spcPts val="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4pPr>
            <a:lvl5pPr marL="2286000" marR="0" lvl="4" indent="-317500" algn="l" rtl="0">
              <a:lnSpc>
                <a:spcPct val="115000"/>
              </a:lnSpc>
              <a:spcBef>
                <a:spcPts val="1600"/>
              </a:spcBef>
              <a:spcAft>
                <a:spcPts val="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5pPr>
            <a:lvl6pPr marL="2743200" marR="0" lvl="5" indent="-317500" algn="l" rtl="0">
              <a:lnSpc>
                <a:spcPct val="115000"/>
              </a:lnSpc>
              <a:spcBef>
                <a:spcPts val="1600"/>
              </a:spcBef>
              <a:spcAft>
                <a:spcPts val="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6pPr>
            <a:lvl7pPr marL="3200400" marR="0" lvl="6" indent="-317500" algn="l" rtl="0">
              <a:lnSpc>
                <a:spcPct val="115000"/>
              </a:lnSpc>
              <a:spcBef>
                <a:spcPts val="1600"/>
              </a:spcBef>
              <a:spcAft>
                <a:spcPts val="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7pPr>
            <a:lvl8pPr marL="3657600" marR="0" lvl="7" indent="-317500" algn="l" rtl="0">
              <a:lnSpc>
                <a:spcPct val="115000"/>
              </a:lnSpc>
              <a:spcBef>
                <a:spcPts val="1600"/>
              </a:spcBef>
              <a:spcAft>
                <a:spcPts val="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9pPr>
          </a:lstStyle>
          <a:p>
            <a:endParaRPr/>
          </a:p>
        </p:txBody>
      </p:sp>
      <p:sp>
        <p:nvSpPr>
          <p:cNvPr id="8" name="Google Shape;8;p3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9" name="Google Shape;9;p31"/>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6"/>
        <p:cNvGrpSpPr/>
        <p:nvPr/>
      </p:nvGrpSpPr>
      <p:grpSpPr>
        <a:xfrm>
          <a:off x="0" y="0"/>
          <a:ext cx="0" cy="0"/>
          <a:chOff x="0" y="0"/>
          <a:chExt cx="0" cy="0"/>
        </a:xfrm>
      </p:grpSpPr>
      <p:sp>
        <p:nvSpPr>
          <p:cNvPr id="57" name="Google Shape;57;p3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8" name="Google Shape;58;p3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59" name="Google Shape;59;p33"/>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1"/>
        <p:cNvGrpSpPr/>
        <p:nvPr/>
      </p:nvGrpSpPr>
      <p:grpSpPr>
        <a:xfrm>
          <a:off x="0" y="0"/>
          <a:ext cx="0" cy="0"/>
          <a:chOff x="0" y="0"/>
          <a:chExt cx="0" cy="0"/>
        </a:xfrm>
      </p:grpSpPr>
      <p:sp>
        <p:nvSpPr>
          <p:cNvPr id="92" name="Google Shape;92;p3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3000"/>
              <a:buFont typeface="Arial"/>
              <a:buNone/>
              <a:defRPr sz="3000" b="0" i="0" u="none" strike="noStrike" cap="none">
                <a:solidFill>
                  <a:srgbClr val="2E3D49"/>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93" name="Google Shape;93;p35"/>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525C65"/>
              </a:buClr>
              <a:buSzPts val="1800"/>
              <a:buFont typeface="Open Sans"/>
              <a:buChar char="●"/>
              <a:defRPr sz="1800" b="0" i="0" u="none" strike="noStrike" cap="none">
                <a:solidFill>
                  <a:srgbClr val="525C65"/>
                </a:solidFill>
                <a:latin typeface="Open Sans"/>
                <a:ea typeface="Open Sans"/>
                <a:cs typeface="Open Sans"/>
                <a:sym typeface="Open Sans"/>
              </a:defRPr>
            </a:lvl1pPr>
            <a:lvl2pPr marL="914400" marR="0" lvl="1" indent="-317500" algn="l" rtl="0">
              <a:lnSpc>
                <a:spcPct val="115000"/>
              </a:lnSpc>
              <a:spcBef>
                <a:spcPts val="1600"/>
              </a:spcBef>
              <a:spcAft>
                <a:spcPts val="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2pPr>
            <a:lvl3pPr marL="1371600" marR="0" lvl="2" indent="-317500" algn="l" rtl="0">
              <a:lnSpc>
                <a:spcPct val="115000"/>
              </a:lnSpc>
              <a:spcBef>
                <a:spcPts val="1600"/>
              </a:spcBef>
              <a:spcAft>
                <a:spcPts val="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3pPr>
            <a:lvl4pPr marL="1828800" marR="0" lvl="3" indent="-317500" algn="l" rtl="0">
              <a:lnSpc>
                <a:spcPct val="115000"/>
              </a:lnSpc>
              <a:spcBef>
                <a:spcPts val="1600"/>
              </a:spcBef>
              <a:spcAft>
                <a:spcPts val="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4pPr>
            <a:lvl5pPr marL="2286000" marR="0" lvl="4" indent="-317500" algn="l" rtl="0">
              <a:lnSpc>
                <a:spcPct val="115000"/>
              </a:lnSpc>
              <a:spcBef>
                <a:spcPts val="1600"/>
              </a:spcBef>
              <a:spcAft>
                <a:spcPts val="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5pPr>
            <a:lvl6pPr marL="2743200" marR="0" lvl="5" indent="-317500" algn="l" rtl="0">
              <a:lnSpc>
                <a:spcPct val="115000"/>
              </a:lnSpc>
              <a:spcBef>
                <a:spcPts val="1600"/>
              </a:spcBef>
              <a:spcAft>
                <a:spcPts val="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6pPr>
            <a:lvl7pPr marL="3200400" marR="0" lvl="6" indent="-317500" algn="l" rtl="0">
              <a:lnSpc>
                <a:spcPct val="115000"/>
              </a:lnSpc>
              <a:spcBef>
                <a:spcPts val="1600"/>
              </a:spcBef>
              <a:spcAft>
                <a:spcPts val="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7pPr>
            <a:lvl8pPr marL="3657600" marR="0" lvl="7" indent="-317500" algn="l" rtl="0">
              <a:lnSpc>
                <a:spcPct val="115000"/>
              </a:lnSpc>
              <a:spcBef>
                <a:spcPts val="1600"/>
              </a:spcBef>
              <a:spcAft>
                <a:spcPts val="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9pPr>
          </a:lstStyle>
          <a:p>
            <a:endParaRPr/>
          </a:p>
        </p:txBody>
      </p:sp>
      <p:sp>
        <p:nvSpPr>
          <p:cNvPr id="94" name="Google Shape;94;p35"/>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95" name="Google Shape;95;p35"/>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48"/>
        <p:cNvGrpSpPr/>
        <p:nvPr/>
      </p:nvGrpSpPr>
      <p:grpSpPr>
        <a:xfrm>
          <a:off x="0" y="0"/>
          <a:ext cx="0" cy="0"/>
          <a:chOff x="0" y="0"/>
          <a:chExt cx="0" cy="0"/>
        </a:xfrm>
      </p:grpSpPr>
      <p:sp>
        <p:nvSpPr>
          <p:cNvPr id="149" name="Google Shape;149;p3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3000"/>
              <a:buFont typeface="Arial"/>
              <a:buNone/>
              <a:defRPr sz="3000" b="0" i="0" u="none" strike="noStrike" cap="none">
                <a:solidFill>
                  <a:srgbClr val="2E3D49"/>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50" name="Google Shape;150;p37"/>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525C65"/>
              </a:buClr>
              <a:buSzPts val="1800"/>
              <a:buFont typeface="Open Sans"/>
              <a:buChar char="●"/>
              <a:defRPr sz="1800" b="0" i="0" u="none" strike="noStrike" cap="none">
                <a:solidFill>
                  <a:srgbClr val="525C65"/>
                </a:solidFill>
                <a:latin typeface="Open Sans"/>
                <a:ea typeface="Open Sans"/>
                <a:cs typeface="Open Sans"/>
                <a:sym typeface="Open Sans"/>
              </a:defRPr>
            </a:lvl1pPr>
            <a:lvl2pPr marL="914400" marR="0" lvl="1" indent="-317500" algn="l" rtl="0">
              <a:lnSpc>
                <a:spcPct val="115000"/>
              </a:lnSpc>
              <a:spcBef>
                <a:spcPts val="1600"/>
              </a:spcBef>
              <a:spcAft>
                <a:spcPts val="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2pPr>
            <a:lvl3pPr marL="1371600" marR="0" lvl="2" indent="-317500" algn="l" rtl="0">
              <a:lnSpc>
                <a:spcPct val="115000"/>
              </a:lnSpc>
              <a:spcBef>
                <a:spcPts val="1600"/>
              </a:spcBef>
              <a:spcAft>
                <a:spcPts val="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3pPr>
            <a:lvl4pPr marL="1828800" marR="0" lvl="3" indent="-317500" algn="l" rtl="0">
              <a:lnSpc>
                <a:spcPct val="115000"/>
              </a:lnSpc>
              <a:spcBef>
                <a:spcPts val="1600"/>
              </a:spcBef>
              <a:spcAft>
                <a:spcPts val="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4pPr>
            <a:lvl5pPr marL="2286000" marR="0" lvl="4" indent="-317500" algn="l" rtl="0">
              <a:lnSpc>
                <a:spcPct val="115000"/>
              </a:lnSpc>
              <a:spcBef>
                <a:spcPts val="1600"/>
              </a:spcBef>
              <a:spcAft>
                <a:spcPts val="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5pPr>
            <a:lvl6pPr marL="2743200" marR="0" lvl="5" indent="-317500" algn="l" rtl="0">
              <a:lnSpc>
                <a:spcPct val="115000"/>
              </a:lnSpc>
              <a:spcBef>
                <a:spcPts val="1600"/>
              </a:spcBef>
              <a:spcAft>
                <a:spcPts val="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6pPr>
            <a:lvl7pPr marL="3200400" marR="0" lvl="6" indent="-317500" algn="l" rtl="0">
              <a:lnSpc>
                <a:spcPct val="115000"/>
              </a:lnSpc>
              <a:spcBef>
                <a:spcPts val="1600"/>
              </a:spcBef>
              <a:spcAft>
                <a:spcPts val="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7pPr>
            <a:lvl8pPr marL="3657600" marR="0" lvl="7" indent="-317500" algn="l" rtl="0">
              <a:lnSpc>
                <a:spcPct val="115000"/>
              </a:lnSpc>
              <a:spcBef>
                <a:spcPts val="1600"/>
              </a:spcBef>
              <a:spcAft>
                <a:spcPts val="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rgbClr val="525C65"/>
              </a:buClr>
              <a:buSzPts val="1400"/>
              <a:buFont typeface="Open Sans"/>
              <a:buChar char="■"/>
              <a:defRPr sz="1400" b="0" i="0" u="none" strike="noStrike" cap="none">
                <a:solidFill>
                  <a:srgbClr val="525C65"/>
                </a:solidFill>
                <a:latin typeface="Open Sans"/>
                <a:ea typeface="Open Sans"/>
                <a:cs typeface="Open Sans"/>
                <a:sym typeface="Open Sans"/>
              </a:defRPr>
            </a:lvl9pPr>
          </a:lstStyle>
          <a:p>
            <a:endParaRPr/>
          </a:p>
        </p:txBody>
      </p:sp>
      <p:sp>
        <p:nvSpPr>
          <p:cNvPr id="151" name="Google Shape;151;p37"/>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52" name="Google Shape;152;p37"/>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03"/>
        <p:cNvGrpSpPr/>
        <p:nvPr/>
      </p:nvGrpSpPr>
      <p:grpSpPr>
        <a:xfrm>
          <a:off x="0" y="0"/>
          <a:ext cx="0" cy="0"/>
          <a:chOff x="0" y="0"/>
          <a:chExt cx="0" cy="0"/>
        </a:xfrm>
      </p:grpSpPr>
      <p:sp>
        <p:nvSpPr>
          <p:cNvPr id="204" name="Google Shape;204;p39"/>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05" name="Google Shape;205;p39"/>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206" name="Google Shape;206;p39"/>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702"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9.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9.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9.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3" Type="http://schemas.openxmlformats.org/officeDocument/2006/relationships/hyperlink" Target="https://docs.google.com/presentation/d/1jDUALxy09brZyQg9nTQzW_rNt9Q-mYDfLjvhDd86E30/edit?usp=sharing" TargetMode="External"/><Relationship Id="rId2" Type="http://schemas.openxmlformats.org/officeDocument/2006/relationships/notesSlide" Target="../notesSlides/notesSlide22.xml"/><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1"/>
          <p:cNvPicPr preferRelativeResize="0"/>
          <p:nvPr/>
        </p:nvPicPr>
        <p:blipFill rotWithShape="1">
          <a:blip r:embed="rId3">
            <a:alphaModFix/>
          </a:blip>
          <a:srcRect/>
          <a:stretch/>
        </p:blipFill>
        <p:spPr>
          <a:xfrm>
            <a:off x="14" y="0"/>
            <a:ext cx="7772403" cy="10050571"/>
          </a:xfrm>
          <a:prstGeom prst="rect">
            <a:avLst/>
          </a:prstGeom>
          <a:noFill/>
          <a:ln>
            <a:noFill/>
          </a:ln>
        </p:spPr>
      </p:pic>
      <p:sp>
        <p:nvSpPr>
          <p:cNvPr id="244" name="Google Shape;244;p1"/>
          <p:cNvSpPr/>
          <p:nvPr/>
        </p:nvSpPr>
        <p:spPr>
          <a:xfrm>
            <a:off x="3348690" y="5076712"/>
            <a:ext cx="764100" cy="744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245" name="Google Shape;245;p1"/>
          <p:cNvSpPr/>
          <p:nvPr/>
        </p:nvSpPr>
        <p:spPr>
          <a:xfrm>
            <a:off x="1047451" y="8292777"/>
            <a:ext cx="5677500" cy="1371600"/>
          </a:xfrm>
          <a:prstGeom prst="rect">
            <a:avLst/>
          </a:prstGeom>
          <a:noFill/>
          <a:ln>
            <a:noFill/>
          </a:ln>
        </p:spPr>
        <p:txBody>
          <a:bodyPr spcFirstLastPara="1" wrap="square" lIns="26775" tIns="26775" rIns="26775" bIns="26775" anchor="t" anchorCtr="0">
            <a:noAutofit/>
          </a:bodyPr>
          <a:lstStyle/>
          <a:p>
            <a:pPr marL="0" marR="0" lvl="0" indent="0" algn="ctr" rtl="0">
              <a:lnSpc>
                <a:spcPct val="100000"/>
              </a:lnSpc>
              <a:spcBef>
                <a:spcPts val="0"/>
              </a:spcBef>
              <a:spcAft>
                <a:spcPts val="0"/>
              </a:spcAft>
              <a:buClr>
                <a:srgbClr val="BECBD6"/>
              </a:buClr>
              <a:buSzPts val="3600"/>
              <a:buFont typeface="Open Sans"/>
              <a:buNone/>
            </a:pPr>
            <a:r>
              <a:rPr lang="en" sz="3600" b="0" i="0" u="none" strike="noStrike" cap="none">
                <a:solidFill>
                  <a:srgbClr val="FFFFFF"/>
                </a:solidFill>
                <a:latin typeface="Open Sans Light"/>
                <a:ea typeface="Open Sans Light"/>
                <a:cs typeface="Open Sans Light"/>
                <a:sym typeface="Open Sans Light"/>
              </a:rPr>
              <a:t>Draw Insights from Marketing Data</a:t>
            </a:r>
            <a:endParaRPr sz="2400" b="0" i="0" u="none" strike="noStrike" cap="none">
              <a:solidFill>
                <a:srgbClr val="BECBD6"/>
              </a:solidFill>
              <a:latin typeface="Open Sans"/>
              <a:ea typeface="Open Sans"/>
              <a:cs typeface="Open Sans"/>
              <a:sym typeface="Open Sans"/>
            </a:endParaRPr>
          </a:p>
        </p:txBody>
      </p:sp>
      <p:sp>
        <p:nvSpPr>
          <p:cNvPr id="246" name="Google Shape;246;p1"/>
          <p:cNvSpPr/>
          <p:nvPr/>
        </p:nvSpPr>
        <p:spPr>
          <a:xfrm>
            <a:off x="0" y="734900"/>
            <a:ext cx="7772400" cy="1077300"/>
          </a:xfrm>
          <a:prstGeom prst="rect">
            <a:avLst/>
          </a:prstGeom>
          <a:no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3600"/>
              <a:buFont typeface="Open Sans"/>
              <a:buNone/>
            </a:pPr>
            <a:r>
              <a:rPr lang="en" sz="3600" b="0" i="0" u="none" strike="noStrike" cap="none">
                <a:solidFill>
                  <a:srgbClr val="FFFFFF"/>
                </a:solidFill>
                <a:latin typeface="Open Sans Light"/>
                <a:ea typeface="Open Sans Light"/>
                <a:cs typeface="Open Sans Light"/>
                <a:sym typeface="Open Sans Light"/>
              </a:rPr>
              <a:t>Marketing Data and Technology</a:t>
            </a:r>
            <a:endParaRPr sz="3600" b="0" i="0" u="none" strike="noStrike" cap="none">
              <a:solidFill>
                <a:srgbClr val="FFFFFF"/>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Standard Display - Audience</a:t>
            </a:r>
            <a:endParaRPr sz="3200">
              <a:solidFill>
                <a:srgbClr val="02B3E4"/>
              </a:solidFill>
              <a:latin typeface="Open Sans Light"/>
              <a:ea typeface="Open Sans Light"/>
              <a:cs typeface="Open Sans Light"/>
              <a:sym typeface="Open Sans Light"/>
            </a:endParaRPr>
          </a:p>
          <a:p>
            <a:pPr marL="0" marR="0" lvl="0" indent="0" algn="l" rtl="0">
              <a:lnSpc>
                <a:spcPct val="115000"/>
              </a:lnSpc>
              <a:spcBef>
                <a:spcPts val="0"/>
              </a:spcBef>
              <a:spcAft>
                <a:spcPts val="0"/>
              </a:spcAft>
              <a:buSzPts val="2800"/>
              <a:buNone/>
            </a:pPr>
            <a:endParaRPr sz="2400">
              <a:solidFill>
                <a:srgbClr val="02B3E4"/>
              </a:solidFill>
              <a:latin typeface="Open Sans Light"/>
              <a:ea typeface="Open Sans Light"/>
              <a:cs typeface="Open Sans Light"/>
              <a:sym typeface="Open Sans Light"/>
            </a:endParaRPr>
          </a:p>
        </p:txBody>
      </p:sp>
      <p:sp>
        <p:nvSpPr>
          <p:cNvPr id="327" name="Google Shape;327;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t>Which month had the most visitors, and which month had the fewest visitors to your site?  </a:t>
            </a:r>
            <a:endParaRPr lang="en" dirty="0" smtClean="0"/>
          </a:p>
          <a:p>
            <a:pPr marL="0" lvl="0" indent="0" algn="l" rtl="0">
              <a:lnSpc>
                <a:spcPct val="115000"/>
              </a:lnSpc>
              <a:spcBef>
                <a:spcPts val="0"/>
              </a:spcBef>
              <a:spcAft>
                <a:spcPts val="0"/>
              </a:spcAft>
              <a:buClr>
                <a:schemeClr val="dk1"/>
              </a:buClr>
              <a:buSzPts val="1100"/>
              <a:buFont typeface="Arial"/>
              <a:buNone/>
            </a:pPr>
            <a:r>
              <a:rPr lang="en-US" b="1" dirty="0" smtClean="0"/>
              <a:t>M</a:t>
            </a:r>
            <a:r>
              <a:rPr lang="en" b="1" dirty="0" smtClean="0"/>
              <a:t>ay had the most visitors and febuary had the fewest visitors.</a:t>
            </a:r>
            <a:endParaRPr b="1"/>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r>
              <a:rPr lang="en" dirty="0"/>
              <a:t>Do you have any ideas why certain trends are associated with these specific months?</a:t>
            </a:r>
            <a:endParaRPr/>
          </a:p>
          <a:p>
            <a:pPr marL="0" lvl="0" indent="0" algn="l" rtl="0">
              <a:lnSpc>
                <a:spcPct val="115000"/>
              </a:lnSpc>
              <a:spcBef>
                <a:spcPts val="1600"/>
              </a:spcBef>
              <a:spcAft>
                <a:spcPts val="0"/>
              </a:spcAft>
              <a:buSzPts val="1800"/>
              <a:buNone/>
            </a:pPr>
            <a:r>
              <a:rPr lang="en-US" b="1" dirty="0" smtClean="0"/>
              <a:t>No </a:t>
            </a:r>
            <a:endParaRPr b="1"/>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Clr>
                <a:schemeClr val="dk1"/>
              </a:buClr>
              <a:buSzPts val="1100"/>
              <a:buFont typeface="Arial"/>
              <a:buNone/>
            </a:pPr>
            <a:r>
              <a:rPr lang="en" i="1" dirty="0"/>
              <a:t>Insert your notes about the screenshot on the previous page here.</a:t>
            </a:r>
            <a:endParaRPr/>
          </a:p>
          <a:p>
            <a:pPr marL="0" lvl="0" indent="0" algn="l" rtl="0">
              <a:lnSpc>
                <a:spcPct val="115000"/>
              </a:lnSpc>
              <a:spcBef>
                <a:spcPts val="1600"/>
              </a:spcBef>
              <a:spcAft>
                <a:spcPts val="1600"/>
              </a:spcAft>
              <a:buSzPts val="1800"/>
              <a:buNone/>
            </a:pPr>
            <a:endParaRPr/>
          </a:p>
        </p:txBody>
      </p:sp>
      <p:sp>
        <p:nvSpPr>
          <p:cNvPr id="328" name="Google Shape;328;p13"/>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4"/>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Percentage Display:  Audience</a:t>
            </a:r>
            <a:endParaRPr sz="2400">
              <a:solidFill>
                <a:srgbClr val="02B3E4"/>
              </a:solidFill>
              <a:latin typeface="Open Sans Light"/>
              <a:ea typeface="Open Sans Light"/>
              <a:cs typeface="Open Sans Light"/>
              <a:sym typeface="Open Sans Light"/>
            </a:endParaRPr>
          </a:p>
        </p:txBody>
      </p:sp>
      <p:sp>
        <p:nvSpPr>
          <p:cNvPr id="334" name="Google Shape;334;p14"/>
          <p:cNvSpPr txBox="1">
            <a:spLocks noGrp="1"/>
          </p:cNvSpPr>
          <p:nvPr>
            <p:ph type="body" idx="1"/>
          </p:nvPr>
        </p:nvSpPr>
        <p:spPr>
          <a:xfrm>
            <a:off x="264945" y="1990179"/>
            <a:ext cx="7242600" cy="623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Please go into the Audience → Mobile → Overview report for the following:  </a:t>
            </a:r>
            <a:endParaRPr/>
          </a:p>
          <a:p>
            <a:pPr marL="0" lvl="0" indent="0" algn="l" rtl="0">
              <a:lnSpc>
                <a:spcPct val="115000"/>
              </a:lnSpc>
              <a:spcBef>
                <a:spcPts val="1600"/>
              </a:spcBef>
              <a:spcAft>
                <a:spcPts val="0"/>
              </a:spcAft>
              <a:buSzPts val="1800"/>
              <a:buNone/>
            </a:pPr>
            <a:r>
              <a:rPr lang="en"/>
              <a:t>For the twelve month period you’ve chosen, provide a screenshot showing percentage charts (pie charts) of All Users that came from mobile, desktop, and tablet devices and the percentage of Paid Traffic Users came from mobile, desktop, and tablet devices.  </a:t>
            </a:r>
            <a:endParaRPr/>
          </a:p>
          <a:p>
            <a:pPr marL="0" lvl="0" indent="0" algn="l" rtl="0">
              <a:lnSpc>
                <a:spcPct val="115000"/>
              </a:lnSpc>
              <a:spcBef>
                <a:spcPts val="1600"/>
              </a:spcBef>
              <a:spcAft>
                <a:spcPts val="0"/>
              </a:spcAft>
              <a:buClr>
                <a:schemeClr val="dk1"/>
              </a:buClr>
              <a:buSzPts val="1100"/>
              <a:buFont typeface="Arial"/>
              <a:buNone/>
            </a:pPr>
            <a:r>
              <a:rPr lang="en"/>
              <a:t>Ensure that the following are visible in the screenshot:</a:t>
            </a:r>
            <a:endParaRPr/>
          </a:p>
          <a:p>
            <a:pPr marL="457200" lvl="0" indent="-342900" algn="l" rtl="0">
              <a:lnSpc>
                <a:spcPct val="115000"/>
              </a:lnSpc>
              <a:spcBef>
                <a:spcPts val="1600"/>
              </a:spcBef>
              <a:spcAft>
                <a:spcPts val="0"/>
              </a:spcAft>
              <a:buSzPts val="1800"/>
              <a:buChar char="●"/>
            </a:pPr>
            <a:r>
              <a:rPr lang="en"/>
              <a:t>Device Category</a:t>
            </a:r>
            <a:endParaRPr/>
          </a:p>
          <a:p>
            <a:pPr marL="457200" lvl="0" indent="-342900" algn="l" rtl="0">
              <a:lnSpc>
                <a:spcPct val="115000"/>
              </a:lnSpc>
              <a:spcBef>
                <a:spcPts val="0"/>
              </a:spcBef>
              <a:spcAft>
                <a:spcPts val="0"/>
              </a:spcAft>
              <a:buSzPts val="1800"/>
              <a:buChar char="●"/>
            </a:pPr>
            <a:r>
              <a:rPr lang="en"/>
              <a:t>Total number of All Users and Paid Users</a:t>
            </a:r>
            <a:endParaRPr/>
          </a:p>
          <a:p>
            <a:pPr marL="457200" lvl="0" indent="-342900" algn="l" rtl="0">
              <a:lnSpc>
                <a:spcPct val="115000"/>
              </a:lnSpc>
              <a:spcBef>
                <a:spcPts val="0"/>
              </a:spcBef>
              <a:spcAft>
                <a:spcPts val="0"/>
              </a:spcAft>
              <a:buSzPts val="1800"/>
              <a:buChar char="●"/>
            </a:pPr>
            <a:r>
              <a:rPr lang="en"/>
              <a:t>Two pie charts showing % breakdown by device</a:t>
            </a:r>
            <a:endParaRPr/>
          </a:p>
          <a:p>
            <a:pPr marL="0" lvl="0" indent="0" algn="l" rtl="0">
              <a:lnSpc>
                <a:spcPct val="115000"/>
              </a:lnSpc>
              <a:spcBef>
                <a:spcPts val="1600"/>
              </a:spcBef>
              <a:spcAft>
                <a:spcPts val="0"/>
              </a:spcAft>
              <a:buSzPts val="1800"/>
              <a:buNone/>
            </a:pPr>
            <a:r>
              <a:rPr lang="en"/>
              <a:t>Note that the time frame selected does not need to be visible in the screenshot, but will be reflected by the number of users.</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endParaRPr/>
          </a:p>
        </p:txBody>
      </p:sp>
      <p:sp>
        <p:nvSpPr>
          <p:cNvPr id="337" name="Google Shape;337;p14"/>
          <p:cNvSpPr txBox="1"/>
          <p:nvPr/>
        </p:nvSpPr>
        <p:spPr>
          <a:xfrm>
            <a:off x="682600" y="7172425"/>
            <a:ext cx="6389100" cy="1995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0" i="0" u="none" strike="noStrike" cap="none" dirty="0">
                <a:solidFill>
                  <a:srgbClr val="FFFFFF"/>
                </a:solidFill>
                <a:latin typeface="Open Sans"/>
                <a:ea typeface="Open Sans"/>
                <a:cs typeface="Open Sans"/>
                <a:sym typeface="Open Sans"/>
              </a:rPr>
              <a:t>Replace this box with screenshot from report </a:t>
            </a:r>
            <a:endParaRPr sz="3600" b="0" i="0" u="none" strike="noStrike" cap="none">
              <a:solidFill>
                <a:srgbClr val="FFFFFF"/>
              </a:solidFill>
              <a:latin typeface="Open Sans"/>
              <a:ea typeface="Open Sans"/>
              <a:cs typeface="Open Sans"/>
              <a:sym typeface="Open Sans"/>
            </a:endParaRPr>
          </a:p>
        </p:txBody>
      </p:sp>
      <p:pic>
        <p:nvPicPr>
          <p:cNvPr id="8" name="Picture 7" descr="paid mobile.PNG"/>
          <p:cNvPicPr>
            <a:picLocks noChangeAspect="1"/>
          </p:cNvPicPr>
          <p:nvPr/>
        </p:nvPicPr>
        <p:blipFill>
          <a:blip r:embed="rId3"/>
          <a:stretch>
            <a:fillRect/>
          </a:stretch>
        </p:blipFill>
        <p:spPr>
          <a:xfrm>
            <a:off x="0" y="5959489"/>
            <a:ext cx="7772400" cy="40989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Standard Display: Acquisition</a:t>
            </a:r>
            <a:endParaRPr sz="2400">
              <a:solidFill>
                <a:srgbClr val="02B3E4"/>
              </a:solidFill>
              <a:latin typeface="Open Sans Light"/>
              <a:ea typeface="Open Sans Light"/>
              <a:cs typeface="Open Sans Light"/>
              <a:sym typeface="Open Sans Light"/>
            </a:endParaRPr>
          </a:p>
        </p:txBody>
      </p:sp>
      <p:sp>
        <p:nvSpPr>
          <p:cNvPr id="343" name="Google Shape;343;p15"/>
          <p:cNvSpPr txBox="1">
            <a:spLocks noGrp="1"/>
          </p:cNvSpPr>
          <p:nvPr>
            <p:ph type="body" idx="1"/>
          </p:nvPr>
        </p:nvSpPr>
        <p:spPr>
          <a:xfrm>
            <a:off x="264945" y="1909354"/>
            <a:ext cx="7242600" cy="623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For this section, if you are using your own business’s Google Analytics data but do not have eCommerce capabilities established, please use the Google Analytics demo data provided from the Google Merchandise store.</a:t>
            </a:r>
            <a:endParaRPr b="1"/>
          </a:p>
          <a:p>
            <a:pPr marL="0" lvl="0" indent="0" algn="l" rtl="0">
              <a:lnSpc>
                <a:spcPct val="115000"/>
              </a:lnSpc>
              <a:spcBef>
                <a:spcPts val="1600"/>
              </a:spcBef>
              <a:spcAft>
                <a:spcPts val="0"/>
              </a:spcAft>
              <a:buSzPts val="1800"/>
              <a:buNone/>
            </a:pPr>
            <a:r>
              <a:rPr lang="en"/>
              <a:t>Take a screenshot that shows the bounce rate of the different acquisition channels over a 12 month period.</a:t>
            </a:r>
            <a:endParaRPr/>
          </a:p>
          <a:p>
            <a:pPr marL="0" lvl="0" indent="0" algn="l" rtl="0">
              <a:lnSpc>
                <a:spcPct val="115000"/>
              </a:lnSpc>
              <a:spcBef>
                <a:spcPts val="1600"/>
              </a:spcBef>
              <a:spcAft>
                <a:spcPts val="0"/>
              </a:spcAft>
              <a:buClr>
                <a:schemeClr val="dk1"/>
              </a:buClr>
              <a:buSzPts val="1100"/>
              <a:buFont typeface="Arial"/>
              <a:buNone/>
            </a:pPr>
            <a:r>
              <a:rPr lang="en"/>
              <a:t>Ensure that the following are visible in the screenshot:</a:t>
            </a:r>
            <a:endParaRPr/>
          </a:p>
          <a:p>
            <a:pPr marL="457200" lvl="0" indent="-342900" algn="l" rtl="0">
              <a:lnSpc>
                <a:spcPct val="115000"/>
              </a:lnSpc>
              <a:spcBef>
                <a:spcPts val="1600"/>
              </a:spcBef>
              <a:spcAft>
                <a:spcPts val="0"/>
              </a:spcAft>
              <a:buSzPts val="1800"/>
              <a:buChar char="●"/>
            </a:pPr>
            <a:r>
              <a:rPr lang="en"/>
              <a:t>Channel</a:t>
            </a:r>
            <a:endParaRPr/>
          </a:p>
          <a:p>
            <a:pPr marL="457200" lvl="0" indent="-342900" algn="l" rtl="0">
              <a:lnSpc>
                <a:spcPct val="115000"/>
              </a:lnSpc>
              <a:spcBef>
                <a:spcPts val="0"/>
              </a:spcBef>
              <a:spcAft>
                <a:spcPts val="0"/>
              </a:spcAft>
              <a:buSzPts val="1800"/>
              <a:buChar char="●"/>
            </a:pPr>
            <a:r>
              <a:rPr lang="en"/>
              <a:t>Users</a:t>
            </a:r>
            <a:endParaRPr/>
          </a:p>
          <a:p>
            <a:pPr marL="457200" lvl="0" indent="-342900" algn="l" rtl="0">
              <a:lnSpc>
                <a:spcPct val="115000"/>
              </a:lnSpc>
              <a:spcBef>
                <a:spcPts val="0"/>
              </a:spcBef>
              <a:spcAft>
                <a:spcPts val="0"/>
              </a:spcAft>
              <a:buSzPts val="1800"/>
              <a:buChar char="●"/>
            </a:pPr>
            <a:r>
              <a:rPr lang="en"/>
              <a:t>Bounce Rate</a:t>
            </a:r>
            <a:endParaRPr/>
          </a:p>
          <a:p>
            <a:pPr marL="0" lvl="0" indent="0" algn="l" rtl="0">
              <a:lnSpc>
                <a:spcPct val="115000"/>
              </a:lnSpc>
              <a:spcBef>
                <a:spcPts val="1600"/>
              </a:spcBef>
              <a:spcAft>
                <a:spcPts val="0"/>
              </a:spcAft>
              <a:buSzPts val="1800"/>
              <a:buNone/>
            </a:pPr>
            <a:r>
              <a:rPr lang="en"/>
              <a:t>Note that the time frame selected does not need to be visible in the screenshot, but will be reflected by the number of users.</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endParaRPr/>
          </a:p>
        </p:txBody>
      </p:sp>
      <p:pic>
        <p:nvPicPr>
          <p:cNvPr id="7" name="Picture 6" descr="3.PNG"/>
          <p:cNvPicPr>
            <a:picLocks noChangeAspect="1"/>
          </p:cNvPicPr>
          <p:nvPr/>
        </p:nvPicPr>
        <p:blipFill>
          <a:blip r:embed="rId3"/>
          <a:stretch>
            <a:fillRect/>
          </a:stretch>
        </p:blipFill>
        <p:spPr>
          <a:xfrm>
            <a:off x="0" y="6607334"/>
            <a:ext cx="7772400" cy="345106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Standard Display: Acquisition</a:t>
            </a:r>
            <a:endParaRPr sz="2400">
              <a:solidFill>
                <a:srgbClr val="02B3E4"/>
              </a:solidFill>
              <a:latin typeface="Open Sans Light"/>
              <a:ea typeface="Open Sans Light"/>
              <a:cs typeface="Open Sans Light"/>
              <a:sym typeface="Open Sans Light"/>
            </a:endParaRPr>
          </a:p>
        </p:txBody>
      </p:sp>
      <p:sp>
        <p:nvSpPr>
          <p:cNvPr id="352" name="Google Shape;352;p16"/>
          <p:cNvSpPr txBox="1">
            <a:spLocks noGrp="1"/>
          </p:cNvSpPr>
          <p:nvPr>
            <p:ph type="body" idx="1"/>
          </p:nvPr>
        </p:nvSpPr>
        <p:spPr>
          <a:xfrm>
            <a:off x="264945" y="1911096"/>
            <a:ext cx="7242600" cy="623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t>During the twelve month period you’ve selected, excluding </a:t>
            </a:r>
            <a:r>
              <a:rPr lang="en" i="1" dirty="0"/>
              <a:t>Direct </a:t>
            </a:r>
            <a:r>
              <a:rPr lang="en" dirty="0"/>
              <a:t>and </a:t>
            </a:r>
            <a:r>
              <a:rPr lang="en" i="1" dirty="0"/>
              <a:t>(Other),</a:t>
            </a:r>
            <a:r>
              <a:rPr lang="en" dirty="0"/>
              <a:t> which channels had the highest and lowest bounce rates and the highest and lowest eCommerce conversion rates? </a:t>
            </a:r>
            <a:endParaRPr lang="en" dirty="0" smtClean="0"/>
          </a:p>
          <a:p>
            <a:pPr marL="0" lvl="0" indent="0" algn="l" rtl="0">
              <a:lnSpc>
                <a:spcPct val="115000"/>
              </a:lnSpc>
              <a:spcBef>
                <a:spcPts val="0"/>
              </a:spcBef>
              <a:spcAft>
                <a:spcPts val="0"/>
              </a:spcAft>
              <a:buClr>
                <a:schemeClr val="dk1"/>
              </a:buClr>
              <a:buSzPts val="1100"/>
              <a:buFont typeface="Arial"/>
              <a:buNone/>
            </a:pPr>
            <a:r>
              <a:rPr lang="en-US" b="1" dirty="0" smtClean="0"/>
              <a:t>over the period of twelve months display channel had the highest bounce rate and referral had the lowest.</a:t>
            </a:r>
          </a:p>
          <a:p>
            <a:pPr marL="0" lvl="0" indent="0" algn="l" rtl="0">
              <a:lnSpc>
                <a:spcPct val="115000"/>
              </a:lnSpc>
              <a:spcBef>
                <a:spcPts val="0"/>
              </a:spcBef>
              <a:spcAft>
                <a:spcPts val="0"/>
              </a:spcAft>
              <a:buClr>
                <a:schemeClr val="dk1"/>
              </a:buClr>
              <a:buSzPts val="1100"/>
              <a:buFont typeface="Arial"/>
              <a:buNone/>
            </a:pPr>
            <a:r>
              <a:rPr lang="en-US" b="1" dirty="0" smtClean="0"/>
              <a:t>Direct channel had the highest ecommerce conversion rate referral and organic search had the lowest.</a:t>
            </a:r>
          </a:p>
          <a:p>
            <a:pPr marL="0" lvl="0" indent="0" algn="l" rtl="0">
              <a:lnSpc>
                <a:spcPct val="115000"/>
              </a:lnSpc>
              <a:spcBef>
                <a:spcPts val="0"/>
              </a:spcBef>
              <a:spcAft>
                <a:spcPts val="0"/>
              </a:spcAft>
              <a:buClr>
                <a:schemeClr val="dk1"/>
              </a:buClr>
              <a:buSzPts val="1100"/>
              <a:buFont typeface="Arial"/>
              <a:buNone/>
            </a:pPr>
            <a:r>
              <a:rPr lang="en" dirty="0" smtClean="0"/>
              <a:t> </a:t>
            </a:r>
            <a:endParaRPr/>
          </a:p>
          <a:p>
            <a:pPr marL="0" lvl="0" indent="0" algn="l" rtl="0">
              <a:lnSpc>
                <a:spcPct val="115000"/>
              </a:lnSpc>
              <a:spcBef>
                <a:spcPts val="1600"/>
              </a:spcBef>
              <a:spcAft>
                <a:spcPts val="0"/>
              </a:spcAft>
              <a:buClr>
                <a:schemeClr val="dk1"/>
              </a:buClr>
              <a:buSzPts val="1100"/>
              <a:buFont typeface="Arial"/>
              <a:buNone/>
            </a:pPr>
            <a:r>
              <a:rPr lang="en" dirty="0" smtClean="0"/>
              <a:t>What </a:t>
            </a:r>
            <a:r>
              <a:rPr lang="en" dirty="0"/>
              <a:t>do these metrics mean, based on your experience</a:t>
            </a:r>
            <a:r>
              <a:rPr lang="en" dirty="0" smtClean="0"/>
              <a:t>?</a:t>
            </a:r>
          </a:p>
          <a:p>
            <a:pPr marL="0" lvl="0" indent="0" algn="l" rtl="0">
              <a:lnSpc>
                <a:spcPct val="115000"/>
              </a:lnSpc>
              <a:spcBef>
                <a:spcPts val="1600"/>
              </a:spcBef>
              <a:spcAft>
                <a:spcPts val="0"/>
              </a:spcAft>
              <a:buClr>
                <a:schemeClr val="dk1"/>
              </a:buClr>
              <a:buSzPts val="1100"/>
              <a:buFont typeface="Arial"/>
              <a:buNone/>
            </a:pPr>
            <a:r>
              <a:rPr lang="en-US" i="1" dirty="0" smtClean="0"/>
              <a:t>T</a:t>
            </a:r>
            <a:r>
              <a:rPr lang="en" i="1" dirty="0" smtClean="0"/>
              <a:t>hese metics helps us to analyse the customers data and improve the sites which are weak.</a:t>
            </a:r>
            <a:endParaRPr i="1"/>
          </a:p>
          <a:p>
            <a:pPr marL="0" lvl="0" indent="0" algn="l" rtl="0">
              <a:lnSpc>
                <a:spcPct val="115000"/>
              </a:lnSpc>
              <a:spcBef>
                <a:spcPts val="1600"/>
              </a:spcBef>
              <a:spcAft>
                <a:spcPts val="0"/>
              </a:spcAft>
              <a:buClr>
                <a:schemeClr val="dk1"/>
              </a:buClr>
              <a:buSzPts val="1100"/>
              <a:buFont typeface="Arial"/>
              <a:buNone/>
            </a:pPr>
            <a:endParaRPr i="1"/>
          </a:p>
          <a:p>
            <a:pPr marL="0" lvl="0" indent="0" algn="l" rtl="0">
              <a:lnSpc>
                <a:spcPct val="115000"/>
              </a:lnSpc>
              <a:spcBef>
                <a:spcPts val="1600"/>
              </a:spcBef>
              <a:spcAft>
                <a:spcPts val="0"/>
              </a:spcAft>
              <a:buClr>
                <a:schemeClr val="dk1"/>
              </a:buClr>
              <a:buSzPts val="1100"/>
              <a:buFont typeface="Arial"/>
              <a:buNone/>
            </a:pPr>
            <a:endParaRPr i="1"/>
          </a:p>
          <a:p>
            <a:pPr marL="0" lvl="0" indent="0" algn="l" rtl="0">
              <a:lnSpc>
                <a:spcPct val="115000"/>
              </a:lnSpc>
              <a:spcBef>
                <a:spcPts val="1600"/>
              </a:spcBef>
              <a:spcAft>
                <a:spcPts val="0"/>
              </a:spcAft>
              <a:buClr>
                <a:schemeClr val="dk1"/>
              </a:buClr>
              <a:buSzPts val="1100"/>
              <a:buFont typeface="Arial"/>
              <a:buNone/>
            </a:pPr>
            <a:r>
              <a:rPr lang="en" i="1" dirty="0"/>
              <a:t>Insert your notes about the screenshot on the previous page here.</a:t>
            </a:r>
            <a:endParaRPr b="1"/>
          </a:p>
          <a:p>
            <a:pPr marL="0" lvl="0" indent="0" algn="l" rtl="0">
              <a:lnSpc>
                <a:spcPct val="115000"/>
              </a:lnSpc>
              <a:spcBef>
                <a:spcPts val="1600"/>
              </a:spcBef>
              <a:spcAft>
                <a:spcPts val="1600"/>
              </a:spcAft>
              <a:buSzPts val="1800"/>
              <a:buNone/>
            </a:pPr>
            <a:endParaRPr/>
          </a:p>
        </p:txBody>
      </p:sp>
      <p:sp>
        <p:nvSpPr>
          <p:cNvPr id="353" name="Google Shape;353;p16"/>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Percentage Display: Conversion</a:t>
            </a:r>
            <a:endParaRPr sz="2400">
              <a:solidFill>
                <a:srgbClr val="02B3E4"/>
              </a:solidFill>
              <a:latin typeface="Open Sans Light"/>
              <a:ea typeface="Open Sans Light"/>
              <a:cs typeface="Open Sans Light"/>
              <a:sym typeface="Open Sans Light"/>
            </a:endParaRPr>
          </a:p>
        </p:txBody>
      </p:sp>
      <p:sp>
        <p:nvSpPr>
          <p:cNvPr id="359" name="Google Shape;359;p17"/>
          <p:cNvSpPr txBox="1">
            <a:spLocks noGrp="1"/>
          </p:cNvSpPr>
          <p:nvPr>
            <p:ph type="body" idx="1"/>
          </p:nvPr>
        </p:nvSpPr>
        <p:spPr>
          <a:xfrm>
            <a:off x="264945" y="1911096"/>
            <a:ext cx="7242600" cy="623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800"/>
              <a:buNone/>
            </a:pPr>
            <a:r>
              <a:rPr lang="en" dirty="0" smtClean="0"/>
              <a:t>During </a:t>
            </a:r>
            <a:r>
              <a:rPr lang="en" dirty="0"/>
              <a:t>the twelve month period you’ve selected, provide a screenshot that shows the Product Category that contributed the highest number of unique purchases for New Users and the Product Category that was responsible for the largest percentage of revenue for New Users? (Screenshot(s) only; no annotation required.) </a:t>
            </a:r>
            <a:endParaRPr i="1"/>
          </a:p>
          <a:p>
            <a:pPr marL="0" lvl="0" indent="0" algn="l" rtl="0">
              <a:lnSpc>
                <a:spcPct val="115000"/>
              </a:lnSpc>
              <a:spcBef>
                <a:spcPts val="1600"/>
              </a:spcBef>
              <a:spcAft>
                <a:spcPts val="0"/>
              </a:spcAft>
              <a:buClr>
                <a:schemeClr val="dk1"/>
              </a:buClr>
              <a:buSzPts val="1100"/>
              <a:buFont typeface="Arial"/>
              <a:buNone/>
            </a:pPr>
            <a:r>
              <a:rPr lang="en" dirty="0"/>
              <a:t>Ensure that the following are visible in the screenshot:</a:t>
            </a:r>
            <a:endParaRPr/>
          </a:p>
          <a:p>
            <a:pPr marL="457200" lvl="0" indent="-342900" algn="l" rtl="0">
              <a:lnSpc>
                <a:spcPct val="115000"/>
              </a:lnSpc>
              <a:spcBef>
                <a:spcPts val="1600"/>
              </a:spcBef>
              <a:spcAft>
                <a:spcPts val="0"/>
              </a:spcAft>
              <a:buSzPts val="1800"/>
              <a:buChar char="●"/>
            </a:pPr>
            <a:r>
              <a:rPr lang="en" dirty="0"/>
              <a:t>New User segment</a:t>
            </a:r>
            <a:endParaRPr/>
          </a:p>
          <a:p>
            <a:pPr marL="457200" lvl="0" indent="-342900" algn="l" rtl="0">
              <a:lnSpc>
                <a:spcPct val="115000"/>
              </a:lnSpc>
              <a:spcBef>
                <a:spcPts val="0"/>
              </a:spcBef>
              <a:spcAft>
                <a:spcPts val="0"/>
              </a:spcAft>
              <a:buSzPts val="1800"/>
              <a:buChar char="●"/>
            </a:pPr>
            <a:r>
              <a:rPr lang="en" dirty="0"/>
              <a:t>Product Categories</a:t>
            </a:r>
            <a:endParaRPr/>
          </a:p>
          <a:p>
            <a:pPr marL="457200" lvl="0" indent="-342900" algn="l" rtl="0">
              <a:lnSpc>
                <a:spcPct val="115000"/>
              </a:lnSpc>
              <a:spcBef>
                <a:spcPts val="0"/>
              </a:spcBef>
              <a:spcAft>
                <a:spcPts val="0"/>
              </a:spcAft>
              <a:buSzPts val="1800"/>
              <a:buChar char="●"/>
            </a:pPr>
            <a:r>
              <a:rPr lang="en" dirty="0"/>
              <a:t>Unique Purchases</a:t>
            </a:r>
            <a:endParaRPr/>
          </a:p>
          <a:p>
            <a:pPr marL="457200" lvl="0" indent="-342900" algn="l" rtl="0">
              <a:lnSpc>
                <a:spcPct val="115000"/>
              </a:lnSpc>
              <a:spcBef>
                <a:spcPts val="0"/>
              </a:spcBef>
              <a:spcAft>
                <a:spcPts val="0"/>
              </a:spcAft>
              <a:buSzPts val="1800"/>
              <a:buChar char="●"/>
            </a:pPr>
            <a:r>
              <a:rPr lang="en" dirty="0"/>
              <a:t>Revenue</a:t>
            </a:r>
            <a:endParaRPr/>
          </a:p>
        </p:txBody>
      </p:sp>
      <p:pic>
        <p:nvPicPr>
          <p:cNvPr id="7" name="Picture 6" descr="4.PNG"/>
          <p:cNvPicPr>
            <a:picLocks noChangeAspect="1"/>
          </p:cNvPicPr>
          <p:nvPr/>
        </p:nvPicPr>
        <p:blipFill>
          <a:blip r:embed="rId3"/>
          <a:stretch>
            <a:fillRect/>
          </a:stretch>
        </p:blipFill>
        <p:spPr>
          <a:xfrm>
            <a:off x="0" y="6096000"/>
            <a:ext cx="7772400" cy="37324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18"/>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Comparison Display:  Behavior</a:t>
            </a:r>
            <a:endParaRPr sz="2400">
              <a:solidFill>
                <a:srgbClr val="02B3E4"/>
              </a:solidFill>
              <a:latin typeface="Open Sans Light"/>
              <a:ea typeface="Open Sans Light"/>
              <a:cs typeface="Open Sans Light"/>
              <a:sym typeface="Open Sans Light"/>
            </a:endParaRPr>
          </a:p>
        </p:txBody>
      </p:sp>
      <p:sp>
        <p:nvSpPr>
          <p:cNvPr id="368" name="Google Shape;368;p18"/>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For traffic from All Users between the start and end of your twelve month period, please provide a comparison report showing Site Speed Page timings for the top ten pages (based on pageviews). </a:t>
            </a:r>
            <a:endParaRPr/>
          </a:p>
          <a:p>
            <a:pPr marL="0" lvl="0" indent="0" algn="l" rtl="0">
              <a:lnSpc>
                <a:spcPct val="115000"/>
              </a:lnSpc>
              <a:spcBef>
                <a:spcPts val="1600"/>
              </a:spcBef>
              <a:spcAft>
                <a:spcPts val="0"/>
              </a:spcAft>
              <a:buClr>
                <a:schemeClr val="dk1"/>
              </a:buClr>
              <a:buSzPts val="1100"/>
              <a:buFont typeface="Arial"/>
              <a:buNone/>
            </a:pPr>
            <a:r>
              <a:rPr lang="en"/>
              <a:t>Ensure that the following are visible in the screenshot:</a:t>
            </a:r>
            <a:endParaRPr/>
          </a:p>
          <a:p>
            <a:pPr marL="457200" lvl="0" indent="-342900" algn="l" rtl="0">
              <a:lnSpc>
                <a:spcPct val="115000"/>
              </a:lnSpc>
              <a:spcBef>
                <a:spcPts val="1600"/>
              </a:spcBef>
              <a:spcAft>
                <a:spcPts val="0"/>
              </a:spcAft>
              <a:buSzPts val="1800"/>
              <a:buChar char="●"/>
            </a:pPr>
            <a:r>
              <a:rPr lang="en"/>
              <a:t>Top 10 Pages</a:t>
            </a:r>
            <a:endParaRPr/>
          </a:p>
          <a:p>
            <a:pPr marL="457200" lvl="0" indent="-342900" algn="l" rtl="0">
              <a:lnSpc>
                <a:spcPct val="115000"/>
              </a:lnSpc>
              <a:spcBef>
                <a:spcPts val="0"/>
              </a:spcBef>
              <a:spcAft>
                <a:spcPts val="0"/>
              </a:spcAft>
              <a:buSzPts val="1800"/>
              <a:buChar char="●"/>
            </a:pPr>
            <a:r>
              <a:rPr lang="en"/>
              <a:t>Pageviews</a:t>
            </a:r>
            <a:endParaRPr/>
          </a:p>
          <a:p>
            <a:pPr marL="457200" lvl="0" indent="-342900" algn="l" rtl="0">
              <a:lnSpc>
                <a:spcPct val="115000"/>
              </a:lnSpc>
              <a:spcBef>
                <a:spcPts val="0"/>
              </a:spcBef>
              <a:spcAft>
                <a:spcPts val="0"/>
              </a:spcAft>
              <a:buSzPts val="1800"/>
              <a:buChar char="●"/>
            </a:pPr>
            <a:r>
              <a:rPr lang="en"/>
              <a:t>Average page load time</a:t>
            </a:r>
            <a:endParaRPr/>
          </a:p>
          <a:p>
            <a:pPr marL="0" lvl="0" indent="0" algn="l" rtl="0">
              <a:lnSpc>
                <a:spcPct val="115000"/>
              </a:lnSpc>
              <a:spcBef>
                <a:spcPts val="1600"/>
              </a:spcBef>
              <a:spcAft>
                <a:spcPts val="0"/>
              </a:spcAft>
              <a:buSzPts val="1800"/>
              <a:buNone/>
            </a:pPr>
            <a:r>
              <a:rPr lang="en"/>
              <a:t>Note that the time frame selected does not need to be visible in the screenshot, but will be reflected by the number of pageviews.</a:t>
            </a:r>
            <a:endParaRPr i="1"/>
          </a:p>
          <a:p>
            <a:pPr marL="0" lvl="0" indent="0" algn="l" rtl="0">
              <a:lnSpc>
                <a:spcPct val="115000"/>
              </a:lnSpc>
              <a:spcBef>
                <a:spcPts val="1600"/>
              </a:spcBef>
              <a:spcAft>
                <a:spcPts val="1600"/>
              </a:spcAft>
              <a:buSzPts val="1800"/>
              <a:buNone/>
            </a:pPr>
            <a:endParaRPr/>
          </a:p>
        </p:txBody>
      </p:sp>
      <p:sp>
        <p:nvSpPr>
          <p:cNvPr id="371" name="Google Shape;371;p18"/>
          <p:cNvSpPr txBox="1"/>
          <p:nvPr/>
        </p:nvSpPr>
        <p:spPr>
          <a:xfrm>
            <a:off x="682550" y="6883200"/>
            <a:ext cx="6389100" cy="1995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0" i="0" u="none" strike="noStrike" cap="none" dirty="0">
                <a:solidFill>
                  <a:srgbClr val="FFFFFF"/>
                </a:solidFill>
                <a:latin typeface="Open Sans"/>
                <a:ea typeface="Open Sans"/>
                <a:cs typeface="Open Sans"/>
                <a:sym typeface="Open Sans"/>
              </a:rPr>
              <a:t>Replace this box with screenshot from report </a:t>
            </a:r>
            <a:endParaRPr sz="3600" b="0" i="0" u="none" strike="noStrike" cap="none">
              <a:solidFill>
                <a:srgbClr val="FFFFFF"/>
              </a:solidFill>
              <a:latin typeface="Open Sans"/>
              <a:ea typeface="Open Sans"/>
              <a:cs typeface="Open Sans"/>
              <a:sym typeface="Open Sans"/>
            </a:endParaRPr>
          </a:p>
        </p:txBody>
      </p:sp>
      <p:pic>
        <p:nvPicPr>
          <p:cNvPr id="5" name="Picture 4" descr="Behavior.PNG"/>
          <p:cNvPicPr>
            <a:picLocks noChangeAspect="1"/>
          </p:cNvPicPr>
          <p:nvPr/>
        </p:nvPicPr>
        <p:blipFill>
          <a:blip r:embed="rId3"/>
          <a:stretch>
            <a:fillRect/>
          </a:stretch>
        </p:blipFill>
        <p:spPr>
          <a:xfrm>
            <a:off x="0" y="5943600"/>
            <a:ext cx="7772400" cy="37627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9"/>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Comparison Display:  Behavior</a:t>
            </a:r>
            <a:endParaRPr sz="2400">
              <a:solidFill>
                <a:srgbClr val="02B3E4"/>
              </a:solidFill>
              <a:latin typeface="Open Sans Light"/>
              <a:ea typeface="Open Sans Light"/>
              <a:cs typeface="Open Sans Light"/>
              <a:sym typeface="Open Sans Light"/>
            </a:endParaRPr>
          </a:p>
        </p:txBody>
      </p:sp>
      <p:sp>
        <p:nvSpPr>
          <p:cNvPr id="377" name="Google Shape;377;p19"/>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Based on the screenshot, </a:t>
            </a:r>
            <a:r>
              <a:rPr lang="en" smtClean="0"/>
              <a:t>home page, redesign appereals, and html search have the highest trouble spot. </a:t>
            </a:r>
            <a:endParaRPr/>
          </a:p>
          <a:p>
            <a:pPr marL="0" lvl="0" indent="0" algn="l" rtl="0">
              <a:lnSpc>
                <a:spcPct val="115000"/>
              </a:lnSpc>
              <a:spcBef>
                <a:spcPts val="1600"/>
              </a:spcBef>
              <a:spcAft>
                <a:spcPts val="0"/>
              </a:spcAft>
              <a:buClr>
                <a:schemeClr val="dk1"/>
              </a:buClr>
              <a:buSzPts val="1100"/>
              <a:buFont typeface="Arial"/>
              <a:buNone/>
            </a:pPr>
            <a:endParaRPr i="1"/>
          </a:p>
          <a:p>
            <a:pPr marL="0" lvl="0" indent="0" algn="l" rtl="0">
              <a:lnSpc>
                <a:spcPct val="115000"/>
              </a:lnSpc>
              <a:spcBef>
                <a:spcPts val="1600"/>
              </a:spcBef>
              <a:spcAft>
                <a:spcPts val="0"/>
              </a:spcAft>
              <a:buClr>
                <a:schemeClr val="dk1"/>
              </a:buClr>
              <a:buSzPts val="1100"/>
              <a:buFont typeface="Arial"/>
              <a:buNone/>
            </a:pPr>
            <a:endParaRPr i="1"/>
          </a:p>
          <a:p>
            <a:pPr marL="0" lvl="0" indent="0" algn="l" rtl="0">
              <a:lnSpc>
                <a:spcPct val="115000"/>
              </a:lnSpc>
              <a:spcBef>
                <a:spcPts val="1600"/>
              </a:spcBef>
              <a:spcAft>
                <a:spcPts val="0"/>
              </a:spcAft>
              <a:buClr>
                <a:schemeClr val="dk1"/>
              </a:buClr>
              <a:buSzPts val="1100"/>
              <a:buFont typeface="Arial"/>
              <a:buNone/>
            </a:pPr>
            <a:r>
              <a:rPr lang="en" i="1" dirty="0"/>
              <a:t>Insert your notes about the screenshot on the previous page here.</a:t>
            </a:r>
            <a:endParaRPr/>
          </a:p>
          <a:p>
            <a:pPr marL="0" lvl="0" indent="0" algn="l" rtl="0">
              <a:lnSpc>
                <a:spcPct val="115000"/>
              </a:lnSpc>
              <a:spcBef>
                <a:spcPts val="1600"/>
              </a:spcBef>
              <a:spcAft>
                <a:spcPts val="1600"/>
              </a:spcAft>
              <a:buSzPts val="1800"/>
              <a:buNone/>
            </a:pPr>
            <a:endParaRPr/>
          </a:p>
        </p:txBody>
      </p:sp>
      <p:sp>
        <p:nvSpPr>
          <p:cNvPr id="378" name="Google Shape;378;p19"/>
          <p:cNvSpPr txBox="1"/>
          <p:nvPr/>
        </p:nvSpPr>
        <p:spPr>
          <a:xfrm>
            <a:off x="682550" y="4446600"/>
            <a:ext cx="6389100" cy="1995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0" i="0" u="none" strike="noStrike" cap="none">
                <a:solidFill>
                  <a:srgbClr val="FFFFFF"/>
                </a:solidFill>
                <a:latin typeface="Open Sans"/>
                <a:ea typeface="Open Sans"/>
                <a:cs typeface="Open Sans"/>
                <a:sym typeface="Open Sans"/>
              </a:rPr>
              <a:t>Replace this box with screenshot from report </a:t>
            </a:r>
            <a:endParaRPr sz="3600" b="0" i="0" u="none" strike="noStrike" cap="none">
              <a:solidFill>
                <a:srgbClr val="FFFFFF"/>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2"/>
        <p:cNvGrpSpPr/>
        <p:nvPr/>
      </p:nvGrpSpPr>
      <p:grpSpPr>
        <a:xfrm>
          <a:off x="0" y="0"/>
          <a:ext cx="0" cy="0"/>
          <a:chOff x="0" y="0"/>
          <a:chExt cx="0" cy="0"/>
        </a:xfrm>
      </p:grpSpPr>
      <p:sp>
        <p:nvSpPr>
          <p:cNvPr id="383" name="Google Shape;383;p20"/>
          <p:cNvSpPr txBox="1">
            <a:spLocks noGrp="1"/>
          </p:cNvSpPr>
          <p:nvPr>
            <p:ph type="ctrTitle"/>
          </p:nvPr>
        </p:nvSpPr>
        <p:spPr>
          <a:xfrm>
            <a:off x="347400" y="1947675"/>
            <a:ext cx="7077600" cy="2915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Part Four:</a:t>
            </a:r>
            <a:r>
              <a:rPr lang="en" sz="4800" b="1">
                <a:solidFill>
                  <a:srgbClr val="FAFBFC"/>
                </a:solidFill>
              </a:rPr>
              <a:t> </a:t>
            </a:r>
            <a:endParaRPr sz="4800" b="1">
              <a:solidFill>
                <a:srgbClr val="FAFBFC"/>
              </a:solidFill>
            </a:endParaRPr>
          </a:p>
          <a:p>
            <a:pPr marL="0" lvl="0" indent="0" algn="l" rtl="0">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Segmentation</a:t>
            </a:r>
            <a:endParaRPr sz="3600">
              <a:solidFill>
                <a:srgbClr val="FAFBFC"/>
              </a:solidFill>
              <a:latin typeface="Open Sans"/>
              <a:ea typeface="Open Sans"/>
              <a:cs typeface="Open Sans"/>
              <a:sym typeface="Open Sans"/>
            </a:endParaRPr>
          </a:p>
        </p:txBody>
      </p:sp>
      <p:sp>
        <p:nvSpPr>
          <p:cNvPr id="384" name="Google Shape;384;p20"/>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Demographics</a:t>
            </a:r>
            <a:endParaRPr sz="3200">
              <a:solidFill>
                <a:srgbClr val="02B3E4"/>
              </a:solidFill>
              <a:latin typeface="Open Sans Light"/>
              <a:ea typeface="Open Sans Light"/>
              <a:cs typeface="Open Sans Light"/>
              <a:sym typeface="Open Sans Light"/>
            </a:endParaRPr>
          </a:p>
        </p:txBody>
      </p:sp>
      <p:sp>
        <p:nvSpPr>
          <p:cNvPr id="397" name="Google Shape;397;p22"/>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Insert the screenshot of a view (such as the Audience Overview) that includes both your Audience Demographic segment as well as “All Users.” Write down or include a screenshot of the values used to create the segment.</a:t>
            </a:r>
            <a:endParaRPr/>
          </a:p>
          <a:p>
            <a:pPr marL="0" lvl="0" indent="0" algn="l" rtl="0">
              <a:lnSpc>
                <a:spcPct val="115000"/>
              </a:lnSpc>
              <a:spcBef>
                <a:spcPts val="1600"/>
              </a:spcBef>
              <a:spcAft>
                <a:spcPts val="1600"/>
              </a:spcAft>
              <a:buSzPts val="1800"/>
              <a:buNone/>
            </a:pPr>
            <a:endParaRPr i="1"/>
          </a:p>
        </p:txBody>
      </p:sp>
      <p:pic>
        <p:nvPicPr>
          <p:cNvPr id="6" name="Picture 5" descr="demo.PNG"/>
          <p:cNvPicPr>
            <a:picLocks noChangeAspect="1"/>
          </p:cNvPicPr>
          <p:nvPr/>
        </p:nvPicPr>
        <p:blipFill>
          <a:blip r:embed="rId3"/>
          <a:stretch>
            <a:fillRect/>
          </a:stretch>
        </p:blipFill>
        <p:spPr>
          <a:xfrm>
            <a:off x="0" y="2133600"/>
            <a:ext cx="7772400" cy="3810000"/>
          </a:xfrm>
          <a:prstGeom prst="rect">
            <a:avLst/>
          </a:prstGeom>
        </p:spPr>
      </p:pic>
      <p:pic>
        <p:nvPicPr>
          <p:cNvPr id="7" name="Picture 6" descr="1n.PNG"/>
          <p:cNvPicPr>
            <a:picLocks noChangeAspect="1"/>
          </p:cNvPicPr>
          <p:nvPr/>
        </p:nvPicPr>
        <p:blipFill>
          <a:blip r:embed="rId4"/>
          <a:stretch>
            <a:fillRect/>
          </a:stretch>
        </p:blipFill>
        <p:spPr>
          <a:xfrm>
            <a:off x="0" y="6096000"/>
            <a:ext cx="7772400" cy="3733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2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Technology</a:t>
            </a:r>
            <a:endParaRPr sz="3200">
              <a:solidFill>
                <a:srgbClr val="02B3E4"/>
              </a:solidFill>
              <a:latin typeface="Open Sans Light"/>
              <a:ea typeface="Open Sans Light"/>
              <a:cs typeface="Open Sans Light"/>
              <a:sym typeface="Open Sans Light"/>
            </a:endParaRPr>
          </a:p>
        </p:txBody>
      </p:sp>
      <p:sp>
        <p:nvSpPr>
          <p:cNvPr id="406" name="Google Shape;406;p2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Insert the screenshot of a view (such as the Audience Overview) that includes both your Technology segment as well as “All Users.” Write down or include a screenshot of the values used to create the segment.</a:t>
            </a:r>
            <a:endParaRPr/>
          </a:p>
          <a:p>
            <a:pPr marL="0" lvl="0" indent="0" algn="l" rtl="0">
              <a:lnSpc>
                <a:spcPct val="115000"/>
              </a:lnSpc>
              <a:spcBef>
                <a:spcPts val="1600"/>
              </a:spcBef>
              <a:spcAft>
                <a:spcPts val="1600"/>
              </a:spcAft>
              <a:buClr>
                <a:schemeClr val="dk1"/>
              </a:buClr>
              <a:buSzPts val="1100"/>
              <a:buFont typeface="Arial"/>
              <a:buNone/>
            </a:pPr>
            <a:endParaRPr i="1"/>
          </a:p>
        </p:txBody>
      </p:sp>
      <p:pic>
        <p:nvPicPr>
          <p:cNvPr id="6" name="Picture 5" descr="tech.PNG"/>
          <p:cNvPicPr>
            <a:picLocks noChangeAspect="1"/>
          </p:cNvPicPr>
          <p:nvPr/>
        </p:nvPicPr>
        <p:blipFill>
          <a:blip r:embed="rId3"/>
          <a:stretch>
            <a:fillRect/>
          </a:stretch>
        </p:blipFill>
        <p:spPr>
          <a:xfrm>
            <a:off x="0" y="1905000"/>
            <a:ext cx="7772400" cy="4876800"/>
          </a:xfrm>
          <a:prstGeom prst="rect">
            <a:avLst/>
          </a:prstGeom>
        </p:spPr>
      </p:pic>
      <p:pic>
        <p:nvPicPr>
          <p:cNvPr id="7" name="Picture 6" descr="2 n.PNG"/>
          <p:cNvPicPr>
            <a:picLocks noChangeAspect="1"/>
          </p:cNvPicPr>
          <p:nvPr/>
        </p:nvPicPr>
        <p:blipFill>
          <a:blip r:embed="rId4"/>
          <a:stretch>
            <a:fillRect/>
          </a:stretch>
        </p:blipFill>
        <p:spPr>
          <a:xfrm>
            <a:off x="0" y="6729509"/>
            <a:ext cx="7772400" cy="33288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7"/>
        <p:cNvGrpSpPr/>
        <p:nvPr/>
      </p:nvGrpSpPr>
      <p:grpSpPr>
        <a:xfrm>
          <a:off x="0" y="0"/>
          <a:ext cx="0" cy="0"/>
          <a:chOff x="0" y="0"/>
          <a:chExt cx="0" cy="0"/>
        </a:xfrm>
      </p:grpSpPr>
      <p:sp>
        <p:nvSpPr>
          <p:cNvPr id="258" name="Google Shape;258;p3"/>
          <p:cNvSpPr txBox="1">
            <a:spLocks noGrp="1"/>
          </p:cNvSpPr>
          <p:nvPr>
            <p:ph type="ctrTitle"/>
          </p:nvPr>
        </p:nvSpPr>
        <p:spPr>
          <a:xfrm>
            <a:off x="347400" y="1947675"/>
            <a:ext cx="7077600" cy="2915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Part One:</a:t>
            </a:r>
            <a:r>
              <a:rPr lang="en" sz="4800" b="1">
                <a:solidFill>
                  <a:srgbClr val="FAFBFC"/>
                </a:solidFill>
              </a:rPr>
              <a:t> </a:t>
            </a:r>
            <a:endParaRPr sz="4800" b="1">
              <a:solidFill>
                <a:srgbClr val="FAFBFC"/>
              </a:solidFill>
            </a:endParaRPr>
          </a:p>
          <a:p>
            <a:pPr marL="0" lvl="0" indent="0" algn="l" rtl="0">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Setting Goals </a:t>
            </a:r>
            <a:endParaRPr sz="3600">
              <a:solidFill>
                <a:srgbClr val="FAFBFC"/>
              </a:solidFill>
              <a:latin typeface="Open Sans"/>
              <a:ea typeface="Open Sans"/>
              <a:cs typeface="Open Sans"/>
              <a:sym typeface="Open Sans"/>
            </a:endParaRPr>
          </a:p>
        </p:txBody>
      </p:sp>
      <p:sp>
        <p:nvSpPr>
          <p:cNvPr id="259" name="Google Shape;259;p3"/>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4"/>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User Behavior</a:t>
            </a:r>
            <a:endParaRPr sz="3200">
              <a:solidFill>
                <a:srgbClr val="02B3E4"/>
              </a:solidFill>
              <a:latin typeface="Open Sans Light"/>
              <a:ea typeface="Open Sans Light"/>
              <a:cs typeface="Open Sans Light"/>
              <a:sym typeface="Open Sans Light"/>
            </a:endParaRPr>
          </a:p>
        </p:txBody>
      </p:sp>
      <p:sp>
        <p:nvSpPr>
          <p:cNvPr id="415" name="Google Shape;415;p24"/>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t>Insert the screenshot of a view (such as the Audience Overview) that includes both your user behavior  segment as well as “All Users.” Write down or include a screenshot of the values used to create the segment.</a:t>
            </a:r>
            <a:endParaRPr/>
          </a:p>
        </p:txBody>
      </p:sp>
      <p:pic>
        <p:nvPicPr>
          <p:cNvPr id="6" name="Picture 5" descr="behavior.PNG"/>
          <p:cNvPicPr>
            <a:picLocks noChangeAspect="1"/>
          </p:cNvPicPr>
          <p:nvPr/>
        </p:nvPicPr>
        <p:blipFill>
          <a:blip r:embed="rId3"/>
          <a:stretch>
            <a:fillRect/>
          </a:stretch>
        </p:blipFill>
        <p:spPr>
          <a:xfrm>
            <a:off x="0" y="1905000"/>
            <a:ext cx="7772400" cy="4648200"/>
          </a:xfrm>
          <a:prstGeom prst="rect">
            <a:avLst/>
          </a:prstGeom>
        </p:spPr>
      </p:pic>
      <p:pic>
        <p:nvPicPr>
          <p:cNvPr id="7" name="Picture 6" descr="3n.PNG"/>
          <p:cNvPicPr>
            <a:picLocks noChangeAspect="1"/>
          </p:cNvPicPr>
          <p:nvPr/>
        </p:nvPicPr>
        <p:blipFill>
          <a:blip r:embed="rId4"/>
          <a:stretch>
            <a:fillRect/>
          </a:stretch>
        </p:blipFill>
        <p:spPr>
          <a:xfrm>
            <a:off x="0" y="6477000"/>
            <a:ext cx="7772400" cy="35814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2"/>
        <p:cNvGrpSpPr/>
        <p:nvPr/>
      </p:nvGrpSpPr>
      <p:grpSpPr>
        <a:xfrm>
          <a:off x="0" y="0"/>
          <a:ext cx="0" cy="0"/>
          <a:chOff x="0" y="0"/>
          <a:chExt cx="0" cy="0"/>
        </a:xfrm>
      </p:grpSpPr>
      <p:sp>
        <p:nvSpPr>
          <p:cNvPr id="423" name="Google Shape;423;p25"/>
          <p:cNvSpPr txBox="1">
            <a:spLocks noGrp="1"/>
          </p:cNvSpPr>
          <p:nvPr>
            <p:ph type="ctrTitle"/>
          </p:nvPr>
        </p:nvSpPr>
        <p:spPr>
          <a:xfrm>
            <a:off x="347400" y="1947675"/>
            <a:ext cx="7077600" cy="2915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Part Five:</a:t>
            </a:r>
            <a:r>
              <a:rPr lang="en" sz="4800" b="1">
                <a:solidFill>
                  <a:srgbClr val="FAFBFC"/>
                </a:solidFill>
              </a:rPr>
              <a:t> </a:t>
            </a:r>
            <a:endParaRPr sz="4800" b="1">
              <a:solidFill>
                <a:srgbClr val="FAFBFC"/>
              </a:solidFill>
            </a:endParaRPr>
          </a:p>
          <a:p>
            <a:pPr marL="0" lvl="0" indent="0" algn="l" rtl="0">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Analysis and Suggestions</a:t>
            </a:r>
            <a:endParaRPr sz="3600">
              <a:solidFill>
                <a:srgbClr val="FAFBFC"/>
              </a:solidFill>
              <a:latin typeface="Open Sans"/>
              <a:ea typeface="Open Sans"/>
              <a:cs typeface="Open Sans"/>
              <a:sym typeface="Open Sans"/>
            </a:endParaRPr>
          </a:p>
        </p:txBody>
      </p:sp>
      <p:sp>
        <p:nvSpPr>
          <p:cNvPr id="424" name="Google Shape;424;p25"/>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Analysis and Suggestions: Business Sales Growth</a:t>
            </a:r>
            <a:endParaRPr sz="3200">
              <a:solidFill>
                <a:srgbClr val="02B3E4"/>
              </a:solidFill>
              <a:latin typeface="Open Sans Light"/>
              <a:ea typeface="Open Sans Light"/>
              <a:cs typeface="Open Sans Light"/>
              <a:sym typeface="Open Sans Light"/>
            </a:endParaRPr>
          </a:p>
        </p:txBody>
      </p:sp>
      <p:sp>
        <p:nvSpPr>
          <p:cNvPr id="437" name="Google Shape;437;p27"/>
          <p:cNvSpPr txBox="1">
            <a:spLocks noGrp="1"/>
          </p:cNvSpPr>
          <p:nvPr>
            <p:ph type="body" idx="1"/>
          </p:nvPr>
        </p:nvSpPr>
        <p:spPr>
          <a:xfrm>
            <a:off x="264950" y="2253725"/>
            <a:ext cx="7242600" cy="248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Analyze your existing marketing campaigns to grow your business. In order to complete this section using your own data, you must have the required data (Campaign, Cost, Revenue, ROAS) for a minimum of two campaigns. If you do not have at least two campaigns or are missing some of the necessary data, you can use the </a:t>
            </a:r>
            <a:r>
              <a:rPr lang="en" u="sng" dirty="0">
                <a:solidFill>
                  <a:schemeClr val="hlink"/>
                </a:solidFill>
                <a:hlinkClick r:id="rId3"/>
              </a:rPr>
              <a:t>2021 GSMM Solar YouTube Ad Sales Funnel Campaigns Pitch Deck</a:t>
            </a:r>
            <a:r>
              <a:rPr lang="en" i="1" dirty="0"/>
              <a:t> </a:t>
            </a:r>
            <a:r>
              <a:rPr lang="en" dirty="0"/>
              <a:t>to answer this question</a:t>
            </a:r>
            <a:r>
              <a:rPr lang="en" i="1" dirty="0"/>
              <a:t>. </a:t>
            </a:r>
            <a:r>
              <a:rPr lang="en" dirty="0"/>
              <a:t>You are also welcome to add additional data beyond what is specified</a:t>
            </a:r>
            <a:r>
              <a:rPr lang="en" dirty="0" smtClean="0"/>
              <a:t>.</a:t>
            </a:r>
            <a:endParaRPr lang="en-US" dirty="0" smtClean="0"/>
          </a:p>
          <a:p>
            <a:pPr marL="342900" lvl="0" algn="l" rtl="0">
              <a:lnSpc>
                <a:spcPct val="115000"/>
              </a:lnSpc>
              <a:spcBef>
                <a:spcPts val="0"/>
              </a:spcBef>
              <a:spcAft>
                <a:spcPts val="0"/>
              </a:spcAft>
              <a:buSzPts val="1800"/>
              <a:buNone/>
            </a:pPr>
            <a:r>
              <a:rPr lang="en-US" dirty="0" smtClean="0"/>
              <a:t>Intercon a well known marketing company have run a YouTube</a:t>
            </a:r>
          </a:p>
          <a:p>
            <a:pPr marL="342900" lvl="0" algn="l" rtl="0">
              <a:lnSpc>
                <a:spcPct val="115000"/>
              </a:lnSpc>
              <a:spcBef>
                <a:spcPts val="0"/>
              </a:spcBef>
              <a:spcAft>
                <a:spcPts val="0"/>
              </a:spcAft>
              <a:buSzPts val="1800"/>
              <a:buNone/>
            </a:pPr>
            <a:r>
              <a:rPr lang="en-US" dirty="0" smtClean="0"/>
              <a:t>campaign for a solar company that campaign generated</a:t>
            </a:r>
          </a:p>
          <a:p>
            <a:pPr marL="342900" lvl="0" algn="l" rtl="0">
              <a:lnSpc>
                <a:spcPct val="115000"/>
              </a:lnSpc>
              <a:spcBef>
                <a:spcPts val="0"/>
              </a:spcBef>
              <a:spcAft>
                <a:spcPts val="0"/>
              </a:spcAft>
              <a:buSzPts val="1800"/>
              <a:buNone/>
            </a:pPr>
            <a:r>
              <a:rPr lang="en-US" dirty="0" smtClean="0"/>
              <a:t>estimated $25,000 in revenue by investing only 34,00 in YouTube</a:t>
            </a:r>
          </a:p>
          <a:p>
            <a:pPr marL="342900" lvl="0" algn="l" rtl="0">
              <a:lnSpc>
                <a:spcPct val="115000"/>
              </a:lnSpc>
              <a:spcBef>
                <a:spcPts val="0"/>
              </a:spcBef>
              <a:spcAft>
                <a:spcPts val="0"/>
              </a:spcAft>
              <a:buSzPts val="1800"/>
              <a:buNone/>
            </a:pPr>
            <a:r>
              <a:rPr lang="en-US" dirty="0" smtClean="0"/>
              <a:t>Ads and they were able to generate ROAS return on ad spend 7x. </a:t>
            </a:r>
          </a:p>
          <a:p>
            <a:pPr marL="342900" lvl="0" algn="l" rtl="0">
              <a:lnSpc>
                <a:spcPct val="115000"/>
              </a:lnSpc>
              <a:spcBef>
                <a:spcPts val="0"/>
              </a:spcBef>
              <a:spcAft>
                <a:spcPts val="0"/>
              </a:spcAft>
              <a:buSzPts val="1800"/>
              <a:buNone/>
            </a:pPr>
            <a:r>
              <a:rPr lang="en-US" dirty="0" smtClean="0"/>
              <a:t> </a:t>
            </a:r>
            <a:endParaRPr/>
          </a:p>
        </p:txBody>
      </p:sp>
      <p:graphicFrame>
        <p:nvGraphicFramePr>
          <p:cNvPr id="4" name="Table 3"/>
          <p:cNvGraphicFramePr>
            <a:graphicFrameLocks noGrp="1"/>
          </p:cNvGraphicFramePr>
          <p:nvPr/>
        </p:nvGraphicFramePr>
        <p:xfrm>
          <a:off x="228600" y="6629400"/>
          <a:ext cx="7315200" cy="1752600"/>
        </p:xfrm>
        <a:graphic>
          <a:graphicData uri="http://schemas.openxmlformats.org/drawingml/2006/table">
            <a:tbl>
              <a:tblPr firstRow="1" bandRow="1">
                <a:tableStyleId>{0C93EC83-054F-4236-A8E2-09080D46AE41}</a:tableStyleId>
              </a:tblPr>
              <a:tblGrid>
                <a:gridCol w="1828800"/>
                <a:gridCol w="1828800"/>
                <a:gridCol w="1828800"/>
                <a:gridCol w="1828800"/>
              </a:tblGrid>
              <a:tr h="876300">
                <a:tc>
                  <a:txBody>
                    <a:bodyPr/>
                    <a:lstStyle/>
                    <a:p>
                      <a:r>
                        <a:rPr lang="en-US" sz="1800" b="1" dirty="0" smtClean="0"/>
                        <a:t>Campaign </a:t>
                      </a:r>
                      <a:endParaRPr lang="en-US" sz="1800" b="1" dirty="0"/>
                    </a:p>
                  </a:txBody>
                  <a:tcPr/>
                </a:tc>
                <a:tc>
                  <a:txBody>
                    <a:bodyPr/>
                    <a:lstStyle/>
                    <a:p>
                      <a:r>
                        <a:rPr lang="en-US" sz="1800" b="1" dirty="0" smtClean="0"/>
                        <a:t>Investment</a:t>
                      </a:r>
                      <a:r>
                        <a:rPr lang="en-US" sz="1800" b="1" baseline="0" dirty="0" smtClean="0"/>
                        <a:t> </a:t>
                      </a:r>
                      <a:endParaRPr lang="en-US" dirty="0"/>
                    </a:p>
                  </a:txBody>
                  <a:tcPr/>
                </a:tc>
                <a:tc>
                  <a:txBody>
                    <a:bodyPr/>
                    <a:lstStyle/>
                    <a:p>
                      <a:r>
                        <a:rPr lang="en-US" sz="1800" b="1" dirty="0" smtClean="0"/>
                        <a:t>Revenue </a:t>
                      </a:r>
                      <a:endParaRPr lang="en-US" sz="1800" b="1" dirty="0"/>
                    </a:p>
                  </a:txBody>
                  <a:tcPr/>
                </a:tc>
                <a:tc>
                  <a:txBody>
                    <a:bodyPr/>
                    <a:lstStyle/>
                    <a:p>
                      <a:r>
                        <a:rPr lang="en-US" sz="1800" b="1" dirty="0" smtClean="0"/>
                        <a:t>ROAS</a:t>
                      </a:r>
                      <a:endParaRPr lang="en-US" sz="1800" b="1" dirty="0"/>
                    </a:p>
                  </a:txBody>
                  <a:tcPr/>
                </a:tc>
              </a:tr>
              <a:tr h="876300">
                <a:tc>
                  <a:txBody>
                    <a:bodyPr/>
                    <a:lstStyle/>
                    <a:p>
                      <a:r>
                        <a:rPr lang="en-US" dirty="0" smtClean="0"/>
                        <a:t>Solar</a:t>
                      </a:r>
                      <a:r>
                        <a:rPr lang="en-US" baseline="0" dirty="0" smtClean="0"/>
                        <a:t> sales </a:t>
                      </a:r>
                      <a:endParaRPr lang="en-US" dirty="0"/>
                    </a:p>
                  </a:txBody>
                  <a:tcPr/>
                </a:tc>
                <a:tc>
                  <a:txBody>
                    <a:bodyPr/>
                    <a:lstStyle/>
                    <a:p>
                      <a:r>
                        <a:rPr lang="en-US" dirty="0" smtClean="0"/>
                        <a:t>$34,00</a:t>
                      </a:r>
                      <a:r>
                        <a:rPr lang="en-US" baseline="0" dirty="0" smtClean="0"/>
                        <a:t> </a:t>
                      </a:r>
                      <a:endParaRPr lang="en-US" dirty="0"/>
                    </a:p>
                  </a:txBody>
                  <a:tcPr/>
                </a:tc>
                <a:tc>
                  <a:txBody>
                    <a:bodyPr/>
                    <a:lstStyle/>
                    <a:p>
                      <a:r>
                        <a:rPr lang="en-US" dirty="0" smtClean="0"/>
                        <a:t>$25,000</a:t>
                      </a:r>
                      <a:endParaRPr lang="en-US" dirty="0"/>
                    </a:p>
                  </a:txBody>
                  <a:tcPr/>
                </a:tc>
                <a:tc>
                  <a:txBody>
                    <a:bodyPr/>
                    <a:lstStyle/>
                    <a:p>
                      <a:r>
                        <a:rPr lang="en-US" dirty="0" smtClean="0"/>
                        <a:t>7</a:t>
                      </a:r>
                      <a:r>
                        <a:rPr lang="en-US" baseline="0" dirty="0" smtClean="0"/>
                        <a:t> times more</a:t>
                      </a:r>
                      <a:endParaRPr lang="en-US"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28"/>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Analysis and Suggestions: Business Sales Growth </a:t>
            </a:r>
            <a:endParaRPr sz="3200">
              <a:solidFill>
                <a:srgbClr val="02B3E4"/>
              </a:solidFill>
              <a:latin typeface="Open Sans Light"/>
              <a:ea typeface="Open Sans Light"/>
              <a:cs typeface="Open Sans Light"/>
              <a:sym typeface="Open Sans Light"/>
            </a:endParaRPr>
          </a:p>
        </p:txBody>
      </p:sp>
      <p:sp>
        <p:nvSpPr>
          <p:cNvPr id="444" name="Google Shape;444;p28"/>
          <p:cNvSpPr txBox="1">
            <a:spLocks noGrp="1"/>
          </p:cNvSpPr>
          <p:nvPr>
            <p:ph type="body" idx="1"/>
          </p:nvPr>
        </p:nvSpPr>
        <p:spPr>
          <a:xfrm>
            <a:off x="264950" y="2253725"/>
            <a:ext cx="7242600" cy="248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Based on the data and other information provided, how might the campaigns be realigned and improved to potentially achieve a 20% YOY sales growth? You can assume that the c\data will remain consistent over the projected time frame. Please reference specific data to support your answer like metrics and campaigns.</a:t>
            </a:r>
            <a:endParaRPr/>
          </a:p>
          <a:p>
            <a:pPr marL="0" indent="0">
              <a:spcBef>
                <a:spcPts val="1600"/>
              </a:spcBef>
              <a:spcAft>
                <a:spcPts val="1600"/>
              </a:spcAft>
              <a:buNone/>
            </a:pPr>
            <a:r>
              <a:rPr lang="en-US" i="1" dirty="0" smtClean="0"/>
              <a:t>T</a:t>
            </a:r>
            <a:r>
              <a:rPr lang="en" i="1" dirty="0" smtClean="0"/>
              <a:t>o achive the 20% growth we need to re invest in the lead generation campaign. </a:t>
            </a:r>
            <a:r>
              <a:rPr lang="en-US" i="1" dirty="0" smtClean="0"/>
              <a:t>B</a:t>
            </a:r>
            <a:r>
              <a:rPr lang="en" i="1" dirty="0" smtClean="0"/>
              <a:t>y investing $1500 in lead generation campaign the revenue should increase by 20%  that would be $30000.</a:t>
            </a:r>
            <a:endParaRPr lang="en-US" i="1" dirty="0" smtClean="0"/>
          </a:p>
          <a:p>
            <a:pPr marL="0" lvl="0" indent="0" algn="l" rtl="0">
              <a:lnSpc>
                <a:spcPct val="115000"/>
              </a:lnSpc>
              <a:spcBef>
                <a:spcPts val="1600"/>
              </a:spcBef>
              <a:spcAft>
                <a:spcPts val="1600"/>
              </a:spcAft>
              <a:buSzPts val="1800"/>
              <a:buNone/>
            </a:pPr>
            <a:r>
              <a:rPr lang="en" i="1" dirty="0" smtClean="0"/>
              <a:t>.</a:t>
            </a:r>
            <a:endParaRPr i="1"/>
          </a:p>
        </p:txBody>
      </p:sp>
      <p:graphicFrame>
        <p:nvGraphicFramePr>
          <p:cNvPr id="4" name="Table 3"/>
          <p:cNvGraphicFramePr>
            <a:graphicFrameLocks noGrp="1"/>
          </p:cNvGraphicFramePr>
          <p:nvPr/>
        </p:nvGraphicFramePr>
        <p:xfrm>
          <a:off x="533400" y="5562600"/>
          <a:ext cx="6705600" cy="2148840"/>
        </p:xfrm>
        <a:graphic>
          <a:graphicData uri="http://schemas.openxmlformats.org/drawingml/2006/table">
            <a:tbl>
              <a:tblPr firstRow="1" bandRow="1">
                <a:tableStyleId>{0C93EC83-054F-4236-A8E2-09080D46AE41}</a:tableStyleId>
              </a:tblPr>
              <a:tblGrid>
                <a:gridCol w="1341120"/>
                <a:gridCol w="1341120"/>
                <a:gridCol w="1341120"/>
                <a:gridCol w="1341120"/>
                <a:gridCol w="1341120"/>
              </a:tblGrid>
              <a:tr h="685800">
                <a:tc>
                  <a:txBody>
                    <a:bodyPr/>
                    <a:lstStyle/>
                    <a:p>
                      <a:r>
                        <a:rPr lang="en-US" dirty="0" smtClean="0"/>
                        <a:t>CAMPAIGNS</a:t>
                      </a:r>
                      <a:endParaRPr lang="en-US" dirty="0"/>
                    </a:p>
                  </a:txBody>
                  <a:tcPr/>
                </a:tc>
                <a:tc>
                  <a:txBody>
                    <a:bodyPr/>
                    <a:lstStyle/>
                    <a:p>
                      <a:r>
                        <a:rPr lang="en-US" dirty="0" smtClean="0"/>
                        <a:t>COST </a:t>
                      </a:r>
                      <a:endParaRPr lang="en-US" dirty="0"/>
                    </a:p>
                  </a:txBody>
                  <a:tcPr/>
                </a:tc>
                <a:tc>
                  <a:txBody>
                    <a:bodyPr/>
                    <a:lstStyle/>
                    <a:p>
                      <a:r>
                        <a:rPr lang="en-US" dirty="0" smtClean="0"/>
                        <a:t>REVENUE</a:t>
                      </a:r>
                      <a:endParaRPr lang="en-US" dirty="0"/>
                    </a:p>
                  </a:txBody>
                  <a:tcPr/>
                </a:tc>
                <a:tc>
                  <a:txBody>
                    <a:bodyPr/>
                    <a:lstStyle/>
                    <a:p>
                      <a:r>
                        <a:rPr lang="en-US" dirty="0" smtClean="0"/>
                        <a:t>LEADS</a:t>
                      </a:r>
                      <a:endParaRPr lang="en-US" dirty="0"/>
                    </a:p>
                  </a:txBody>
                  <a:tcPr/>
                </a:tc>
                <a:tc>
                  <a:txBody>
                    <a:bodyPr/>
                    <a:lstStyle/>
                    <a:p>
                      <a:r>
                        <a:rPr lang="en-US" dirty="0" smtClean="0"/>
                        <a:t>ROAS</a:t>
                      </a:r>
                      <a:endParaRPr lang="en-US" dirty="0"/>
                    </a:p>
                  </a:txBody>
                  <a:tcPr/>
                </a:tc>
              </a:tr>
              <a:tr h="685800">
                <a:tc>
                  <a:txBody>
                    <a:bodyPr/>
                    <a:lstStyle/>
                    <a:p>
                      <a:r>
                        <a:rPr lang="en-US" dirty="0" smtClean="0"/>
                        <a:t>LEAD</a:t>
                      </a:r>
                      <a:r>
                        <a:rPr lang="en-US" baseline="0" dirty="0" smtClean="0"/>
                        <a:t> GENERATION </a:t>
                      </a:r>
                      <a:endParaRPr lang="en-US" dirty="0" smtClean="0"/>
                    </a:p>
                  </a:txBody>
                  <a:tcPr/>
                </a:tc>
                <a:tc>
                  <a:txBody>
                    <a:bodyPr/>
                    <a:lstStyle/>
                    <a:p>
                      <a:r>
                        <a:rPr lang="en-US" dirty="0" smtClean="0"/>
                        <a:t>$3400</a:t>
                      </a:r>
                      <a:endParaRPr lang="en-US" dirty="0"/>
                    </a:p>
                  </a:txBody>
                  <a:tcPr/>
                </a:tc>
                <a:tc>
                  <a:txBody>
                    <a:bodyPr/>
                    <a:lstStyle/>
                    <a:p>
                      <a:r>
                        <a:rPr lang="en-US" dirty="0" smtClean="0"/>
                        <a:t>$25000</a:t>
                      </a:r>
                      <a:endParaRPr lang="en-US" dirty="0"/>
                    </a:p>
                  </a:txBody>
                  <a:tcPr/>
                </a:tc>
                <a:tc>
                  <a:txBody>
                    <a:bodyPr/>
                    <a:lstStyle/>
                    <a:p>
                      <a:r>
                        <a:rPr lang="en-US" dirty="0" smtClean="0"/>
                        <a:t>300</a:t>
                      </a:r>
                      <a:endParaRPr lang="en-US" dirty="0"/>
                    </a:p>
                  </a:txBody>
                  <a:tcPr/>
                </a:tc>
                <a:tc>
                  <a:txBody>
                    <a:bodyPr/>
                    <a:lstStyle/>
                    <a:p>
                      <a:r>
                        <a:rPr lang="en-US" dirty="0" smtClean="0"/>
                        <a:t>7</a:t>
                      </a:r>
                      <a:endParaRPr lang="en-US" dirty="0"/>
                    </a:p>
                  </a:txBody>
                  <a:tcPr/>
                </a:tc>
              </a:tr>
              <a:tr h="685800">
                <a:tc>
                  <a:txBody>
                    <a:bodyPr/>
                    <a:lstStyle/>
                    <a:p>
                      <a:r>
                        <a:rPr lang="en-US" dirty="0" smtClean="0"/>
                        <a:t>SOCIAL MEDIA VIEWS</a:t>
                      </a:r>
                      <a:endParaRPr lang="en-US" dirty="0"/>
                    </a:p>
                  </a:txBody>
                  <a:tcPr/>
                </a:tc>
                <a:tc>
                  <a:txBody>
                    <a:bodyPr/>
                    <a:lstStyle/>
                    <a:p>
                      <a:r>
                        <a:rPr lang="en-US" dirty="0" smtClean="0"/>
                        <a:t>$1500</a:t>
                      </a:r>
                      <a:endParaRPr lang="en-US" dirty="0"/>
                    </a:p>
                  </a:txBody>
                  <a:tcPr/>
                </a:tc>
                <a:tc>
                  <a:txBody>
                    <a:bodyPr/>
                    <a:lstStyle/>
                    <a:p>
                      <a:r>
                        <a:rPr lang="en-US" dirty="0" smtClean="0"/>
                        <a:t>$1000</a:t>
                      </a:r>
                      <a:endParaRPr lang="en-US" dirty="0"/>
                    </a:p>
                  </a:txBody>
                  <a:tcPr/>
                </a:tc>
                <a:tc>
                  <a:txBody>
                    <a:bodyPr/>
                    <a:lstStyle/>
                    <a:p>
                      <a:r>
                        <a:rPr lang="en-US" dirty="0" smtClean="0"/>
                        <a:t>15</a:t>
                      </a:r>
                      <a:endParaRPr lang="en-US" dirty="0"/>
                    </a:p>
                  </a:txBody>
                  <a:tcPr/>
                </a:tc>
                <a:tc>
                  <a:txBody>
                    <a:bodyPr/>
                    <a:lstStyle/>
                    <a:p>
                      <a:r>
                        <a:rPr lang="en-US" dirty="0" smtClean="0"/>
                        <a:t>1</a:t>
                      </a:r>
                      <a:endParaRPr lang="en-US"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9"/>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Analysis and Suggestions: eCommerce</a:t>
            </a:r>
            <a:endParaRPr sz="3200">
              <a:solidFill>
                <a:srgbClr val="02B3E4"/>
              </a:solidFill>
              <a:latin typeface="Open Sans Light"/>
              <a:ea typeface="Open Sans Light"/>
              <a:cs typeface="Open Sans Light"/>
              <a:sym typeface="Open Sans Light"/>
            </a:endParaRPr>
          </a:p>
        </p:txBody>
      </p:sp>
      <p:sp>
        <p:nvSpPr>
          <p:cNvPr id="450" name="Google Shape;450;p29"/>
          <p:cNvSpPr txBox="1">
            <a:spLocks noGrp="1"/>
          </p:cNvSpPr>
          <p:nvPr>
            <p:ph type="body" idx="1"/>
          </p:nvPr>
        </p:nvSpPr>
        <p:spPr>
          <a:xfrm>
            <a:off x="264945" y="2253728"/>
            <a:ext cx="7242600" cy="749987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Now you will evaluate the current state of eCommerce for your business and how it might be improved. </a:t>
            </a:r>
            <a:endParaRPr/>
          </a:p>
          <a:p>
            <a:pPr marL="0" lvl="0" indent="0" algn="l" rtl="0">
              <a:lnSpc>
                <a:spcPct val="115000"/>
              </a:lnSpc>
              <a:spcBef>
                <a:spcPts val="1600"/>
              </a:spcBef>
              <a:spcAft>
                <a:spcPts val="0"/>
              </a:spcAft>
              <a:buSzPts val="1800"/>
              <a:buNone/>
            </a:pPr>
            <a:r>
              <a:rPr lang="en" dirty="0"/>
              <a:t>Looking at your website pages or the Google Merchandise store website and current eCommerce experience, identify one change to the eCommerce UX and one additional eCommerce option you would recommend implementing. </a:t>
            </a:r>
            <a:endParaRPr/>
          </a:p>
          <a:p>
            <a:pPr marL="0" lvl="0" indent="0" algn="l" rtl="0">
              <a:lnSpc>
                <a:spcPct val="115000"/>
              </a:lnSpc>
              <a:spcBef>
                <a:spcPts val="1600"/>
              </a:spcBef>
              <a:spcAft>
                <a:spcPts val="0"/>
              </a:spcAft>
              <a:buSzPts val="1800"/>
              <a:buNone/>
            </a:pPr>
            <a:r>
              <a:rPr lang="en" i="1" dirty="0"/>
              <a:t>Example: One way to improve eCommerce capabilities would be to add the option of a digital wallet with the option to securely store and manage cards that have been used for payment, along with the option of using PayPal or ApplePay.</a:t>
            </a:r>
            <a:endParaRPr i="1"/>
          </a:p>
          <a:p>
            <a:pPr marL="0" lvl="0" indent="0" algn="l" rtl="0">
              <a:lnSpc>
                <a:spcPct val="115000"/>
              </a:lnSpc>
              <a:spcBef>
                <a:spcPts val="1600"/>
              </a:spcBef>
              <a:spcAft>
                <a:spcPts val="0"/>
              </a:spcAft>
              <a:buSzPts val="1800"/>
              <a:buNone/>
            </a:pPr>
            <a:r>
              <a:rPr lang="en" dirty="0"/>
              <a:t>UX change</a:t>
            </a:r>
            <a:r>
              <a:rPr lang="en" dirty="0" smtClean="0"/>
              <a:t>:</a:t>
            </a:r>
            <a:r>
              <a:rPr lang="en" dirty="0"/>
              <a:t> </a:t>
            </a:r>
            <a:endParaRPr lang="en" dirty="0" smtClean="0"/>
          </a:p>
          <a:p>
            <a:pPr marL="0" lvl="0" indent="0" algn="l" rtl="0">
              <a:lnSpc>
                <a:spcPct val="115000"/>
              </a:lnSpc>
              <a:spcBef>
                <a:spcPts val="1600"/>
              </a:spcBef>
              <a:spcAft>
                <a:spcPts val="0"/>
              </a:spcAft>
              <a:buSzPts val="1800"/>
              <a:buNone/>
            </a:pPr>
            <a:r>
              <a:rPr lang="en-US" b="1" i="1" dirty="0" smtClean="0"/>
              <a:t>If a new users visit a ecommerce store the website give the sign in option in the beginning many users exit the page at that time. The sign in option should be at the check out time after the customer spend some time in the store.</a:t>
            </a:r>
            <a:endParaRPr b="1" i="1"/>
          </a:p>
          <a:p>
            <a:pPr marL="0" lvl="0" indent="0" algn="l" rtl="0">
              <a:lnSpc>
                <a:spcPct val="115000"/>
              </a:lnSpc>
              <a:spcBef>
                <a:spcPts val="1600"/>
              </a:spcBef>
              <a:spcAft>
                <a:spcPts val="0"/>
              </a:spcAft>
              <a:buSzPts val="1800"/>
              <a:buNone/>
            </a:pPr>
            <a:r>
              <a:rPr lang="en" dirty="0" smtClean="0"/>
              <a:t>Other </a:t>
            </a:r>
            <a:r>
              <a:rPr lang="en" dirty="0"/>
              <a:t>eCommerce change or addition</a:t>
            </a:r>
            <a:r>
              <a:rPr lang="en" dirty="0" smtClean="0"/>
              <a:t>: </a:t>
            </a:r>
            <a:r>
              <a:rPr lang="en" b="1" i="1" dirty="0" smtClean="0"/>
              <a:t>Many stores give irrelevant options when a customer is surffing like some one from x place bought this item that should be change.</a:t>
            </a:r>
            <a:endParaRPr b="1" i="1"/>
          </a:p>
          <a:p>
            <a:pPr marL="0" lvl="0" indent="0" algn="l" rtl="0">
              <a:lnSpc>
                <a:spcPct val="115000"/>
              </a:lnSpc>
              <a:spcBef>
                <a:spcPts val="1600"/>
              </a:spcBef>
              <a:spcAft>
                <a:spcPts val="1600"/>
              </a:spcAft>
              <a:buSzPts val="1800"/>
              <a:buNone/>
            </a:pPr>
            <a:endParaRPr i="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0"/>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Analysis and Suggestions: Technology</a:t>
            </a:r>
            <a:endParaRPr sz="3200">
              <a:solidFill>
                <a:srgbClr val="02B3E4"/>
              </a:solidFill>
              <a:latin typeface="Open Sans Light"/>
              <a:ea typeface="Open Sans Light"/>
              <a:cs typeface="Open Sans Light"/>
              <a:sym typeface="Open Sans Light"/>
            </a:endParaRPr>
          </a:p>
        </p:txBody>
      </p:sp>
      <p:sp>
        <p:nvSpPr>
          <p:cNvPr id="456" name="Google Shape;456;p30"/>
          <p:cNvSpPr txBox="1">
            <a:spLocks noGrp="1"/>
          </p:cNvSpPr>
          <p:nvPr>
            <p:ph type="body" idx="1"/>
          </p:nvPr>
        </p:nvSpPr>
        <p:spPr>
          <a:xfrm>
            <a:off x="264945" y="2253729"/>
            <a:ext cx="7242600" cy="407087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Now you will look at your existing technology stack and make recommendations for the future. This should include at least two additional technologies that are not currently utilized, one of which is a new emerging technology</a:t>
            </a:r>
            <a:r>
              <a:rPr lang="en" dirty="0" smtClean="0"/>
              <a:t>.</a:t>
            </a:r>
          </a:p>
          <a:p>
            <a:pPr marL="0" lvl="0" indent="0" algn="l" rtl="0">
              <a:lnSpc>
                <a:spcPct val="115000"/>
              </a:lnSpc>
              <a:spcBef>
                <a:spcPts val="0"/>
              </a:spcBef>
              <a:spcAft>
                <a:spcPts val="0"/>
              </a:spcAft>
              <a:buSzPts val="1800"/>
              <a:buNone/>
            </a:pPr>
            <a:endParaRPr lang="en" b="1" dirty="0" smtClean="0"/>
          </a:p>
          <a:p>
            <a:pPr marL="0" lvl="0" indent="0" algn="l" rtl="0">
              <a:lnSpc>
                <a:spcPct val="115000"/>
              </a:lnSpc>
              <a:spcBef>
                <a:spcPts val="0"/>
              </a:spcBef>
              <a:spcAft>
                <a:spcPts val="0"/>
              </a:spcAft>
              <a:buSzPts val="1800"/>
              <a:buNone/>
            </a:pPr>
            <a:r>
              <a:rPr lang="en" b="1" dirty="0" smtClean="0"/>
              <a:t>Emerging Marketing technology stack/tools</a:t>
            </a:r>
            <a:endParaRPr b="1"/>
          </a:p>
          <a:p>
            <a:pPr marL="0" lvl="0" indent="0" algn="l" rtl="0">
              <a:lnSpc>
                <a:spcPct val="115000"/>
              </a:lnSpc>
              <a:spcBef>
                <a:spcPts val="1600"/>
              </a:spcBef>
              <a:spcAft>
                <a:spcPts val="0"/>
              </a:spcAft>
              <a:buSzPts val="1800"/>
              <a:buNone/>
            </a:pPr>
            <a:endParaRPr b="1"/>
          </a:p>
          <a:p>
            <a:pPr marL="0" lvl="0" indent="0" algn="l" rtl="0">
              <a:lnSpc>
                <a:spcPct val="115000"/>
              </a:lnSpc>
              <a:spcBef>
                <a:spcPts val="1600"/>
              </a:spcBef>
              <a:spcAft>
                <a:spcPts val="0"/>
              </a:spcAft>
              <a:buSzPts val="1800"/>
              <a:buNone/>
            </a:pPr>
            <a:endParaRPr lang="en-US" b="1" dirty="0" smtClean="0"/>
          </a:p>
          <a:p>
            <a:pPr marL="0" lvl="0" indent="0" algn="l" rtl="0">
              <a:lnSpc>
                <a:spcPct val="115000"/>
              </a:lnSpc>
              <a:spcBef>
                <a:spcPts val="1600"/>
              </a:spcBef>
              <a:spcAft>
                <a:spcPts val="0"/>
              </a:spcAft>
              <a:buSzPts val="1800"/>
              <a:buNone/>
            </a:pPr>
            <a:endParaRPr lang="en-US" b="1" dirty="0" smtClean="0"/>
          </a:p>
          <a:p>
            <a:pPr marL="0" lvl="0" indent="0" algn="l" rtl="0">
              <a:lnSpc>
                <a:spcPct val="115000"/>
              </a:lnSpc>
              <a:spcBef>
                <a:spcPts val="1600"/>
              </a:spcBef>
              <a:spcAft>
                <a:spcPts val="0"/>
              </a:spcAft>
              <a:buSzPts val="1800"/>
              <a:buNone/>
            </a:pPr>
            <a:r>
              <a:rPr lang="en-US" b="1" dirty="0" smtClean="0"/>
              <a:t>Mature M</a:t>
            </a:r>
            <a:r>
              <a:rPr lang="en" b="1" dirty="0" smtClean="0"/>
              <a:t>arketing technology stack/tools</a:t>
            </a:r>
            <a:endParaRPr b="1"/>
          </a:p>
          <a:p>
            <a:pPr marL="0" lvl="0" indent="0" algn="l" rtl="0">
              <a:lnSpc>
                <a:spcPct val="115000"/>
              </a:lnSpc>
              <a:spcBef>
                <a:spcPts val="1600"/>
              </a:spcBef>
              <a:spcAft>
                <a:spcPts val="1600"/>
              </a:spcAft>
              <a:buSzPts val="1800"/>
              <a:buNone/>
            </a:pPr>
            <a:endParaRPr i="1"/>
          </a:p>
        </p:txBody>
      </p:sp>
      <p:graphicFrame>
        <p:nvGraphicFramePr>
          <p:cNvPr id="8" name="Table 7"/>
          <p:cNvGraphicFramePr>
            <a:graphicFrameLocks noGrp="1"/>
          </p:cNvGraphicFramePr>
          <p:nvPr/>
        </p:nvGraphicFramePr>
        <p:xfrm>
          <a:off x="228600" y="6477000"/>
          <a:ext cx="7239000" cy="2103120"/>
        </p:xfrm>
        <a:graphic>
          <a:graphicData uri="http://schemas.openxmlformats.org/drawingml/2006/table">
            <a:tbl>
              <a:tblPr firstRow="1" bandRow="1">
                <a:tableStyleId>{0C93EC83-054F-4236-A8E2-09080D46AE41}</a:tableStyleId>
              </a:tblPr>
              <a:tblGrid>
                <a:gridCol w="1447800"/>
                <a:gridCol w="1447800"/>
                <a:gridCol w="1447800"/>
                <a:gridCol w="1447800"/>
                <a:gridCol w="1447800"/>
              </a:tblGrid>
              <a:tr h="723900">
                <a:tc>
                  <a:txBody>
                    <a:bodyPr/>
                    <a:lstStyle/>
                    <a:p>
                      <a:r>
                        <a:rPr lang="en-US" sz="1400" b="1" dirty="0" smtClean="0"/>
                        <a:t>SLACK </a:t>
                      </a:r>
                      <a:r>
                        <a:rPr lang="en-US" sz="1400" b="0" dirty="0" smtClean="0"/>
                        <a:t>TO COMMUNICATE</a:t>
                      </a:r>
                      <a:endParaRPr lang="en-US" sz="1400" b="0" dirty="0"/>
                    </a:p>
                  </a:txBody>
                  <a:tcPr/>
                </a:tc>
                <a:tc>
                  <a:txBody>
                    <a:bodyPr/>
                    <a:lstStyle/>
                    <a:p>
                      <a:r>
                        <a:rPr lang="en-US" sz="1400" b="1" dirty="0" smtClean="0"/>
                        <a:t>CANVA</a:t>
                      </a:r>
                      <a:r>
                        <a:rPr lang="en-US" sz="1400" b="0" dirty="0" smtClean="0"/>
                        <a:t> FOR GRAPHIC DESIGNING </a:t>
                      </a:r>
                      <a:endParaRPr lang="en-US" sz="1400" b="0" dirty="0"/>
                    </a:p>
                  </a:txBody>
                  <a:tcPr/>
                </a:tc>
                <a:tc>
                  <a:txBody>
                    <a:bodyPr/>
                    <a:lstStyle/>
                    <a:p>
                      <a:r>
                        <a:rPr lang="en-US" sz="1400" b="1" dirty="0" smtClean="0"/>
                        <a:t>GOOGLE ANALYTICS  </a:t>
                      </a:r>
                      <a:r>
                        <a:rPr lang="en-US" sz="1400" b="0" dirty="0" smtClean="0"/>
                        <a:t>TO EVALUATE</a:t>
                      </a:r>
                      <a:r>
                        <a:rPr lang="en-US" sz="1400" b="0" baseline="0" dirty="0" smtClean="0"/>
                        <a:t> DATA</a:t>
                      </a:r>
                      <a:endParaRPr lang="en-US" sz="1400" b="0" dirty="0"/>
                    </a:p>
                  </a:txBody>
                  <a:tcPr/>
                </a:tc>
                <a:tc>
                  <a:txBody>
                    <a:bodyPr/>
                    <a:lstStyle/>
                    <a:p>
                      <a:r>
                        <a:rPr lang="en-US" sz="1500" b="1" dirty="0" smtClean="0"/>
                        <a:t>PHOTOSHOP </a:t>
                      </a:r>
                      <a:r>
                        <a:rPr lang="en-US" sz="1500" b="0" dirty="0" smtClean="0"/>
                        <a:t>TO MAKE</a:t>
                      </a:r>
                      <a:r>
                        <a:rPr lang="en-US" sz="1500" b="0" baseline="0" dirty="0" smtClean="0"/>
                        <a:t> CONTANT </a:t>
                      </a:r>
                      <a:endParaRPr lang="en-US" sz="1500" b="0" dirty="0"/>
                    </a:p>
                  </a:txBody>
                  <a:tcPr/>
                </a:tc>
                <a:tc>
                  <a:txBody>
                    <a:bodyPr/>
                    <a:lstStyle/>
                    <a:p>
                      <a:r>
                        <a:rPr lang="en-US" sz="1400" b="1" dirty="0" smtClean="0"/>
                        <a:t>GOOGLE DRIVE</a:t>
                      </a:r>
                      <a:r>
                        <a:rPr lang="en-US" sz="1400" b="1" baseline="0" dirty="0" smtClean="0"/>
                        <a:t> </a:t>
                      </a:r>
                      <a:r>
                        <a:rPr lang="en-US" sz="1400" b="0" baseline="0" dirty="0" smtClean="0"/>
                        <a:t>TO STORE DATA</a:t>
                      </a:r>
                      <a:endParaRPr lang="en-US" sz="1400" b="0" dirty="0"/>
                    </a:p>
                  </a:txBody>
                  <a:tcPr/>
                </a:tc>
              </a:tr>
              <a:tr h="723900">
                <a:tc>
                  <a:txBody>
                    <a:bodyPr/>
                    <a:lstStyle/>
                    <a:p>
                      <a:r>
                        <a:rPr lang="en-US" b="1" dirty="0" smtClean="0"/>
                        <a:t>GIT HUB </a:t>
                      </a:r>
                      <a:r>
                        <a:rPr lang="en-US" b="0" dirty="0" smtClean="0"/>
                        <a:t>TO SHARE DATA AMONG TEAM MEMBERS </a:t>
                      </a:r>
                      <a:endParaRPr lang="en-US" b="0" dirty="0"/>
                    </a:p>
                  </a:txBody>
                  <a:tcPr/>
                </a:tc>
                <a:tc>
                  <a:txBody>
                    <a:bodyPr/>
                    <a:lstStyle/>
                    <a:p>
                      <a:pPr lvl="1"/>
                      <a:r>
                        <a:rPr lang="en-US" b="1" dirty="0" smtClean="0"/>
                        <a:t>HOOT</a:t>
                      </a:r>
                      <a:r>
                        <a:rPr lang="en-US" b="1" baseline="0" dirty="0" smtClean="0"/>
                        <a:t> SUIT </a:t>
                      </a:r>
                      <a:r>
                        <a:rPr lang="en-US" b="0" baseline="0" dirty="0" smtClean="0"/>
                        <a:t>FOR CRM AND CONTANT MANAGEMENT </a:t>
                      </a:r>
                      <a:endParaRPr lang="en-US" b="0" dirty="0"/>
                    </a:p>
                  </a:txBody>
                  <a:tcPr/>
                </a:tc>
                <a:tc>
                  <a:txBody>
                    <a:bodyPr/>
                    <a:lstStyle/>
                    <a:p>
                      <a:r>
                        <a:rPr lang="en-US" b="1" dirty="0" smtClean="0"/>
                        <a:t>UNSPLASH</a:t>
                      </a:r>
                      <a:r>
                        <a:rPr lang="en-US" b="1" baseline="0" dirty="0" smtClean="0"/>
                        <a:t> </a:t>
                      </a:r>
                      <a:r>
                        <a:rPr lang="en-US" b="0" baseline="0" dirty="0" smtClean="0"/>
                        <a:t>FOR FREE PHOTOS</a:t>
                      </a:r>
                      <a:endParaRPr lang="en-US" b="0" dirty="0"/>
                    </a:p>
                  </a:txBody>
                  <a:tcPr/>
                </a:tc>
                <a:tc>
                  <a:txBody>
                    <a:bodyPr/>
                    <a:lstStyle/>
                    <a:p>
                      <a:r>
                        <a:rPr lang="en-US" b="1" dirty="0" smtClean="0"/>
                        <a:t>GRAMMERLY</a:t>
                      </a:r>
                      <a:r>
                        <a:rPr lang="en-US" b="1" baseline="0" dirty="0" smtClean="0"/>
                        <a:t> </a:t>
                      </a:r>
                      <a:r>
                        <a:rPr lang="en-US" b="0" baseline="0" dirty="0" smtClean="0"/>
                        <a:t>FOR AUTO CORRECTION </a:t>
                      </a:r>
                      <a:endParaRPr lang="en-US" b="0" dirty="0"/>
                    </a:p>
                  </a:txBody>
                  <a:tcPr/>
                </a:tc>
                <a:tc>
                  <a:txBody>
                    <a:bodyPr/>
                    <a:lstStyle/>
                    <a:p>
                      <a:r>
                        <a:rPr lang="en-US" b="1" dirty="0" smtClean="0"/>
                        <a:t>OPTEMIZELY </a:t>
                      </a:r>
                      <a:r>
                        <a:rPr lang="en-US" b="0" dirty="0" smtClean="0"/>
                        <a:t>FOR SEO</a:t>
                      </a:r>
                      <a:endParaRPr lang="en-US" b="0" dirty="0"/>
                    </a:p>
                  </a:txBody>
                  <a:tcPr/>
                </a:tc>
              </a:tr>
            </a:tbl>
          </a:graphicData>
        </a:graphic>
      </p:graphicFrame>
      <p:graphicFrame>
        <p:nvGraphicFramePr>
          <p:cNvPr id="11" name="Table 10"/>
          <p:cNvGraphicFramePr>
            <a:graphicFrameLocks noGrp="1"/>
          </p:cNvGraphicFramePr>
          <p:nvPr/>
        </p:nvGraphicFramePr>
        <p:xfrm>
          <a:off x="228600" y="4267200"/>
          <a:ext cx="5181600" cy="889000"/>
        </p:xfrm>
        <a:graphic>
          <a:graphicData uri="http://schemas.openxmlformats.org/drawingml/2006/table">
            <a:tbl>
              <a:tblPr firstRow="1" bandRow="1">
                <a:tableStyleId>{0C93EC83-054F-4236-A8E2-09080D46AE41}</a:tableStyleId>
              </a:tblPr>
              <a:tblGrid>
                <a:gridCol w="2590800"/>
                <a:gridCol w="2590800"/>
              </a:tblGrid>
              <a:tr h="370840">
                <a:tc>
                  <a:txBody>
                    <a:bodyPr/>
                    <a:lstStyle/>
                    <a:p>
                      <a:r>
                        <a:rPr lang="en-US" b="1" dirty="0" smtClean="0"/>
                        <a:t>BUFFER</a:t>
                      </a:r>
                      <a:r>
                        <a:rPr lang="en-US" b="1" baseline="0" dirty="0" smtClean="0"/>
                        <a:t> </a:t>
                      </a:r>
                      <a:r>
                        <a:rPr lang="en-US" b="0" baseline="0" dirty="0" smtClean="0"/>
                        <a:t>FOR CONTANT MANAGEMENT </a:t>
                      </a:r>
                      <a:endParaRPr lang="en-US" b="0" dirty="0"/>
                    </a:p>
                  </a:txBody>
                  <a:tcPr/>
                </a:tc>
                <a:tc>
                  <a:txBody>
                    <a:bodyPr/>
                    <a:lstStyle/>
                    <a:p>
                      <a:r>
                        <a:rPr lang="en-US" b="1" dirty="0" smtClean="0"/>
                        <a:t>GENERATIVE AI </a:t>
                      </a:r>
                      <a:r>
                        <a:rPr lang="en-US" b="0" dirty="0" smtClean="0"/>
                        <a:t>CREATES ARTIFICIAL CONTANT</a:t>
                      </a:r>
                      <a:endParaRPr lang="en-US" b="1" dirty="0"/>
                    </a:p>
                  </a:txBody>
                  <a:tcPr/>
                </a:tc>
              </a:tr>
              <a:tr h="370840">
                <a:tc>
                  <a:txBody>
                    <a:bodyPr/>
                    <a:lstStyle/>
                    <a:p>
                      <a:endParaRPr lang="en-US"/>
                    </a:p>
                  </a:txBody>
                  <a:tcPr/>
                </a:tc>
                <a:tc>
                  <a:txBody>
                    <a:bodyPr/>
                    <a:lstStyle/>
                    <a:p>
                      <a:endParaRPr 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Identify Key Business Objectives</a:t>
            </a:r>
            <a:endParaRPr sz="3200">
              <a:solidFill>
                <a:srgbClr val="02B3E4"/>
              </a:solidFill>
              <a:latin typeface="Open Sans Light"/>
              <a:ea typeface="Open Sans Light"/>
              <a:cs typeface="Open Sans Light"/>
              <a:sym typeface="Open Sans Light"/>
            </a:endParaRPr>
          </a:p>
        </p:txBody>
      </p:sp>
      <p:graphicFrame>
        <p:nvGraphicFramePr>
          <p:cNvPr id="265" name="Google Shape;265;p4"/>
          <p:cNvGraphicFramePr/>
          <p:nvPr/>
        </p:nvGraphicFramePr>
        <p:xfrm>
          <a:off x="375050" y="1990163"/>
          <a:ext cx="7026625" cy="7804704"/>
        </p:xfrm>
        <a:graphic>
          <a:graphicData uri="http://schemas.openxmlformats.org/drawingml/2006/table">
            <a:tbl>
              <a:tblPr>
                <a:noFill/>
                <a:tableStyleId>{0C93EC83-054F-4236-A8E2-09080D46AE41}</a:tableStyleId>
              </a:tblPr>
              <a:tblGrid>
                <a:gridCol w="460475"/>
                <a:gridCol w="6566150"/>
              </a:tblGrid>
              <a:tr h="1141600">
                <a:tc gridSpan="2">
                  <a:txBody>
                    <a:bodyPr/>
                    <a:lstStyle/>
                    <a:p>
                      <a:pPr marL="0" marR="0" lvl="0" indent="0" algn="l" rtl="0">
                        <a:lnSpc>
                          <a:spcPct val="100000"/>
                        </a:lnSpc>
                        <a:spcBef>
                          <a:spcPts val="0"/>
                        </a:spcBef>
                        <a:spcAft>
                          <a:spcPts val="0"/>
                        </a:spcAft>
                        <a:buClr>
                          <a:srgbClr val="000000"/>
                        </a:buClr>
                        <a:buSzPts val="2000"/>
                        <a:buFont typeface="Arial"/>
                        <a:buNone/>
                      </a:pPr>
                      <a:r>
                        <a:rPr lang="en" sz="2000" b="1" u="none" strike="noStrike" cap="none" dirty="0">
                          <a:solidFill>
                            <a:srgbClr val="525C65"/>
                          </a:solidFill>
                          <a:highlight>
                            <a:schemeClr val="lt1"/>
                          </a:highlight>
                          <a:latin typeface="Open Sans"/>
                          <a:ea typeface="Open Sans"/>
                          <a:cs typeface="Open Sans"/>
                          <a:sym typeface="Open Sans"/>
                        </a:rPr>
                        <a:t>Key Business Objective</a:t>
                      </a:r>
                      <a:r>
                        <a:rPr lang="en" sz="2000" u="none" strike="noStrike" cap="none" dirty="0">
                          <a:solidFill>
                            <a:srgbClr val="525C65"/>
                          </a:solidFill>
                          <a:highlight>
                            <a:schemeClr val="lt1"/>
                          </a:highlight>
                          <a:latin typeface="Open Sans Light"/>
                          <a:ea typeface="Open Sans Light"/>
                          <a:cs typeface="Open Sans Light"/>
                          <a:sym typeface="Open Sans Light"/>
                        </a:rPr>
                        <a:t>: A defined goal or outcome used to plan the desired direction of your company.</a:t>
                      </a:r>
                      <a:br>
                        <a:rPr lang="en" sz="2000" u="none" strike="noStrike" cap="none" dirty="0">
                          <a:solidFill>
                            <a:srgbClr val="525C65"/>
                          </a:solidFill>
                          <a:highlight>
                            <a:schemeClr val="lt1"/>
                          </a:highlight>
                          <a:latin typeface="Open Sans Light"/>
                          <a:ea typeface="Open Sans Light"/>
                          <a:cs typeface="Open Sans Light"/>
                          <a:sym typeface="Open Sans Light"/>
                        </a:rPr>
                      </a:br>
                      <a:r>
                        <a:rPr lang="en" sz="2000" u="none" strike="noStrike" cap="none" dirty="0">
                          <a:solidFill>
                            <a:srgbClr val="525C65"/>
                          </a:solidFill>
                          <a:highlight>
                            <a:schemeClr val="lt1"/>
                          </a:highlight>
                          <a:latin typeface="Open Sans Light"/>
                          <a:ea typeface="Open Sans Light"/>
                          <a:cs typeface="Open Sans Light"/>
                          <a:sym typeface="Open Sans Light"/>
                        </a:rPr>
                        <a:t>Write at least 3 but no more than 5 business objectives that support your business model. Each objective should be SMART.</a:t>
                      </a:r>
                      <a:endParaRPr sz="2000" u="none" strike="noStrike" cap="none">
                        <a:solidFill>
                          <a:srgbClr val="525C65"/>
                        </a:solidFill>
                        <a:highlight>
                          <a:schemeClr val="lt1"/>
                        </a:highlight>
                        <a:latin typeface="Open Sans Light"/>
                        <a:ea typeface="Open Sans Light"/>
                        <a:cs typeface="Open Sans Light"/>
                        <a:sym typeface="Open Sans Light"/>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r>
              <a:tr h="1209975">
                <a:tc>
                  <a:txBody>
                    <a:bodyPr/>
                    <a:lstStyle/>
                    <a:p>
                      <a:pPr marL="0" marR="0" lvl="0" indent="0" algn="l" rtl="0">
                        <a:lnSpc>
                          <a:spcPct val="115000"/>
                        </a:lnSpc>
                        <a:spcBef>
                          <a:spcPts val="0"/>
                        </a:spcBef>
                        <a:spcAft>
                          <a:spcPts val="0"/>
                        </a:spcAft>
                        <a:buClr>
                          <a:srgbClr val="000000"/>
                        </a:buClr>
                        <a:buSzPts val="1800"/>
                        <a:buFont typeface="Arial"/>
                        <a:buNone/>
                      </a:pPr>
                      <a:r>
                        <a:rPr lang="en" sz="1800" u="none" strike="noStrike" cap="none">
                          <a:solidFill>
                            <a:srgbClr val="525C65"/>
                          </a:solidFill>
                          <a:latin typeface="Open Sans Light"/>
                          <a:ea typeface="Open Sans Light"/>
                          <a:cs typeface="Open Sans Light"/>
                          <a:sym typeface="Open Sans Light"/>
                        </a:rPr>
                        <a:t>1</a:t>
                      </a:r>
                      <a:endParaRPr sz="1800" u="none" strike="noStrike" cap="none">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marR="0" lvl="0" indent="0" algn="l" rtl="0">
                        <a:lnSpc>
                          <a:spcPct val="115000"/>
                        </a:lnSpc>
                        <a:spcBef>
                          <a:spcPts val="0"/>
                        </a:spcBef>
                        <a:spcAft>
                          <a:spcPts val="0"/>
                        </a:spcAft>
                        <a:buClr>
                          <a:schemeClr val="dk1"/>
                        </a:buClr>
                        <a:buSzPts val="1100"/>
                        <a:buFont typeface="Arial"/>
                        <a:buNone/>
                      </a:pPr>
                      <a:r>
                        <a:rPr lang="en-US" sz="1800" i="1" u="none" strike="noStrike" cap="none" dirty="0" smtClean="0">
                          <a:solidFill>
                            <a:srgbClr val="525C65"/>
                          </a:solidFill>
                          <a:highlight>
                            <a:schemeClr val="lt1"/>
                          </a:highlight>
                          <a:latin typeface="Open Sans Light"/>
                          <a:ea typeface="Open Sans Light"/>
                          <a:cs typeface="Open Sans Light"/>
                          <a:sym typeface="Open Sans Light"/>
                        </a:rPr>
                        <a:t>I</a:t>
                      </a:r>
                      <a:r>
                        <a:rPr lang="en" sz="1800" i="1" u="none" strike="noStrike" cap="none" dirty="0" smtClean="0">
                          <a:solidFill>
                            <a:srgbClr val="525C65"/>
                          </a:solidFill>
                          <a:highlight>
                            <a:schemeClr val="lt1"/>
                          </a:highlight>
                          <a:latin typeface="Open Sans Light"/>
                          <a:ea typeface="Open Sans Light"/>
                          <a:cs typeface="Open Sans Light"/>
                          <a:sym typeface="Open Sans Light"/>
                        </a:rPr>
                        <a:t>ncreasing</a:t>
                      </a:r>
                      <a:r>
                        <a:rPr lang="en" sz="1800" i="1" u="none" strike="noStrike" cap="none" baseline="0" dirty="0" smtClean="0">
                          <a:solidFill>
                            <a:srgbClr val="525C65"/>
                          </a:solidFill>
                          <a:highlight>
                            <a:schemeClr val="lt1"/>
                          </a:highlight>
                          <a:latin typeface="Open Sans Light"/>
                          <a:ea typeface="Open Sans Light"/>
                          <a:cs typeface="Open Sans Light"/>
                          <a:sym typeface="Open Sans Light"/>
                        </a:rPr>
                        <a:t> sales by 25% in 2023.</a:t>
                      </a:r>
                      <a:endParaRPr sz="1800" i="1" u="none" strike="noStrike" cap="none">
                        <a:solidFill>
                          <a:srgbClr val="525C65"/>
                        </a:solidFill>
                        <a:highlight>
                          <a:schemeClr val="lt1"/>
                        </a:highlight>
                        <a:latin typeface="Open Sans Light"/>
                        <a:ea typeface="Open Sans Light"/>
                        <a:cs typeface="Open Sans Light"/>
                        <a:sym typeface="Open Sans Light"/>
                      </a:endParaRPr>
                    </a:p>
                    <a:p>
                      <a:pPr marL="0" marR="0" lvl="0" indent="0" algn="l" rtl="0">
                        <a:lnSpc>
                          <a:spcPct val="115000"/>
                        </a:lnSpc>
                        <a:spcBef>
                          <a:spcPts val="1600"/>
                        </a:spcBef>
                        <a:spcAft>
                          <a:spcPts val="0"/>
                        </a:spcAft>
                        <a:buClr>
                          <a:schemeClr val="dk1"/>
                        </a:buClr>
                        <a:buSzPts val="1100"/>
                        <a:buFont typeface="Arial"/>
                        <a:buNone/>
                      </a:pPr>
                      <a:endParaRPr sz="1800" i="1" u="none" strike="noStrike" cap="none">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1604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Open Sans Light"/>
                          <a:ea typeface="Open Sans Light"/>
                          <a:cs typeface="Open Sans Light"/>
                          <a:sym typeface="Open Sans Light"/>
                        </a:rPr>
                        <a:t>2</a:t>
                      </a:r>
                      <a:endParaRPr sz="1400" u="none" strike="noStrike" cap="none">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marR="0" lvl="0" indent="0" algn="l" rtl="0">
                        <a:lnSpc>
                          <a:spcPct val="115000"/>
                        </a:lnSpc>
                        <a:spcBef>
                          <a:spcPts val="0"/>
                        </a:spcBef>
                        <a:spcAft>
                          <a:spcPts val="0"/>
                        </a:spcAft>
                        <a:buClr>
                          <a:schemeClr val="dk1"/>
                        </a:buClr>
                        <a:buSzPts val="1100"/>
                        <a:buFont typeface="Arial"/>
                        <a:buNone/>
                      </a:pPr>
                      <a:r>
                        <a:rPr lang="en-US" sz="1800" i="1" u="none" strike="noStrike" cap="none" dirty="0" smtClean="0">
                          <a:solidFill>
                            <a:srgbClr val="525C65"/>
                          </a:solidFill>
                          <a:highlight>
                            <a:schemeClr val="lt1"/>
                          </a:highlight>
                          <a:latin typeface="Open Sans Light"/>
                          <a:ea typeface="Open Sans Light"/>
                          <a:cs typeface="Open Sans Light"/>
                          <a:sym typeface="Open Sans Light"/>
                        </a:rPr>
                        <a:t>I</a:t>
                      </a:r>
                      <a:r>
                        <a:rPr lang="en" sz="1800" i="1" u="none" strike="noStrike" cap="none" dirty="0" smtClean="0">
                          <a:solidFill>
                            <a:srgbClr val="525C65"/>
                          </a:solidFill>
                          <a:highlight>
                            <a:schemeClr val="lt1"/>
                          </a:highlight>
                          <a:latin typeface="Open Sans Light"/>
                          <a:ea typeface="Open Sans Light"/>
                          <a:cs typeface="Open Sans Light"/>
                          <a:sym typeface="Open Sans Light"/>
                        </a:rPr>
                        <a:t>ncreasing</a:t>
                      </a:r>
                      <a:r>
                        <a:rPr lang="en" sz="1800" i="1" u="none" strike="noStrike" cap="none" baseline="0" dirty="0" smtClean="0">
                          <a:solidFill>
                            <a:srgbClr val="525C65"/>
                          </a:solidFill>
                          <a:highlight>
                            <a:schemeClr val="lt1"/>
                          </a:highlight>
                          <a:latin typeface="Open Sans Light"/>
                          <a:ea typeface="Open Sans Light"/>
                          <a:cs typeface="Open Sans Light"/>
                          <a:sym typeface="Open Sans Light"/>
                        </a:rPr>
                        <a:t> social media users of the company by 1 million in the first 6 months of 2023.</a:t>
                      </a:r>
                      <a:endParaRPr sz="1800" i="1" u="none" strike="noStrike" cap="none">
                        <a:solidFill>
                          <a:srgbClr val="525C65"/>
                        </a:solidFill>
                        <a:highlight>
                          <a:schemeClr val="lt1"/>
                        </a:highlight>
                        <a:latin typeface="Open Sans Light"/>
                        <a:ea typeface="Open Sans Light"/>
                        <a:cs typeface="Open Sans Light"/>
                        <a:sym typeface="Open Sans Light"/>
                      </a:endParaRPr>
                    </a:p>
                    <a:p>
                      <a:pPr marL="0" marR="0" lvl="0" indent="0" algn="l" rtl="0">
                        <a:lnSpc>
                          <a:spcPct val="115000"/>
                        </a:lnSpc>
                        <a:spcBef>
                          <a:spcPts val="1600"/>
                        </a:spcBef>
                        <a:spcAft>
                          <a:spcPts val="0"/>
                        </a:spcAft>
                        <a:buClr>
                          <a:schemeClr val="dk1"/>
                        </a:buClr>
                        <a:buSzPts val="1100"/>
                        <a:buFont typeface="Arial"/>
                        <a:buNone/>
                      </a:pPr>
                      <a:endParaRPr sz="1800" i="1" u="none" strike="noStrike" cap="none">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1314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Open Sans Light"/>
                          <a:ea typeface="Open Sans Light"/>
                          <a:cs typeface="Open Sans Light"/>
                          <a:sym typeface="Open Sans Light"/>
                        </a:rPr>
                        <a:t>3</a:t>
                      </a:r>
                      <a:endParaRPr sz="1400" u="none" strike="noStrike" cap="none">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marR="0" lvl="0" indent="0" algn="l" rtl="0">
                        <a:lnSpc>
                          <a:spcPct val="115000"/>
                        </a:lnSpc>
                        <a:spcBef>
                          <a:spcPts val="0"/>
                        </a:spcBef>
                        <a:spcAft>
                          <a:spcPts val="0"/>
                        </a:spcAft>
                        <a:buClr>
                          <a:schemeClr val="dk1"/>
                        </a:buClr>
                        <a:buSzPts val="1100"/>
                        <a:buFont typeface="Arial"/>
                        <a:buNone/>
                      </a:pPr>
                      <a:r>
                        <a:rPr lang="en-US" sz="1800" i="1" u="none" strike="noStrike" cap="none" baseline="0" dirty="0" smtClean="0">
                          <a:solidFill>
                            <a:srgbClr val="525C65"/>
                          </a:solidFill>
                          <a:highlight>
                            <a:schemeClr val="lt1"/>
                          </a:highlight>
                          <a:latin typeface="Open Sans Light"/>
                          <a:ea typeface="Open Sans Light"/>
                          <a:cs typeface="Open Sans Light"/>
                          <a:sym typeface="Open Sans Light"/>
                        </a:rPr>
                        <a:t>Decreasing employees working hours by 1 hour for 2 months in 2023 to boost the employees motivation to work hard.</a:t>
                      </a:r>
                      <a:endParaRPr sz="1800" i="1" u="none" strike="noStrike" cap="none">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20402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Open Sans Light"/>
                          <a:ea typeface="Open Sans Light"/>
                          <a:cs typeface="Open Sans Light"/>
                          <a:sym typeface="Open Sans Light"/>
                        </a:rPr>
                        <a:t>4</a:t>
                      </a:r>
                      <a:endParaRPr sz="1400" u="none" strike="noStrike" cap="none">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marR="0" lvl="0" indent="0" algn="l" rtl="0">
                        <a:lnSpc>
                          <a:spcPct val="115000"/>
                        </a:lnSpc>
                        <a:spcBef>
                          <a:spcPts val="0"/>
                        </a:spcBef>
                        <a:spcAft>
                          <a:spcPts val="0"/>
                        </a:spcAft>
                        <a:buClr>
                          <a:schemeClr val="dk1"/>
                        </a:buClr>
                        <a:buSzPts val="1100"/>
                        <a:buFont typeface="Arial"/>
                        <a:buNone/>
                      </a:pPr>
                      <a:endParaRPr sz="1800" i="1" u="none" strike="noStrike" cap="none">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220000">
                <a:tc>
                  <a:txBody>
                    <a:bodyPr/>
                    <a:lstStyle/>
                    <a:p>
                      <a:pPr marL="0" marR="0" lvl="0" indent="0" algn="l" rtl="0">
                        <a:lnSpc>
                          <a:spcPct val="115000"/>
                        </a:lnSpc>
                        <a:spcBef>
                          <a:spcPts val="0"/>
                        </a:spcBef>
                        <a:spcAft>
                          <a:spcPts val="0"/>
                        </a:spcAft>
                        <a:buClr>
                          <a:srgbClr val="000000"/>
                        </a:buClr>
                        <a:buSzPts val="1800"/>
                        <a:buFont typeface="Arial"/>
                        <a:buNone/>
                      </a:pPr>
                      <a:r>
                        <a:rPr lang="en" sz="1800" i="1" u="none" strike="noStrike" cap="none">
                          <a:solidFill>
                            <a:srgbClr val="525C65"/>
                          </a:solidFill>
                          <a:latin typeface="Open Sans Light"/>
                          <a:ea typeface="Open Sans Light"/>
                          <a:cs typeface="Open Sans Light"/>
                          <a:sym typeface="Open Sans Light"/>
                        </a:rPr>
                        <a:t>5</a:t>
                      </a:r>
                      <a:endParaRPr sz="1800" i="1" u="none" strike="noStrike" cap="none">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marR="0" lvl="0" indent="0" algn="l" rtl="0">
                        <a:lnSpc>
                          <a:spcPct val="115000"/>
                        </a:lnSpc>
                        <a:spcBef>
                          <a:spcPts val="0"/>
                        </a:spcBef>
                        <a:spcAft>
                          <a:spcPts val="0"/>
                        </a:spcAft>
                        <a:buClr>
                          <a:schemeClr val="dk1"/>
                        </a:buClr>
                        <a:buSzPts val="1100"/>
                        <a:buFont typeface="Arial"/>
                        <a:buNone/>
                      </a:pPr>
                      <a:endParaRPr sz="1800" i="1" u="none" strike="noStrike" cap="none">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SzPts val="2800"/>
              <a:buNone/>
            </a:pPr>
            <a:r>
              <a:rPr lang="en" sz="3100">
                <a:solidFill>
                  <a:srgbClr val="02B3E4"/>
                </a:solidFill>
                <a:latin typeface="Open Sans Light"/>
                <a:ea typeface="Open Sans Light"/>
                <a:cs typeface="Open Sans Light"/>
                <a:sym typeface="Open Sans Light"/>
              </a:rPr>
              <a:t>Identify Key Performance Indicators</a:t>
            </a:r>
            <a:endParaRPr sz="3100">
              <a:solidFill>
                <a:srgbClr val="02B3E4"/>
              </a:solidFill>
              <a:latin typeface="Open Sans Light"/>
              <a:ea typeface="Open Sans Light"/>
              <a:cs typeface="Open Sans Light"/>
              <a:sym typeface="Open Sans Light"/>
            </a:endParaRPr>
          </a:p>
        </p:txBody>
      </p:sp>
      <p:graphicFrame>
        <p:nvGraphicFramePr>
          <p:cNvPr id="271" name="Google Shape;271;p5"/>
          <p:cNvGraphicFramePr/>
          <p:nvPr/>
        </p:nvGraphicFramePr>
        <p:xfrm>
          <a:off x="375075" y="1990163"/>
          <a:ext cx="7026600" cy="7787425"/>
        </p:xfrm>
        <a:graphic>
          <a:graphicData uri="http://schemas.openxmlformats.org/drawingml/2006/table">
            <a:tbl>
              <a:tblPr>
                <a:noFill/>
                <a:tableStyleId>{0C93EC83-054F-4236-A8E2-09080D46AE41}</a:tableStyleId>
              </a:tblPr>
              <a:tblGrid>
                <a:gridCol w="460450"/>
                <a:gridCol w="6566150"/>
              </a:tblGrid>
              <a:tr h="1141600">
                <a:tc gridSpan="2">
                  <a:txBody>
                    <a:bodyPr/>
                    <a:lstStyle/>
                    <a:p>
                      <a:pPr marL="0" marR="0" lvl="0" indent="0" algn="l" rtl="0">
                        <a:lnSpc>
                          <a:spcPct val="100000"/>
                        </a:lnSpc>
                        <a:spcBef>
                          <a:spcPts val="0"/>
                        </a:spcBef>
                        <a:spcAft>
                          <a:spcPts val="0"/>
                        </a:spcAft>
                        <a:buClr>
                          <a:srgbClr val="000000"/>
                        </a:buClr>
                        <a:buSzPts val="2000"/>
                        <a:buFont typeface="Arial"/>
                        <a:buNone/>
                      </a:pPr>
                      <a:r>
                        <a:rPr lang="en" sz="2000" b="1" u="none" strike="noStrike" cap="none" dirty="0">
                          <a:solidFill>
                            <a:srgbClr val="525C65"/>
                          </a:solidFill>
                          <a:highlight>
                            <a:schemeClr val="lt1"/>
                          </a:highlight>
                          <a:latin typeface="Open Sans"/>
                          <a:ea typeface="Open Sans"/>
                          <a:cs typeface="Open Sans"/>
                          <a:sym typeface="Open Sans"/>
                        </a:rPr>
                        <a:t>Key Performance Indicator (KPI)</a:t>
                      </a:r>
                      <a:r>
                        <a:rPr lang="en" sz="2000" u="none" strike="noStrike" cap="none" dirty="0">
                          <a:solidFill>
                            <a:srgbClr val="525C65"/>
                          </a:solidFill>
                          <a:highlight>
                            <a:schemeClr val="lt1"/>
                          </a:highlight>
                          <a:latin typeface="Open Sans Light"/>
                          <a:ea typeface="Open Sans Light"/>
                          <a:cs typeface="Open Sans Light"/>
                          <a:sym typeface="Open Sans Light"/>
                        </a:rPr>
                        <a:t>:</a:t>
                      </a:r>
                      <a:r>
                        <a:rPr lang="en" sz="2000" i="1" u="none" strike="noStrike" cap="none" dirty="0">
                          <a:solidFill>
                            <a:srgbClr val="525C65"/>
                          </a:solidFill>
                          <a:highlight>
                            <a:schemeClr val="lt1"/>
                          </a:highlight>
                          <a:latin typeface="Open Sans Light"/>
                          <a:ea typeface="Open Sans Light"/>
                          <a:cs typeface="Open Sans Light"/>
                          <a:sym typeface="Open Sans Light"/>
                        </a:rPr>
                        <a:t> </a:t>
                      </a:r>
                      <a:r>
                        <a:rPr lang="en" sz="2000" u="none" strike="noStrike" cap="none" dirty="0">
                          <a:solidFill>
                            <a:srgbClr val="525C65"/>
                          </a:solidFill>
                          <a:latin typeface="Open Sans Light"/>
                          <a:ea typeface="Open Sans Light"/>
                          <a:cs typeface="Open Sans Light"/>
                          <a:sym typeface="Open Sans Light"/>
                        </a:rPr>
                        <a:t>A quantifiable metric used to determine how effectively your key business objectives are being met. Ensure that the specific metric is clearly identified.</a:t>
                      </a:r>
                      <a:endParaRPr sz="3600" u="none" strike="noStrike" cap="none">
                        <a:solidFill>
                          <a:srgbClr val="525C65"/>
                        </a:solidFill>
                        <a:highlight>
                          <a:schemeClr val="lt1"/>
                        </a:highlight>
                        <a:latin typeface="Open Sans Light"/>
                        <a:ea typeface="Open Sans Light"/>
                        <a:cs typeface="Open Sans Light"/>
                        <a:sym typeface="Open Sans Light"/>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r>
              <a:tr h="1279775">
                <a:tc>
                  <a:txBody>
                    <a:bodyPr/>
                    <a:lstStyle/>
                    <a:p>
                      <a:pPr marL="0" marR="0" lvl="0" indent="0" algn="l" rtl="0">
                        <a:lnSpc>
                          <a:spcPct val="115000"/>
                        </a:lnSpc>
                        <a:spcBef>
                          <a:spcPts val="0"/>
                        </a:spcBef>
                        <a:spcAft>
                          <a:spcPts val="0"/>
                        </a:spcAft>
                        <a:buClr>
                          <a:srgbClr val="000000"/>
                        </a:buClr>
                        <a:buSzPts val="1800"/>
                        <a:buFont typeface="Arial"/>
                        <a:buNone/>
                      </a:pPr>
                      <a:r>
                        <a:rPr lang="en" sz="1800" u="none" strike="noStrike" cap="none">
                          <a:solidFill>
                            <a:srgbClr val="525C65"/>
                          </a:solidFill>
                          <a:latin typeface="Open Sans Light"/>
                          <a:ea typeface="Open Sans Light"/>
                          <a:cs typeface="Open Sans Light"/>
                          <a:sym typeface="Open Sans Light"/>
                        </a:rPr>
                        <a:t>1</a:t>
                      </a:r>
                      <a:endParaRPr sz="1800" u="none" strike="noStrike" cap="none">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marR="0" lvl="0" indent="0" algn="l" rtl="0">
                        <a:lnSpc>
                          <a:spcPct val="115000"/>
                        </a:lnSpc>
                        <a:spcBef>
                          <a:spcPts val="0"/>
                        </a:spcBef>
                        <a:spcAft>
                          <a:spcPts val="0"/>
                        </a:spcAft>
                        <a:buClr>
                          <a:srgbClr val="000000"/>
                        </a:buClr>
                        <a:buSzPts val="1800"/>
                        <a:buFont typeface="Arial"/>
                        <a:buNone/>
                      </a:pPr>
                      <a:r>
                        <a:rPr lang="en-US" sz="1800" i="1" u="none" strike="noStrike" cap="none" dirty="0" smtClean="0">
                          <a:solidFill>
                            <a:srgbClr val="525C65"/>
                          </a:solidFill>
                          <a:highlight>
                            <a:schemeClr val="lt1"/>
                          </a:highlight>
                          <a:latin typeface="Open Sans Light"/>
                          <a:ea typeface="Open Sans Light"/>
                          <a:cs typeface="Open Sans Light"/>
                          <a:sym typeface="Open Sans Light"/>
                        </a:rPr>
                        <a:t>To</a:t>
                      </a:r>
                      <a:r>
                        <a:rPr lang="en-US" sz="1800" i="1" u="none" strike="noStrike" cap="none" baseline="0" dirty="0" smtClean="0">
                          <a:solidFill>
                            <a:srgbClr val="525C65"/>
                          </a:solidFill>
                          <a:highlight>
                            <a:schemeClr val="lt1"/>
                          </a:highlight>
                          <a:latin typeface="Open Sans Light"/>
                          <a:ea typeface="Open Sans Light"/>
                          <a:cs typeface="Open Sans Light"/>
                          <a:sym typeface="Open Sans Light"/>
                        </a:rPr>
                        <a:t> measure this objective we will use sales revenue rate</a:t>
                      </a:r>
                      <a:endParaRPr sz="1800" i="1" u="none" strike="noStrike" cap="none">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3103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Open Sans Light"/>
                          <a:ea typeface="Open Sans Light"/>
                          <a:cs typeface="Open Sans Light"/>
                          <a:sym typeface="Open Sans Light"/>
                        </a:rPr>
                        <a:t>2</a:t>
                      </a:r>
                      <a:endParaRPr sz="1400" u="none" strike="noStrike" cap="none">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marR="0" lvl="0" indent="0" algn="l" rtl="0">
                        <a:lnSpc>
                          <a:spcPct val="115000"/>
                        </a:lnSpc>
                        <a:spcBef>
                          <a:spcPts val="0"/>
                        </a:spcBef>
                        <a:spcAft>
                          <a:spcPts val="0"/>
                        </a:spcAft>
                        <a:buClr>
                          <a:srgbClr val="000000"/>
                        </a:buClr>
                        <a:buSzPts val="1800"/>
                        <a:buFont typeface="Arial"/>
                        <a:buNone/>
                      </a:pPr>
                      <a:r>
                        <a:rPr lang="en-US" sz="1800" i="1" u="none" strike="noStrike" cap="none" dirty="0" smtClean="0">
                          <a:solidFill>
                            <a:srgbClr val="525C65"/>
                          </a:solidFill>
                          <a:highlight>
                            <a:schemeClr val="lt1"/>
                          </a:highlight>
                          <a:latin typeface="Open Sans Light"/>
                          <a:ea typeface="Open Sans Light"/>
                          <a:cs typeface="Open Sans Light"/>
                          <a:sym typeface="Open Sans Light"/>
                        </a:rPr>
                        <a:t>We</a:t>
                      </a:r>
                      <a:r>
                        <a:rPr lang="en-US" sz="1800" i="1" u="none" strike="noStrike" cap="none" baseline="0" dirty="0" smtClean="0">
                          <a:solidFill>
                            <a:srgbClr val="525C65"/>
                          </a:solidFill>
                          <a:highlight>
                            <a:schemeClr val="lt1"/>
                          </a:highlight>
                          <a:latin typeface="Open Sans Light"/>
                          <a:ea typeface="Open Sans Light"/>
                          <a:cs typeface="Open Sans Light"/>
                          <a:sym typeface="Open Sans Light"/>
                        </a:rPr>
                        <a:t> will use followers growth rate to measure the objective</a:t>
                      </a:r>
                      <a:endParaRPr sz="1800" i="1" u="none" strike="noStrike" cap="none">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2561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Open Sans Light"/>
                          <a:ea typeface="Open Sans Light"/>
                          <a:cs typeface="Open Sans Light"/>
                          <a:sym typeface="Open Sans Light"/>
                        </a:rPr>
                        <a:t>3</a:t>
                      </a:r>
                      <a:endParaRPr sz="1400" u="none" strike="noStrike" cap="none">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marR="0" lvl="0" indent="0" algn="l" rtl="0">
                        <a:lnSpc>
                          <a:spcPct val="115000"/>
                        </a:lnSpc>
                        <a:spcBef>
                          <a:spcPts val="0"/>
                        </a:spcBef>
                        <a:spcAft>
                          <a:spcPts val="0"/>
                        </a:spcAft>
                        <a:buClr>
                          <a:schemeClr val="dk1"/>
                        </a:buClr>
                        <a:buSzPts val="1100"/>
                        <a:buFont typeface="Arial"/>
                        <a:buNone/>
                      </a:pPr>
                      <a:r>
                        <a:rPr lang="en-US" sz="1800" b="0" i="1" u="none" strike="noStrike" cap="none" dirty="0" smtClean="0">
                          <a:solidFill>
                            <a:srgbClr val="525C65"/>
                          </a:solidFill>
                          <a:highlight>
                            <a:schemeClr val="lt1"/>
                          </a:highlight>
                          <a:latin typeface="Open Sans"/>
                          <a:ea typeface="Open Sans"/>
                          <a:cs typeface="Open Sans"/>
                          <a:sym typeface="Open Sans"/>
                        </a:rPr>
                        <a:t>Employee satisfaction rate can be used to measure the objective </a:t>
                      </a:r>
                      <a:endParaRPr sz="1800" b="0" i="1" u="none" strike="noStrike" cap="none">
                        <a:solidFill>
                          <a:srgbClr val="525C65"/>
                        </a:solidFill>
                        <a:highlight>
                          <a:schemeClr val="lt1"/>
                        </a:highlight>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2860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Open Sans Light"/>
                          <a:ea typeface="Open Sans Light"/>
                          <a:cs typeface="Open Sans Light"/>
                          <a:sym typeface="Open Sans Light"/>
                        </a:rPr>
                        <a:t>4</a:t>
                      </a:r>
                      <a:endParaRPr sz="1400" u="none" strike="noStrike" cap="none">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marR="0" lvl="0" indent="0" algn="l" rtl="0">
                        <a:lnSpc>
                          <a:spcPct val="115000"/>
                        </a:lnSpc>
                        <a:spcBef>
                          <a:spcPts val="0"/>
                        </a:spcBef>
                        <a:spcAft>
                          <a:spcPts val="0"/>
                        </a:spcAft>
                        <a:buClr>
                          <a:srgbClr val="000000"/>
                        </a:buClr>
                        <a:buSzPts val="1800"/>
                        <a:buFont typeface="Arial"/>
                        <a:buNone/>
                      </a:pPr>
                      <a:endParaRPr sz="1800" i="1" u="none" strike="noStrike" cap="none">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253025">
                <a:tc>
                  <a:txBody>
                    <a:bodyPr/>
                    <a:lstStyle/>
                    <a:p>
                      <a:pPr marL="0" marR="0" lvl="0" indent="0" algn="l" rtl="0">
                        <a:lnSpc>
                          <a:spcPct val="115000"/>
                        </a:lnSpc>
                        <a:spcBef>
                          <a:spcPts val="0"/>
                        </a:spcBef>
                        <a:spcAft>
                          <a:spcPts val="0"/>
                        </a:spcAft>
                        <a:buClr>
                          <a:srgbClr val="000000"/>
                        </a:buClr>
                        <a:buSzPts val="1800"/>
                        <a:buFont typeface="Arial"/>
                        <a:buNone/>
                      </a:pPr>
                      <a:r>
                        <a:rPr lang="en" sz="1800" i="1" u="none" strike="noStrike" cap="none">
                          <a:solidFill>
                            <a:srgbClr val="525C65"/>
                          </a:solidFill>
                          <a:latin typeface="Open Sans Light"/>
                          <a:ea typeface="Open Sans Light"/>
                          <a:cs typeface="Open Sans Light"/>
                          <a:sym typeface="Open Sans Light"/>
                        </a:rPr>
                        <a:t>5</a:t>
                      </a:r>
                      <a:endParaRPr sz="1800" i="1" u="none" strike="noStrike" cap="none">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marR="0" lvl="0" indent="0" algn="l" rtl="0">
                        <a:lnSpc>
                          <a:spcPct val="115000"/>
                        </a:lnSpc>
                        <a:spcBef>
                          <a:spcPts val="0"/>
                        </a:spcBef>
                        <a:spcAft>
                          <a:spcPts val="0"/>
                        </a:spcAft>
                        <a:buClr>
                          <a:srgbClr val="000000"/>
                        </a:buClr>
                        <a:buSzPts val="1800"/>
                        <a:buFont typeface="Arial"/>
                        <a:buNone/>
                      </a:pPr>
                      <a:endParaRPr sz="1800" i="1" u="none" strike="noStrike" cap="none">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5"/>
        <p:cNvGrpSpPr/>
        <p:nvPr/>
      </p:nvGrpSpPr>
      <p:grpSpPr>
        <a:xfrm>
          <a:off x="0" y="0"/>
          <a:ext cx="0" cy="0"/>
          <a:chOff x="0" y="0"/>
          <a:chExt cx="0" cy="0"/>
        </a:xfrm>
      </p:grpSpPr>
      <p:sp>
        <p:nvSpPr>
          <p:cNvPr id="276" name="Google Shape;276;p6"/>
          <p:cNvSpPr txBox="1">
            <a:spLocks noGrp="1"/>
          </p:cNvSpPr>
          <p:nvPr>
            <p:ph type="ctrTitle"/>
          </p:nvPr>
        </p:nvSpPr>
        <p:spPr>
          <a:xfrm>
            <a:off x="347400" y="1947675"/>
            <a:ext cx="7077600" cy="2915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Part Two:</a:t>
            </a:r>
            <a:r>
              <a:rPr lang="en" sz="4800" b="1">
                <a:solidFill>
                  <a:srgbClr val="FAFBFC"/>
                </a:solidFill>
              </a:rPr>
              <a:t> </a:t>
            </a:r>
            <a:endParaRPr sz="4800" b="1">
              <a:solidFill>
                <a:srgbClr val="FAFBFC"/>
              </a:solidFill>
            </a:endParaRPr>
          </a:p>
          <a:p>
            <a:pPr marL="0" lvl="0" indent="0" algn="l" rtl="0">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A/B Testing Proposal</a:t>
            </a:r>
            <a:endParaRPr sz="3600">
              <a:solidFill>
                <a:srgbClr val="FAFBFC"/>
              </a:solidFill>
              <a:latin typeface="Open Sans"/>
              <a:ea typeface="Open Sans"/>
              <a:cs typeface="Open Sans"/>
              <a:sym typeface="Open Sans"/>
            </a:endParaRPr>
          </a:p>
        </p:txBody>
      </p:sp>
      <p:sp>
        <p:nvSpPr>
          <p:cNvPr id="277" name="Google Shape;277;p6"/>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8"/>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A/B Testing Proposal: KPI, Variable, and Hypothesis</a:t>
            </a:r>
            <a:endParaRPr sz="3200">
              <a:solidFill>
                <a:srgbClr val="02B3E4"/>
              </a:solidFill>
              <a:latin typeface="Open Sans Light"/>
              <a:ea typeface="Open Sans Light"/>
              <a:cs typeface="Open Sans Light"/>
              <a:sym typeface="Open Sans Light"/>
            </a:endParaRPr>
          </a:p>
          <a:p>
            <a:pPr marL="0" marR="0" lvl="0" indent="0" algn="l" rtl="0">
              <a:lnSpc>
                <a:spcPct val="115000"/>
              </a:lnSpc>
              <a:spcBef>
                <a:spcPts val="0"/>
              </a:spcBef>
              <a:spcAft>
                <a:spcPts val="0"/>
              </a:spcAft>
              <a:buSzPts val="2800"/>
              <a:buNone/>
            </a:pPr>
            <a:endParaRPr sz="2400">
              <a:solidFill>
                <a:srgbClr val="02B3E4"/>
              </a:solidFill>
              <a:latin typeface="Open Sans Light"/>
              <a:ea typeface="Open Sans Light"/>
              <a:cs typeface="Open Sans Light"/>
              <a:sym typeface="Open Sans Light"/>
            </a:endParaRPr>
          </a:p>
        </p:txBody>
      </p:sp>
      <p:sp>
        <p:nvSpPr>
          <p:cNvPr id="290" name="Google Shape;290;p8"/>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KPI used as the basis for an A/B Test:</a:t>
            </a:r>
            <a:endParaRPr/>
          </a:p>
          <a:p>
            <a:pPr marL="0" lvl="0" indent="0" algn="l" rtl="0">
              <a:lnSpc>
                <a:spcPct val="115000"/>
              </a:lnSpc>
              <a:spcBef>
                <a:spcPts val="1600"/>
              </a:spcBef>
              <a:spcAft>
                <a:spcPts val="0"/>
              </a:spcAft>
              <a:buClr>
                <a:schemeClr val="dk1"/>
              </a:buClr>
              <a:buSzPts val="1100"/>
              <a:buFont typeface="Arial"/>
              <a:buNone/>
            </a:pPr>
            <a:r>
              <a:rPr lang="en-US" i="1" dirty="0" smtClean="0"/>
              <a:t>Running a YouTube AD to increase click through rate</a:t>
            </a:r>
            <a:endParaRPr/>
          </a:p>
          <a:p>
            <a:pPr marL="0" lvl="0" indent="0" algn="l" rtl="0">
              <a:lnSpc>
                <a:spcPct val="115000"/>
              </a:lnSpc>
              <a:spcBef>
                <a:spcPts val="1600"/>
              </a:spcBef>
              <a:spcAft>
                <a:spcPts val="0"/>
              </a:spcAft>
              <a:buSzPts val="1800"/>
              <a:buNone/>
            </a:pPr>
            <a:r>
              <a:rPr lang="en" dirty="0" smtClean="0"/>
              <a:t>Identify </a:t>
            </a:r>
            <a:r>
              <a:rPr lang="en" dirty="0"/>
              <a:t>a variable that will have an impact on the KPI and metric</a:t>
            </a:r>
            <a:endParaRPr/>
          </a:p>
          <a:p>
            <a:pPr marL="0" lvl="0" indent="0" algn="l" rtl="0">
              <a:lnSpc>
                <a:spcPct val="115000"/>
              </a:lnSpc>
              <a:spcBef>
                <a:spcPts val="1600"/>
              </a:spcBef>
              <a:spcAft>
                <a:spcPts val="0"/>
              </a:spcAft>
              <a:buSzPts val="1800"/>
              <a:buNone/>
            </a:pPr>
            <a:r>
              <a:rPr lang="en-US" i="1" dirty="0" smtClean="0"/>
              <a:t>AD 1) this ad should include the discount rate of 50 % and call to action box.</a:t>
            </a:r>
          </a:p>
          <a:p>
            <a:pPr marL="0" lvl="0" indent="0" algn="l" rtl="0">
              <a:lnSpc>
                <a:spcPct val="115000"/>
              </a:lnSpc>
              <a:spcBef>
                <a:spcPts val="1600"/>
              </a:spcBef>
              <a:spcAft>
                <a:spcPts val="0"/>
              </a:spcAft>
              <a:buSzPts val="1800"/>
              <a:buNone/>
            </a:pPr>
            <a:r>
              <a:rPr lang="en-US" i="1" dirty="0" smtClean="0"/>
              <a:t>AD 2) the same ad with no discount rate but call to action box is present.</a:t>
            </a:r>
            <a:endParaRPr i="1"/>
          </a:p>
          <a:p>
            <a:pPr marL="0" lvl="0" indent="0" algn="l" rtl="0">
              <a:lnSpc>
                <a:spcPct val="115000"/>
              </a:lnSpc>
              <a:spcBef>
                <a:spcPts val="1600"/>
              </a:spcBef>
              <a:spcAft>
                <a:spcPts val="0"/>
              </a:spcAft>
              <a:buClr>
                <a:schemeClr val="dk1"/>
              </a:buClr>
              <a:buSzPts val="1100"/>
              <a:buFont typeface="Arial"/>
              <a:buNone/>
            </a:pPr>
            <a:r>
              <a:rPr lang="en" dirty="0"/>
              <a:t>Determine a hypothesis for your A/B Test. Your hypothesis should include the variable you are testing and your predicted </a:t>
            </a:r>
            <a:r>
              <a:rPr lang="en" dirty="0" smtClean="0"/>
              <a:t>outcome.</a:t>
            </a:r>
          </a:p>
          <a:p>
            <a:pPr marL="0" lvl="0" indent="0" algn="l" rtl="0">
              <a:lnSpc>
                <a:spcPct val="115000"/>
              </a:lnSpc>
              <a:spcBef>
                <a:spcPts val="1600"/>
              </a:spcBef>
              <a:spcAft>
                <a:spcPts val="0"/>
              </a:spcAft>
              <a:buClr>
                <a:schemeClr val="dk1"/>
              </a:buClr>
              <a:buSzPts val="1100"/>
              <a:buFont typeface="Arial"/>
              <a:buNone/>
            </a:pPr>
            <a:r>
              <a:rPr lang="en-US" i="1" dirty="0" smtClean="0"/>
              <a:t>Including the discount option on the ad will have more click through rate then the other one which has no discount mentions.</a:t>
            </a:r>
            <a:r>
              <a:rPr lang="en-US" b="1" i="1" dirty="0" smtClean="0"/>
              <a:t> </a:t>
            </a:r>
            <a:endParaRPr lang="en" b="1" i="1" dirty="0" smtClean="0"/>
          </a:p>
          <a:p>
            <a:pPr marL="0" lvl="0" indent="0" algn="l" rtl="0">
              <a:lnSpc>
                <a:spcPct val="115000"/>
              </a:lnSpc>
              <a:spcBef>
                <a:spcPts val="1600"/>
              </a:spcBef>
              <a:spcAft>
                <a:spcPts val="0"/>
              </a:spcAft>
              <a:buClr>
                <a:schemeClr val="dk1"/>
              </a:buClr>
              <a:buSzPts val="1100"/>
              <a:buFont typeface="Arial"/>
              <a:buNone/>
            </a:pPr>
            <a:endParaRPr b="1" i="1"/>
          </a:p>
        </p:txBody>
      </p:sp>
      <p:sp>
        <p:nvSpPr>
          <p:cNvPr id="291" name="Google Shape;291;p8"/>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9"/>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A/B Testing Proposal: Testing Process</a:t>
            </a:r>
            <a:endParaRPr sz="3200">
              <a:solidFill>
                <a:srgbClr val="02B3E4"/>
              </a:solidFill>
              <a:latin typeface="Open Sans Light"/>
              <a:ea typeface="Open Sans Light"/>
              <a:cs typeface="Open Sans Light"/>
              <a:sym typeface="Open Sans Light"/>
            </a:endParaRPr>
          </a:p>
          <a:p>
            <a:pPr marL="0" marR="0" lvl="0" indent="0" algn="l" rtl="0">
              <a:lnSpc>
                <a:spcPct val="115000"/>
              </a:lnSpc>
              <a:spcBef>
                <a:spcPts val="0"/>
              </a:spcBef>
              <a:spcAft>
                <a:spcPts val="0"/>
              </a:spcAft>
              <a:buSzPts val="2800"/>
              <a:buNone/>
            </a:pPr>
            <a:endParaRPr sz="2400">
              <a:solidFill>
                <a:srgbClr val="02B3E4"/>
              </a:solidFill>
              <a:latin typeface="Open Sans Light"/>
              <a:ea typeface="Open Sans Light"/>
              <a:cs typeface="Open Sans Light"/>
              <a:sym typeface="Open Sans Light"/>
            </a:endParaRPr>
          </a:p>
        </p:txBody>
      </p:sp>
      <p:sp>
        <p:nvSpPr>
          <p:cNvPr id="297" name="Google Shape;297;p9"/>
          <p:cNvSpPr txBox="1">
            <a:spLocks noGrp="1"/>
          </p:cNvSpPr>
          <p:nvPr>
            <p:ph type="body" idx="1"/>
          </p:nvPr>
        </p:nvSpPr>
        <p:spPr>
          <a:xfrm>
            <a:off x="264945" y="2253728"/>
            <a:ext cx="7242600" cy="780467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dirty="0"/>
              <a:t>Describe the steps you would take to perform the A/B test</a:t>
            </a:r>
            <a:r>
              <a:rPr lang="en" b="1" dirty="0" smtClean="0"/>
              <a:t>.</a:t>
            </a:r>
          </a:p>
          <a:p>
            <a:pPr marL="0" lvl="0" indent="0" algn="l" rtl="0">
              <a:lnSpc>
                <a:spcPct val="115000"/>
              </a:lnSpc>
              <a:spcBef>
                <a:spcPts val="0"/>
              </a:spcBef>
              <a:spcAft>
                <a:spcPts val="0"/>
              </a:spcAft>
              <a:buSzPts val="1800"/>
              <a:buNone/>
            </a:pPr>
            <a:r>
              <a:rPr lang="en-US" i="1" dirty="0" smtClean="0"/>
              <a:t>Step 1)  click through rate is being tested  </a:t>
            </a:r>
          </a:p>
          <a:p>
            <a:pPr marL="0" lvl="0" indent="0" algn="l" rtl="0">
              <a:lnSpc>
                <a:spcPct val="115000"/>
              </a:lnSpc>
              <a:spcBef>
                <a:spcPts val="0"/>
              </a:spcBef>
              <a:spcAft>
                <a:spcPts val="0"/>
              </a:spcAft>
              <a:buSzPts val="1800"/>
              <a:buNone/>
            </a:pPr>
            <a:r>
              <a:rPr lang="en-US" i="1" dirty="0" smtClean="0"/>
              <a:t>Step 2)  only females are being targeted </a:t>
            </a:r>
          </a:p>
          <a:p>
            <a:pPr marL="0" lvl="0" indent="0" algn="l" rtl="0">
              <a:lnSpc>
                <a:spcPct val="115000"/>
              </a:lnSpc>
              <a:spcBef>
                <a:spcPts val="0"/>
              </a:spcBef>
              <a:spcAft>
                <a:spcPts val="0"/>
              </a:spcAft>
              <a:buSzPts val="1800"/>
              <a:buNone/>
            </a:pPr>
            <a:r>
              <a:rPr lang="en-US" i="1" dirty="0" smtClean="0"/>
              <a:t>Step 3) the test will run for 1 month </a:t>
            </a:r>
          </a:p>
          <a:p>
            <a:pPr marL="0" lvl="0" indent="0" algn="l" rtl="0">
              <a:lnSpc>
                <a:spcPct val="115000"/>
              </a:lnSpc>
              <a:spcBef>
                <a:spcPts val="0"/>
              </a:spcBef>
              <a:spcAft>
                <a:spcPts val="0"/>
              </a:spcAft>
              <a:buSzPts val="1800"/>
              <a:buNone/>
            </a:pPr>
            <a:r>
              <a:rPr lang="en-US" i="1" dirty="0" smtClean="0"/>
              <a:t>Step 4) I will use Google analytics to collect the data and analyze the results</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r>
              <a:rPr lang="en" b="1" dirty="0"/>
              <a:t>Describe how you would determine the results of the A/B test.</a:t>
            </a:r>
            <a:endParaRPr b="1"/>
          </a:p>
          <a:p>
            <a:pPr marL="0" lvl="0" indent="0" algn="l" rtl="0">
              <a:lnSpc>
                <a:spcPct val="115000"/>
              </a:lnSpc>
              <a:spcBef>
                <a:spcPts val="1600"/>
              </a:spcBef>
              <a:spcAft>
                <a:spcPts val="1600"/>
              </a:spcAft>
              <a:buSzPts val="1800"/>
              <a:buNone/>
            </a:pPr>
            <a:r>
              <a:rPr lang="en-US" i="1" dirty="0" smtClean="0"/>
              <a:t>I will use the Google analytics to collect and evaluate the data from the test. If the click through rate is high then we can assume that the test was successful.</a:t>
            </a:r>
            <a:endParaRPr/>
          </a:p>
        </p:txBody>
      </p:sp>
      <p:sp>
        <p:nvSpPr>
          <p:cNvPr id="298" name="Google Shape;298;p9"/>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2"/>
        <p:cNvGrpSpPr/>
        <p:nvPr/>
      </p:nvGrpSpPr>
      <p:grpSpPr>
        <a:xfrm>
          <a:off x="0" y="0"/>
          <a:ext cx="0" cy="0"/>
          <a:chOff x="0" y="0"/>
          <a:chExt cx="0" cy="0"/>
        </a:xfrm>
      </p:grpSpPr>
      <p:sp>
        <p:nvSpPr>
          <p:cNvPr id="303" name="Google Shape;303;p10"/>
          <p:cNvSpPr txBox="1">
            <a:spLocks noGrp="1"/>
          </p:cNvSpPr>
          <p:nvPr>
            <p:ph type="ctrTitle"/>
          </p:nvPr>
        </p:nvSpPr>
        <p:spPr>
          <a:xfrm>
            <a:off x="347400" y="1947675"/>
            <a:ext cx="7077600" cy="2915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Part Three:</a:t>
            </a:r>
            <a:r>
              <a:rPr lang="en" sz="4800" b="1">
                <a:solidFill>
                  <a:srgbClr val="FAFBFC"/>
                </a:solidFill>
              </a:rPr>
              <a:t> </a:t>
            </a:r>
            <a:endParaRPr sz="4800">
              <a:solidFill>
                <a:srgbClr val="FAFBFC"/>
              </a:solidFill>
              <a:latin typeface="Open Sans Light"/>
              <a:ea typeface="Open Sans Light"/>
              <a:cs typeface="Open Sans Light"/>
              <a:sym typeface="Open Sans Light"/>
            </a:endParaRPr>
          </a:p>
          <a:p>
            <a:pPr marL="0" lvl="0" indent="0" algn="l" rtl="0">
              <a:lnSpc>
                <a:spcPct val="100000"/>
              </a:lnSpc>
              <a:spcBef>
                <a:spcPts val="0"/>
              </a:spcBef>
              <a:spcAft>
                <a:spcPts val="0"/>
              </a:spcAft>
              <a:buSzPts val="5200"/>
              <a:buNone/>
            </a:pPr>
            <a:r>
              <a:rPr lang="en" sz="4800">
                <a:solidFill>
                  <a:srgbClr val="FAFBFC"/>
                </a:solidFill>
                <a:latin typeface="Open Sans Light"/>
                <a:ea typeface="Open Sans Light"/>
                <a:cs typeface="Open Sans Light"/>
                <a:sym typeface="Open Sans Light"/>
              </a:rPr>
              <a:t>Data Exploration</a:t>
            </a:r>
            <a:endParaRPr sz="3600">
              <a:solidFill>
                <a:srgbClr val="FAFBFC"/>
              </a:solidFill>
              <a:latin typeface="Open Sans"/>
              <a:ea typeface="Open Sans"/>
              <a:cs typeface="Open Sans"/>
              <a:sym typeface="Open Sans"/>
            </a:endParaRPr>
          </a:p>
        </p:txBody>
      </p:sp>
      <p:sp>
        <p:nvSpPr>
          <p:cNvPr id="304" name="Google Shape;304;p10"/>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SzPts val="2800"/>
              <a:buNone/>
            </a:pPr>
            <a:r>
              <a:rPr lang="en" sz="3200">
                <a:solidFill>
                  <a:srgbClr val="02B3E4"/>
                </a:solidFill>
                <a:latin typeface="Open Sans Light"/>
                <a:ea typeface="Open Sans Light"/>
                <a:cs typeface="Open Sans Light"/>
                <a:sym typeface="Open Sans Light"/>
              </a:rPr>
              <a:t>Standard Display - Audience</a:t>
            </a:r>
            <a:endParaRPr sz="3200">
              <a:solidFill>
                <a:srgbClr val="02B3E4"/>
              </a:solidFill>
              <a:latin typeface="Open Sans Light"/>
              <a:ea typeface="Open Sans Light"/>
              <a:cs typeface="Open Sans Light"/>
              <a:sym typeface="Open Sans Light"/>
            </a:endParaRPr>
          </a:p>
          <a:p>
            <a:pPr marL="0" marR="0" lvl="0" indent="0" algn="l" rtl="0">
              <a:lnSpc>
                <a:spcPct val="115000"/>
              </a:lnSpc>
              <a:spcBef>
                <a:spcPts val="0"/>
              </a:spcBef>
              <a:spcAft>
                <a:spcPts val="0"/>
              </a:spcAft>
              <a:buSzPts val="2800"/>
              <a:buNone/>
            </a:pPr>
            <a:endParaRPr sz="2400">
              <a:solidFill>
                <a:srgbClr val="02B3E4"/>
              </a:solidFill>
              <a:latin typeface="Open Sans Light"/>
              <a:ea typeface="Open Sans Light"/>
              <a:cs typeface="Open Sans Light"/>
              <a:sym typeface="Open Sans Light"/>
            </a:endParaRPr>
          </a:p>
        </p:txBody>
      </p:sp>
      <p:sp>
        <p:nvSpPr>
          <p:cNvPr id="317" name="Google Shape;317;p12"/>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From the Audience Overview Report, select a twelve month time period you would like to explore. </a:t>
            </a:r>
            <a:endParaRPr/>
          </a:p>
          <a:p>
            <a:pPr marL="0" lvl="0" indent="0" algn="l" rtl="0">
              <a:lnSpc>
                <a:spcPct val="115000"/>
              </a:lnSpc>
              <a:spcBef>
                <a:spcPts val="1600"/>
              </a:spcBef>
              <a:spcAft>
                <a:spcPts val="0"/>
              </a:spcAft>
              <a:buSzPts val="1800"/>
              <a:buNone/>
            </a:pPr>
            <a:r>
              <a:rPr lang="en" dirty="0"/>
              <a:t>Ensure that the following are visible in the screenshot:</a:t>
            </a:r>
            <a:endParaRPr/>
          </a:p>
          <a:p>
            <a:pPr marL="457200" lvl="0" indent="-342900" algn="l" rtl="0">
              <a:lnSpc>
                <a:spcPct val="115000"/>
              </a:lnSpc>
              <a:spcBef>
                <a:spcPts val="1600"/>
              </a:spcBef>
              <a:spcAft>
                <a:spcPts val="0"/>
              </a:spcAft>
              <a:buSzPts val="1800"/>
              <a:buChar char="●"/>
            </a:pPr>
            <a:r>
              <a:rPr lang="en" dirty="0"/>
              <a:t>Timeframe</a:t>
            </a:r>
            <a:endParaRPr/>
          </a:p>
          <a:p>
            <a:pPr marL="457200" lvl="0" indent="-342900" algn="l" rtl="0">
              <a:lnSpc>
                <a:spcPct val="115000"/>
              </a:lnSpc>
              <a:spcBef>
                <a:spcPts val="0"/>
              </a:spcBef>
              <a:spcAft>
                <a:spcPts val="0"/>
              </a:spcAft>
              <a:buSzPts val="1800"/>
              <a:buChar char="●"/>
            </a:pPr>
            <a:r>
              <a:rPr lang="en" dirty="0"/>
              <a:t>Segment</a:t>
            </a:r>
            <a:endParaRPr/>
          </a:p>
          <a:p>
            <a:pPr marL="457200" lvl="0" indent="-342900" algn="l" rtl="0">
              <a:lnSpc>
                <a:spcPct val="115000"/>
              </a:lnSpc>
              <a:spcBef>
                <a:spcPts val="0"/>
              </a:spcBef>
              <a:spcAft>
                <a:spcPts val="0"/>
              </a:spcAft>
              <a:buSzPts val="1800"/>
              <a:buChar char="●"/>
            </a:pPr>
            <a:r>
              <a:rPr lang="en" dirty="0"/>
              <a:t>Metric</a:t>
            </a:r>
            <a:endParaRPr/>
          </a:p>
          <a:p>
            <a:pPr marL="457200" lvl="0" indent="-342900" algn="l" rtl="0">
              <a:lnSpc>
                <a:spcPct val="115000"/>
              </a:lnSpc>
              <a:spcBef>
                <a:spcPts val="0"/>
              </a:spcBef>
              <a:spcAft>
                <a:spcPts val="0"/>
              </a:spcAft>
              <a:buSzPts val="1800"/>
              <a:buChar char="●"/>
            </a:pPr>
            <a:r>
              <a:rPr lang="en" dirty="0"/>
              <a:t>Axis values</a:t>
            </a:r>
            <a:br>
              <a:rPr lang="en" dirty="0"/>
            </a:b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endParaRPr/>
          </a:p>
        </p:txBody>
      </p:sp>
      <p:sp>
        <p:nvSpPr>
          <p:cNvPr id="318" name="Google Shape;318;p12"/>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2"/>
          <p:cNvSpPr txBox="1"/>
          <p:nvPr/>
        </p:nvSpPr>
        <p:spPr>
          <a:xfrm>
            <a:off x="638925" y="5887950"/>
            <a:ext cx="6389100" cy="1995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0" i="0" u="none" strike="noStrike" cap="none" dirty="0">
                <a:solidFill>
                  <a:srgbClr val="FFFFFF"/>
                </a:solidFill>
                <a:latin typeface="Open Sans"/>
                <a:ea typeface="Open Sans"/>
                <a:cs typeface="Open Sans"/>
                <a:sym typeface="Open Sans"/>
              </a:rPr>
              <a:t>Replace this box with screenshot from report </a:t>
            </a:r>
            <a:endParaRPr sz="3600" b="0" i="0" u="none" strike="noStrike" cap="none">
              <a:solidFill>
                <a:srgbClr val="FFFFFF"/>
              </a:solidFill>
              <a:latin typeface="Open Sans"/>
              <a:ea typeface="Open Sans"/>
              <a:cs typeface="Open Sans"/>
              <a:sym typeface="Open Sans"/>
            </a:endParaRPr>
          </a:p>
        </p:txBody>
      </p:sp>
      <p:pic>
        <p:nvPicPr>
          <p:cNvPr id="9" name="Picture 8" descr="1.PNG"/>
          <p:cNvPicPr>
            <a:picLocks noChangeAspect="1"/>
          </p:cNvPicPr>
          <p:nvPr/>
        </p:nvPicPr>
        <p:blipFill>
          <a:blip r:embed="rId3"/>
          <a:stretch>
            <a:fillRect/>
          </a:stretch>
        </p:blipFill>
        <p:spPr>
          <a:xfrm>
            <a:off x="0" y="5181600"/>
            <a:ext cx="7772400" cy="376205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834</TotalTime>
  <Words>1778</Words>
  <PresentationFormat>Custom</PresentationFormat>
  <Paragraphs>182</Paragraphs>
  <Slides>25</Slides>
  <Notes>25</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25</vt:i4>
      </vt:variant>
    </vt:vector>
  </HeadingPairs>
  <TitlesOfParts>
    <vt:vector size="34" baseType="lpstr">
      <vt:lpstr>Arial</vt:lpstr>
      <vt:lpstr>Helvetica Neue</vt:lpstr>
      <vt:lpstr>Open Sans Light</vt:lpstr>
      <vt:lpstr>Open Sans</vt:lpstr>
      <vt:lpstr>Simple Light</vt:lpstr>
      <vt:lpstr>Simple Light</vt:lpstr>
      <vt:lpstr>Simple Light</vt:lpstr>
      <vt:lpstr>Simple Light</vt:lpstr>
      <vt:lpstr>Simple Light</vt:lpstr>
      <vt:lpstr>Slide 1</vt:lpstr>
      <vt:lpstr>Part One:  Setting Goals </vt:lpstr>
      <vt:lpstr>Identify Key Business Objectives</vt:lpstr>
      <vt:lpstr>Identify Key Performance Indicators</vt:lpstr>
      <vt:lpstr>Part Two:  A/B Testing Proposal</vt:lpstr>
      <vt:lpstr>A/B Testing Proposal: KPI, Variable, and Hypothesis </vt:lpstr>
      <vt:lpstr>A/B Testing Proposal: Testing Process </vt:lpstr>
      <vt:lpstr>Part Three:  Data Exploration</vt:lpstr>
      <vt:lpstr>Standard Display - Audience </vt:lpstr>
      <vt:lpstr>Standard Display - Audience </vt:lpstr>
      <vt:lpstr>Percentage Display:  Audience</vt:lpstr>
      <vt:lpstr>Standard Display: Acquisition</vt:lpstr>
      <vt:lpstr>Standard Display: Acquisition</vt:lpstr>
      <vt:lpstr>Percentage Display: Conversion</vt:lpstr>
      <vt:lpstr>Comparison Display:  Behavior</vt:lpstr>
      <vt:lpstr>Comparison Display:  Behavior</vt:lpstr>
      <vt:lpstr>Part Four:  Segmentation</vt:lpstr>
      <vt:lpstr>Audience Segment: Demographics</vt:lpstr>
      <vt:lpstr>Audience Segment: Technology</vt:lpstr>
      <vt:lpstr>Audience Segment: User Behavior</vt:lpstr>
      <vt:lpstr>Part Five:  Analysis and Suggestions</vt:lpstr>
      <vt:lpstr>Analysis and Suggestions: Business Sales Growth</vt:lpstr>
      <vt:lpstr>Analysis and Suggestions: Business Sales Growth </vt:lpstr>
      <vt:lpstr>Analysis and Suggestions: eCommerce</vt:lpstr>
      <vt:lpstr>Analysis and Suggestions: Technology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DANGO_LAL</cp:lastModifiedBy>
  <cp:revision>78</cp:revision>
  <dcterms:modified xsi:type="dcterms:W3CDTF">2023-01-22T14:32:20Z</dcterms:modified>
</cp:coreProperties>
</file>