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68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12" autoAdjust="0"/>
    <p:restoredTop sz="94660"/>
  </p:normalViewPr>
  <p:slideViewPr>
    <p:cSldViewPr>
      <p:cViewPr varScale="1">
        <p:scale>
          <a:sx n="70" d="100"/>
          <a:sy n="70" d="100"/>
        </p:scale>
        <p:origin x="-15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BCEF9-7FBD-487F-BE7A-5657303961B7}" type="datetimeFigureOut">
              <a:rPr lang="en-US" smtClean="0"/>
              <a:pPr/>
              <a:t>06-Dec-17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5791D-54F5-4A50-9258-EA0259700E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21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5791D-54F5-4A50-9258-EA0259700E8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53CD-F1E5-4D57-80B0-97D6091943BE}" type="datetime1">
              <a:rPr lang="en-US" smtClean="0"/>
              <a:t>06-Dec-17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Ibrahim M.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127-2285-4BBF-A5BC-76B6005F4F8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EAAA-C64C-4345-93E2-38A806CAB6BB}" type="datetime1">
              <a:rPr lang="en-US" smtClean="0"/>
              <a:t>06-Dec-17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Ibrahim M.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127-2285-4BBF-A5BC-76B6005F4F8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67D1-E52B-40C5-8580-F0FC7A563123}" type="datetime1">
              <a:rPr lang="en-US" smtClean="0"/>
              <a:t>06-Dec-17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Ibrahim M.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127-2285-4BBF-A5BC-76B6005F4F8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52AE-CC57-47BC-ABF0-B3539B2E95F8}" type="datetime1">
              <a:rPr lang="en-US" smtClean="0"/>
              <a:t>06-Dec-17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Ibrahim M.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127-2285-4BBF-A5BC-76B6005F4F8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B43C-3810-4B98-9D21-9E6DB974EF78}" type="datetime1">
              <a:rPr lang="en-US" smtClean="0"/>
              <a:t>06-Dec-17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Ibrahim M.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127-2285-4BBF-A5BC-76B6005F4F8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E272-A975-44F9-A4F6-E81DB10BA419}" type="datetime1">
              <a:rPr lang="en-US" smtClean="0"/>
              <a:t>06-Dec-17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Ibrahim M.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127-2285-4BBF-A5BC-76B6005F4F8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FB92-BBA0-4C3C-94A8-7D8D5FB067C1}" type="datetime1">
              <a:rPr lang="en-US" smtClean="0"/>
              <a:t>06-Dec-17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Ibrahim M.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127-2285-4BBF-A5BC-76B6005F4F8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B310-680D-4EFF-AE02-0DD4C601AA8F}" type="datetime1">
              <a:rPr lang="en-US" smtClean="0"/>
              <a:t>06-Dec-17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Ibrahim M.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127-2285-4BBF-A5BC-76B6005F4F8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86F8-B9F2-4E33-B3D1-C06301DB29C5}" type="datetime1">
              <a:rPr lang="en-US" smtClean="0"/>
              <a:t>06-Dec-17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Ibrahim M.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127-2285-4BBF-A5BC-76B6005F4F8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037C-AB80-4520-AECB-23554AE76DEA}" type="datetime1">
              <a:rPr lang="en-US" smtClean="0"/>
              <a:t>06-Dec-17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Ibrahim M.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127-2285-4BBF-A5BC-76B6005F4F8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E6-9B07-4ED4-A040-58F36EF4655F}" type="datetime1">
              <a:rPr lang="en-US" smtClean="0"/>
              <a:t>06-Dec-17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Ibrahim M.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127-2285-4BBF-A5BC-76B6005F4F8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AA623-01A7-4E5D-BBF5-ADD2F0626B17}" type="datetime1">
              <a:rPr lang="en-US" smtClean="0"/>
              <a:t>06-Dec-17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Ibrahim M.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127-2285-4BBF-A5BC-76B6005F4F8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thinkinghow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thinkinghow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Defining Research Problem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127-2285-4BBF-A5BC-76B6005F4F84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Ibrahim M.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u="sng" dirty="0" smtClean="0"/>
              <a:t>The Second step</a:t>
            </a:r>
            <a:r>
              <a:rPr lang="en-GB" dirty="0" smtClean="0"/>
              <a:t> is the same as the first, but focuses on the Desired or Future State.</a:t>
            </a:r>
          </a:p>
          <a:p>
            <a:r>
              <a:rPr lang="en-GB" b="1" u="sng" dirty="0" smtClean="0"/>
              <a:t>The Third Step</a:t>
            </a:r>
            <a:r>
              <a:rPr lang="en-GB" dirty="0" smtClean="0"/>
              <a:t> is to combine your revised problem or current state and your desired future state into a single statement. This might take a couple of attempts but stick with it. Finally, review your new problem statement against the following criteria:</a:t>
            </a:r>
          </a:p>
          <a:p>
            <a:pPr lvl="1"/>
            <a:r>
              <a:rPr lang="en-GB" dirty="0" smtClean="0"/>
              <a:t>Focused on only one Problem.</a:t>
            </a:r>
          </a:p>
          <a:p>
            <a:pPr lvl="1"/>
            <a:r>
              <a:rPr lang="en-GB" dirty="0" smtClean="0"/>
              <a:t>One or two sentences long.</a:t>
            </a:r>
          </a:p>
          <a:p>
            <a:pPr lvl="1"/>
            <a:r>
              <a:rPr lang="en-GB" dirty="0" smtClean="0"/>
              <a:t>Does not suggest a Solution.</a:t>
            </a:r>
          </a:p>
          <a:p>
            <a:pPr lvl="1" algn="ctr">
              <a:buNone/>
            </a:pPr>
            <a:r>
              <a:rPr lang="en-GB" dirty="0" smtClean="0">
                <a:hlinkClick r:id="rId2"/>
              </a:rPr>
              <a:t>thinkinghow.com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Three Steps to Writing a Research Problem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127-2285-4BBF-A5BC-76B6005F4F84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Ibrahim M.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Statement of the Problem</a:t>
            </a:r>
            <a:endParaRPr 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mtClean="0"/>
              <a:t>Checklist: features of a suitable research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You should be able to state the problem clearly and concisely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It should be a great interest to you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The problem should be significant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It should be defined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You should be able to obtain the required info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The point of research is to find some answers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127-2285-4BBF-A5BC-76B6005F4F84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Ibrahim M.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of Research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Research Problems: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altLang="ja-JP" sz="3200" dirty="0" smtClean="0">
                <a:ea typeface="ＭＳ Ｐゴシック" charset="-128"/>
              </a:rPr>
              <a:t>In 2006, BMB launched its CSR framework (effective in 2007) which is supposed to guide Malaysian PLCs</a:t>
            </a:r>
            <a:r>
              <a:rPr lang="en-GB" altLang="ja-JP" sz="3200" dirty="0" smtClean="0">
                <a:latin typeface="Arial"/>
                <a:ea typeface="ＭＳ Ｐゴシック" charset="-128"/>
              </a:rPr>
              <a:t>’</a:t>
            </a:r>
            <a:r>
              <a:rPr lang="en-GB" altLang="ja-JP" sz="3200" dirty="0" smtClean="0">
                <a:ea typeface="ＭＳ Ｐゴシック" charset="-128"/>
              </a:rPr>
              <a:t> CSR disclosure practices to be more systematic, yet there is no evidence whether this framework might influence the level of quality of CSR disclosure practices.</a:t>
            </a:r>
          </a:p>
          <a:p>
            <a:pPr algn="ctr">
              <a:buFont typeface="Wingdings" pitchFamily="2" charset="2"/>
              <a:buNone/>
            </a:pPr>
            <a:r>
              <a:rPr lang="en-US" altLang="ja-JP" sz="2000" dirty="0" smtClean="0">
                <a:ea typeface="ＭＳ Ｐゴシック" charset="-128"/>
              </a:rPr>
              <a:t>(Thesis - Anas, 2010) </a:t>
            </a:r>
            <a:endParaRPr lang="en-US" sz="2000" dirty="0" smtClean="0"/>
          </a:p>
          <a:p>
            <a:pPr marL="914400" lvl="1" indent="-514350">
              <a:buNone/>
            </a:pPr>
            <a:endParaRPr lang="en-US" dirty="0" smtClean="0"/>
          </a:p>
          <a:p>
            <a:pPr marL="914400" lvl="1" indent="-51435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127-2285-4BBF-A5BC-76B6005F4F84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Ibrahim M.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 Problems, cont...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+mj-lt"/>
              <a:buAutoNum type="alphaLcParenR" startAt="2"/>
            </a:pPr>
            <a:r>
              <a:rPr lang="en-US" sz="3200" dirty="0" smtClean="0"/>
              <a:t>“perception of accounting profession, gender role stereotype and gender bias act as barriers to gender career progression. Hence, this study attempts to discover students perception about accounting profession”</a:t>
            </a:r>
          </a:p>
          <a:p>
            <a:pPr algn="ctr">
              <a:buFont typeface="Wingdings" pitchFamily="2" charset="2"/>
              <a:buNone/>
            </a:pPr>
            <a:r>
              <a:rPr lang="en-GB" sz="1800" dirty="0" smtClean="0"/>
              <a:t>(Mohamed, Na’ima and Shamso, 2011)</a:t>
            </a:r>
            <a:endParaRPr lang="en-GB" altLang="ja-JP" sz="1800" dirty="0">
              <a:ea typeface="ＭＳ Ｐゴシック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127-2285-4BBF-A5BC-76B6005F4F84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Ibrahim M.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 Problems, cont...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 marL="971550" lvl="1" indent="-514350">
              <a:lnSpc>
                <a:spcPct val="90000"/>
              </a:lnSpc>
              <a:buFont typeface="+mj-lt"/>
              <a:buAutoNum type="alphaLcParenR" startAt="3"/>
            </a:pPr>
            <a:r>
              <a:rPr lang="en-US" sz="3200" dirty="0" smtClean="0"/>
              <a:t>Studies examined in higher educational institutions indicated weak internal control such as ineffective budgeting practices (Henry, Bitter and Kubichan, 2010). 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According to our best knowledge, there is no evidence in the literature with regard to studies examine best practices of internal control in Somali educational institutions 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GB" sz="2000" dirty="0" smtClean="0"/>
              <a:t>(Abdirahman, Abdikarim and Farhiya, 2011)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127-2285-4BBF-A5BC-76B6005F4F84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Ibrahim M.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Sources of this lecture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Kothari, C. R. (2005). </a:t>
            </a:r>
            <a:r>
              <a:rPr lang="en-GB" i="1" dirty="0" smtClean="0"/>
              <a:t>Research methodology: methods and techniques</a:t>
            </a:r>
            <a:r>
              <a:rPr lang="en-GB" dirty="0" smtClean="0"/>
              <a:t> (2</a:t>
            </a:r>
            <a:r>
              <a:rPr lang="en-GB" baseline="30000" dirty="0" smtClean="0"/>
              <a:t>nd</a:t>
            </a:r>
            <a:r>
              <a:rPr lang="en-GB" dirty="0" smtClean="0"/>
              <a:t> revised edition). New Age International (P) Ltd Publishers: Delhi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Three steps to writing a research problem. Source: </a:t>
            </a:r>
            <a:r>
              <a:rPr lang="en-GB" dirty="0" smtClean="0">
                <a:hlinkClick r:id="rId2"/>
              </a:rPr>
              <a:t>thinkinghow.com</a:t>
            </a:r>
            <a:endParaRPr lang="en-GB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What is problem statement? en.wikipedia.org/wiki/</a:t>
            </a:r>
            <a:r>
              <a:rPr lang="en-GB" dirty="0" err="1" smtClean="0"/>
              <a:t>Problem_statement</a:t>
            </a:r>
            <a:r>
              <a:rPr lang="en-GB" dirty="0" smtClean="0"/>
              <a:t> 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GB" dirty="0" smtClean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127-2285-4BBF-A5BC-76B6005F4F84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Ibrahim M.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Discussion – Your Research Problems</a:t>
            </a:r>
          </a:p>
        </p:txBody>
      </p:sp>
      <p:sp>
        <p:nvSpPr>
          <p:cNvPr id="11267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Q &amp;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127-2285-4BBF-A5BC-76B6005F4F84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Ibrahim M.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/>
              <a:t>Chapter 3 –Defining Research Problem: Outline</a:t>
            </a:r>
            <a:endParaRPr lang="en-US" sz="40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What is research problem?</a:t>
            </a:r>
          </a:p>
          <a:p>
            <a:pPr eaLnBrk="1" hangingPunct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Selecting the problem</a:t>
            </a:r>
          </a:p>
          <a:p>
            <a:pPr eaLnBrk="1" hangingPunct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Necessity of defining the problem</a:t>
            </a:r>
          </a:p>
          <a:p>
            <a:pPr eaLnBrk="1" hangingPunct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Techniques involved in defining the problem</a:t>
            </a:r>
          </a:p>
          <a:p>
            <a:pPr eaLnBrk="1" hangingPunct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Three steps to writing a research problem</a:t>
            </a:r>
          </a:p>
          <a:p>
            <a:pPr eaLnBrk="1" hangingPunct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Some samples of research problem</a:t>
            </a:r>
          </a:p>
          <a:p>
            <a:pPr eaLnBrk="1" hangingPunct="1"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127-2285-4BBF-A5BC-76B6005F4F84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Ibrahim M.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Research Problem?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GB" dirty="0" smtClean="0"/>
              <a:t>A research problem refers to some difficulty which a researcher experiences in the context of either theoretical or practical situation and wants to obtain a solution for the same.</a:t>
            </a:r>
          </a:p>
          <a:p>
            <a:pPr algn="just"/>
            <a:r>
              <a:rPr lang="en-GB" dirty="0" smtClean="0"/>
              <a:t>A </a:t>
            </a:r>
            <a:r>
              <a:rPr lang="en-GB" dirty="0"/>
              <a:t>problem statement is a concise description of the issues that need to be addressed by a problem solving team and should be presented to them (or created by them) before they try to solve the problem. </a:t>
            </a:r>
          </a:p>
          <a:p>
            <a:pPr lvl="1"/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127-2285-4BBF-A5BC-76B6005F4F84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Ibrahim M.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GB" dirty="0" smtClean="0"/>
              <a:t>Components of a research problem:</a:t>
            </a:r>
          </a:p>
          <a:p>
            <a:pPr lvl="1" algn="just"/>
            <a:r>
              <a:rPr lang="en-GB" dirty="0" smtClean="0"/>
              <a:t>There must be an individual or a group which has some difficulty or the problem. </a:t>
            </a:r>
          </a:p>
          <a:p>
            <a:pPr lvl="1" algn="just"/>
            <a:r>
              <a:rPr lang="en-GB" dirty="0" smtClean="0"/>
              <a:t>There must be some objectives to be obtained. </a:t>
            </a:r>
          </a:p>
          <a:p>
            <a:pPr lvl="1" algn="just"/>
            <a:r>
              <a:rPr lang="en-GB" dirty="0" smtClean="0"/>
              <a:t>There must be alternative means for obtaining the objectives one wishes to obtain.</a:t>
            </a:r>
          </a:p>
          <a:p>
            <a:pPr lvl="1" algn="just"/>
            <a:r>
              <a:rPr lang="en-GB" dirty="0" smtClean="0"/>
              <a:t>There must be some doubt in the mind of the researcher with regard to the selection of the alternative.</a:t>
            </a:r>
          </a:p>
          <a:p>
            <a:pPr lvl="1" algn="just"/>
            <a:r>
              <a:rPr lang="en-GB" dirty="0" smtClean="0"/>
              <a:t>There must be some environment(s) to which the difficulty pertains.</a:t>
            </a:r>
          </a:p>
          <a:p>
            <a:pPr lvl="1" algn="just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Research Problem?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127-2285-4BBF-A5BC-76B6005F4F84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Ibrahim M.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Selecting the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The following points may be observed in selecting a research problem:</a:t>
            </a:r>
          </a:p>
          <a:p>
            <a:pPr lvl="1"/>
            <a:r>
              <a:rPr lang="en-GB" dirty="0" smtClean="0"/>
              <a:t>Too narrow or too vague problems should be avoided</a:t>
            </a:r>
          </a:p>
          <a:p>
            <a:pPr lvl="1"/>
            <a:r>
              <a:rPr lang="en-GB" dirty="0" smtClean="0"/>
              <a:t>The subject selected for research should be familiar and feasible so that the related research material or sources of research are within one’s reach</a:t>
            </a:r>
          </a:p>
          <a:p>
            <a:pPr lvl="1"/>
            <a:r>
              <a:rPr lang="en-GB" dirty="0" smtClean="0"/>
              <a:t>The importance of the subject, skills required, the cost involved, the time factor, and data access should be considered</a:t>
            </a:r>
          </a:p>
          <a:p>
            <a:pPr lvl="1"/>
            <a:r>
              <a:rPr lang="en-GB" dirty="0" smtClean="0"/>
              <a:t>The selection of the problem must be preceded by a preliminary study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127-2285-4BBF-A5BC-76B6005F4F84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Ibrahim M.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Necessity of Defining the Problem</a:t>
            </a:r>
            <a:br>
              <a:rPr lang="en-GB" dirty="0" smtClean="0">
                <a:latin typeface="Times New Roman" pitchFamily="18" charset="0"/>
                <a:cs typeface="Times New Roman" pitchFamily="18" charset="0"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…a problem clearly stated is a problem half solved!!!</a:t>
            </a:r>
          </a:p>
          <a:p>
            <a:r>
              <a:rPr lang="en-GB" dirty="0" smtClean="0"/>
              <a:t>Defining a research problem is a pre-requisite for any study and is step of the highest importance. It may facilitate questions like:</a:t>
            </a:r>
          </a:p>
          <a:p>
            <a:pPr lvl="1"/>
            <a:r>
              <a:rPr lang="en-GB" dirty="0" smtClean="0"/>
              <a:t>What data are to be collected?</a:t>
            </a:r>
          </a:p>
          <a:p>
            <a:pPr lvl="1"/>
            <a:r>
              <a:rPr lang="en-GB" dirty="0" smtClean="0"/>
              <a:t>What characteristics of data are relevant and need to be studied?</a:t>
            </a:r>
          </a:p>
          <a:p>
            <a:pPr lvl="1"/>
            <a:r>
              <a:rPr lang="en-GB" dirty="0" smtClean="0"/>
              <a:t>What relations are to be explored?</a:t>
            </a:r>
          </a:p>
          <a:p>
            <a:pPr lvl="1"/>
            <a:r>
              <a:rPr lang="en-GB" dirty="0" smtClean="0"/>
              <a:t>What techniques are to be used for the purpose?</a:t>
            </a:r>
          </a:p>
          <a:p>
            <a:pPr lvl="1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127-2285-4BBF-A5BC-76B6005F4F84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Ibrahim M.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702"/>
            <a:ext cx="8229600" cy="1060472"/>
          </a:xfrm>
        </p:spPr>
        <p:txBody>
          <a:bodyPr>
            <a:noAutofit/>
          </a:bodyPr>
          <a:lstStyle/>
          <a:p>
            <a:r>
              <a:rPr lang="en-GB" sz="3500" dirty="0" smtClean="0">
                <a:latin typeface="Times New Roman" pitchFamily="18" charset="0"/>
                <a:cs typeface="Times New Roman" pitchFamily="18" charset="0"/>
              </a:rPr>
              <a:t>Techniques involved in defining the problem</a:t>
            </a:r>
            <a:br>
              <a:rPr lang="en-GB" sz="3500" dirty="0" smtClean="0">
                <a:latin typeface="Times New Roman" pitchFamily="18" charset="0"/>
                <a:cs typeface="Times New Roman" pitchFamily="18" charset="0"/>
              </a:rPr>
            </a:br>
            <a:endParaRPr lang="en-GB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technique for the purpose involves the undertaking of the following steps:</a:t>
            </a:r>
          </a:p>
          <a:p>
            <a:pPr lvl="1"/>
            <a:r>
              <a:rPr lang="en-GB" dirty="0" smtClean="0"/>
              <a:t>At the beginning statement of a problem should be in a general way, then narrow it down and phrase it in operational terms</a:t>
            </a:r>
          </a:p>
          <a:p>
            <a:pPr lvl="1"/>
            <a:r>
              <a:rPr lang="en-GB" dirty="0" smtClean="0"/>
              <a:t>Understanding the nature of the problem through discussion</a:t>
            </a:r>
          </a:p>
          <a:p>
            <a:pPr lvl="1"/>
            <a:r>
              <a:rPr lang="en-GB" dirty="0" smtClean="0"/>
              <a:t>Surveying the available literature</a:t>
            </a:r>
          </a:p>
          <a:p>
            <a:pPr lvl="1"/>
            <a:r>
              <a:rPr lang="en-GB" dirty="0" smtClean="0"/>
              <a:t>Developing the ideas through discussion.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127-2285-4BBF-A5BC-76B6005F4F84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Ibrahim M.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500" dirty="0" smtClean="0">
                <a:latin typeface="Times New Roman" pitchFamily="18" charset="0"/>
                <a:cs typeface="Times New Roman" pitchFamily="18" charset="0"/>
              </a:rPr>
              <a:t>Techniques involved in defining the problem cont…</a:t>
            </a:r>
            <a:endParaRPr lang="en-GB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following points must also be observed while defining a research problem:</a:t>
            </a:r>
          </a:p>
          <a:p>
            <a:pPr lvl="1"/>
            <a:r>
              <a:rPr lang="en-GB" dirty="0" smtClean="0"/>
              <a:t>Technical terms and words or phrases should be clearly defined</a:t>
            </a:r>
          </a:p>
          <a:p>
            <a:pPr lvl="1"/>
            <a:r>
              <a:rPr lang="en-GB" dirty="0" smtClean="0"/>
              <a:t>Basic assumptions related to the research problem should be clearly stated</a:t>
            </a:r>
          </a:p>
          <a:p>
            <a:pPr lvl="1"/>
            <a:r>
              <a:rPr lang="en-GB" dirty="0" smtClean="0"/>
              <a:t>A straight forward statement of the value of the investigation should be provided</a:t>
            </a:r>
          </a:p>
          <a:p>
            <a:pPr lvl="1"/>
            <a:r>
              <a:rPr lang="en-GB" dirty="0" smtClean="0"/>
              <a:t>The scope of the investigation of the problem to be studies must be mentioned explicitly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127-2285-4BBF-A5BC-76B6005F4F84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Ibrahim M.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Three Steps to Writing a Research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u="sng" dirty="0" smtClean="0"/>
              <a:t>The first step</a:t>
            </a:r>
            <a:r>
              <a:rPr lang="en-GB" dirty="0" smtClean="0"/>
              <a:t> is to write down your problem or the current state. Don’t worry too much about quality at this point – simply making a start is significant. Next, expand on your problem by asking the following questions:</a:t>
            </a:r>
          </a:p>
          <a:p>
            <a:pPr lvl="1"/>
            <a:r>
              <a:rPr lang="en-GB" dirty="0" smtClean="0"/>
              <a:t>who </a:t>
            </a:r>
            <a:r>
              <a:rPr lang="en-GB" dirty="0"/>
              <a:t>does</a:t>
            </a:r>
            <a:r>
              <a:rPr lang="en-GB" dirty="0" smtClean="0"/>
              <a:t> it affect / does not affect.</a:t>
            </a:r>
          </a:p>
          <a:p>
            <a:pPr lvl="1"/>
            <a:r>
              <a:rPr lang="en-GB" dirty="0" smtClean="0"/>
              <a:t>what does it effect / does not affect.</a:t>
            </a:r>
          </a:p>
          <a:p>
            <a:pPr lvl="1"/>
            <a:r>
              <a:rPr lang="en-GB" dirty="0" smtClean="0"/>
              <a:t>how does it effect / does not affect.</a:t>
            </a:r>
          </a:p>
          <a:p>
            <a:pPr lvl="1"/>
            <a:r>
              <a:rPr lang="en-GB" dirty="0" smtClean="0"/>
              <a:t>when is it a problem / is not a problem.</a:t>
            </a:r>
          </a:p>
          <a:p>
            <a:pPr lvl="1"/>
            <a:r>
              <a:rPr lang="en-GB" dirty="0" smtClean="0"/>
              <a:t>where is it a problem / is not a problem.</a:t>
            </a:r>
          </a:p>
          <a:p>
            <a:r>
              <a:rPr lang="en-GB" dirty="0" smtClean="0"/>
              <a:t>Now, re-write your problem statement based on those answers.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127-2285-4BBF-A5BC-76B6005F4F84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Ibrahim M.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865</Words>
  <Application>Microsoft Office PowerPoint</Application>
  <PresentationFormat>On-screen Show (4:3)</PresentationFormat>
  <Paragraphs>116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 Defining Research Problem</vt:lpstr>
      <vt:lpstr>Chapter 3 –Defining Research Problem: Outline</vt:lpstr>
      <vt:lpstr>What is Research Problem?</vt:lpstr>
      <vt:lpstr>What is Research Problem?</vt:lpstr>
      <vt:lpstr>Selecting the Problem</vt:lpstr>
      <vt:lpstr>Necessity of Defining the Problem </vt:lpstr>
      <vt:lpstr>Techniques involved in defining the problem </vt:lpstr>
      <vt:lpstr>Techniques involved in defining the problem cont…</vt:lpstr>
      <vt:lpstr>Three Steps to Writing a Research Problem</vt:lpstr>
      <vt:lpstr>Three Steps to Writing a Research Problem</vt:lpstr>
      <vt:lpstr>Statement of the Problem</vt:lpstr>
      <vt:lpstr>Sample of Research Problems</vt:lpstr>
      <vt:lpstr>Research Problems, cont...</vt:lpstr>
      <vt:lpstr>Research Problems, cont...</vt:lpstr>
      <vt:lpstr>Sources of this lecture</vt:lpstr>
      <vt:lpstr>Discussion – Your Research Problems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AdminFinance</dc:creator>
  <cp:lastModifiedBy>IMF</cp:lastModifiedBy>
  <cp:revision>65</cp:revision>
  <dcterms:created xsi:type="dcterms:W3CDTF">2011-09-28T05:44:54Z</dcterms:created>
  <dcterms:modified xsi:type="dcterms:W3CDTF">2017-12-06T17:36:25Z</dcterms:modified>
</cp:coreProperties>
</file>