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1" r:id="rId5"/>
    <p:sldId id="265" r:id="rId6"/>
    <p:sldId id="264" r:id="rId7"/>
    <p:sldId id="262" r:id="rId8"/>
    <p:sldId id="266"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5B553A9-7C6F-4C1E-B36C-784CCE72BD3D}">
          <p14:sldIdLst>
            <p14:sldId id="256"/>
            <p14:sldId id="263"/>
            <p14:sldId id="257"/>
            <p14:sldId id="261"/>
            <p14:sldId id="265"/>
            <p14:sldId id="264"/>
            <p14:sldId id="262"/>
            <p14:sldId id="26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a:srgbClr val="A725FF"/>
    <a:srgbClr val="9900CC"/>
    <a:srgbClr val="FF8001"/>
    <a:srgbClr val="5EEC3C"/>
    <a:srgbClr val="FFABC9"/>
    <a:srgbClr val="FF9900"/>
    <a:srgbClr val="FFDC47"/>
    <a:srgbClr val="FFFF21"/>
    <a:srgbClr val="D99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p:cViewPr>
        <p:scale>
          <a:sx n="110" d="100"/>
          <a:sy n="110" d="100"/>
        </p:scale>
        <p:origin x="547" y="139"/>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960930"/>
            <a:ext cx="8246070" cy="1679754"/>
          </a:xfrm>
          <a:noFill/>
          <a:effectLst>
            <a:outerShdw blurRad="50800" dist="38100" dir="2700000" algn="tl" rotWithShape="0">
              <a:prstClr val="black">
                <a:alpha val="40000"/>
              </a:prstClr>
            </a:outerShdw>
          </a:effectLst>
        </p:spPr>
        <p:txBody>
          <a:bodyPr>
            <a:normAutofit/>
          </a:bodyPr>
          <a:lstStyle>
            <a:lvl1pPr algn="l">
              <a:defRPr sz="3600">
                <a:solidFill>
                  <a:srgbClr val="A725FF"/>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640685"/>
            <a:ext cx="8246070" cy="610820"/>
          </a:xfrm>
          <a:noFill/>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655770" y="3946095"/>
            <a:ext cx="1294032" cy="46585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739290"/>
          </a:xfrm>
        </p:spPr>
        <p:txBody>
          <a:bodyPr>
            <a:normAutofit/>
          </a:bodyPr>
          <a:lstStyle>
            <a:lvl1pPr algn="l">
              <a:defRPr sz="3600" baseline="0">
                <a:solidFill>
                  <a:srgbClr val="A725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359506"/>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260905" cy="572644"/>
          </a:xfrm>
        </p:spPr>
        <p:txBody>
          <a:bodyPr>
            <a:normAutofit/>
          </a:bodyPr>
          <a:lstStyle>
            <a:lvl1pPr algn="l">
              <a:defRPr sz="3600">
                <a:solidFill>
                  <a:srgbClr val="A725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8559"/>
            <a:ext cx="626090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8246071" cy="763525"/>
          </a:xfrm>
        </p:spPr>
        <p:txBody>
          <a:bodyPr>
            <a:normAutofit/>
          </a:bodyPr>
          <a:lstStyle>
            <a:lvl1pPr algn="l">
              <a:defRPr sz="3600" baseline="0">
                <a:solidFill>
                  <a:srgbClr val="A725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870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870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12/21/2020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007/978-1-4419-5906-5_572" TargetMode="External"/><Relationship Id="rId2" Type="http://schemas.openxmlformats.org/officeDocument/2006/relationships/hyperlink" Target="https://doi.org/10.1007/978-1-4419-5906-5_58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Cipher" TargetMode="External"/><Relationship Id="rId2" Type="http://schemas.openxmlformats.org/officeDocument/2006/relationships/hyperlink" Target="https://en.wikipedia.org/wiki/Cryptanalysis" TargetMode="External"/><Relationship Id="rId1" Type="http://schemas.openxmlformats.org/officeDocument/2006/relationships/slideLayout" Target="../slideLayouts/slideLayout2.xml"/><Relationship Id="rId4" Type="http://schemas.openxmlformats.org/officeDocument/2006/relationships/hyperlink" Target="https://en.wikipedia.org/wiki/Key_(cryptograph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1655520"/>
            <a:ext cx="8246070" cy="1679754"/>
          </a:xfrm>
        </p:spPr>
        <p:txBody>
          <a:bodyPr>
            <a:normAutofit/>
          </a:bodyPr>
          <a:lstStyle/>
          <a:p>
            <a:pPr algn="l"/>
            <a:r>
              <a:rPr lang="en-US" sz="4400" b="1" i="0" dirty="0">
                <a:solidFill>
                  <a:schemeClr val="bg1"/>
                </a:solidFill>
                <a:effectLst/>
                <a:latin typeface="Roboto"/>
              </a:rPr>
              <a:t>Cryptanalysis</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39290"/>
          </a:xfrm>
        </p:spPr>
        <p:txBody>
          <a:bodyPr/>
          <a:lstStyle/>
          <a:p>
            <a:r>
              <a:rPr lang="en-US" dirty="0">
                <a:solidFill>
                  <a:schemeClr val="bg1"/>
                </a:solidFill>
                <a:effectLst/>
                <a:latin typeface="Century Gothic" panose="020B0502020202020204" pitchFamily="34" charset="0"/>
                <a:cs typeface="Times New Roman" panose="02020603050405020304" pitchFamily="18" charset="0"/>
              </a:rPr>
              <a:t>Cryptanalysis</a:t>
            </a:r>
          </a:p>
        </p:txBody>
      </p:sp>
      <p:sp>
        <p:nvSpPr>
          <p:cNvPr id="3" name="Content Placeholder 2"/>
          <p:cNvSpPr>
            <a:spLocks noGrp="1"/>
          </p:cNvSpPr>
          <p:nvPr>
            <p:ph idx="1"/>
          </p:nvPr>
        </p:nvSpPr>
        <p:spPr>
          <a:xfrm>
            <a:off x="448965" y="1317113"/>
            <a:ext cx="8246070" cy="3359506"/>
          </a:xfrm>
        </p:spPr>
        <p:txBody>
          <a:bodyPr>
            <a:noAutofit/>
          </a:bodyPr>
          <a:lstStyle/>
          <a:p>
            <a:pPr marL="0" indent="0">
              <a:lnSpc>
                <a:spcPct val="150000"/>
              </a:lnSpc>
              <a:buNone/>
            </a:pPr>
            <a:r>
              <a:rPr lang="en-US" sz="1800" i="0" dirty="0">
                <a:solidFill>
                  <a:srgbClr val="51565E"/>
                </a:solidFill>
                <a:effectLst/>
                <a:latin typeface="Times New Roman" panose="02020603050405020304" pitchFamily="18" charset="0"/>
                <a:cs typeface="Times New Roman" panose="02020603050405020304" pitchFamily="18" charset="0"/>
              </a:rPr>
              <a:t>Cryptanalysis is the study of methods for obtaining the meaning of encrypted information, without access to the </a:t>
            </a:r>
            <a:r>
              <a:rPr lang="en-US" sz="1800" i="0" dirty="0">
                <a:solidFill>
                  <a:srgbClr val="FF66CC"/>
                </a:solidFill>
                <a:effectLst/>
                <a:latin typeface="Times New Roman" panose="02020603050405020304" pitchFamily="18" charset="0"/>
                <a:cs typeface="Times New Roman" panose="02020603050405020304" pitchFamily="18" charset="0"/>
              </a:rPr>
              <a:t>secret information </a:t>
            </a:r>
            <a:r>
              <a:rPr lang="en-US" sz="1800" i="0" dirty="0">
                <a:solidFill>
                  <a:srgbClr val="51565E"/>
                </a:solidFill>
                <a:effectLst/>
                <a:latin typeface="Times New Roman" panose="02020603050405020304" pitchFamily="18" charset="0"/>
                <a:cs typeface="Times New Roman" panose="02020603050405020304" pitchFamily="18" charset="0"/>
              </a:rPr>
              <a:t>that is typically required to do so. Typically, this involves knowing how the system works and finding a secret key. Cryptanalysis is also referred to as </a:t>
            </a:r>
            <a:r>
              <a:rPr lang="en-US" sz="1800" i="0" dirty="0">
                <a:solidFill>
                  <a:srgbClr val="FF66CC"/>
                </a:solidFill>
                <a:effectLst/>
                <a:latin typeface="Times New Roman" panose="02020603050405020304" pitchFamily="18" charset="0"/>
                <a:cs typeface="Times New Roman" panose="02020603050405020304" pitchFamily="18" charset="0"/>
              </a:rPr>
              <a:t>codebreaking</a:t>
            </a:r>
            <a:r>
              <a:rPr lang="en-US" sz="1800" i="0" dirty="0">
                <a:solidFill>
                  <a:srgbClr val="51565E"/>
                </a:solidFill>
                <a:effectLst/>
                <a:latin typeface="Times New Roman" panose="02020603050405020304" pitchFamily="18" charset="0"/>
                <a:cs typeface="Times New Roman" panose="02020603050405020304" pitchFamily="18" charset="0"/>
              </a:rPr>
              <a:t> or </a:t>
            </a:r>
            <a:r>
              <a:rPr lang="en-US" sz="1800" i="0" dirty="0">
                <a:solidFill>
                  <a:srgbClr val="FF66CC"/>
                </a:solidFill>
                <a:effectLst/>
                <a:latin typeface="Times New Roman" panose="02020603050405020304" pitchFamily="18" charset="0"/>
                <a:cs typeface="Times New Roman" panose="02020603050405020304" pitchFamily="18" charset="0"/>
              </a:rPr>
              <a:t>cracking the code</a:t>
            </a:r>
            <a:r>
              <a:rPr lang="en-US" sz="1800" i="0" dirty="0">
                <a:solidFill>
                  <a:srgbClr val="51565E"/>
                </a:solidFill>
                <a:effectLst/>
                <a:latin typeface="Times New Roman" panose="02020603050405020304" pitchFamily="18" charset="0"/>
                <a:cs typeface="Times New Roman" panose="02020603050405020304" pitchFamily="18" charset="0"/>
              </a:rPr>
              <a:t>. The ciphertext is generally the easiest part of a cryptosystem to obtain and, therefore, is an important part of cryptanalysis. Depending on what information is available and what type of cipher is being analyzed, cryptanalysts can follow one or more attack models to crack a cipher.</a:t>
            </a: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p>
        </p:txBody>
      </p:sp>
    </p:spTree>
    <p:extLst>
      <p:ext uri="{BB962C8B-B14F-4D97-AF65-F5344CB8AC3E}">
        <p14:creationId xmlns:p14="http://schemas.microsoft.com/office/powerpoint/2010/main" val="191346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9"/>
            <a:ext cx="8246070" cy="739290"/>
          </a:xfrm>
        </p:spPr>
        <p:txBody>
          <a:bodyPr>
            <a:normAutofit/>
          </a:bodyPr>
          <a:lstStyle/>
          <a:p>
            <a:r>
              <a:rPr lang="en-US" sz="4000" dirty="0">
                <a:solidFill>
                  <a:schemeClr val="bg1"/>
                </a:solidFill>
                <a:effectLst/>
                <a:latin typeface="Questrial" panose="02000000000000000000" pitchFamily="2" charset="0"/>
              </a:rPr>
              <a:t>Types of cryptanalysis</a:t>
            </a:r>
          </a:p>
        </p:txBody>
      </p:sp>
      <p:sp>
        <p:nvSpPr>
          <p:cNvPr id="3" name="Content Placeholder 2"/>
          <p:cNvSpPr>
            <a:spLocks noGrp="1"/>
          </p:cNvSpPr>
          <p:nvPr>
            <p:ph idx="1"/>
          </p:nvPr>
        </p:nvSpPr>
        <p:spPr>
          <a:xfrm>
            <a:off x="413563" y="1502815"/>
            <a:ext cx="8246070" cy="3359506"/>
          </a:xfrm>
        </p:spPr>
        <p:txBody>
          <a:bodyPr>
            <a:normAutofit/>
          </a:bodyPr>
          <a:lstStyle/>
          <a:p>
            <a:r>
              <a:rPr lang="en-US" altLang="en-US" dirty="0"/>
              <a:t>Cipher text Only Attack</a:t>
            </a:r>
          </a:p>
          <a:p>
            <a:r>
              <a:rPr lang="en-US" altLang="en-US" dirty="0"/>
              <a:t>Known plain text Attack</a:t>
            </a:r>
          </a:p>
          <a:p>
            <a:r>
              <a:rPr lang="en-US" altLang="en-US" dirty="0"/>
              <a:t>Chosen plain text Attack</a:t>
            </a:r>
          </a:p>
          <a:p>
            <a:r>
              <a:rPr lang="en-US" altLang="en-US" dirty="0"/>
              <a:t>Related Key</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39290"/>
          </a:xfrm>
        </p:spPr>
        <p:txBody>
          <a:bodyPr/>
          <a:lstStyle/>
          <a:p>
            <a:r>
              <a:rPr lang="en-US" dirty="0">
                <a:solidFill>
                  <a:schemeClr val="bg1"/>
                </a:solidFill>
                <a:effectLst/>
                <a:latin typeface="Questrial" panose="02000000000000000000" pitchFamily="2" charset="0"/>
              </a:rPr>
              <a:t>Ciphertext-only</a:t>
            </a:r>
            <a:r>
              <a:rPr lang="en-US" b="1" dirty="0">
                <a:solidFill>
                  <a:schemeClr val="bg1"/>
                </a:solidFill>
                <a:effectLst/>
                <a:latin typeface="Questrial" panose="02000000000000000000" pitchFamily="2" charset="0"/>
              </a:rPr>
              <a:t> </a:t>
            </a:r>
            <a:r>
              <a:rPr lang="en-US" dirty="0">
                <a:solidFill>
                  <a:schemeClr val="bg1"/>
                </a:solidFill>
                <a:effectLst/>
                <a:latin typeface="Questrial" panose="02000000000000000000" pitchFamily="2" charset="0"/>
              </a:rPr>
              <a:t>attacks</a:t>
            </a:r>
          </a:p>
        </p:txBody>
      </p:sp>
      <p:sp>
        <p:nvSpPr>
          <p:cNvPr id="3" name="Content Placeholder 2"/>
          <p:cNvSpPr>
            <a:spLocks noGrp="1"/>
          </p:cNvSpPr>
          <p:nvPr>
            <p:ph idx="1"/>
          </p:nvPr>
        </p:nvSpPr>
        <p:spPr>
          <a:xfrm>
            <a:off x="296260" y="1350115"/>
            <a:ext cx="8246070" cy="2901390"/>
          </a:xfrm>
        </p:spPr>
        <p:txBody>
          <a:bodyPr>
            <a:normAutofit lnSpcReduction="10000"/>
          </a:bodyPr>
          <a:lstStyle/>
          <a:p>
            <a:pPr marL="0" indent="0">
              <a:lnSpc>
                <a:spcPct val="220000"/>
              </a:lnSpc>
              <a:buNone/>
            </a:pPr>
            <a:r>
              <a:rPr lang="en-US" sz="1800" i="0" dirty="0">
                <a:solidFill>
                  <a:srgbClr val="000000"/>
                </a:solidFill>
                <a:effectLst/>
                <a:latin typeface="Times New Roman" panose="02020603050405020304" pitchFamily="18" charset="0"/>
                <a:cs typeface="Times New Roman" panose="02020603050405020304" pitchFamily="18" charset="0"/>
              </a:rPr>
              <a:t>During ciphertext-only attacks, the attacker has access only to a number of encrypted messages. He has no idea what the plaintext data or the secret key may be. The goal is to recover as much plaintext messages as possible or (preferably) to guess the secret key. After discovering the encryption key, it will be possible to break all the other messages which have been encrypted by this key.</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276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39290"/>
          </a:xfrm>
        </p:spPr>
        <p:txBody>
          <a:bodyPr/>
          <a:lstStyle/>
          <a:p>
            <a:r>
              <a:rPr lang="en-US" dirty="0">
                <a:solidFill>
                  <a:schemeClr val="bg1"/>
                </a:solidFill>
                <a:effectLst/>
                <a:latin typeface="Questrial" panose="02000000000000000000" pitchFamily="2" charset="0"/>
              </a:rPr>
              <a:t>Known plain text</a:t>
            </a:r>
          </a:p>
        </p:txBody>
      </p:sp>
      <p:sp>
        <p:nvSpPr>
          <p:cNvPr id="3" name="Content Placeholder 2"/>
          <p:cNvSpPr>
            <a:spLocks noGrp="1"/>
          </p:cNvSpPr>
          <p:nvPr>
            <p:ph idx="1"/>
          </p:nvPr>
        </p:nvSpPr>
        <p:spPr>
          <a:xfrm>
            <a:off x="296260" y="1350114"/>
            <a:ext cx="8246070" cy="3359506"/>
          </a:xfrm>
        </p:spPr>
        <p:txBody>
          <a:bodyPr>
            <a:normAutofit fontScale="40000" lnSpcReduction="20000"/>
          </a:bodyPr>
          <a:lstStyle/>
          <a:p>
            <a:pPr marL="0" indent="0">
              <a:lnSpc>
                <a:spcPct val="220000"/>
              </a:lnSpc>
              <a:buNone/>
            </a:pPr>
            <a:r>
              <a:rPr lang="en-US" sz="4000" b="0" i="0" dirty="0">
                <a:solidFill>
                  <a:srgbClr val="333333"/>
                </a:solidFill>
                <a:effectLst/>
                <a:latin typeface="Georgia" panose="02040502050405020303" pitchFamily="18" charset="0"/>
              </a:rPr>
              <a:t>Known plaintext attack is a scenario in which the attacker has access to pairs (</a:t>
            </a:r>
            <a:r>
              <a:rPr lang="en-US" sz="4000" b="0" i="1" dirty="0">
                <a:solidFill>
                  <a:srgbClr val="333333"/>
                </a:solidFill>
                <a:effectLst/>
                <a:latin typeface="Georgia" panose="02040502050405020303" pitchFamily="18" charset="0"/>
              </a:rPr>
              <a:t>P</a:t>
            </a:r>
            <a:r>
              <a:rPr lang="en-US" sz="4000" b="0" i="1" baseline="-25000" dirty="0">
                <a:solidFill>
                  <a:srgbClr val="333333"/>
                </a:solidFill>
                <a:effectLst/>
                <a:latin typeface="Georgia" panose="02040502050405020303" pitchFamily="18" charset="0"/>
              </a:rPr>
              <a:t>i</a:t>
            </a:r>
            <a:r>
              <a:rPr lang="en-US" sz="4000" b="0" i="0" dirty="0">
                <a:solidFill>
                  <a:srgbClr val="333333"/>
                </a:solidFill>
                <a:effectLst/>
                <a:latin typeface="Georgia" panose="02040502050405020303" pitchFamily="18" charset="0"/>
              </a:rPr>
              <a:t>,  </a:t>
            </a:r>
            <a:r>
              <a:rPr lang="en-US" sz="4000" b="0" i="1" dirty="0">
                <a:solidFill>
                  <a:srgbClr val="333333"/>
                </a:solidFill>
                <a:effectLst/>
                <a:latin typeface="Georgia" panose="02040502050405020303" pitchFamily="18" charset="0"/>
              </a:rPr>
              <a:t>C</a:t>
            </a:r>
            <a:r>
              <a:rPr lang="en-US" sz="4000" b="0" i="1" baseline="-25000" dirty="0">
                <a:solidFill>
                  <a:srgbClr val="333333"/>
                </a:solidFill>
                <a:effectLst/>
                <a:latin typeface="Georgia" panose="02040502050405020303" pitchFamily="18" charset="0"/>
              </a:rPr>
              <a:t>i</a:t>
            </a:r>
            <a:r>
              <a:rPr lang="en-US" sz="4000" b="0" i="0" dirty="0">
                <a:solidFill>
                  <a:srgbClr val="333333"/>
                </a:solidFill>
                <a:effectLst/>
                <a:latin typeface="Georgia" panose="02040502050405020303" pitchFamily="18" charset="0"/>
              </a:rPr>
              <a:t>), </a:t>
            </a:r>
            <a:r>
              <a:rPr lang="en-US" sz="4000" b="0" i="1" dirty="0" err="1">
                <a:solidFill>
                  <a:srgbClr val="333333"/>
                </a:solidFill>
                <a:effectLst/>
                <a:latin typeface="Georgia" panose="02040502050405020303" pitchFamily="18" charset="0"/>
              </a:rPr>
              <a:t>i</a:t>
            </a:r>
            <a:r>
              <a:rPr lang="en-US" sz="4000" b="0" i="0" dirty="0">
                <a:solidFill>
                  <a:srgbClr val="333333"/>
                </a:solidFill>
                <a:effectLst/>
                <a:latin typeface="Georgia" panose="02040502050405020303" pitchFamily="18" charset="0"/>
              </a:rPr>
              <a:t> = 1, </a:t>
            </a:r>
            <a:r>
              <a:rPr lang="en-US" sz="4000" b="0" i="1" dirty="0">
                <a:solidFill>
                  <a:srgbClr val="333333"/>
                </a:solidFill>
                <a:effectLst/>
                <a:latin typeface="Georgia" panose="02040502050405020303" pitchFamily="18" charset="0"/>
              </a:rPr>
              <a:t>…</a:t>
            </a:r>
            <a:r>
              <a:rPr lang="en-US" sz="4000" b="0" i="0" dirty="0">
                <a:solidFill>
                  <a:srgbClr val="333333"/>
                </a:solidFill>
                <a:effectLst/>
                <a:latin typeface="Georgia" panose="02040502050405020303" pitchFamily="18" charset="0"/>
              </a:rPr>
              <a:t>, </a:t>
            </a:r>
            <a:r>
              <a:rPr lang="en-US" sz="4000" b="0" i="1" dirty="0">
                <a:solidFill>
                  <a:srgbClr val="333333"/>
                </a:solidFill>
                <a:effectLst/>
                <a:latin typeface="Georgia" panose="02040502050405020303" pitchFamily="18" charset="0"/>
              </a:rPr>
              <a:t>N</a:t>
            </a:r>
            <a:r>
              <a:rPr lang="en-US" sz="4000" b="0" i="0" dirty="0">
                <a:solidFill>
                  <a:srgbClr val="333333"/>
                </a:solidFill>
                <a:effectLst/>
                <a:latin typeface="Georgia" panose="02040502050405020303" pitchFamily="18" charset="0"/>
              </a:rPr>
              <a:t> of known plaintexts and their corresponding ciphertexts. This attack is considered to be highly practical, especially if the amount of pairs </a:t>
            </a:r>
            <a:r>
              <a:rPr lang="en-US" sz="4000" b="0" i="1" dirty="0">
                <a:solidFill>
                  <a:srgbClr val="333333"/>
                </a:solidFill>
                <a:effectLst/>
                <a:latin typeface="Georgia" panose="02040502050405020303" pitchFamily="18" charset="0"/>
              </a:rPr>
              <a:t>N</a:t>
            </a:r>
            <a:r>
              <a:rPr lang="en-US" sz="4000" b="0" i="0" dirty="0">
                <a:solidFill>
                  <a:srgbClr val="333333"/>
                </a:solidFill>
                <a:effectLst/>
                <a:latin typeface="Georgia" panose="02040502050405020303" pitchFamily="18" charset="0"/>
              </a:rPr>
              <a:t> is not too large. This attack scenario is more practical than the </a:t>
            </a:r>
            <a:r>
              <a:rPr lang="en-US" sz="4000" b="0" i="1" dirty="0">
                <a:solidFill>
                  <a:srgbClr val="333333"/>
                </a:solidFill>
                <a:effectLst/>
                <a:latin typeface="Georgia" panose="02040502050405020303" pitchFamily="18" charset="0"/>
              </a:rPr>
              <a:t>chosen</a:t>
            </a:r>
            <a:r>
              <a:rPr lang="en-US" sz="4000" b="0" i="0" dirty="0">
                <a:solidFill>
                  <a:srgbClr val="333333"/>
                </a:solidFill>
                <a:effectLst/>
                <a:latin typeface="Georgia" panose="02040502050405020303" pitchFamily="18" charset="0"/>
              </a:rPr>
              <a:t> plaintext attack. </a:t>
            </a:r>
            <a:r>
              <a:rPr lang="en-US" sz="4000" b="0" i="1" dirty="0">
                <a:solidFill>
                  <a:srgbClr val="333333"/>
                </a:solidFill>
                <a:effectLst/>
                <a:latin typeface="Georgia" panose="02040502050405020303" pitchFamily="18" charset="0"/>
              </a:rPr>
              <a:t>Probable word</a:t>
            </a:r>
            <a:r>
              <a:rPr lang="en-US" sz="4000" b="0" i="0" dirty="0">
                <a:solidFill>
                  <a:srgbClr val="333333"/>
                </a:solidFill>
                <a:effectLst/>
                <a:latin typeface="Georgia" panose="02040502050405020303" pitchFamily="18" charset="0"/>
              </a:rPr>
              <a:t> method which is a popular technique for solving classical </a:t>
            </a:r>
            <a:r>
              <a:rPr lang="en-US" sz="4000" b="0" i="1" dirty="0">
                <a:solidFill>
                  <a:srgbClr val="333333"/>
                </a:solidFill>
                <a:effectLst/>
                <a:latin typeface="Georgia" panose="02040502050405020303" pitchFamily="18" charset="0"/>
              </a:rPr>
              <a:t>simple substitution</a:t>
            </a:r>
            <a:r>
              <a:rPr lang="en-US" sz="4000" b="0" i="0" dirty="0">
                <a:solidFill>
                  <a:srgbClr val="333333"/>
                </a:solidFill>
                <a:effectLst/>
                <a:latin typeface="Georgia" panose="02040502050405020303" pitchFamily="18" charset="0"/>
              </a:rPr>
              <a:t> or </a:t>
            </a:r>
            <a:r>
              <a:rPr lang="en-US" sz="4000" b="0" i="1" dirty="0">
                <a:solidFill>
                  <a:srgbClr val="333333"/>
                </a:solidFill>
                <a:effectLst/>
                <a:latin typeface="Georgia" panose="02040502050405020303" pitchFamily="18" charset="0"/>
              </a:rPr>
              <a:t>transposition</a:t>
            </a:r>
            <a:r>
              <a:rPr lang="en-US" sz="4000" b="0" i="0" dirty="0">
                <a:solidFill>
                  <a:srgbClr val="333333"/>
                </a:solidFill>
                <a:effectLst/>
                <a:latin typeface="Georgia" panose="02040502050405020303" pitchFamily="18" charset="0"/>
              </a:rPr>
              <a:t> ciphers is an example of a known-plaintext attack</a:t>
            </a:r>
            <a:endParaRPr lang="en-US" dirty="0"/>
          </a:p>
        </p:txBody>
      </p:sp>
    </p:spTree>
    <p:extLst>
      <p:ext uri="{BB962C8B-B14F-4D97-AF65-F5344CB8AC3E}">
        <p14:creationId xmlns:p14="http://schemas.microsoft.com/office/powerpoint/2010/main" val="3824682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39290"/>
          </a:xfrm>
        </p:spPr>
        <p:txBody>
          <a:bodyPr/>
          <a:lstStyle/>
          <a:p>
            <a:r>
              <a:rPr lang="en-US" dirty="0">
                <a:solidFill>
                  <a:schemeClr val="bg1"/>
                </a:solidFill>
                <a:latin typeface="Questrial" panose="02000000000000000000" pitchFamily="2" charset="0"/>
              </a:rPr>
              <a:t>Chosen plaintext</a:t>
            </a:r>
          </a:p>
        </p:txBody>
      </p:sp>
      <p:sp>
        <p:nvSpPr>
          <p:cNvPr id="3" name="Content Placeholder 2"/>
          <p:cNvSpPr>
            <a:spLocks noGrp="1"/>
          </p:cNvSpPr>
          <p:nvPr>
            <p:ph idx="1"/>
          </p:nvPr>
        </p:nvSpPr>
        <p:spPr>
          <a:xfrm>
            <a:off x="296260" y="1350114"/>
            <a:ext cx="8246070" cy="3359506"/>
          </a:xfrm>
        </p:spPr>
        <p:txBody>
          <a:bodyPr>
            <a:normAutofit fontScale="92500" lnSpcReduction="20000"/>
          </a:bodyPr>
          <a:lstStyle/>
          <a:p>
            <a:pPr marL="0" indent="0">
              <a:lnSpc>
                <a:spcPct val="220000"/>
              </a:lnSpc>
              <a:buNone/>
            </a:pPr>
            <a:r>
              <a:rPr lang="en-US" sz="1600" b="0" i="0" dirty="0">
                <a:solidFill>
                  <a:srgbClr val="333333"/>
                </a:solidFill>
                <a:effectLst/>
                <a:latin typeface="Times New Roman" panose="02020603050405020304" pitchFamily="18" charset="0"/>
                <a:cs typeface="Times New Roman" panose="02020603050405020304" pitchFamily="18" charset="0"/>
              </a:rPr>
              <a:t>chosen plaintext attack is a scenario in which the attacker has the ability to choose plaintexts </a:t>
            </a:r>
            <a:r>
              <a:rPr lang="en-US" sz="1600" b="0" i="1" dirty="0">
                <a:solidFill>
                  <a:srgbClr val="333333"/>
                </a:solidFill>
                <a:effectLst/>
                <a:latin typeface="Times New Roman" panose="02020603050405020304" pitchFamily="18" charset="0"/>
                <a:cs typeface="Times New Roman" panose="02020603050405020304" pitchFamily="18" charset="0"/>
              </a:rPr>
              <a:t>P</a:t>
            </a:r>
            <a:r>
              <a:rPr lang="en-US" sz="1600" b="0" i="1" baseline="-25000" dirty="0">
                <a:solidFill>
                  <a:srgbClr val="333333"/>
                </a:solidFill>
                <a:effectLst/>
                <a:latin typeface="Times New Roman" panose="02020603050405020304" pitchFamily="18" charset="0"/>
                <a:cs typeface="Times New Roman" panose="02020603050405020304" pitchFamily="18" charset="0"/>
              </a:rPr>
              <a:t>i</a:t>
            </a:r>
            <a:r>
              <a:rPr lang="en-US" sz="1600" b="0" i="0" dirty="0">
                <a:solidFill>
                  <a:srgbClr val="333333"/>
                </a:solidFill>
                <a:effectLst/>
                <a:latin typeface="Times New Roman" panose="02020603050405020304" pitchFamily="18" charset="0"/>
                <a:cs typeface="Times New Roman" panose="02020603050405020304" pitchFamily="18" charset="0"/>
              </a:rPr>
              <a:t> and to view their corresponding encryptions – ciphertexts </a:t>
            </a:r>
            <a:r>
              <a:rPr lang="en-US" sz="1600" b="0" i="1" dirty="0">
                <a:solidFill>
                  <a:srgbClr val="333333"/>
                </a:solidFill>
                <a:effectLst/>
                <a:latin typeface="Times New Roman" panose="02020603050405020304" pitchFamily="18" charset="0"/>
                <a:cs typeface="Times New Roman" panose="02020603050405020304" pitchFamily="18" charset="0"/>
              </a:rPr>
              <a:t>C</a:t>
            </a:r>
            <a:r>
              <a:rPr lang="en-US" sz="1600" b="0" i="1" baseline="-25000" dirty="0">
                <a:solidFill>
                  <a:srgbClr val="333333"/>
                </a:solidFill>
                <a:effectLst/>
                <a:latin typeface="Times New Roman" panose="02020603050405020304" pitchFamily="18" charset="0"/>
                <a:cs typeface="Times New Roman" panose="02020603050405020304" pitchFamily="18" charset="0"/>
              </a:rPr>
              <a:t>i</a:t>
            </a:r>
            <a:r>
              <a:rPr lang="en-US" sz="1600" b="0" i="0" dirty="0">
                <a:solidFill>
                  <a:srgbClr val="333333"/>
                </a:solidFill>
                <a:effectLst/>
                <a:latin typeface="Times New Roman" panose="02020603050405020304" pitchFamily="18" charset="0"/>
                <a:cs typeface="Times New Roman" panose="02020603050405020304" pitchFamily="18" charset="0"/>
              </a:rPr>
              <a:t>. This attack is considered to be less practical than the </a:t>
            </a:r>
            <a:r>
              <a:rPr lang="en-US" sz="1600" b="0" i="0" u="sng" dirty="0">
                <a:solidFill>
                  <a:srgbClr val="4500A7"/>
                </a:solidFill>
                <a:effectLst/>
                <a:latin typeface="Times New Roman" panose="02020603050405020304" pitchFamily="18" charset="0"/>
                <a:cs typeface="Times New Roman" panose="02020603050405020304" pitchFamily="18" charset="0"/>
                <a:hlinkClick r:id="rId2"/>
              </a:rPr>
              <a:t>known plaintext attack</a:t>
            </a:r>
            <a:r>
              <a:rPr lang="en-US" sz="1600" b="0" i="0" dirty="0">
                <a:solidFill>
                  <a:srgbClr val="333333"/>
                </a:solidFill>
                <a:effectLst/>
                <a:latin typeface="Times New Roman" panose="02020603050405020304" pitchFamily="18" charset="0"/>
                <a:cs typeface="Times New Roman" panose="02020603050405020304" pitchFamily="18" charset="0"/>
              </a:rPr>
              <a:t>, but is still a very dangerous attack. If the cipher is vulnerable to a known plaintext attack, it is automatically vulnerable to a chosen plaintext attack as well, but not necessarily the opposite. In modern cryptography, </a:t>
            </a:r>
            <a:r>
              <a:rPr lang="en-US" sz="1600" b="0" i="0" u="sng" dirty="0">
                <a:solidFill>
                  <a:srgbClr val="4500A7"/>
                </a:solidFill>
                <a:effectLst/>
                <a:latin typeface="Times New Roman" panose="02020603050405020304" pitchFamily="18" charset="0"/>
                <a:cs typeface="Times New Roman" panose="02020603050405020304" pitchFamily="18" charset="0"/>
                <a:hlinkClick r:id="rId3"/>
              </a:rPr>
              <a:t>differential cryptanalysis</a:t>
            </a:r>
            <a:r>
              <a:rPr lang="en-US" sz="1600" b="0" i="0" dirty="0">
                <a:solidFill>
                  <a:srgbClr val="333333"/>
                </a:solidFill>
                <a:effectLst/>
                <a:latin typeface="Times New Roman" panose="02020603050405020304" pitchFamily="18" charset="0"/>
                <a:cs typeface="Times New Roman" panose="02020603050405020304" pitchFamily="18" charset="0"/>
              </a:rPr>
              <a:t> is a typical example of a chosen plaintext attack. It is also a rare technique for which conversion from chosen plaintext to known plaintext is possible (due to its work with pairs of texts).</a:t>
            </a:r>
            <a:endParaRPr lang="en-US"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713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39290"/>
          </a:xfrm>
        </p:spPr>
        <p:txBody>
          <a:bodyPr/>
          <a:lstStyle/>
          <a:p>
            <a:r>
              <a:rPr lang="en-US" dirty="0">
                <a:solidFill>
                  <a:schemeClr val="bg1"/>
                </a:solidFill>
                <a:latin typeface="Questrial" panose="02000000000000000000" pitchFamily="2" charset="0"/>
              </a:rPr>
              <a:t>Related-key attack</a:t>
            </a:r>
          </a:p>
        </p:txBody>
      </p:sp>
      <p:sp>
        <p:nvSpPr>
          <p:cNvPr id="3" name="Content Placeholder 2"/>
          <p:cNvSpPr>
            <a:spLocks noGrp="1"/>
          </p:cNvSpPr>
          <p:nvPr>
            <p:ph idx="1"/>
          </p:nvPr>
        </p:nvSpPr>
        <p:spPr>
          <a:xfrm>
            <a:off x="296260" y="1350114"/>
            <a:ext cx="8246070" cy="3359506"/>
          </a:xfrm>
        </p:spPr>
        <p:txBody>
          <a:bodyPr>
            <a:normAutofit fontScale="32500" lnSpcReduction="20000"/>
          </a:bodyPr>
          <a:lstStyle/>
          <a:p>
            <a:pPr marL="0" indent="0">
              <a:lnSpc>
                <a:spcPct val="220000"/>
              </a:lnSpc>
              <a:buNone/>
            </a:pPr>
            <a:r>
              <a:rPr lang="en-US" sz="4000" b="0" i="0" dirty="0">
                <a:solidFill>
                  <a:srgbClr val="202122"/>
                </a:solidFill>
                <a:effectLst/>
                <a:latin typeface="Times New Roman" panose="02020603050405020304" pitchFamily="18" charset="0"/>
                <a:cs typeface="Times New Roman" panose="02020603050405020304" pitchFamily="18" charset="0"/>
              </a:rPr>
              <a:t> A </a:t>
            </a:r>
            <a:r>
              <a:rPr lang="en-US" sz="4000" b="1" dirty="0">
                <a:solidFill>
                  <a:srgbClr val="202122"/>
                </a:solidFill>
                <a:latin typeface="Times New Roman" panose="02020603050405020304" pitchFamily="18" charset="0"/>
                <a:cs typeface="Times New Roman" panose="02020603050405020304" pitchFamily="18" charset="0"/>
              </a:rPr>
              <a:t>R</a:t>
            </a:r>
            <a:r>
              <a:rPr lang="en-US" sz="4000" b="1" i="0" dirty="0">
                <a:solidFill>
                  <a:srgbClr val="202122"/>
                </a:solidFill>
                <a:effectLst/>
                <a:latin typeface="Times New Roman" panose="02020603050405020304" pitchFamily="18" charset="0"/>
                <a:cs typeface="Times New Roman" panose="02020603050405020304" pitchFamily="18" charset="0"/>
              </a:rPr>
              <a:t>elated-key attack</a:t>
            </a:r>
            <a:r>
              <a:rPr lang="en-US" sz="4000" b="0" i="0" dirty="0">
                <a:solidFill>
                  <a:srgbClr val="202122"/>
                </a:solidFill>
                <a:effectLst/>
                <a:latin typeface="Times New Roman" panose="02020603050405020304" pitchFamily="18" charset="0"/>
                <a:cs typeface="Times New Roman" panose="02020603050405020304" pitchFamily="18" charset="0"/>
              </a:rPr>
              <a:t> is any form of </a:t>
            </a:r>
            <a:r>
              <a:rPr lang="en-US" sz="4000" b="0" i="0" u="none" strike="noStrike" dirty="0">
                <a:solidFill>
                  <a:srgbClr val="0B0080"/>
                </a:solidFill>
                <a:effectLst/>
                <a:latin typeface="Times New Roman" panose="02020603050405020304" pitchFamily="18" charset="0"/>
                <a:cs typeface="Times New Roman" panose="02020603050405020304" pitchFamily="18" charset="0"/>
                <a:hlinkClick r:id="rId2" tooltip="Cryptanalysis"/>
              </a:rPr>
              <a:t>cryptanalysis</a:t>
            </a:r>
            <a:r>
              <a:rPr lang="en-US" sz="4000" b="0" i="0" dirty="0">
                <a:solidFill>
                  <a:srgbClr val="202122"/>
                </a:solidFill>
                <a:effectLst/>
                <a:latin typeface="Times New Roman" panose="02020603050405020304" pitchFamily="18" charset="0"/>
                <a:cs typeface="Times New Roman" panose="02020603050405020304" pitchFamily="18" charset="0"/>
              </a:rPr>
              <a:t> where the attacker can observe the operation of a </a:t>
            </a:r>
            <a:r>
              <a:rPr lang="en-US" sz="4000" b="0" i="0" u="none" strike="noStrike" dirty="0">
                <a:solidFill>
                  <a:srgbClr val="0B0080"/>
                </a:solidFill>
                <a:effectLst/>
                <a:latin typeface="Times New Roman" panose="02020603050405020304" pitchFamily="18" charset="0"/>
                <a:cs typeface="Times New Roman" panose="02020603050405020304" pitchFamily="18" charset="0"/>
                <a:hlinkClick r:id="rId3" tooltip="Cipher"/>
              </a:rPr>
              <a:t>cipher</a:t>
            </a:r>
            <a:r>
              <a:rPr lang="en-US" sz="4000" b="0" i="0" dirty="0">
                <a:solidFill>
                  <a:srgbClr val="202122"/>
                </a:solidFill>
                <a:effectLst/>
                <a:latin typeface="Times New Roman" panose="02020603050405020304" pitchFamily="18" charset="0"/>
                <a:cs typeface="Times New Roman" panose="02020603050405020304" pitchFamily="18" charset="0"/>
              </a:rPr>
              <a:t> under several different </a:t>
            </a:r>
            <a:r>
              <a:rPr lang="en-US" sz="4000" b="0" i="0" u="none" strike="noStrike" dirty="0">
                <a:solidFill>
                  <a:srgbClr val="0B0080"/>
                </a:solidFill>
                <a:effectLst/>
                <a:latin typeface="Times New Roman" panose="02020603050405020304" pitchFamily="18" charset="0"/>
                <a:cs typeface="Times New Roman" panose="02020603050405020304" pitchFamily="18" charset="0"/>
                <a:hlinkClick r:id="rId4" tooltip="Key (cryptography)"/>
              </a:rPr>
              <a:t>keys</a:t>
            </a:r>
            <a:r>
              <a:rPr lang="en-US" sz="4000" b="0" i="0" dirty="0">
                <a:solidFill>
                  <a:srgbClr val="202122"/>
                </a:solidFill>
                <a:effectLst/>
                <a:latin typeface="Times New Roman" panose="02020603050405020304" pitchFamily="18" charset="0"/>
                <a:cs typeface="Times New Roman" panose="02020603050405020304" pitchFamily="18" charset="0"/>
              </a:rPr>
              <a:t> whose values are initially unknown, but where some mathematical relationship connecting the keys is known to the attacker. For example, the attacker might know that the last 80 bits of the keys are always the same, even though they don't know, at first, what the bits are. This appears, at first glance, to be an unrealistic model; it would certainly be unlikely that an attacker could persuade a human cryptographer to encrypt plaintexts under numerous secret keys related in some way.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493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DCCBD-569E-47F7-838F-6FDC9B78718F}"/>
              </a:ext>
            </a:extLst>
          </p:cNvPr>
          <p:cNvSpPr>
            <a:spLocks noGrp="1"/>
          </p:cNvSpPr>
          <p:nvPr>
            <p:ph idx="1"/>
          </p:nvPr>
        </p:nvSpPr>
        <p:spPr>
          <a:xfrm>
            <a:off x="448965" y="2266340"/>
            <a:ext cx="8246070" cy="1374345"/>
          </a:xfrm>
        </p:spPr>
        <p:txBody>
          <a:bodyPr>
            <a:normAutofit lnSpcReduction="10000"/>
          </a:bodyPr>
          <a:lstStyle/>
          <a:p>
            <a:pPr marL="0" indent="0" algn="ctr">
              <a:buNone/>
            </a:pPr>
            <a:r>
              <a:rPr lang="en-US" sz="8800" b="1" dirty="0">
                <a:latin typeface="Pristina" panose="03060402040406080204" pitchFamily="66" charset="0"/>
              </a:rPr>
              <a:t>END</a:t>
            </a:r>
            <a:endParaRPr lang="en-US" sz="8800" b="1" dirty="0">
              <a:latin typeface="Forte" panose="03060902040502070203" pitchFamily="66" charset="0"/>
            </a:endParaRPr>
          </a:p>
        </p:txBody>
      </p:sp>
    </p:spTree>
    <p:extLst>
      <p:ext uri="{BB962C8B-B14F-4D97-AF65-F5344CB8AC3E}">
        <p14:creationId xmlns:p14="http://schemas.microsoft.com/office/powerpoint/2010/main" val="436070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1775</TotalTime>
  <Words>536</Words>
  <Application>Microsoft Office PowerPoint</Application>
  <PresentationFormat>On-screen Show (16:9)</PresentationFormat>
  <Paragraphs>17</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Century Gothic</vt:lpstr>
      <vt:lpstr>Forte</vt:lpstr>
      <vt:lpstr>Georgia</vt:lpstr>
      <vt:lpstr>Pristina</vt:lpstr>
      <vt:lpstr>Questrial</vt:lpstr>
      <vt:lpstr>Roboto</vt:lpstr>
      <vt:lpstr>Times New Roman</vt:lpstr>
      <vt:lpstr>Office Theme</vt:lpstr>
      <vt:lpstr>Cryptanalysis</vt:lpstr>
      <vt:lpstr>Cryptanalysis</vt:lpstr>
      <vt:lpstr>Types of cryptanalysis</vt:lpstr>
      <vt:lpstr>Ciphertext-only attacks</vt:lpstr>
      <vt:lpstr>Known plain text</vt:lpstr>
      <vt:lpstr>Chosen plaintext</vt:lpstr>
      <vt:lpstr>Related-key attack</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Naqib Ali</cp:lastModifiedBy>
  <cp:revision>173</cp:revision>
  <dcterms:created xsi:type="dcterms:W3CDTF">2013-08-21T19:17:07Z</dcterms:created>
  <dcterms:modified xsi:type="dcterms:W3CDTF">2020-12-21T13:08:49Z</dcterms:modified>
</cp:coreProperties>
</file>