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58" r:id="rId4"/>
    <p:sldId id="267" r:id="rId5"/>
    <p:sldId id="268" r:id="rId6"/>
    <p:sldId id="269" r:id="rId7"/>
    <p:sldId id="260" r:id="rId8"/>
    <p:sldId id="270" r:id="rId9"/>
    <p:sldId id="271" r:id="rId10"/>
    <p:sldId id="272" r:id="rId11"/>
    <p:sldId id="257" r:id="rId12"/>
    <p:sldId id="273" r:id="rId13"/>
    <p:sldId id="274" r:id="rId14"/>
    <p:sldId id="275"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73" d="100"/>
          <a:sy n="73" d="100"/>
        </p:scale>
        <p:origin x="132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1E206-3F6C-4535-B4C2-1852A1175E7D}" type="doc">
      <dgm:prSet loTypeId="urn:microsoft.com/office/officeart/2005/8/layout/list1" loCatId="list" qsTypeId="urn:microsoft.com/office/officeart/2005/8/quickstyle/simple1#7" qsCatId="simple" csTypeId="urn:microsoft.com/office/officeart/2005/8/colors/accent1_2#2" csCatId="accent1" phldr="1"/>
      <dgm:spPr/>
      <dgm:t>
        <a:bodyPr/>
        <a:lstStyle/>
        <a:p>
          <a:endParaRPr lang="en-US"/>
        </a:p>
      </dgm:t>
    </dgm:pt>
    <dgm:pt modelId="{96F225B3-2268-4CB1-9A6D-DD3D78235A90}">
      <dgm:prSet custT="1"/>
      <dgm:spPr>
        <a:solidFill>
          <a:schemeClr val="accent2"/>
        </a:solidFill>
        <a:ln>
          <a:noFill/>
        </a:ln>
      </dgm:spPr>
      <dgm:t>
        <a:bodyPr/>
        <a:lstStyle/>
        <a:p>
          <a:pPr rtl="0"/>
          <a:r>
            <a:rPr lang="en-US" sz="1800" b="1" dirty="0" smtClean="0">
              <a:solidFill>
                <a:schemeClr val="bg2"/>
              </a:solidFill>
            </a:rPr>
            <a:t>Easy to use Diagnosis and Treatment suggestion system</a:t>
          </a:r>
          <a:endParaRPr lang="en-US" sz="1800" b="1" dirty="0">
            <a:solidFill>
              <a:schemeClr val="bg2"/>
            </a:solidFill>
          </a:endParaRPr>
        </a:p>
      </dgm:t>
    </dgm:pt>
    <dgm:pt modelId="{BB73B217-FF8F-4C8F-8CD2-4750708F0382}" type="parTrans" cxnId="{667C7982-07DA-481C-9497-BB8D1BD54CE6}">
      <dgm:prSet/>
      <dgm:spPr/>
      <dgm:t>
        <a:bodyPr/>
        <a:lstStyle/>
        <a:p>
          <a:endParaRPr lang="en-US" sz="1200"/>
        </a:p>
      </dgm:t>
    </dgm:pt>
    <dgm:pt modelId="{F7D5E32B-2816-47FB-95E5-01C708BBC493}" type="sibTrans" cxnId="{667C7982-07DA-481C-9497-BB8D1BD54CE6}">
      <dgm:prSet/>
      <dgm:spPr/>
      <dgm:t>
        <a:bodyPr/>
        <a:lstStyle/>
        <a:p>
          <a:endParaRPr lang="en-US" sz="1200"/>
        </a:p>
      </dgm:t>
    </dgm:pt>
    <dgm:pt modelId="{73381DCD-C269-4E6D-9AFB-BECEE2749D18}">
      <dgm:prSet custT="1"/>
      <dgm:spPr>
        <a:noFill/>
        <a:ln>
          <a:solidFill>
            <a:schemeClr val="accent1"/>
          </a:solidFill>
        </a:ln>
      </dgm:spPr>
      <dgm:t>
        <a:bodyPr/>
        <a:lstStyle/>
        <a:p>
          <a:pPr rtl="0"/>
          <a:r>
            <a:rPr lang="en-US" sz="1600" dirty="0" smtClean="0">
              <a:solidFill>
                <a:schemeClr val="bg2"/>
              </a:solidFill>
            </a:rPr>
            <a:t>User feeds their symptoms to get likely diagnosis</a:t>
          </a:r>
          <a:endParaRPr lang="en-US" sz="1600" dirty="0">
            <a:solidFill>
              <a:schemeClr val="bg2"/>
            </a:solidFill>
          </a:endParaRPr>
        </a:p>
      </dgm:t>
    </dgm:pt>
    <dgm:pt modelId="{720D56F4-65FC-4CDA-8B3B-12DC7D227BE8}" type="parTrans" cxnId="{60D789E2-7A32-4437-8E2C-8B560B3784C0}">
      <dgm:prSet/>
      <dgm:spPr/>
      <dgm:t>
        <a:bodyPr/>
        <a:lstStyle/>
        <a:p>
          <a:endParaRPr lang="en-US" sz="1200"/>
        </a:p>
      </dgm:t>
    </dgm:pt>
    <dgm:pt modelId="{85349A43-5576-44C6-8D13-62F2BF5EFAFB}" type="sibTrans" cxnId="{60D789E2-7A32-4437-8E2C-8B560B3784C0}">
      <dgm:prSet/>
      <dgm:spPr/>
      <dgm:t>
        <a:bodyPr/>
        <a:lstStyle/>
        <a:p>
          <a:endParaRPr lang="en-US" sz="1200"/>
        </a:p>
      </dgm:t>
    </dgm:pt>
    <dgm:pt modelId="{9270810E-5EDA-493C-94A3-CD56D6BDC201}">
      <dgm:prSet custT="1"/>
      <dgm:spPr>
        <a:solidFill>
          <a:schemeClr val="accent2"/>
        </a:solidFill>
        <a:ln>
          <a:noFill/>
        </a:ln>
      </dgm:spPr>
      <dgm:t>
        <a:bodyPr/>
        <a:lstStyle/>
        <a:p>
          <a:pPr rtl="0"/>
          <a:r>
            <a:rPr lang="en-US" sz="1800" b="1" dirty="0" smtClean="0">
              <a:solidFill>
                <a:schemeClr val="bg2"/>
              </a:solidFill>
            </a:rPr>
            <a:t>Future use after expansion</a:t>
          </a:r>
          <a:endParaRPr lang="en-US" sz="1800" b="1" dirty="0">
            <a:solidFill>
              <a:schemeClr val="bg2"/>
            </a:solidFill>
          </a:endParaRPr>
        </a:p>
      </dgm:t>
    </dgm:pt>
    <dgm:pt modelId="{8AFFD4DB-1827-4550-B581-D6836D1A7B41}" type="parTrans" cxnId="{304B3FEF-A04A-4EB6-B224-EBD06900C776}">
      <dgm:prSet/>
      <dgm:spPr/>
      <dgm:t>
        <a:bodyPr/>
        <a:lstStyle/>
        <a:p>
          <a:endParaRPr lang="en-US" sz="1200"/>
        </a:p>
      </dgm:t>
    </dgm:pt>
    <dgm:pt modelId="{C6C5529E-8F47-4FCC-A5E6-616381E60A8A}" type="sibTrans" cxnId="{304B3FEF-A04A-4EB6-B224-EBD06900C776}">
      <dgm:prSet/>
      <dgm:spPr/>
      <dgm:t>
        <a:bodyPr/>
        <a:lstStyle/>
        <a:p>
          <a:endParaRPr lang="en-US" sz="1200"/>
        </a:p>
      </dgm:t>
    </dgm:pt>
    <dgm:pt modelId="{6A69E878-6E4C-4840-B8F1-E395DA9854AF}">
      <dgm:prSet custT="1"/>
      <dgm:spPr>
        <a:noFill/>
        <a:ln>
          <a:solidFill>
            <a:schemeClr val="accent1"/>
          </a:solidFill>
        </a:ln>
      </dgm:spPr>
      <dgm:t>
        <a:bodyPr/>
        <a:lstStyle/>
        <a:p>
          <a:pPr rtl="0"/>
          <a:r>
            <a:rPr lang="en-US" sz="1600" dirty="0" smtClean="0">
              <a:solidFill>
                <a:schemeClr val="bg2"/>
              </a:solidFill>
            </a:rPr>
            <a:t>Can be used in rural area after expansion of the project</a:t>
          </a:r>
          <a:endParaRPr lang="en-US" sz="1600" dirty="0">
            <a:solidFill>
              <a:schemeClr val="bg2"/>
            </a:solidFill>
          </a:endParaRPr>
        </a:p>
      </dgm:t>
    </dgm:pt>
    <dgm:pt modelId="{E57BA40C-1429-48A7-B536-012502266669}" type="parTrans" cxnId="{606D715F-4BB7-40D4-B96D-3A1EE6FD1F64}">
      <dgm:prSet/>
      <dgm:spPr/>
      <dgm:t>
        <a:bodyPr/>
        <a:lstStyle/>
        <a:p>
          <a:endParaRPr lang="en-US" sz="1200"/>
        </a:p>
      </dgm:t>
    </dgm:pt>
    <dgm:pt modelId="{29EBC539-22E0-4AC6-97FB-361BDF867572}" type="sibTrans" cxnId="{606D715F-4BB7-40D4-B96D-3A1EE6FD1F64}">
      <dgm:prSet/>
      <dgm:spPr/>
      <dgm:t>
        <a:bodyPr/>
        <a:lstStyle/>
        <a:p>
          <a:endParaRPr lang="en-US" sz="1200"/>
        </a:p>
      </dgm:t>
    </dgm:pt>
    <dgm:pt modelId="{22DBF594-A36B-4F21-8F9D-0210B181BBF1}">
      <dgm:prSet custT="1"/>
      <dgm:spPr>
        <a:noFill/>
        <a:ln>
          <a:solidFill>
            <a:schemeClr val="accent1"/>
          </a:solidFill>
        </a:ln>
      </dgm:spPr>
      <dgm:t>
        <a:bodyPr/>
        <a:lstStyle/>
        <a:p>
          <a:pPr rtl="0"/>
          <a:r>
            <a:rPr lang="en-US" sz="1600" dirty="0" smtClean="0">
              <a:solidFill>
                <a:schemeClr val="bg2"/>
              </a:solidFill>
            </a:rPr>
            <a:t>Along with diagnosis the medicines and treatments are suggested</a:t>
          </a:r>
          <a:endParaRPr lang="en-US" sz="1600" dirty="0">
            <a:solidFill>
              <a:schemeClr val="bg2"/>
            </a:solidFill>
          </a:endParaRPr>
        </a:p>
      </dgm:t>
    </dgm:pt>
    <dgm:pt modelId="{BD163BDE-E492-4E61-B4A3-A688ACC5524A}" type="parTrans" cxnId="{2EA0C093-BDB8-47FA-8FA9-D1872450E7C6}">
      <dgm:prSet/>
      <dgm:spPr/>
      <dgm:t>
        <a:bodyPr/>
        <a:lstStyle/>
        <a:p>
          <a:endParaRPr lang="en-US"/>
        </a:p>
      </dgm:t>
    </dgm:pt>
    <dgm:pt modelId="{917598C9-C473-4962-9474-02B78371C2FA}" type="sibTrans" cxnId="{2EA0C093-BDB8-47FA-8FA9-D1872450E7C6}">
      <dgm:prSet/>
      <dgm:spPr/>
      <dgm:t>
        <a:bodyPr/>
        <a:lstStyle/>
        <a:p>
          <a:endParaRPr lang="en-US"/>
        </a:p>
      </dgm:t>
    </dgm:pt>
    <dgm:pt modelId="{2F9F188B-E748-4322-872A-C41221C4DBC1}">
      <dgm:prSet custT="1"/>
      <dgm:spPr>
        <a:noFill/>
        <a:ln>
          <a:solidFill>
            <a:schemeClr val="accent1"/>
          </a:solidFill>
        </a:ln>
      </dgm:spPr>
      <dgm:t>
        <a:bodyPr/>
        <a:lstStyle/>
        <a:p>
          <a:pPr rtl="0"/>
          <a:r>
            <a:rPr lang="en-US" sz="1600" dirty="0" smtClean="0">
              <a:solidFill>
                <a:schemeClr val="bg2"/>
              </a:solidFill>
            </a:rPr>
            <a:t>Can be used in their local tongue </a:t>
          </a:r>
          <a:endParaRPr lang="en-US" sz="1600" dirty="0">
            <a:solidFill>
              <a:schemeClr val="bg2"/>
            </a:solidFill>
          </a:endParaRPr>
        </a:p>
      </dgm:t>
    </dgm:pt>
    <dgm:pt modelId="{6783EEAF-BDEB-4799-A395-C84A97DF843B}" type="parTrans" cxnId="{0B4F06C2-ADD1-4ADB-8149-D0433D01ABB4}">
      <dgm:prSet/>
      <dgm:spPr/>
    </dgm:pt>
    <dgm:pt modelId="{9019EA08-C15F-4372-90DA-EB4734851008}" type="sibTrans" cxnId="{0B4F06C2-ADD1-4ADB-8149-D0433D01ABB4}">
      <dgm:prSet/>
      <dgm:spPr/>
    </dgm:pt>
    <dgm:pt modelId="{1A148C7C-2DF7-4A3E-8B60-CD1BB656DEB0}" type="pres">
      <dgm:prSet presAssocID="{1E11E206-3F6C-4535-B4C2-1852A1175E7D}" presName="linear" presStyleCnt="0">
        <dgm:presLayoutVars>
          <dgm:dir/>
          <dgm:animLvl val="lvl"/>
          <dgm:resizeHandles val="exact"/>
        </dgm:presLayoutVars>
      </dgm:prSet>
      <dgm:spPr/>
      <dgm:t>
        <a:bodyPr/>
        <a:lstStyle/>
        <a:p>
          <a:endParaRPr lang="en-US"/>
        </a:p>
      </dgm:t>
    </dgm:pt>
    <dgm:pt modelId="{75069D38-BA13-4431-99AF-CCCC3F150DA1}" type="pres">
      <dgm:prSet presAssocID="{96F225B3-2268-4CB1-9A6D-DD3D78235A90}" presName="parentLin" presStyleCnt="0"/>
      <dgm:spPr/>
    </dgm:pt>
    <dgm:pt modelId="{626BC4C1-7783-44BE-91BE-44C956F5D34C}" type="pres">
      <dgm:prSet presAssocID="{96F225B3-2268-4CB1-9A6D-DD3D78235A90}" presName="parentLeftMargin" presStyleLbl="node1" presStyleIdx="0" presStyleCnt="2"/>
      <dgm:spPr/>
      <dgm:t>
        <a:bodyPr/>
        <a:lstStyle/>
        <a:p>
          <a:endParaRPr lang="en-US"/>
        </a:p>
      </dgm:t>
    </dgm:pt>
    <dgm:pt modelId="{8B3DCA86-CC99-48ED-8764-6E81C7AE6BE9}" type="pres">
      <dgm:prSet presAssocID="{96F225B3-2268-4CB1-9A6D-DD3D78235A90}" presName="parentText" presStyleLbl="node1" presStyleIdx="0" presStyleCnt="2" custScaleX="96693" custScaleY="56703">
        <dgm:presLayoutVars>
          <dgm:chMax val="0"/>
          <dgm:bulletEnabled val="1"/>
        </dgm:presLayoutVars>
      </dgm:prSet>
      <dgm:spPr>
        <a:prstGeom prst="rect">
          <a:avLst/>
        </a:prstGeom>
      </dgm:spPr>
      <dgm:t>
        <a:bodyPr/>
        <a:lstStyle/>
        <a:p>
          <a:endParaRPr lang="en-US"/>
        </a:p>
      </dgm:t>
    </dgm:pt>
    <dgm:pt modelId="{8A917F7A-6EF6-4379-B9C9-8385463527DE}" type="pres">
      <dgm:prSet presAssocID="{96F225B3-2268-4CB1-9A6D-DD3D78235A90}" presName="negativeSpace" presStyleCnt="0"/>
      <dgm:spPr/>
    </dgm:pt>
    <dgm:pt modelId="{D96AA0FF-3772-4C88-B9D9-D7702591B9A7}" type="pres">
      <dgm:prSet presAssocID="{96F225B3-2268-4CB1-9A6D-DD3D78235A90}" presName="childText" presStyleLbl="conFgAcc1" presStyleIdx="0" presStyleCnt="2" custScaleY="94176">
        <dgm:presLayoutVars>
          <dgm:bulletEnabled val="1"/>
        </dgm:presLayoutVars>
      </dgm:prSet>
      <dgm:spPr/>
      <dgm:t>
        <a:bodyPr/>
        <a:lstStyle/>
        <a:p>
          <a:endParaRPr lang="en-US"/>
        </a:p>
      </dgm:t>
    </dgm:pt>
    <dgm:pt modelId="{A1573737-E787-472F-AAE3-2E202980FDAD}" type="pres">
      <dgm:prSet presAssocID="{F7D5E32B-2816-47FB-95E5-01C708BBC493}" presName="spaceBetweenRectangles" presStyleCnt="0"/>
      <dgm:spPr/>
    </dgm:pt>
    <dgm:pt modelId="{2E035A50-D974-4530-9F87-25D1902BC720}" type="pres">
      <dgm:prSet presAssocID="{9270810E-5EDA-493C-94A3-CD56D6BDC201}" presName="parentLin" presStyleCnt="0"/>
      <dgm:spPr/>
    </dgm:pt>
    <dgm:pt modelId="{1A4914B0-4ADB-4422-A669-ADF399C2B1C5}" type="pres">
      <dgm:prSet presAssocID="{9270810E-5EDA-493C-94A3-CD56D6BDC201}" presName="parentLeftMargin" presStyleLbl="node1" presStyleIdx="0" presStyleCnt="2"/>
      <dgm:spPr/>
      <dgm:t>
        <a:bodyPr/>
        <a:lstStyle/>
        <a:p>
          <a:endParaRPr lang="en-US"/>
        </a:p>
      </dgm:t>
    </dgm:pt>
    <dgm:pt modelId="{388E0281-7FCC-4892-BD85-59C45354E9DA}" type="pres">
      <dgm:prSet presAssocID="{9270810E-5EDA-493C-94A3-CD56D6BDC201}" presName="parentText" presStyleLbl="node1" presStyleIdx="1" presStyleCnt="2" custScaleX="98677" custScaleY="52955">
        <dgm:presLayoutVars>
          <dgm:chMax val="0"/>
          <dgm:bulletEnabled val="1"/>
        </dgm:presLayoutVars>
      </dgm:prSet>
      <dgm:spPr>
        <a:prstGeom prst="rect">
          <a:avLst/>
        </a:prstGeom>
      </dgm:spPr>
      <dgm:t>
        <a:bodyPr/>
        <a:lstStyle/>
        <a:p>
          <a:endParaRPr lang="en-US"/>
        </a:p>
      </dgm:t>
    </dgm:pt>
    <dgm:pt modelId="{3C42DE1F-FF80-4A87-843C-09E6A8F10F3F}" type="pres">
      <dgm:prSet presAssocID="{9270810E-5EDA-493C-94A3-CD56D6BDC201}" presName="negativeSpace" presStyleCnt="0"/>
      <dgm:spPr/>
    </dgm:pt>
    <dgm:pt modelId="{EA904451-CA9C-48CF-A3F7-6C4003934218}" type="pres">
      <dgm:prSet presAssocID="{9270810E-5EDA-493C-94A3-CD56D6BDC201}" presName="childText" presStyleLbl="conFgAcc1" presStyleIdx="1" presStyleCnt="2" custScaleY="96340">
        <dgm:presLayoutVars>
          <dgm:bulletEnabled val="1"/>
        </dgm:presLayoutVars>
      </dgm:prSet>
      <dgm:spPr/>
      <dgm:t>
        <a:bodyPr/>
        <a:lstStyle/>
        <a:p>
          <a:endParaRPr lang="en-US"/>
        </a:p>
      </dgm:t>
    </dgm:pt>
  </dgm:ptLst>
  <dgm:cxnLst>
    <dgm:cxn modelId="{9193339F-D755-4784-AEDB-EF938CC93C22}" type="presOf" srcId="{2F9F188B-E748-4322-872A-C41221C4DBC1}" destId="{EA904451-CA9C-48CF-A3F7-6C4003934218}" srcOrd="0" destOrd="1" presId="urn:microsoft.com/office/officeart/2005/8/layout/list1"/>
    <dgm:cxn modelId="{60D789E2-7A32-4437-8E2C-8B560B3784C0}" srcId="{96F225B3-2268-4CB1-9A6D-DD3D78235A90}" destId="{73381DCD-C269-4E6D-9AFB-BECEE2749D18}" srcOrd="0" destOrd="0" parTransId="{720D56F4-65FC-4CDA-8B3B-12DC7D227BE8}" sibTransId="{85349A43-5576-44C6-8D13-62F2BF5EFAFB}"/>
    <dgm:cxn modelId="{06648C68-17D5-4856-978E-753512428FD8}" type="presOf" srcId="{73381DCD-C269-4E6D-9AFB-BECEE2749D18}" destId="{D96AA0FF-3772-4C88-B9D9-D7702591B9A7}" srcOrd="0" destOrd="0" presId="urn:microsoft.com/office/officeart/2005/8/layout/list1"/>
    <dgm:cxn modelId="{606D715F-4BB7-40D4-B96D-3A1EE6FD1F64}" srcId="{9270810E-5EDA-493C-94A3-CD56D6BDC201}" destId="{6A69E878-6E4C-4840-B8F1-E395DA9854AF}" srcOrd="0" destOrd="0" parTransId="{E57BA40C-1429-48A7-B536-012502266669}" sibTransId="{29EBC539-22E0-4AC6-97FB-361BDF867572}"/>
    <dgm:cxn modelId="{D0942552-CD46-41ED-8BF6-B29793CCDDCD}" type="presOf" srcId="{22DBF594-A36B-4F21-8F9D-0210B181BBF1}" destId="{D96AA0FF-3772-4C88-B9D9-D7702591B9A7}" srcOrd="0" destOrd="1" presId="urn:microsoft.com/office/officeart/2005/8/layout/list1"/>
    <dgm:cxn modelId="{F7EA77E1-FDB7-4D5D-BCAF-1E12512C1E86}" type="presOf" srcId="{96F225B3-2268-4CB1-9A6D-DD3D78235A90}" destId="{8B3DCA86-CC99-48ED-8764-6E81C7AE6BE9}" srcOrd="1" destOrd="0" presId="urn:microsoft.com/office/officeart/2005/8/layout/list1"/>
    <dgm:cxn modelId="{0B4F06C2-ADD1-4ADB-8149-D0433D01ABB4}" srcId="{9270810E-5EDA-493C-94A3-CD56D6BDC201}" destId="{2F9F188B-E748-4322-872A-C41221C4DBC1}" srcOrd="1" destOrd="0" parTransId="{6783EEAF-BDEB-4799-A395-C84A97DF843B}" sibTransId="{9019EA08-C15F-4372-90DA-EB4734851008}"/>
    <dgm:cxn modelId="{6D673346-6ECA-4422-95A7-26EBB2249461}" type="presOf" srcId="{6A69E878-6E4C-4840-B8F1-E395DA9854AF}" destId="{EA904451-CA9C-48CF-A3F7-6C4003934218}" srcOrd="0" destOrd="0" presId="urn:microsoft.com/office/officeart/2005/8/layout/list1"/>
    <dgm:cxn modelId="{304B3FEF-A04A-4EB6-B224-EBD06900C776}" srcId="{1E11E206-3F6C-4535-B4C2-1852A1175E7D}" destId="{9270810E-5EDA-493C-94A3-CD56D6BDC201}" srcOrd="1" destOrd="0" parTransId="{8AFFD4DB-1827-4550-B581-D6836D1A7B41}" sibTransId="{C6C5529E-8F47-4FCC-A5E6-616381E60A8A}"/>
    <dgm:cxn modelId="{FDB70021-1166-434D-985E-ECB250AF01DF}" type="presOf" srcId="{9270810E-5EDA-493C-94A3-CD56D6BDC201}" destId="{388E0281-7FCC-4892-BD85-59C45354E9DA}" srcOrd="1" destOrd="0" presId="urn:microsoft.com/office/officeart/2005/8/layout/list1"/>
    <dgm:cxn modelId="{2EA0C093-BDB8-47FA-8FA9-D1872450E7C6}" srcId="{96F225B3-2268-4CB1-9A6D-DD3D78235A90}" destId="{22DBF594-A36B-4F21-8F9D-0210B181BBF1}" srcOrd="1" destOrd="0" parTransId="{BD163BDE-E492-4E61-B4A3-A688ACC5524A}" sibTransId="{917598C9-C473-4962-9474-02B78371C2FA}"/>
    <dgm:cxn modelId="{64ADF198-D21B-4827-A5CE-B8972422049E}" type="presOf" srcId="{9270810E-5EDA-493C-94A3-CD56D6BDC201}" destId="{1A4914B0-4ADB-4422-A669-ADF399C2B1C5}" srcOrd="0" destOrd="0" presId="urn:microsoft.com/office/officeart/2005/8/layout/list1"/>
    <dgm:cxn modelId="{98E5AC7D-827F-4FB2-A78A-1018D4A6B493}" type="presOf" srcId="{1E11E206-3F6C-4535-B4C2-1852A1175E7D}" destId="{1A148C7C-2DF7-4A3E-8B60-CD1BB656DEB0}" srcOrd="0" destOrd="0" presId="urn:microsoft.com/office/officeart/2005/8/layout/list1"/>
    <dgm:cxn modelId="{16FB6CCA-CB32-45F7-9201-709782784D93}" type="presOf" srcId="{96F225B3-2268-4CB1-9A6D-DD3D78235A90}" destId="{626BC4C1-7783-44BE-91BE-44C956F5D34C}" srcOrd="0" destOrd="0" presId="urn:microsoft.com/office/officeart/2005/8/layout/list1"/>
    <dgm:cxn modelId="{667C7982-07DA-481C-9497-BB8D1BD54CE6}" srcId="{1E11E206-3F6C-4535-B4C2-1852A1175E7D}" destId="{96F225B3-2268-4CB1-9A6D-DD3D78235A90}" srcOrd="0" destOrd="0" parTransId="{BB73B217-FF8F-4C8F-8CD2-4750708F0382}" sibTransId="{F7D5E32B-2816-47FB-95E5-01C708BBC493}"/>
    <dgm:cxn modelId="{235F2E60-677B-44C0-A518-958DF4691A0E}" type="presParOf" srcId="{1A148C7C-2DF7-4A3E-8B60-CD1BB656DEB0}" destId="{75069D38-BA13-4431-99AF-CCCC3F150DA1}" srcOrd="0" destOrd="0" presId="urn:microsoft.com/office/officeart/2005/8/layout/list1"/>
    <dgm:cxn modelId="{6125DB4D-92C8-4E3C-A150-27250FAA2A20}" type="presParOf" srcId="{75069D38-BA13-4431-99AF-CCCC3F150DA1}" destId="{626BC4C1-7783-44BE-91BE-44C956F5D34C}" srcOrd="0" destOrd="0" presId="urn:microsoft.com/office/officeart/2005/8/layout/list1"/>
    <dgm:cxn modelId="{7BA45699-6B2C-40A6-980D-D399D568CBE9}" type="presParOf" srcId="{75069D38-BA13-4431-99AF-CCCC3F150DA1}" destId="{8B3DCA86-CC99-48ED-8764-6E81C7AE6BE9}" srcOrd="1" destOrd="0" presId="urn:microsoft.com/office/officeart/2005/8/layout/list1"/>
    <dgm:cxn modelId="{28954837-1E0E-441A-B41C-144A6E714BAE}" type="presParOf" srcId="{1A148C7C-2DF7-4A3E-8B60-CD1BB656DEB0}" destId="{8A917F7A-6EF6-4379-B9C9-8385463527DE}" srcOrd="1" destOrd="0" presId="urn:microsoft.com/office/officeart/2005/8/layout/list1"/>
    <dgm:cxn modelId="{7555952A-C465-4BF9-8957-CA20F221717B}" type="presParOf" srcId="{1A148C7C-2DF7-4A3E-8B60-CD1BB656DEB0}" destId="{D96AA0FF-3772-4C88-B9D9-D7702591B9A7}" srcOrd="2" destOrd="0" presId="urn:microsoft.com/office/officeart/2005/8/layout/list1"/>
    <dgm:cxn modelId="{B8B65958-CCBD-4323-978A-3DD1ED694D41}" type="presParOf" srcId="{1A148C7C-2DF7-4A3E-8B60-CD1BB656DEB0}" destId="{A1573737-E787-472F-AAE3-2E202980FDAD}" srcOrd="3" destOrd="0" presId="urn:microsoft.com/office/officeart/2005/8/layout/list1"/>
    <dgm:cxn modelId="{7E4E188C-5B05-4F77-9110-2F8289A93428}" type="presParOf" srcId="{1A148C7C-2DF7-4A3E-8B60-CD1BB656DEB0}" destId="{2E035A50-D974-4530-9F87-25D1902BC720}" srcOrd="4" destOrd="0" presId="urn:microsoft.com/office/officeart/2005/8/layout/list1"/>
    <dgm:cxn modelId="{FDB60B69-6827-4931-ACB3-C38E17F75FE6}" type="presParOf" srcId="{2E035A50-D974-4530-9F87-25D1902BC720}" destId="{1A4914B0-4ADB-4422-A669-ADF399C2B1C5}" srcOrd="0" destOrd="0" presId="urn:microsoft.com/office/officeart/2005/8/layout/list1"/>
    <dgm:cxn modelId="{1A03D9F2-33F7-4D26-905D-939104CC4AF6}" type="presParOf" srcId="{2E035A50-D974-4530-9F87-25D1902BC720}" destId="{388E0281-7FCC-4892-BD85-59C45354E9DA}" srcOrd="1" destOrd="0" presId="urn:microsoft.com/office/officeart/2005/8/layout/list1"/>
    <dgm:cxn modelId="{34BDB026-7525-46DC-AB2D-2A805EE92515}" type="presParOf" srcId="{1A148C7C-2DF7-4A3E-8B60-CD1BB656DEB0}" destId="{3C42DE1F-FF80-4A87-843C-09E6A8F10F3F}" srcOrd="5" destOrd="0" presId="urn:microsoft.com/office/officeart/2005/8/layout/list1"/>
    <dgm:cxn modelId="{101ADCAC-CC93-49E6-BDBD-DF50281FFD48}" type="presParOf" srcId="{1A148C7C-2DF7-4A3E-8B60-CD1BB656DEB0}" destId="{EA904451-CA9C-48CF-A3F7-6C400393421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AA0FF-3772-4C88-B9D9-D7702591B9A7}">
      <dsp:nvSpPr>
        <dsp:cNvPr id="0" name=""/>
        <dsp:cNvSpPr/>
      </dsp:nvSpPr>
      <dsp:spPr>
        <a:xfrm>
          <a:off x="0" y="128428"/>
          <a:ext cx="7726680" cy="1706504"/>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676" tIns="1124712" rIns="59967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solidFill>
                <a:schemeClr val="bg2"/>
              </a:solidFill>
            </a:rPr>
            <a:t>User feeds their symptoms to get likely diagnosis</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dirty="0" smtClean="0">
              <a:solidFill>
                <a:schemeClr val="bg2"/>
              </a:solidFill>
            </a:rPr>
            <a:t>Along with diagnosis the medicines and treatments are suggested</a:t>
          </a:r>
          <a:endParaRPr lang="en-US" sz="1600" kern="1200" dirty="0">
            <a:solidFill>
              <a:schemeClr val="bg2"/>
            </a:solidFill>
          </a:endParaRPr>
        </a:p>
      </dsp:txBody>
      <dsp:txXfrm>
        <a:off x="0" y="128428"/>
        <a:ext cx="7726680" cy="1706504"/>
      </dsp:txXfrm>
    </dsp:sp>
    <dsp:sp modelId="{8B3DCA86-CC99-48ED-8764-6E81C7AE6BE9}">
      <dsp:nvSpPr>
        <dsp:cNvPr id="0" name=""/>
        <dsp:cNvSpPr/>
      </dsp:nvSpPr>
      <dsp:spPr>
        <a:xfrm>
          <a:off x="386334" y="11683"/>
          <a:ext cx="5229811" cy="987584"/>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35" tIns="0" rIns="204435" bIns="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2"/>
              </a:solidFill>
            </a:rPr>
            <a:t>Easy to use Diagnosis and Treatment suggestion system</a:t>
          </a:r>
          <a:endParaRPr lang="en-US" sz="1800" b="1" kern="1200" dirty="0">
            <a:solidFill>
              <a:schemeClr val="bg2"/>
            </a:solidFill>
          </a:endParaRPr>
        </a:p>
      </dsp:txBody>
      <dsp:txXfrm>
        <a:off x="386334" y="11683"/>
        <a:ext cx="5229811" cy="987584"/>
      </dsp:txXfrm>
    </dsp:sp>
    <dsp:sp modelId="{EA904451-CA9C-48CF-A3F7-6C4003934218}">
      <dsp:nvSpPr>
        <dsp:cNvPr id="0" name=""/>
        <dsp:cNvSpPr/>
      </dsp:nvSpPr>
      <dsp:spPr>
        <a:xfrm>
          <a:off x="0" y="2204999"/>
          <a:ext cx="7726680" cy="1745716"/>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676" tIns="1124712" rIns="59967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solidFill>
                <a:schemeClr val="bg2"/>
              </a:solidFill>
            </a:rPr>
            <a:t>Can be used in rural area after expansion of the project</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dirty="0" smtClean="0">
              <a:solidFill>
                <a:schemeClr val="bg2"/>
              </a:solidFill>
            </a:rPr>
            <a:t>Can be used in their local tongue </a:t>
          </a:r>
          <a:endParaRPr lang="en-US" sz="1600" kern="1200" dirty="0">
            <a:solidFill>
              <a:schemeClr val="bg2"/>
            </a:solidFill>
          </a:endParaRPr>
        </a:p>
      </dsp:txBody>
      <dsp:txXfrm>
        <a:off x="0" y="2204999"/>
        <a:ext cx="7726680" cy="1745716"/>
      </dsp:txXfrm>
    </dsp:sp>
    <dsp:sp modelId="{388E0281-7FCC-4892-BD85-59C45354E9DA}">
      <dsp:nvSpPr>
        <dsp:cNvPr id="0" name=""/>
        <dsp:cNvSpPr/>
      </dsp:nvSpPr>
      <dsp:spPr>
        <a:xfrm>
          <a:off x="386334" y="2153532"/>
          <a:ext cx="5337119" cy="922306"/>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35" tIns="0" rIns="204435" bIns="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2"/>
              </a:solidFill>
            </a:rPr>
            <a:t>Future use after expansion</a:t>
          </a:r>
          <a:endParaRPr lang="en-US" sz="1800" b="1" kern="1200" dirty="0">
            <a:solidFill>
              <a:schemeClr val="bg2"/>
            </a:solidFill>
          </a:endParaRPr>
        </a:p>
      </dsp:txBody>
      <dsp:txXfrm>
        <a:off x="386334" y="2153532"/>
        <a:ext cx="5337119" cy="9223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7"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30-Apr-18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30-Apr-18</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smtClean="0"/>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www.website.com</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smtClean="0"/>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tackoverflow.com/" TargetMode="External"/><Relationship Id="rId7" Type="http://schemas.openxmlformats.org/officeDocument/2006/relationships/hyperlink" Target="https://web.cs.dal.ca/~hawkey/3130/srs_template-ieee.doc" TargetMode="External"/><Relationship Id="rId2" Type="http://schemas.openxmlformats.org/officeDocument/2006/relationships/hyperlink" Target="http://www.pythonprogramming.net/" TargetMode="External"/><Relationship Id="rId1" Type="http://schemas.openxmlformats.org/officeDocument/2006/relationships/slideLayout" Target="../slideLayouts/slideLayout2.xml"/><Relationship Id="rId6" Type="http://schemas.openxmlformats.org/officeDocument/2006/relationships/hyperlink" Target="https://security.stackexchange.com/questions/11493/how-hard-is-it-to-intercept-sms-two-factor-authentication" TargetMode="External"/><Relationship Id="rId5" Type="http://schemas.openxmlformats.org/officeDocument/2006/relationships/hyperlink" Target="https://www.kaggle.com/plarmuseau/symptom-disease-recommender/data" TargetMode="External"/><Relationship Id="rId4" Type="http://schemas.openxmlformats.org/officeDocument/2006/relationships/hyperlink" Target="http://www.nltk.org/book/"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1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smtClean="0"/>
              <a:t>Minor Project</a:t>
            </a:r>
            <a:br>
              <a:rPr lang="en-US" dirty="0" smtClean="0"/>
            </a:br>
            <a:r>
              <a:rPr lang="en-US" dirty="0" smtClean="0"/>
              <a:t>Medical Chatbot</a:t>
            </a:r>
            <a:endParaRPr lang="en-US" b="0" dirty="0"/>
          </a:p>
        </p:txBody>
      </p:sp>
      <p:sp>
        <p:nvSpPr>
          <p:cNvPr id="3" name="Rectangle 2"/>
          <p:cNvSpPr>
            <a:spLocks noGrp="1"/>
          </p:cNvSpPr>
          <p:nvPr>
            <p:ph type="subTitle" idx="1"/>
          </p:nvPr>
        </p:nvSpPr>
        <p:spPr>
          <a:xfrm>
            <a:off x="4648200" y="3849666"/>
            <a:ext cx="3955256" cy="3008334"/>
          </a:xfrm>
        </p:spPr>
        <p:txBody>
          <a:bodyPr>
            <a:normAutofit fontScale="70000" lnSpcReduction="20000"/>
          </a:bodyPr>
          <a:lstStyle/>
          <a:p>
            <a:pPr algn="r"/>
            <a:r>
              <a:rPr lang="en-US" sz="2900" b="1" dirty="0" smtClean="0"/>
              <a:t>Diagnosis and Medicines Recommendation</a:t>
            </a:r>
            <a:endParaRPr lang="en-US" sz="2900" b="1" dirty="0"/>
          </a:p>
          <a:p>
            <a:pPr algn="r"/>
            <a:r>
              <a:rPr lang="en-US" sz="2100" dirty="0" smtClean="0"/>
              <a:t>Yogita Bala Singh – 1505626</a:t>
            </a:r>
          </a:p>
          <a:p>
            <a:pPr algn="r"/>
            <a:r>
              <a:rPr lang="en-US" sz="2100" dirty="0" smtClean="0"/>
              <a:t>Gaurav Singh – 1505627</a:t>
            </a:r>
          </a:p>
          <a:p>
            <a:pPr algn="r"/>
            <a:r>
              <a:rPr lang="en-US" sz="2100" dirty="0" smtClean="0"/>
              <a:t>Zeeshan Ali Naqvi -1505632</a:t>
            </a:r>
          </a:p>
          <a:p>
            <a:pPr algn="r"/>
            <a:r>
              <a:rPr lang="en-US" sz="2100" dirty="0" smtClean="0"/>
              <a:t>Siba Prasad Tripathy – 1505638</a:t>
            </a:r>
          </a:p>
          <a:p>
            <a:pPr algn="r"/>
            <a:r>
              <a:rPr lang="en-US" sz="2100" dirty="0" smtClean="0"/>
              <a:t>Sayan Chakraborty -1521039</a:t>
            </a:r>
          </a:p>
          <a:p>
            <a:pPr algn="r"/>
            <a:endParaRPr lang="en-US" sz="2100" dirty="0"/>
          </a:p>
          <a:p>
            <a:pPr algn="r"/>
            <a:r>
              <a:rPr lang="en-US" sz="2100" dirty="0" smtClean="0"/>
              <a:t>Project Guide – Prof.B.S.P Mishra</a:t>
            </a:r>
          </a:p>
          <a:p>
            <a:pPr algn="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Interaction</a:t>
            </a:r>
            <a:endParaRPr lang="en-US" dirty="0"/>
          </a:p>
        </p:txBody>
      </p:sp>
      <p:sp>
        <p:nvSpPr>
          <p:cNvPr id="3" name="Content Placeholder 2"/>
          <p:cNvSpPr>
            <a:spLocks noGrp="1"/>
          </p:cNvSpPr>
          <p:nvPr>
            <p:ph idx="1"/>
          </p:nvPr>
        </p:nvSpPr>
        <p:spPr>
          <a:xfrm>
            <a:off x="457200" y="1600200"/>
            <a:ext cx="3581400" cy="4419600"/>
          </a:xfrm>
        </p:spPr>
        <p:txBody>
          <a:bodyPr>
            <a:normAutofit fontScale="85000" lnSpcReduction="10000"/>
          </a:bodyPr>
          <a:lstStyle/>
          <a:p>
            <a:r>
              <a:rPr lang="en-US" dirty="0" smtClean="0"/>
              <a:t>User Interface was Created using </a:t>
            </a:r>
            <a:r>
              <a:rPr lang="en-US" dirty="0"/>
              <a:t>with </a:t>
            </a:r>
            <a:r>
              <a:rPr lang="en-US" dirty="0" smtClean="0"/>
              <a:t> Qt </a:t>
            </a:r>
            <a:r>
              <a:rPr lang="en-US" dirty="0"/>
              <a:t>Creator (</a:t>
            </a:r>
            <a:r>
              <a:rPr lang="en-US" dirty="0" smtClean="0"/>
              <a:t>pyQt4)</a:t>
            </a:r>
          </a:p>
          <a:p>
            <a:r>
              <a:rPr lang="en-US" dirty="0" smtClean="0"/>
              <a:t>The UI contains a line edit, two text edit boxes and two buttons.</a:t>
            </a:r>
          </a:p>
          <a:p>
            <a:r>
              <a:rPr lang="en-US" dirty="0" smtClean="0"/>
              <a:t>The line edit text is used for taking input, Text edit boxes for output results. </a:t>
            </a:r>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265609"/>
            <a:ext cx="4804442" cy="5040347"/>
          </a:xfrm>
          <a:prstGeom prst="rect">
            <a:avLst/>
          </a:prstGeom>
        </p:spPr>
      </p:pic>
    </p:spTree>
    <p:extLst>
      <p:ext uri="{BB962C8B-B14F-4D97-AF65-F5344CB8AC3E}">
        <p14:creationId xmlns:p14="http://schemas.microsoft.com/office/powerpoint/2010/main" val="384627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4754880" cy="799306"/>
          </a:xfrm>
        </p:spPr>
        <p:txBody>
          <a:bodyPr/>
          <a:lstStyle/>
          <a:p>
            <a:r>
              <a:rPr lang="en-US" b="0" dirty="0" smtClean="0"/>
              <a:t>Overall</a:t>
            </a:r>
            <a:r>
              <a:rPr lang="en-US" dirty="0" smtClean="0"/>
              <a:t> Flow</a:t>
            </a:r>
            <a:endParaRPr lang="en-US" dirty="0"/>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r>
              <a:rPr lang="en-US" dirty="0"/>
              <a:t>www.website.com</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11</a:t>
            </a:fld>
            <a:endParaRPr lang="en-US"/>
          </a:p>
        </p:txBody>
      </p:sp>
      <p:grpSp>
        <p:nvGrpSpPr>
          <p:cNvPr id="11" name="Group 10" descr="rectangle">
            <a:extLst>
              <a:ext uri="{FF2B5EF4-FFF2-40B4-BE49-F238E27FC236}">
                <a16:creationId xmlns:a16="http://schemas.microsoft.com/office/drawing/2014/main" id="{D8BE7A4D-0952-4CCE-B4D5-5EA8630027CD}"/>
              </a:ext>
            </a:extLst>
          </p:cNvPr>
          <p:cNvGrpSpPr/>
          <p:nvPr/>
        </p:nvGrpSpPr>
        <p:grpSpPr>
          <a:xfrm>
            <a:off x="2106930" y="4486681"/>
            <a:ext cx="4754880" cy="425066"/>
            <a:chOff x="0" y="3750030"/>
            <a:chExt cx="8229600" cy="820415"/>
          </a:xfrm>
          <a:solidFill>
            <a:schemeClr val="accent1"/>
          </a:solidFill>
        </p:grpSpPr>
        <p:sp>
          <p:nvSpPr>
            <p:cNvPr id="30" name="Rectangle 29">
              <a:extLst>
                <a:ext uri="{FF2B5EF4-FFF2-40B4-BE49-F238E27FC236}">
                  <a16:creationId xmlns:a16="http://schemas.microsoft.com/office/drawing/2014/main" id="{27D052D3-5943-4CCA-A968-24C63DF3001D}"/>
                </a:ext>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581D9412-6870-452F-A54C-AFA568D05E5F}"/>
                </a:ext>
              </a:extLst>
            </p:cNvPr>
            <p:cNvSpPr txBox="1"/>
            <p:nvPr/>
          </p:nvSpPr>
          <p:spPr>
            <a:xfrm>
              <a:off x="178044" y="3938725"/>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dirty="0" smtClean="0"/>
                <a:t>Output of desired diagnosis and medicines </a:t>
              </a:r>
              <a:endParaRPr lang="en-US" sz="1500" kern="1200" dirty="0"/>
            </a:p>
          </p:txBody>
        </p:sp>
      </p:grpSp>
      <p:grpSp>
        <p:nvGrpSpPr>
          <p:cNvPr id="15" name="Group 14" descr="rectangle">
            <a:extLst>
              <a:ext uri="{FF2B5EF4-FFF2-40B4-BE49-F238E27FC236}">
                <a16:creationId xmlns:a16="http://schemas.microsoft.com/office/drawing/2014/main" id="{E62F7363-23DF-4B13-B949-1B67E5B9A4DB}"/>
              </a:ext>
            </a:extLst>
          </p:cNvPr>
          <p:cNvGrpSpPr/>
          <p:nvPr/>
        </p:nvGrpSpPr>
        <p:grpSpPr>
          <a:xfrm>
            <a:off x="2998470" y="3678687"/>
            <a:ext cx="2971800" cy="653752"/>
            <a:chOff x="0" y="2500538"/>
            <a:chExt cx="8229600" cy="1261798"/>
          </a:xfrm>
          <a:solidFill>
            <a:schemeClr val="accent4">
              <a:lumMod val="50000"/>
            </a:schemeClr>
          </a:solidFill>
        </p:grpSpPr>
        <p:sp>
          <p:nvSpPr>
            <p:cNvPr id="22" name="Callout: Up Arrow 21">
              <a:extLst>
                <a:ext uri="{FF2B5EF4-FFF2-40B4-BE49-F238E27FC236}">
                  <a16:creationId xmlns:a16="http://schemas.microsoft.com/office/drawing/2014/main" id="{2115AB7A-4DE5-418F-94E6-BB81DDC828B3}"/>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allout: Up Arrow 12">
              <a:extLst>
                <a:ext uri="{FF2B5EF4-FFF2-40B4-BE49-F238E27FC236}">
                  <a16:creationId xmlns:a16="http://schemas.microsoft.com/office/drawing/2014/main" id="{1DA29D9A-DD96-43EF-B182-868A71CA63FC}"/>
                </a:ext>
              </a:extLst>
            </p:cNvPr>
            <p:cNvSpPr txBox="1"/>
            <p:nvPr/>
          </p:nvSpPr>
          <p:spPr>
            <a:xfrm rot="21600000">
              <a:off x="0" y="2500538"/>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dirty="0" smtClean="0"/>
                <a:t>Refinement of symptoms</a:t>
              </a:r>
              <a:endParaRPr lang="en-US" sz="1500" kern="1200" dirty="0"/>
            </a:p>
          </p:txBody>
        </p:sp>
      </p:grpSp>
      <p:grpSp>
        <p:nvGrpSpPr>
          <p:cNvPr id="16" name="Group 15" descr="rectangle">
            <a:extLst>
              <a:ext uri="{FF2B5EF4-FFF2-40B4-BE49-F238E27FC236}">
                <a16:creationId xmlns:a16="http://schemas.microsoft.com/office/drawing/2014/main" id="{CBE9B9A0-2E55-404A-BA78-59DB18604AD2}"/>
              </a:ext>
            </a:extLst>
          </p:cNvPr>
          <p:cNvGrpSpPr/>
          <p:nvPr/>
        </p:nvGrpSpPr>
        <p:grpSpPr>
          <a:xfrm>
            <a:off x="2998470" y="2868044"/>
            <a:ext cx="2971800" cy="653752"/>
            <a:chOff x="0" y="1251046"/>
            <a:chExt cx="8229600" cy="1261798"/>
          </a:xfrm>
          <a:solidFill>
            <a:schemeClr val="accent2"/>
          </a:solidFill>
        </p:grpSpPr>
        <p:sp>
          <p:nvSpPr>
            <p:cNvPr id="20" name="Callout: Up Arrow 19">
              <a:extLst>
                <a:ext uri="{FF2B5EF4-FFF2-40B4-BE49-F238E27FC236}">
                  <a16:creationId xmlns:a16="http://schemas.microsoft.com/office/drawing/2014/main" id="{2DE9FEE3-FE02-475E-8B6D-A2F80E168D6C}"/>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id="{E8BE8ECF-AA6E-4DD3-ADD0-612F0B1E235D}"/>
                </a:ext>
              </a:extLst>
            </p:cNvPr>
            <p:cNvSpPr txBox="1"/>
            <p:nvPr/>
          </p:nvSpPr>
          <p:spPr>
            <a:xfrm rot="21600000">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dirty="0" smtClean="0">
                  <a:solidFill>
                    <a:schemeClr val="bg1"/>
                  </a:solidFill>
                </a:rPr>
                <a:t>NLP to filter appropriate strings</a:t>
              </a:r>
              <a:endParaRPr lang="en-US" sz="1500" kern="1200" dirty="0">
                <a:solidFill>
                  <a:schemeClr val="bg1"/>
                </a:solidFill>
              </a:endParaRPr>
            </a:p>
          </p:txBody>
        </p:sp>
      </p:grpSp>
      <p:grpSp>
        <p:nvGrpSpPr>
          <p:cNvPr id="17" name="Group 16" descr="rectangle">
            <a:extLst>
              <a:ext uri="{FF2B5EF4-FFF2-40B4-BE49-F238E27FC236}">
                <a16:creationId xmlns:a16="http://schemas.microsoft.com/office/drawing/2014/main" id="{1D227B02-3746-4E15-9429-D3DBB15D0457}"/>
              </a:ext>
            </a:extLst>
          </p:cNvPr>
          <p:cNvGrpSpPr/>
          <p:nvPr/>
        </p:nvGrpSpPr>
        <p:grpSpPr>
          <a:xfrm>
            <a:off x="2514600" y="2057400"/>
            <a:ext cx="3939540" cy="653752"/>
            <a:chOff x="0" y="1554"/>
            <a:chExt cx="8229600" cy="1261798"/>
          </a:xfrm>
          <a:solidFill>
            <a:schemeClr val="accent4"/>
          </a:solidFill>
        </p:grpSpPr>
        <p:sp>
          <p:nvSpPr>
            <p:cNvPr id="18" name="Callout: Up Arrow 17">
              <a:extLst>
                <a:ext uri="{FF2B5EF4-FFF2-40B4-BE49-F238E27FC236}">
                  <a16:creationId xmlns:a16="http://schemas.microsoft.com/office/drawing/2014/main" id="{E7529413-DDD1-4DC1-B8ED-E3450F631ED9}"/>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id="{5B0AFAEF-42AD-47C8-9B67-16166ACDF8E5}"/>
                </a:ext>
              </a:extLst>
            </p:cNvPr>
            <p:cNvSpPr txBox="1"/>
            <p:nvPr/>
          </p:nvSpPr>
          <p:spPr>
            <a:xfrm>
              <a:off x="0" y="1554"/>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dirty="0" smtClean="0">
                  <a:solidFill>
                    <a:schemeClr val="bg1"/>
                  </a:solidFill>
                </a:rPr>
                <a:t>String of symptoms</a:t>
              </a:r>
              <a:endParaRPr lang="en-US" sz="1500" kern="1200" dirty="0">
                <a:solidFill>
                  <a:schemeClr val="bg1"/>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b="1" u="sng" dirty="0" smtClean="0"/>
              <a:t>Implementation Improvements: </a:t>
            </a:r>
            <a:endParaRPr lang="en-US" dirty="0"/>
          </a:p>
          <a:p>
            <a:pPr marL="64008" indent="0">
              <a:buNone/>
            </a:pPr>
            <a:r>
              <a:rPr lang="en-US" b="1" dirty="0" smtClean="0"/>
              <a:t>	</a:t>
            </a:r>
            <a:r>
              <a:rPr lang="en-US" dirty="0" smtClean="0"/>
              <a:t>As a major improvement, the services are thought to be integrated into a generic SMS scheme, mainly for the people of rural areas, since people of rural areas are not aware of modern facilities like the internet or accustomed to complex GUIs or mobile applications.</a:t>
            </a:r>
          </a:p>
          <a:p>
            <a:endParaRPr lang="en-US" dirty="0"/>
          </a:p>
        </p:txBody>
      </p:sp>
    </p:spTree>
    <p:extLst>
      <p:ext uri="{BB962C8B-B14F-4D97-AF65-F5344CB8AC3E}">
        <p14:creationId xmlns:p14="http://schemas.microsoft.com/office/powerpoint/2010/main" val="3087634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		</a:t>
            </a:r>
            <a:endParaRPr lang="en-US" dirty="0"/>
          </a:p>
        </p:txBody>
      </p:sp>
      <p:sp>
        <p:nvSpPr>
          <p:cNvPr id="3" name="Content Placeholder 2"/>
          <p:cNvSpPr>
            <a:spLocks noGrp="1"/>
          </p:cNvSpPr>
          <p:nvPr>
            <p:ph idx="1"/>
          </p:nvPr>
        </p:nvSpPr>
        <p:spPr>
          <a:xfrm>
            <a:off x="457200" y="1600200"/>
            <a:ext cx="8229600" cy="4572000"/>
          </a:xfrm>
        </p:spPr>
        <p:txBody>
          <a:bodyPr/>
          <a:lstStyle/>
          <a:p>
            <a:r>
              <a:rPr lang="en-US" b="1" u="sng" dirty="0" smtClean="0"/>
              <a:t>Major Improvements on Project:</a:t>
            </a:r>
          </a:p>
          <a:p>
            <a:pPr marL="64008" indent="0">
              <a:buNone/>
            </a:pPr>
            <a:r>
              <a:rPr lang="en-US" dirty="0"/>
              <a:t>	</a:t>
            </a:r>
            <a:r>
              <a:rPr lang="en-US" dirty="0" smtClean="0"/>
              <a:t>As a major prediction improvement, the project is thought to be implemented using a basic Seq2seq model using a generic encoding decoding scheme with a Recurrent Neural Network. </a:t>
            </a:r>
          </a:p>
          <a:p>
            <a:pPr marL="64008" indent="0">
              <a:buNone/>
            </a:pPr>
            <a:endParaRPr lang="en-US" dirty="0"/>
          </a:p>
        </p:txBody>
      </p:sp>
    </p:spTree>
    <p:extLst>
      <p:ext uri="{BB962C8B-B14F-4D97-AF65-F5344CB8AC3E}">
        <p14:creationId xmlns:p14="http://schemas.microsoft.com/office/powerpoint/2010/main" val="3621515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Diagrammatic Representation</a:t>
            </a:r>
            <a:endParaRPr lang="en-US" dirty="0"/>
          </a:p>
        </p:txBody>
      </p:sp>
      <p:sp>
        <p:nvSpPr>
          <p:cNvPr id="3" name="Content Placeholder 2"/>
          <p:cNvSpPr>
            <a:spLocks noGrp="1"/>
          </p:cNvSpPr>
          <p:nvPr>
            <p:ph idx="1"/>
          </p:nvPr>
        </p:nvSpPr>
        <p:spPr/>
        <p:txBody>
          <a:bodyPr/>
          <a:lstStyle/>
          <a:p>
            <a:r>
              <a:rPr lang="en-US" dirty="0" smtClean="0"/>
              <a:t>RNN Encoding Decoding Architecture: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209800"/>
            <a:ext cx="7467600" cy="3461280"/>
          </a:xfrm>
          <a:prstGeom prst="rect">
            <a:avLst/>
          </a:prstGeom>
        </p:spPr>
      </p:pic>
    </p:spTree>
    <p:extLst>
      <p:ext uri="{BB962C8B-B14F-4D97-AF65-F5344CB8AC3E}">
        <p14:creationId xmlns:p14="http://schemas.microsoft.com/office/powerpoint/2010/main" val="3431596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a:t>For Natural Language Processing and Data Preprocessing:</a:t>
            </a:r>
          </a:p>
          <a:p>
            <a:pPr lvl="0"/>
            <a:r>
              <a:rPr lang="en-US" u="sng" dirty="0">
                <a:hlinkClick r:id="rId2"/>
              </a:rPr>
              <a:t>www.pythonprogramming.net</a:t>
            </a:r>
            <a:endParaRPr lang="en-US" dirty="0"/>
          </a:p>
          <a:p>
            <a:pPr lvl="0"/>
            <a:r>
              <a:rPr lang="en-US" u="sng" dirty="0">
                <a:hlinkClick r:id="rId3"/>
              </a:rPr>
              <a:t>https://www.stackoverflow.com</a:t>
            </a:r>
            <a:endParaRPr lang="en-US" dirty="0"/>
          </a:p>
          <a:p>
            <a:pPr lvl="0"/>
            <a:r>
              <a:rPr lang="en-US" u="sng" dirty="0">
                <a:hlinkClick r:id="rId4"/>
              </a:rPr>
              <a:t>http://www.nltk.org/book</a:t>
            </a:r>
            <a:r>
              <a:rPr lang="en-US" u="sng" dirty="0" smtClean="0">
                <a:hlinkClick r:id="rId4"/>
              </a:rPr>
              <a:t>/</a:t>
            </a:r>
            <a:endParaRPr lang="en-US" dirty="0"/>
          </a:p>
          <a:p>
            <a:pPr lvl="0"/>
            <a:r>
              <a:rPr lang="en-US" dirty="0"/>
              <a:t>For Dataset (Secondary):</a:t>
            </a:r>
          </a:p>
          <a:p>
            <a:pPr lvl="0"/>
            <a:r>
              <a:rPr lang="en-US" u="sng" dirty="0">
                <a:hlinkClick r:id="rId5"/>
              </a:rPr>
              <a:t>https://</a:t>
            </a:r>
            <a:r>
              <a:rPr lang="en-US" u="sng" dirty="0" smtClean="0">
                <a:hlinkClick r:id="rId5"/>
              </a:rPr>
              <a:t>www.kaggle.com/plarmuseau/symptom-disease-recommender/data</a:t>
            </a:r>
            <a:endParaRPr lang="en-US" dirty="0"/>
          </a:p>
          <a:p>
            <a:pPr lvl="0"/>
            <a:r>
              <a:rPr lang="en-US" dirty="0"/>
              <a:t>For SMS Encryption:</a:t>
            </a:r>
          </a:p>
          <a:p>
            <a:pPr lvl="0"/>
            <a:r>
              <a:rPr lang="en-US" u="sng" dirty="0">
                <a:hlinkClick r:id="rId6"/>
              </a:rPr>
              <a:t>https://</a:t>
            </a:r>
            <a:r>
              <a:rPr lang="en-US" u="sng" dirty="0" smtClean="0">
                <a:hlinkClick r:id="rId6"/>
              </a:rPr>
              <a:t>security.stackexchange.com/questions/11493/how-hard-is-it-to-intercept-sms-two-factor-authentication</a:t>
            </a:r>
            <a:endParaRPr lang="en-US" dirty="0"/>
          </a:p>
          <a:p>
            <a:pPr lvl="0"/>
            <a:r>
              <a:rPr lang="en-US" dirty="0"/>
              <a:t>For SRS document:</a:t>
            </a:r>
          </a:p>
          <a:p>
            <a:pPr lvl="0"/>
            <a:r>
              <a:rPr lang="en-US" u="sng" dirty="0">
                <a:hlinkClick r:id="rId7"/>
              </a:rPr>
              <a:t>https://web.cs.dal.ca/~hawkey/3130/srs_template-ieee.doc</a:t>
            </a:r>
            <a:endParaRPr lang="en-US" dirty="0"/>
          </a:p>
          <a:p>
            <a:r>
              <a:rPr lang="en-US" dirty="0"/>
              <a:t> </a:t>
            </a:r>
          </a:p>
          <a:p>
            <a:endParaRPr lang="en-US" dirty="0"/>
          </a:p>
        </p:txBody>
      </p:sp>
    </p:spTree>
    <p:extLst>
      <p:ext uri="{BB962C8B-B14F-4D97-AF65-F5344CB8AC3E}">
        <p14:creationId xmlns:p14="http://schemas.microsoft.com/office/powerpoint/2010/main" val="2768613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399" y="381198"/>
            <a:ext cx="4800601" cy="675926"/>
          </a:xfrm>
        </p:spPr>
        <p:txBody>
          <a:bodyPr/>
          <a:lstStyle/>
          <a:p>
            <a:r>
              <a:rPr lang="en-US" b="0" dirty="0" smtClean="0"/>
              <a:t>Project’s</a:t>
            </a:r>
            <a:r>
              <a:rPr lang="en-US" dirty="0" smtClean="0"/>
              <a:t> Importance</a:t>
            </a:r>
            <a:endParaRPr lang="en-US"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2</a:t>
            </a:fld>
            <a:endParaRPr lang="en-US"/>
          </a:p>
        </p:txBody>
      </p:sp>
      <p:graphicFrame>
        <p:nvGraphicFramePr>
          <p:cNvPr id="8" name="Content Placeholder 3" descr="list smart graphic design">
            <a:extLst>
              <a:ext uri="{FF2B5EF4-FFF2-40B4-BE49-F238E27FC236}">
                <a16:creationId xmlns:a16="http://schemas.microsoft.com/office/drawing/2014/main" id="{598C553F-4143-4A91-9E18-950B2D9198C3}"/>
              </a:ext>
            </a:extLst>
          </p:cNvPr>
          <p:cNvGraphicFramePr>
            <a:graphicFrameLocks/>
          </p:cNvGraphicFramePr>
          <p:nvPr>
            <p:extLst>
              <p:ext uri="{D42A27DB-BD31-4B8C-83A1-F6EECF244321}">
                <p14:modId xmlns:p14="http://schemas.microsoft.com/office/powerpoint/2010/main" val="3953742146"/>
              </p:ext>
            </p:extLst>
          </p:nvPr>
        </p:nvGraphicFramePr>
        <p:xfrm>
          <a:off x="609600" y="1828800"/>
          <a:ext cx="772668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562238" y="2362200"/>
            <a:ext cx="3521078"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636518" y="3171825"/>
              <a:ext cx="904875" cy="514350"/>
            </a:xfrm>
            <a:prstGeom prst="rect">
              <a:avLst/>
            </a:prstGeom>
          </p:spPr>
        </p:pic>
      </p:grpSp>
      <p:grpSp>
        <p:nvGrpSpPr>
          <p:cNvPr id="19" name="Group 18" descr="heading graphic">
            <a:extLst>
              <a:ext uri="{FF2B5EF4-FFF2-40B4-BE49-F238E27FC236}">
                <a16:creationId xmlns:a16="http://schemas.microsoft.com/office/drawing/2014/main" id="{24C46028-366E-4F67-A5A9-B08CF5110F58}"/>
              </a:ext>
            </a:extLst>
          </p:cNvPr>
          <p:cNvGrpSpPr/>
          <p:nvPr/>
        </p:nvGrpSpPr>
        <p:grpSpPr>
          <a:xfrm>
            <a:off x="5060687" y="2362200"/>
            <a:ext cx="3480329" cy="571500"/>
            <a:chOff x="2673192" y="3171825"/>
            <a:chExt cx="3132295" cy="514350"/>
          </a:xfrm>
        </p:grpSpPr>
        <p:pic>
          <p:nvPicPr>
            <p:cNvPr id="20" name="Graphic 19" descr="heading graphic 1">
              <a:extLst>
                <a:ext uri="{FF2B5EF4-FFF2-40B4-BE49-F238E27FC236}">
                  <a16:creationId xmlns:a16="http://schemas.microsoft.com/office/drawing/2014/main" id="{0B87D64D-964F-46D7-B928-3AA29C95BDC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338512" y="3171825"/>
              <a:ext cx="2466975" cy="514350"/>
            </a:xfrm>
            <a:prstGeom prst="rect">
              <a:avLst/>
            </a:prstGeom>
          </p:spPr>
        </p:pic>
        <p:pic>
          <p:nvPicPr>
            <p:cNvPr id="21" name="Graphic 20" descr="heading graphic 2">
              <a:extLst>
                <a:ext uri="{FF2B5EF4-FFF2-40B4-BE49-F238E27FC236}">
                  <a16:creationId xmlns:a16="http://schemas.microsoft.com/office/drawing/2014/main" id="{BA2DF9F9-5B5B-4C03-B98F-60F7655E2AAD}"/>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673192"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smtClean="0"/>
              <a:t>Intended users</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a:p>
        </p:txBody>
      </p:sp>
      <p:sp>
        <p:nvSpPr>
          <p:cNvPr id="3" name="Rectangle 2"/>
          <p:cNvSpPr>
            <a:spLocks noGrp="1"/>
          </p:cNvSpPr>
          <p:nvPr>
            <p:ph idx="1"/>
          </p:nvPr>
        </p:nvSpPr>
        <p:spPr>
          <a:xfrm>
            <a:off x="466725" y="1283484"/>
            <a:ext cx="6696075" cy="628801"/>
          </a:xfrm>
        </p:spPr>
        <p:txBody>
          <a:bodyPr>
            <a:noAutofit/>
          </a:bodyPr>
          <a:lstStyle/>
          <a:p>
            <a:pPr>
              <a:spcBef>
                <a:spcPts val="0"/>
              </a:spcBef>
            </a:pPr>
            <a:r>
              <a:rPr lang="en-US" sz="1600" dirty="0" smtClean="0"/>
              <a:t>After a proper SMS integration Product can be used by people in rural areas without internet facilities</a:t>
            </a:r>
          </a:p>
          <a:p>
            <a:pPr>
              <a:spcBef>
                <a:spcPts val="0"/>
              </a:spcBef>
            </a:pPr>
            <a:endParaRPr lang="en-US" sz="1600" dirty="0"/>
          </a:p>
          <a:p>
            <a:pPr marL="64008" indent="0">
              <a:spcBef>
                <a:spcPts val="0"/>
              </a:spcBef>
              <a:buNone/>
            </a:pPr>
            <a:endParaRPr lang="en-US" sz="1600" dirty="0"/>
          </a:p>
          <a:p>
            <a:pPr marL="64008" indent="0">
              <a:spcBef>
                <a:spcPts val="0"/>
              </a:spcBef>
              <a:buNone/>
            </a:pPr>
            <a:endParaRPr lang="en-US" sz="1600" dirty="0"/>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890710" y="23729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smtClean="0"/>
              <a:t>Urban Users</a:t>
            </a:r>
            <a:endParaRPr lang="en-US" sz="1400" b="1" dirty="0"/>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1066800" y="3321229"/>
            <a:ext cx="2971800" cy="23937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dirty="0" smtClean="0"/>
              <a:t>Product can be accessed and used using web interface and modern easy to use GUI </a:t>
            </a:r>
          </a:p>
          <a:p>
            <a:pPr marL="285750" indent="-285750">
              <a:spcBef>
                <a:spcPts val="0"/>
              </a:spcBef>
              <a:spcAft>
                <a:spcPts val="1000"/>
              </a:spcAft>
            </a:pPr>
            <a:endParaRPr lang="en-US" sz="1400" dirty="0"/>
          </a:p>
          <a:p>
            <a:pPr marL="285750" indent="-285750">
              <a:spcBef>
                <a:spcPts val="0"/>
              </a:spcBef>
              <a:spcAft>
                <a:spcPts val="1000"/>
              </a:spcAft>
            </a:pPr>
            <a:r>
              <a:rPr lang="en-US" sz="1400" dirty="0" smtClean="0"/>
              <a:t>Can be used using internet services</a:t>
            </a: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smtClean="0"/>
              <a:t>Rural Users</a:t>
            </a:r>
            <a:endParaRPr lang="en-US" sz="1400" b="1" dirty="0"/>
          </a:p>
        </p:txBody>
      </p:sp>
      <p:sp>
        <p:nvSpPr>
          <p:cNvPr id="15" name="Rectangle 2">
            <a:extLst>
              <a:ext uri="{FF2B5EF4-FFF2-40B4-BE49-F238E27FC236}">
                <a16:creationId xmlns:a16="http://schemas.microsoft.com/office/drawing/2014/main" id="{3D120688-CE29-447A-A09D-FA1909809B67}"/>
              </a:ext>
            </a:extLst>
          </p:cNvPr>
          <p:cNvSpPr txBox="1">
            <a:spLocks/>
          </p:cNvSpPr>
          <p:nvPr/>
        </p:nvSpPr>
        <p:spPr>
          <a:xfrm>
            <a:off x="5434016" y="3321229"/>
            <a:ext cx="2971800" cy="20127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dirty="0" smtClean="0"/>
              <a:t>Product can be used by rural users </a:t>
            </a:r>
          </a:p>
          <a:p>
            <a:pPr marL="285750" indent="-285750">
              <a:spcBef>
                <a:spcPts val="0"/>
              </a:spcBef>
              <a:spcAft>
                <a:spcPts val="1000"/>
              </a:spcAft>
            </a:pPr>
            <a:r>
              <a:rPr lang="en-US" sz="1400" dirty="0" smtClean="0"/>
              <a:t>At places where internet services are not available</a:t>
            </a:r>
          </a:p>
          <a:p>
            <a:pPr marL="285750" indent="-285750">
              <a:spcBef>
                <a:spcPts val="0"/>
              </a:spcBef>
              <a:spcAft>
                <a:spcPts val="1000"/>
              </a:spcAft>
            </a:pPr>
            <a:r>
              <a:rPr lang="en-US" sz="1400" dirty="0" smtClean="0"/>
              <a:t>Mobile SMS is used to access the product</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457200" y="1425654"/>
            <a:ext cx="7726680" cy="5127545"/>
          </a:xfrm>
        </p:spPr>
        <p:txBody>
          <a:bodyPr>
            <a:normAutofit fontScale="85000" lnSpcReduction="20000"/>
          </a:bodyPr>
          <a:lstStyle/>
          <a:p>
            <a:r>
              <a:rPr lang="en-US" b="1" dirty="0" smtClean="0">
                <a:solidFill>
                  <a:schemeClr val="bg1"/>
                </a:solidFill>
              </a:rPr>
              <a:t>Dataset : </a:t>
            </a:r>
            <a:r>
              <a:rPr lang="en-US" dirty="0" smtClean="0">
                <a:solidFill>
                  <a:schemeClr val="bg1"/>
                </a:solidFill>
              </a:rPr>
              <a:t>Secondary Dataset fetched from Kaggle used for designing symptom-disease-recommender.</a:t>
            </a:r>
          </a:p>
          <a:p>
            <a:endParaRPr lang="en-US" dirty="0" smtClean="0">
              <a:solidFill>
                <a:schemeClr val="bg1"/>
              </a:solidFill>
            </a:endParaRPr>
          </a:p>
          <a:p>
            <a:r>
              <a:rPr lang="en-US" b="1" dirty="0" smtClean="0">
                <a:solidFill>
                  <a:schemeClr val="bg1"/>
                </a:solidFill>
              </a:rPr>
              <a:t>Data Processing: After preprocessing 4 datasets was obtained</a:t>
            </a:r>
          </a:p>
          <a:p>
            <a:pPr marL="406908" lvl="0" indent="-342900">
              <a:buFont typeface="Arial" panose="020B0604020202020204" pitchFamily="34" charset="0"/>
              <a:buChar char="•"/>
            </a:pPr>
            <a:r>
              <a:rPr lang="en-US" dirty="0" smtClean="0"/>
              <a:t>The </a:t>
            </a:r>
            <a:r>
              <a:rPr lang="en-US" dirty="0"/>
              <a:t>list of </a:t>
            </a:r>
            <a:r>
              <a:rPr lang="en-US" b="1" dirty="0"/>
              <a:t>symptoms</a:t>
            </a:r>
            <a:r>
              <a:rPr lang="en-US" dirty="0"/>
              <a:t> along with unique symptom ids (</a:t>
            </a:r>
            <a:r>
              <a:rPr lang="en-US" dirty="0" err="1" smtClean="0"/>
              <a:t>sid</a:t>
            </a:r>
            <a:r>
              <a:rPr lang="en-US" dirty="0" smtClean="0"/>
              <a:t>) and </a:t>
            </a:r>
            <a:r>
              <a:rPr lang="en-US" dirty="0"/>
              <a:t>their </a:t>
            </a:r>
            <a:r>
              <a:rPr lang="en-US" dirty="0" smtClean="0"/>
              <a:t>symptoms</a:t>
            </a:r>
            <a:endParaRPr lang="en-US" dirty="0"/>
          </a:p>
          <a:p>
            <a:pPr marL="406908" lvl="0" indent="-342900">
              <a:buFont typeface="Arial" panose="020B0604020202020204" pitchFamily="34" charset="0"/>
              <a:buChar char="•"/>
            </a:pPr>
            <a:r>
              <a:rPr lang="en-US" dirty="0" smtClean="0"/>
              <a:t>The </a:t>
            </a:r>
            <a:r>
              <a:rPr lang="en-US" dirty="0"/>
              <a:t>second </a:t>
            </a:r>
            <a:r>
              <a:rPr lang="en-US" dirty="0" smtClean="0"/>
              <a:t>containing </a:t>
            </a:r>
            <a:r>
              <a:rPr lang="en-US" dirty="0"/>
              <a:t>diseases along with unique </a:t>
            </a:r>
            <a:r>
              <a:rPr lang="en-US" b="1" dirty="0" smtClean="0"/>
              <a:t>diagnosis</a:t>
            </a:r>
            <a:r>
              <a:rPr lang="en-US" dirty="0" smtClean="0"/>
              <a:t> ids (did</a:t>
            </a:r>
            <a:r>
              <a:rPr lang="en-US" dirty="0"/>
              <a:t>).</a:t>
            </a:r>
          </a:p>
          <a:p>
            <a:pPr marL="406908" lvl="0" indent="-342900">
              <a:buFont typeface="Arial" panose="020B0604020202020204" pitchFamily="34" charset="0"/>
              <a:buChar char="•"/>
            </a:pPr>
            <a:r>
              <a:rPr lang="en-US" dirty="0" smtClean="0"/>
              <a:t>The </a:t>
            </a:r>
            <a:r>
              <a:rPr lang="en-US" dirty="0"/>
              <a:t>third one containing a list of appropriate </a:t>
            </a:r>
            <a:r>
              <a:rPr lang="en-US" b="1" dirty="0"/>
              <a:t>medicines</a:t>
            </a:r>
            <a:r>
              <a:rPr lang="en-US" dirty="0"/>
              <a:t> or </a:t>
            </a:r>
            <a:r>
              <a:rPr lang="en-US" dirty="0" smtClean="0"/>
              <a:t>treatments </a:t>
            </a:r>
            <a:r>
              <a:rPr lang="en-US" dirty="0"/>
              <a:t>for the specified diagnosis.</a:t>
            </a:r>
          </a:p>
          <a:p>
            <a:pPr marL="406908" lvl="0" indent="-342900">
              <a:buFont typeface="Arial" panose="020B0604020202020204" pitchFamily="34" charset="0"/>
              <a:buChar char="•"/>
            </a:pPr>
            <a:r>
              <a:rPr lang="en-US" dirty="0" smtClean="0"/>
              <a:t>A </a:t>
            </a:r>
            <a:r>
              <a:rPr lang="en-US" dirty="0"/>
              <a:t>separate dataset denoting the references to the proper </a:t>
            </a:r>
            <a:r>
              <a:rPr lang="en-US" dirty="0" smtClean="0"/>
              <a:t>diseases </a:t>
            </a:r>
            <a:r>
              <a:rPr lang="en-US" dirty="0"/>
              <a:t>from their symptoms through the unique </a:t>
            </a:r>
            <a:r>
              <a:rPr lang="en-US" dirty="0" smtClean="0"/>
              <a:t>ids</a:t>
            </a:r>
          </a:p>
          <a:p>
            <a:pPr lvl="0"/>
            <a:endParaRPr lang="en-US" dirty="0"/>
          </a:p>
          <a:p>
            <a:r>
              <a:rPr lang="en-US" dirty="0"/>
              <a:t> </a:t>
            </a:r>
          </a:p>
          <a:p>
            <a:r>
              <a:rPr lang="en-US" b="1" dirty="0" smtClean="0">
                <a:solidFill>
                  <a:schemeClr val="bg1"/>
                </a:solidFill>
              </a:rPr>
              <a:t> </a:t>
            </a:r>
          </a:p>
          <a:p>
            <a:r>
              <a:rPr lang="en-US" b="1" dirty="0">
                <a:solidFill>
                  <a:schemeClr val="bg1"/>
                </a:solidFill>
              </a:rPr>
              <a:t>	</a:t>
            </a:r>
            <a:r>
              <a:rPr lang="en-US" b="1" dirty="0" smtClean="0">
                <a:solidFill>
                  <a:schemeClr val="bg1"/>
                </a:solidFill>
              </a:rPr>
              <a:t>	 </a:t>
            </a:r>
          </a:p>
          <a:p>
            <a:endParaRPr lang="en-US" b="1" dirty="0">
              <a:solidFill>
                <a:schemeClr val="accent1"/>
              </a:solidFill>
            </a:endParaRPr>
          </a:p>
        </p:txBody>
      </p:sp>
    </p:spTree>
    <p:extLst>
      <p:ext uri="{BB962C8B-B14F-4D97-AF65-F5344CB8AC3E}">
        <p14:creationId xmlns:p14="http://schemas.microsoft.com/office/powerpoint/2010/main" val="10261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a:xfrm>
            <a:off x="457200" y="1425654"/>
            <a:ext cx="7726680" cy="4365546"/>
          </a:xfrm>
        </p:spPr>
        <p:txBody>
          <a:bodyPr>
            <a:normAutofit/>
          </a:bodyPr>
          <a:lstStyle/>
          <a:p>
            <a:endParaRPr lang="en-GB" b="1" i="1" dirty="0" smtClean="0"/>
          </a:p>
          <a:p>
            <a:r>
              <a:rPr lang="en-GB" b="1" i="1" dirty="0" smtClean="0"/>
              <a:t>Definition:</a:t>
            </a:r>
          </a:p>
          <a:p>
            <a:r>
              <a:rPr lang="en-GB" b="1" dirty="0" smtClean="0"/>
              <a:t>Natural-language </a:t>
            </a:r>
            <a:r>
              <a:rPr lang="en-GB" b="1" dirty="0"/>
              <a:t>processing</a:t>
            </a:r>
            <a:r>
              <a:rPr lang="en-GB" dirty="0"/>
              <a:t> (</a:t>
            </a:r>
            <a:r>
              <a:rPr lang="en-GB" b="1" dirty="0"/>
              <a:t>NLP</a:t>
            </a:r>
            <a:r>
              <a:rPr lang="en-GB" dirty="0"/>
              <a:t>) is an area of computer science and artificial intelligence concerned with the interactions between computers and human (natural) languages, in particular how to program computers to fruitfully process large amounts of natural language data.</a:t>
            </a:r>
          </a:p>
          <a:p>
            <a:r>
              <a:rPr lang="en-GB" dirty="0"/>
              <a:t>Challenges in natural-language processing frequently involve speech recognition, natural-language understanding, and natural-language generation</a:t>
            </a:r>
          </a:p>
          <a:p>
            <a:endParaRPr lang="en-US" dirty="0"/>
          </a:p>
        </p:txBody>
      </p:sp>
    </p:spTree>
    <p:extLst>
      <p:ext uri="{BB962C8B-B14F-4D97-AF65-F5344CB8AC3E}">
        <p14:creationId xmlns:p14="http://schemas.microsoft.com/office/powerpoint/2010/main" val="13582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(Continued)</a:t>
            </a:r>
            <a:endParaRPr lang="en-US" dirty="0"/>
          </a:p>
        </p:txBody>
      </p:sp>
      <p:sp>
        <p:nvSpPr>
          <p:cNvPr id="3" name="Content Placeholder 2"/>
          <p:cNvSpPr>
            <a:spLocks noGrp="1"/>
          </p:cNvSpPr>
          <p:nvPr>
            <p:ph idx="1"/>
          </p:nvPr>
        </p:nvSpPr>
        <p:spPr>
          <a:xfrm>
            <a:off x="457200" y="1425654"/>
            <a:ext cx="7726680" cy="5127545"/>
          </a:xfrm>
        </p:spPr>
        <p:txBody>
          <a:bodyPr/>
          <a:lstStyle/>
          <a:p>
            <a:r>
              <a:rPr lang="en-US" b="1" i="1" dirty="0" smtClean="0"/>
              <a:t>Some Keywords:</a:t>
            </a:r>
            <a:endParaRPr lang="en-US" b="1" i="1" dirty="0"/>
          </a:p>
          <a:p>
            <a:endParaRPr lang="en-US" u="sng" dirty="0" smtClean="0"/>
          </a:p>
          <a:p>
            <a:r>
              <a:rPr lang="en-US" u="sng" dirty="0" smtClean="0"/>
              <a:t>Stop Words</a:t>
            </a:r>
            <a:r>
              <a:rPr lang="en-US" dirty="0" smtClean="0"/>
              <a:t>:</a:t>
            </a:r>
            <a:r>
              <a:rPr lang="en-US" i="1" dirty="0" smtClean="0"/>
              <a:t> </a:t>
            </a:r>
            <a:r>
              <a:rPr lang="en-US" dirty="0" smtClean="0"/>
              <a:t>Stop words a set of words defined according to a proper selected language which are thought to be redundant in the main implementation framework.</a:t>
            </a:r>
          </a:p>
          <a:p>
            <a:r>
              <a:rPr lang="en-US" u="sng" dirty="0" smtClean="0"/>
              <a:t>Stemming</a:t>
            </a:r>
            <a:r>
              <a:rPr lang="en-US" dirty="0" smtClean="0"/>
              <a:t>: Stemming</a:t>
            </a:r>
            <a:r>
              <a:rPr lang="en-GB" dirty="0" smtClean="0"/>
              <a:t> </a:t>
            </a:r>
            <a:r>
              <a:rPr lang="en-GB" dirty="0"/>
              <a:t>is </a:t>
            </a:r>
            <a:r>
              <a:rPr lang="en-GB" dirty="0" smtClean="0"/>
              <a:t>a </a:t>
            </a:r>
            <a:r>
              <a:rPr lang="en-GB" dirty="0"/>
              <a:t>normalizing </a:t>
            </a:r>
            <a:r>
              <a:rPr lang="en-GB" dirty="0" smtClean="0"/>
              <a:t>method in Natural Language Processing. </a:t>
            </a:r>
            <a:r>
              <a:rPr lang="en-GB" dirty="0"/>
              <a:t>Many variations of words carry the same meaning, other than when tense is </a:t>
            </a:r>
            <a:r>
              <a:rPr lang="en-GB" dirty="0" smtClean="0"/>
              <a:t>involved. The </a:t>
            </a:r>
            <a:r>
              <a:rPr lang="en-GB" dirty="0"/>
              <a:t>reason why we stem is to shorten the lookup, and normalize </a:t>
            </a:r>
            <a:r>
              <a:rPr lang="en-GB" dirty="0" smtClean="0"/>
              <a:t>sentences</a:t>
            </a:r>
          </a:p>
          <a:p>
            <a:r>
              <a:rPr lang="en-US" u="sng" dirty="0" smtClean="0"/>
              <a:t>Lemmatizing</a:t>
            </a:r>
            <a:r>
              <a:rPr lang="en-US" dirty="0" smtClean="0"/>
              <a:t>: Lemmatizing is another method of normalizing words to produce root words that are meaningful. </a:t>
            </a:r>
          </a:p>
        </p:txBody>
      </p:sp>
    </p:spTree>
    <p:extLst>
      <p:ext uri="{BB962C8B-B14F-4D97-AF65-F5344CB8AC3E}">
        <p14:creationId xmlns:p14="http://schemas.microsoft.com/office/powerpoint/2010/main" val="15384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Work Flow</a:t>
            </a:r>
            <a:endParaRPr lang="en-US" dirty="0"/>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7</a:t>
            </a:fld>
            <a:endParaRPr lang="en-US"/>
          </a:p>
        </p:txBody>
      </p:sp>
      <p:graphicFrame>
        <p:nvGraphicFramePr>
          <p:cNvPr id="8" name="Chart 7" descr="chart design">
            <a:extLst>
              <a:ext uri="{FF2B5EF4-FFF2-40B4-BE49-F238E27FC236}">
                <a16:creationId xmlns:a16="http://schemas.microsoft.com/office/drawing/2014/main" id="{02FFF715-594D-4AD1-8B8B-32F329A373DF}"/>
              </a:ext>
            </a:extLst>
          </p:cNvPr>
          <p:cNvGraphicFramePr/>
          <p:nvPr>
            <p:extLst>
              <p:ext uri="{D42A27DB-BD31-4B8C-83A1-F6EECF244321}">
                <p14:modId xmlns:p14="http://schemas.microsoft.com/office/powerpoint/2010/main" val="3577590121"/>
              </p:ext>
            </p:extLst>
          </p:nvPr>
        </p:nvGraphicFramePr>
        <p:xfrm>
          <a:off x="381000" y="1600200"/>
          <a:ext cx="3810000" cy="4118919"/>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2">
            <a:extLst>
              <a:ext uri="{FF2B5EF4-FFF2-40B4-BE49-F238E27FC236}">
                <a16:creationId xmlns:a16="http://schemas.microsoft.com/office/drawing/2014/main" id="{F38F76EC-78D9-498F-A3B6-D258068559E6}"/>
              </a:ext>
            </a:extLst>
          </p:cNvPr>
          <p:cNvSpPr txBox="1">
            <a:spLocks/>
          </p:cNvSpPr>
          <p:nvPr/>
        </p:nvSpPr>
        <p:spPr>
          <a:xfrm>
            <a:off x="4625340" y="190500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endParaRPr lang="en-US" sz="1600" b="1" dirty="0">
              <a:solidFill>
                <a:schemeClr val="accent1"/>
              </a:solidFill>
            </a:endParaRPr>
          </a:p>
        </p:txBody>
      </p:sp>
      <p:pic>
        <p:nvPicPr>
          <p:cNvPr id="42" name="Content Placeholder 41"/>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28800" y="1752600"/>
            <a:ext cx="5334000" cy="4495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Details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The user input string was extracted:</a:t>
            </a:r>
          </a:p>
          <a:p>
            <a:pPr lvl="0"/>
            <a:r>
              <a:rPr lang="en-US" dirty="0"/>
              <a:t>Removed the unnecessary words from the input string.</a:t>
            </a:r>
          </a:p>
          <a:p>
            <a:pPr lvl="0"/>
            <a:r>
              <a:rPr lang="en-US" dirty="0"/>
              <a:t>Porter Stemmer Algorithm was applied to stem the input string and lemmatized to a proper matching format</a:t>
            </a:r>
            <a:r>
              <a:rPr lang="en-US" dirty="0" smtClean="0"/>
              <a:t>.</a:t>
            </a:r>
            <a:endParaRPr lang="en-US" dirty="0"/>
          </a:p>
          <a:p>
            <a:pPr lvl="0"/>
            <a:r>
              <a:rPr lang="en-US" dirty="0"/>
              <a:t>The symptoms dataset was modified for proper string matching:</a:t>
            </a:r>
          </a:p>
          <a:p>
            <a:pPr lvl="0"/>
            <a:r>
              <a:rPr lang="en-US" dirty="0"/>
              <a:t>The symptoms dataset was stemmed and lemmatized to have proper results on string matching</a:t>
            </a:r>
            <a:r>
              <a:rPr lang="en-US" dirty="0" smtClean="0"/>
              <a:t>.</a:t>
            </a:r>
            <a:endParaRPr lang="en-US" dirty="0"/>
          </a:p>
          <a:p>
            <a:pPr lvl="0"/>
            <a:r>
              <a:rPr lang="en-US" dirty="0" smtClean="0"/>
              <a:t>An </a:t>
            </a:r>
            <a:r>
              <a:rPr lang="en-US" dirty="0"/>
              <a:t>intersection was performed between the input string and the symptoms dataset to find the most appropriate match</a:t>
            </a:r>
            <a:r>
              <a:rPr lang="en-US" dirty="0" smtClean="0"/>
              <a:t>.</a:t>
            </a:r>
            <a:endParaRPr lang="en-US" dirty="0"/>
          </a:p>
        </p:txBody>
      </p:sp>
    </p:spTree>
    <p:extLst>
      <p:ext uri="{BB962C8B-B14F-4D97-AF65-F5344CB8AC3E}">
        <p14:creationId xmlns:p14="http://schemas.microsoft.com/office/powerpoint/2010/main" val="269558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Details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The matching was further refined by inducing a secondary query, where the user was prompted to enter a more appropriate symptom based on the matching symptoms from the data. </a:t>
            </a:r>
          </a:p>
          <a:p>
            <a:pPr lvl="0"/>
            <a:r>
              <a:rPr lang="en-US" dirty="0" smtClean="0"/>
              <a:t>Proper </a:t>
            </a:r>
            <a:r>
              <a:rPr lang="en-US" dirty="0"/>
              <a:t>diagnosis of the disease and the medicine/treatment was suggested based on the symptoms chosen by the user</a:t>
            </a:r>
          </a:p>
          <a:p>
            <a:r>
              <a:rPr lang="en-US" dirty="0"/>
              <a:t>The suggestion was based on the weights on the diagnoses, which indicated the number of times a particular diagnosis was made for a corresponding symptom.</a:t>
            </a:r>
          </a:p>
          <a:p>
            <a:endParaRPr lang="en-US" dirty="0"/>
          </a:p>
        </p:txBody>
      </p:sp>
    </p:spTree>
    <p:extLst>
      <p:ext uri="{BB962C8B-B14F-4D97-AF65-F5344CB8AC3E}">
        <p14:creationId xmlns:p14="http://schemas.microsoft.com/office/powerpoint/2010/main" val="2385258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Reporting progress or status presentation</Template>
  <TotalTime>222</TotalTime>
  <Words>582</Words>
  <Application>Microsoft Office PowerPoint</Application>
  <PresentationFormat>On-screen Show (4:3)</PresentationFormat>
  <Paragraphs>101</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Segoe UI</vt:lpstr>
      <vt:lpstr>Wingdings 2</vt:lpstr>
      <vt:lpstr>Verve</vt:lpstr>
      <vt:lpstr>Minor Project Medical Chatbot</vt:lpstr>
      <vt:lpstr>Project’s Importance</vt:lpstr>
      <vt:lpstr>Intended users</vt:lpstr>
      <vt:lpstr>Implementation</vt:lpstr>
      <vt:lpstr>Natural Language Processing</vt:lpstr>
      <vt:lpstr>NLP (Continued)</vt:lpstr>
      <vt:lpstr>Work Flow</vt:lpstr>
      <vt:lpstr>Process Details</vt:lpstr>
      <vt:lpstr>Process Details</vt:lpstr>
      <vt:lpstr>User Interaction</vt:lpstr>
      <vt:lpstr>Overall Flow</vt:lpstr>
      <vt:lpstr>Future Scope</vt:lpstr>
      <vt:lpstr>Future Scope  </vt:lpstr>
      <vt:lpstr>Diagrammatic Representation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Medical Chatbot</dc:title>
  <dc:creator>Sayan Chakraborty</dc:creator>
  <cp:lastModifiedBy>Sayan Chakraborty</cp:lastModifiedBy>
  <cp:revision>37</cp:revision>
  <dcterms:created xsi:type="dcterms:W3CDTF">2018-04-28T10:39:15Z</dcterms:created>
  <dcterms:modified xsi:type="dcterms:W3CDTF">2018-04-29T19:15:40Z</dcterms:modified>
</cp:coreProperties>
</file>