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6"/>
  </p:notesMasterIdLst>
  <p:handoutMasterIdLst>
    <p:handoutMasterId r:id="rId17"/>
  </p:handoutMasterIdLst>
  <p:sldIdLst>
    <p:sldId id="257" r:id="rId2"/>
    <p:sldId id="258" r:id="rId3"/>
    <p:sldId id="275" r:id="rId4"/>
    <p:sldId id="260" r:id="rId5"/>
    <p:sldId id="262" r:id="rId6"/>
    <p:sldId id="263" r:id="rId7"/>
    <p:sldId id="274" r:id="rId8"/>
    <p:sldId id="265" r:id="rId9"/>
    <p:sldId id="267" r:id="rId10"/>
    <p:sldId id="268" r:id="rId11"/>
    <p:sldId id="269" r:id="rId12"/>
    <p:sldId id="271" r:id="rId13"/>
    <p:sldId id="276" r:id="rId14"/>
    <p:sldId id="27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7849" autoAdjust="0"/>
  </p:normalViewPr>
  <p:slideViewPr>
    <p:cSldViewPr>
      <p:cViewPr varScale="1">
        <p:scale>
          <a:sx n="84" d="100"/>
          <a:sy n="84" d="100"/>
        </p:scale>
        <p:origin x="-954"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ME - Case Study Captain GopiNath, AIT</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CE9226B-56A6-4619-A01D-A3E5B163E3D2}" type="datetimeFigureOut">
              <a:rPr lang="en-US" smtClean="0"/>
              <a:pPr/>
              <a:t>12/16/2019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4DAAEAD-CA7A-48A4-A8FC-625B70383D91}" type="slidenum">
              <a:rPr lang="en-US" smtClean="0"/>
              <a:pPr/>
              <a:t>‹#›</a:t>
            </a:fld>
            <a:endParaRPr lang="en-US"/>
          </a:p>
        </p:txBody>
      </p:sp>
    </p:spTree>
    <p:extLst>
      <p:ext uri="{BB962C8B-B14F-4D97-AF65-F5344CB8AC3E}">
        <p14:creationId xmlns:p14="http://schemas.microsoft.com/office/powerpoint/2010/main" xmlns="" val="177787325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ME - Case Study Captain GopiNath, AIT</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503ECF-C541-421B-95D1-7BAB5D6919B9}" type="datetimeFigureOut">
              <a:rPr lang="en-US" smtClean="0"/>
              <a:pPr/>
              <a:t>12/16/2019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DDDBCE-B4A2-456D-968C-10940B6F582C}" type="slidenum">
              <a:rPr lang="en-US" smtClean="0"/>
              <a:pPr/>
              <a:t>‹#›</a:t>
            </a:fld>
            <a:endParaRPr lang="en-US"/>
          </a:p>
        </p:txBody>
      </p:sp>
    </p:spTree>
    <p:extLst>
      <p:ext uri="{BB962C8B-B14F-4D97-AF65-F5344CB8AC3E}">
        <p14:creationId xmlns:p14="http://schemas.microsoft.com/office/powerpoint/2010/main" xmlns="" val="1926015842"/>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2DDDBCE-B4A2-456D-968C-10940B6F582C}" type="slidenum">
              <a:rPr lang="en-US" smtClean="0"/>
              <a:pPr/>
              <a:t>1</a:t>
            </a:fld>
            <a:endParaRPr lang="en-US"/>
          </a:p>
        </p:txBody>
      </p:sp>
      <p:sp>
        <p:nvSpPr>
          <p:cNvPr id="5" name="Header Placeholder 4"/>
          <p:cNvSpPr>
            <a:spLocks noGrp="1"/>
          </p:cNvSpPr>
          <p:nvPr>
            <p:ph type="hdr" sz="quarter" idx="11"/>
          </p:nvPr>
        </p:nvSpPr>
        <p:spPr/>
        <p:txBody>
          <a:bodyPr/>
          <a:lstStyle/>
          <a:p>
            <a:r>
              <a:rPr lang="en-US" smtClean="0"/>
              <a:t>ME - Case Study Captain GopiNath, AIT</a:t>
            </a:r>
            <a:endParaRPr lang="en-US"/>
          </a:p>
        </p:txBody>
      </p:sp>
    </p:spTree>
    <p:extLst>
      <p:ext uri="{BB962C8B-B14F-4D97-AF65-F5344CB8AC3E}">
        <p14:creationId xmlns:p14="http://schemas.microsoft.com/office/powerpoint/2010/main" xmlns="" val="2728081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ME - Case Study Captain GopiNath, AIT</a:t>
            </a:r>
            <a:endParaRPr lang="en-US"/>
          </a:p>
        </p:txBody>
      </p:sp>
      <p:sp>
        <p:nvSpPr>
          <p:cNvPr id="5" name="Slide Number Placeholder 4"/>
          <p:cNvSpPr>
            <a:spLocks noGrp="1"/>
          </p:cNvSpPr>
          <p:nvPr>
            <p:ph type="sldNum" sz="quarter" idx="11"/>
          </p:nvPr>
        </p:nvSpPr>
        <p:spPr/>
        <p:txBody>
          <a:bodyPr/>
          <a:lstStyle/>
          <a:p>
            <a:fld id="{62DDDBCE-B4A2-456D-968C-10940B6F582C}" type="slidenum">
              <a:rPr lang="en-US" smtClean="0"/>
              <a:pPr/>
              <a:t>5</a:t>
            </a:fld>
            <a:endParaRPr lang="en-US"/>
          </a:p>
        </p:txBody>
      </p:sp>
    </p:spTree>
    <p:extLst>
      <p:ext uri="{BB962C8B-B14F-4D97-AF65-F5344CB8AC3E}">
        <p14:creationId xmlns:p14="http://schemas.microsoft.com/office/powerpoint/2010/main" xmlns="" val="4240506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ME - Case Study Captain GopiNath, AIT</a:t>
            </a:r>
            <a:endParaRPr lang="en-US"/>
          </a:p>
        </p:txBody>
      </p:sp>
      <p:sp>
        <p:nvSpPr>
          <p:cNvPr id="5" name="Slide Number Placeholder 4"/>
          <p:cNvSpPr>
            <a:spLocks noGrp="1"/>
          </p:cNvSpPr>
          <p:nvPr>
            <p:ph type="sldNum" sz="quarter" idx="11"/>
          </p:nvPr>
        </p:nvSpPr>
        <p:spPr/>
        <p:txBody>
          <a:bodyPr/>
          <a:lstStyle/>
          <a:p>
            <a:fld id="{62DDDBCE-B4A2-456D-968C-10940B6F582C}" type="slidenum">
              <a:rPr lang="en-US" smtClean="0"/>
              <a:pPr/>
              <a:t>12</a:t>
            </a:fld>
            <a:endParaRPr lang="en-US"/>
          </a:p>
        </p:txBody>
      </p:sp>
    </p:spTree>
    <p:extLst>
      <p:ext uri="{BB962C8B-B14F-4D97-AF65-F5344CB8AC3E}">
        <p14:creationId xmlns:p14="http://schemas.microsoft.com/office/powerpoint/2010/main" xmlns="" val="1315572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292B7CE-BB6A-45BA-84C7-A30C1E219396}" type="datetime1">
              <a:rPr lang="en-US" smtClean="0"/>
              <a:pPr/>
              <a:t>12/16/2019</a:t>
            </a:fld>
            <a:endParaRPr lang="en-US"/>
          </a:p>
        </p:txBody>
      </p:sp>
      <p:sp>
        <p:nvSpPr>
          <p:cNvPr id="19" name="Footer Placeholder 18"/>
          <p:cNvSpPr>
            <a:spLocks noGrp="1"/>
          </p:cNvSpPr>
          <p:nvPr>
            <p:ph type="ftr" sz="quarter" idx="11"/>
          </p:nvPr>
        </p:nvSpPr>
        <p:spPr/>
        <p:txBody>
          <a:bodyPr/>
          <a:lstStyle/>
          <a:p>
            <a:r>
              <a:rPr lang="en-US" smtClean="0"/>
              <a:t>Devashish, Taha, Ankit, Neha</a:t>
            </a:r>
            <a:endParaRPr lang="en-US"/>
          </a:p>
        </p:txBody>
      </p:sp>
      <p:sp>
        <p:nvSpPr>
          <p:cNvPr id="27" name="Slide Number Placeholder 26"/>
          <p:cNvSpPr>
            <a:spLocks noGrp="1"/>
          </p:cNvSpPr>
          <p:nvPr>
            <p:ph type="sldNum" sz="quarter" idx="12"/>
          </p:nvPr>
        </p:nvSpPr>
        <p:spPr/>
        <p:txBody>
          <a:bodyPr/>
          <a:lstStyle/>
          <a:p>
            <a:fld id="{59108BDE-940A-439A-9A92-76D2050E529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0B4E60-D08D-4C7C-9E55-49FCBE8C645A}" type="datetime1">
              <a:rPr lang="en-US" smtClean="0"/>
              <a:pPr/>
              <a:t>12/16/2019</a:t>
            </a:fld>
            <a:endParaRPr lang="en-US"/>
          </a:p>
        </p:txBody>
      </p:sp>
      <p:sp>
        <p:nvSpPr>
          <p:cNvPr id="5" name="Footer Placeholder 4"/>
          <p:cNvSpPr>
            <a:spLocks noGrp="1"/>
          </p:cNvSpPr>
          <p:nvPr>
            <p:ph type="ftr" sz="quarter" idx="11"/>
          </p:nvPr>
        </p:nvSpPr>
        <p:spPr/>
        <p:txBody>
          <a:bodyPr/>
          <a:lstStyle/>
          <a:p>
            <a:r>
              <a:rPr lang="en-US" smtClean="0"/>
              <a:t>Devashish, Taha, Ankit, Neha</a:t>
            </a:r>
            <a:endParaRPr lang="en-US"/>
          </a:p>
        </p:txBody>
      </p:sp>
      <p:sp>
        <p:nvSpPr>
          <p:cNvPr id="6" name="Slide Number Placeholder 5"/>
          <p:cNvSpPr>
            <a:spLocks noGrp="1"/>
          </p:cNvSpPr>
          <p:nvPr>
            <p:ph type="sldNum" sz="quarter" idx="12"/>
          </p:nvPr>
        </p:nvSpPr>
        <p:spPr/>
        <p:txBody>
          <a:bodyPr/>
          <a:lstStyle/>
          <a:p>
            <a:fld id="{59108BDE-940A-439A-9A92-76D2050E529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7AB785-09DA-4771-8B47-2EC9E9EC2029}" type="datetime1">
              <a:rPr lang="en-US" smtClean="0"/>
              <a:pPr/>
              <a:t>12/16/2019</a:t>
            </a:fld>
            <a:endParaRPr lang="en-US"/>
          </a:p>
        </p:txBody>
      </p:sp>
      <p:sp>
        <p:nvSpPr>
          <p:cNvPr id="5" name="Footer Placeholder 4"/>
          <p:cNvSpPr>
            <a:spLocks noGrp="1"/>
          </p:cNvSpPr>
          <p:nvPr>
            <p:ph type="ftr" sz="quarter" idx="11"/>
          </p:nvPr>
        </p:nvSpPr>
        <p:spPr/>
        <p:txBody>
          <a:bodyPr/>
          <a:lstStyle/>
          <a:p>
            <a:r>
              <a:rPr lang="en-US" smtClean="0"/>
              <a:t>Devashish, Taha, Ankit, Neha</a:t>
            </a:r>
            <a:endParaRPr lang="en-US"/>
          </a:p>
        </p:txBody>
      </p:sp>
      <p:sp>
        <p:nvSpPr>
          <p:cNvPr id="6" name="Slide Number Placeholder 5"/>
          <p:cNvSpPr>
            <a:spLocks noGrp="1"/>
          </p:cNvSpPr>
          <p:nvPr>
            <p:ph type="sldNum" sz="quarter" idx="12"/>
          </p:nvPr>
        </p:nvSpPr>
        <p:spPr/>
        <p:txBody>
          <a:bodyPr/>
          <a:lstStyle/>
          <a:p>
            <a:fld id="{59108BDE-940A-439A-9A92-76D2050E529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01302EA-D260-410A-BA89-89A47B8D0C45}" type="datetime1">
              <a:rPr lang="en-US" smtClean="0"/>
              <a:pPr/>
              <a:t>12/16/2019</a:t>
            </a:fld>
            <a:endParaRPr lang="en-US"/>
          </a:p>
        </p:txBody>
      </p:sp>
      <p:sp>
        <p:nvSpPr>
          <p:cNvPr id="5" name="Footer Placeholder 4"/>
          <p:cNvSpPr>
            <a:spLocks noGrp="1"/>
          </p:cNvSpPr>
          <p:nvPr>
            <p:ph type="ftr" sz="quarter" idx="11"/>
          </p:nvPr>
        </p:nvSpPr>
        <p:spPr/>
        <p:txBody>
          <a:bodyPr/>
          <a:lstStyle/>
          <a:p>
            <a:r>
              <a:rPr lang="en-US" smtClean="0"/>
              <a:t>Devashish, Taha, Ankit, Neha</a:t>
            </a:r>
            <a:endParaRPr lang="en-US"/>
          </a:p>
        </p:txBody>
      </p:sp>
      <p:sp>
        <p:nvSpPr>
          <p:cNvPr id="6" name="Slide Number Placeholder 5"/>
          <p:cNvSpPr>
            <a:spLocks noGrp="1"/>
          </p:cNvSpPr>
          <p:nvPr>
            <p:ph type="sldNum" sz="quarter" idx="12"/>
          </p:nvPr>
        </p:nvSpPr>
        <p:spPr/>
        <p:txBody>
          <a:bodyPr/>
          <a:lstStyle/>
          <a:p>
            <a:fld id="{59108BDE-940A-439A-9A92-76D2050E529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9BE5F51-C126-447E-944A-7D6E307B6B2B}" type="datetime1">
              <a:rPr lang="en-US" smtClean="0"/>
              <a:pPr/>
              <a:t>12/16/2019</a:t>
            </a:fld>
            <a:endParaRPr lang="en-US"/>
          </a:p>
        </p:txBody>
      </p:sp>
      <p:sp>
        <p:nvSpPr>
          <p:cNvPr id="5" name="Footer Placeholder 4"/>
          <p:cNvSpPr>
            <a:spLocks noGrp="1"/>
          </p:cNvSpPr>
          <p:nvPr>
            <p:ph type="ftr" sz="quarter" idx="11"/>
          </p:nvPr>
        </p:nvSpPr>
        <p:spPr/>
        <p:txBody>
          <a:bodyPr/>
          <a:lstStyle/>
          <a:p>
            <a:r>
              <a:rPr lang="en-US" smtClean="0"/>
              <a:t>Devashish, Taha, Ankit, Neha</a:t>
            </a:r>
            <a:endParaRPr lang="en-US"/>
          </a:p>
        </p:txBody>
      </p:sp>
      <p:sp>
        <p:nvSpPr>
          <p:cNvPr id="6" name="Slide Number Placeholder 5"/>
          <p:cNvSpPr>
            <a:spLocks noGrp="1"/>
          </p:cNvSpPr>
          <p:nvPr>
            <p:ph type="sldNum" sz="quarter" idx="12"/>
          </p:nvPr>
        </p:nvSpPr>
        <p:spPr/>
        <p:txBody>
          <a:bodyPr/>
          <a:lstStyle/>
          <a:p>
            <a:fld id="{59108BDE-940A-439A-9A92-76D2050E529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A75EB60-C88B-434F-B79C-8CC8A65C7850}" type="datetime1">
              <a:rPr lang="en-US" smtClean="0"/>
              <a:pPr/>
              <a:t>12/16/2019</a:t>
            </a:fld>
            <a:endParaRPr lang="en-US"/>
          </a:p>
        </p:txBody>
      </p:sp>
      <p:sp>
        <p:nvSpPr>
          <p:cNvPr id="6" name="Footer Placeholder 5"/>
          <p:cNvSpPr>
            <a:spLocks noGrp="1"/>
          </p:cNvSpPr>
          <p:nvPr>
            <p:ph type="ftr" sz="quarter" idx="11"/>
          </p:nvPr>
        </p:nvSpPr>
        <p:spPr/>
        <p:txBody>
          <a:bodyPr/>
          <a:lstStyle/>
          <a:p>
            <a:r>
              <a:rPr lang="en-US" smtClean="0"/>
              <a:t>Devashish, Taha, Ankit, Neha</a:t>
            </a:r>
            <a:endParaRPr lang="en-US"/>
          </a:p>
        </p:txBody>
      </p:sp>
      <p:sp>
        <p:nvSpPr>
          <p:cNvPr id="7" name="Slide Number Placeholder 6"/>
          <p:cNvSpPr>
            <a:spLocks noGrp="1"/>
          </p:cNvSpPr>
          <p:nvPr>
            <p:ph type="sldNum" sz="quarter" idx="12"/>
          </p:nvPr>
        </p:nvSpPr>
        <p:spPr/>
        <p:txBody>
          <a:bodyPr/>
          <a:lstStyle/>
          <a:p>
            <a:fld id="{59108BDE-940A-439A-9A92-76D2050E529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9655318-9311-4242-96F8-E2CA84215FF6}" type="datetime1">
              <a:rPr lang="en-US" smtClean="0"/>
              <a:pPr/>
              <a:t>12/16/2019</a:t>
            </a:fld>
            <a:endParaRPr lang="en-US"/>
          </a:p>
        </p:txBody>
      </p:sp>
      <p:sp>
        <p:nvSpPr>
          <p:cNvPr id="8" name="Footer Placeholder 7"/>
          <p:cNvSpPr>
            <a:spLocks noGrp="1"/>
          </p:cNvSpPr>
          <p:nvPr>
            <p:ph type="ftr" sz="quarter" idx="11"/>
          </p:nvPr>
        </p:nvSpPr>
        <p:spPr/>
        <p:txBody>
          <a:bodyPr/>
          <a:lstStyle/>
          <a:p>
            <a:r>
              <a:rPr lang="en-US" smtClean="0"/>
              <a:t>Devashish, Taha, Ankit, Neha</a:t>
            </a:r>
            <a:endParaRPr lang="en-US"/>
          </a:p>
        </p:txBody>
      </p:sp>
      <p:sp>
        <p:nvSpPr>
          <p:cNvPr id="9" name="Slide Number Placeholder 8"/>
          <p:cNvSpPr>
            <a:spLocks noGrp="1"/>
          </p:cNvSpPr>
          <p:nvPr>
            <p:ph type="sldNum" sz="quarter" idx="12"/>
          </p:nvPr>
        </p:nvSpPr>
        <p:spPr/>
        <p:txBody>
          <a:bodyPr/>
          <a:lstStyle/>
          <a:p>
            <a:fld id="{59108BDE-940A-439A-9A92-76D2050E529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441536E-C44D-45DF-8569-96BF12C3D0C8}" type="datetime1">
              <a:rPr lang="en-US" smtClean="0"/>
              <a:pPr/>
              <a:t>12/16/2019</a:t>
            </a:fld>
            <a:endParaRPr lang="en-US"/>
          </a:p>
        </p:txBody>
      </p:sp>
      <p:sp>
        <p:nvSpPr>
          <p:cNvPr id="4" name="Footer Placeholder 3"/>
          <p:cNvSpPr>
            <a:spLocks noGrp="1"/>
          </p:cNvSpPr>
          <p:nvPr>
            <p:ph type="ftr" sz="quarter" idx="11"/>
          </p:nvPr>
        </p:nvSpPr>
        <p:spPr/>
        <p:txBody>
          <a:bodyPr/>
          <a:lstStyle/>
          <a:p>
            <a:r>
              <a:rPr lang="en-US" smtClean="0"/>
              <a:t>Devashish, Taha, Ankit, Neha</a:t>
            </a:r>
            <a:endParaRPr lang="en-US"/>
          </a:p>
        </p:txBody>
      </p:sp>
      <p:sp>
        <p:nvSpPr>
          <p:cNvPr id="5" name="Slide Number Placeholder 4"/>
          <p:cNvSpPr>
            <a:spLocks noGrp="1"/>
          </p:cNvSpPr>
          <p:nvPr>
            <p:ph type="sldNum" sz="quarter" idx="12"/>
          </p:nvPr>
        </p:nvSpPr>
        <p:spPr/>
        <p:txBody>
          <a:bodyPr/>
          <a:lstStyle/>
          <a:p>
            <a:fld id="{59108BDE-940A-439A-9A92-76D2050E529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72C030-EEF8-4921-899F-AE4B926B89DD}" type="datetime1">
              <a:rPr lang="en-US" smtClean="0"/>
              <a:pPr/>
              <a:t>12/16/2019</a:t>
            </a:fld>
            <a:endParaRPr lang="en-US"/>
          </a:p>
        </p:txBody>
      </p:sp>
      <p:sp>
        <p:nvSpPr>
          <p:cNvPr id="3" name="Footer Placeholder 2"/>
          <p:cNvSpPr>
            <a:spLocks noGrp="1"/>
          </p:cNvSpPr>
          <p:nvPr>
            <p:ph type="ftr" sz="quarter" idx="11"/>
          </p:nvPr>
        </p:nvSpPr>
        <p:spPr/>
        <p:txBody>
          <a:bodyPr/>
          <a:lstStyle/>
          <a:p>
            <a:r>
              <a:rPr lang="en-US" smtClean="0"/>
              <a:t>Devashish, Taha, Ankit, Neha</a:t>
            </a:r>
            <a:endParaRPr lang="en-US"/>
          </a:p>
        </p:txBody>
      </p:sp>
      <p:sp>
        <p:nvSpPr>
          <p:cNvPr id="4" name="Slide Number Placeholder 3"/>
          <p:cNvSpPr>
            <a:spLocks noGrp="1"/>
          </p:cNvSpPr>
          <p:nvPr>
            <p:ph type="sldNum" sz="quarter" idx="12"/>
          </p:nvPr>
        </p:nvSpPr>
        <p:spPr/>
        <p:txBody>
          <a:bodyPr/>
          <a:lstStyle/>
          <a:p>
            <a:fld id="{59108BDE-940A-439A-9A92-76D2050E529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4C00553-76F8-4ACE-AB07-B6251B70E8B7}" type="datetime1">
              <a:rPr lang="en-US" smtClean="0"/>
              <a:pPr/>
              <a:t>12/16/2019</a:t>
            </a:fld>
            <a:endParaRPr lang="en-US"/>
          </a:p>
        </p:txBody>
      </p:sp>
      <p:sp>
        <p:nvSpPr>
          <p:cNvPr id="6" name="Footer Placeholder 5"/>
          <p:cNvSpPr>
            <a:spLocks noGrp="1"/>
          </p:cNvSpPr>
          <p:nvPr>
            <p:ph type="ftr" sz="quarter" idx="11"/>
          </p:nvPr>
        </p:nvSpPr>
        <p:spPr/>
        <p:txBody>
          <a:bodyPr/>
          <a:lstStyle/>
          <a:p>
            <a:r>
              <a:rPr lang="en-US" smtClean="0"/>
              <a:t>Devashish, Taha, Ankit, Neha</a:t>
            </a:r>
            <a:endParaRPr lang="en-US"/>
          </a:p>
        </p:txBody>
      </p:sp>
      <p:sp>
        <p:nvSpPr>
          <p:cNvPr id="7" name="Slide Number Placeholder 6"/>
          <p:cNvSpPr>
            <a:spLocks noGrp="1"/>
          </p:cNvSpPr>
          <p:nvPr>
            <p:ph type="sldNum" sz="quarter" idx="12"/>
          </p:nvPr>
        </p:nvSpPr>
        <p:spPr/>
        <p:txBody>
          <a:bodyPr/>
          <a:lstStyle/>
          <a:p>
            <a:fld id="{59108BDE-940A-439A-9A92-76D2050E529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0DA9427-C0C4-459C-9165-878D26355094}" type="datetime1">
              <a:rPr lang="en-US" smtClean="0"/>
              <a:pPr/>
              <a:t>12/16/2019</a:t>
            </a:fld>
            <a:endParaRPr lang="en-US"/>
          </a:p>
        </p:txBody>
      </p:sp>
      <p:sp>
        <p:nvSpPr>
          <p:cNvPr id="6" name="Footer Placeholder 5"/>
          <p:cNvSpPr>
            <a:spLocks noGrp="1"/>
          </p:cNvSpPr>
          <p:nvPr>
            <p:ph type="ftr" sz="quarter" idx="11"/>
          </p:nvPr>
        </p:nvSpPr>
        <p:spPr/>
        <p:txBody>
          <a:bodyPr/>
          <a:lstStyle/>
          <a:p>
            <a:r>
              <a:rPr lang="en-US" smtClean="0"/>
              <a:t>Devashish, Taha, Ankit, Neha</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59108BDE-940A-439A-9A92-76D2050E529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17F287A-9B5B-45BE-AEFE-3967B1E576B4}" type="datetime1">
              <a:rPr lang="en-US" smtClean="0"/>
              <a:pPr/>
              <a:t>12/16/2019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Devashish, Taha, Ankit, Neha</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9108BDE-940A-439A-9A92-76D2050E529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95536" y="836712"/>
            <a:ext cx="8229600" cy="1143000"/>
          </a:xfrm>
        </p:spPr>
        <p:txBody>
          <a:bodyPr>
            <a:normAutofit fontScale="90000"/>
          </a:bodyPr>
          <a:lstStyle/>
          <a:p>
            <a:pPr algn="ctr"/>
            <a:r>
              <a:rPr lang="en-IN" dirty="0" smtClean="0"/>
              <a:t>CASE STUDY</a:t>
            </a:r>
            <a:br>
              <a:rPr lang="en-IN" dirty="0" smtClean="0"/>
            </a:br>
            <a:r>
              <a:rPr lang="en-IN" dirty="0" smtClean="0"/>
              <a:t>Captain G. R. Gopinath</a:t>
            </a:r>
            <a:endParaRPr lang="en-US" dirty="0"/>
          </a:p>
        </p:txBody>
      </p:sp>
      <p:sp>
        <p:nvSpPr>
          <p:cNvPr id="6" name="TextBox 5"/>
          <p:cNvSpPr txBox="1"/>
          <p:nvPr/>
        </p:nvSpPr>
        <p:spPr>
          <a:xfrm>
            <a:off x="5652120" y="4509120"/>
            <a:ext cx="3857652" cy="2000548"/>
          </a:xfrm>
          <a:prstGeom prst="rect">
            <a:avLst/>
          </a:prstGeom>
          <a:noFill/>
        </p:spPr>
        <p:txBody>
          <a:bodyPr wrap="square" rtlCol="0">
            <a:spAutoFit/>
          </a:bodyPr>
          <a:lstStyle/>
          <a:p>
            <a:r>
              <a:rPr lang="en-IN" sz="2800" dirty="0" smtClean="0">
                <a:latin typeface="Times New Roman" panose="02020603050405020304" pitchFamily="18" charset="0"/>
                <a:cs typeface="Times New Roman" panose="02020603050405020304" pitchFamily="18" charset="0"/>
              </a:rPr>
              <a:t>Presented  By:</a:t>
            </a:r>
          </a:p>
          <a:p>
            <a:r>
              <a:rPr lang="en-IN" sz="2400" dirty="0" err="1" smtClean="0">
                <a:latin typeface="Times New Roman" panose="02020603050405020304" pitchFamily="18" charset="0"/>
                <a:cs typeface="Times New Roman" panose="02020603050405020304" pitchFamily="18" charset="0"/>
              </a:rPr>
              <a:t>Devashish</a:t>
            </a:r>
            <a:r>
              <a:rPr lang="en-IN" sz="24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a:t>
            </a:r>
            <a:r>
              <a:rPr lang="en-IN" sz="2000" dirty="0" smtClean="0">
                <a:latin typeface="Times New Roman" panose="02020603050405020304" pitchFamily="18" charset="0"/>
                <a:cs typeface="Times New Roman" panose="02020603050405020304" pitchFamily="18" charset="0"/>
              </a:rPr>
              <a:t>1AT17IS025)</a:t>
            </a:r>
            <a:endParaRPr lang="en-IN" sz="2000" dirty="0">
              <a:latin typeface="Times New Roman" panose="02020603050405020304" pitchFamily="18" charset="0"/>
              <a:cs typeface="Times New Roman" panose="02020603050405020304" pitchFamily="18" charset="0"/>
            </a:endParaRPr>
          </a:p>
          <a:p>
            <a:r>
              <a:rPr lang="en-IN" sz="2400" dirty="0" err="1" smtClean="0">
                <a:latin typeface="Times New Roman" panose="02020603050405020304" pitchFamily="18" charset="0"/>
                <a:cs typeface="Times New Roman" panose="02020603050405020304" pitchFamily="18" charset="0"/>
              </a:rPr>
              <a:t>Taha</a:t>
            </a:r>
            <a:r>
              <a:rPr lang="en-IN" sz="2400"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(1AT17IS050)</a:t>
            </a:r>
          </a:p>
          <a:p>
            <a:r>
              <a:rPr lang="en-IN" sz="2400" dirty="0" err="1" smtClean="0">
                <a:latin typeface="Times New Roman" panose="02020603050405020304" pitchFamily="18" charset="0"/>
                <a:cs typeface="Times New Roman" panose="02020603050405020304" pitchFamily="18" charset="0"/>
              </a:rPr>
              <a:t>Ankit</a:t>
            </a:r>
            <a:r>
              <a:rPr lang="en-IN" sz="2400"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(1AT17IS011)</a:t>
            </a:r>
          </a:p>
          <a:p>
            <a:r>
              <a:rPr lang="en-IN" sz="2400" dirty="0" err="1" smtClean="0">
                <a:latin typeface="Times New Roman" panose="02020603050405020304" pitchFamily="18" charset="0"/>
                <a:cs typeface="Times New Roman" panose="02020603050405020304" pitchFamily="18" charset="0"/>
              </a:rPr>
              <a:t>Neha</a:t>
            </a:r>
            <a:r>
              <a:rPr lang="en-IN" sz="2400"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(1AT17IS057)</a:t>
            </a:r>
            <a:endParaRPr lang="en-US" sz="2000" dirty="0">
              <a:latin typeface="Times New Roman" panose="02020603050405020304" pitchFamily="18" charset="0"/>
              <a:cs typeface="Times New Roman" panose="02020603050405020304" pitchFamily="18" charset="0"/>
            </a:endParaRPr>
          </a:p>
        </p:txBody>
      </p:sp>
      <p:pic>
        <p:nvPicPr>
          <p:cNvPr id="1026" name="Picture 2" descr="Image result for captain gopinath&quot;"/>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214414" y="2285992"/>
            <a:ext cx="3333750" cy="401955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t>
            </a:r>
            <a:endParaRPr lang="en-US" dirty="0"/>
          </a:p>
        </p:txBody>
      </p:sp>
      <p:sp>
        <p:nvSpPr>
          <p:cNvPr id="3" name="Content Placeholder 2"/>
          <p:cNvSpPr>
            <a:spLocks noGrp="1"/>
          </p:cNvSpPr>
          <p:nvPr>
            <p:ph idx="4294967295"/>
          </p:nvPr>
        </p:nvSpPr>
        <p:spPr>
          <a:xfrm>
            <a:off x="457200" y="1628800"/>
            <a:ext cx="8229600" cy="4389437"/>
          </a:xfrm>
        </p:spPr>
        <p:txBody>
          <a:bodyPr/>
          <a:lstStyle/>
          <a:p>
            <a:pPr marL="0" indent="0">
              <a:buNone/>
            </a:pPr>
            <a:endParaRPr lang="en-US" dirty="0" smtClean="0"/>
          </a:p>
          <a:p>
            <a:pPr>
              <a:buFont typeface="Wingdings" pitchFamily="2" charset="2"/>
              <a:buChar char="Ø"/>
            </a:pPr>
            <a:r>
              <a:rPr lang="en-US" dirty="0" smtClean="0"/>
              <a:t>The year 2009 saw Captain Gopinath get into the role of a politician when he stood as an independent candidate in the Lok Sabha elections, but failed to gather sufficent support from the general public. </a:t>
            </a:r>
          </a:p>
          <a:p>
            <a:pPr marL="0" indent="0">
              <a:buNone/>
            </a:pPr>
            <a:endParaRPr lang="en-US" dirty="0" smtClean="0"/>
          </a:p>
          <a:p>
            <a:pPr>
              <a:buFont typeface="Wingdings" pitchFamily="2" charset="2"/>
              <a:buChar char="Ø"/>
            </a:pPr>
            <a:r>
              <a:rPr lang="en-US" dirty="0" smtClean="0"/>
              <a:t> In 2009 he also </a:t>
            </a:r>
            <a:r>
              <a:rPr lang="en-US" dirty="0"/>
              <a:t>started Deccan 360 also known as Deccan Cargo &amp; Express Logistics was a cargo airline based in Bangalore, </a:t>
            </a:r>
            <a:r>
              <a:rPr lang="en-US" dirty="0" smtClean="0"/>
              <a:t>India which ceased to exist in 2011.</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smtClean="0"/>
              <a:t>AWARDS AND HONOURS</a:t>
            </a:r>
            <a:endParaRPr lang="en-US" dirty="0"/>
          </a:p>
        </p:txBody>
      </p:sp>
      <p:sp>
        <p:nvSpPr>
          <p:cNvPr id="3" name="Content Placeholder 2"/>
          <p:cNvSpPr>
            <a:spLocks noGrp="1"/>
          </p:cNvSpPr>
          <p:nvPr>
            <p:ph idx="1"/>
          </p:nvPr>
        </p:nvSpPr>
        <p:spPr>
          <a:xfrm>
            <a:off x="457200" y="2204864"/>
            <a:ext cx="8229600" cy="4389120"/>
          </a:xfrm>
        </p:spPr>
        <p:txBody>
          <a:bodyPr>
            <a:normAutofit/>
          </a:bodyPr>
          <a:lstStyle/>
          <a:p>
            <a:pPr>
              <a:buFont typeface="Wingdings" pitchFamily="2" charset="2"/>
              <a:buChar char="Ø"/>
            </a:pPr>
            <a:r>
              <a:rPr lang="en-US" dirty="0" smtClean="0"/>
              <a:t> 1996 - Rolex Awards for Enterprise</a:t>
            </a:r>
          </a:p>
          <a:p>
            <a:pPr>
              <a:buFont typeface="Wingdings" pitchFamily="2" charset="2"/>
              <a:buChar char="Ø"/>
            </a:pPr>
            <a:r>
              <a:rPr lang="en-US" dirty="0" smtClean="0"/>
              <a:t> 2005 - Rajyotsava Award (Karnataka)</a:t>
            </a:r>
          </a:p>
          <a:p>
            <a:pPr>
              <a:buFont typeface="Wingdings" pitchFamily="2" charset="2"/>
              <a:buChar char="Ø"/>
            </a:pPr>
            <a:r>
              <a:rPr lang="en-US" dirty="0" smtClean="0"/>
              <a:t> 2007 - Chevalier de la legion d’Honneur (France)</a:t>
            </a:r>
          </a:p>
          <a:p>
            <a:pPr>
              <a:buFont typeface="Wingdings" pitchFamily="2" charset="2"/>
              <a:buChar char="Ø"/>
            </a:pPr>
            <a:r>
              <a:rPr lang="en-US" dirty="0" smtClean="0"/>
              <a:t> Personality of the Decade Award (K.G. Foundation)</a:t>
            </a:r>
          </a:p>
          <a:p>
            <a:pPr>
              <a:buFont typeface="Wingdings" pitchFamily="2" charset="2"/>
              <a:buChar char="Ø"/>
            </a:pPr>
            <a:r>
              <a:rPr lang="en-US" dirty="0" smtClean="0"/>
              <a:t> Sir M Visvesvaraya Memorial Award (Federation of Karnataka Chambers of Commerce &amp; Industry)</a:t>
            </a:r>
          </a:p>
          <a:p>
            <a:pPr>
              <a:buNone/>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TIMELINE</a:t>
            </a:r>
            <a:endParaRPr lang="en-US" dirty="0"/>
          </a:p>
        </p:txBody>
      </p:sp>
      <p:sp>
        <p:nvSpPr>
          <p:cNvPr id="3" name="Content Placeholder 2"/>
          <p:cNvSpPr>
            <a:spLocks noGrp="1"/>
          </p:cNvSpPr>
          <p:nvPr>
            <p:ph idx="1"/>
          </p:nvPr>
        </p:nvSpPr>
        <p:spPr/>
        <p:txBody>
          <a:bodyPr/>
          <a:lstStyle/>
          <a:p>
            <a:pPr>
              <a:buNone/>
            </a:pPr>
            <a:r>
              <a:rPr lang="en-US" b="1" dirty="0" smtClean="0"/>
              <a:t>1997:</a:t>
            </a:r>
            <a:r>
              <a:rPr lang="en-US" dirty="0" smtClean="0"/>
              <a:t> He started Deccan Aviation operations.</a:t>
            </a:r>
          </a:p>
          <a:p>
            <a:pPr>
              <a:buNone/>
            </a:pPr>
            <a:r>
              <a:rPr lang="en-US" b="1" dirty="0" smtClean="0"/>
              <a:t>2003:</a:t>
            </a:r>
            <a:r>
              <a:rPr lang="en-US" dirty="0" smtClean="0"/>
              <a:t> He commenced Air Deccan operations. </a:t>
            </a:r>
          </a:p>
          <a:p>
            <a:pPr>
              <a:buNone/>
            </a:pPr>
            <a:r>
              <a:rPr lang="en-US" b="1" dirty="0" smtClean="0"/>
              <a:t>2004:</a:t>
            </a:r>
            <a:r>
              <a:rPr lang="en-US" dirty="0" smtClean="0"/>
              <a:t> Deccan Aviation extended to Sri Lanka. </a:t>
            </a:r>
          </a:p>
          <a:p>
            <a:pPr>
              <a:buNone/>
            </a:pPr>
            <a:r>
              <a:rPr lang="en-US" b="1" dirty="0" smtClean="0"/>
              <a:t>2007:</a:t>
            </a:r>
            <a:r>
              <a:rPr lang="en-US" dirty="0" smtClean="0"/>
              <a:t> Air Deccan merged with Kingfisher Airlines.</a:t>
            </a:r>
          </a:p>
          <a:p>
            <a:pPr>
              <a:buNone/>
            </a:pPr>
            <a:r>
              <a:rPr lang="en-US" b="1" dirty="0" smtClean="0"/>
              <a:t>2009: </a:t>
            </a:r>
            <a:r>
              <a:rPr lang="en-US" dirty="0" smtClean="0"/>
              <a:t>He commenced Deccan 360 and ran for the Lok                 </a:t>
            </a:r>
            <a:r>
              <a:rPr lang="en-US" dirty="0" err="1" smtClean="0"/>
              <a:t>Sabha</a:t>
            </a:r>
            <a:r>
              <a:rPr lang="en-US" dirty="0" smtClean="0"/>
              <a:t> elections as an independent candidate.</a:t>
            </a:r>
          </a:p>
          <a:p>
            <a:pPr>
              <a:buNone/>
            </a:pPr>
            <a:r>
              <a:rPr lang="en-US" b="1" dirty="0" smtClean="0"/>
              <a:t>2014: </a:t>
            </a:r>
            <a:r>
              <a:rPr lang="en-US" dirty="0" smtClean="0"/>
              <a:t>Ran for </a:t>
            </a:r>
            <a:r>
              <a:rPr lang="en-US" dirty="0" err="1" smtClean="0"/>
              <a:t>Lok</a:t>
            </a:r>
            <a:r>
              <a:rPr lang="en-US" dirty="0" smtClean="0"/>
              <a:t> </a:t>
            </a:r>
            <a:r>
              <a:rPr lang="en-US" dirty="0" err="1" smtClean="0"/>
              <a:t>Sabha</a:t>
            </a:r>
            <a:r>
              <a:rPr lang="en-US" dirty="0" smtClean="0"/>
              <a:t> elections on the ticket of </a:t>
            </a:r>
            <a:r>
              <a:rPr lang="en-US" dirty="0" err="1" smtClean="0"/>
              <a:t>Aam</a:t>
            </a:r>
            <a:r>
              <a:rPr lang="en-US" dirty="0" smtClean="0"/>
              <a:t> </a:t>
            </a:r>
            <a:r>
              <a:rPr lang="en-US" dirty="0" err="1" smtClean="0"/>
              <a:t>Aadmi</a:t>
            </a:r>
            <a:r>
              <a:rPr lang="en-US" dirty="0" smtClean="0"/>
              <a:t> Party.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a:t>
            </a:r>
            <a:endParaRPr lang="en-US" dirty="0"/>
          </a:p>
        </p:txBody>
      </p:sp>
      <p:sp>
        <p:nvSpPr>
          <p:cNvPr id="3" name="Content Placeholder 2"/>
          <p:cNvSpPr>
            <a:spLocks noGrp="1"/>
          </p:cNvSpPr>
          <p:nvPr>
            <p:ph idx="1"/>
          </p:nvPr>
        </p:nvSpPr>
        <p:spPr>
          <a:xfrm>
            <a:off x="484100" y="2204864"/>
            <a:ext cx="8229600" cy="4389120"/>
          </a:xfrm>
        </p:spPr>
        <p:txBody>
          <a:bodyPr/>
          <a:lstStyle/>
          <a:p>
            <a:r>
              <a:rPr lang="en-US" dirty="0"/>
              <a:t>“I as an entrepreneur am an optimist. Optimism is the essence of entrepreneurship</a:t>
            </a:r>
            <a:r>
              <a:rPr lang="en-US" dirty="0" smtClean="0"/>
              <a:t>” – G. R. </a:t>
            </a:r>
            <a:r>
              <a:rPr lang="en-US" dirty="0" err="1" smtClean="0"/>
              <a:t>Gopinath</a:t>
            </a:r>
            <a:r>
              <a:rPr lang="en-US" dirty="0" smtClean="0"/>
              <a:t>.</a:t>
            </a:r>
          </a:p>
          <a:p>
            <a:r>
              <a:rPr lang="en-US" dirty="0" smtClean="0"/>
              <a:t>Don’t give up, be optimistic.</a:t>
            </a:r>
            <a:endParaRPr lang="en-US" dirty="0"/>
          </a:p>
        </p:txBody>
      </p:sp>
    </p:spTree>
    <p:extLst>
      <p:ext uri="{BB962C8B-B14F-4D97-AF65-F5344CB8AC3E}">
        <p14:creationId xmlns:p14="http://schemas.microsoft.com/office/powerpoint/2010/main" xmlns="" val="1726981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ha.jpg"/>
          <p:cNvPicPr>
            <a:picLocks noGrp="1" noChangeAspect="1"/>
          </p:cNvPicPr>
          <p:nvPr>
            <p:ph idx="1"/>
          </p:nvPr>
        </p:nvPicPr>
        <p:blipFill>
          <a:blip r:embed="rId2"/>
          <a:stretch>
            <a:fillRect/>
          </a:stretch>
        </p:blipFill>
        <p:spPr>
          <a:xfrm>
            <a:off x="1142976" y="1142984"/>
            <a:ext cx="6786610" cy="5000660"/>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50630"/>
            <a:ext cx="8305800" cy="1143000"/>
          </a:xfrm>
        </p:spPr>
        <p:txBody>
          <a:bodyPr/>
          <a:lstStyle/>
          <a:p>
            <a:pPr algn="ctr"/>
            <a:r>
              <a:rPr lang="en-US" dirty="0" smtClean="0"/>
              <a:t>INTRODUCTION</a:t>
            </a:r>
            <a:endParaRPr lang="en-US" dirty="0"/>
          </a:p>
        </p:txBody>
      </p:sp>
      <p:sp>
        <p:nvSpPr>
          <p:cNvPr id="3" name="Content Placeholder 2"/>
          <p:cNvSpPr>
            <a:spLocks noGrp="1"/>
          </p:cNvSpPr>
          <p:nvPr>
            <p:ph idx="4294967295"/>
          </p:nvPr>
        </p:nvSpPr>
        <p:spPr>
          <a:xfrm>
            <a:off x="-180528" y="2204864"/>
            <a:ext cx="8229600" cy="4389437"/>
          </a:xfrm>
        </p:spPr>
        <p:txBody>
          <a:bodyPr>
            <a:normAutofit/>
          </a:bodyPr>
          <a:lstStyle/>
          <a:p>
            <a:pPr lvl="6">
              <a:buFont typeface="Wingdings" pitchFamily="2" charset="2"/>
              <a:buChar char="Ø"/>
            </a:pPr>
            <a:r>
              <a:rPr lang="en-IN" sz="2600" b="1" dirty="0" smtClean="0"/>
              <a:t>Born</a:t>
            </a:r>
            <a:r>
              <a:rPr lang="en-IN" sz="3600" b="1" dirty="0" smtClean="0"/>
              <a:t> </a:t>
            </a:r>
            <a:r>
              <a:rPr lang="en-IN" sz="2600" b="1" dirty="0" smtClean="0"/>
              <a:t>In:</a:t>
            </a:r>
            <a:r>
              <a:rPr lang="en-IN" sz="3600" dirty="0" smtClean="0"/>
              <a:t> </a:t>
            </a:r>
            <a:r>
              <a:rPr lang="en-US" sz="2800" dirty="0" smtClean="0"/>
              <a:t>13 November 1951 , </a:t>
            </a:r>
            <a:r>
              <a:rPr lang="en-IN" sz="2600" dirty="0" smtClean="0"/>
              <a:t>Gorur Karnataka .</a:t>
            </a:r>
          </a:p>
          <a:p>
            <a:pPr lvl="6">
              <a:buFont typeface="Wingdings" pitchFamily="2" charset="2"/>
              <a:buChar char="Ø"/>
            </a:pPr>
            <a:r>
              <a:rPr lang="en-IN" sz="2600" b="1" dirty="0" smtClean="0"/>
              <a:t>Nationality:</a:t>
            </a:r>
            <a:r>
              <a:rPr lang="en-IN" sz="2600" dirty="0" smtClean="0"/>
              <a:t> Indian. </a:t>
            </a:r>
          </a:p>
          <a:p>
            <a:pPr lvl="6">
              <a:buFont typeface="Wingdings" pitchFamily="2" charset="2"/>
              <a:buChar char="Ø"/>
            </a:pPr>
            <a:r>
              <a:rPr lang="en-IN" sz="2600" dirty="0" smtClean="0"/>
              <a:t> </a:t>
            </a:r>
            <a:r>
              <a:rPr lang="en-IN" sz="2600" b="1" dirty="0" smtClean="0"/>
              <a:t>Known As:</a:t>
            </a:r>
            <a:r>
              <a:rPr lang="en-IN" sz="3600" dirty="0" smtClean="0"/>
              <a:t> </a:t>
            </a:r>
            <a:r>
              <a:rPr lang="en-IN" sz="2600" dirty="0" smtClean="0"/>
              <a:t>Entrepreneur, Founder of Air Deccan.</a:t>
            </a:r>
          </a:p>
          <a:p>
            <a:pPr lvl="6">
              <a:buFont typeface="Wingdings" pitchFamily="2" charset="2"/>
              <a:buChar char="Ø"/>
            </a:pPr>
            <a:r>
              <a:rPr lang="en-IN" sz="2600" dirty="0" smtClean="0"/>
              <a:t> </a:t>
            </a:r>
            <a:r>
              <a:rPr lang="en-IN" sz="2600" b="1" dirty="0" smtClean="0"/>
              <a:t>Education: </a:t>
            </a:r>
            <a:r>
              <a:rPr lang="en-IN" sz="2600" dirty="0" smtClean="0"/>
              <a:t>Indian Military Academy, Sainik School, Bijapur, National Defence Academy.</a:t>
            </a:r>
          </a:p>
          <a:p>
            <a:pPr lvl="6">
              <a:buFont typeface="Wingdings" pitchFamily="2" charset="2"/>
              <a:buChar char="Ø"/>
            </a:pPr>
            <a:endParaRPr lang="en-IN" sz="26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v"/>
            </a:pPr>
            <a:r>
              <a:rPr lang="en-US" dirty="0" smtClean="0"/>
              <a:t>Captain Gorur Ramaswamy Iyengar Gopinath is a multi-faceted personality. He comfortably shifted into different guises: </a:t>
            </a:r>
          </a:p>
          <a:p>
            <a:pPr marL="0" indent="0">
              <a:buNone/>
            </a:pPr>
            <a:endParaRPr lang="en-US" dirty="0" smtClean="0"/>
          </a:p>
          <a:p>
            <a:pPr lvl="2">
              <a:buFont typeface="Wingdings" pitchFamily="2" charset="2"/>
              <a:buChar char="§"/>
            </a:pPr>
            <a:r>
              <a:rPr lang="en-IN" dirty="0" smtClean="0"/>
              <a:t> </a:t>
            </a:r>
            <a:r>
              <a:rPr lang="en-US" dirty="0" smtClean="0"/>
              <a:t>An Army Officer</a:t>
            </a:r>
          </a:p>
          <a:p>
            <a:pPr lvl="2">
              <a:buFont typeface="Wingdings" pitchFamily="2" charset="2"/>
              <a:buChar char="§"/>
            </a:pPr>
            <a:r>
              <a:rPr lang="en-US" dirty="0" smtClean="0"/>
              <a:t>An independent political candidate  </a:t>
            </a:r>
          </a:p>
          <a:p>
            <a:pPr lvl="2">
              <a:buFont typeface="Wingdings" pitchFamily="2" charset="2"/>
              <a:buChar char="§"/>
            </a:pPr>
            <a:r>
              <a:rPr lang="en-US" dirty="0" smtClean="0"/>
              <a:t>An eco- friendly farmer</a:t>
            </a:r>
          </a:p>
          <a:p>
            <a:pPr lvl="2">
              <a:buFont typeface="Wingdings" pitchFamily="2" charset="2"/>
              <a:buChar char="§"/>
            </a:pPr>
            <a:r>
              <a:rPr lang="en-US" dirty="0" smtClean="0"/>
              <a:t> A well known author</a:t>
            </a:r>
          </a:p>
          <a:p>
            <a:pPr lvl="2">
              <a:buFont typeface="Wingdings" pitchFamily="2" charset="2"/>
              <a:buChar char="§"/>
            </a:pPr>
            <a:r>
              <a:rPr lang="en-US" dirty="0" smtClean="0"/>
              <a:t> India's leading business man.</a:t>
            </a:r>
            <a:endParaRPr lang="en-IN" dirty="0" smtClean="0"/>
          </a:p>
          <a:p>
            <a:pPr lvl="2">
              <a:buNone/>
            </a:pPr>
            <a:r>
              <a:rPr lang="en-IN" dirty="0" smtClean="0"/>
              <a:t>            </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v"/>
            </a:pPr>
            <a:r>
              <a:rPr lang="en-US" dirty="0" smtClean="0"/>
              <a:t>He is well known as a pioneer of low-cost airlines, a venture capitalist who revolutionized the face of Indian aviation in the country.</a:t>
            </a:r>
          </a:p>
          <a:p>
            <a:pPr>
              <a:buFont typeface="Wingdings" pitchFamily="2" charset="2"/>
              <a:buChar char="v"/>
            </a:pPr>
            <a:endParaRPr lang="en-US" dirty="0" smtClean="0"/>
          </a:p>
          <a:p>
            <a:pPr>
              <a:buFont typeface="Wingdings" pitchFamily="2" charset="2"/>
              <a:buChar char="v"/>
            </a:pPr>
            <a:r>
              <a:rPr lang="en-US" dirty="0" smtClean="0"/>
              <a:t>His book "Simply Fly" sheds light on the remarkable journey of turning his ambitious vision into a successful business story.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EARLY LIFE</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en-US" dirty="0" smtClean="0"/>
              <a:t> Captain Gopinath hails from a small town known as Gorur located in the Hassan district in Karnataka state. </a:t>
            </a:r>
          </a:p>
          <a:p>
            <a:pPr>
              <a:buFont typeface="Wingdings" pitchFamily="2" charset="2"/>
              <a:buChar char="Ø"/>
            </a:pPr>
            <a:r>
              <a:rPr lang="en-US" dirty="0" smtClean="0"/>
              <a:t> He finished his early schooling at the Sainik Military School that was situated in Bijapur before he joined the famed National Defence Academy and then passed out from the Indian Military Academy. </a:t>
            </a:r>
          </a:p>
          <a:p>
            <a:pPr>
              <a:buNone/>
            </a:pPr>
            <a:r>
              <a:rPr lang="en-US" dirty="0" smtClean="0"/>
              <a:t>   Once he was done with his graduation he was appointed as an Officer of the Indian Army.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CAREER</a:t>
            </a:r>
            <a:endParaRPr lang="en-US" dirty="0"/>
          </a:p>
        </p:txBody>
      </p:sp>
      <p:sp>
        <p:nvSpPr>
          <p:cNvPr id="3" name="Content Placeholder 2"/>
          <p:cNvSpPr>
            <a:spLocks noGrp="1"/>
          </p:cNvSpPr>
          <p:nvPr>
            <p:ph idx="1"/>
          </p:nvPr>
        </p:nvSpPr>
        <p:spPr/>
        <p:txBody>
          <a:bodyPr>
            <a:normAutofit fontScale="92500"/>
          </a:bodyPr>
          <a:lstStyle/>
          <a:p>
            <a:pPr>
              <a:buFont typeface="Wingdings" pitchFamily="2" charset="2"/>
              <a:buChar char="Ø"/>
            </a:pPr>
            <a:r>
              <a:rPr lang="en-US" dirty="0" smtClean="0"/>
              <a:t> Once he joined the Army, Captain Gopinath served for eight years before he retired from the 'Armed Forces'. Thereafter he became interested in farming and later started a hotel in Hassan.</a:t>
            </a:r>
          </a:p>
          <a:p>
            <a:pPr>
              <a:buFont typeface="Wingdings" pitchFamily="2" charset="2"/>
              <a:buChar char="Ø"/>
            </a:pPr>
            <a:r>
              <a:rPr lang="en-US" dirty="0" smtClean="0"/>
              <a:t> It was not until the year 1995 when the government took measures to improve the aviation sector in India, several rules where relaxed in order to encourage entrepreneurs to invest and explore air transportation. </a:t>
            </a:r>
          </a:p>
          <a:p>
            <a:pPr>
              <a:buFont typeface="Wingdings" pitchFamily="2" charset="2"/>
              <a:buChar char="Ø"/>
            </a:pPr>
            <a:r>
              <a:rPr lang="en-US" dirty="0" smtClean="0"/>
              <a:t> The reforms initiated by the management did see positive results as many new players started to show a keen interest in this sector, Captain Gopinath was also one among them.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484784"/>
            <a:ext cx="8229600" cy="4680520"/>
          </a:xfrm>
        </p:spPr>
        <p:txBody>
          <a:bodyPr>
            <a:normAutofit fontScale="92500" lnSpcReduction="10000"/>
          </a:bodyPr>
          <a:lstStyle/>
          <a:p>
            <a:pPr>
              <a:buFont typeface="Wingdings" pitchFamily="2" charset="2"/>
              <a:buChar char="Ø"/>
            </a:pPr>
            <a:r>
              <a:rPr lang="en-US" dirty="0" smtClean="0"/>
              <a:t> It was him and a close friend from the armed services who came together with the idea to start a private commercial helicopter service known as Deccan Aviation.</a:t>
            </a:r>
          </a:p>
          <a:p>
            <a:pPr>
              <a:buFont typeface="Wingdings" pitchFamily="2" charset="2"/>
              <a:buChar char="Ø"/>
            </a:pPr>
            <a:endParaRPr lang="en-US" dirty="0" smtClean="0"/>
          </a:p>
          <a:p>
            <a:pPr>
              <a:buFont typeface="Wingdings" pitchFamily="2" charset="2"/>
              <a:buChar char="Ø"/>
            </a:pPr>
            <a:r>
              <a:rPr lang="en-US" dirty="0" smtClean="0"/>
              <a:t> In 1997, the service became operational, while Bangalore became its headquarters. The helicopter service extended to cities like Ahmedabad, Cochin, Delhi, Indore, Mumbai, Chennai, Kolkata, Bangalore, Hyderabad, Bhubaneswar, Jamshedpur and Coochbehar. </a:t>
            </a:r>
          </a:p>
          <a:p>
            <a:pPr>
              <a:buFont typeface="Wingdings" pitchFamily="2" charset="2"/>
              <a:buChar char="Ø"/>
            </a:pPr>
            <a:endParaRPr lang="en-US" dirty="0" smtClean="0"/>
          </a:p>
          <a:p>
            <a:pPr>
              <a:buFont typeface="Wingdings" pitchFamily="2" charset="2"/>
              <a:buChar char="Ø"/>
            </a:pPr>
            <a:r>
              <a:rPr lang="en-US" dirty="0" smtClean="0"/>
              <a:t> This aviation company began with just a single helicopter, but currently boasts of a fleet that commutes across several destinations in the country.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467544" y="1556792"/>
            <a:ext cx="8229600" cy="4389120"/>
          </a:xfrm>
        </p:spPr>
        <p:txBody>
          <a:bodyPr>
            <a:normAutofit/>
          </a:bodyPr>
          <a:lstStyle/>
          <a:p>
            <a:pPr>
              <a:buFont typeface="Wingdings" pitchFamily="2" charset="2"/>
              <a:buChar char="Ø"/>
            </a:pPr>
            <a:r>
              <a:rPr lang="en-US" dirty="0" smtClean="0"/>
              <a:t> In 2003, Captain Gopinath began his first air-craft service known as Air Deccan, this air service was a low-cost brand, the main aim was to fulfill the comman man's dream to fly. </a:t>
            </a:r>
          </a:p>
          <a:p>
            <a:pPr>
              <a:buFont typeface="Wingdings" pitchFamily="2" charset="2"/>
              <a:buChar char="Ø"/>
            </a:pPr>
            <a:endParaRPr lang="en-US" dirty="0" smtClean="0"/>
          </a:p>
          <a:p>
            <a:pPr>
              <a:buFont typeface="Wingdings" pitchFamily="2" charset="2"/>
              <a:buChar char="Ø"/>
            </a:pPr>
            <a:r>
              <a:rPr lang="en-US" dirty="0" smtClean="0"/>
              <a:t> Air Deccan was one of the first low-cost services in India and was an instant success but due to the excessive competiton from other similar airline carriers, Air Deccan soon started to lose out to the competition.</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9512" y="692696"/>
            <a:ext cx="8305800" cy="1143000"/>
          </a:xfrm>
        </p:spPr>
        <p:txBody>
          <a:bodyPr/>
          <a:lstStyle/>
          <a:p>
            <a:pPr algn="ctr"/>
            <a:r>
              <a:rPr lang="en-US" dirty="0"/>
              <a:t>DOWNFALL</a:t>
            </a:r>
          </a:p>
        </p:txBody>
      </p:sp>
      <p:sp>
        <p:nvSpPr>
          <p:cNvPr id="3" name="Content Placeholder 2"/>
          <p:cNvSpPr>
            <a:spLocks noGrp="1"/>
          </p:cNvSpPr>
          <p:nvPr>
            <p:ph idx="4294967295"/>
          </p:nvPr>
        </p:nvSpPr>
        <p:spPr>
          <a:xfrm>
            <a:off x="467544" y="2060848"/>
            <a:ext cx="8229600" cy="4389438"/>
          </a:xfrm>
        </p:spPr>
        <p:txBody>
          <a:bodyPr>
            <a:normAutofit fontScale="92500" lnSpcReduction="10000"/>
          </a:bodyPr>
          <a:lstStyle/>
          <a:p>
            <a:pPr>
              <a:buFont typeface="Wingdings" pitchFamily="2" charset="2"/>
              <a:buChar char="Ø"/>
            </a:pPr>
            <a:r>
              <a:rPr lang="en-US" dirty="0" smtClean="0"/>
              <a:t> The company's overwhelming growth also saw the entry of several other low cost airbuses such as Indigo Airlines, Go Air, Spice Jet and Jet Lite. </a:t>
            </a:r>
          </a:p>
          <a:p>
            <a:pPr>
              <a:buFont typeface="Wingdings" pitchFamily="2" charset="2"/>
              <a:buChar char="Ø"/>
            </a:pPr>
            <a:endParaRPr lang="en-US" dirty="0" smtClean="0"/>
          </a:p>
          <a:p>
            <a:pPr>
              <a:buFont typeface="Wingdings" pitchFamily="2" charset="2"/>
              <a:buChar char="Ø"/>
            </a:pPr>
            <a:r>
              <a:rPr lang="en-US" dirty="0" smtClean="0"/>
              <a:t> In 2007, Captain Gopinath was left with no other altenative but to consolidate with the Kingfisher Airlines, the merger earned him substanial profits.</a:t>
            </a:r>
          </a:p>
          <a:p>
            <a:pPr>
              <a:buFont typeface="Wingdings" pitchFamily="2" charset="2"/>
              <a:buChar char="Ø"/>
            </a:pPr>
            <a:endParaRPr lang="en-US" dirty="0" smtClean="0"/>
          </a:p>
          <a:p>
            <a:pPr>
              <a:buFont typeface="Wingdings" pitchFamily="2" charset="2"/>
              <a:buChar char="Ø"/>
            </a:pPr>
            <a:r>
              <a:rPr lang="en-US" dirty="0" smtClean="0"/>
              <a:t> Currently Air Deccan is known as Kingfisher Red with Vijay Mallya being the CEO and Chairman. Meanwhile, the helicopter services exteneted to Sri Lanka in 2004 promoting itself as a major private charter services. </a:t>
            </a:r>
          </a:p>
          <a:p>
            <a:pPr>
              <a:buNone/>
            </a:pP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889</TotalTime>
  <Words>756</Words>
  <Application>Microsoft Office PowerPoint</Application>
  <PresentationFormat>On-screen Show (4:3)</PresentationFormat>
  <Paragraphs>71</Paragraphs>
  <Slides>14</Slides>
  <Notes>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CASE STUDY Captain G. R. Gopinath</vt:lpstr>
      <vt:lpstr>INTRODUCTION</vt:lpstr>
      <vt:lpstr>Slide 3</vt:lpstr>
      <vt:lpstr>Slide 4</vt:lpstr>
      <vt:lpstr>EARLY LIFE</vt:lpstr>
      <vt:lpstr>CAREER</vt:lpstr>
      <vt:lpstr>Slide 7</vt:lpstr>
      <vt:lpstr>Slide 8</vt:lpstr>
      <vt:lpstr>DOWNFALL</vt:lpstr>
      <vt:lpstr> </vt:lpstr>
      <vt:lpstr>AWARDS AND HONOURS</vt:lpstr>
      <vt:lpstr>TIMELINE</vt:lpstr>
      <vt:lpstr>CONCLUSION</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Captain Gopinath</dc:title>
  <dc:creator>Windows User</dc:creator>
  <cp:lastModifiedBy>Windows User</cp:lastModifiedBy>
  <cp:revision>68</cp:revision>
  <dcterms:created xsi:type="dcterms:W3CDTF">2019-10-29T10:42:35Z</dcterms:created>
  <dcterms:modified xsi:type="dcterms:W3CDTF">2019-12-16T17:35:24Z</dcterms:modified>
</cp:coreProperties>
</file>