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89F8EA5-3702-4563-B50A-F37531651616}" type="datetimeFigureOut">
              <a:rPr lang="en-US" smtClean="0"/>
              <a:pPr/>
              <a:t>10/29/2019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D10AAD3-9CAD-49A2-A1E1-83862FD2F26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9F8EA5-3702-4563-B50A-F37531651616}" type="datetimeFigureOut">
              <a:rPr lang="en-US" smtClean="0"/>
              <a:pPr/>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0AAD3-9CAD-49A2-A1E1-83862FD2F2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9F8EA5-3702-4563-B50A-F37531651616}" type="datetimeFigureOut">
              <a:rPr lang="en-US" smtClean="0"/>
              <a:pPr/>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0AAD3-9CAD-49A2-A1E1-83862FD2F2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9F8EA5-3702-4563-B50A-F37531651616}" type="datetimeFigureOut">
              <a:rPr lang="en-US" smtClean="0"/>
              <a:pPr/>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0AAD3-9CAD-49A2-A1E1-83862FD2F2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89F8EA5-3702-4563-B50A-F37531651616}" type="datetimeFigureOut">
              <a:rPr lang="en-US" smtClean="0"/>
              <a:pPr/>
              <a:t>10/29/2019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0AAD3-9CAD-49A2-A1E1-83862FD2F26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9F8EA5-3702-4563-B50A-F37531651616}" type="datetimeFigureOut">
              <a:rPr lang="en-US" smtClean="0"/>
              <a:pPr/>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0AAD3-9CAD-49A2-A1E1-83862FD2F2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9F8EA5-3702-4563-B50A-F37531651616}" type="datetimeFigureOut">
              <a:rPr lang="en-US" smtClean="0"/>
              <a:pPr/>
              <a:t>10/29/2019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0AAD3-9CAD-49A2-A1E1-83862FD2F2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9F8EA5-3702-4563-B50A-F37531651616}" type="datetimeFigureOut">
              <a:rPr lang="en-US" smtClean="0"/>
              <a:pPr/>
              <a:t>10/29/2019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0AAD3-9CAD-49A2-A1E1-83862FD2F2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F8EA5-3702-4563-B50A-F37531651616}" type="datetimeFigureOut">
              <a:rPr lang="en-US" smtClean="0"/>
              <a:pPr/>
              <a:t>10/29/2019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0AAD3-9CAD-49A2-A1E1-83862FD2F2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9F8EA5-3702-4563-B50A-F37531651616}" type="datetimeFigureOut">
              <a:rPr lang="en-US" smtClean="0"/>
              <a:pPr/>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0AAD3-9CAD-49A2-A1E1-83862FD2F2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89F8EA5-3702-4563-B50A-F37531651616}" type="datetimeFigureOut">
              <a:rPr lang="en-US" smtClean="0"/>
              <a:pPr/>
              <a:t>10/29/2019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D10AAD3-9CAD-49A2-A1E1-83862FD2F26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89F8EA5-3702-4563-B50A-F37531651616}" type="datetimeFigureOut">
              <a:rPr lang="en-US" smtClean="0"/>
              <a:pPr/>
              <a:t>10/29/2019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10AAD3-9CAD-49A2-A1E1-83862FD2F26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sz="4800" dirty="0" smtClean="0"/>
              <a:t>Minimax Algorithm</a:t>
            </a:r>
            <a:endParaRPr lang="en-US" sz="4800" dirty="0"/>
          </a:p>
        </p:txBody>
      </p:sp>
      <p:sp>
        <p:nvSpPr>
          <p:cNvPr id="3" name="Subtitle 2"/>
          <p:cNvSpPr>
            <a:spLocks noGrp="1"/>
          </p:cNvSpPr>
          <p:nvPr>
            <p:ph type="subTitle" idx="1"/>
          </p:nvPr>
        </p:nvSpPr>
        <p:spPr/>
        <p:txBody>
          <a:bodyPr>
            <a:normAutofit/>
          </a:bodyPr>
          <a:lstStyle/>
          <a:p>
            <a:pPr>
              <a:buFont typeface="Wingdings" pitchFamily="2" charset="2"/>
              <a:buChar char="Ø"/>
            </a:pPr>
            <a:r>
              <a:rPr lang="en-US" dirty="0" smtClean="0"/>
              <a:t>Mini-max algorithm is a recursive or backtracking algorithm which is used in decision-making and game theory. It provides an optimal move for the player assuming that opponent is also playing optimally.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p:txBody>
          <a:bodyPr>
            <a:normAutofit fontScale="97500"/>
          </a:bodyPr>
          <a:lstStyle/>
          <a:p>
            <a:pPr>
              <a:buFont typeface="Wingdings" pitchFamily="2" charset="2"/>
              <a:buChar char="Ø"/>
            </a:pPr>
            <a:r>
              <a:rPr lang="en-US" b="1" dirty="0" smtClean="0"/>
              <a:t>Step 2:</a:t>
            </a:r>
            <a:r>
              <a:rPr lang="en-US" dirty="0" smtClean="0"/>
              <a:t> Now, first we find the utilities value for the Maximizer, its initial value is -∞, so we will compare each value in terminal state with initial value of Maximizer and determines the higher nodes values. It will find the maximum among the all.</a:t>
            </a:r>
          </a:p>
          <a:p>
            <a:r>
              <a:rPr lang="en-US" dirty="0" smtClean="0"/>
              <a:t>For node D         max(-1,- -∞) =&gt; max(-1,4)= 4</a:t>
            </a:r>
          </a:p>
          <a:p>
            <a:r>
              <a:rPr lang="en-US" dirty="0" smtClean="0"/>
              <a:t>For Node E         max(2, -∞) =&gt; max(2, 6)= 6</a:t>
            </a:r>
          </a:p>
          <a:p>
            <a:r>
              <a:rPr lang="en-US" dirty="0" smtClean="0"/>
              <a:t>For Node F         max(-3, -∞) =&gt; max(-3,-5) = -3</a:t>
            </a:r>
          </a:p>
          <a:p>
            <a:r>
              <a:rPr lang="en-US" dirty="0" smtClean="0"/>
              <a:t>For node G         max(0, -∞) = max(0, 7) = 7</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ini-max-algorithm-in-ai-step2.png"/>
          <p:cNvPicPr>
            <a:picLocks noGrp="1" noChangeAspect="1"/>
          </p:cNvPicPr>
          <p:nvPr>
            <p:ph idx="1"/>
          </p:nvPr>
        </p:nvPicPr>
        <p:blipFill>
          <a:blip r:embed="rId2"/>
          <a:stretch>
            <a:fillRect/>
          </a:stretch>
        </p:blipFill>
        <p:spPr>
          <a:xfrm>
            <a:off x="2190417" y="2000746"/>
            <a:ext cx="4763165" cy="425827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Step 3:</a:t>
            </a:r>
            <a:r>
              <a:rPr lang="en-US" dirty="0" smtClean="0"/>
              <a:t> In the next step, it's a turn for minimizer, so it will compare all nodes value with +∞, and will find the 3</a:t>
            </a:r>
            <a:r>
              <a:rPr lang="en-US" baseline="30000" dirty="0" smtClean="0"/>
              <a:t>rd</a:t>
            </a:r>
            <a:r>
              <a:rPr lang="en-US" dirty="0" smtClean="0"/>
              <a:t> layer node values.</a:t>
            </a:r>
          </a:p>
          <a:p>
            <a:r>
              <a:rPr lang="en-US" dirty="0" smtClean="0"/>
              <a:t>For node B= min(4,6) = 4</a:t>
            </a:r>
          </a:p>
          <a:p>
            <a:r>
              <a:rPr lang="en-US" dirty="0" smtClean="0"/>
              <a:t>For node C= min (-3, 7) = -3</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ini-max-algorithm-in-ai-step3.png"/>
          <p:cNvPicPr>
            <a:picLocks noGrp="1" noChangeAspect="1"/>
          </p:cNvPicPr>
          <p:nvPr>
            <p:ph idx="1"/>
          </p:nvPr>
        </p:nvPicPr>
        <p:blipFill>
          <a:blip r:embed="rId2"/>
          <a:stretch>
            <a:fillRect/>
          </a:stretch>
        </p:blipFill>
        <p:spPr>
          <a:xfrm>
            <a:off x="2190417" y="2000746"/>
            <a:ext cx="4763165" cy="425827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Step 3:</a:t>
            </a:r>
            <a:r>
              <a:rPr lang="en-US" dirty="0" smtClean="0"/>
              <a:t> Now it's a turn for Maximizer, and it will again choose the maximum of all nodes value and find the maximum value for the root node. In this game tree, there are only 4 layers, hence we reach immediately to the root node, but in real games, there will be more than 4 layers.</a:t>
            </a:r>
          </a:p>
          <a:p>
            <a:r>
              <a:rPr lang="en-US" dirty="0" smtClean="0"/>
              <a:t>For node A max(4, -3)= 4</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ini-max-algorithm-in-ai-step4.png"/>
          <p:cNvPicPr>
            <a:picLocks noGrp="1" noChangeAspect="1"/>
          </p:cNvPicPr>
          <p:nvPr>
            <p:ph idx="1"/>
          </p:nvPr>
        </p:nvPicPr>
        <p:blipFill>
          <a:blip r:embed="rId2"/>
          <a:stretch>
            <a:fillRect/>
          </a:stretch>
        </p:blipFill>
        <p:spPr>
          <a:xfrm>
            <a:off x="2190417" y="2000746"/>
            <a:ext cx="4763165" cy="425827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p:txBody>
          <a:bodyPr/>
          <a:lstStyle/>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smtClean="0"/>
          </a:p>
          <a:p>
            <a:pPr algn="ctr">
              <a:buFont typeface="Wingdings" pitchFamily="2" charset="2"/>
              <a:buChar char="Ø"/>
            </a:pPr>
            <a:r>
              <a:rPr lang="en-US" dirty="0" smtClean="0"/>
              <a:t>That was the complete workflow of the minimax two player game.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smtClean="0"/>
              <a:t>Properties of MiniMax Algorithm:</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b="1" dirty="0" smtClean="0"/>
              <a:t>Complete-</a:t>
            </a:r>
            <a:r>
              <a:rPr lang="en-US" dirty="0" smtClean="0"/>
              <a:t> Min-Max algorithm is Complete. It will definitely find a solution (if exist), in the finite search tree.</a:t>
            </a:r>
          </a:p>
          <a:p>
            <a:pPr>
              <a:buFont typeface="Wingdings" pitchFamily="2" charset="2"/>
              <a:buChar char="Ø"/>
            </a:pPr>
            <a:r>
              <a:rPr lang="en-US" b="1" dirty="0" smtClean="0"/>
              <a:t>Optimal-</a:t>
            </a:r>
            <a:r>
              <a:rPr lang="en-US" dirty="0" smtClean="0"/>
              <a:t> Min-Max algorithm is optimal if both opponents are playing optimally.</a:t>
            </a:r>
          </a:p>
          <a:p>
            <a:pPr>
              <a:buFont typeface="Wingdings" pitchFamily="2" charset="2"/>
              <a:buChar char="Ø"/>
            </a:pPr>
            <a:r>
              <a:rPr lang="en-US" b="1" dirty="0" smtClean="0"/>
              <a:t>Time complexity-</a:t>
            </a:r>
            <a:r>
              <a:rPr lang="en-US" dirty="0" smtClean="0"/>
              <a:t> As it performs DFS for the game-tree, so the time complexity of Min-Max algorithm is </a:t>
            </a:r>
            <a:r>
              <a:rPr lang="en-US" b="1" dirty="0" smtClean="0"/>
              <a:t>O(b</a:t>
            </a:r>
            <a:r>
              <a:rPr lang="en-US" b="1" baseline="30000" dirty="0" smtClean="0"/>
              <a:t>m</a:t>
            </a:r>
            <a:r>
              <a:rPr lang="en-US" b="1" dirty="0" smtClean="0"/>
              <a:t>)</a:t>
            </a:r>
            <a:r>
              <a:rPr lang="en-US" dirty="0" smtClean="0"/>
              <a:t>, where b is branching factor of the game-tree, and m is the maximum depth of the tree.</a:t>
            </a:r>
          </a:p>
          <a:p>
            <a:pPr>
              <a:buFont typeface="Wingdings" pitchFamily="2" charset="2"/>
              <a:buChar char="Ø"/>
            </a:pPr>
            <a:r>
              <a:rPr lang="en-US" b="1" dirty="0" smtClean="0"/>
              <a:t>Space Complexity-</a:t>
            </a:r>
            <a:r>
              <a:rPr lang="en-US" dirty="0" smtClean="0"/>
              <a:t> Space complexity of Mini-max algorithm is also similar to DFS which is </a:t>
            </a:r>
            <a:r>
              <a:rPr lang="en-US" b="1" dirty="0" smtClean="0"/>
              <a:t>O(bm)</a:t>
            </a:r>
            <a:r>
              <a:rPr lang="en-US" dirty="0" smtClean="0"/>
              <a:t>.</a:t>
            </a:r>
          </a:p>
          <a:p>
            <a:pPr>
              <a:buFont typeface="Wingdings" pitchFamily="2" charset="2"/>
              <a:buChar char="Ø"/>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Limitations of MiniMax Algorithm:</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t>The main drawback of the minimax algorithm is that it gets really slow for complex games such as Chess, go, etc. This type of games has a huge branching factor, and the player has lots of choices to decide. This limitation of the minimax algorithm can be improved from </a:t>
            </a:r>
            <a:r>
              <a:rPr lang="en-US" b="1" dirty="0" smtClean="0"/>
              <a:t>alpha-beta pruning</a:t>
            </a:r>
            <a:r>
              <a:rPr lang="en-US" dirty="0" smtClean="0"/>
              <a:t> which we have discussed in the next topic.</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IN" dirty="0" smtClean="0"/>
          </a:p>
          <a:p>
            <a:pPr>
              <a:buNone/>
            </a:pPr>
            <a:endParaRPr lang="en-IN" dirty="0" smtClean="0"/>
          </a:p>
          <a:p>
            <a:pPr>
              <a:buNone/>
            </a:pPr>
            <a:endParaRPr lang="en-IN" dirty="0" smtClean="0"/>
          </a:p>
          <a:p>
            <a:pPr>
              <a:buNone/>
            </a:pPr>
            <a:r>
              <a:rPr lang="en-IN" dirty="0" smtClean="0"/>
              <a:t> </a:t>
            </a:r>
            <a:r>
              <a:rPr lang="en-IN" dirty="0" smtClean="0"/>
              <a:t>                                By-Aman Kumar </a:t>
            </a:r>
          </a:p>
          <a:p>
            <a:pPr>
              <a:buNone/>
            </a:pPr>
            <a:r>
              <a:rPr lang="en-IN" dirty="0" smtClean="0"/>
              <a:t> </a:t>
            </a:r>
            <a:r>
              <a:rPr lang="en-IN" dirty="0" smtClean="0"/>
              <a:t>                                      Mohd Taha.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dirty="0" smtClean="0"/>
              <a:t>Mini-Max algorithm uses recursion to search through the game-tree.</a:t>
            </a:r>
          </a:p>
          <a:p>
            <a:pPr>
              <a:buFont typeface="Wingdings" pitchFamily="2" charset="2"/>
              <a:buChar char="Ø"/>
            </a:pPr>
            <a:r>
              <a:rPr lang="en-US" dirty="0" smtClean="0"/>
              <a:t>Min-Max algorithm is mostly used for game playing in AI. Such as Chess, Checkers, tic-tac-toe, go, and various tow-players game. This Algorithm computes the minimax decision for the current state.</a:t>
            </a:r>
          </a:p>
          <a:p>
            <a:pPr>
              <a:buFont typeface="Wingdings" pitchFamily="2" charset="2"/>
              <a:buChar char="Ø"/>
            </a:pPr>
            <a:r>
              <a:rPr lang="en-US" dirty="0" smtClean="0"/>
              <a:t>In this algorithm two players play the game, one is called MAX and other is called MIN.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dirty="0" smtClean="0"/>
              <a:t>Both the players fight it as the opponent player gets the minimum benefit while they get the maximum benefit.</a:t>
            </a:r>
          </a:p>
          <a:p>
            <a:pPr>
              <a:buFont typeface="Wingdings" pitchFamily="2" charset="2"/>
              <a:buChar char="Ø"/>
            </a:pPr>
            <a:r>
              <a:rPr lang="en-US" dirty="0" smtClean="0"/>
              <a:t>Both Players of the game are opponent of each other, where MAX will select the maximized value and MIN will select the minimized value.</a:t>
            </a:r>
          </a:p>
          <a:p>
            <a:pPr>
              <a:buFont typeface="Wingdings" pitchFamily="2" charset="2"/>
              <a:buChar char="Ø"/>
            </a:pPr>
            <a:r>
              <a:rPr lang="en-US" dirty="0" smtClean="0"/>
              <a:t>The minimax algorithm performs a depth-first search algorithm for the exploration of the complete game tree.</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endParaRPr lang="en-US" dirty="0" smtClean="0"/>
          </a:p>
          <a:p>
            <a:pPr>
              <a:buNone/>
            </a:pPr>
            <a:endParaRPr lang="en-US" dirty="0" smtClean="0"/>
          </a:p>
          <a:p>
            <a:pPr>
              <a:buFont typeface="Wingdings" pitchFamily="2" charset="2"/>
              <a:buChar char="Ø"/>
            </a:pPr>
            <a:r>
              <a:rPr lang="en-US" dirty="0" smtClean="0"/>
              <a:t>The minimax algorithm proceeds all the way down to the terminal node of the tree, then backtrack the tree as the recursion.</a:t>
            </a:r>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800" dirty="0" smtClean="0"/>
              <a:t/>
            </a:r>
            <a:br>
              <a:rPr lang="en-US" sz="4800" dirty="0" smtClean="0"/>
            </a:br>
            <a:r>
              <a:rPr lang="en-US" sz="4400" dirty="0" smtClean="0"/>
              <a:t/>
            </a:r>
            <a:br>
              <a:rPr lang="en-US" sz="4400" dirty="0" smtClean="0"/>
            </a:br>
            <a:r>
              <a:rPr lang="en-US" sz="4400" dirty="0" smtClean="0"/>
              <a:t>Pseudo-code for MiniMax Algorithm:</a:t>
            </a:r>
            <a:endParaRPr lang="en-US" sz="4800"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function minimax(node, depth, maximizingPlayer) is  </a:t>
            </a:r>
          </a:p>
          <a:p>
            <a:pPr>
              <a:buNone/>
            </a:pPr>
            <a:r>
              <a:rPr lang="en-US" b="1" dirty="0" smtClean="0"/>
              <a:t>if</a:t>
            </a:r>
            <a:r>
              <a:rPr lang="en-US" dirty="0" smtClean="0"/>
              <a:t> depth ==0 or node is a terminal node then  </a:t>
            </a:r>
          </a:p>
          <a:p>
            <a:pPr>
              <a:buNone/>
            </a:pPr>
            <a:r>
              <a:rPr lang="en-US" b="1" dirty="0" smtClean="0"/>
              <a:t>return</a:t>
            </a:r>
            <a:r>
              <a:rPr lang="en-US" dirty="0" smtClean="0"/>
              <a:t> </a:t>
            </a:r>
            <a:r>
              <a:rPr lang="en-US" b="1" dirty="0" smtClean="0"/>
              <a:t>static</a:t>
            </a:r>
            <a:r>
              <a:rPr lang="en-US" dirty="0" smtClean="0"/>
              <a:t> evaluation of node  </a:t>
            </a:r>
          </a:p>
          <a:p>
            <a:pPr>
              <a:buNone/>
            </a:pPr>
            <a:r>
              <a:rPr lang="en-US" dirty="0" smtClean="0"/>
              <a:t>  </a:t>
            </a:r>
          </a:p>
          <a:p>
            <a:pPr>
              <a:buNone/>
            </a:pPr>
            <a:r>
              <a:rPr lang="en-US" b="1" dirty="0" smtClean="0"/>
              <a:t>if</a:t>
            </a:r>
            <a:r>
              <a:rPr lang="en-US" dirty="0" smtClean="0"/>
              <a:t> MaximizingPlayer then      // for Maximizer Player  </a:t>
            </a:r>
          </a:p>
          <a:p>
            <a:pPr>
              <a:buNone/>
            </a:pPr>
            <a:r>
              <a:rPr lang="en-US" dirty="0" smtClean="0"/>
              <a:t>maxEva= -infinity            </a:t>
            </a:r>
          </a:p>
          <a:p>
            <a:pPr>
              <a:buNone/>
            </a:pPr>
            <a:r>
              <a:rPr lang="en-US" dirty="0" smtClean="0"/>
              <a:t> </a:t>
            </a:r>
            <a:r>
              <a:rPr lang="en-US" b="1" dirty="0" smtClean="0"/>
              <a:t>for</a:t>
            </a:r>
            <a:r>
              <a:rPr lang="en-US" dirty="0" smtClean="0"/>
              <a:t> each child of node </a:t>
            </a:r>
            <a:r>
              <a:rPr lang="en-US" b="1" dirty="0" smtClean="0"/>
              <a:t>do</a:t>
            </a:r>
            <a:r>
              <a:rPr lang="en-US" dirty="0" smtClean="0"/>
              <a:t>  </a:t>
            </a:r>
          </a:p>
          <a:p>
            <a:pPr>
              <a:buNone/>
            </a:pPr>
            <a:r>
              <a:rPr lang="en-US" dirty="0" smtClean="0"/>
              <a:t> eva= minimax(child, depth-1, </a:t>
            </a:r>
            <a:r>
              <a:rPr lang="en-US" b="1" dirty="0" smtClean="0"/>
              <a:t>false</a:t>
            </a:r>
            <a:r>
              <a:rPr lang="en-US" dirty="0" smtClean="0"/>
              <a:t>)  </a:t>
            </a:r>
          </a:p>
          <a:p>
            <a:pPr>
              <a:buNone/>
            </a:pPr>
            <a:r>
              <a:rPr lang="en-US" dirty="0" smtClean="0"/>
              <a:t>maxEva= max(maxEva,eva)        //gives Maximum of the values  </a:t>
            </a:r>
          </a:p>
          <a:p>
            <a:pPr>
              <a:buNone/>
            </a:pPr>
            <a:r>
              <a:rPr lang="en-US" b="1" dirty="0" smtClean="0"/>
              <a:t>return</a:t>
            </a:r>
            <a:r>
              <a:rPr lang="en-US" dirty="0" smtClean="0"/>
              <a:t> maxEva  </a:t>
            </a:r>
          </a:p>
          <a:p>
            <a:pPr>
              <a:buNone/>
            </a:pPr>
            <a:r>
              <a:rPr lang="en-US" dirty="0" smtClean="0"/>
              <a:t>  </a:t>
            </a:r>
          </a:p>
          <a:p>
            <a:pPr>
              <a:buNone/>
            </a:pPr>
            <a:r>
              <a:rPr lang="en-US" b="1" dirty="0" smtClean="0"/>
              <a:t>else</a:t>
            </a:r>
            <a:r>
              <a:rPr lang="en-US" dirty="0" smtClean="0"/>
              <a:t>                         // for Minimizer player  </a:t>
            </a:r>
          </a:p>
          <a:p>
            <a:pPr>
              <a:buNone/>
            </a:pPr>
            <a:r>
              <a:rPr lang="en-US" dirty="0" smtClean="0"/>
              <a:t> minEva= +infinity   </a:t>
            </a:r>
          </a:p>
          <a:p>
            <a:pPr>
              <a:buNone/>
            </a:pPr>
            <a:r>
              <a:rPr lang="en-US" dirty="0" smtClean="0"/>
              <a:t> </a:t>
            </a:r>
            <a:r>
              <a:rPr lang="en-US" b="1" dirty="0" smtClean="0"/>
              <a:t>for</a:t>
            </a:r>
            <a:r>
              <a:rPr lang="en-US" dirty="0" smtClean="0"/>
              <a:t> each child of node </a:t>
            </a:r>
            <a:r>
              <a:rPr lang="en-US" b="1" dirty="0" smtClean="0"/>
              <a:t>do</a:t>
            </a:r>
            <a:r>
              <a:rPr lang="en-US" dirty="0" smtClean="0"/>
              <a:t>  </a:t>
            </a:r>
          </a:p>
          <a:p>
            <a:pPr>
              <a:buNone/>
            </a:pPr>
            <a:r>
              <a:rPr lang="en-US" dirty="0" smtClean="0"/>
              <a:t> eva= minimax(child, depth-1, </a:t>
            </a:r>
            <a:r>
              <a:rPr lang="en-US" b="1" dirty="0" smtClean="0"/>
              <a:t>true</a:t>
            </a:r>
            <a:r>
              <a:rPr lang="en-US" dirty="0" smtClean="0"/>
              <a:t>)  </a:t>
            </a:r>
          </a:p>
          <a:p>
            <a:pPr>
              <a:buNone/>
            </a:pPr>
            <a:r>
              <a:rPr lang="en-US" dirty="0" smtClean="0"/>
              <a:t> minEva= min(minEva, eva)         //gives minimum of the values  </a:t>
            </a:r>
          </a:p>
          <a:p>
            <a:pPr>
              <a:buNone/>
            </a:pPr>
            <a:r>
              <a:rPr lang="en-US" dirty="0" smtClean="0"/>
              <a:t> </a:t>
            </a:r>
            <a:r>
              <a:rPr lang="en-US" b="1" dirty="0" smtClean="0"/>
              <a:t>return</a:t>
            </a:r>
            <a:r>
              <a:rPr lang="en-US" dirty="0" smtClean="0"/>
              <a:t> minEva  </a:t>
            </a:r>
          </a:p>
          <a:p>
            <a:pPr algn="just">
              <a:buFont typeface="Wingdings" pitchFamily="2" charset="2"/>
              <a:buChar char="Ø"/>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dirty="0" smtClean="0"/>
              <a:t/>
            </a:r>
            <a:br>
              <a:rPr lang="en-US" sz="4800" dirty="0" smtClean="0"/>
            </a:br>
            <a:r>
              <a:rPr lang="en-US" sz="4800" dirty="0" smtClean="0"/>
              <a:t>Working of MiniMax Algorithm:</a:t>
            </a:r>
            <a:endParaRPr lang="en-US" sz="4800" dirty="0"/>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dirty="0" smtClean="0"/>
              <a:t>The working of the minimax algorithm can be easily described using an example. Below we have taken an example of game-tree which is representing the two-player game.</a:t>
            </a:r>
          </a:p>
          <a:p>
            <a:pPr>
              <a:buFont typeface="Wingdings" pitchFamily="2" charset="2"/>
              <a:buChar char="Ø"/>
            </a:pPr>
            <a:r>
              <a:rPr lang="en-US" dirty="0" smtClean="0"/>
              <a:t>In this example, there are two players one is called Maximizer and other is called Minimizer.</a:t>
            </a:r>
          </a:p>
          <a:p>
            <a:pPr>
              <a:buFont typeface="Wingdings" pitchFamily="2" charset="2"/>
              <a:buChar char="Ø"/>
            </a:pPr>
            <a:r>
              <a:rPr lang="en-US" dirty="0" smtClean="0"/>
              <a:t>Maximizer will try to get the Maximum possible score, and Minimizer will try to get the minimum possible score.</a:t>
            </a:r>
          </a:p>
          <a:p>
            <a:pPr>
              <a:buNone/>
            </a:pPr>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dirty="0" smtClean="0"/>
              <a:t>This algorithm applies DFS, so in this game-tree, we have to go all the way through the leaves to reach the terminal nodes.</a:t>
            </a:r>
          </a:p>
          <a:p>
            <a:pPr>
              <a:buFont typeface="Wingdings" pitchFamily="2" charset="2"/>
              <a:buChar char="Ø"/>
            </a:pPr>
            <a:r>
              <a:rPr lang="en-US" dirty="0" smtClean="0"/>
              <a:t>At the terminal node, the terminal values are given so we will compare those value and backtrack the tree until the initial state occurs. Following are the main steps involved in solving the two-player game tree: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b="1" dirty="0" smtClean="0"/>
              <a:t>Step-1:</a:t>
            </a:r>
            <a:r>
              <a:rPr lang="en-US" dirty="0" smtClean="0"/>
              <a:t> In the first step, the algorithm generates the entire game-tree and apply the utility function to get the utility values for the terminal states. In the below tree diagram, let's take A is the initial state of the tree. </a:t>
            </a:r>
          </a:p>
          <a:p>
            <a:pPr>
              <a:buNone/>
            </a:pPr>
            <a:r>
              <a:rPr lang="en-US" dirty="0" smtClean="0"/>
              <a:t>   Suppose maximizer takes first turn which has worst-case initial value =- infinity, and minimizer will take next turn which has worst-case initial value = +infinity.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ini-max-algorithm-in-ai-step1.png"/>
          <p:cNvPicPr>
            <a:picLocks noGrp="1" noChangeAspect="1"/>
          </p:cNvPicPr>
          <p:nvPr>
            <p:ph idx="1"/>
          </p:nvPr>
        </p:nvPicPr>
        <p:blipFill>
          <a:blip r:embed="rId2"/>
          <a:stretch>
            <a:fillRect/>
          </a:stretch>
        </p:blipFill>
        <p:spPr>
          <a:xfrm>
            <a:off x="2190417" y="2000746"/>
            <a:ext cx="4763165" cy="425827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TotalTime>
  <Words>407</Words>
  <Application>Microsoft Office PowerPoint</Application>
  <PresentationFormat>On-screen Show (4:3)</PresentationFormat>
  <Paragraphs>64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Minimax Algorithm</vt:lpstr>
      <vt:lpstr>Slide 2</vt:lpstr>
      <vt:lpstr>Slide 3</vt:lpstr>
      <vt:lpstr>Slide 4</vt:lpstr>
      <vt:lpstr>          Pseudo-code for MiniMax Algorithm:</vt:lpstr>
      <vt:lpstr> Working of MiniMax Algorithm:</vt:lpstr>
      <vt:lpstr>Slide 7</vt:lpstr>
      <vt:lpstr>Slide 8</vt:lpstr>
      <vt:lpstr>Slide 9</vt:lpstr>
      <vt:lpstr>Slide 10</vt:lpstr>
      <vt:lpstr>Slide 11</vt:lpstr>
      <vt:lpstr>Slide 12</vt:lpstr>
      <vt:lpstr>Slide 13</vt:lpstr>
      <vt:lpstr>Slide 14</vt:lpstr>
      <vt:lpstr>Slide 15</vt:lpstr>
      <vt:lpstr>Slide 16</vt:lpstr>
      <vt:lpstr> Properties of MiniMax Algorithm:</vt:lpstr>
      <vt:lpstr>      Limitations of MiniMax Algorithm:</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Minimax Algorithm</dc:title>
  <dc:creator>Windows User</dc:creator>
  <cp:lastModifiedBy>Windows User</cp:lastModifiedBy>
  <cp:revision>39</cp:revision>
  <dcterms:created xsi:type="dcterms:W3CDTF">2019-10-29T09:47:46Z</dcterms:created>
  <dcterms:modified xsi:type="dcterms:W3CDTF">2019-10-29T10:36:23Z</dcterms:modified>
</cp:coreProperties>
</file>