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69954" autoAdjust="0"/>
  </p:normalViewPr>
  <p:slideViewPr>
    <p:cSldViewPr>
      <p:cViewPr>
        <p:scale>
          <a:sx n="100" d="100"/>
          <a:sy n="100" d="100"/>
        </p:scale>
        <p:origin x="-516" y="21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C5DC17-9D31-4191-944B-FEC756896EC0}" type="datetimeFigureOut">
              <a:rPr lang="en-US" smtClean="0"/>
              <a:pPr/>
              <a:t>5/31/2020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36F3F44-6E80-4F66-973B-F35B5C934A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DC17-9D31-4191-944B-FEC756896EC0}" type="datetimeFigureOut">
              <a:rPr lang="en-US" smtClean="0"/>
              <a:pPr/>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F3F44-6E80-4F66-973B-F35B5C934A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DC17-9D31-4191-944B-FEC756896EC0}" type="datetimeFigureOut">
              <a:rPr lang="en-US" smtClean="0"/>
              <a:pPr/>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F3F44-6E80-4F66-973B-F35B5C934A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DC17-9D31-4191-944B-FEC756896EC0}" type="datetimeFigureOut">
              <a:rPr lang="en-US" smtClean="0"/>
              <a:pPr/>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F3F44-6E80-4F66-973B-F35B5C934A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C5DC17-9D31-4191-944B-FEC756896EC0}" type="datetimeFigureOut">
              <a:rPr lang="en-US" smtClean="0"/>
              <a:pPr/>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F3F44-6E80-4F66-973B-F35B5C934A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DC17-9D31-4191-944B-FEC756896EC0}" type="datetimeFigureOut">
              <a:rPr lang="en-US" smtClean="0"/>
              <a:pPr/>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F3F44-6E80-4F66-973B-F35B5C934A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C5DC17-9D31-4191-944B-FEC756896EC0}" type="datetimeFigureOut">
              <a:rPr lang="en-US" smtClean="0"/>
              <a:pPr/>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6F3F44-6E80-4F66-973B-F35B5C934A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C5DC17-9D31-4191-944B-FEC756896EC0}" type="datetimeFigureOut">
              <a:rPr lang="en-US" smtClean="0"/>
              <a:pPr/>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6F3F44-6E80-4F66-973B-F35B5C934A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5DC17-9D31-4191-944B-FEC756896EC0}" type="datetimeFigureOut">
              <a:rPr lang="en-US" smtClean="0"/>
              <a:pPr/>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6F3F44-6E80-4F66-973B-F35B5C934A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DC17-9D31-4191-944B-FEC756896EC0}" type="datetimeFigureOut">
              <a:rPr lang="en-US" smtClean="0"/>
              <a:pPr/>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F3F44-6E80-4F66-973B-F35B5C934A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C5DC17-9D31-4191-944B-FEC756896EC0}" type="datetimeFigureOut">
              <a:rPr lang="en-US" smtClean="0"/>
              <a:pPr/>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36F3F44-6E80-4F66-973B-F35B5C934A9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C5DC17-9D31-4191-944B-FEC756896EC0}" type="datetimeFigureOut">
              <a:rPr lang="en-US" smtClean="0"/>
              <a:pPr/>
              <a:t>5/31/2020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36F3F44-6E80-4F66-973B-F35B5C934A9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0810" y="1663701"/>
            <a:ext cx="8317230" cy="1336672"/>
          </a:xfrm>
          <a:noFill/>
        </p:spPr>
        <p:txBody>
          <a:bodyPr>
            <a:normAutofit/>
            <a:scene3d>
              <a:camera prst="orthographicFront"/>
              <a:lightRig rig="freezing" dir="t">
                <a:rot lat="0" lon="0" rev="5640000"/>
              </a:lightRig>
            </a:scene3d>
            <a:sp3d prstMaterial="flat">
              <a:bevelT w="38100" h="38100"/>
              <a:contourClr>
                <a:schemeClr val="tx2"/>
              </a:contourClr>
            </a:sp3d>
          </a:bodyPr>
          <a:lstStyle/>
          <a:p>
            <a:r>
              <a:rPr lang="en-IN" sz="4000" dirty="0" smtClean="0">
                <a:ln/>
                <a:gradFill>
                  <a:gsLst>
                    <a:gs pos="0">
                      <a:schemeClr val="tx1">
                        <a:lumMod val="50000"/>
                      </a:schemeClr>
                    </a:gs>
                    <a:gs pos="68000">
                      <a:srgbClr val="C5C7CA"/>
                    </a:gs>
                  </a:gsLst>
                  <a:lin ang="5400000"/>
                </a:gradFill>
                <a:effectLst/>
                <a:latin typeface="Adobe Caslon Pro Bold" panose="0205070206050A020403" charset="0"/>
                <a:cs typeface="Adobe Caslon Pro Bold" panose="0205070206050A020403" charset="0"/>
              </a:rPr>
              <a:t>Importance of Electronic Records and Digital Signature</a:t>
            </a:r>
            <a:endParaRPr lang="en-IN" sz="4000" dirty="0" smtClean="0">
              <a:ln/>
              <a:gradFill>
                <a:gsLst>
                  <a:gs pos="0">
                    <a:schemeClr val="tx1">
                      <a:lumMod val="50000"/>
                    </a:schemeClr>
                  </a:gs>
                  <a:gs pos="68000">
                    <a:srgbClr val="C5C7CA"/>
                  </a:gs>
                </a:gsLst>
                <a:lin ang="5400000"/>
              </a:gradFill>
              <a:effectLst/>
              <a:latin typeface="Adobe Caslon Pro Bold" panose="0205070206050A020403" charset="0"/>
              <a:cs typeface="Adobe Caslon Pro Bold" panose="0205070206050A020403" charset="0"/>
            </a:endParaRPr>
          </a:p>
        </p:txBody>
      </p:sp>
      <p:sp>
        <p:nvSpPr>
          <p:cNvPr id="3" name="TextBox 2"/>
          <p:cNvSpPr txBox="1"/>
          <p:nvPr/>
        </p:nvSpPr>
        <p:spPr>
          <a:xfrm>
            <a:off x="4500562" y="3429000"/>
            <a:ext cx="4429156" cy="2031325"/>
          </a:xfrm>
          <a:prstGeom prst="rect">
            <a:avLst/>
          </a:prstGeom>
          <a:noFill/>
        </p:spPr>
        <p:txBody>
          <a:bodyPr wrap="square" rtlCol="0">
            <a:spAutoFit/>
          </a:bodyPr>
          <a:lstStyle/>
          <a:p>
            <a:r>
              <a:rPr lang="en-IN" dirty="0" smtClean="0"/>
              <a:t>Presented By:</a:t>
            </a:r>
          </a:p>
          <a:p>
            <a:r>
              <a:rPr lang="en-IN" dirty="0" smtClean="0"/>
              <a:t>	Ankit Bharat - 1AT17IS011</a:t>
            </a:r>
          </a:p>
          <a:p>
            <a:r>
              <a:rPr lang="en-IN" dirty="0" smtClean="0"/>
              <a:t>	Devashish - 1AT17IS025</a:t>
            </a:r>
          </a:p>
          <a:p>
            <a:r>
              <a:rPr lang="en-IN" dirty="0" smtClean="0"/>
              <a:t>	Jaffer Naveed - 1AT17IS032</a:t>
            </a:r>
          </a:p>
          <a:p>
            <a:r>
              <a:rPr lang="en-IN" dirty="0" smtClean="0"/>
              <a:t>	Mohd Taha - 1AT17IS050</a:t>
            </a:r>
          </a:p>
          <a:p>
            <a:pPr lvl="1"/>
            <a:r>
              <a:rPr lang="en-IN" dirty="0" smtClean="0"/>
              <a:t>	Owais Ahmed - 1AT17IS059</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2910" y="704088"/>
            <a:ext cx="8043890" cy="1143000"/>
          </a:xfrm>
        </p:spPr>
        <p:txBody>
          <a:bodyPr>
            <a:noAutofit/>
          </a:bodyPr>
          <a:lstStyle/>
          <a:p>
            <a:r>
              <a:rPr lang="en-US" sz="4800" b="1" dirty="0" smtClean="0">
                <a:gradFill>
                  <a:gsLst>
                    <a:gs pos="100000">
                      <a:srgbClr val="FFC000"/>
                    </a:gs>
                    <a:gs pos="0">
                      <a:schemeClr val="bg1"/>
                    </a:gs>
                  </a:gsLst>
                  <a:lin ang="5400000" scaled="0"/>
                </a:gradFill>
              </a:rPr>
              <a:t>The following points explain the entire process in detail:</a:t>
            </a:r>
            <a:r>
              <a:rPr lang="en-US" sz="4800" dirty="0" smtClean="0"/>
              <a:t>-</a:t>
            </a:r>
            <a:endParaRPr lang="en-US" sz="4800" dirty="0"/>
          </a:p>
        </p:txBody>
      </p:sp>
      <p:sp>
        <p:nvSpPr>
          <p:cNvPr id="3" name="Content Placeholder 2"/>
          <p:cNvSpPr>
            <a:spLocks noGrp="1"/>
          </p:cNvSpPr>
          <p:nvPr>
            <p:ph idx="1"/>
          </p:nvPr>
        </p:nvSpPr>
        <p:spPr/>
        <p:txBody>
          <a:bodyPr>
            <a:noAutofit/>
          </a:bodyPr>
          <a:lstStyle/>
          <a:p>
            <a:r>
              <a:rPr lang="en-US" sz="2400" dirty="0" smtClean="0">
                <a:gradFill>
                  <a:gsLst>
                    <a:gs pos="100000">
                      <a:srgbClr val="0070C0"/>
                    </a:gs>
                    <a:gs pos="0">
                      <a:schemeClr val="bg1"/>
                    </a:gs>
                  </a:gsLst>
                  <a:lin ang="5400000" scaled="0"/>
                </a:gradFill>
              </a:rPr>
              <a:t>Each person adopting this scheme has a public-private key pair.</a:t>
            </a:r>
          </a:p>
          <a:p>
            <a:r>
              <a:rPr lang="en-US" sz="2400" dirty="0" smtClean="0">
                <a:gradFill>
                  <a:gsLst>
                    <a:gs pos="100000">
                      <a:srgbClr val="0070C0"/>
                    </a:gs>
                    <a:gs pos="0">
                      <a:schemeClr val="bg1"/>
                    </a:gs>
                  </a:gsLst>
                  <a:lin ang="5400000" scaled="0"/>
                </a:gradFill>
              </a:rPr>
              <a:t>Generally, the key pairs used for encryption/decryption and signing/verifying are different. The private key used for signing is referred to as the signature key and the public key as the verification key.</a:t>
            </a:r>
          </a:p>
          <a:p>
            <a:r>
              <a:rPr lang="en-US" sz="2400" dirty="0" smtClean="0">
                <a:gradFill>
                  <a:gsLst>
                    <a:gs pos="100000">
                      <a:srgbClr val="0070C0"/>
                    </a:gs>
                    <a:gs pos="0">
                      <a:schemeClr val="bg1"/>
                    </a:gs>
                  </a:gsLst>
                  <a:lin ang="5400000" scaled="0"/>
                </a:gradFill>
              </a:rPr>
              <a:t>Signer feeds data to the hash function and generates hash of data.</a:t>
            </a:r>
          </a:p>
          <a:p>
            <a:r>
              <a:rPr lang="en-US" sz="2400" dirty="0" smtClean="0">
                <a:gradFill>
                  <a:gsLst>
                    <a:gs pos="100000">
                      <a:srgbClr val="0070C0"/>
                    </a:gs>
                    <a:gs pos="0">
                      <a:schemeClr val="bg1"/>
                    </a:gs>
                  </a:gsLst>
                  <a:lin ang="5400000" scaled="0"/>
                </a:gradFill>
              </a:rPr>
              <a:t>Hash value and signature key are then fed to the signature algorithm which produces the digital signature on given hash. Signature is appended to the data and then both are sent to the verifier.</a:t>
            </a:r>
            <a:endParaRPr lang="en-US" sz="2400" dirty="0" smtClean="0"/>
          </a:p>
          <a:p>
            <a:pPr>
              <a:buNone/>
            </a:pP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57580"/>
            <a:ext cx="8229600" cy="4389120"/>
          </a:xfrm>
        </p:spPr>
        <p:txBody>
          <a:bodyPr>
            <a:noAutofit/>
          </a:bodyPr>
          <a:lstStyle/>
          <a:p>
            <a:r>
              <a:rPr lang="en-US" sz="2400" dirty="0" smtClean="0">
                <a:gradFill>
                  <a:gsLst>
                    <a:gs pos="100000">
                      <a:srgbClr val="0070C0"/>
                    </a:gs>
                    <a:gs pos="0">
                      <a:schemeClr val="bg1"/>
                    </a:gs>
                  </a:gsLst>
                  <a:lin ang="5400000" scaled="0"/>
                </a:gradFill>
              </a:rPr>
              <a:t>Verifier feeds the digital signature and the verification key into the verification algorithm. The verification algorithm gives some value as output.</a:t>
            </a:r>
          </a:p>
          <a:p>
            <a:r>
              <a:rPr lang="en-US" sz="2400" dirty="0" smtClean="0">
                <a:gradFill>
                  <a:gsLst>
                    <a:gs pos="100000">
                      <a:srgbClr val="0070C0"/>
                    </a:gs>
                    <a:gs pos="0">
                      <a:schemeClr val="bg1"/>
                    </a:gs>
                  </a:gsLst>
                  <a:lin ang="5400000" scaled="0"/>
                </a:gradFill>
              </a:rPr>
              <a:t>Verifier also runs same hash function on received data to generate hash value.</a:t>
            </a:r>
          </a:p>
          <a:p>
            <a:r>
              <a:rPr lang="en-US" sz="2400" dirty="0" smtClean="0">
                <a:gradFill>
                  <a:gsLst>
                    <a:gs pos="100000">
                      <a:srgbClr val="0070C0"/>
                    </a:gs>
                    <a:gs pos="0">
                      <a:schemeClr val="bg1"/>
                    </a:gs>
                  </a:gsLst>
                  <a:lin ang="5400000" scaled="0"/>
                </a:gradFill>
              </a:rPr>
              <a:t>For verification, this hash value and output of verification algorithm are compared. Based on the comparison result, verifier decides whether the digital signature is valid.</a:t>
            </a:r>
          </a:p>
          <a:p>
            <a:r>
              <a:rPr lang="en-US" sz="2400" dirty="0" smtClean="0">
                <a:gradFill>
                  <a:gsLst>
                    <a:gs pos="100000">
                      <a:srgbClr val="0070C0"/>
                    </a:gs>
                    <a:gs pos="0">
                      <a:schemeClr val="bg1"/>
                    </a:gs>
                  </a:gsLst>
                  <a:lin ang="5400000" scaled="0"/>
                </a:gradFill>
              </a:rPr>
              <a:t>Since digital signature is created by ‘private’ key of signer and no one else can have this key; the signer cannot repudiate signing the data in future.</a:t>
            </a:r>
          </a:p>
          <a:p>
            <a:pPr>
              <a:buNone/>
            </a:pPr>
            <a:endParaRPr lang="en-US" sz="2400" dirty="0" smtClean="0">
              <a:gradFill>
                <a:gsLst>
                  <a:gs pos="100000">
                    <a:srgbClr val="0070C0"/>
                  </a:gs>
                  <a:gs pos="0">
                    <a:schemeClr val="bg1"/>
                  </a:gs>
                </a:gsLst>
                <a:lin ang="5400000" scaled="0"/>
              </a:gra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996188"/>
            <a:ext cx="8229600" cy="2004184"/>
          </a:xfrm>
        </p:spPr>
        <p:txBody>
          <a:bodyPr>
            <a:normAutofit fontScale="90000"/>
          </a:bodyPr>
          <a:lstStyle/>
          <a:p>
            <a:pPr algn="ctr"/>
            <a:r>
              <a:rPr lang="en-US" b="1" dirty="0" smtClean="0">
                <a:gradFill>
                  <a:gsLst>
                    <a:gs pos="100000">
                      <a:srgbClr val="FFC000"/>
                    </a:gs>
                    <a:gs pos="0">
                      <a:schemeClr val="bg1"/>
                    </a:gs>
                  </a:gsLst>
                  <a:lin ang="5400000" scaled="0"/>
                </a:gradFill>
              </a:rPr>
              <a:t> </a:t>
            </a:r>
            <a:r>
              <a:rPr lang="en-US" b="1" dirty="0" smtClean="0">
                <a:gradFill>
                  <a:gsLst>
                    <a:gs pos="100000">
                      <a:srgbClr val="FFC000"/>
                    </a:gs>
                    <a:gs pos="0">
                      <a:schemeClr val="bg1"/>
                    </a:gs>
                  </a:gsLst>
                  <a:lin ang="5400000" scaled="0"/>
                </a:gradFill>
              </a:rPr>
              <a:t>Importance </a:t>
            </a:r>
            <a:r>
              <a:rPr lang="en-US" b="1" dirty="0" smtClean="0">
                <a:gradFill>
                  <a:gsLst>
                    <a:gs pos="100000">
                      <a:srgbClr val="FFC000"/>
                    </a:gs>
                    <a:gs pos="0">
                      <a:schemeClr val="bg1"/>
                    </a:gs>
                  </a:gsLst>
                  <a:lin ang="5400000" scaled="0"/>
                </a:gradFill>
              </a:rPr>
              <a:t>of Digital Signature</a:t>
            </a:r>
            <a:r>
              <a:rPr lang="en-US" dirty="0" smtClean="0"/>
              <a:t/>
            </a:r>
            <a:br>
              <a:rPr lang="en-US" dirty="0" smtClean="0"/>
            </a:br>
            <a:endParaRPr lang="en-US" dirty="0"/>
          </a:p>
        </p:txBody>
      </p:sp>
      <p:sp>
        <p:nvSpPr>
          <p:cNvPr id="3" name="Content Placeholder 2"/>
          <p:cNvSpPr>
            <a:spLocks noGrp="1"/>
          </p:cNvSpPr>
          <p:nvPr>
            <p:ph idx="1"/>
          </p:nvPr>
        </p:nvSpPr>
        <p:spPr>
          <a:xfrm>
            <a:off x="381000" y="2354580"/>
            <a:ext cx="8229600" cy="4389120"/>
          </a:xfrm>
          <a:noFill/>
        </p:spPr>
        <p:txBody>
          <a:bodyPr>
            <a:normAutofit/>
          </a:bodyPr>
          <a:lstStyle/>
          <a:p>
            <a:pPr>
              <a:buNone/>
            </a:pPr>
            <a:r>
              <a:rPr lang="en-IN" sz="2400" dirty="0" smtClean="0"/>
              <a:t> </a:t>
            </a:r>
            <a:r>
              <a:rPr lang="en-IN" sz="2400" dirty="0" smtClean="0">
                <a:gradFill>
                  <a:gsLst>
                    <a:gs pos="100000">
                      <a:srgbClr val="0070C0"/>
                    </a:gs>
                    <a:gs pos="0">
                      <a:schemeClr val="bg1"/>
                    </a:gs>
                  </a:gsLst>
                  <a:lin ang="5400000" scaled="0"/>
                </a:gradFill>
              </a:rPr>
              <a:t>   </a:t>
            </a:r>
            <a:endParaRPr lang="en-IN" sz="2400" dirty="0" smtClean="0">
              <a:gradFill>
                <a:gsLst>
                  <a:gs pos="100000">
                    <a:srgbClr val="0070C0"/>
                  </a:gs>
                  <a:gs pos="0">
                    <a:schemeClr val="bg1"/>
                  </a:gs>
                </a:gsLst>
                <a:lin ang="5400000" scaled="0"/>
              </a:gradFill>
            </a:endParaRPr>
          </a:p>
          <a:p>
            <a:pPr>
              <a:buNone/>
            </a:pPr>
            <a:endParaRPr lang="en-IN" sz="2400" dirty="0" smtClean="0">
              <a:gradFill>
                <a:gsLst>
                  <a:gs pos="100000">
                    <a:srgbClr val="0070C0"/>
                  </a:gs>
                  <a:gs pos="0">
                    <a:schemeClr val="bg1"/>
                  </a:gs>
                </a:gsLst>
                <a:lin ang="5400000" scaled="0"/>
              </a:gradFill>
            </a:endParaRPr>
          </a:p>
          <a:p>
            <a:pPr>
              <a:buNone/>
            </a:pPr>
            <a:r>
              <a:rPr lang="en-IN" sz="2400" dirty="0" smtClean="0">
                <a:gradFill>
                  <a:gsLst>
                    <a:gs pos="100000">
                      <a:srgbClr val="0070C0"/>
                    </a:gs>
                    <a:gs pos="0">
                      <a:schemeClr val="bg1"/>
                    </a:gs>
                  </a:gsLst>
                  <a:lin ang="5400000" scaled="0"/>
                </a:gradFill>
              </a:rPr>
              <a:t>	Digital </a:t>
            </a:r>
            <a:r>
              <a:rPr lang="en-IN" sz="2400" dirty="0" smtClean="0">
                <a:gradFill>
                  <a:gsLst>
                    <a:gs pos="100000">
                      <a:srgbClr val="0070C0"/>
                    </a:gs>
                    <a:gs pos="0">
                      <a:schemeClr val="bg1"/>
                    </a:gs>
                  </a:gsLst>
                  <a:lin ang="5400000" scaled="0"/>
                </a:gradFill>
              </a:rPr>
              <a:t>Signature Provide the </a:t>
            </a:r>
            <a:r>
              <a:rPr lang="en-US" sz="2400" dirty="0" smtClean="0">
                <a:gradFill>
                  <a:gsLst>
                    <a:gs pos="100000">
                      <a:srgbClr val="0070C0"/>
                    </a:gs>
                    <a:gs pos="0">
                      <a:schemeClr val="bg1"/>
                    </a:gs>
                  </a:gsLst>
                  <a:lin ang="5400000" scaled="0"/>
                </a:gradFill>
              </a:rPr>
              <a:t>non-repudiation of message, message authentication and data integrity. Let us briefly see how this is achieved by the digital signature:- </a:t>
            </a:r>
          </a:p>
          <a:p>
            <a:pPr>
              <a:buNone/>
            </a:pPr>
            <a:endParaRPr lang="en-US" sz="2400" dirty="0" smtClean="0">
              <a:gradFill>
                <a:gsLst>
                  <a:gs pos="100000">
                    <a:srgbClr val="0070C0"/>
                  </a:gs>
                  <a:gs pos="0">
                    <a:schemeClr val="bg1"/>
                  </a:gs>
                </a:gsLst>
                <a:lin ang="5400000" scaled="0"/>
              </a:gra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0174"/>
            <a:ext cx="8229600" cy="4643470"/>
          </a:xfrm>
        </p:spPr>
        <p:txBody>
          <a:bodyPr>
            <a:noAutofit/>
          </a:bodyPr>
          <a:lstStyle/>
          <a:p>
            <a:r>
              <a:rPr lang="en-US" sz="2400" b="1" dirty="0" smtClean="0">
                <a:ln/>
                <a:gradFill>
                  <a:gsLst>
                    <a:gs pos="100000">
                      <a:srgbClr val="0070C0"/>
                    </a:gs>
                    <a:gs pos="0">
                      <a:schemeClr val="bg1"/>
                    </a:gs>
                  </a:gsLst>
                  <a:lin ang="5400000"/>
                </a:gradFill>
                <a:effectLst/>
              </a:rPr>
              <a:t> Message authentication</a:t>
            </a:r>
            <a:r>
              <a:rPr lang="en-US" sz="2400" dirty="0" smtClean="0">
                <a:ln/>
                <a:gradFill>
                  <a:gsLst>
                    <a:gs pos="100000">
                      <a:srgbClr val="0070C0"/>
                    </a:gs>
                    <a:gs pos="0">
                      <a:schemeClr val="bg1"/>
                    </a:gs>
                  </a:gsLst>
                  <a:lin ang="5400000"/>
                </a:gradFill>
                <a:effectLst/>
              </a:rPr>
              <a:t> − When the verifier validates the digital signature using public key of a sender, he is assured that signature has been created only by sender who possess the corresponding secret private key and no one else.</a:t>
            </a:r>
          </a:p>
          <a:p>
            <a:r>
              <a:rPr lang="en-US" sz="2400" b="1" dirty="0" smtClean="0">
                <a:ln/>
                <a:gradFill>
                  <a:gsLst>
                    <a:gs pos="100000">
                      <a:srgbClr val="0070C0"/>
                    </a:gs>
                    <a:gs pos="0">
                      <a:schemeClr val="bg1"/>
                    </a:gs>
                  </a:gsLst>
                  <a:lin ang="5400000"/>
                </a:gradFill>
                <a:effectLst/>
              </a:rPr>
              <a:t>Data Integrity</a:t>
            </a:r>
            <a:r>
              <a:rPr lang="en-US" sz="2400" dirty="0" smtClean="0">
                <a:ln/>
                <a:gradFill>
                  <a:gsLst>
                    <a:gs pos="100000">
                      <a:srgbClr val="0070C0"/>
                    </a:gs>
                    <a:gs pos="0">
                      <a:schemeClr val="bg1"/>
                    </a:gs>
                  </a:gsLst>
                  <a:lin ang="5400000"/>
                </a:gradFill>
                <a:effectLst/>
              </a:rPr>
              <a:t> − In case an attacker has access to the data and modifies it, the digital signature verification at receiver end fails. The hash of modified data and the output provided by the verification algorithm will not match. Hence, receiver can safely deny the message assuming that data integrity has been breached.</a:t>
            </a:r>
            <a:endParaRPr lang="en-US" sz="2400" dirty="0" smtClean="0"/>
          </a:p>
          <a:p>
            <a:pPr>
              <a:buNone/>
            </a:pPr>
            <a:endParaRPr lang="en-US" sz="2400" dirty="0" smtClean="0"/>
          </a:p>
          <a:p>
            <a:pPr>
              <a:buNone/>
            </a:pP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34440"/>
            <a:ext cx="8229600" cy="4389120"/>
          </a:xfrm>
        </p:spPr>
        <p:txBody>
          <a:bodyPr>
            <a:noAutofit/>
          </a:bodyPr>
          <a:lstStyle/>
          <a:p>
            <a:r>
              <a:rPr lang="en-US" sz="2400" b="1" dirty="0" smtClean="0">
                <a:gradFill>
                  <a:gsLst>
                    <a:gs pos="100000">
                      <a:srgbClr val="0070C0"/>
                    </a:gs>
                    <a:gs pos="0">
                      <a:schemeClr val="bg1"/>
                    </a:gs>
                  </a:gsLst>
                  <a:lin ang="5400000" scaled="0"/>
                </a:gradFill>
              </a:rPr>
              <a:t>Non-repudiation</a:t>
            </a:r>
            <a:r>
              <a:rPr lang="en-US" sz="2400" dirty="0" smtClean="0">
                <a:gradFill>
                  <a:gsLst>
                    <a:gs pos="100000">
                      <a:srgbClr val="0070C0"/>
                    </a:gs>
                    <a:gs pos="0">
                      <a:schemeClr val="bg1"/>
                    </a:gs>
                  </a:gsLst>
                  <a:lin ang="5400000" scaled="0"/>
                </a:gradFill>
              </a:rPr>
              <a:t> − Since it is assumed that only the signer has the knowledge of the signature key, he can only create unique signature on a given data. Thus the receiver can present data and the digital signature to a third party as evidence if any dispute arises in the future.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Text Box 11"/>
          <p:cNvSpPr txBox="1"/>
          <p:nvPr/>
        </p:nvSpPr>
        <p:spPr>
          <a:xfrm>
            <a:off x="857224" y="3044825"/>
            <a:ext cx="8067701" cy="861774"/>
          </a:xfrm>
          <a:prstGeom prst="rect">
            <a:avLst/>
          </a:prstGeom>
          <a:noFill/>
        </p:spPr>
        <p:txBody>
          <a:bodyPr wrap="square" rtlCol="0">
            <a:spAutoFit/>
          </a:bodyPr>
          <a:lstStyle/>
          <a:p>
            <a:r>
              <a:rPr lang="en-US" sz="5000" b="1" dirty="0" smtClean="0">
                <a:ln/>
                <a:gradFill>
                  <a:gsLst>
                    <a:gs pos="100000">
                      <a:srgbClr val="00B050"/>
                    </a:gs>
                    <a:gs pos="0">
                      <a:schemeClr val="bg1"/>
                    </a:gs>
                  </a:gsLst>
                  <a:lin ang="5400000"/>
                </a:gradFill>
                <a:effectLst/>
              </a:rPr>
              <a:t>		THANK </a:t>
            </a:r>
            <a:r>
              <a:rPr lang="en-US" sz="5000" b="1" dirty="0">
                <a:ln/>
                <a:gradFill>
                  <a:gsLst>
                    <a:gs pos="100000">
                      <a:srgbClr val="00B050"/>
                    </a:gs>
                    <a:gs pos="0">
                      <a:schemeClr val="bg1"/>
                    </a:gs>
                  </a:gsLst>
                  <a:lin ang="5400000"/>
                </a:gradFill>
                <a:effectLst/>
              </a:rPr>
              <a:t>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Content Placeholder 3" descr="2nd"/>
          <p:cNvPicPr>
            <a:picLocks noGrp="1" noChangeAspect="1"/>
          </p:cNvPicPr>
          <p:nvPr>
            <p:ph idx="1"/>
          </p:nvPr>
        </p:nvPicPr>
        <p:blipFill>
          <a:blip r:embed="rId3"/>
          <a:stretch>
            <a:fillRect/>
          </a:stretch>
        </p:blipFill>
        <p:spPr>
          <a:xfrm>
            <a:off x="1214415" y="857232"/>
            <a:ext cx="6847842" cy="53578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895" y="2843530"/>
            <a:ext cx="9666605" cy="3395980"/>
          </a:xfrm>
        </p:spPr>
        <p:txBody>
          <a:bodyPr>
            <a:normAutofit/>
          </a:bodyPr>
          <a:lstStyle/>
          <a:p>
            <a:pPr lvl="4" algn="ctr">
              <a:buNone/>
            </a:pPr>
            <a:r>
              <a:rPr lang="en-IN" sz="5000" dirty="0" smtClean="0">
                <a:ln/>
                <a:gradFill>
                  <a:gsLst>
                    <a:gs pos="0">
                      <a:schemeClr val="bg1">
                        <a:lumMod val="95000"/>
                      </a:schemeClr>
                    </a:gs>
                    <a:gs pos="100000">
                      <a:srgbClr val="FFC000"/>
                    </a:gs>
                  </a:gsLst>
                  <a:lin ang="5400000" scaled="0"/>
                </a:gradFill>
                <a:effectLst>
                  <a:outerShdw blurRad="38100" dist="19050" dir="2700000" algn="tl" rotWithShape="0">
                    <a:schemeClr val="dk1">
                      <a:alpha val="40000"/>
                    </a:schemeClr>
                  </a:outerShdw>
                </a:effectLst>
              </a:rPr>
              <a:t>What are electronic</a:t>
            </a:r>
            <a:r>
              <a:rPr lang="en-IN" sz="5000" dirty="0" smtClean="0">
                <a:ln/>
                <a:gradFill>
                  <a:gsLst>
                    <a:gs pos="0">
                      <a:schemeClr val="bg1">
                        <a:lumMod val="95000"/>
                      </a:schemeClr>
                    </a:gs>
                    <a:gs pos="68000">
                      <a:srgbClr val="FFC000"/>
                    </a:gs>
                  </a:gsLst>
                  <a:lin ang="5400000" scaled="0"/>
                </a:gradFill>
                <a:effectLst>
                  <a:outerShdw blurRad="38100" dist="19050" dir="2700000" algn="tl" rotWithShape="0">
                    <a:schemeClr val="dk1">
                      <a:alpha val="40000"/>
                    </a:schemeClr>
                  </a:outerShdw>
                </a:effectLst>
              </a:rPr>
              <a:t> </a:t>
            </a:r>
            <a:r>
              <a:rPr lang="en-IN" sz="5000" dirty="0" smtClean="0">
                <a:ln/>
                <a:gradFill>
                  <a:gsLst>
                    <a:gs pos="0">
                      <a:schemeClr val="bg1">
                        <a:lumMod val="95000"/>
                      </a:schemeClr>
                    </a:gs>
                    <a:gs pos="100000">
                      <a:srgbClr val="FFC000"/>
                    </a:gs>
                  </a:gsLst>
                  <a:lin ang="5400000" scaled="0"/>
                </a:gradFill>
                <a:effectLst>
                  <a:outerShdw blurRad="38100" dist="19050" dir="2700000" algn="tl" rotWithShape="0">
                    <a:schemeClr val="dk1">
                      <a:alpha val="40000"/>
                    </a:schemeClr>
                  </a:outerShdw>
                </a:effectLst>
              </a:rPr>
              <a:t>Records</a:t>
            </a:r>
            <a:r>
              <a:rPr lang="en-IN" sz="5000" dirty="0" smtClean="0">
                <a:ln/>
                <a:gradFill>
                  <a:gsLst>
                    <a:gs pos="0">
                      <a:schemeClr val="bg1">
                        <a:lumMod val="95000"/>
                      </a:schemeClr>
                    </a:gs>
                    <a:gs pos="68000">
                      <a:srgbClr val="FFC000"/>
                    </a:gs>
                  </a:gsLst>
                  <a:lin ang="5400000" scaled="0"/>
                </a:gradFill>
                <a:effectLst>
                  <a:outerShdw blurRad="38100" dist="19050" dir="2700000" algn="tl" rotWithShape="0">
                    <a:schemeClr val="dk1">
                      <a:alpha val="40000"/>
                    </a:schemeClr>
                  </a:outerShdw>
                </a:effectLst>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735" y="2285992"/>
            <a:ext cx="8394065" cy="3860808"/>
          </a:xfrm>
          <a:noFill/>
        </p:spPr>
        <p:txBody>
          <a:bodyPr>
            <a:noAutofit/>
          </a:bodyPr>
          <a:lstStyle/>
          <a:p>
            <a:pPr algn="l">
              <a:buNone/>
            </a:pPr>
            <a:r>
              <a:rPr lang="en-IN"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rPr>
              <a:t>   “</a:t>
            </a:r>
            <a:r>
              <a:rPr lang="en-US"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rPr>
              <a:t>Any combination of text, </a:t>
            </a:r>
            <a:r>
              <a:rPr lang="en-US"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rPr>
              <a:t>graphics, data</a:t>
            </a:r>
            <a:r>
              <a:rPr lang="en-US"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rPr>
              <a:t>, audio, pictorial or  other information </a:t>
            </a:r>
            <a:endParaRPr lang="en-US"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endParaRPr>
          </a:p>
          <a:p>
            <a:pPr algn="l">
              <a:buNone/>
            </a:pPr>
            <a:r>
              <a:rPr lang="en-US"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rPr>
              <a:t>	</a:t>
            </a:r>
            <a:r>
              <a:rPr lang="en-US"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rPr>
              <a:t>representation</a:t>
            </a:r>
            <a:r>
              <a:rPr lang="en-US"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rPr>
              <a:t> in </a:t>
            </a:r>
            <a:r>
              <a:rPr lang="en-US"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rPr>
              <a:t>digital</a:t>
            </a:r>
            <a:r>
              <a:rPr lang="en-US"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rPr>
              <a:t> form that is created, modified, maintained, </a:t>
            </a:r>
            <a:r>
              <a:rPr lang="en-US"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rPr>
              <a:t>archived</a:t>
            </a:r>
            <a:r>
              <a:rPr lang="en-US"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rPr>
              <a:t>, retrieved </a:t>
            </a:r>
            <a:endParaRPr lang="en-US"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endParaRPr>
          </a:p>
          <a:p>
            <a:pPr algn="l">
              <a:buNone/>
            </a:pPr>
            <a:r>
              <a:rPr lang="en-US"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rPr>
              <a:t>	</a:t>
            </a:r>
            <a:r>
              <a:rPr lang="en-US"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rPr>
              <a:t>or </a:t>
            </a:r>
            <a:r>
              <a:rPr lang="en-US"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rPr>
              <a:t>distributed by a computer system is </a:t>
            </a:r>
            <a:r>
              <a:rPr lang="en-US"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rPr>
              <a:t>called electronic </a:t>
            </a:r>
            <a:r>
              <a:rPr lang="en-US" sz="2400" dirty="0" smtClean="0">
                <a:ln/>
                <a:gradFill>
                  <a:gsLst>
                    <a:gs pos="0">
                      <a:schemeClr val="bg1">
                        <a:lumMod val="95000"/>
                      </a:schemeClr>
                    </a:gs>
                    <a:gs pos="100000">
                      <a:srgbClr val="0070C0"/>
                    </a:gs>
                  </a:gsLst>
                  <a:lin ang="5400000" scaled="0"/>
                </a:gradFill>
                <a:effectLst>
                  <a:outerShdw blurRad="38100" dist="19050" dir="2700000" algn="tl" rotWithShape="0">
                    <a:schemeClr val="dk1">
                      <a:alpha val="40000"/>
                    </a:schemeClr>
                  </a:outerShdw>
                </a:effectLst>
              </a:rPr>
              <a:t>record.”</a:t>
            </a:r>
          </a:p>
        </p:txBody>
      </p:sp>
      <p:sp>
        <p:nvSpPr>
          <p:cNvPr id="4" name="TextBox 3"/>
          <p:cNvSpPr txBox="1"/>
          <p:nvPr/>
        </p:nvSpPr>
        <p:spPr>
          <a:xfrm>
            <a:off x="674662" y="571480"/>
            <a:ext cx="6786610" cy="1292662"/>
          </a:xfrm>
          <a:prstGeom prst="rect">
            <a:avLst/>
          </a:prstGeom>
          <a:noFill/>
        </p:spPr>
        <p:txBody>
          <a:bodyPr wrap="square" rtlCol="0">
            <a:spAutoFit/>
          </a:bodyPr>
          <a:lstStyle/>
          <a:p>
            <a:r>
              <a:rPr lang="en-IN" sz="2800" dirty="0" smtClean="0">
                <a:ln/>
                <a:gradFill>
                  <a:gsLst>
                    <a:gs pos="100000">
                      <a:srgbClr val="0070C0"/>
                    </a:gs>
                    <a:gs pos="0">
                      <a:schemeClr val="bg1"/>
                    </a:gs>
                  </a:gsLst>
                  <a:lin ang="5400000"/>
                </a:gradFill>
                <a:effectLst/>
              </a:rPr>
              <a:t>									</a:t>
            </a:r>
            <a:r>
              <a:rPr lang="en-IN" sz="5000" dirty="0" smtClean="0">
                <a:ln/>
                <a:gradFill>
                  <a:gsLst>
                    <a:gs pos="100000">
                      <a:srgbClr val="0070C0"/>
                    </a:gs>
                    <a:gs pos="0">
                      <a:schemeClr val="bg1"/>
                    </a:gs>
                  </a:gsLst>
                  <a:lin ang="5400000"/>
                </a:gradFill>
                <a:effectLst/>
              </a:rPr>
              <a:t>	</a:t>
            </a:r>
            <a:r>
              <a:rPr lang="en-IN" sz="5000" b="1" dirty="0" smtClean="0">
                <a:ln/>
                <a:gradFill>
                  <a:gsLst>
                    <a:gs pos="100000">
                      <a:srgbClr val="FFC000"/>
                    </a:gs>
                    <a:gs pos="0">
                      <a:schemeClr val="bg1"/>
                    </a:gs>
                  </a:gsLst>
                  <a:lin ang="5400000"/>
                </a:gradFill>
                <a:effectLst/>
              </a:rPr>
              <a:t>Record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285860"/>
            <a:ext cx="8229600" cy="1500198"/>
          </a:xfrm>
        </p:spPr>
        <p:txBody>
          <a:bodyPr>
            <a:noAutofit/>
          </a:bodyPr>
          <a:lstStyle/>
          <a:p>
            <a:pPr algn="ct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ln/>
                <a:gradFill>
                  <a:gsLst>
                    <a:gs pos="100000">
                      <a:schemeClr val="tx1">
                        <a:lumMod val="75000"/>
                        <a:lumOff val="25000"/>
                      </a:schemeClr>
                    </a:gs>
                    <a:gs pos="0">
                      <a:schemeClr val="bg1"/>
                    </a:gs>
                  </a:gsLst>
                  <a:lin ang="5400000"/>
                </a:gradFill>
                <a:effectLst/>
              </a:rPr>
              <a:t/>
            </a:r>
            <a:br>
              <a:rPr lang="en-US" b="1" dirty="0" smtClean="0">
                <a:ln/>
                <a:gradFill>
                  <a:gsLst>
                    <a:gs pos="100000">
                      <a:schemeClr val="tx1">
                        <a:lumMod val="75000"/>
                        <a:lumOff val="25000"/>
                      </a:schemeClr>
                    </a:gs>
                    <a:gs pos="0">
                      <a:schemeClr val="bg1"/>
                    </a:gs>
                  </a:gsLst>
                  <a:lin ang="5400000"/>
                </a:gradFill>
                <a:effectLst/>
              </a:rPr>
            </a:br>
            <a:r>
              <a:rPr lang="en-US" b="1" dirty="0" smtClean="0">
                <a:ln/>
                <a:gradFill>
                  <a:gsLst>
                    <a:gs pos="100000">
                      <a:srgbClr val="FFC000"/>
                    </a:gs>
                    <a:gs pos="0">
                      <a:schemeClr val="bg1"/>
                    </a:gs>
                  </a:gsLst>
                  <a:lin ang="5400000"/>
                </a:gradFill>
                <a:effectLst/>
              </a:rPr>
              <a:t>Benefits of electronic records</a:t>
            </a:r>
            <a:r>
              <a:rPr lang="en-US" b="1" dirty="0" smtClean="0"/>
              <a:t/>
            </a:r>
            <a:br>
              <a:rPr lang="en-US" b="1" dirty="0" smtClean="0"/>
            </a:br>
            <a:endParaRPr lang="en-US" dirty="0"/>
          </a:p>
        </p:txBody>
      </p:sp>
      <p:sp>
        <p:nvSpPr>
          <p:cNvPr id="3" name="Content Placeholder 2"/>
          <p:cNvSpPr>
            <a:spLocks noGrp="1"/>
          </p:cNvSpPr>
          <p:nvPr>
            <p:ph idx="1"/>
          </p:nvPr>
        </p:nvSpPr>
        <p:spPr>
          <a:xfrm>
            <a:off x="457200" y="1857364"/>
            <a:ext cx="8229600" cy="4848236"/>
          </a:xfrm>
        </p:spPr>
        <p:txBody>
          <a:bodyPr>
            <a:normAutofit/>
          </a:bodyPr>
          <a:lstStyle/>
          <a:p>
            <a:endParaRPr lang="en-IN" sz="2400" dirty="0" smtClean="0">
              <a:ln/>
              <a:gradFill>
                <a:gsLst>
                  <a:gs pos="100000">
                    <a:srgbClr val="00B0F0"/>
                  </a:gs>
                  <a:gs pos="0">
                    <a:schemeClr val="bg1"/>
                  </a:gs>
                </a:gsLst>
                <a:lin ang="5400000" scaled="0"/>
              </a:gradFill>
              <a:effectLst>
                <a:outerShdw blurRad="38100" dist="19050" dir="2700000" algn="tl" rotWithShape="0">
                  <a:schemeClr val="dk1">
                    <a:alpha val="40000"/>
                  </a:schemeClr>
                </a:outerShdw>
              </a:effectLst>
            </a:endParaRPr>
          </a:p>
          <a:p>
            <a:endParaRPr lang="en-IN" sz="2400" dirty="0" smtClean="0">
              <a:ln/>
              <a:gradFill>
                <a:gsLst>
                  <a:gs pos="100000">
                    <a:srgbClr val="00B0F0"/>
                  </a:gs>
                  <a:gs pos="0">
                    <a:schemeClr val="bg1"/>
                  </a:gs>
                </a:gsLst>
                <a:lin ang="5400000" scaled="0"/>
              </a:gradFill>
              <a:effectLst>
                <a:outerShdw blurRad="38100" dist="19050" dir="2700000" algn="tl" rotWithShape="0">
                  <a:schemeClr val="dk1">
                    <a:alpha val="40000"/>
                  </a:schemeClr>
                </a:outerShdw>
              </a:effectLst>
            </a:endParaRPr>
          </a:p>
          <a:p>
            <a:r>
              <a:rPr lang="en-IN" sz="2400" dirty="0" smtClean="0">
                <a:ln/>
                <a:gradFill>
                  <a:gsLst>
                    <a:gs pos="100000">
                      <a:srgbClr val="00B0F0"/>
                    </a:gs>
                    <a:gs pos="0">
                      <a:schemeClr val="bg1"/>
                    </a:gs>
                  </a:gsLst>
                  <a:lin ang="5400000" scaled="0"/>
                </a:gradFill>
                <a:effectLst>
                  <a:outerShdw blurRad="38100" dist="19050" dir="2700000" algn="tl" rotWithShape="0">
                    <a:schemeClr val="dk1">
                      <a:alpha val="40000"/>
                    </a:schemeClr>
                  </a:outerShdw>
                </a:effectLst>
              </a:rPr>
              <a:t>Reliable </a:t>
            </a:r>
            <a:r>
              <a:rPr lang="en-IN" sz="2400" dirty="0" smtClean="0">
                <a:ln/>
                <a:gradFill>
                  <a:gsLst>
                    <a:gs pos="100000">
                      <a:srgbClr val="00B0F0"/>
                    </a:gs>
                    <a:gs pos="0">
                      <a:schemeClr val="bg1"/>
                    </a:gs>
                  </a:gsLst>
                  <a:lin ang="5400000" scaled="0"/>
                </a:gradFill>
                <a:effectLst>
                  <a:outerShdw blurRad="38100" dist="19050" dir="2700000" algn="tl" rotWithShape="0">
                    <a:schemeClr val="dk1">
                      <a:alpha val="40000"/>
                    </a:schemeClr>
                  </a:outerShdw>
                </a:effectLst>
              </a:rPr>
              <a:t>Backups.</a:t>
            </a:r>
            <a:endParaRPr lang="en-US" sz="2400" dirty="0" smtClean="0">
              <a:ln/>
              <a:gradFill>
                <a:gsLst>
                  <a:gs pos="100000">
                    <a:srgbClr val="00B0F0"/>
                  </a:gs>
                  <a:gs pos="0">
                    <a:schemeClr val="bg1"/>
                  </a:gs>
                </a:gsLst>
                <a:lin ang="5400000" scaled="0"/>
              </a:gradFill>
              <a:effectLst>
                <a:outerShdw blurRad="38100" dist="19050" dir="2700000" algn="tl" rotWithShape="0">
                  <a:schemeClr val="dk1">
                    <a:alpha val="40000"/>
                  </a:schemeClr>
                </a:outerShdw>
              </a:effectLst>
            </a:endParaRPr>
          </a:p>
          <a:p>
            <a:r>
              <a:rPr lang="en-US" sz="2400" dirty="0" smtClean="0">
                <a:ln/>
                <a:gradFill>
                  <a:gsLst>
                    <a:gs pos="100000">
                      <a:srgbClr val="00B0F0"/>
                    </a:gs>
                    <a:gs pos="0">
                      <a:schemeClr val="bg1"/>
                    </a:gs>
                  </a:gsLst>
                  <a:lin ang="5400000" scaled="0"/>
                </a:gradFill>
                <a:effectLst>
                  <a:outerShdw blurRad="38100" dist="19050" dir="2700000" algn="tl" rotWithShape="0">
                    <a:schemeClr val="dk1">
                      <a:alpha val="40000"/>
                    </a:schemeClr>
                  </a:outerShdw>
                </a:effectLst>
              </a:rPr>
              <a:t>Electronic records are easily amended and updated.</a:t>
            </a:r>
          </a:p>
          <a:p>
            <a:r>
              <a:rPr lang="en-IN" sz="2400" dirty="0" smtClean="0">
                <a:ln/>
                <a:gradFill>
                  <a:gsLst>
                    <a:gs pos="100000">
                      <a:srgbClr val="00B0F0"/>
                    </a:gs>
                    <a:gs pos="0">
                      <a:schemeClr val="bg1"/>
                    </a:gs>
                  </a:gsLst>
                  <a:lin ang="5400000" scaled="0"/>
                </a:gradFill>
                <a:effectLst>
                  <a:outerShdw blurRad="38100" dist="19050" dir="2700000" algn="tl" rotWithShape="0">
                    <a:schemeClr val="dk1">
                      <a:alpha val="40000"/>
                    </a:schemeClr>
                  </a:outerShdw>
                </a:effectLst>
              </a:rPr>
              <a:t>Better Searching Capabilities.</a:t>
            </a:r>
            <a:endParaRPr lang="en-US" sz="2400" dirty="0" smtClean="0">
              <a:ln/>
              <a:gradFill>
                <a:gsLst>
                  <a:gs pos="100000">
                    <a:srgbClr val="00B0F0"/>
                  </a:gs>
                  <a:gs pos="0">
                    <a:schemeClr val="bg1"/>
                  </a:gs>
                </a:gsLst>
                <a:lin ang="5400000" scaled="0"/>
              </a:gradFill>
              <a:effectLst>
                <a:outerShdw blurRad="38100" dist="19050" dir="2700000" algn="tl" rotWithShape="0">
                  <a:schemeClr val="dk1">
                    <a:alpha val="40000"/>
                  </a:schemeClr>
                </a:outerShdw>
              </a:effectLst>
            </a:endParaRPr>
          </a:p>
          <a:p>
            <a:r>
              <a:rPr lang="en-US" sz="2400" dirty="0" smtClean="0">
                <a:ln/>
                <a:gradFill>
                  <a:gsLst>
                    <a:gs pos="100000">
                      <a:srgbClr val="00B0F0"/>
                    </a:gs>
                    <a:gs pos="0">
                      <a:schemeClr val="bg1"/>
                    </a:gs>
                  </a:gsLst>
                  <a:lin ang="5400000" scaled="0"/>
                </a:gradFill>
                <a:effectLst>
                  <a:outerShdw blurRad="38100" dist="19050" dir="2700000" algn="tl" rotWithShape="0">
                    <a:schemeClr val="dk1">
                      <a:alpha val="40000"/>
                    </a:schemeClr>
                  </a:outerShdw>
                </a:effectLst>
              </a:rPr>
              <a:t>Electronic records use space much more efficiently than paper records. </a:t>
            </a:r>
            <a:endParaRPr lang="en-US" sz="2400" dirty="0" smtClean="0">
              <a:ln/>
              <a:gradFill>
                <a:gsLst>
                  <a:gs pos="100000">
                    <a:schemeClr val="tx1">
                      <a:lumMod val="75000"/>
                      <a:lumOff val="25000"/>
                    </a:schemeClr>
                  </a:gs>
                  <a:gs pos="0">
                    <a:schemeClr val="bg1"/>
                  </a:gs>
                </a:gsLst>
                <a:lin ang="5400000" scaled="0"/>
              </a:gradFill>
              <a:effectLst>
                <a:outerShdw blurRad="38100" dist="19050" dir="2700000" algn="tl" rotWithShape="0">
                  <a:schemeClr val="dk1">
                    <a:alpha val="40000"/>
                  </a:schemeClr>
                </a:outerShdw>
              </a:effectLst>
            </a:endParaRPr>
          </a:p>
          <a:p>
            <a:pPr marL="0" indent="0">
              <a:buNone/>
            </a:pPr>
            <a:endParaRPr lang="en-US" sz="2400" dirty="0" smtClean="0">
              <a:ln/>
              <a:gradFill>
                <a:gsLst>
                  <a:gs pos="100000">
                    <a:schemeClr val="tx1">
                      <a:lumMod val="75000"/>
                      <a:lumOff val="25000"/>
                    </a:schemeClr>
                  </a:gs>
                  <a:gs pos="0">
                    <a:schemeClr val="bg1"/>
                  </a:gs>
                </a:gsLst>
                <a:lin ang="5400000" scaled="0"/>
              </a:gra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5786" y="857232"/>
            <a:ext cx="9513279" cy="1643074"/>
          </a:xfrm>
        </p:spPr>
        <p:txBody>
          <a:bodyPr>
            <a:noAutofit/>
          </a:bodyPr>
          <a:lstStyle/>
          <a:p>
            <a:r>
              <a:rPr lang="en-US" b="1" dirty="0" smtClean="0">
                <a:gradFill>
                  <a:gsLst>
                    <a:gs pos="0">
                      <a:schemeClr val="bg1">
                        <a:lumMod val="95000"/>
                      </a:schemeClr>
                    </a:gs>
                    <a:gs pos="100000">
                      <a:srgbClr val="FFC000"/>
                    </a:gs>
                  </a:gsLst>
                  <a:lin ang="5400000" scaled="0"/>
                </a:gradFill>
              </a:rPr>
              <a:t>Benefits of electronic records continue.</a:t>
            </a:r>
          </a:p>
        </p:txBody>
      </p:sp>
      <p:sp>
        <p:nvSpPr>
          <p:cNvPr id="3" name="Content Placeholder 2"/>
          <p:cNvSpPr>
            <a:spLocks noGrp="1"/>
          </p:cNvSpPr>
          <p:nvPr>
            <p:ph idx="1"/>
          </p:nvPr>
        </p:nvSpPr>
        <p:spPr>
          <a:xfrm>
            <a:off x="584200" y="2428868"/>
            <a:ext cx="8229600" cy="3807466"/>
          </a:xfrm>
        </p:spPr>
        <p:txBody>
          <a:bodyPr>
            <a:normAutofit/>
          </a:bodyPr>
          <a:lstStyle/>
          <a:p>
            <a:endParaRPr lang="en-IN" sz="2400" dirty="0" smtClean="0">
              <a:gradFill>
                <a:gsLst>
                  <a:gs pos="100000">
                    <a:srgbClr val="0070C0"/>
                  </a:gs>
                  <a:gs pos="0">
                    <a:schemeClr val="bg1"/>
                  </a:gs>
                </a:gsLst>
                <a:lin ang="5400000" scaled="0"/>
              </a:gradFill>
            </a:endParaRPr>
          </a:p>
          <a:p>
            <a:r>
              <a:rPr lang="en-IN" sz="2400" dirty="0" smtClean="0">
                <a:gradFill>
                  <a:gsLst>
                    <a:gs pos="100000">
                      <a:srgbClr val="0070C0"/>
                    </a:gs>
                    <a:gs pos="0">
                      <a:schemeClr val="bg1"/>
                    </a:gs>
                  </a:gsLst>
                  <a:lin ang="5400000" scaled="0"/>
                </a:gradFill>
              </a:rPr>
              <a:t>Improved </a:t>
            </a:r>
            <a:r>
              <a:rPr lang="en-IN" sz="2400" dirty="0" smtClean="0">
                <a:gradFill>
                  <a:gsLst>
                    <a:gs pos="100000">
                      <a:srgbClr val="0070C0"/>
                    </a:gs>
                    <a:gs pos="0">
                      <a:schemeClr val="bg1"/>
                    </a:gs>
                  </a:gsLst>
                  <a:lin ang="5400000" scaled="0"/>
                </a:gradFill>
              </a:rPr>
              <a:t>Timeliness.</a:t>
            </a:r>
            <a:endParaRPr lang="en-US" sz="2400" dirty="0" smtClean="0">
              <a:gradFill>
                <a:gsLst>
                  <a:gs pos="100000">
                    <a:srgbClr val="0070C0"/>
                  </a:gs>
                  <a:gs pos="0">
                    <a:schemeClr val="bg1"/>
                  </a:gs>
                </a:gsLst>
                <a:lin ang="5400000" scaled="0"/>
              </a:gradFill>
            </a:endParaRPr>
          </a:p>
          <a:p>
            <a:r>
              <a:rPr lang="en-US" sz="2400" dirty="0" smtClean="0">
                <a:gradFill>
                  <a:gsLst>
                    <a:gs pos="100000">
                      <a:srgbClr val="0070C0"/>
                    </a:gs>
                    <a:gs pos="0">
                      <a:schemeClr val="bg1"/>
                    </a:gs>
                  </a:gsLst>
                  <a:lin ang="5400000" scaled="0"/>
                </a:gradFill>
              </a:rPr>
              <a:t>Electronic devices are modern, efficient, streamlined and attractive to users.</a:t>
            </a:r>
          </a:p>
          <a:p>
            <a:r>
              <a:rPr lang="en-US" sz="2400" dirty="0" smtClean="0">
                <a:gradFill>
                  <a:gsLst>
                    <a:gs pos="100000">
                      <a:srgbClr val="0070C0"/>
                    </a:gs>
                    <a:gs pos="0">
                      <a:schemeClr val="bg1"/>
                    </a:gs>
                  </a:gsLst>
                  <a:lin ang="5400000" scaled="0"/>
                </a:gradFill>
              </a:rPr>
              <a:t>Computer-generated records, for example, those stored in a database format may generally be retrieved very rapidly.</a:t>
            </a:r>
            <a:endParaRPr lang="en-US" sz="2400" dirty="0" smtClean="0"/>
          </a:p>
          <a:p>
            <a:pPr marL="0" indent="0">
              <a:buNone/>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noFill/>
        </p:spPr>
        <p:txBody>
          <a:bodyPr>
            <a:normAutofit/>
            <a:scene3d>
              <a:camera prst="orthographicFront"/>
              <a:lightRig rig="threePt" dir="t"/>
            </a:scene3d>
          </a:bodyPr>
          <a:lstStyle/>
          <a:p>
            <a:pPr algn="ctr">
              <a:buNone/>
            </a:pPr>
            <a:endParaRPr lang="en-IN" sz="5000" dirty="0" smtClean="0"/>
          </a:p>
          <a:p>
            <a:pPr algn="ctr">
              <a:buNone/>
            </a:pPr>
            <a:r>
              <a:rPr lang="en-IN" sz="5000" b="1" dirty="0" smtClean="0">
                <a:ln/>
                <a:gradFill>
                  <a:gsLst>
                    <a:gs pos="100000">
                      <a:srgbClr val="FFC000"/>
                    </a:gs>
                    <a:gs pos="0">
                      <a:schemeClr val="bg1"/>
                    </a:gs>
                  </a:gsLst>
                  <a:lin ang="5400000"/>
                </a:gradFill>
                <a:effectLst/>
              </a:rPr>
              <a:t>What is Digital Signature?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8080"/>
            <a:ext cx="8229600" cy="4389120"/>
          </a:xfrm>
        </p:spPr>
        <p:txBody>
          <a:bodyPr>
            <a:normAutofit/>
          </a:bodyPr>
          <a:lstStyle/>
          <a:p>
            <a:pPr algn="ctr">
              <a:buNone/>
            </a:pPr>
            <a:r>
              <a:rPr lang="en-US" sz="2400" dirty="0" smtClean="0">
                <a:gradFill>
                  <a:gsLst>
                    <a:gs pos="100000">
                      <a:srgbClr val="0070C0"/>
                    </a:gs>
                    <a:gs pos="0">
                      <a:schemeClr val="bg1"/>
                    </a:gs>
                  </a:gsLst>
                  <a:lin ang="5400000" scaled="0"/>
                </a:gradFill>
              </a:rPr>
              <a:t>   </a:t>
            </a:r>
          </a:p>
          <a:p>
            <a:pPr>
              <a:buFont typeface="Arial" panose="020B0604020202020204" pitchFamily="34" charset="0"/>
              <a:buChar char="•"/>
            </a:pPr>
            <a:r>
              <a:rPr lang="en-US" sz="2400" dirty="0" smtClean="0">
                <a:gradFill>
                  <a:gsLst>
                    <a:gs pos="100000">
                      <a:srgbClr val="0070C0"/>
                    </a:gs>
                    <a:gs pos="0">
                      <a:schemeClr val="bg1"/>
                    </a:gs>
                  </a:gsLst>
                  <a:lin ang="5400000" scaled="0"/>
                </a:gradFill>
              </a:rPr>
              <a:t>A digital signature is a technique that binds a person/entity to the digital data. This binding can be independently verified by receiver as well as any third </a:t>
            </a:r>
            <a:r>
              <a:rPr lang="en-US" sz="2400" dirty="0" smtClean="0">
                <a:gradFill>
                  <a:gsLst>
                    <a:gs pos="100000">
                      <a:srgbClr val="0070C0"/>
                    </a:gs>
                    <a:gs pos="0">
                      <a:schemeClr val="bg1"/>
                    </a:gs>
                  </a:gsLst>
                  <a:lin ang="5400000" scaled="0"/>
                </a:gradFill>
              </a:rPr>
              <a:t>party.</a:t>
            </a:r>
          </a:p>
          <a:p>
            <a:pPr>
              <a:buFont typeface="Arial" panose="020B0604020202020204" pitchFamily="34" charset="0"/>
              <a:buChar char="•"/>
            </a:pPr>
            <a:r>
              <a:rPr lang="en-IN" sz="2400" dirty="0" smtClean="0">
                <a:gradFill>
                  <a:gsLst>
                    <a:gs pos="100000">
                      <a:srgbClr val="0070C0"/>
                    </a:gs>
                    <a:gs pos="0">
                      <a:schemeClr val="bg1"/>
                    </a:gs>
                  </a:gsLst>
                  <a:lin ang="5400000" scaled="0"/>
                </a:gradFill>
              </a:rPr>
              <a:t>D</a:t>
            </a:r>
            <a:r>
              <a:rPr lang="en-US" sz="2400" dirty="0" smtClean="0">
                <a:gradFill>
                  <a:gsLst>
                    <a:gs pos="100000">
                      <a:srgbClr val="0070C0"/>
                    </a:gs>
                    <a:gs pos="0">
                      <a:schemeClr val="bg1"/>
                    </a:gs>
                  </a:gsLst>
                  <a:lin ang="5400000" scaled="0"/>
                </a:gradFill>
              </a:rPr>
              <a:t>igital signatures are the public-key primitives of message </a:t>
            </a:r>
            <a:r>
              <a:rPr lang="en-US" sz="2400" dirty="0" smtClean="0">
                <a:gradFill>
                  <a:gsLst>
                    <a:gs pos="100000">
                      <a:srgbClr val="0070C0"/>
                    </a:gs>
                    <a:gs pos="0">
                      <a:schemeClr val="bg1"/>
                    </a:gs>
                  </a:gsLst>
                  <a:lin ang="5400000" scaled="0"/>
                </a:gradFill>
              </a:rPr>
              <a:t>authentication.</a:t>
            </a:r>
          </a:p>
          <a:p>
            <a:pPr>
              <a:buFont typeface="Arial" panose="020B0604020202020204" pitchFamily="34" charset="0"/>
              <a:buChar char="•"/>
            </a:pPr>
            <a:r>
              <a:rPr lang="en-US" sz="2400" dirty="0" smtClean="0">
                <a:gradFill>
                  <a:gsLst>
                    <a:gs pos="100000">
                      <a:srgbClr val="0070C0"/>
                    </a:gs>
                    <a:gs pos="0">
                      <a:schemeClr val="bg1"/>
                    </a:gs>
                  </a:gsLst>
                  <a:lin ang="5400000" scaled="0"/>
                </a:gradFill>
              </a:rPr>
              <a:t>Digital </a:t>
            </a:r>
            <a:r>
              <a:rPr lang="en-US" sz="2400" dirty="0" smtClean="0">
                <a:gradFill>
                  <a:gsLst>
                    <a:gs pos="100000">
                      <a:srgbClr val="0070C0"/>
                    </a:gs>
                    <a:gs pos="0">
                      <a:schemeClr val="bg1"/>
                    </a:gs>
                  </a:gsLst>
                  <a:lin ang="5400000" scaled="0"/>
                </a:gradFill>
              </a:rPr>
              <a:t>signature is a cryptographic value that is calculated from the data and a secret key known only by the signer.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6100" y="958088"/>
            <a:ext cx="8229600" cy="1143000"/>
          </a:xfrm>
        </p:spPr>
        <p:txBody>
          <a:bodyPr>
            <a:noAutofit/>
          </a:bodyPr>
          <a:lstStyle/>
          <a:p>
            <a:pPr algn="ctr"/>
            <a:r>
              <a:rPr lang="en-US" b="1" dirty="0" smtClean="0">
                <a:gradFill>
                  <a:gsLst>
                    <a:gs pos="100000">
                      <a:srgbClr val="FFC000"/>
                    </a:gs>
                    <a:gs pos="0">
                      <a:schemeClr val="bg1"/>
                    </a:gs>
                  </a:gsLst>
                  <a:lin ang="5400000" scaled="0"/>
                </a:gradFill>
              </a:rPr>
              <a:t>Model of Digital Signature</a:t>
            </a:r>
            <a:r>
              <a:rPr lang="en-US" dirty="0" smtClean="0"/>
              <a:t/>
            </a:r>
            <a:br>
              <a:rPr lang="en-US" dirty="0" smtClean="0"/>
            </a:br>
            <a:endParaRPr lang="en-US" dirty="0"/>
          </a:p>
        </p:txBody>
      </p:sp>
      <p:pic>
        <p:nvPicPr>
          <p:cNvPr id="4" name="Content Placeholder 3" descr="model_digital_signature.jpg"/>
          <p:cNvPicPr>
            <a:picLocks noGrp="1" noChangeAspect="1"/>
          </p:cNvPicPr>
          <p:nvPr>
            <p:ph idx="1"/>
          </p:nvPr>
        </p:nvPicPr>
        <p:blipFill>
          <a:blip r:embed="rId3"/>
          <a:stretch>
            <a:fillRect/>
          </a:stretch>
        </p:blipFill>
        <p:spPr>
          <a:xfrm>
            <a:off x="1428750" y="1930388"/>
            <a:ext cx="6286500" cy="4143404"/>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21</TotalTime>
  <Words>370</Words>
  <Application>WPS Presentation</Application>
  <PresentationFormat>On-screen Show (4:3)</PresentationFormat>
  <Paragraphs>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Importance of Electronic Records and Digital Signature</vt:lpstr>
      <vt:lpstr>Slide 2</vt:lpstr>
      <vt:lpstr>Slide 3</vt:lpstr>
      <vt:lpstr>Slide 4</vt:lpstr>
      <vt:lpstr>      Benefits of electronic records </vt:lpstr>
      <vt:lpstr>Benefits of electronic records continue.</vt:lpstr>
      <vt:lpstr>Slide 7</vt:lpstr>
      <vt:lpstr>Slide 8</vt:lpstr>
      <vt:lpstr>Model of Digital Signature </vt:lpstr>
      <vt:lpstr>The following points explain the entire process in detail:-</vt:lpstr>
      <vt:lpstr>Slide 11</vt:lpstr>
      <vt:lpstr> Importance of Digital Signature </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Electronic Records and digital Signature</dc:title>
  <dc:creator>Windows User</dc:creator>
  <cp:lastModifiedBy>Windows User</cp:lastModifiedBy>
  <cp:revision>42</cp:revision>
  <dcterms:created xsi:type="dcterms:W3CDTF">2020-05-12T06:09:00Z</dcterms:created>
  <dcterms:modified xsi:type="dcterms:W3CDTF">2020-05-31T18:40:22Z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