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225604"/>
            <a:ext cx="8610600" cy="1938992"/>
          </a:xfrm>
          <a:prstGeom prst="rect">
            <a:avLst/>
          </a:prstGeom>
          <a:noFill/>
        </p:spPr>
        <p:txBody>
          <a:bodyPr wrap="square" rtlCol="0">
            <a:spAutoFit/>
          </a:bodyPr>
          <a:lstStyle/>
          <a:p>
            <a:r>
              <a:rPr lang="en-US" sz="2400" dirty="0"/>
              <a:t>STUDENT NAME:K.NARMADHA</a:t>
            </a:r>
          </a:p>
          <a:p>
            <a:r>
              <a:rPr lang="en-US" sz="2400" dirty="0"/>
              <a:t>REGISTER NO:312208407</a:t>
            </a:r>
          </a:p>
          <a:p>
            <a:r>
              <a:rPr lang="en-US" sz="2400" dirty="0"/>
              <a:t>DEPARTMENT:B.COM(ACCOUNTING &amp; FINANCE </a:t>
            </a:r>
          </a:p>
          <a:p>
            <a:r>
              <a:rPr lang="en-US" sz="2400" dirty="0"/>
              <a:t>COLLEGE: CHELLAMMAL WOMEN’S COLLEGE, GUINDY CHENNAI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60C1C4-B1A4-AD23-7994-861EE4EE78F5}"/>
              </a:ext>
            </a:extLst>
          </p:cNvPr>
          <p:cNvSpPr txBox="1"/>
          <p:nvPr/>
        </p:nvSpPr>
        <p:spPr>
          <a:xfrm>
            <a:off x="539106" y="1813361"/>
            <a:ext cx="6959391" cy="3139321"/>
          </a:xfrm>
          <a:prstGeom prst="rect">
            <a:avLst/>
          </a:prstGeom>
          <a:noFill/>
        </p:spPr>
        <p:txBody>
          <a:bodyPr wrap="square">
            <a:spAutoFit/>
          </a:bodyPr>
          <a:lstStyle/>
          <a:p>
            <a:r>
              <a:rPr lang="en-US" dirty="0">
                <a:solidFill>
                  <a:schemeClr val="accent2">
                    <a:lumMod val="60000"/>
                    <a:lumOff val="40000"/>
                  </a:schemeClr>
                </a:solidFill>
              </a:rPr>
              <a:t>1.</a:t>
            </a:r>
            <a:r>
              <a:rPr lang="en-US" dirty="0"/>
              <a:t>Ccess </a:t>
            </a:r>
            <a:r>
              <a:rPr lang="en-US" dirty="0" err="1"/>
              <a:t>lutional</a:t>
            </a:r>
            <a:r>
              <a:rPr lang="en-US" dirty="0"/>
              <a:t> Neural Network (CNN) Architecture:</a:t>
            </a:r>
            <a:r>
              <a:rPr lang="en-US" dirty="0">
                <a:solidFill>
                  <a:schemeClr val="accent2">
                    <a:lumMod val="60000"/>
                    <a:lumOff val="40000"/>
                  </a:schemeClr>
                </a:solidFill>
              </a:rPr>
              <a:t>1. CNNs are ideal for image classification due to their ability to capture spatial dependencies.2. We've chosen a CNN architecture optimized for image classification tasks, ensuring efficient processing of input images.</a:t>
            </a:r>
          </a:p>
          <a:p>
            <a:r>
              <a:rPr lang="en-US" dirty="0">
                <a:solidFill>
                  <a:schemeClr val="accent2">
                    <a:lumMod val="60000"/>
                    <a:lumOff val="40000"/>
                  </a:schemeClr>
                </a:solidFill>
              </a:rPr>
              <a:t>2. </a:t>
            </a:r>
            <a:r>
              <a:rPr lang="en-US" dirty="0"/>
              <a:t>Data Preprocessing:</a:t>
            </a:r>
            <a:r>
              <a:rPr lang="en-US" dirty="0">
                <a:solidFill>
                  <a:schemeClr val="accent2">
                    <a:lumMod val="60000"/>
                    <a:lumOff val="40000"/>
                  </a:schemeClr>
                </a:solidFill>
              </a:rPr>
              <a:t>1. Prior to training, our dataset undergoes preprocessing steps.2. Techniques such as resizing, augmentation, and normalization are applied to ensure data quality and model </a:t>
            </a:r>
          </a:p>
          <a:p>
            <a:r>
              <a:rPr lang="en-US" dirty="0">
                <a:solidFill>
                  <a:schemeClr val="accent2">
                    <a:lumMod val="60000"/>
                    <a:lumOff val="40000"/>
                  </a:schemeClr>
                </a:solidFill>
              </a:rPr>
              <a:t>3. </a:t>
            </a:r>
            <a:r>
              <a:rPr lang="en-US" dirty="0"/>
              <a:t>Training </a:t>
            </a:r>
            <a:r>
              <a:rPr lang="en-US" dirty="0" err="1"/>
              <a:t>Process:</a:t>
            </a:r>
            <a:r>
              <a:rPr lang="en-US" dirty="0" err="1">
                <a:solidFill>
                  <a:schemeClr val="accent2">
                    <a:lumMod val="60000"/>
                    <a:lumOff val="40000"/>
                  </a:schemeClr>
                </a:solidFill>
              </a:rPr>
              <a:t>The</a:t>
            </a:r>
            <a:r>
              <a:rPr lang="en-US" dirty="0">
                <a:solidFill>
                  <a:schemeClr val="accent2">
                    <a:lumMod val="60000"/>
                    <a:lumOff val="40000"/>
                  </a:schemeClr>
                </a:solidFill>
              </a:rPr>
              <a:t> dataset is split into training, validation, and testing sets.2. We initiate the model parameters and select an optimization algorithm.3. Training iterations and batch sizes are adjusted to optimize model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084F752B-9920-CD3F-C81B-0320D4A33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55" y="1268469"/>
            <a:ext cx="3733800" cy="2978188"/>
          </a:xfrm>
          <a:prstGeom prst="rect">
            <a:avLst/>
          </a:prstGeom>
        </p:spPr>
      </p:pic>
      <p:pic>
        <p:nvPicPr>
          <p:cNvPr id="11" name="Picture 10">
            <a:extLst>
              <a:ext uri="{FF2B5EF4-FFF2-40B4-BE49-F238E27FC236}">
                <a16:creationId xmlns:a16="http://schemas.microsoft.com/office/drawing/2014/main" id="{AC1E6444-3B56-FFBC-66BE-A04B8A44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268469"/>
            <a:ext cx="3962400" cy="2696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CB33E7-C620-3CCA-D73C-D9F9410A8F1F}"/>
              </a:ext>
            </a:extLst>
          </p:cNvPr>
          <p:cNvSpPr txBox="1"/>
          <p:nvPr/>
        </p:nvSpPr>
        <p:spPr>
          <a:xfrm>
            <a:off x="575865" y="1531556"/>
            <a:ext cx="4974493" cy="1754326"/>
          </a:xfrm>
          <a:prstGeom prst="rect">
            <a:avLst/>
          </a:prstGeom>
          <a:noFill/>
        </p:spPr>
        <p:txBody>
          <a:bodyPr wrap="square">
            <a:spAutoFit/>
          </a:bodyPr>
          <a:lstStyle/>
          <a:p>
            <a:r>
              <a:rPr lang="en-US" dirty="0">
                <a:solidFill>
                  <a:srgbClr val="00B0F0"/>
                </a:solidFill>
              </a:rPr>
              <a:t>Our project successfully developed a Convolutional Neural Network (CNN)-based system for face mask detection. Through meticulous data preprocessing and model training, we achieved promising results in accurately identifying individuals wearing face masks.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364510" y="0"/>
            <a:ext cx="1256133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4031873"/>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2800" dirty="0">
                <a:solidFill>
                  <a:schemeClr val="accent4"/>
                </a:solidFill>
                <a:latin typeface="Times New Roman" panose="02020603050405020304" pitchFamily="18" charset="0"/>
                <a:cs typeface="Times New Roman" panose="02020603050405020304" pitchFamily="18" charset="0"/>
              </a:rPr>
              <a:t>Employee performance analysis is a data-driven way to evaluate how employees are performing against company expectations and goals. It can help you make more informed decisions and improve your business. Here are some ways to analyze employee performance: </a:t>
            </a:r>
          </a:p>
          <a:p>
            <a:endParaRPr lang="en-IN" sz="28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EAF9936-3CAC-2232-0E98-5151E561EAB1}"/>
              </a:ext>
            </a:extLst>
          </p:cNvPr>
          <p:cNvSpPr txBox="1"/>
          <p:nvPr/>
        </p:nvSpPr>
        <p:spPr>
          <a:xfrm>
            <a:off x="834072" y="1742775"/>
            <a:ext cx="5261928" cy="20313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marL="285750" indent="-285750">
              <a:buFont typeface="Arial" panose="020B0604020202020204" pitchFamily="34" charset="0"/>
              <a:buChar char="•"/>
            </a:pPr>
            <a:r>
              <a:rPr lang="en-US" dirty="0">
                <a:solidFill>
                  <a:schemeClr val="accent6">
                    <a:lumMod val="75000"/>
                  </a:schemeClr>
                </a:solidFill>
              </a:rPr>
              <a:t>Detection of face masks in public spaces has become critical for ensuring public health and safety. </a:t>
            </a:r>
          </a:p>
          <a:p>
            <a:pPr marL="285750" indent="-285750">
              <a:buFont typeface="Arial" panose="020B0604020202020204" pitchFamily="34" charset="0"/>
              <a:buChar char="•"/>
            </a:pPr>
            <a:r>
              <a:rPr lang="en-US" dirty="0">
                <a:solidFill>
                  <a:schemeClr val="accent6">
                    <a:lumMod val="75000"/>
                  </a:schemeClr>
                </a:solidFill>
              </a:rPr>
              <a:t>Traditional methods of manual monitoring are </a:t>
            </a:r>
            <a:r>
              <a:rPr lang="en-US" dirty="0" err="1">
                <a:solidFill>
                  <a:schemeClr val="accent6">
                    <a:lumMod val="75000"/>
                  </a:schemeClr>
                </a:solidFill>
              </a:rPr>
              <a:t>inefficientand</a:t>
            </a:r>
            <a:r>
              <a:rPr lang="en-US" dirty="0">
                <a:solidFill>
                  <a:schemeClr val="accent6">
                    <a:lumMod val="75000"/>
                  </a:schemeClr>
                </a:solidFill>
              </a:rPr>
              <a:t> prone to errors. An automated system for face mask detection is needed to enforce mask-wearing policies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75864" y="1745621"/>
            <a:ext cx="841305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b="0" i="0" dirty="0">
                <a:solidFill>
                  <a:schemeClr val="accent5"/>
                </a:solidFill>
                <a:effectLst/>
                <a:latin typeface="Times New Roman" panose="02020603050405020304" pitchFamily="18" charset="0"/>
                <a:cs typeface="Times New Roman" panose="02020603050405020304" pitchFamily="18" charset="0"/>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lang="en-IN" sz="24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C10601E-EC79-A2FB-7823-AB8E8EA6A85B}"/>
              </a:ext>
            </a:extLst>
          </p:cNvPr>
          <p:cNvSpPr txBox="1"/>
          <p:nvPr/>
        </p:nvSpPr>
        <p:spPr>
          <a:xfrm>
            <a:off x="428835" y="1857373"/>
            <a:ext cx="5014595" cy="1200329"/>
          </a:xfrm>
          <a:prstGeom prst="rect">
            <a:avLst/>
          </a:prstGeom>
          <a:noFill/>
        </p:spPr>
        <p:txBody>
          <a:bodyPr wrap="square">
            <a:spAutoFit/>
          </a:bodyPr>
          <a:lstStyle/>
          <a:p>
            <a:r>
              <a:rPr lang="en-US" dirty="0">
                <a:solidFill>
                  <a:schemeClr val="bg2">
                    <a:lumMod val="50000"/>
                  </a:schemeClr>
                </a:solidFill>
              </a:rPr>
              <a:t>Health authorities</a:t>
            </a:r>
          </a:p>
          <a:p>
            <a:r>
              <a:rPr lang="en-US" dirty="0">
                <a:solidFill>
                  <a:schemeClr val="bg2">
                    <a:lumMod val="50000"/>
                  </a:schemeClr>
                </a:solidFill>
              </a:rPr>
              <a:t>•Law enforcement </a:t>
            </a:r>
            <a:r>
              <a:rPr lang="en-US" dirty="0" err="1">
                <a:solidFill>
                  <a:schemeClr val="bg2">
                    <a:lumMod val="50000"/>
                  </a:schemeClr>
                </a:solidFill>
              </a:rPr>
              <a:t>agenciesBusiness</a:t>
            </a:r>
            <a:r>
              <a:rPr lang="en-US" dirty="0">
                <a:solidFill>
                  <a:schemeClr val="bg2">
                    <a:lumMod val="50000"/>
                  </a:schemeClr>
                </a:solidFill>
              </a:rPr>
              <a:t> owners (e.g., retail stores, restaurants) Public transportation operators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E186255-B356-DF42-FE00-633F8E3BB3C6}"/>
              </a:ext>
            </a:extLst>
          </p:cNvPr>
          <p:cNvSpPr txBox="1"/>
          <p:nvPr/>
        </p:nvSpPr>
        <p:spPr>
          <a:xfrm>
            <a:off x="3050859" y="2421149"/>
            <a:ext cx="6101718" cy="2031325"/>
          </a:xfrm>
          <a:prstGeom prst="rect">
            <a:avLst/>
          </a:prstGeom>
          <a:noFill/>
        </p:spPr>
        <p:txBody>
          <a:bodyPr wrap="square">
            <a:spAutoFit/>
          </a:bodyPr>
          <a:lstStyle/>
          <a:p>
            <a:r>
              <a:rPr lang="en-US" dirty="0">
                <a:solidFill>
                  <a:srgbClr val="00206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D632E57-F285-726B-ABC3-7AB78FABA1EB}"/>
              </a:ext>
            </a:extLst>
          </p:cNvPr>
          <p:cNvSpPr txBox="1"/>
          <p:nvPr/>
        </p:nvSpPr>
        <p:spPr>
          <a:xfrm>
            <a:off x="869924" y="1641828"/>
            <a:ext cx="5881174" cy="2585323"/>
          </a:xfrm>
          <a:prstGeom prst="rect">
            <a:avLst/>
          </a:prstGeom>
          <a:noFill/>
        </p:spPr>
        <p:txBody>
          <a:bodyPr wrap="square">
            <a:spAutoFit/>
          </a:bodyPr>
          <a:lstStyle/>
          <a:p>
            <a:r>
              <a:rPr lang="en-US" dirty="0">
                <a:solidFill>
                  <a:schemeClr val="accent2">
                    <a:lumMod val="75000"/>
                  </a:schemeClr>
                </a:solidFill>
              </a:rPr>
              <a:t>Employee dataset </a:t>
            </a:r>
            <a:r>
              <a:rPr lang="en-US" dirty="0" err="1">
                <a:solidFill>
                  <a:schemeClr val="accent2">
                    <a:lumMod val="75000"/>
                  </a:schemeClr>
                </a:solidFill>
              </a:rPr>
              <a:t>Kaggle</a:t>
            </a:r>
            <a:endParaRPr lang="en-US" dirty="0">
              <a:solidFill>
                <a:schemeClr val="accent2">
                  <a:lumMod val="75000"/>
                </a:schemeClr>
              </a:solidFill>
            </a:endParaRPr>
          </a:p>
          <a:p>
            <a:r>
              <a:rPr lang="en-US" dirty="0">
                <a:solidFill>
                  <a:schemeClr val="accent2">
                    <a:lumMod val="75000"/>
                  </a:schemeClr>
                </a:solidFill>
              </a:rPr>
              <a:t>26 features</a:t>
            </a:r>
          </a:p>
          <a:p>
            <a:r>
              <a:rPr lang="en-US" dirty="0">
                <a:solidFill>
                  <a:schemeClr val="accent2">
                    <a:lumMod val="75000"/>
                  </a:schemeClr>
                </a:solidFill>
              </a:rPr>
              <a:t>9 features</a:t>
            </a:r>
          </a:p>
          <a:p>
            <a:r>
              <a:rPr lang="en-US" dirty="0" err="1">
                <a:solidFill>
                  <a:schemeClr val="accent2">
                    <a:lumMod val="75000"/>
                  </a:schemeClr>
                </a:solidFill>
              </a:rPr>
              <a:t>Emp</a:t>
            </a:r>
            <a:r>
              <a:rPr lang="en-US" dirty="0">
                <a:solidFill>
                  <a:schemeClr val="accent2">
                    <a:lumMod val="75000"/>
                  </a:schemeClr>
                </a:solidFill>
              </a:rPr>
              <a:t> id </a:t>
            </a:r>
          </a:p>
          <a:p>
            <a:r>
              <a:rPr lang="en-US" dirty="0">
                <a:solidFill>
                  <a:schemeClr val="accent2">
                    <a:lumMod val="75000"/>
                  </a:schemeClr>
                </a:solidFill>
              </a:rPr>
              <a:t>Name-text</a:t>
            </a:r>
          </a:p>
          <a:p>
            <a:r>
              <a:rPr lang="en-US" dirty="0">
                <a:solidFill>
                  <a:schemeClr val="accent2">
                    <a:lumMod val="75000"/>
                  </a:schemeClr>
                </a:solidFill>
              </a:rPr>
              <a:t>Rating-</a:t>
            </a:r>
            <a:r>
              <a:rPr lang="en-US" dirty="0" err="1">
                <a:solidFill>
                  <a:schemeClr val="accent2">
                    <a:lumMod val="75000"/>
                  </a:schemeClr>
                </a:solidFill>
              </a:rPr>
              <a:t>numeri</a:t>
            </a:r>
            <a:endParaRPr lang="en-US" dirty="0">
              <a:solidFill>
                <a:schemeClr val="accent2">
                  <a:lumMod val="75000"/>
                </a:schemeClr>
              </a:solidFill>
            </a:endParaRPr>
          </a:p>
          <a:p>
            <a:r>
              <a:rPr lang="en-US" dirty="0">
                <a:solidFill>
                  <a:schemeClr val="accent2">
                    <a:lumMod val="75000"/>
                  </a:schemeClr>
                </a:solidFill>
              </a:rPr>
              <a:t>Performance-test</a:t>
            </a:r>
          </a:p>
          <a:p>
            <a:r>
              <a:rPr lang="en-US" dirty="0">
                <a:solidFill>
                  <a:schemeClr val="accent2">
                    <a:lumMod val="75000"/>
                  </a:schemeClr>
                </a:solidFill>
              </a:rPr>
              <a:t>Gender-</a:t>
            </a:r>
            <a:r>
              <a:rPr lang="en-US" dirty="0" err="1">
                <a:solidFill>
                  <a:schemeClr val="accent2">
                    <a:lumMod val="75000"/>
                  </a:schemeClr>
                </a:solidFill>
              </a:rPr>
              <a:t>mBusiness</a:t>
            </a:r>
            <a:r>
              <a:rPr lang="en-US" dirty="0">
                <a:solidFill>
                  <a:schemeClr val="accent2">
                    <a:lumMod val="75000"/>
                  </a:schemeClr>
                </a:solidFill>
              </a:rPr>
              <a:t> unit-text</a:t>
            </a:r>
          </a:p>
          <a:p>
            <a:r>
              <a:rPr lang="en-US" dirty="0">
                <a:solidFill>
                  <a:schemeClr val="accent2">
                    <a:lumMod val="75000"/>
                  </a:schemeClr>
                </a:solidFill>
              </a:rPr>
              <a:t>Business type-text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FFC000"/>
                </a:solidFill>
                <a:effectLst/>
                <a:latin typeface="Times New Roman" panose="02020603050405020304" pitchFamily="18" charset="0"/>
                <a:cs typeface="Times New Roman" panose="02020603050405020304" pitchFamily="18" charset="0"/>
              </a:rPr>
              <a:t>Real-time detection capabilities
High accuracy in identifying mask-wearing behavior
Scalability for deployment in diverse environments
Potential for integration with existing surveillance systems</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Narmadha K</cp:lastModifiedBy>
  <cp:revision>14</cp:revision>
  <dcterms:created xsi:type="dcterms:W3CDTF">2024-03-29T15:07:22Z</dcterms:created>
  <dcterms:modified xsi:type="dcterms:W3CDTF">2024-09-02T10:08:35Z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