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105024" y="3225604"/>
            <a:ext cx="8610600" cy="1938992"/>
          </a:xfrm>
          <a:prstGeom prst="rect">
            <a:avLst/>
          </a:prstGeom>
          <a:noFill/>
        </p:spPr>
        <p:txBody>
          <a:bodyPr wrap="square" rtlCol="0">
            <a:spAutoFit/>
          </a:bodyPr>
          <a:lstStyle/>
          <a:p>
            <a:r>
              <a:rPr lang="en-US" sz="2400" dirty="0"/>
              <a:t>STUDENT NAME:K.NARMADHA</a:t>
            </a:r>
          </a:p>
          <a:p>
            <a:r>
              <a:rPr lang="en-US" sz="2400" dirty="0"/>
              <a:t>REGISTER NO:312208407-asunm1330312208407</a:t>
            </a:r>
          </a:p>
          <a:p>
            <a:r>
              <a:rPr lang="en-US" sz="2400" dirty="0"/>
              <a:t>DEPARTMENT:B.COM(ACCOUNTING &amp; FINANCE) </a:t>
            </a:r>
          </a:p>
          <a:p>
            <a:r>
              <a:rPr lang="en-US" sz="2400" dirty="0"/>
              <a:t>COLLEGE: CHELLAMMAL WOMEN’S COLLEGE, GUINDY CHENNAI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a:extLst>
              <a:ext uri="{FF2B5EF4-FFF2-40B4-BE49-F238E27FC236}">
                <a16:creationId xmlns:a16="http://schemas.microsoft.com/office/drawing/2014/main" id="{07BE3473-EEB1-4FB4-69FE-B6548EA90A8B}"/>
              </a:ext>
            </a:extLst>
          </p:cNvPr>
          <p:cNvSpPr txBox="1"/>
          <p:nvPr/>
        </p:nvSpPr>
        <p:spPr>
          <a:xfrm>
            <a:off x="465593" y="1200740"/>
            <a:ext cx="5238328" cy="2031325"/>
          </a:xfrm>
          <a:prstGeom prst="rect">
            <a:avLst/>
          </a:prstGeom>
          <a:noFill/>
        </p:spPr>
        <p:txBody>
          <a:bodyPr wrap="square">
            <a:spAutoFit/>
          </a:bodyPr>
          <a:lstStyle/>
          <a:p>
            <a:r>
              <a:rPr lang="en-US" dirty="0">
                <a:solidFill>
                  <a:schemeClr val="accent3">
                    <a:lumMod val="75000"/>
                  </a:schemeClr>
                </a:solidFill>
              </a:rPr>
              <a:t>Modeling in employee performance analysis involves creating frameworks or algorithms to evaluate and predict employee performance based on data. This can include statistical models for assessing performance metrics, machine learning algorithms for predicting outcomes, and analytical models for identifying trends and patterns.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a:extLst>
              <a:ext uri="{FF2B5EF4-FFF2-40B4-BE49-F238E27FC236}">
                <a16:creationId xmlns:a16="http://schemas.microsoft.com/office/drawing/2014/main" id="{93B3B0DF-211B-1364-543C-EEDE13BCF8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288" y="1424287"/>
            <a:ext cx="6804418" cy="418733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6CC2C5C4-8856-749D-5959-90CFB033DA7F}"/>
              </a:ext>
            </a:extLst>
          </p:cNvPr>
          <p:cNvSpPr txBox="1"/>
          <p:nvPr/>
        </p:nvSpPr>
        <p:spPr>
          <a:xfrm>
            <a:off x="643661" y="1343652"/>
            <a:ext cx="6101718" cy="2308324"/>
          </a:xfrm>
          <a:prstGeom prst="rect">
            <a:avLst/>
          </a:prstGeom>
          <a:noFill/>
        </p:spPr>
        <p:txBody>
          <a:bodyPr wrap="square">
            <a:spAutoFit/>
          </a:bodyPr>
          <a:lstStyle/>
          <a:p>
            <a:r>
              <a:rPr lang="en-US" dirty="0">
                <a:solidFill>
                  <a:schemeClr val="accent2">
                    <a:lumMod val="60000"/>
                    <a:lumOff val="40000"/>
                  </a:schemeClr>
                </a:solidFill>
              </a:rPr>
              <a:t>In conclusion, effective employee performance analysis is crucial for aligning individual contributions with organizational goals, enhancing productivity, and fostering employee development. By implementing a robust performance management system with clear objectives, standardized metrics, and continuous feedback, organizations can ensure fair evaluations, improve performance, and make informed decisions that drive overall success.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364510" y="0"/>
            <a:ext cx="1256133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540113" y="2274838"/>
            <a:ext cx="8352709" cy="2308324"/>
          </a:xfrm>
          <a:prstGeom prst="rect">
            <a:avLst/>
          </a:prstGeom>
          <a:noFill/>
        </p:spPr>
        <p:txBody>
          <a:bodyPr wrap="square" rtlCol="0">
            <a:spAutoFit/>
          </a:bodyPr>
          <a:lstStyle/>
          <a:p>
            <a:r>
              <a:rPr lang="en-US" sz="4400" dirty="0">
                <a:solidFill>
                  <a:schemeClr val="accent5">
                    <a:lumMod val="75000"/>
                  </a:schemeClr>
                </a:solidFill>
                <a:latin typeface="Times New Roman" panose="02020603050405020304" pitchFamily="18" charset="0"/>
                <a:cs typeface="Times New Roman" panose="02020603050405020304" pitchFamily="18" charset="0"/>
              </a:rPr>
              <a:t>Employee Performance Analysis using Excel</a:t>
            </a:r>
          </a:p>
          <a:p>
            <a:r>
              <a:rPr lang="en-US" sz="2800" dirty="0">
                <a:solidFill>
                  <a:schemeClr val="accent5">
                    <a:lumMod val="75000"/>
                  </a:schemeClr>
                </a:solidFill>
                <a:latin typeface="Times New Roman" panose="02020603050405020304" pitchFamily="18" charset="0"/>
                <a:cs typeface="Times New Roman" panose="02020603050405020304" pitchFamily="18" charset="0"/>
              </a:rPr>
              <a:t> </a:t>
            </a:r>
          </a:p>
          <a:p>
            <a:endParaRPr lang="en-IN" sz="2800" dirty="0">
              <a:solidFill>
                <a:schemeClr val="accent5">
                  <a:lumMod val="7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7EAF9936-3CAC-2232-0E98-5151E561EAB1}"/>
              </a:ext>
            </a:extLst>
          </p:cNvPr>
          <p:cNvSpPr txBox="1"/>
          <p:nvPr/>
        </p:nvSpPr>
        <p:spPr>
          <a:xfrm>
            <a:off x="834072" y="1742775"/>
            <a:ext cx="5261928" cy="424731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wrap="square">
            <a:spAutoFit/>
          </a:bodyPr>
          <a:lstStyle/>
          <a:p>
            <a:r>
              <a:rPr lang="en-US" b="1" dirty="0">
                <a:solidFill>
                  <a:schemeClr val="tx1"/>
                </a:solidFill>
              </a:rPr>
              <a:t>High Turnover:</a:t>
            </a:r>
            <a:r>
              <a:rPr lang="en-US" dirty="0">
                <a:solidFill>
                  <a:schemeClr val="accent6">
                    <a:lumMod val="75000"/>
                  </a:schemeClr>
                </a:solidFill>
              </a:rPr>
              <a:t> “</a:t>
            </a:r>
            <a:r>
              <a:rPr lang="en-US" i="1" dirty="0">
                <a:solidFill>
                  <a:schemeClr val="accent6">
                    <a:lumMod val="75000"/>
                  </a:schemeClr>
                </a:solidFill>
              </a:rPr>
              <a:t>High employee turnover suggests our performance review system may not be effectively addressing dissatisfaction.”</a:t>
            </a:r>
            <a:r>
              <a:rPr lang="en-US" dirty="0">
                <a:solidFill>
                  <a:schemeClr val="accent6">
                    <a:lumMod val="75000"/>
                  </a:schemeClr>
                </a:solidFill>
              </a:rPr>
              <a:t>
</a:t>
            </a:r>
            <a:r>
              <a:rPr lang="en-US" b="1" dirty="0">
                <a:solidFill>
                  <a:schemeClr val="tx1"/>
                </a:solidFill>
              </a:rPr>
              <a:t>Misaligned Metrics:</a:t>
            </a:r>
            <a:r>
              <a:rPr lang="en-US" dirty="0">
                <a:solidFill>
                  <a:schemeClr val="accent6">
                    <a:lumMod val="75000"/>
                  </a:schemeClr>
                </a:solidFill>
              </a:rPr>
              <a:t> “</a:t>
            </a:r>
            <a:r>
              <a:rPr lang="en-US" i="1" dirty="0">
                <a:solidFill>
                  <a:schemeClr val="accent6">
                    <a:lumMod val="75000"/>
                  </a:schemeClr>
                </a:solidFill>
              </a:rPr>
              <a:t>Current performance metrics do not align with organizational goals, causing confusion about employee impact on company success.”</a:t>
            </a:r>
            <a:r>
              <a:rPr lang="en-US" dirty="0">
                <a:solidFill>
                  <a:schemeClr val="accent6">
                    <a:lumMod val="75000"/>
                  </a:schemeClr>
                </a:solidFill>
              </a:rPr>
              <a:t>
</a:t>
            </a:r>
            <a:r>
              <a:rPr lang="en-US" b="1" dirty="0">
                <a:solidFill>
                  <a:schemeClr val="tx1"/>
                </a:solidFill>
              </a:rPr>
              <a:t>Inconsistent Feedback:</a:t>
            </a:r>
            <a:r>
              <a:rPr lang="en-US" dirty="0">
                <a:solidFill>
                  <a:schemeClr val="accent6">
                    <a:lumMod val="75000"/>
                  </a:schemeClr>
                </a:solidFill>
              </a:rPr>
              <a:t> “</a:t>
            </a:r>
            <a:r>
              <a:rPr lang="en-US" i="1" dirty="0">
                <a:solidFill>
                  <a:schemeClr val="accent6">
                    <a:lumMod val="75000"/>
                  </a:schemeClr>
                </a:solidFill>
              </a:rPr>
              <a:t>Declining productivity is not reflected in performance reviews, indicating potential issues with evaluation accuracy.”</a:t>
            </a:r>
            <a:r>
              <a:rPr lang="en-US" dirty="0">
                <a:solidFill>
                  <a:schemeClr val="accent6">
                    <a:lumMod val="75000"/>
                  </a:schemeClr>
                </a:solidFill>
              </a:rPr>
              <a:t>
</a:t>
            </a:r>
            <a:r>
              <a:rPr lang="en-US" b="1" dirty="0">
                <a:solidFill>
                  <a:schemeClr val="tx1"/>
                </a:solidFill>
              </a:rPr>
              <a:t>Perceived Bias:</a:t>
            </a:r>
            <a:r>
              <a:rPr lang="en-US" dirty="0">
                <a:solidFill>
                  <a:schemeClr val="accent6">
                    <a:lumMod val="75000"/>
                  </a:schemeClr>
                </a:solidFill>
              </a:rPr>
              <a:t> “</a:t>
            </a:r>
            <a:r>
              <a:rPr lang="en-US" i="1" dirty="0">
                <a:solidFill>
                  <a:schemeClr val="accent6">
                    <a:lumMod val="75000"/>
                  </a:schemeClr>
                </a:solidFill>
              </a:rPr>
              <a:t>Employees perceive bias in performance evaluations, leading to decreased morale and trust in the review process.”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a:ln>
              <a:solidFill>
                <a:schemeClr val="bg2">
                  <a:lumMod val="75000"/>
                </a:schemeClr>
              </a:solidFill>
            </a:ln>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a:ln>
              <a:solidFill>
                <a:schemeClr val="bg2">
                  <a:lumMod val="75000"/>
                </a:schemeClr>
              </a:solidFill>
            </a:ln>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a:ln>
              <a:solidFill>
                <a:schemeClr val="bg2">
                  <a:lumMod val="75000"/>
                </a:schemeClr>
              </a:solidFill>
            </a:ln>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4" name="TextBox 13">
            <a:extLst>
              <a:ext uri="{FF2B5EF4-FFF2-40B4-BE49-F238E27FC236}">
                <a16:creationId xmlns:a16="http://schemas.microsoft.com/office/drawing/2014/main" id="{3C65F0FA-ABF9-9F6C-3373-C7B5D18C2248}"/>
              </a:ext>
            </a:extLst>
          </p:cNvPr>
          <p:cNvSpPr txBox="1"/>
          <p:nvPr/>
        </p:nvSpPr>
        <p:spPr>
          <a:xfrm>
            <a:off x="676275" y="1695449"/>
            <a:ext cx="5780764" cy="2585323"/>
          </a:xfrm>
          <a:prstGeom prst="rect">
            <a:avLst/>
          </a:prstGeom>
          <a:solidFill>
            <a:schemeClr val="accent5">
              <a:lumMod val="60000"/>
              <a:lumOff val="40000"/>
            </a:schemeClr>
          </a:solidFill>
        </p:spPr>
        <p:txBody>
          <a:bodyPr wrap="square">
            <a:spAutoFit/>
          </a:bodyPr>
          <a:lstStyle/>
          <a:p>
            <a:r>
              <a:rPr lang="en-US" b="1" dirty="0"/>
              <a:t>Employee performance analysis involves evaluating how well employees meet their job responsibilities and contribute to organizational goals. Key aspects include setting clear objectives, using performance metrics, conducting regular reviews, providing feedback, offering development opportunities, and recognizing achievements. The goal is to enhance productivity, improve job satisfaction, and align employee performance with organizational objectives.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id="{A5F62EE8-8129-E2F0-9AE9-DB187BEA24E9}"/>
              </a:ext>
            </a:extLst>
          </p:cNvPr>
          <p:cNvSpPr txBox="1"/>
          <p:nvPr/>
        </p:nvSpPr>
        <p:spPr>
          <a:xfrm>
            <a:off x="512997" y="1843438"/>
            <a:ext cx="6101718" cy="2031325"/>
          </a:xfrm>
          <a:prstGeom prst="rect">
            <a:avLst/>
          </a:prstGeom>
          <a:noFill/>
        </p:spPr>
        <p:txBody>
          <a:bodyPr wrap="square">
            <a:spAutoFit/>
          </a:bodyPr>
          <a:lstStyle/>
          <a:p>
            <a:pPr marL="285750" indent="-285750">
              <a:buFont typeface="Arial" panose="020B0604020202020204" pitchFamily="34" charset="0"/>
              <a:buChar char="•"/>
            </a:pPr>
            <a:r>
              <a:rPr lang="en-US" b="1" dirty="0"/>
              <a:t>Employees</a:t>
            </a:r>
            <a:r>
              <a:rPr lang="en-US" dirty="0"/>
              <a:t>: </a:t>
            </a:r>
            <a:r>
              <a:rPr lang="en-US" dirty="0">
                <a:solidFill>
                  <a:schemeClr val="accent1">
                    <a:lumMod val="75000"/>
                  </a:schemeClr>
                </a:solidFill>
              </a:rPr>
              <a:t>Who receive feedback and development opportunities.</a:t>
            </a:r>
          </a:p>
          <a:p>
            <a:pPr marL="285750" indent="-285750">
              <a:buFont typeface="Arial" panose="020B0604020202020204" pitchFamily="34" charset="0"/>
              <a:buChar char="•"/>
            </a:pPr>
            <a:r>
              <a:rPr lang="en-US" b="1" dirty="0"/>
              <a:t>Managers</a:t>
            </a:r>
            <a:r>
              <a:rPr lang="en-US" dirty="0"/>
              <a:t>: </a:t>
            </a:r>
            <a:r>
              <a:rPr lang="en-US" dirty="0">
                <a:solidFill>
                  <a:schemeClr val="accent2">
                    <a:lumMod val="60000"/>
                    <a:lumOff val="40000"/>
                  </a:schemeClr>
                </a:solidFill>
              </a:rPr>
              <a:t>Who conduct evaluations and provide feedback.</a:t>
            </a:r>
          </a:p>
          <a:p>
            <a:pPr marL="285750" indent="-285750">
              <a:buFont typeface="Arial" panose="020B0604020202020204" pitchFamily="34" charset="0"/>
              <a:buChar char="•"/>
            </a:pPr>
            <a:r>
              <a:rPr lang="en-US" b="1" dirty="0"/>
              <a:t>HR Professionals</a:t>
            </a:r>
            <a:r>
              <a:rPr lang="en-US" dirty="0">
                <a:solidFill>
                  <a:schemeClr val="accent2">
                    <a:lumMod val="60000"/>
                    <a:lumOff val="40000"/>
                  </a:schemeClr>
                </a:solidFill>
              </a:rPr>
              <a:t>: </a:t>
            </a:r>
            <a:r>
              <a:rPr lang="en-US" dirty="0">
                <a:solidFill>
                  <a:schemeClr val="accent3">
                    <a:lumMod val="60000"/>
                    <a:lumOff val="40000"/>
                  </a:schemeClr>
                </a:solidFill>
              </a:rPr>
              <a:t>Who oversee the performance management process and ensure consistency.</a:t>
            </a:r>
          </a:p>
          <a:p>
            <a:pPr marL="285750" indent="-285750">
              <a:buFont typeface="Arial" panose="020B0604020202020204" pitchFamily="34" charset="0"/>
              <a:buChar char="•"/>
            </a:pPr>
            <a:r>
              <a:rPr lang="en-US" b="1" dirty="0"/>
              <a:t>Executives</a:t>
            </a:r>
            <a:r>
              <a:rPr lang="en-US" dirty="0"/>
              <a:t>: </a:t>
            </a:r>
            <a:r>
              <a:rPr lang="en-US" dirty="0">
                <a:solidFill>
                  <a:schemeClr val="accent4">
                    <a:lumMod val="40000"/>
                    <a:lumOff val="60000"/>
                  </a:schemeClr>
                </a:solidFill>
              </a:rPr>
              <a:t>Who use performance data to make strategic decisions and drive organizational goals.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51E59DE3-52D3-2BE3-DC2F-CEE5C91CC8A2}"/>
              </a:ext>
            </a:extLst>
          </p:cNvPr>
          <p:cNvSpPr txBox="1"/>
          <p:nvPr/>
        </p:nvSpPr>
        <p:spPr>
          <a:xfrm>
            <a:off x="3045141" y="1623706"/>
            <a:ext cx="6101718" cy="3416320"/>
          </a:xfrm>
          <a:prstGeom prst="rect">
            <a:avLst/>
          </a:prstGeom>
          <a:noFill/>
        </p:spPr>
        <p:txBody>
          <a:bodyPr wrap="square">
            <a:spAutoFit/>
          </a:bodyPr>
          <a:lstStyle/>
          <a:p>
            <a:r>
              <a:rPr lang="en-US" dirty="0">
                <a:solidFill>
                  <a:schemeClr val="tx2"/>
                </a:solidFill>
              </a:rPr>
              <a:t>Implement a comprehensive performance management system that includes clear goal setting, standardized metrics, regular evaluations, continuous feedback, and development plans.</a:t>
            </a:r>
          </a:p>
          <a:p>
            <a:r>
              <a:rPr lang="en-US" b="1" dirty="0"/>
              <a:t>Value Propositions:</a:t>
            </a:r>
            <a:endParaRPr lang="en-US" dirty="0"/>
          </a:p>
          <a:p>
            <a:pPr>
              <a:buFont typeface="+mj-lt"/>
              <a:buAutoNum type="arabicPeriod"/>
            </a:pPr>
            <a:r>
              <a:rPr lang="en-US" b="1" dirty="0"/>
              <a:t>Enhanced Clarity</a:t>
            </a:r>
            <a:r>
              <a:rPr lang="en-US" dirty="0"/>
              <a:t>: </a:t>
            </a:r>
            <a:r>
              <a:rPr lang="en-US" i="1" dirty="0">
                <a:solidFill>
                  <a:schemeClr val="accent5">
                    <a:lumMod val="60000"/>
                    <a:lumOff val="40000"/>
                  </a:schemeClr>
                </a:solidFill>
              </a:rPr>
              <a:t>Employees understand expectations and how their performance aligns with organizational goals.</a:t>
            </a:r>
          </a:p>
          <a:p>
            <a:pPr>
              <a:buFont typeface="+mj-lt"/>
              <a:buAutoNum type="arabicPeriod"/>
            </a:pPr>
            <a:r>
              <a:rPr lang="en-US" b="1" dirty="0"/>
              <a:t>Improved Performance</a:t>
            </a:r>
            <a:r>
              <a:rPr lang="en-US" dirty="0"/>
              <a:t>: </a:t>
            </a:r>
            <a:r>
              <a:rPr lang="en-US" dirty="0">
                <a:solidFill>
                  <a:schemeClr val="accent5"/>
                </a:solidFill>
              </a:rPr>
              <a:t>Regular feedback and development opportunities help employees improve and excel.</a:t>
            </a:r>
          </a:p>
          <a:p>
            <a:pPr>
              <a:buFont typeface="+mj-lt"/>
              <a:buAutoNum type="arabicPeriod"/>
            </a:pPr>
            <a:r>
              <a:rPr lang="en-US" b="1" dirty="0"/>
              <a:t>Increased Fairness</a:t>
            </a:r>
            <a:r>
              <a:rPr lang="en-US" dirty="0"/>
              <a:t>: </a:t>
            </a:r>
            <a:r>
              <a:rPr lang="en-US" dirty="0">
                <a:solidFill>
                  <a:schemeClr val="accent5">
                    <a:lumMod val="75000"/>
                  </a:schemeClr>
                </a:solidFill>
              </a:rPr>
              <a:t>Standardized metrics and evaluations reduce bias and increase transparency.</a:t>
            </a:r>
          </a:p>
          <a:p>
            <a:pPr>
              <a:buFont typeface="+mj-lt"/>
              <a:buAutoNum type="arabicPeriod"/>
            </a:pPr>
            <a:r>
              <a:rPr lang="en-US" b="1" dirty="0"/>
              <a:t>Better Decision-Making</a:t>
            </a:r>
            <a:r>
              <a:rPr lang="en-US" dirty="0"/>
              <a:t>: </a:t>
            </a:r>
            <a:r>
              <a:rPr lang="en-US" i="1" dirty="0">
                <a:solidFill>
                  <a:schemeClr val="accent5">
                    <a:lumMod val="50000"/>
                  </a:schemeClr>
                </a:solidFill>
              </a:rPr>
              <a:t>Accurate performance data supports strategic decisions and optimizes talent management.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5" name="TextBox 4">
            <a:extLst>
              <a:ext uri="{FF2B5EF4-FFF2-40B4-BE49-F238E27FC236}">
                <a16:creationId xmlns:a16="http://schemas.microsoft.com/office/drawing/2014/main" id="{58928E43-DF19-85AD-078F-03F8D8731EA5}"/>
              </a:ext>
            </a:extLst>
          </p:cNvPr>
          <p:cNvSpPr txBox="1"/>
          <p:nvPr/>
        </p:nvSpPr>
        <p:spPr>
          <a:xfrm>
            <a:off x="755332" y="1292005"/>
            <a:ext cx="6101718" cy="3693319"/>
          </a:xfrm>
          <a:prstGeom prst="rect">
            <a:avLst/>
          </a:prstGeom>
          <a:noFill/>
        </p:spPr>
        <p:txBody>
          <a:bodyPr wrap="square">
            <a:spAutoFit/>
          </a:bodyPr>
          <a:lstStyle/>
          <a:p>
            <a:r>
              <a:rPr lang="en-US" b="1" dirty="0"/>
              <a:t>A dataset for employee performance analysis typically includes:</a:t>
            </a:r>
          </a:p>
          <a:p>
            <a:pPr>
              <a:buFont typeface="+mj-lt"/>
              <a:buAutoNum type="arabicPeriod"/>
            </a:pPr>
            <a:r>
              <a:rPr lang="en-US" b="1" dirty="0"/>
              <a:t>Employee Information</a:t>
            </a:r>
            <a:r>
              <a:rPr lang="en-US" dirty="0"/>
              <a:t>: </a:t>
            </a:r>
            <a:r>
              <a:rPr lang="en-US" dirty="0">
                <a:solidFill>
                  <a:schemeClr val="accent6">
                    <a:lumMod val="75000"/>
                  </a:schemeClr>
                </a:solidFill>
              </a:rPr>
              <a:t>Basic details like name, role, and department.</a:t>
            </a:r>
          </a:p>
          <a:p>
            <a:pPr>
              <a:buFont typeface="+mj-lt"/>
              <a:buAutoNum type="arabicPeriod"/>
            </a:pPr>
            <a:r>
              <a:rPr lang="en-US" b="1" dirty="0"/>
              <a:t>Performance Metrics</a:t>
            </a:r>
            <a:r>
              <a:rPr lang="en-US" dirty="0"/>
              <a:t>: </a:t>
            </a:r>
            <a:r>
              <a:rPr lang="en-US" dirty="0">
                <a:solidFill>
                  <a:schemeClr val="tx2">
                    <a:lumMod val="40000"/>
                    <a:lumOff val="60000"/>
                  </a:schemeClr>
                </a:solidFill>
              </a:rPr>
              <a:t>Quantitative and qualitative measures such as productivity rates, quality of work, and goal achievement.</a:t>
            </a:r>
          </a:p>
          <a:p>
            <a:pPr>
              <a:buFont typeface="+mj-lt"/>
              <a:buAutoNum type="arabicPeriod"/>
            </a:pPr>
            <a:r>
              <a:rPr lang="en-US" b="1" dirty="0"/>
              <a:t>Evaluation Scores</a:t>
            </a:r>
            <a:r>
              <a:rPr lang="en-US" dirty="0"/>
              <a:t>: </a:t>
            </a:r>
            <a:r>
              <a:rPr lang="en-US" dirty="0">
                <a:solidFill>
                  <a:schemeClr val="accent6"/>
                </a:solidFill>
              </a:rPr>
              <a:t>Ratings from performance reviews, feedback from peers and managers.</a:t>
            </a:r>
          </a:p>
          <a:p>
            <a:pPr>
              <a:buFont typeface="+mj-lt"/>
              <a:buAutoNum type="arabicPeriod"/>
            </a:pPr>
            <a:r>
              <a:rPr lang="en-US" b="1" dirty="0"/>
              <a:t>Development Data</a:t>
            </a:r>
            <a:r>
              <a:rPr lang="en-US" dirty="0"/>
              <a:t>: </a:t>
            </a:r>
            <a:r>
              <a:rPr lang="en-US" dirty="0">
                <a:solidFill>
                  <a:schemeClr val="accent1">
                    <a:lumMod val="60000"/>
                    <a:lumOff val="40000"/>
                  </a:schemeClr>
                </a:solidFill>
              </a:rPr>
              <a:t>Records of training, skill development, and career progression.</a:t>
            </a:r>
          </a:p>
          <a:p>
            <a:pPr>
              <a:buFont typeface="+mj-lt"/>
              <a:buAutoNum type="arabicPeriod"/>
            </a:pPr>
            <a:r>
              <a:rPr lang="en-US" b="1" dirty="0"/>
              <a:t>Attendance and Punctuality</a:t>
            </a:r>
            <a:r>
              <a:rPr lang="en-US" dirty="0"/>
              <a:t>: </a:t>
            </a:r>
            <a:r>
              <a:rPr lang="en-US" i="1" dirty="0">
                <a:solidFill>
                  <a:schemeClr val="accent6">
                    <a:lumMod val="75000"/>
                  </a:schemeClr>
                </a:solidFill>
              </a:rPr>
              <a:t>Data on work hours, absenteeism, and lateness.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427266"/>
            <a:ext cx="8534018" cy="3539430"/>
          </a:xfrm>
          <a:prstGeom prst="rect">
            <a:avLst/>
          </a:prstGeom>
          <a:noFill/>
        </p:spPr>
        <p:txBody>
          <a:bodyPr wrap="square" rtlCol="0">
            <a:spAutoFit/>
          </a:bodyPr>
          <a:lstStyle/>
          <a:p>
            <a:pPr algn="l"/>
            <a:r>
              <a:rPr lang="en-US" sz="2800" dirty="0">
                <a:solidFill>
                  <a:srgbClr val="FFC000"/>
                </a:solidFill>
                <a:latin typeface="Times New Roman" panose="02020603050405020304" pitchFamily="18" charset="0"/>
                <a:cs typeface="Times New Roman" panose="02020603050405020304" pitchFamily="18" charset="0"/>
              </a:rPr>
              <a:t>The “wow” in our solution is its ability to provide a comprehensive, transparent, and objective performance management system that aligns employee goals with organizational objectives, delivers actionable feedback, and supports continuous improvement and development. This leads to increased employee engagement, fair evaluations, and better overall performance.</a:t>
            </a:r>
            <a:endParaRPr lang="en-US" sz="2800" b="0" i="0" dirty="0">
              <a:solidFill>
                <a:srgbClr val="FFC000"/>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Narmadha K</cp:lastModifiedBy>
  <cp:revision>16</cp:revision>
  <dcterms:created xsi:type="dcterms:W3CDTF">2024-03-29T15:07:22Z</dcterms:created>
  <dcterms:modified xsi:type="dcterms:W3CDTF">2024-09-02T12:59:32Z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