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5" r:id="rId6"/>
    <p:sldId id="263" r:id="rId7"/>
    <p:sldId id="296" r:id="rId8"/>
    <p:sldId id="298" r:id="rId9"/>
    <p:sldId id="261" r:id="rId10"/>
    <p:sldId id="299" r:id="rId11"/>
    <p:sldId id="300" r:id="rId12"/>
    <p:sldId id="262" r:id="rId13"/>
    <p:sldId id="311" r:id="rId14"/>
    <p:sldId id="312" r:id="rId15"/>
    <p:sldId id="265" r:id="rId16"/>
    <p:sldId id="313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297" r:id="rId26"/>
    <p:sldId id="309" r:id="rId27"/>
    <p:sldId id="310" r:id="rId28"/>
    <p:sldId id="314" r:id="rId29"/>
    <p:sldId id="264" r:id="rId30"/>
    <p:sldId id="315" r:id="rId31"/>
    <p:sldId id="316" r:id="rId32"/>
    <p:sldId id="317" r:id="rId33"/>
    <p:sldId id="318" r:id="rId34"/>
    <p:sldId id="319" r:id="rId35"/>
    <p:sldId id="278" r:id="rId36"/>
    <p:sldId id="279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Inria Serif" panose="020B0604020202020204" charset="-94"/>
      <p:regular r:id="rId43"/>
      <p:bold r:id="rId44"/>
      <p:italic r:id="rId45"/>
      <p:boldItalic r:id="rId46"/>
    </p:embeddedFont>
    <p:embeddedFont>
      <p:font typeface="Inria Serif Light" panose="020B0604020202020204" charset="-94"/>
      <p:regular r:id="rId47"/>
      <p:bold r:id="rId48"/>
      <p:italic r:id="rId49"/>
      <p:boldItalic r:id="rId50"/>
    </p:embeddedFont>
    <p:embeddedFont>
      <p:font typeface="Playfair Display Regular" panose="020B0604020202020204" charset="-94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92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351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46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14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07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2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65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964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6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205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7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172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03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41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3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453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51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354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431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74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460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2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4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0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ags.hawksey.inf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lidescarnival.com/" TargetMode="External"/><Relationship Id="rId4" Type="http://schemas.openxmlformats.org/officeDocument/2006/relationships/hyperlink" Target="https://www.overleaf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4519535" y="1082098"/>
            <a:ext cx="4220216" cy="2863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05101" y="1256423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sz="4800" b="1" dirty="0" err="1"/>
              <a:t>Artificial</a:t>
            </a:r>
            <a:r>
              <a:rPr lang="tr-TR" sz="4800" b="1" dirty="0"/>
              <a:t> </a:t>
            </a:r>
            <a:r>
              <a:rPr lang="tr-TR" sz="4800" b="1" dirty="0" err="1"/>
              <a:t>Intelligence</a:t>
            </a:r>
            <a:r>
              <a:rPr lang="tr-TR" sz="4800" b="1" dirty="0"/>
              <a:t> Final Project</a:t>
            </a:r>
            <a:endParaRPr sz="4800" b="1"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990F216-D9D3-487C-B767-28DD5389C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76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>
                <a:ln>
                  <a:noFill/>
                </a:ln>
                <a:solidFill>
                  <a:srgbClr val="3737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endParaRPr kumimoji="0" lang="tr-TR" altLang="tr-T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78;p14">
            <a:extLst>
              <a:ext uri="{FF2B5EF4-FFF2-40B4-BE49-F238E27FC236}">
                <a16:creationId xmlns:a16="http://schemas.microsoft.com/office/drawing/2014/main" id="{587A78C7-90C0-4189-97B2-9B7DE90DF54B}"/>
              </a:ext>
            </a:extLst>
          </p:cNvPr>
          <p:cNvSpPr txBox="1">
            <a:spLocks/>
          </p:cNvSpPr>
          <p:nvPr/>
        </p:nvSpPr>
        <p:spPr>
          <a:xfrm>
            <a:off x="505101" y="2639931"/>
            <a:ext cx="3897443" cy="206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800" dirty="0"/>
              <a:t>The impact of theCovid-19 pandemic on education</a:t>
            </a:r>
            <a:endParaRPr lang="tr-TR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Missing</a:t>
            </a:r>
            <a:r>
              <a:rPr lang="tr-TR" dirty="0"/>
              <a:t> Value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2F97D37-5011-4F92-B73B-E64BB3A13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88" y="142406"/>
            <a:ext cx="6278213" cy="3563310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7F2D1EA-0E02-488C-9376-54B21B1D4D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1" t="2702" r="43970" b="-2702"/>
          <a:stretch/>
        </p:blipFill>
        <p:spPr>
          <a:xfrm>
            <a:off x="5450873" y="1109273"/>
            <a:ext cx="3113017" cy="3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Missing</a:t>
            </a:r>
            <a:r>
              <a:rPr lang="tr-TR" dirty="0"/>
              <a:t> Value &amp;</a:t>
            </a:r>
            <a:r>
              <a:rPr lang="tr-TR" dirty="0" err="1"/>
              <a:t>Round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8322DA3-AFC5-4026-849C-5EF3001E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69" y="152144"/>
            <a:ext cx="3406435" cy="3025402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50A8F50-7E81-4695-A0FA-96D178616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5" r="36983"/>
          <a:stretch/>
        </p:blipFill>
        <p:spPr>
          <a:xfrm>
            <a:off x="4628972" y="2046745"/>
            <a:ext cx="3934918" cy="27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855300" y="1676513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concept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855300" y="2502487"/>
            <a:ext cx="3647100" cy="9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Resim 2" descr="metin, ekran görüntüsü, iç mekan içeren bir resim&#10;&#10;Açıklama otomatik olarak oluşturuldu">
            <a:extLst>
              <a:ext uri="{FF2B5EF4-FFF2-40B4-BE49-F238E27FC236}">
                <a16:creationId xmlns:a16="http://schemas.microsoft.com/office/drawing/2014/main" id="{5DE4402C-2B93-42C8-BE24-288B4EC1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652"/>
            <a:ext cx="9144000" cy="41081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4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37882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tr-TR" dirty="0"/>
              <a:t>Bu veri setinin analiz edilmesinde </a:t>
            </a:r>
            <a:r>
              <a:rPr lang="tr-TR" b="1" dirty="0"/>
              <a:t>Natural Language </a:t>
            </a:r>
            <a:r>
              <a:rPr lang="tr-TR" b="1" dirty="0" err="1"/>
              <a:t>Processing</a:t>
            </a:r>
            <a:r>
              <a:rPr lang="tr-TR" b="1" dirty="0"/>
              <a:t> </a:t>
            </a:r>
            <a:r>
              <a:rPr lang="tr-TR" dirty="0"/>
              <a:t>kullanılmıştır</a:t>
            </a:r>
            <a:r>
              <a:rPr lang="tr-TR" b="1" dirty="0"/>
              <a:t>.</a:t>
            </a: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tr-TR" sz="1400" dirty="0"/>
              <a:t>Veriyi Modellemek için </a:t>
            </a:r>
            <a:r>
              <a:rPr lang="tr-TR" sz="1400" dirty="0" err="1"/>
              <a:t>deep</a:t>
            </a:r>
            <a:r>
              <a:rPr lang="tr-TR" sz="1400" dirty="0"/>
              <a:t> </a:t>
            </a:r>
            <a:r>
              <a:rPr lang="tr-TR" sz="1400" dirty="0" err="1"/>
              <a:t>learning</a:t>
            </a:r>
            <a:r>
              <a:rPr lang="tr-TR" sz="1400" dirty="0"/>
              <a:t> yöntemi kullanılmıştır. Metin ve </a:t>
            </a:r>
            <a:r>
              <a:rPr lang="tr-TR" sz="1400" dirty="0" err="1"/>
              <a:t>text</a:t>
            </a:r>
            <a:r>
              <a:rPr lang="tr-TR" sz="1400" dirty="0"/>
              <a:t> verileri ile çalışıldığından </a:t>
            </a:r>
            <a:r>
              <a:rPr lang="tr-TR" sz="1400" dirty="0" err="1"/>
              <a:t>Sentiment</a:t>
            </a:r>
            <a:r>
              <a:rPr lang="tr-TR" sz="1400" dirty="0"/>
              <a:t> Analysis kullanılmıştır. Verilere </a:t>
            </a:r>
            <a:r>
              <a:rPr lang="tr-TR" sz="1400" dirty="0" err="1"/>
              <a:t>word</a:t>
            </a:r>
            <a:r>
              <a:rPr lang="tr-TR" sz="1400" dirty="0"/>
              <a:t> </a:t>
            </a:r>
            <a:r>
              <a:rPr lang="tr-TR" sz="1400" dirty="0" err="1"/>
              <a:t>embeding</a:t>
            </a:r>
            <a:r>
              <a:rPr lang="tr-TR" sz="1400" dirty="0"/>
              <a:t> işlemi uygulama için Word2Vec parametresi kullanılmıştır.</a:t>
            </a:r>
            <a:endParaRPr sz="1400" dirty="0"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026875" y="749652"/>
            <a:ext cx="3661425" cy="364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1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78381" y="205432"/>
            <a:ext cx="4258707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tr-TR" sz="1400" dirty="0"/>
              <a:t>Belgeleri cümle </a:t>
            </a:r>
            <a:r>
              <a:rPr lang="tr-TR" sz="1400" dirty="0" err="1"/>
              <a:t>cümle</a:t>
            </a:r>
            <a:r>
              <a:rPr lang="tr-TR" sz="1400" dirty="0"/>
              <a:t> işlemek için ilk olarak üzerinden </a:t>
            </a:r>
            <a:r>
              <a:rPr lang="tr-TR" sz="1400" dirty="0" err="1"/>
              <a:t>Gensim</a:t>
            </a:r>
            <a:r>
              <a:rPr lang="tr-TR" sz="1400" dirty="0"/>
              <a:t> kütüphanesini tanımlanmıştır. Ardından Word2Vec modeli eğitilmiştir. Modeli </a:t>
            </a:r>
            <a:r>
              <a:rPr lang="tr-TR" sz="1400" dirty="0" err="1"/>
              <a:t>datasetimizde</a:t>
            </a:r>
            <a:r>
              <a:rPr lang="tr-TR" sz="1400" dirty="0"/>
              <a:t> eğittikten sonra, kelime boyutu = 3439 olmuştur. Modelin veri kümemizden öğrendiği bazı kelime yerleştirmelerini denenmiştir. </a:t>
            </a:r>
            <a:r>
              <a:rPr lang="tr-TR" sz="1400" dirty="0" err="1"/>
              <a:t>Covid</a:t>
            </a:r>
            <a:r>
              <a:rPr lang="tr-TR" sz="1400" dirty="0"/>
              <a:t> kelimesine en çok benzeyen kelimeler denenmiştir. Ardından </a:t>
            </a:r>
            <a:r>
              <a:rPr lang="tr-TR" sz="1400" dirty="0" err="1"/>
              <a:t>education</a:t>
            </a:r>
            <a:r>
              <a:rPr lang="tr-TR" sz="1400" dirty="0"/>
              <a:t> ve </a:t>
            </a:r>
            <a:r>
              <a:rPr lang="tr-TR" sz="1400" dirty="0" err="1"/>
              <a:t>good</a:t>
            </a:r>
            <a:r>
              <a:rPr lang="tr-TR" sz="1400" dirty="0"/>
              <a:t> kelimeleri kontrol edilmiştir. Veri setimizde eğitilen word2vec modelin kullanıma hazır </a:t>
            </a:r>
            <a:r>
              <a:rPr lang="tr-TR" sz="1400" dirty="0" err="1"/>
              <a:t>word</a:t>
            </a:r>
            <a:r>
              <a:rPr lang="tr-TR" sz="1400" dirty="0"/>
              <a:t> </a:t>
            </a:r>
            <a:r>
              <a:rPr lang="tr-TR" sz="1400" dirty="0" err="1"/>
              <a:t>embedding</a:t>
            </a:r>
            <a:r>
              <a:rPr lang="tr-TR" sz="1400" dirty="0"/>
              <a:t> sahip olmuştur. Kelime dizilimi olarak </a:t>
            </a:r>
            <a:r>
              <a:rPr lang="tr-TR" sz="1400" dirty="0" err="1"/>
              <a:t>verktörlere</a:t>
            </a:r>
            <a:r>
              <a:rPr lang="tr-TR" sz="1400" dirty="0"/>
              <a:t> </a:t>
            </a:r>
            <a:r>
              <a:rPr lang="tr-TR" sz="1400" dirty="0" err="1"/>
              <a:t>yüklenmiştir.Word</a:t>
            </a:r>
            <a:r>
              <a:rPr lang="tr-TR" sz="1400" dirty="0"/>
              <a:t> </a:t>
            </a:r>
            <a:r>
              <a:rPr lang="tr-TR" sz="1400" dirty="0" err="1"/>
              <a:t>embedding</a:t>
            </a:r>
            <a:r>
              <a:rPr lang="tr-TR" sz="1400" dirty="0"/>
              <a:t> metodu, kelimeleri </a:t>
            </a:r>
            <a:r>
              <a:rPr lang="tr-TR" sz="1400" dirty="0" err="1"/>
              <a:t>train</a:t>
            </a:r>
            <a:r>
              <a:rPr lang="tr-TR" sz="1400" dirty="0"/>
              <a:t> edilmiş dense </a:t>
            </a:r>
            <a:r>
              <a:rPr lang="tr-TR" sz="1400" dirty="0" err="1"/>
              <a:t>word</a:t>
            </a:r>
            <a:r>
              <a:rPr lang="tr-TR" sz="1400" dirty="0"/>
              <a:t> vektörleri olarak </a:t>
            </a:r>
            <a:r>
              <a:rPr lang="tr-TR" sz="1400" dirty="0" err="1"/>
              <a:t>olarak</a:t>
            </a:r>
            <a:r>
              <a:rPr lang="tr-TR" sz="1400" dirty="0"/>
              <a:t> temsil ettiğinden. Verileri, </a:t>
            </a:r>
            <a:r>
              <a:rPr lang="tr-TR" sz="1400" dirty="0" err="1"/>
              <a:t>word</a:t>
            </a:r>
            <a:r>
              <a:rPr lang="tr-TR" sz="1400" dirty="0"/>
              <a:t> </a:t>
            </a:r>
            <a:r>
              <a:rPr lang="tr-TR" sz="1400" dirty="0" err="1"/>
              <a:t>embedding</a:t>
            </a:r>
            <a:r>
              <a:rPr lang="tr-TR" sz="1400" dirty="0"/>
              <a:t> tarafından kullanılabilecek bir biçime dönüştürmemiz gerekmiştir. Bir listedeki </a:t>
            </a:r>
            <a:r>
              <a:rPr lang="tr-TR" sz="1400" dirty="0" err="1"/>
              <a:t>text</a:t>
            </a:r>
            <a:r>
              <a:rPr lang="tr-TR" sz="1400" dirty="0"/>
              <a:t> i vektöre dönüştürmek için </a:t>
            </a:r>
            <a:r>
              <a:rPr lang="tr-TR" sz="1400" dirty="0" err="1"/>
              <a:t>tokenizer</a:t>
            </a:r>
            <a:r>
              <a:rPr lang="tr-TR" sz="1400" dirty="0"/>
              <a:t> işlemi uygulanmıştır.</a:t>
            </a:r>
            <a:endParaRPr sz="1400" dirty="0"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026875" y="749652"/>
            <a:ext cx="3661425" cy="364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253332" y="749652"/>
            <a:ext cx="4258707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tr-TR" sz="1800" dirty="0"/>
              <a:t>Metin dizisi farklı uzunluklara sahip olduğundan </a:t>
            </a:r>
            <a:r>
              <a:rPr lang="tr-TR" sz="1800" dirty="0" err="1"/>
              <a:t>padsequence</a:t>
            </a:r>
            <a:r>
              <a:rPr lang="tr-TR" sz="1800" dirty="0"/>
              <a:t> parametresi kullanılarak aynı diziye getirilmiştir. Kelime vektörlerinden oluşan matris oluşturulmuştur. </a:t>
            </a:r>
            <a:r>
              <a:rPr lang="tr-TR" sz="1800" dirty="0" err="1"/>
              <a:t>Embedding</a:t>
            </a:r>
            <a:r>
              <a:rPr lang="tr-TR" sz="1800" dirty="0"/>
              <a:t> </a:t>
            </a:r>
            <a:r>
              <a:rPr lang="tr-TR" sz="1800" dirty="0" err="1"/>
              <a:t>Layer'lar</a:t>
            </a:r>
            <a:r>
              <a:rPr lang="tr-TR" sz="1800" dirty="0"/>
              <a:t> oluşturulmuştur. </a:t>
            </a:r>
            <a:r>
              <a:rPr lang="tr-TR" sz="1800" dirty="0" err="1"/>
              <a:t>Compile</a:t>
            </a:r>
            <a:r>
              <a:rPr lang="tr-TR" sz="1800" dirty="0"/>
              <a:t> öncesi Optimizasyon algoritması, </a:t>
            </a:r>
            <a:r>
              <a:rPr lang="tr-TR" sz="1800" dirty="0" err="1"/>
              <a:t>Loss</a:t>
            </a:r>
            <a:r>
              <a:rPr lang="tr-TR" sz="1800" dirty="0"/>
              <a:t> </a:t>
            </a:r>
            <a:r>
              <a:rPr lang="tr-TR" sz="1800" dirty="0" err="1"/>
              <a:t>Function</a:t>
            </a:r>
            <a:r>
              <a:rPr lang="tr-TR" sz="1800" dirty="0"/>
              <a:t>, </a:t>
            </a:r>
            <a:r>
              <a:rPr lang="tr-TR" sz="1800" dirty="0" err="1"/>
              <a:t>evalatution</a:t>
            </a:r>
            <a:r>
              <a:rPr lang="tr-TR" sz="1800" dirty="0"/>
              <a:t> algoritması oluşturulmuştur. Ardından test ve </a:t>
            </a:r>
            <a:r>
              <a:rPr lang="tr-TR" sz="1800" dirty="0" err="1"/>
              <a:t>training</a:t>
            </a:r>
            <a:r>
              <a:rPr lang="tr-TR" sz="1800" dirty="0"/>
              <a:t> </a:t>
            </a:r>
            <a:r>
              <a:rPr lang="tr-TR" sz="1800" dirty="0" err="1"/>
              <a:t>accuracy</a:t>
            </a:r>
            <a:r>
              <a:rPr lang="tr-TR" sz="1800" dirty="0"/>
              <a:t> değerleri hesaplanmıştır.</a:t>
            </a:r>
            <a:endParaRPr sz="1800" dirty="0"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026875" y="749652"/>
            <a:ext cx="3661425" cy="364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84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855300" y="1676513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concept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855300" y="2502487"/>
            <a:ext cx="3647100" cy="9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54DEDF87-3444-4A0E-B329-2B936699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295"/>
            <a:ext cx="9144000" cy="35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431655" y="11081"/>
            <a:ext cx="7721218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lt1"/>
                </a:solidFill>
              </a:rPr>
              <a:t>Word </a:t>
            </a:r>
            <a:r>
              <a:rPr lang="tr-TR" sz="3600" dirty="0" err="1">
                <a:solidFill>
                  <a:schemeClr val="lt1"/>
                </a:solidFill>
              </a:rPr>
              <a:t>Embedding&amp;Stop</a:t>
            </a:r>
            <a:r>
              <a:rPr lang="tr-TR" sz="3600" dirty="0">
                <a:solidFill>
                  <a:schemeClr val="lt1"/>
                </a:solidFill>
              </a:rPr>
              <a:t> </a:t>
            </a:r>
            <a:r>
              <a:rPr lang="tr-TR" sz="3600" dirty="0" err="1">
                <a:solidFill>
                  <a:schemeClr val="lt1"/>
                </a:solidFill>
              </a:rPr>
              <a:t>words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F3FD780-2D23-4FBF-909A-49FD4951E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56"/>
          <a:stretch/>
        </p:blipFill>
        <p:spPr>
          <a:xfrm>
            <a:off x="434184" y="839757"/>
            <a:ext cx="4932618" cy="37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431655" y="11081"/>
            <a:ext cx="7721218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sz="3600" dirty="0" err="1"/>
              <a:t>Vocabulary</a:t>
            </a:r>
            <a:r>
              <a:rPr lang="tr-TR" sz="3600" dirty="0"/>
              <a:t> Size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F3FD780-2D23-4FBF-909A-49FD4951E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56"/>
          <a:stretch/>
        </p:blipFill>
        <p:spPr>
          <a:xfrm>
            <a:off x="434184" y="839757"/>
            <a:ext cx="4932618" cy="3766241"/>
          </a:xfrm>
          <a:prstGeom prst="rect">
            <a:avLst/>
          </a:prstGeom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938C18E-59DA-43ED-9455-888C4072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004"/>
            <a:ext cx="9144000" cy="40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9525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</a:t>
            </a:r>
            <a:r>
              <a:rPr lang="tr-TR" dirty="0"/>
              <a:t>Covid19-Education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464642" y="1069427"/>
            <a:ext cx="5982316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200" b="1" dirty="0"/>
              <a:t>GİRİŞ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sz="12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tr-TR" dirty="0"/>
              <a:t>Covid19 </a:t>
            </a:r>
            <a:r>
              <a:rPr lang="tr-TR" dirty="0" err="1"/>
              <a:t>pandemi</a:t>
            </a:r>
            <a:r>
              <a:rPr lang="tr-TR" dirty="0"/>
              <a:t> salgını ile birlikte tüm dünyada bir çok düzen değişikliği olmuştur. En büyük değişikliklerden biri ise Eğitim sektöründe olmuştur diyebiliriz. Bu raporda </a:t>
            </a:r>
            <a:r>
              <a:rPr lang="tr-TR" dirty="0" err="1"/>
              <a:t>Pandeminin</a:t>
            </a:r>
            <a:r>
              <a:rPr lang="tr-TR" dirty="0"/>
              <a:t> eğitim üzerindeki etkilerini bir </a:t>
            </a:r>
            <a:r>
              <a:rPr lang="tr-TR" dirty="0" err="1"/>
              <a:t>database</a:t>
            </a:r>
            <a:r>
              <a:rPr lang="tr-TR" dirty="0"/>
              <a:t> üzerinden inceleme ile analiz edeceğiz. 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2387855" y="4306900"/>
            <a:ext cx="5494200" cy="7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/>
              <a:t>This document contains a study about COVID19</a:t>
            </a:r>
            <a:br>
              <a:rPr lang="en-US" sz="700" dirty="0"/>
            </a:br>
            <a:r>
              <a:rPr lang="en-US" sz="1200" dirty="0"/>
              <a:t>and education. Basically, the impact of </a:t>
            </a:r>
            <a:r>
              <a:rPr lang="en-US" sz="1200" dirty="0" err="1"/>
              <a:t>covid</a:t>
            </a:r>
            <a:r>
              <a:rPr lang="en-US" sz="1200" dirty="0"/>
              <a:t> 19 on education has</a:t>
            </a:r>
            <a:br>
              <a:rPr lang="en-US" sz="700" dirty="0"/>
            </a:br>
            <a:r>
              <a:rPr lang="en-US" sz="1200" dirty="0"/>
              <a:t>been analyze The impact of the Covid19 pandemic on education</a:t>
            </a:r>
            <a:endParaRPr sz="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431655" y="11081"/>
            <a:ext cx="7721218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sz="3600" dirty="0"/>
              <a:t>Train Word2Vec model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F3FD780-2D23-4FBF-909A-49FD4951E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56"/>
          <a:stretch/>
        </p:blipFill>
        <p:spPr>
          <a:xfrm>
            <a:off x="434184" y="839757"/>
            <a:ext cx="4932618" cy="3766241"/>
          </a:xfrm>
          <a:prstGeom prst="rect">
            <a:avLst/>
          </a:prstGeom>
        </p:spPr>
      </p:pic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938C18E-59DA-43ED-9455-888C4072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004"/>
            <a:ext cx="9144000" cy="406526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013E70D-D1B5-4FC6-84DA-6E0A0A36F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821"/>
            <a:ext cx="9144000" cy="48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82D65CE-E3D8-4892-9A8B-D7502CE1D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77"/>
          <a:stretch/>
        </p:blipFill>
        <p:spPr>
          <a:xfrm>
            <a:off x="561713" y="681813"/>
            <a:ext cx="3440243" cy="1869523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D88D668C-6B43-44BA-A323-B0D6FDB46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651" y="448123"/>
            <a:ext cx="3752801" cy="41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7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58771E5-73BB-4971-8992-89513AC46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212"/>
            <a:ext cx="9144000" cy="110501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3D41EC6-6685-4F14-8454-3040876EF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028"/>
            <a:ext cx="9144000" cy="13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3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2A109FA3-327D-4726-93C2-2BF2845E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24" y="28745"/>
            <a:ext cx="8441100" cy="402186"/>
          </a:xfrm>
        </p:spPr>
        <p:txBody>
          <a:bodyPr/>
          <a:lstStyle/>
          <a:p>
            <a:r>
              <a:rPr lang="tr-TR" sz="2800" b="1" dirty="0"/>
              <a:t>Word </a:t>
            </a:r>
            <a:r>
              <a:rPr lang="tr-TR" sz="2800" b="1" dirty="0" err="1"/>
              <a:t>Vector</a:t>
            </a:r>
            <a:r>
              <a:rPr lang="tr-TR" sz="2800" b="1" dirty="0"/>
              <a:t> ler için Matris oluşturmak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4294967295"/>
          </p:nvPr>
        </p:nvSpPr>
        <p:spPr>
          <a:xfrm>
            <a:off x="8688388" y="4687888"/>
            <a:ext cx="455612" cy="4556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FB60BBE-B2D4-46FF-AA3F-07F60FDF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026" y="633921"/>
            <a:ext cx="9144000" cy="1733725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EC82B59-F8B4-4769-AA2B-983F27DC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6739"/>
            <a:ext cx="9144000" cy="17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2A109FA3-327D-4726-93C2-2BF2845E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24" y="28745"/>
            <a:ext cx="8441100" cy="402186"/>
          </a:xfrm>
        </p:spPr>
        <p:txBody>
          <a:bodyPr/>
          <a:lstStyle/>
          <a:p>
            <a:r>
              <a:rPr lang="tr-TR" sz="2800" b="1" dirty="0" err="1"/>
              <a:t>Sequential</a:t>
            </a:r>
            <a:r>
              <a:rPr lang="tr-TR" sz="2800" b="1" dirty="0"/>
              <a:t> Model oluşturmak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4294967295"/>
          </p:nvPr>
        </p:nvSpPr>
        <p:spPr>
          <a:xfrm>
            <a:off x="8688388" y="4687888"/>
            <a:ext cx="455612" cy="4556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AA097FB-057F-4189-B53A-76EB5137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96" y="430931"/>
            <a:ext cx="9144000" cy="300837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AF5CC13-0297-44A7-B2BA-D7B1285F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026" y="3614301"/>
            <a:ext cx="9144000" cy="9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5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455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2A109FA3-327D-4726-93C2-2BF2845E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24" y="28745"/>
            <a:ext cx="8441100" cy="402186"/>
          </a:xfrm>
        </p:spPr>
        <p:txBody>
          <a:bodyPr/>
          <a:lstStyle/>
          <a:p>
            <a:r>
              <a:rPr lang="tr-TR" sz="2800" b="1" dirty="0" err="1"/>
              <a:t>Loss</a:t>
            </a:r>
            <a:r>
              <a:rPr lang="tr-TR" sz="2800" b="1" dirty="0"/>
              <a:t> and </a:t>
            </a:r>
            <a:r>
              <a:rPr lang="tr-TR" sz="2800" b="1" dirty="0" err="1"/>
              <a:t>accuracy</a:t>
            </a:r>
            <a:r>
              <a:rPr lang="tr-TR" sz="2800" b="1" dirty="0"/>
              <a:t> değeri ile grafik oluşturmak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4294967295"/>
          </p:nvPr>
        </p:nvSpPr>
        <p:spPr>
          <a:xfrm>
            <a:off x="8688388" y="4687888"/>
            <a:ext cx="455612" cy="4556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5A10B8C-FC64-434C-AC41-D71DFA16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654"/>
            <a:ext cx="9144000" cy="1144135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B1CDE21-4822-436D-9E3A-39870E01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" y="1469012"/>
            <a:ext cx="9144000" cy="38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46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2A109FA3-327D-4726-93C2-2BF2845E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88" y="178879"/>
            <a:ext cx="8441100" cy="402186"/>
          </a:xfrm>
        </p:spPr>
        <p:txBody>
          <a:bodyPr/>
          <a:lstStyle/>
          <a:p>
            <a:r>
              <a:rPr lang="tr-TR" sz="2800" b="1" dirty="0"/>
              <a:t>Modelin doğruluk değer hesaplaması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4294967295"/>
          </p:nvPr>
        </p:nvSpPr>
        <p:spPr>
          <a:xfrm>
            <a:off x="8688388" y="4687888"/>
            <a:ext cx="455612" cy="4556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FB4B7D1C-376F-4155-972F-0CD7D73B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3" y="715769"/>
            <a:ext cx="6582694" cy="97168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9992C96-49F2-487D-A626-F20FB814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53" y="1830409"/>
            <a:ext cx="9144000" cy="118984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655DE12-7660-477F-93B6-D4494E50F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42638"/>
            <a:ext cx="9144000" cy="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6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23361" y="155797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Stopwords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41878BA6-B6BB-4F7F-8274-CD61ED09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3" y="852383"/>
            <a:ext cx="8210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23361" y="155797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Stopwords</a:t>
            </a: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Resim 16">
            <a:extLst>
              <a:ext uri="{FF2B5EF4-FFF2-40B4-BE49-F238E27FC236}">
                <a16:creationId xmlns:a16="http://schemas.microsoft.com/office/drawing/2014/main" id="{3113F292-3C41-4017-8833-A7ED5749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836436"/>
            <a:ext cx="892492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DATASET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3915BA6-AAF2-4272-AD6E-09821A53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843"/>
            <a:ext cx="9144000" cy="25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7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9551010-587A-451F-BCA5-7282C961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350"/>
            <a:ext cx="9144000" cy="37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8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6557211B-F013-4429-B87A-1174806D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6341"/>
            <a:ext cx="9144000" cy="36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6BB65A-2515-437E-BB08-371EC54C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986"/>
            <a:ext cx="9144000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8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6BB65A-2515-437E-BB08-371EC54C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986"/>
            <a:ext cx="9144000" cy="252152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642958B-BD18-4341-9EE0-F61BB44A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25" y="90141"/>
            <a:ext cx="877374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7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Any questions?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find me at: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tr-TR" sz="1400" dirty="0"/>
              <a:t>2100003340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tr-TR" sz="1400" dirty="0" err="1"/>
              <a:t>ceylancemilenar</a:t>
            </a:r>
            <a:r>
              <a:rPr lang="en" sz="1400" dirty="0"/>
              <a:t>@</a:t>
            </a:r>
            <a:r>
              <a:rPr lang="tr-TR" sz="1400" dirty="0" err="1"/>
              <a:t>gmail</a:t>
            </a:r>
            <a:r>
              <a:rPr lang="en" sz="1400" dirty="0"/>
              <a:t>.</a:t>
            </a:r>
            <a:r>
              <a:rPr lang="tr-TR" sz="1400" dirty="0"/>
              <a:t>com</a:t>
            </a:r>
            <a:endParaRPr sz="1400" dirty="0"/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455690" y="4009306"/>
            <a:ext cx="768234" cy="6896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title"/>
          </p:nvPr>
        </p:nvSpPr>
        <p:spPr>
          <a:xfrm>
            <a:off x="179882" y="823775"/>
            <a:ext cx="1899718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REFERENCES</a:t>
            </a:r>
            <a:endParaRPr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1"/>
          </p:nvPr>
        </p:nvSpPr>
        <p:spPr>
          <a:xfrm>
            <a:off x="2335780" y="9162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>
              <a:spcBef>
                <a:spcPts val="600"/>
              </a:spcBef>
              <a:buSzPts val="2400"/>
            </a:pPr>
            <a:r>
              <a:rPr lang="en-US" sz="1400" dirty="0"/>
              <a:t>Deep Learning Illustrated: </a:t>
            </a:r>
            <a:r>
              <a:rPr lang="en-US" sz="1400" dirty="0" err="1"/>
              <a:t>AVisual</a:t>
            </a:r>
            <a:r>
              <a:rPr lang="en-US" sz="1400" dirty="0"/>
              <a:t>, Interactive Guide to Artificial Intelligence(Addison-Wesley Data &amp; Analytics Series) 1st Edition</a:t>
            </a:r>
            <a:endParaRPr lang="tr-TR" sz="1400" dirty="0"/>
          </a:p>
          <a:p>
            <a:pPr lvl="0" indent="-381000">
              <a:spcBef>
                <a:spcPts val="600"/>
              </a:spcBef>
              <a:buSzPts val="2400"/>
            </a:pPr>
            <a:r>
              <a:rPr lang="en-US" sz="1400" dirty="0"/>
              <a:t>Artificial Intelligence for Big Data: Complete guide </a:t>
            </a:r>
            <a:r>
              <a:rPr lang="en-US" sz="1400" dirty="0" err="1"/>
              <a:t>toautomating</a:t>
            </a:r>
            <a:r>
              <a:rPr lang="en-US" sz="1400" dirty="0"/>
              <a:t> Big Data solutions using Artificial Intelligence techniques</a:t>
            </a:r>
            <a:endParaRPr lang="tr-TR" sz="1400" dirty="0"/>
          </a:p>
          <a:p>
            <a:pPr lvl="0" indent="-381000">
              <a:spcBef>
                <a:spcPts val="600"/>
              </a:spcBef>
              <a:buSzPts val="2400"/>
            </a:pPr>
            <a:r>
              <a:rPr lang="en-US" sz="1400" dirty="0" err="1"/>
              <a:t>Bengio</a:t>
            </a:r>
            <a:r>
              <a:rPr lang="en-US" sz="1400" dirty="0"/>
              <a:t>, Y., Goodfellow, I., &amp; Courville, A. (2017). </a:t>
            </a:r>
            <a:r>
              <a:rPr lang="en-US" sz="1400" dirty="0" err="1"/>
              <a:t>Deeplearning</a:t>
            </a:r>
            <a:r>
              <a:rPr lang="en-US" sz="1400" dirty="0"/>
              <a:t> (Vol. 1). Massachusetts, USA:: MIT press</a:t>
            </a:r>
            <a:endParaRPr lang="tr-TR" sz="1400" dirty="0"/>
          </a:p>
          <a:p>
            <a:pPr lvl="0" indent="-381000">
              <a:spcBef>
                <a:spcPts val="600"/>
              </a:spcBef>
              <a:buSzPts val="2400"/>
            </a:pPr>
            <a:r>
              <a:rPr lang="tr-TR" sz="1400" dirty="0">
                <a:hlinkClick r:id="rId3"/>
              </a:rPr>
              <a:t>https://tags.hawksey.info/</a:t>
            </a:r>
            <a:endParaRPr lang="tr-TR" sz="1400" dirty="0"/>
          </a:p>
          <a:p>
            <a:pPr lvl="0" indent="-381000">
              <a:spcBef>
                <a:spcPts val="600"/>
              </a:spcBef>
              <a:buSzPts val="2400"/>
            </a:pPr>
            <a:r>
              <a:rPr lang="tr-TR" sz="1400" dirty="0">
                <a:hlinkClick r:id="rId4"/>
              </a:rPr>
              <a:t>https://www.overleaf.com/</a:t>
            </a:r>
            <a:endParaRPr lang="tr-TR" sz="1400" dirty="0"/>
          </a:p>
          <a:p>
            <a:pPr lvl="0" indent="-381000">
              <a:spcBef>
                <a:spcPts val="600"/>
              </a:spcBef>
              <a:buSzPts val="2400"/>
            </a:pPr>
            <a:r>
              <a:rPr lang="tr-TR" sz="1400" dirty="0">
                <a:hlinkClick r:id="rId5"/>
              </a:rPr>
              <a:t>https://www.slidescarnival.com/</a:t>
            </a:r>
            <a:endParaRPr lang="tr-TR" sz="1400" dirty="0"/>
          </a:p>
          <a:p>
            <a:pPr marL="76200" lvl="0" indent="0">
              <a:spcBef>
                <a:spcPts val="600"/>
              </a:spcBef>
              <a:buSzPts val="2400"/>
              <a:buNone/>
            </a:pPr>
            <a:endParaRPr sz="14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622953" y="648416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tr-TR" sz="1400" b="1" dirty="0"/>
              <a:t>Covid19 salgılının eğitim üzerindeki etkilerini ölçmek, analiz etmek amacıyla yapılan bu çalışmada </a:t>
            </a:r>
            <a:r>
              <a:rPr lang="tr-TR" sz="1400" b="1" dirty="0" err="1"/>
              <a:t>Twitter</a:t>
            </a:r>
            <a:r>
              <a:rPr lang="tr-TR" sz="1400" b="1" dirty="0"/>
              <a:t> üzerinden #covid19 ve #</a:t>
            </a:r>
            <a:r>
              <a:rPr lang="tr-TR" sz="1400" b="1" dirty="0" err="1"/>
              <a:t>education</a:t>
            </a:r>
            <a:r>
              <a:rPr lang="tr-TR" sz="1400" b="1" dirty="0"/>
              <a:t> etiketleri ile veriler alınmıştır. Alınan veriler içerisinde, kullanıcı kimlik numarası, </a:t>
            </a:r>
            <a:r>
              <a:rPr lang="tr-TR" sz="1400" b="1" dirty="0" err="1"/>
              <a:t>tweet</a:t>
            </a:r>
            <a:r>
              <a:rPr lang="tr-TR" sz="1400" b="1" dirty="0"/>
              <a:t> oluşturulma tarihi, kullanılan etiketler, </a:t>
            </a:r>
            <a:r>
              <a:rPr lang="tr-TR" sz="1400" b="1" dirty="0" err="1"/>
              <a:t>lokasyon</a:t>
            </a:r>
            <a:r>
              <a:rPr lang="tr-TR" sz="1400" b="1" dirty="0"/>
              <a:t> gibi veriler kullanılmıştır. Bu raporda </a:t>
            </a:r>
            <a:r>
              <a:rPr lang="tr-TR" sz="1400" b="1" dirty="0" err="1"/>
              <a:t>veriset</a:t>
            </a:r>
            <a:r>
              <a:rPr lang="tr-TR" sz="1400" b="1" dirty="0"/>
              <a:t> üzerinden analiz çalışması </a:t>
            </a:r>
            <a:r>
              <a:rPr lang="tr-TR" sz="1400" b="1" dirty="0" err="1"/>
              <a:t>yapılacaktır.Veri</a:t>
            </a:r>
            <a:r>
              <a:rPr lang="tr-TR" sz="1400" b="1" dirty="0"/>
              <a:t> seti </a:t>
            </a:r>
            <a:r>
              <a:rPr lang="tr-TR" sz="1400" b="1" dirty="0" err="1"/>
              <a:t>Education</a:t>
            </a:r>
            <a:r>
              <a:rPr lang="tr-TR" sz="1400" b="1" dirty="0"/>
              <a:t> ve Covid19 </a:t>
            </a:r>
            <a:r>
              <a:rPr lang="tr-TR" sz="1400" b="1" dirty="0" err="1"/>
              <a:t>hashtagleri</a:t>
            </a:r>
            <a:r>
              <a:rPr lang="tr-TR" sz="1400" b="1" dirty="0"/>
              <a:t> ile atılan 7247 </a:t>
            </a:r>
            <a:r>
              <a:rPr lang="tr-TR" sz="1400" b="1" dirty="0" err="1"/>
              <a:t>tweetten</a:t>
            </a:r>
            <a:r>
              <a:rPr lang="tr-TR" sz="1400" b="1" dirty="0"/>
              <a:t> oluşmuştur.</a:t>
            </a:r>
            <a:endParaRPr sz="1400" b="1" dirty="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4547303" y="455700"/>
            <a:ext cx="4049947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dirty="0"/>
              <a:t>GOALS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393730" y="978192"/>
            <a:ext cx="6004801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tr-TR" sz="2000" b="1" dirty="0"/>
              <a:t>Bu çalışma  Covid19'un Eğitim alanına etkilerini </a:t>
            </a:r>
            <a:r>
              <a:rPr lang="tr-TR" sz="2000" b="1" dirty="0" err="1"/>
              <a:t>araştırmk</a:t>
            </a:r>
            <a:r>
              <a:rPr lang="tr-TR" sz="2000" b="1" dirty="0"/>
              <a:t>, eğitim davranışları ve oluşumları üzerinde ne gibi etkileri olduğunu görmek için bir sınıflandırma , analiz yapmayı amaçlamıştır. Bu raporda Covid19'un eğitim alanına olan etkileri analiz etmek amacıyla Covid19 ve </a:t>
            </a:r>
            <a:r>
              <a:rPr lang="tr-TR" sz="2000" b="1" dirty="0" err="1"/>
              <a:t>Education</a:t>
            </a:r>
            <a:r>
              <a:rPr lang="tr-TR" sz="2000" b="1" dirty="0"/>
              <a:t> etiketleri ile çekilen veriler üzerinde </a:t>
            </a:r>
            <a:r>
              <a:rPr lang="tr-TR" sz="2000" b="1" dirty="0" err="1"/>
              <a:t>Text</a:t>
            </a:r>
            <a:r>
              <a:rPr lang="tr-TR" sz="2000" b="1" dirty="0"/>
              <a:t> </a:t>
            </a:r>
            <a:r>
              <a:rPr lang="tr-TR" sz="2000" b="1" dirty="0" err="1"/>
              <a:t>Classification</a:t>
            </a:r>
            <a:r>
              <a:rPr lang="tr-TR" sz="2000" b="1" dirty="0"/>
              <a:t> işlemi uygulanmıştır.  Bu çalışma ile amaç Covid19'un eğitim alanındaki etkilerini </a:t>
            </a:r>
            <a:r>
              <a:rPr lang="tr-TR" sz="2000" b="1" dirty="0" err="1"/>
              <a:t>sııflandırma</a:t>
            </a:r>
            <a:r>
              <a:rPr lang="tr-TR" sz="2000" b="1" dirty="0"/>
              <a:t> çalışma ile görmektir.</a:t>
            </a:r>
            <a:endParaRPr sz="20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3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tr-TR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81121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A4F9C881-94B5-4C88-A09B-1548D60C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58"/>
            <a:ext cx="9144000" cy="44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7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Missing</a:t>
            </a:r>
            <a:r>
              <a:rPr lang="tr-TR" dirty="0"/>
              <a:t> Value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50B5311-AAE2-45D5-A1F4-924255CD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761" y="28220"/>
            <a:ext cx="4610743" cy="254353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C59857E-421B-4B13-9F48-6E6EE7138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77" y="1542712"/>
            <a:ext cx="3574090" cy="3452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622</Words>
  <Application>Microsoft Office PowerPoint</Application>
  <PresentationFormat>Ekran Gösterisi (16:9)</PresentationFormat>
  <Paragraphs>84</Paragraphs>
  <Slides>36</Slides>
  <Notes>36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2" baseType="lpstr">
      <vt:lpstr>Calibri</vt:lpstr>
      <vt:lpstr>Inria Serif</vt:lpstr>
      <vt:lpstr>Playfair Display Regular</vt:lpstr>
      <vt:lpstr>Arial</vt:lpstr>
      <vt:lpstr>Inria Serif Light</vt:lpstr>
      <vt:lpstr>Paulina template</vt:lpstr>
      <vt:lpstr>Artificial Intelligence Final Project</vt:lpstr>
      <vt:lpstr>Instructions for Covid19-Education</vt:lpstr>
      <vt:lpstr>DATASET</vt:lpstr>
      <vt:lpstr>PowerPoint Sunusu</vt:lpstr>
      <vt:lpstr>GOALS</vt:lpstr>
      <vt:lpstr>PowerPoint Sunusu</vt:lpstr>
      <vt:lpstr>DATA PROCESSING</vt:lpstr>
      <vt:lpstr>PowerPoint Sunusu</vt:lpstr>
      <vt:lpstr>Missing Value</vt:lpstr>
      <vt:lpstr>Missing Value</vt:lpstr>
      <vt:lpstr>Missing Value &amp;Round</vt:lpstr>
      <vt:lpstr>Big concept</vt:lpstr>
      <vt:lpstr>METHOD</vt:lpstr>
      <vt:lpstr>Bu veri setinin analiz edilmesinde Natural Language Processing kullanılmıştır.</vt:lpstr>
      <vt:lpstr>PowerPoint Sunusu</vt:lpstr>
      <vt:lpstr>PowerPoint Sunusu</vt:lpstr>
      <vt:lpstr>Big concept</vt:lpstr>
      <vt:lpstr>Word Embedding&amp;Stop words</vt:lpstr>
      <vt:lpstr>Vocabulary Size</vt:lpstr>
      <vt:lpstr>Train Word2Vec model</vt:lpstr>
      <vt:lpstr>PowerPoint Sunusu</vt:lpstr>
      <vt:lpstr>PowerPoint Sunusu</vt:lpstr>
      <vt:lpstr>Word Vector ler için Matris oluşturmak</vt:lpstr>
      <vt:lpstr>Sequential Model oluşturmak</vt:lpstr>
      <vt:lpstr>RESULTS</vt:lpstr>
      <vt:lpstr>Loss and accuracy değeri ile grafik oluşturmak</vt:lpstr>
      <vt:lpstr>Modelin doğruluk değer hesaplaması</vt:lpstr>
      <vt:lpstr>Stopwords</vt:lpstr>
      <vt:lpstr>Stopwords</vt:lpstr>
      <vt:lpstr>PowerPoint Sunusu</vt:lpstr>
      <vt:lpstr>PowerPoint Sunusu</vt:lpstr>
      <vt:lpstr>PowerPoint Sunusu</vt:lpstr>
      <vt:lpstr>PowerPoint Sunusu</vt:lpstr>
      <vt:lpstr>PowerPoint Sunusu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Final Project</dc:title>
  <cp:lastModifiedBy>CEYLAN CEMILE NAR</cp:lastModifiedBy>
  <cp:revision>8</cp:revision>
  <dcterms:modified xsi:type="dcterms:W3CDTF">2022-05-30T16:30:40Z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6f6488-6f7b-4340-b880-828136ff7811_Enabled">
    <vt:lpwstr>true</vt:lpwstr>
  </property>
  <property fmtid="{D5CDD505-2E9C-101B-9397-08002B2CF9AE}" pid="3" name="MSIP_Label_c66f6488-6f7b-4340-b880-828136ff7811_SetDate">
    <vt:lpwstr>2022-05-28T15:44:18Z</vt:lpwstr>
  </property>
  <property fmtid="{D5CDD505-2E9C-101B-9397-08002B2CF9AE}" pid="4" name="MSIP_Label_c66f6488-6f7b-4340-b880-828136ff7811_Method">
    <vt:lpwstr>Privileged</vt:lpwstr>
  </property>
  <property fmtid="{D5CDD505-2E9C-101B-9397-08002B2CF9AE}" pid="5" name="MSIP_Label_c66f6488-6f7b-4340-b880-828136ff7811_Name">
    <vt:lpwstr>c66f6488-6f7b-4340-b880-828136ff7811</vt:lpwstr>
  </property>
  <property fmtid="{D5CDD505-2E9C-101B-9397-08002B2CF9AE}" pid="6" name="MSIP_Label_c66f6488-6f7b-4340-b880-828136ff7811_SiteId">
    <vt:lpwstr>832c1bc9-1e43-4f93-a086-708d36b0c95d</vt:lpwstr>
  </property>
  <property fmtid="{D5CDD505-2E9C-101B-9397-08002B2CF9AE}" pid="7" name="MSIP_Label_c66f6488-6f7b-4340-b880-828136ff7811_ActionId">
    <vt:lpwstr>879e5b7a-a356-443c-8ade-e3095d2dcebb</vt:lpwstr>
  </property>
  <property fmtid="{D5CDD505-2E9C-101B-9397-08002B2CF9AE}" pid="8" name="MSIP_Label_c66f6488-6f7b-4340-b880-828136ff7811_ContentBits">
    <vt:lpwstr>0</vt:lpwstr>
  </property>
</Properties>
</file>