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313" r:id="rId3"/>
    <p:sldId id="310" r:id="rId4"/>
    <p:sldId id="312" r:id="rId5"/>
    <p:sldId id="311" r:id="rId6"/>
    <p:sldId id="299" r:id="rId7"/>
    <p:sldId id="298" r:id="rId8"/>
    <p:sldId id="327" r:id="rId9"/>
    <p:sldId id="321" r:id="rId10"/>
    <p:sldId id="322" r:id="rId11"/>
    <p:sldId id="329" r:id="rId12"/>
    <p:sldId id="330" r:id="rId13"/>
  </p:sldIdLst>
  <p:sldSz cx="9144000" cy="5715000" type="screen16x10"/>
  <p:notesSz cx="6881813" cy="9661525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pos="2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1800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69871" autoAdjust="0"/>
  </p:normalViewPr>
  <p:slideViewPr>
    <p:cSldViewPr snapToGrid="0" showGuides="1">
      <p:cViewPr>
        <p:scale>
          <a:sx n="75" d="100"/>
          <a:sy n="75" d="100"/>
        </p:scale>
        <p:origin x="1404" y="276"/>
      </p:cViewPr>
      <p:guideLst>
        <p:guide pos="2835"/>
        <p:guide pos="5760"/>
        <p:guide pos="22"/>
        <p:guide orient="horz"/>
        <p:guide orient="horz" pos="1800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3438" y="1208088"/>
            <a:ext cx="521493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저번에 보여드린 기능은 제외하고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피드백 내용을 반영한 기능들만 보여드리겠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태그하지</a:t>
            </a:r>
            <a:r>
              <a:rPr lang="ko-KR" altLang="en-US" baseline="0" dirty="0"/>
              <a:t> 않고도 </a:t>
            </a:r>
            <a:r>
              <a:rPr lang="ko-KR" altLang="en-US" baseline="0" dirty="0" err="1"/>
              <a:t>대기인원을</a:t>
            </a:r>
            <a:r>
              <a:rPr lang="ko-KR" altLang="en-US" baseline="0" dirty="0"/>
              <a:t> 확인할 수 있도록 탭을 생성함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병원을 한번에 </a:t>
            </a:r>
            <a:r>
              <a:rPr lang="ko-KR" altLang="en-US" baseline="0" dirty="0" err="1"/>
              <a:t>두군데</a:t>
            </a:r>
            <a:r>
              <a:rPr lang="ko-KR" altLang="en-US" baseline="0" dirty="0"/>
              <a:t> 이상 </a:t>
            </a:r>
            <a:r>
              <a:rPr lang="ko-KR" altLang="en-US" baseline="0" dirty="0" err="1"/>
              <a:t>들릴경우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처방전이 여러 개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이를 해결할 방법으로는 개수를 보여줌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처방받을</a:t>
            </a:r>
            <a:r>
              <a:rPr lang="ko-KR" altLang="en-US" baseline="0" dirty="0"/>
              <a:t> 목록을 클릭하면 </a:t>
            </a:r>
            <a:r>
              <a:rPr lang="ko-KR" altLang="en-US" baseline="0" dirty="0" err="1"/>
              <a:t>엔에프씨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태그하라고</a:t>
            </a:r>
            <a:r>
              <a:rPr lang="ko-KR" altLang="en-US" baseline="0" dirty="0"/>
              <a:t> 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endParaRPr lang="en-US" altLang="ko-KR" baseline="0" dirty="0"/>
          </a:p>
          <a:p>
            <a:r>
              <a:rPr lang="ko-KR" altLang="en-US" dirty="0"/>
              <a:t>우선 저번 내용에서 새롭게 추가한 내용은 이 </a:t>
            </a:r>
            <a:r>
              <a:rPr lang="en-US" altLang="ko-KR" dirty="0"/>
              <a:t>2</a:t>
            </a:r>
            <a:r>
              <a:rPr lang="ko-KR" altLang="en-US" dirty="0"/>
              <a:t>가지이고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추후에 여유가 된다면</a:t>
            </a:r>
            <a:r>
              <a:rPr lang="en-US" altLang="ko-KR" dirty="0"/>
              <a:t>, </a:t>
            </a:r>
            <a:r>
              <a:rPr lang="ko-KR" altLang="en-US" dirty="0" err="1"/>
              <a:t>대기인원이</a:t>
            </a:r>
            <a:r>
              <a:rPr lang="ko-KR" altLang="en-US" dirty="0"/>
              <a:t> 많았을 경우</a:t>
            </a:r>
            <a:r>
              <a:rPr lang="en-US" altLang="ko-KR" baseline="0" dirty="0"/>
              <a:t> </a:t>
            </a:r>
            <a:r>
              <a:rPr lang="ko-KR" altLang="en-US" baseline="0" dirty="0"/>
              <a:t>진료 순서가 </a:t>
            </a:r>
            <a:r>
              <a:rPr lang="en-US" altLang="ko-KR" baseline="0" dirty="0"/>
              <a:t>1-2</a:t>
            </a:r>
            <a:r>
              <a:rPr lang="ko-KR" altLang="en-US" baseline="0" dirty="0"/>
              <a:t>번 앞으로 </a:t>
            </a:r>
            <a:r>
              <a:rPr lang="ko-KR" altLang="en-US" baseline="0" dirty="0" err="1"/>
              <a:t>다가온경우</a:t>
            </a:r>
            <a:r>
              <a:rPr lang="ko-KR" altLang="en-US" baseline="0" dirty="0"/>
              <a:t> 선택적으로 </a:t>
            </a:r>
            <a:r>
              <a:rPr lang="ko-KR" altLang="en-US" baseline="0" dirty="0" err="1"/>
              <a:t>알람을</a:t>
            </a:r>
            <a:r>
              <a:rPr lang="ko-KR" altLang="en-US" baseline="0" dirty="0"/>
              <a:t> 주는 서비스도 고려 중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아까 프로토타이핑에서 보여드린 자료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대기인원을</a:t>
            </a:r>
            <a:r>
              <a:rPr lang="ko-KR" altLang="en-US" dirty="0"/>
              <a:t> 확인할 수 있는 서비스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서비스</a:t>
            </a:r>
            <a:r>
              <a:rPr lang="en-US" altLang="ko-KR" dirty="0"/>
              <a:t>. </a:t>
            </a:r>
            <a:r>
              <a:rPr lang="ko-KR" altLang="en-US" dirty="0"/>
              <a:t>첫 </a:t>
            </a:r>
            <a:r>
              <a:rPr lang="ko-KR" altLang="en-US" dirty="0" err="1"/>
              <a:t>방문시와</a:t>
            </a:r>
            <a:r>
              <a:rPr lang="en-US" altLang="ko-KR" dirty="0"/>
              <a:t>, </a:t>
            </a:r>
            <a:r>
              <a:rPr lang="ko-KR" altLang="en-US" dirty="0" err="1"/>
              <a:t>재방문시의</a:t>
            </a:r>
            <a:r>
              <a:rPr lang="ko-KR" altLang="en-US" dirty="0"/>
              <a:t> 두 가지의 시나리오로 나뉨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7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핵심기능 </a:t>
            </a:r>
            <a:r>
              <a:rPr lang="en-US" altLang="ko-KR" dirty="0"/>
              <a:t>2. </a:t>
            </a:r>
            <a:r>
              <a:rPr lang="ko-KR" altLang="en-US" dirty="0"/>
              <a:t>접수 후</a:t>
            </a:r>
            <a:r>
              <a:rPr lang="en-US" altLang="ko-KR" dirty="0"/>
              <a:t>, </a:t>
            </a:r>
            <a:r>
              <a:rPr lang="ko-KR" altLang="en-US" dirty="0"/>
              <a:t>처방을 받는 시나리오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처방전이 하나인 경우와</a:t>
            </a:r>
            <a:endParaRPr lang="en-US" altLang="ko-KR" dirty="0"/>
          </a:p>
          <a:p>
            <a:r>
              <a:rPr lang="ko-KR" altLang="en-US" dirty="0"/>
              <a:t>처방전이 두 개 이상인 경우로 나뉨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7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핵심기능으로는 </a:t>
            </a:r>
            <a:r>
              <a:rPr lang="ko-KR" altLang="en-US" dirty="0" err="1"/>
              <a:t>진료목록과</a:t>
            </a:r>
            <a:r>
              <a:rPr lang="ko-KR" altLang="en-US" dirty="0"/>
              <a:t> </a:t>
            </a:r>
            <a:r>
              <a:rPr lang="ko-KR" altLang="en-US" dirty="0" err="1"/>
              <a:t>처방목록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리스트형과</a:t>
            </a:r>
            <a:endParaRPr lang="en-US" altLang="ko-KR" dirty="0"/>
          </a:p>
          <a:p>
            <a:r>
              <a:rPr lang="ko-KR" altLang="en-US" dirty="0" err="1"/>
              <a:t>캘린더형</a:t>
            </a:r>
            <a:r>
              <a:rPr lang="ko-KR" altLang="en-US" dirty="0"/>
              <a:t> 있으며</a:t>
            </a:r>
            <a:endParaRPr lang="en-US" altLang="ko-KR" dirty="0"/>
          </a:p>
          <a:p>
            <a:r>
              <a:rPr lang="ko-KR" altLang="en-US" dirty="0"/>
              <a:t>각 병을</a:t>
            </a:r>
            <a:r>
              <a:rPr lang="ko-KR" altLang="en-US" baseline="0" dirty="0"/>
              <a:t> 클릭하면 </a:t>
            </a:r>
            <a:r>
              <a:rPr lang="ko-KR" altLang="en-US" baseline="0" dirty="0" err="1"/>
              <a:t>처방받은</a:t>
            </a:r>
            <a:r>
              <a:rPr lang="ko-KR" altLang="en-US" baseline="0" dirty="0"/>
              <a:t> 약을 볼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수정된 앱의 와이어프레임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저번보다 구체화 된 구성도</a:t>
            </a:r>
            <a:r>
              <a:rPr lang="en-US" altLang="ko-KR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dirty="0"/>
              <a:t>사용자는 병원에 오면 앱을 켜고 병원의 </a:t>
            </a:r>
            <a:r>
              <a:rPr lang="en-US" altLang="ko-KR" dirty="0" err="1"/>
              <a:t>nfc</a:t>
            </a:r>
            <a:r>
              <a:rPr lang="ko-KR" altLang="en-US" dirty="0"/>
              <a:t>에 태그를 함</a:t>
            </a:r>
            <a:r>
              <a:rPr lang="en-US" altLang="ko-KR" dirty="0"/>
              <a:t>. (</a:t>
            </a:r>
            <a:r>
              <a:rPr lang="en-US" altLang="ko-KR" dirty="0" err="1"/>
              <a:t>nfc</a:t>
            </a:r>
            <a:r>
              <a:rPr lang="ko-KR" altLang="en-US" dirty="0"/>
              <a:t>에는 병원의 </a:t>
            </a:r>
            <a:r>
              <a:rPr lang="ko-KR" altLang="en-US" dirty="0" err="1"/>
              <a:t>고유코드를</a:t>
            </a:r>
            <a:r>
              <a:rPr lang="ko-KR" altLang="en-US" dirty="0"/>
              <a:t> </a:t>
            </a:r>
            <a:r>
              <a:rPr lang="ko-KR" altLang="en-US" dirty="0" err="1"/>
              <a:t>담고있음</a:t>
            </a:r>
            <a:r>
              <a:rPr lang="en-US" altLang="ko-KR" dirty="0"/>
              <a:t>)</a:t>
            </a:r>
          </a:p>
          <a:p>
            <a:pPr marL="236327" indent="-236327">
              <a:buAutoNum type="arabicPeriod"/>
            </a:pPr>
            <a:r>
              <a:rPr lang="ko-KR" altLang="en-US" dirty="0"/>
              <a:t>병원 </a:t>
            </a:r>
            <a:r>
              <a:rPr lang="en-US" altLang="ko-KR" dirty="0" err="1"/>
              <a:t>nfc</a:t>
            </a:r>
            <a:r>
              <a:rPr lang="ko-KR" altLang="en-US" dirty="0"/>
              <a:t>를 </a:t>
            </a:r>
            <a:r>
              <a:rPr lang="ko-KR" altLang="en-US" dirty="0" err="1"/>
              <a:t>태그하는</a:t>
            </a:r>
            <a:r>
              <a:rPr lang="ko-KR" altLang="en-US" dirty="0"/>
              <a:t> 순간</a:t>
            </a:r>
            <a:r>
              <a:rPr lang="en-US" altLang="ko-KR" dirty="0"/>
              <a:t>, </a:t>
            </a:r>
            <a:r>
              <a:rPr lang="ko-KR" altLang="en-US" dirty="0"/>
              <a:t>진료</a:t>
            </a:r>
            <a:r>
              <a:rPr lang="ko-KR" altLang="en-US" baseline="0" dirty="0"/>
              <a:t> 접수를 하는 앱 내의 함수를 </a:t>
            </a:r>
            <a:r>
              <a:rPr lang="ko-KR" altLang="en-US" baseline="0" dirty="0" err="1"/>
              <a:t>호출시키고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함수는 서버 진료 </a:t>
            </a:r>
            <a:r>
              <a:rPr lang="ko-KR" altLang="en-US" baseline="0" dirty="0" err="1"/>
              <a:t>대기목록에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태그한</a:t>
            </a:r>
            <a:r>
              <a:rPr lang="ko-KR" altLang="en-US" baseline="0" dirty="0"/>
              <a:t> 사용자를 추가함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진료를 받고 나오면 의사는 의사 웹에 진료 결과와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작성하여 전송함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서버는 의사가 전송한 진료</a:t>
            </a:r>
            <a:r>
              <a:rPr lang="en-US" altLang="ko-KR" baseline="0" dirty="0"/>
              <a:t>/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저장함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</a:t>
            </a:r>
            <a:r>
              <a:rPr lang="ko-KR" altLang="en-US" baseline="0" dirty="0" err="1"/>
              <a:t>전송받은</a:t>
            </a:r>
            <a:r>
              <a:rPr lang="ko-KR" altLang="en-US" baseline="0" dirty="0"/>
              <a:t> 처방전 목록을 들고 약국으로 가서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약국 </a:t>
            </a:r>
            <a:r>
              <a:rPr lang="en-US" altLang="ko-KR" baseline="0" dirty="0" err="1"/>
              <a:t>nfc</a:t>
            </a:r>
            <a:r>
              <a:rPr lang="ko-KR" altLang="en-US" baseline="0" dirty="0"/>
              <a:t>에 태그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en-US" altLang="ko-KR" baseline="0" dirty="0" err="1"/>
              <a:t>Nfc</a:t>
            </a:r>
            <a:r>
              <a:rPr lang="ko-KR" altLang="en-US" baseline="0" dirty="0"/>
              <a:t>는 처방전을 전송하는 함수를 호출함</a:t>
            </a:r>
            <a:r>
              <a:rPr lang="en-US" altLang="ko-KR" baseline="0" dirty="0"/>
              <a:t>.</a:t>
            </a:r>
          </a:p>
          <a:p>
            <a:pPr marL="236327" indent="-236327">
              <a:buAutoNum type="arabicPeriod"/>
            </a:pPr>
            <a:r>
              <a:rPr lang="ko-KR" altLang="en-US" baseline="0" dirty="0"/>
              <a:t>처방전을 제출하면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의사정보</a:t>
            </a:r>
            <a:r>
              <a:rPr lang="ko-KR" altLang="en-US" baseline="0" dirty="0"/>
              <a:t> 등 개인정보가 담긴 처방전은 </a:t>
            </a:r>
            <a:r>
              <a:rPr lang="ko-KR" altLang="en-US" baseline="0" dirty="0" err="1"/>
              <a:t>의료서버에</a:t>
            </a:r>
            <a:r>
              <a:rPr lang="ko-KR" altLang="en-US" baseline="0" dirty="0"/>
              <a:t> </a:t>
            </a:r>
            <a:r>
              <a:rPr lang="en-US" altLang="ko-KR" baseline="0" dirty="0"/>
              <a:t>3</a:t>
            </a:r>
            <a:r>
              <a:rPr lang="ko-KR" altLang="en-US" baseline="0" dirty="0"/>
              <a:t>년간 보관됨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법에의해</a:t>
            </a:r>
            <a:r>
              <a:rPr lang="en-US" altLang="ko-KR" baseline="0" dirty="0"/>
              <a:t>), </a:t>
            </a:r>
            <a:r>
              <a:rPr lang="ko-KR" altLang="en-US" baseline="0" dirty="0"/>
              <a:t>사용자는 간단한 </a:t>
            </a:r>
            <a:r>
              <a:rPr lang="ko-KR" altLang="en-US" baseline="0" dirty="0" err="1"/>
              <a:t>진료목록과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처방목록만</a:t>
            </a:r>
            <a:r>
              <a:rPr lang="ko-KR" altLang="en-US" baseline="0" dirty="0"/>
              <a:t> 볼 수 </a:t>
            </a:r>
            <a:r>
              <a:rPr lang="ko-KR" altLang="en-US" baseline="0" dirty="0" err="1"/>
              <a:t>있게됨</a:t>
            </a:r>
            <a:endParaRPr lang="en-US" altLang="ko-KR" baseline="0" dirty="0"/>
          </a:p>
          <a:p>
            <a:pPr marL="236327" indent="-236327">
              <a:buAutoNum type="arabicPeriod"/>
            </a:pPr>
            <a:r>
              <a:rPr lang="ko-KR" altLang="en-US" baseline="0" dirty="0"/>
              <a:t>사용자는 앱으로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조회할 수 있음</a:t>
            </a:r>
            <a:endParaRPr lang="en-US" altLang="ko-KR" baseline="0" dirty="0"/>
          </a:p>
          <a:p>
            <a:pPr marL="236327" indent="-236327">
              <a:buAutoNum type="arabicPeriod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2016-04-01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473102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https://goo.gl/gc01Uq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endParaRPr lang="en-US" altLang="ko-KR" sz="1800" b="1" dirty="0">
              <a:latin typeface="a아메리카노L" panose="02020600000000000000" pitchFamily="18" charset="-127"/>
            </a:endParaRPr>
          </a:p>
          <a:p>
            <a:r>
              <a:rPr lang="ko-KR" altLang="en-US" sz="1800" b="1" dirty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https://goo.gl/aa0DXV</a:t>
            </a:r>
            <a:endParaRPr lang="en-US" altLang="ko-KR" sz="1600" dirty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09" y="2286187"/>
            <a:ext cx="179715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병원</a:t>
            </a:r>
            <a:r>
              <a:rPr lang="en-US" altLang="ko-KR" b="1" dirty="0"/>
              <a:t>Table (HOSPITAL)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09" y="99682"/>
            <a:ext cx="1862706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</a:t>
            </a:r>
            <a:r>
              <a:rPr lang="en-US" altLang="ko-KR" b="1" dirty="0"/>
              <a:t>Table (DOCTOR)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910" y="4652925"/>
            <a:ext cx="252564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대기인원</a:t>
            </a:r>
            <a:r>
              <a:rPr lang="en-US" altLang="ko-KR" b="1" dirty="0"/>
              <a:t>Table (WAIT_LIST)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6462"/>
              </p:ext>
            </p:extLst>
          </p:nvPr>
        </p:nvGraphicFramePr>
        <p:xfrm>
          <a:off x="4577848" y="499233"/>
          <a:ext cx="3802566" cy="237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3365571297"/>
                    </a:ext>
                  </a:extLst>
                </a:gridCol>
              </a:tblGrid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64144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: F, 0 : 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birth_month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49101"/>
                  </a:ext>
                </a:extLst>
              </a:tr>
              <a:tr h="267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birth_day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043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484915" y="99728"/>
            <a:ext cx="2714854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</a:t>
            </a:r>
            <a:r>
              <a:rPr lang="en-US" altLang="ko-KR" b="1" dirty="0"/>
              <a:t>Table (USER)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40345"/>
              </p:ext>
            </p:extLst>
          </p:nvPr>
        </p:nvGraphicFramePr>
        <p:xfrm>
          <a:off x="401446" y="5017770"/>
          <a:ext cx="3546087" cy="13944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wait_num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</a:p>
                    <a:p>
                      <a:pPr latinLnBrk="1"/>
                      <a:r>
                        <a:rPr lang="ko-KR" altLang="en-US" dirty="0" err="1"/>
                        <a:t>대기번호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765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73906"/>
              </p:ext>
            </p:extLst>
          </p:nvPr>
        </p:nvGraphicFramePr>
        <p:xfrm>
          <a:off x="401446" y="439911"/>
          <a:ext cx="3804058" cy="14859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029">
                  <a:extLst>
                    <a:ext uri="{9D8B030D-6E8A-4147-A177-3AD203B41FA5}">
                      <a16:colId xmlns:a16="http://schemas.microsoft.com/office/drawing/2014/main" val="290457131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37678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doc_license_num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4659"/>
                  </a:ext>
                </a:extLst>
              </a:tr>
              <a:tr h="157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4435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6941"/>
              </p:ext>
            </p:extLst>
          </p:nvPr>
        </p:nvGraphicFramePr>
        <p:xfrm>
          <a:off x="401446" y="2625392"/>
          <a:ext cx="3949508" cy="1783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754">
                  <a:extLst>
                    <a:ext uri="{9D8B030D-6E8A-4147-A177-3AD203B41FA5}">
                      <a16:colId xmlns:a16="http://schemas.microsoft.com/office/drawing/2014/main" val="1930778203"/>
                    </a:ext>
                  </a:extLst>
                </a:gridCol>
              </a:tblGrid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88959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hospital_fax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88457"/>
                  </a:ext>
                </a:extLst>
              </a:tr>
              <a:tr h="2626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80706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79119"/>
              </p:ext>
            </p:extLst>
          </p:nvPr>
        </p:nvGraphicFramePr>
        <p:xfrm>
          <a:off x="-3294743" y="637699"/>
          <a:ext cx="33493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2342388362"/>
                    </a:ext>
                  </a:extLst>
                </a:gridCol>
              </a:tblGrid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pharmst_name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2318"/>
                  </a:ext>
                </a:extLst>
              </a:tr>
              <a:tr h="244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3147619" y="258825"/>
            <a:ext cx="223961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약사</a:t>
            </a:r>
            <a:r>
              <a:rPr lang="en-US" altLang="ko-KR" b="1" dirty="0"/>
              <a:t>Table (PHARMACIST)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7004"/>
              </p:ext>
            </p:extLst>
          </p:nvPr>
        </p:nvGraphicFramePr>
        <p:xfrm>
          <a:off x="-3294742" y="2497169"/>
          <a:ext cx="3349312" cy="891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312">
                  <a:extLst>
                    <a:ext uri="{9D8B030D-6E8A-4147-A177-3AD203B41FA5}">
                      <a16:colId xmlns:a16="http://schemas.microsoft.com/office/drawing/2014/main" val="939253182"/>
                    </a:ext>
                  </a:extLst>
                </a:gridCol>
              </a:tblGrid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74258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106731" y="2186156"/>
            <a:ext cx="1985612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약국</a:t>
            </a:r>
            <a:r>
              <a:rPr lang="en-US" altLang="ko-KR" b="1" dirty="0"/>
              <a:t>Table (PHARMACY)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57793"/>
              </p:ext>
            </p:extLst>
          </p:nvPr>
        </p:nvGraphicFramePr>
        <p:xfrm>
          <a:off x="4773503" y="3737789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84915" y="3121147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50833"/>
              </p:ext>
            </p:extLst>
          </p:nvPr>
        </p:nvGraphicFramePr>
        <p:xfrm>
          <a:off x="9293495" y="3737789"/>
          <a:ext cx="4765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medicine_once_num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반개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투여하는경우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있음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99712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403079" y="3121146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041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66146"/>
              </p:ext>
            </p:extLst>
          </p:nvPr>
        </p:nvGraphicFramePr>
        <p:xfrm>
          <a:off x="140543" y="92140"/>
          <a:ext cx="4333968" cy="2103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record_date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78507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hospital_code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210726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6718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char[40]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9092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진료코드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-148045" y="-524502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진료기록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(TREAT_RECORD)</a:t>
            </a:r>
            <a:endParaRPr lang="ko-KR" altLang="en-US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6369"/>
              </p:ext>
            </p:extLst>
          </p:nvPr>
        </p:nvGraphicFramePr>
        <p:xfrm>
          <a:off x="4660535" y="92140"/>
          <a:ext cx="4441968" cy="32115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8496055"/>
                    </a:ext>
                  </a:extLst>
                </a:gridCol>
              </a:tblGrid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706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222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0 : </a:t>
                      </a:r>
                      <a:r>
                        <a:rPr lang="ko-KR" altLang="en-US" dirty="0"/>
                        <a:t>미사용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: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92362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char[20]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27588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07831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char[100]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48240"/>
                  </a:ext>
                </a:extLst>
              </a:tr>
              <a:tr h="30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default : null(</a:t>
                      </a:r>
                      <a:r>
                        <a:rPr lang="ko-KR" altLang="en-US" dirty="0"/>
                        <a:t>미사용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687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70119" y="-524503"/>
            <a:ext cx="4114799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처방</a:t>
            </a:r>
            <a:r>
              <a:rPr lang="en-US" altLang="ko-KR" b="1" dirty="0"/>
              <a:t>Table(</a:t>
            </a:r>
            <a:r>
              <a:rPr lang="ko-KR" altLang="en-US" b="1" dirty="0"/>
              <a:t>병원</a:t>
            </a:r>
            <a:r>
              <a:rPr lang="en-US" altLang="ko-KR" b="1" dirty="0"/>
              <a:t>, </a:t>
            </a:r>
            <a:r>
              <a:rPr lang="ko-KR" altLang="en-US" b="1" dirty="0"/>
              <a:t>약국</a:t>
            </a:r>
            <a:r>
              <a:rPr lang="en-US" altLang="ko-KR" b="1" dirty="0"/>
              <a:t>, </a:t>
            </a:r>
            <a:r>
              <a:rPr lang="ko-KR" altLang="en-US" b="1" dirty="0"/>
              <a:t>사용자가 공유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(MEDICAL_RECORD)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2249"/>
              </p:ext>
            </p:extLst>
          </p:nvPr>
        </p:nvGraphicFramePr>
        <p:xfrm>
          <a:off x="-3628568" y="3999490"/>
          <a:ext cx="7660638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76773">
                  <a:extLst>
                    <a:ext uri="{9D8B030D-6E8A-4147-A177-3AD203B41FA5}">
                      <a16:colId xmlns:a16="http://schemas.microsoft.com/office/drawing/2014/main" val="14069406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911312276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337584577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339359899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1916463831"/>
                    </a:ext>
                  </a:extLst>
                </a:gridCol>
                <a:gridCol w="1276773">
                  <a:extLst>
                    <a:ext uri="{9D8B030D-6E8A-4147-A177-3AD203B41FA5}">
                      <a16:colId xmlns:a16="http://schemas.microsoft.com/office/drawing/2014/main" val="247908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record_date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hospital_code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disease_name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treat_code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감기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9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488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42442"/>
              </p:ext>
            </p:extLst>
          </p:nvPr>
        </p:nvGraphicFramePr>
        <p:xfrm>
          <a:off x="4907280" y="3999490"/>
          <a:ext cx="8825304" cy="30988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68163">
                  <a:extLst>
                    <a:ext uri="{9D8B030D-6E8A-4147-A177-3AD203B41FA5}">
                      <a16:colId xmlns:a16="http://schemas.microsoft.com/office/drawing/2014/main" val="1869681185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64782836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2463339181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74933749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142107149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634120987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341937833"/>
                    </a:ext>
                  </a:extLst>
                </a:gridCol>
                <a:gridCol w="968163">
                  <a:extLst>
                    <a:ext uri="{9D8B030D-6E8A-4147-A177-3AD203B41FA5}">
                      <a16:colId xmlns:a16="http://schemas.microsoft.com/office/drawing/2014/main" val="14046111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83011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Id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 err="1"/>
                        <a:t>treat_code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valid_date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is_used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medicine_once_num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medicine_day_num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pharm_code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9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67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16/04/05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4821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3000103" y="3095300"/>
            <a:ext cx="2126343" cy="420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69208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진료기록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907280" y="3661120"/>
            <a:ext cx="1831703" cy="3383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처방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>
            <a:off x="4770119" y="4484080"/>
            <a:ext cx="137161" cy="108712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4770118" y="5571199"/>
            <a:ext cx="137162" cy="763545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/>
          <p:cNvSpPr/>
          <p:nvPr/>
        </p:nvSpPr>
        <p:spPr>
          <a:xfrm>
            <a:off x="4757418" y="6334745"/>
            <a:ext cx="137162" cy="763545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013200" y="4463760"/>
            <a:ext cx="650240" cy="558800"/>
          </a:xfrm>
          <a:custGeom>
            <a:avLst/>
            <a:gdLst>
              <a:gd name="connsiteX0" fmla="*/ 650240 w 650240"/>
              <a:gd name="connsiteY0" fmla="*/ 558800 h 558800"/>
              <a:gd name="connsiteX1" fmla="*/ 650240 w 650240"/>
              <a:gd name="connsiteY1" fmla="*/ 0 h 558800"/>
              <a:gd name="connsiteX2" fmla="*/ 0 w 650240"/>
              <a:gd name="connsiteY2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240" h="558800">
                <a:moveTo>
                  <a:pt x="650240" y="558800"/>
                </a:moveTo>
                <a:lnTo>
                  <a:pt x="6502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023360" y="4920960"/>
            <a:ext cx="660400" cy="1036320"/>
          </a:xfrm>
          <a:custGeom>
            <a:avLst/>
            <a:gdLst>
              <a:gd name="connsiteX0" fmla="*/ 660400 w 660400"/>
              <a:gd name="connsiteY0" fmla="*/ 1036320 h 1036320"/>
              <a:gd name="connsiteX1" fmla="*/ 294640 w 660400"/>
              <a:gd name="connsiteY1" fmla="*/ 1036320 h 1036320"/>
              <a:gd name="connsiteX2" fmla="*/ 294640 w 660400"/>
              <a:gd name="connsiteY2" fmla="*/ 0 h 1036320"/>
              <a:gd name="connsiteX3" fmla="*/ 0 w 660400"/>
              <a:gd name="connsiteY3" fmla="*/ 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0" h="1036320">
                <a:moveTo>
                  <a:pt x="660400" y="1036320"/>
                </a:moveTo>
                <a:lnTo>
                  <a:pt x="294640" y="1036320"/>
                </a:lnTo>
                <a:lnTo>
                  <a:pt x="29464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23360" y="5337520"/>
            <a:ext cx="609600" cy="1381760"/>
          </a:xfrm>
          <a:custGeom>
            <a:avLst/>
            <a:gdLst>
              <a:gd name="connsiteX0" fmla="*/ 609600 w 609600"/>
              <a:gd name="connsiteY0" fmla="*/ 1381760 h 1381760"/>
              <a:gd name="connsiteX1" fmla="*/ 132080 w 609600"/>
              <a:gd name="connsiteY1" fmla="*/ 1381760 h 1381760"/>
              <a:gd name="connsiteX2" fmla="*/ 132080 w 609600"/>
              <a:gd name="connsiteY2" fmla="*/ 0 h 1381760"/>
              <a:gd name="connsiteX3" fmla="*/ 0 w 609600"/>
              <a:gd name="connsiteY3" fmla="*/ 0 h 13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" h="1381760">
                <a:moveTo>
                  <a:pt x="609600" y="1381760"/>
                </a:moveTo>
                <a:lnTo>
                  <a:pt x="132080" y="1381760"/>
                </a:lnTo>
                <a:lnTo>
                  <a:pt x="13208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7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3266488"/>
            <a:ext cx="5495925" cy="600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375" y="3865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USER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375" y="289715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DOCTOR</a:t>
            </a:r>
            <a:endParaRPr lang="ko-KR" altLang="en-US" sz="1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334504"/>
            <a:ext cx="6991350" cy="58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375" y="2035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HOSPITAL</a:t>
            </a:r>
            <a:endParaRPr lang="ko-KR" altLang="en-US" sz="1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" y="330175"/>
            <a:ext cx="6105525" cy="170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159605"/>
            <a:ext cx="3743325" cy="676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375" y="38086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PHARMACY</a:t>
            </a:r>
            <a:endParaRPr lang="ko-KR" altLang="en-US" sz="1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5" y="5124450"/>
            <a:ext cx="4867275" cy="590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75" y="476182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PHARMACIST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50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6567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추가기능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대기인원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확인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61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84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2890158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261758" y="3804558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71701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64645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 err="1"/>
              <a:t>대기인원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 클릭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07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574746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비태그시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대기인원확인</a:t>
            </a:r>
          </a:p>
        </p:txBody>
      </p:sp>
    </p:spTree>
    <p:extLst>
      <p:ext uri="{BB962C8B-B14F-4D97-AF65-F5344CB8AC3E}">
        <p14:creationId xmlns:p14="http://schemas.microsoft.com/office/powerpoint/2010/main" val="5488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11014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 접수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3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56" y="16973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53093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36" y="294969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1804307" y="3309660"/>
            <a:ext cx="854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175907" y="2563586"/>
            <a:ext cx="1268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56456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" idx="1"/>
            <a:endCxn id="8" idx="1"/>
          </p:cNvCxnSpPr>
          <p:nvPr/>
        </p:nvCxnSpPr>
        <p:spPr>
          <a:xfrm rot="10800000" flipV="1">
            <a:off x="6605836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로그인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78794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 </a:t>
            </a:r>
            <a:r>
              <a:rPr lang="ko-KR" altLang="en-US" sz="1100" dirty="0"/>
              <a:t>접수 클릭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71738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3. </a:t>
            </a:r>
            <a:r>
              <a:rPr lang="ko-KR" altLang="en-US" sz="1100" dirty="0" err="1"/>
              <a:t>접수여부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22993" y="2471015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3-1. </a:t>
            </a:r>
            <a:r>
              <a:rPr lang="ko-KR" altLang="en-US" sz="1100" dirty="0"/>
              <a:t>첫 방문 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27110" y="515668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3-2. </a:t>
            </a:r>
            <a:r>
              <a:rPr lang="ko-KR" altLang="en-US" sz="1100" dirty="0"/>
              <a:t>재방문 시</a:t>
            </a:r>
          </a:p>
        </p:txBody>
      </p:sp>
    </p:spTree>
    <p:extLst>
      <p:ext uri="{BB962C8B-B14F-4D97-AF65-F5344CB8AC3E}">
        <p14:creationId xmlns:p14="http://schemas.microsoft.com/office/powerpoint/2010/main" val="4051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349807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접수 후 처방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0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18122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81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9" y="2942289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62" y="1693940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389466" y="3806371"/>
            <a:ext cx="5324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7" idx="3"/>
          </p:cNvCxnSpPr>
          <p:nvPr/>
        </p:nvCxnSpPr>
        <p:spPr>
          <a:xfrm>
            <a:off x="4595281" y="1441229"/>
            <a:ext cx="1838678" cy="2761060"/>
          </a:xfrm>
          <a:prstGeom prst="bentConnector3">
            <a:avLst>
              <a:gd name="adj1" fmla="val 1124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660444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5850" y="4294414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접수 후 </a:t>
            </a:r>
            <a:endParaRPr lang="en-US" altLang="ko-KR" sz="1050" dirty="0"/>
          </a:p>
          <a:p>
            <a:pPr algn="ctr"/>
            <a:r>
              <a:rPr lang="ko-KR" altLang="en-US" sz="1050" dirty="0"/>
              <a:t>대기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50" dirty="0"/>
              <a:t>(</a:t>
            </a:r>
            <a:r>
              <a:rPr lang="ko-KR" altLang="en-US" sz="1050" dirty="0"/>
              <a:t>한 장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3288099" y="514388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받음</a:t>
            </a:r>
            <a:r>
              <a:rPr lang="en-US" altLang="ko-KR" sz="1000" dirty="0"/>
              <a:t>(</a:t>
            </a:r>
            <a:r>
              <a:rPr lang="ko-KR" altLang="en-US" sz="1000" dirty="0"/>
              <a:t>두 장 이상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21882" y="514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2-2-1. </a:t>
            </a:r>
            <a:r>
              <a:rPr lang="ko-KR" altLang="en-US" sz="1050" dirty="0"/>
              <a:t>처방전</a:t>
            </a:r>
            <a:endParaRPr lang="en-US" altLang="ko-KR" sz="1050" dirty="0"/>
          </a:p>
          <a:p>
            <a:pPr algn="ctr"/>
            <a:r>
              <a:rPr lang="ko-KR" altLang="en-US" sz="1050" dirty="0"/>
              <a:t>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019" y="388388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처방전 제출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92434" y="2850735"/>
            <a:ext cx="1685703" cy="2692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6926" y="566814"/>
            <a:ext cx="43075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핵심기능 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UI : 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진료목록</a:t>
            </a:r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</a:t>
            </a:r>
            <a:r>
              <a:rPr lang="ko-KR" altLang="en-US" sz="2160" b="1" dirty="0" err="1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처방목록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377872" y="2858899"/>
            <a:ext cx="436180" cy="2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8" y="194921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07" y="2945565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0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78" y="1687304"/>
            <a:ext cx="1512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꺾인 연결선 34"/>
          <p:cNvCxnSpPr/>
          <p:nvPr/>
        </p:nvCxnSpPr>
        <p:spPr>
          <a:xfrm rot="10800000" flipV="1">
            <a:off x="3027252" y="1513093"/>
            <a:ext cx="12700" cy="26966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8986" y="2858899"/>
            <a:ext cx="387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2" idx="3"/>
          </p:cNvCxnSpPr>
          <p:nvPr/>
        </p:nvCxnSpPr>
        <p:spPr>
          <a:xfrm flipH="1">
            <a:off x="4571907" y="1454921"/>
            <a:ext cx="12701" cy="2750644"/>
          </a:xfrm>
          <a:prstGeom prst="bentConnector3">
            <a:avLst>
              <a:gd name="adj1" fmla="val -17998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70558" y="4295373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 err="1"/>
              <a:t>메인페이지</a:t>
            </a:r>
            <a:endParaRPr lang="en-US" altLang="ko-KR" sz="1000" dirty="0"/>
          </a:p>
          <a:p>
            <a:pPr algn="ctr"/>
            <a:r>
              <a:rPr lang="ko-KR" altLang="en-US" sz="700" dirty="0"/>
              <a:t>진료기록 클릭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291110" y="2382822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2-1.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리스트형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4" name="직사각형 43"/>
          <p:cNvSpPr/>
          <p:nvPr/>
        </p:nvSpPr>
        <p:spPr>
          <a:xfrm>
            <a:off x="3289300" y="5147158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2-2.  </a:t>
            </a:r>
            <a:r>
              <a:rPr lang="ko-KR" altLang="en-US" sz="1050" dirty="0" err="1"/>
              <a:t>진료목록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 err="1"/>
              <a:t>캘린더형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456907" y="3896641"/>
            <a:ext cx="1077686" cy="31840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 err="1"/>
              <a:t>처방목록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60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0" y="1346230"/>
            <a:ext cx="7364186" cy="40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40" y="1248259"/>
            <a:ext cx="5497553" cy="43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28700" y="1654155"/>
            <a:ext cx="7086600" cy="203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의사가 약사에게 약이나 다른 치료제의 종류와 양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,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사용기간 및 기타 필요한 사항을 적어 그대로 조제하도록 한 지시서를 의미한다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 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의사들은 처방전을 작성할 때 종종 아래와 같은 약어를 쓴다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 ad lib.(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needed),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a.c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before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b.i.d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 두 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twice a day), 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deib.alt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이틀에 한번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other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매일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day), p.c.(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식사 후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after meals),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q.h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.(1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hour), q.2h(2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two hours), q.3h(3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시간마다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every three hours),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t.i.d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세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three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q.i.d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하루에 네 번씩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four times a day),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q.s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필요한 만큼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as much as needed), stat.(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즉시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immediately), </a:t>
            </a:r>
            <a:r>
              <a:rPr lang="en-US" altLang="ko-KR" dirty="0" err="1">
                <a:solidFill>
                  <a:srgbClr val="2F2F2F"/>
                </a:solidFill>
                <a:latin typeface="나눔고딕"/>
              </a:rPr>
              <a:t>p.r.n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.(</a:t>
            </a:r>
            <a:r>
              <a:rPr lang="ko-KR" altLang="en-US" dirty="0">
                <a:solidFill>
                  <a:srgbClr val="2F2F2F"/>
                </a:solidFill>
                <a:latin typeface="나눔고딕"/>
              </a:rPr>
              <a:t>필요시 </a:t>
            </a:r>
            <a:r>
              <a:rPr lang="en-US" altLang="ko-KR" dirty="0">
                <a:solidFill>
                  <a:srgbClr val="2F2F2F"/>
                </a:solidFill>
                <a:latin typeface="나눔고딕"/>
              </a:rPr>
              <a:t>when needed)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네이버 지식백과</a:t>
            </a:r>
            <a:r>
              <a:rPr lang="en-US" altLang="ko-KR" b="1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ko-KR" altLang="en-US" dirty="0">
                <a:solidFill>
                  <a:srgbClr val="0047B6"/>
                </a:solidFill>
                <a:latin typeface="Dotum" panose="020B0600000101010101" pitchFamily="50" charset="-127"/>
                <a:ea typeface="Dotum" panose="020B0600000101010101" pitchFamily="50" charset="-127"/>
                <a:hlinkClick r:id="rId2"/>
              </a:rPr>
              <a:t>처방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[prescription] (</a:t>
            </a:r>
            <a:r>
              <a:rPr lang="ko-KR" altLang="en-US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사회복지학사전</a:t>
            </a:r>
            <a:r>
              <a:rPr lang="en-US" altLang="ko-KR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, 2009. 8. 15., Blue Fish)</a:t>
            </a:r>
            <a:endParaRPr lang="en-US" altLang="ko-KR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66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56838"/>
              </p:ext>
            </p:extLst>
          </p:nvPr>
        </p:nvGraphicFramePr>
        <p:xfrm>
          <a:off x="351262" y="62345"/>
          <a:ext cx="8536261" cy="1074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316">
                  <a:extLst>
                    <a:ext uri="{9D8B030D-6E8A-4147-A177-3AD203B41FA5}">
                      <a16:colId xmlns:a16="http://schemas.microsoft.com/office/drawing/2014/main" val="1384982373"/>
                    </a:ext>
                  </a:extLst>
                </a:gridCol>
                <a:gridCol w="2305033">
                  <a:extLst>
                    <a:ext uri="{9D8B030D-6E8A-4147-A177-3AD203B41FA5}">
                      <a16:colId xmlns:a16="http://schemas.microsoft.com/office/drawing/2014/main" val="1966792659"/>
                    </a:ext>
                  </a:extLst>
                </a:gridCol>
                <a:gridCol w="4817327">
                  <a:extLst>
                    <a:ext uri="{9D8B030D-6E8A-4147-A177-3AD203B41FA5}">
                      <a16:colId xmlns:a16="http://schemas.microsoft.com/office/drawing/2014/main" val="417664263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628154332"/>
                    </a:ext>
                  </a:extLst>
                </a:gridCol>
              </a:tblGrid>
              <a:tr h="41784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작동 원리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44712"/>
                  </a:ext>
                </a:extLst>
              </a:tr>
              <a:tr h="41784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344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 접수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00202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삽입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계산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 </a:t>
                      </a:r>
                      <a:r>
                        <a:rPr lang="ko-KR" altLang="en-US" sz="1200" dirty="0" err="1"/>
                        <a:t>진료접수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r>
                        <a:rPr lang="ko-KR" altLang="en-US" sz="1200" baseline="0" dirty="0"/>
                        <a:t>사용자를 추가한다</a:t>
                      </a:r>
                      <a:r>
                        <a:rPr lang="en-US" altLang="ko-KR" sz="1200" baseline="0" dirty="0"/>
                        <a:t>. 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번부터 시작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 err="1"/>
                        <a:t>대기번호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‘</a:t>
                      </a:r>
                      <a:r>
                        <a:rPr lang="ko-KR" altLang="en-US" sz="1200" baseline="0" dirty="0" err="1"/>
                        <a:t>총대기인원</a:t>
                      </a:r>
                      <a:r>
                        <a:rPr lang="en-US" altLang="ko-KR" sz="1200" baseline="0" dirty="0"/>
                        <a:t>’, </a:t>
                      </a:r>
                      <a:r>
                        <a:rPr lang="en-US" altLang="ko-KR" sz="1200" baseline="0" dirty="0" err="1"/>
                        <a:t>hospital_code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user_id</a:t>
                      </a:r>
                      <a:r>
                        <a:rPr lang="en-US" altLang="ko-KR" sz="1200" baseline="0" dirty="0"/>
                        <a:t>)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19619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64001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비태그자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701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대기목록출력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의사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7558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의사가 환자를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for(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=0;i&lt;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;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++){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    if(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==0) { </a:t>
                      </a:r>
                      <a:r>
                        <a:rPr lang="ko-KR" altLang="en-US" sz="1200" dirty="0"/>
                        <a:t>호출 </a:t>
                      </a:r>
                      <a:r>
                        <a:rPr lang="en-US" altLang="ko-KR" sz="1200" dirty="0"/>
                        <a:t>} //</a:t>
                      </a:r>
                      <a:r>
                        <a:rPr lang="ko-KR" altLang="en-US" sz="1200" dirty="0"/>
                        <a:t>첫번째 </a:t>
                      </a:r>
                      <a:r>
                        <a:rPr lang="ko-KR" altLang="en-US" sz="1200" dirty="0" err="1"/>
                        <a:t>환자면</a:t>
                      </a:r>
                      <a:r>
                        <a:rPr lang="ko-KR" altLang="en-US" sz="1200" dirty="0"/>
                        <a:t> 호출한다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else { </a:t>
                      </a:r>
                      <a:r>
                        <a:rPr lang="en-US" altLang="ko-KR" sz="1200" dirty="0" err="1"/>
                        <a:t>wait_num</a:t>
                      </a:r>
                      <a:r>
                        <a:rPr lang="en-US" altLang="ko-KR" sz="1200" dirty="0"/>
                        <a:t>--; } //</a:t>
                      </a:r>
                      <a:r>
                        <a:rPr lang="ko-KR" altLang="en-US" sz="1200" dirty="0"/>
                        <a:t>나머지는 </a:t>
                      </a:r>
                      <a:r>
                        <a:rPr lang="ko-KR" altLang="en-US" sz="1200" dirty="0" err="1"/>
                        <a:t>대기번호를</a:t>
                      </a:r>
                      <a:r>
                        <a:rPr lang="ko-KR" altLang="en-US" sz="1200" dirty="0"/>
                        <a:t> 줄인다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52617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대기인원</a:t>
                      </a:r>
                      <a:r>
                        <a:rPr lang="ko-KR" altLang="en-US" dirty="0"/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WAIT_LIST</a:t>
                      </a:r>
                      <a:r>
                        <a:rPr lang="ko-KR" altLang="en-US" sz="1200" dirty="0"/>
                        <a:t>테이블에서 해당 </a:t>
                      </a:r>
                      <a:r>
                        <a:rPr lang="en-US" altLang="ko-KR" sz="1200" dirty="0" err="1"/>
                        <a:t>hospital_code</a:t>
                      </a:r>
                      <a:r>
                        <a:rPr lang="ko-KR" altLang="en-US" sz="1200" dirty="0"/>
                        <a:t>를 가진 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행의 수를 구한다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 err="1"/>
                        <a:t>총대기인원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2617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전송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의사</a:t>
                      </a:r>
                      <a:r>
                        <a:rPr lang="en-US" altLang="ko-KR" sz="1200" dirty="0"/>
                        <a:t>-&gt;</a:t>
                      </a:r>
                      <a:r>
                        <a:rPr lang="ko-KR" altLang="en-US" sz="1200" dirty="0"/>
                        <a:t>서버 진료기록</a:t>
                      </a:r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73274"/>
                  </a:ext>
                </a:extLst>
              </a:tr>
              <a:tr h="41784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태그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를 가진</a:t>
                      </a:r>
                      <a:r>
                        <a:rPr lang="en-US" altLang="ko-KR" sz="1200" dirty="0"/>
                        <a:t>)NFC</a:t>
                      </a:r>
                      <a:r>
                        <a:rPr lang="ko-KR" altLang="en-US" sz="1200" dirty="0"/>
                        <a:t>야 나 왔어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2956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전송 함수 호출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NFC -&gt; </a:t>
                      </a:r>
                      <a:r>
                        <a:rPr lang="ko-KR" altLang="en-US" sz="1200" dirty="0"/>
                        <a:t>사용자 앱 </a:t>
                      </a:r>
                      <a:r>
                        <a:rPr lang="en-US" altLang="ko-KR" sz="1200" dirty="0"/>
                        <a:t>: </a:t>
                      </a:r>
                      <a:r>
                        <a:rPr lang="en-US" altLang="ko-KR" sz="1200" dirty="0" err="1"/>
                        <a:t>pharm_code</a:t>
                      </a:r>
                      <a:r>
                        <a:rPr lang="ko-KR" altLang="en-US" sz="1200" dirty="0"/>
                        <a:t>전달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함수호출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60725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 err="1"/>
                        <a:t>처방전출력</a:t>
                      </a:r>
                      <a:r>
                        <a:rPr lang="ko-KR" altLang="en-US" sz="1200" dirty="0"/>
                        <a:t> 함수 구현</a:t>
                      </a:r>
                      <a:r>
                        <a:rPr lang="en-US" altLang="ko-KR" sz="1200" dirty="0"/>
                        <a:t>*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if(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en-US" altLang="ko-KR" sz="1200" baseline="0" dirty="0"/>
                        <a:t> != 0){</a:t>
                      </a:r>
                      <a:endParaRPr lang="en-US" altLang="ko-KR" sz="120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MEDICAL_RECORD</a:t>
                      </a:r>
                      <a:r>
                        <a:rPr lang="ko-KR" altLang="en-US" sz="1200" baseline="0" dirty="0"/>
                        <a:t>테이블의 해당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정보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en-US" altLang="ko-KR" sz="1200" baseline="0" dirty="0" err="1"/>
                        <a:t>treat_code</a:t>
                      </a:r>
                      <a:r>
                        <a:rPr lang="ko-KR" altLang="en-US" sz="1200" baseline="0" dirty="0"/>
                        <a:t> 행에</a:t>
                      </a:r>
                      <a:endParaRPr lang="en-US" altLang="ko-KR" sz="1200" baseline="0" dirty="0"/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/>
                        <a:t>      </a:t>
                      </a:r>
                      <a:r>
                        <a:rPr lang="en-US" altLang="ko-KR" sz="1200" baseline="0" dirty="0" err="1"/>
                        <a:t>pharm_code</a:t>
                      </a:r>
                      <a:r>
                        <a:rPr lang="ko-KR" altLang="en-US" sz="1200" baseline="0" dirty="0"/>
                        <a:t>를 넣는다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     TREAT_RECORD</a:t>
                      </a:r>
                      <a:r>
                        <a:rPr lang="ko-KR" altLang="en-US" sz="1200" baseline="0" dirty="0"/>
                        <a:t>와 </a:t>
                      </a:r>
                      <a:r>
                        <a:rPr lang="en-US" altLang="ko-KR" sz="1200" baseline="0" dirty="0"/>
                        <a:t>MEDICAL_RECORD</a:t>
                      </a:r>
                      <a:r>
                        <a:rPr lang="ko-KR" altLang="en-US" sz="1200" baseline="0" dirty="0"/>
                        <a:t>를 </a:t>
                      </a:r>
                      <a:r>
                        <a:rPr lang="en-US" altLang="ko-KR" sz="1200" baseline="0" dirty="0"/>
                        <a:t>id</a:t>
                      </a:r>
                      <a:r>
                        <a:rPr lang="ko-KR" altLang="en-US" sz="1200" baseline="0" dirty="0"/>
                        <a:t>로 조인 후</a:t>
                      </a:r>
                      <a:r>
                        <a:rPr lang="en-US" altLang="ko-KR" sz="1200" baseline="0" dirty="0"/>
                        <a:t>,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en-US" altLang="ko-KR" sz="1200" dirty="0"/>
                        <a:t>      MEDICAL_RECORD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is_used</a:t>
                      </a:r>
                      <a:r>
                        <a:rPr lang="ko-KR" altLang="en-US" sz="1200" dirty="0"/>
                        <a:t>변수를 사용으로 바꾸기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}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else{ … } //</a:t>
                      </a:r>
                      <a:r>
                        <a:rPr lang="ko-KR" altLang="en-US" sz="1200" dirty="0" err="1"/>
                        <a:t>에러처리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51556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앱에서 처방전비활성화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40990"/>
                  </a:ext>
                </a:extLst>
              </a:tr>
              <a:tr h="417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처방전 사용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제조완료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사용자 앱에 정보 푸시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12970"/>
                  </a:ext>
                </a:extLst>
              </a:tr>
              <a:tr h="446594">
                <a:tc vMerge="1"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진료기록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처방전 조회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2842"/>
                  </a:ext>
                </a:extLst>
              </a:tr>
              <a:tr h="44659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DB/</a:t>
                      </a:r>
                      <a:r>
                        <a:rPr lang="ko-KR" altLang="en-US" dirty="0"/>
                        <a:t>서버관리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7691"/>
                  </a:ext>
                </a:extLst>
              </a:tr>
              <a:tr h="49835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진료기록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처방전 조회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병원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일단 구현은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8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6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3455</TotalTime>
  <Words>1104</Words>
  <Application>Microsoft Office PowerPoint</Application>
  <PresentationFormat>화면 슬라이드 쇼(16:10)</PresentationFormat>
  <Paragraphs>419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a아메리카노L</vt:lpstr>
      <vt:lpstr>나눔고딕</vt:lpstr>
      <vt:lpstr>Dotum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yusohyeon</cp:lastModifiedBy>
  <cp:revision>341</cp:revision>
  <cp:lastPrinted>2016-03-31T16:07:22Z</cp:lastPrinted>
  <dcterms:created xsi:type="dcterms:W3CDTF">2016-03-13T04:52:30Z</dcterms:created>
  <dcterms:modified xsi:type="dcterms:W3CDTF">2016-04-01T06:05:52Z</dcterms:modified>
</cp:coreProperties>
</file>