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57" r:id="rId4"/>
    <p:sldId id="290" r:id="rId5"/>
    <p:sldId id="296" r:id="rId6"/>
    <p:sldId id="294" r:id="rId7"/>
    <p:sldId id="295" r:id="rId8"/>
    <p:sldId id="302" r:id="rId9"/>
    <p:sldId id="303" r:id="rId10"/>
    <p:sldId id="304" r:id="rId11"/>
    <p:sldId id="305" r:id="rId12"/>
    <p:sldId id="293" r:id="rId13"/>
    <p:sldId id="307" r:id="rId14"/>
    <p:sldId id="306" r:id="rId15"/>
    <p:sldId id="279" r:id="rId16"/>
    <p:sldId id="310" r:id="rId17"/>
    <p:sldId id="311" r:id="rId18"/>
    <p:sldId id="291" r:id="rId19"/>
    <p:sldId id="300" r:id="rId20"/>
    <p:sldId id="285" r:id="rId21"/>
    <p:sldId id="297" r:id="rId22"/>
    <p:sldId id="301" r:id="rId23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3600" userDrawn="1">
          <p15:clr>
            <a:srgbClr val="A4A3A4"/>
          </p15:clr>
        </p15:guide>
        <p15:guide id="6" orient="horz" pos="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1341" autoAdjust="0"/>
  </p:normalViewPr>
  <p:slideViewPr>
    <p:cSldViewPr snapToGrid="0" showGuides="1">
      <p:cViewPr varScale="1">
        <p:scale>
          <a:sx n="94" d="100"/>
          <a:sy n="94" d="100"/>
        </p:scale>
        <p:origin x="1646" y="86"/>
      </p:cViewPr>
      <p:guideLst>
        <p:guide orient="horz" pos="1800"/>
        <p:guide pos="2880"/>
        <p:guide pos="5760"/>
        <p:guide/>
        <p:guide orient="horz" pos="3600"/>
        <p:guide orient="horz" pos="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07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54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00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63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28600" indent="-228600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호흡기내과</a:t>
            </a:r>
            <a:r>
              <a:rPr lang="en-US" altLang="ko-KR" dirty="0"/>
              <a:t>(</a:t>
            </a:r>
            <a:r>
              <a:rPr lang="ko-KR" altLang="en-US" dirty="0"/>
              <a:t>결핵</a:t>
            </a:r>
            <a:r>
              <a:rPr lang="en-US" altLang="ko-KR" dirty="0"/>
              <a:t>, </a:t>
            </a:r>
            <a:r>
              <a:rPr lang="ko-KR" altLang="en-US" dirty="0"/>
              <a:t>천식</a:t>
            </a:r>
            <a:r>
              <a:rPr lang="en-US" altLang="ko-KR" dirty="0"/>
              <a:t>,</a:t>
            </a:r>
            <a:r>
              <a:rPr lang="ko-KR" altLang="en-US" dirty="0"/>
              <a:t>폐</a:t>
            </a:r>
            <a:r>
              <a:rPr lang="en-US" altLang="ko-KR" dirty="0"/>
              <a:t>)</a:t>
            </a:r>
            <a:r>
              <a:rPr lang="ko-KR" altLang="en-US" dirty="0"/>
              <a:t> 소화기내과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 감염내과</a:t>
            </a:r>
            <a:r>
              <a:rPr lang="en-US" altLang="ko-KR" dirty="0"/>
              <a:t>(</a:t>
            </a:r>
            <a:r>
              <a:rPr lang="ko-KR" altLang="en-US" dirty="0"/>
              <a:t>세균</a:t>
            </a:r>
            <a:r>
              <a:rPr lang="en-US" altLang="ko-KR" dirty="0"/>
              <a:t>, </a:t>
            </a:r>
            <a:r>
              <a:rPr lang="ko-KR" altLang="en-US" dirty="0"/>
              <a:t>바이러스</a:t>
            </a:r>
            <a:r>
              <a:rPr lang="en-US" altLang="ko-KR" dirty="0"/>
              <a:t>)</a:t>
            </a:r>
            <a:r>
              <a:rPr lang="ko-KR" altLang="en-US" dirty="0"/>
              <a:t> 신장내과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고혈압</a:t>
            </a:r>
            <a:r>
              <a:rPr lang="en-US" altLang="ko-KR" dirty="0"/>
              <a:t>)</a:t>
            </a:r>
            <a:r>
              <a:rPr lang="ko-KR" altLang="en-US" dirty="0"/>
              <a:t> 순환기내과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/>
              <a:t>,</a:t>
            </a:r>
            <a:r>
              <a:rPr lang="ko-KR" altLang="en-US" dirty="0"/>
              <a:t>동맥경화</a:t>
            </a:r>
            <a:r>
              <a:rPr lang="en-US" altLang="ko-KR" dirty="0"/>
              <a:t>)</a:t>
            </a:r>
            <a:r>
              <a:rPr lang="ko-KR" altLang="en-US" dirty="0"/>
              <a:t> 내분비</a:t>
            </a:r>
            <a:r>
              <a:rPr lang="en-US" altLang="ko-KR" dirty="0"/>
              <a:t>-</a:t>
            </a:r>
            <a:r>
              <a:rPr lang="ko-KR" altLang="en-US" dirty="0"/>
              <a:t>대사내과</a:t>
            </a:r>
            <a:r>
              <a:rPr lang="en-US" altLang="ko-KR" dirty="0"/>
              <a:t>(</a:t>
            </a:r>
            <a:r>
              <a:rPr lang="ko-KR" altLang="en-US" dirty="0"/>
              <a:t>당뇨</a:t>
            </a:r>
            <a:r>
              <a:rPr lang="en-US" altLang="ko-KR" dirty="0"/>
              <a:t>, </a:t>
            </a:r>
            <a:r>
              <a:rPr lang="ko-KR" altLang="en-US" dirty="0"/>
              <a:t>갑상선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39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발전가능성</a:t>
            </a:r>
          </a:p>
          <a:p>
            <a:r>
              <a:rPr lang="ko-KR" altLang="en-US" dirty="0"/>
              <a:t>진료접수 </a:t>
            </a:r>
            <a:r>
              <a:rPr lang="en-US" altLang="ko-KR" dirty="0"/>
              <a:t>+ </a:t>
            </a:r>
            <a:r>
              <a:rPr lang="ko-KR" altLang="en-US" dirty="0"/>
              <a:t>처방전 </a:t>
            </a:r>
            <a:r>
              <a:rPr lang="en-US" altLang="ko-KR" dirty="0"/>
              <a:t>+ </a:t>
            </a:r>
            <a:r>
              <a:rPr lang="ko-KR" altLang="en-US" dirty="0"/>
              <a:t>진료목록과 더불어</a:t>
            </a:r>
          </a:p>
          <a:p>
            <a:r>
              <a:rPr lang="ko-KR" altLang="en-US" dirty="0"/>
              <a:t>아직은 저희 능력상 구현하지는 못하였지만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병원</a:t>
            </a:r>
            <a:r>
              <a:rPr lang="en-US" altLang="ko-KR" dirty="0"/>
              <a:t>/</a:t>
            </a:r>
            <a:r>
              <a:rPr lang="ko-KR" altLang="en-US" dirty="0"/>
              <a:t>약국에서의 결제까지 </a:t>
            </a:r>
            <a:r>
              <a:rPr lang="ko-KR" altLang="en-US" dirty="0" err="1"/>
              <a:t>앱</a:t>
            </a:r>
            <a:r>
              <a:rPr lang="ko-KR" altLang="en-US" dirty="0"/>
              <a:t> 안에 넣을 수 있다면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진료를 받고 바로 약국으로 직행할 수 있기 때문에</a:t>
            </a:r>
          </a:p>
          <a:p>
            <a:r>
              <a:rPr lang="ko-KR" altLang="en-US" dirty="0"/>
              <a:t>시간 감축의 효과까지 얻을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1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특정 장소에 대한 불편함을 </a:t>
            </a:r>
            <a:r>
              <a:rPr lang="en-US" altLang="ko-KR" dirty="0"/>
              <a:t>IT</a:t>
            </a:r>
            <a:r>
              <a:rPr lang="ko-KR" altLang="en-US" dirty="0"/>
              <a:t>기술로 해결해보자고 하였고</a:t>
            </a:r>
            <a:r>
              <a:rPr lang="en-US" altLang="ko-KR" dirty="0"/>
              <a:t>, </a:t>
            </a:r>
            <a:r>
              <a:rPr lang="ko-KR" altLang="en-US" dirty="0"/>
              <a:t>그 장소로 병원을 선택하였습니다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병원의 시스템은 구두로 진료 접수를 하고</a:t>
            </a:r>
            <a:r>
              <a:rPr lang="en-US" altLang="ko-KR" dirty="0"/>
              <a:t>, </a:t>
            </a:r>
            <a:r>
              <a:rPr lang="ko-KR" altLang="en-US" dirty="0"/>
              <a:t>진료를 받은 뒤 종이처방전을 받아 약국에 제출하는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발상에서 저희는 병원에서 처방전 제출까지의 과정을 </a:t>
            </a:r>
            <a:r>
              <a:rPr lang="ko-KR" altLang="en-US" dirty="0" err="1"/>
              <a:t>스마트폰</a:t>
            </a:r>
            <a:r>
              <a:rPr lang="en-US" altLang="ko-KR" baseline="0" dirty="0"/>
              <a:t> </a:t>
            </a:r>
            <a:r>
              <a:rPr lang="ko-KR" altLang="en-US" baseline="0" dirty="0"/>
              <a:t>하나로 처리해보자는 목표에 이르게 되었습니다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5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현재 병원의 현황에 대해서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하이닥에서</a:t>
            </a:r>
            <a:r>
              <a:rPr lang="ko-KR" altLang="en-US" dirty="0"/>
              <a:t> 진행한 </a:t>
            </a:r>
            <a:r>
              <a:rPr lang="en-US" altLang="ko-KR" dirty="0"/>
              <a:t>‘</a:t>
            </a:r>
            <a:r>
              <a:rPr lang="ko-KR" altLang="en-US" dirty="0" err="1"/>
              <a:t>병의원</a:t>
            </a:r>
            <a:r>
              <a:rPr lang="ko-KR" altLang="en-US" dirty="0"/>
              <a:t> </a:t>
            </a:r>
            <a:r>
              <a:rPr lang="ko-KR" altLang="en-US" dirty="0" err="1"/>
              <a:t>이용시</a:t>
            </a:r>
            <a:r>
              <a:rPr lang="ko-KR" altLang="en-US" dirty="0"/>
              <a:t> 불편사항</a:t>
            </a:r>
            <a:r>
              <a:rPr lang="en-US" altLang="ko-KR" dirty="0"/>
              <a:t>＇</a:t>
            </a:r>
            <a:r>
              <a:rPr lang="ko-KR" altLang="en-US" dirty="0"/>
              <a:t>에 대한 설문결과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병원 이용자들은 병원 서비스에서 긴 진료시간 대기를 </a:t>
            </a:r>
            <a:r>
              <a:rPr lang="en-US" altLang="ko-KR" dirty="0"/>
              <a:t>2</a:t>
            </a:r>
            <a:r>
              <a:rPr lang="ko-KR" altLang="en-US" dirty="0"/>
              <a:t>순위로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처방목록에 대한 데이터의 부재를 </a:t>
            </a:r>
            <a:r>
              <a:rPr lang="en-US" altLang="ko-KR" dirty="0"/>
              <a:t>3</a:t>
            </a:r>
            <a:r>
              <a:rPr lang="ko-KR" altLang="en-US" dirty="0"/>
              <a:t>순위로 꼽았습니다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http://www.hidoc.co.kr/news/meta/item/C0000003380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자료입니다</a:t>
            </a:r>
            <a:r>
              <a:rPr lang="en-US" altLang="ko-KR" dirty="0"/>
              <a:t>. </a:t>
            </a:r>
            <a:r>
              <a:rPr lang="ko-KR" altLang="en-US" dirty="0"/>
              <a:t>의료전문 신문사 </a:t>
            </a:r>
            <a:r>
              <a:rPr lang="ko-KR" altLang="en-US" dirty="0" err="1"/>
              <a:t>메디게이트에</a:t>
            </a:r>
            <a:r>
              <a:rPr lang="ko-KR" altLang="en-US" dirty="0"/>
              <a:t> 의하면</a:t>
            </a:r>
            <a:r>
              <a:rPr lang="en-US" altLang="ko-KR" dirty="0"/>
              <a:t> </a:t>
            </a:r>
            <a:r>
              <a:rPr lang="ko-KR" altLang="en-US" dirty="0"/>
              <a:t>연간 처방전 건수는 </a:t>
            </a:r>
            <a:r>
              <a:rPr lang="en-US" altLang="ko-KR" dirty="0"/>
              <a:t>428,369,000(4</a:t>
            </a:r>
            <a:r>
              <a:rPr lang="ko-KR" altLang="en-US" dirty="0"/>
              <a:t>억 </a:t>
            </a:r>
            <a:r>
              <a:rPr lang="en-US" altLang="ko-KR" dirty="0"/>
              <a:t>2</a:t>
            </a:r>
            <a:r>
              <a:rPr lang="ko-KR" altLang="en-US" dirty="0"/>
              <a:t>천 </a:t>
            </a:r>
            <a:r>
              <a:rPr lang="en-US" altLang="ko-KR" dirty="0"/>
              <a:t>8</a:t>
            </a:r>
            <a:r>
              <a:rPr lang="ko-KR" altLang="en-US" dirty="0"/>
              <a:t>백 </a:t>
            </a:r>
            <a:r>
              <a:rPr lang="en-US" altLang="ko-KR" dirty="0"/>
              <a:t>3</a:t>
            </a:r>
            <a:r>
              <a:rPr lang="ko-KR" altLang="en-US" dirty="0"/>
              <a:t>십 </a:t>
            </a:r>
            <a:r>
              <a:rPr lang="en-US" altLang="ko-KR" dirty="0"/>
              <a:t>6</a:t>
            </a:r>
            <a:r>
              <a:rPr lang="ko-KR" altLang="en-US" dirty="0"/>
              <a:t>만 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 말은 매년 단지 처방전 만으로 약 </a:t>
            </a:r>
            <a:r>
              <a:rPr lang="en-US" altLang="ko-KR" dirty="0"/>
              <a:t>4</a:t>
            </a:r>
            <a:r>
              <a:rPr lang="ko-KR" altLang="en-US" dirty="0"/>
              <a:t>억장 이상의 종이가 사용되고 있다는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http://medigatenews.com/news/2043576175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저희는 이 세 가지를 하나로 합쳐보려고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1"/>
            <a:ext cx="5570951" cy="50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  <a:endParaRPr lang="ko-KR" altLang="en-US" sz="2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9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1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52154" y="2317440"/>
            <a:ext cx="2081568" cy="54006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6667303" y="2441518"/>
            <a:ext cx="110368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방문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395765" y="3037520"/>
            <a:ext cx="1817359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</a:t>
            </a:r>
            <a:r>
              <a:rPr kumimoji="1" lang="en-US" altLang="ko-KR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3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약국에 가서 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 처방전을 약국에 전송할 수 있다</a:t>
            </a:r>
            <a:r>
              <a:rPr kumimoji="1" lang="en-US" altLang="ko-KR" sz="833" noProof="1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0696" y="663306"/>
            <a:ext cx="7136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시연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5221" y="1396093"/>
            <a:ext cx="16422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160" b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Mobizen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53687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1504536" y="2621106"/>
            <a:ext cx="229532" cy="935363"/>
          </a:xfrm>
          <a:prstGeom prst="rect">
            <a:avLst/>
          </a:prstGeom>
        </p:spPr>
      </p:pic>
      <p:pic>
        <p:nvPicPr>
          <p:cNvPr id="78" name="그림 77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7565209" y="2621105"/>
            <a:ext cx="229532" cy="93536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451653" y="1829450"/>
            <a:ext cx="6416642" cy="2408204"/>
            <a:chOff x="827584" y="2195339"/>
            <a:chExt cx="7699970" cy="288984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막힌 원호 22"/>
            <p:cNvSpPr/>
            <p:nvPr/>
          </p:nvSpPr>
          <p:spPr>
            <a:xfrm>
              <a:off x="82758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 rot="10800000">
              <a:off x="3235102" y="2195339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>
              <a:off x="564723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979871" y="2317440"/>
            <a:ext cx="1380153" cy="1380153"/>
          </a:xfrm>
          <a:prstGeom prst="ellipse">
            <a:avLst/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50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54858" y="2347619"/>
            <a:ext cx="1380153" cy="1380153"/>
          </a:xfrm>
          <a:prstGeom prst="ellipse">
            <a:avLst/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87108" y="2347619"/>
            <a:ext cx="1380153" cy="1380153"/>
          </a:xfrm>
          <a:prstGeom prst="ellipse">
            <a:avLst/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600" b="1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67" name="Rectangle 54"/>
          <p:cNvSpPr>
            <a:spLocks noChangeArrowheads="1"/>
          </p:cNvSpPr>
          <p:nvPr/>
        </p:nvSpPr>
        <p:spPr bwMode="auto">
          <a:xfrm>
            <a:off x="1804840" y="2745162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소지 환자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3836045" y="2775910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중대형 병원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내과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)</a:t>
            </a:r>
            <a:endParaRPr lang="en-US" altLang="ko-KR" sz="9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58184" y="2857500"/>
            <a:ext cx="16801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약국</a:t>
            </a:r>
            <a:endParaRPr lang="en-US" altLang="ko-KR" sz="833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1871700" y="3937620"/>
            <a:ext cx="1560173" cy="641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핸드폰 하나로 완료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병원의 진료 접수부터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처방까지 완료할 수 있다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5952154" y="3937620"/>
            <a:ext cx="1560173" cy="76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입력과정 생략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받았을 때에는 약을 모두 입력해야했으나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모바일로 받게 될 경우에는 입력을 생략할 수 있다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3911927" y="1626619"/>
            <a:ext cx="1560173" cy="5128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종이절약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처방전에 사용되는 많은 양의 종이를 절약할 수 있다</a:t>
            </a:r>
            <a:r>
              <a:rPr kumimoji="1" lang="en-US" altLang="ko-KR" sz="833" noProof="1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8940" y="663306"/>
            <a:ext cx="12666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기대효과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0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4496" y="663306"/>
            <a:ext cx="15263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발전가능성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>
            <a:spLocks noChangeArrowheads="1"/>
          </p:cNvSpPr>
          <p:nvPr/>
        </p:nvSpPr>
        <p:spPr bwMode="auto">
          <a:xfrm>
            <a:off x="323528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0" lang="en-US" altLang="ko-KR" sz="2400" b="0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AutoShape 3"/>
          <p:cNvSpPr>
            <a:spLocks noChangeArrowheads="1"/>
          </p:cNvSpPr>
          <p:nvPr/>
        </p:nvSpPr>
        <p:spPr bwMode="auto">
          <a:xfrm rot="5400000">
            <a:off x="2343260" y="1743555"/>
            <a:ext cx="3957434" cy="3671304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0C0C0">
              <a:alpha val="28999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4368242" y="2054598"/>
            <a:ext cx="753052" cy="1477632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>
            <a:off x="4368242" y="3071004"/>
            <a:ext cx="753052" cy="461226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1571585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555180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sp>
        <p:nvSpPr>
          <p:cNvPr id="44" name="AutoShape 2"/>
          <p:cNvSpPr>
            <a:spLocks noChangeArrowheads="1"/>
          </p:cNvSpPr>
          <p:nvPr/>
        </p:nvSpPr>
        <p:spPr bwMode="auto">
          <a:xfrm>
            <a:off x="2486325" y="1589102"/>
            <a:ext cx="3676998" cy="3967399"/>
          </a:xfrm>
          <a:prstGeom prst="flowChartDelay">
            <a:avLst/>
          </a:prstGeom>
          <a:solidFill>
            <a:schemeClr val="bg1">
              <a:lumMod val="95000"/>
              <a:alpha val="10001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2484902" y="1589102"/>
            <a:ext cx="1883340" cy="930994"/>
          </a:xfrm>
          <a:prstGeom prst="roundRect">
            <a:avLst>
              <a:gd name="adj" fmla="val 16667"/>
            </a:avLst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484902" y="2604084"/>
            <a:ext cx="1883340" cy="93384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484902" y="3620490"/>
            <a:ext cx="1883340" cy="932418"/>
          </a:xfrm>
          <a:prstGeom prst="roundRect">
            <a:avLst>
              <a:gd name="adj" fmla="val 16667"/>
            </a:avLst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2484902" y="4638319"/>
            <a:ext cx="1883340" cy="93099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5121294" y="3018334"/>
            <a:ext cx="1883340" cy="10277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800" baseline="-25000" dirty="0"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 rot="10800000">
            <a:off x="6445184" y="3150722"/>
            <a:ext cx="542367" cy="875476"/>
          </a:xfrm>
          <a:prstGeom prst="roundRect">
            <a:avLst>
              <a:gd name="adj" fmla="val 2047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2563196" y="1867356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563196" y="2870949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563196" y="388735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진료기록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563196" y="4746315"/>
            <a:ext cx="17039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결제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225212" y="333217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시간감축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기능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031505"/>
            <a:ext cx="160492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 가능성</a:t>
            </a: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9364980" y="-2598420"/>
            <a:ext cx="29557980" cy="2110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-178659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5" y="4716781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0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05" y="475136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525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34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45" y="473612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" y="-178659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860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86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0" y="473612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2560320" y="2415540"/>
            <a:ext cx="11811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154680" y="3017520"/>
            <a:ext cx="8229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83360" y="1899920"/>
            <a:ext cx="0" cy="28362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51560" y="6400800"/>
            <a:ext cx="2689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446520" y="7955280"/>
            <a:ext cx="12725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511790" y="7955280"/>
            <a:ext cx="12725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4859000" y="7955280"/>
            <a:ext cx="9296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7814982" y="7269480"/>
            <a:ext cx="0" cy="36728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-784860" y="8412480"/>
            <a:ext cx="1546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-5509260" y="6187440"/>
            <a:ext cx="1546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-1127760" y="5715000"/>
            <a:ext cx="624840" cy="6156960"/>
          </a:xfrm>
          <a:custGeom>
            <a:avLst/>
            <a:gdLst>
              <a:gd name="connsiteX0" fmla="*/ 0 w 624840"/>
              <a:gd name="connsiteY0" fmla="*/ 0 h 6156960"/>
              <a:gd name="connsiteX1" fmla="*/ 624840 w 624840"/>
              <a:gd name="connsiteY1" fmla="*/ 0 h 6156960"/>
              <a:gd name="connsiteX2" fmla="*/ 624840 w 624840"/>
              <a:gd name="connsiteY2" fmla="*/ 6156960 h 6156960"/>
              <a:gd name="connsiteX3" fmla="*/ 289560 w 624840"/>
              <a:gd name="connsiteY3" fmla="*/ 6156960 h 615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" h="6156960">
                <a:moveTo>
                  <a:pt x="0" y="0"/>
                </a:moveTo>
                <a:lnTo>
                  <a:pt x="624840" y="0"/>
                </a:lnTo>
                <a:lnTo>
                  <a:pt x="624840" y="6156960"/>
                </a:lnTo>
                <a:lnTo>
                  <a:pt x="289560" y="615696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560320" y="8412480"/>
            <a:ext cx="0" cy="25298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51560" y="13578840"/>
            <a:ext cx="29641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-2453640" y="10165080"/>
            <a:ext cx="3886200" cy="548640"/>
          </a:xfrm>
          <a:custGeom>
            <a:avLst/>
            <a:gdLst>
              <a:gd name="connsiteX0" fmla="*/ 0 w 3886200"/>
              <a:gd name="connsiteY0" fmla="*/ 152400 h 548640"/>
              <a:gd name="connsiteX1" fmla="*/ 0 w 3886200"/>
              <a:gd name="connsiteY1" fmla="*/ 548640 h 548640"/>
              <a:gd name="connsiteX2" fmla="*/ 3886200 w 3886200"/>
              <a:gd name="connsiteY2" fmla="*/ 548640 h 548640"/>
              <a:gd name="connsiteX3" fmla="*/ 3886200 w 3886200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0" h="548640">
                <a:moveTo>
                  <a:pt x="0" y="152400"/>
                </a:moveTo>
                <a:lnTo>
                  <a:pt x="0" y="548640"/>
                </a:lnTo>
                <a:lnTo>
                  <a:pt x="3886200" y="548640"/>
                </a:lnTo>
                <a:lnTo>
                  <a:pt x="388620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-1097280" y="10271760"/>
            <a:ext cx="3048000" cy="762000"/>
          </a:xfrm>
          <a:custGeom>
            <a:avLst/>
            <a:gdLst>
              <a:gd name="connsiteX0" fmla="*/ 0 w 3048000"/>
              <a:gd name="connsiteY0" fmla="*/ 0 h 762000"/>
              <a:gd name="connsiteX1" fmla="*/ 0 w 3048000"/>
              <a:gd name="connsiteY1" fmla="*/ 320040 h 762000"/>
              <a:gd name="connsiteX2" fmla="*/ 3048000 w 3048000"/>
              <a:gd name="connsiteY2" fmla="*/ 320040 h 762000"/>
              <a:gd name="connsiteX3" fmla="*/ 3048000 w 30480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762000">
                <a:moveTo>
                  <a:pt x="0" y="0"/>
                </a:moveTo>
                <a:lnTo>
                  <a:pt x="0" y="320040"/>
                </a:lnTo>
                <a:lnTo>
                  <a:pt x="3048000" y="320040"/>
                </a:lnTo>
                <a:lnTo>
                  <a:pt x="3048000" y="76200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-2438400" y="10332720"/>
            <a:ext cx="5897880" cy="6751320"/>
          </a:xfrm>
          <a:custGeom>
            <a:avLst/>
            <a:gdLst>
              <a:gd name="connsiteX0" fmla="*/ 0 w 5897880"/>
              <a:gd name="connsiteY0" fmla="*/ 6065520 h 6751320"/>
              <a:gd name="connsiteX1" fmla="*/ 0 w 5897880"/>
              <a:gd name="connsiteY1" fmla="*/ 6751320 h 6751320"/>
              <a:gd name="connsiteX2" fmla="*/ 5897880 w 5897880"/>
              <a:gd name="connsiteY2" fmla="*/ 6751320 h 6751320"/>
              <a:gd name="connsiteX3" fmla="*/ 5897880 w 5897880"/>
              <a:gd name="connsiteY3" fmla="*/ 426720 h 6751320"/>
              <a:gd name="connsiteX4" fmla="*/ 5394960 w 5897880"/>
              <a:gd name="connsiteY4" fmla="*/ 426720 h 6751320"/>
              <a:gd name="connsiteX5" fmla="*/ 5394960 w 5897880"/>
              <a:gd name="connsiteY5" fmla="*/ 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7880" h="6751320">
                <a:moveTo>
                  <a:pt x="0" y="6065520"/>
                </a:moveTo>
                <a:lnTo>
                  <a:pt x="0" y="6751320"/>
                </a:lnTo>
                <a:lnTo>
                  <a:pt x="5897880" y="6751320"/>
                </a:lnTo>
                <a:lnTo>
                  <a:pt x="5897880" y="426720"/>
                </a:lnTo>
                <a:lnTo>
                  <a:pt x="5394960" y="426720"/>
                </a:lnTo>
                <a:lnTo>
                  <a:pt x="53949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-1402080" y="14996160"/>
            <a:ext cx="1508760" cy="1920240"/>
          </a:xfrm>
          <a:custGeom>
            <a:avLst/>
            <a:gdLst>
              <a:gd name="connsiteX0" fmla="*/ 0 w 1508760"/>
              <a:gd name="connsiteY0" fmla="*/ 1508760 h 1920240"/>
              <a:gd name="connsiteX1" fmla="*/ 0 w 1508760"/>
              <a:gd name="connsiteY1" fmla="*/ 1920240 h 1920240"/>
              <a:gd name="connsiteX2" fmla="*/ 929640 w 1508760"/>
              <a:gd name="connsiteY2" fmla="*/ 1920240 h 1920240"/>
              <a:gd name="connsiteX3" fmla="*/ 929640 w 1508760"/>
              <a:gd name="connsiteY3" fmla="*/ 0 h 1920240"/>
              <a:gd name="connsiteX4" fmla="*/ 1508760 w 1508760"/>
              <a:gd name="connsiteY4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760" h="1920240">
                <a:moveTo>
                  <a:pt x="0" y="1508760"/>
                </a:moveTo>
                <a:lnTo>
                  <a:pt x="0" y="1920240"/>
                </a:lnTo>
                <a:lnTo>
                  <a:pt x="929640" y="1920240"/>
                </a:lnTo>
                <a:lnTo>
                  <a:pt x="929640" y="0"/>
                </a:lnTo>
                <a:lnTo>
                  <a:pt x="15087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-4511040" y="10393680"/>
            <a:ext cx="5044440" cy="7071360"/>
          </a:xfrm>
          <a:custGeom>
            <a:avLst/>
            <a:gdLst>
              <a:gd name="connsiteX0" fmla="*/ 5044440 w 5044440"/>
              <a:gd name="connsiteY0" fmla="*/ 6096000 h 7071360"/>
              <a:gd name="connsiteX1" fmla="*/ 5044440 w 5044440"/>
              <a:gd name="connsiteY1" fmla="*/ 7071360 h 7071360"/>
              <a:gd name="connsiteX2" fmla="*/ 0 w 5044440"/>
              <a:gd name="connsiteY2" fmla="*/ 7071360 h 7071360"/>
              <a:gd name="connsiteX3" fmla="*/ 0 w 5044440"/>
              <a:gd name="connsiteY3" fmla="*/ 0 h 7071360"/>
              <a:gd name="connsiteX4" fmla="*/ 335280 w 5044440"/>
              <a:gd name="connsiteY4" fmla="*/ 0 h 707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4440" h="7071360">
                <a:moveTo>
                  <a:pt x="5044440" y="6096000"/>
                </a:moveTo>
                <a:lnTo>
                  <a:pt x="5044440" y="7071360"/>
                </a:lnTo>
                <a:lnTo>
                  <a:pt x="0" y="7071360"/>
                </a:lnTo>
                <a:lnTo>
                  <a:pt x="0" y="0"/>
                </a:lnTo>
                <a:lnTo>
                  <a:pt x="33528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1447800" y="10317480"/>
            <a:ext cx="2118360" cy="6629400"/>
          </a:xfrm>
          <a:custGeom>
            <a:avLst/>
            <a:gdLst>
              <a:gd name="connsiteX0" fmla="*/ 0 w 2118360"/>
              <a:gd name="connsiteY0" fmla="*/ 6202680 h 6629400"/>
              <a:gd name="connsiteX1" fmla="*/ 0 w 2118360"/>
              <a:gd name="connsiteY1" fmla="*/ 6629400 h 6629400"/>
              <a:gd name="connsiteX2" fmla="*/ 2118360 w 2118360"/>
              <a:gd name="connsiteY2" fmla="*/ 6629400 h 6629400"/>
              <a:gd name="connsiteX3" fmla="*/ 2118360 w 2118360"/>
              <a:gd name="connsiteY3" fmla="*/ 0 h 6629400"/>
              <a:gd name="connsiteX4" fmla="*/ 1645920 w 2118360"/>
              <a:gd name="connsiteY4" fmla="*/ 0 h 662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360" h="6629400">
                <a:moveTo>
                  <a:pt x="0" y="6202680"/>
                </a:moveTo>
                <a:lnTo>
                  <a:pt x="0" y="6629400"/>
                </a:lnTo>
                <a:lnTo>
                  <a:pt x="2118360" y="6629400"/>
                </a:lnTo>
                <a:lnTo>
                  <a:pt x="2118360" y="0"/>
                </a:lnTo>
                <a:lnTo>
                  <a:pt x="164592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-4724400" y="10104120"/>
            <a:ext cx="8900160" cy="7223760"/>
          </a:xfrm>
          <a:custGeom>
            <a:avLst/>
            <a:gdLst>
              <a:gd name="connsiteX0" fmla="*/ 8900160 w 8900160"/>
              <a:gd name="connsiteY0" fmla="*/ 6385560 h 7223760"/>
              <a:gd name="connsiteX1" fmla="*/ 8900160 w 8900160"/>
              <a:gd name="connsiteY1" fmla="*/ 7223760 h 7223760"/>
              <a:gd name="connsiteX2" fmla="*/ 0 w 8900160"/>
              <a:gd name="connsiteY2" fmla="*/ 7223760 h 7223760"/>
              <a:gd name="connsiteX3" fmla="*/ 0 w 8900160"/>
              <a:gd name="connsiteY3" fmla="*/ 0 h 7223760"/>
              <a:gd name="connsiteX4" fmla="*/ 518160 w 8900160"/>
              <a:gd name="connsiteY4" fmla="*/ 0 h 722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60" h="7223760">
                <a:moveTo>
                  <a:pt x="8900160" y="6385560"/>
                </a:moveTo>
                <a:lnTo>
                  <a:pt x="8900160" y="7223760"/>
                </a:lnTo>
                <a:lnTo>
                  <a:pt x="0" y="7223760"/>
                </a:lnTo>
                <a:lnTo>
                  <a:pt x="0" y="0"/>
                </a:lnTo>
                <a:lnTo>
                  <a:pt x="5181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3017520" y="9997440"/>
            <a:ext cx="2499360" cy="7147560"/>
          </a:xfrm>
          <a:custGeom>
            <a:avLst/>
            <a:gdLst>
              <a:gd name="connsiteX0" fmla="*/ 2499360 w 2499360"/>
              <a:gd name="connsiteY0" fmla="*/ 6583680 h 7147560"/>
              <a:gd name="connsiteX1" fmla="*/ 2499360 w 2499360"/>
              <a:gd name="connsiteY1" fmla="*/ 7147560 h 7147560"/>
              <a:gd name="connsiteX2" fmla="*/ 655320 w 2499360"/>
              <a:gd name="connsiteY2" fmla="*/ 7147560 h 7147560"/>
              <a:gd name="connsiteX3" fmla="*/ 655320 w 2499360"/>
              <a:gd name="connsiteY3" fmla="*/ 0 h 7147560"/>
              <a:gd name="connsiteX4" fmla="*/ 0 w 2499360"/>
              <a:gd name="connsiteY4" fmla="*/ 0 h 714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7147560">
                <a:moveTo>
                  <a:pt x="2499360" y="6583680"/>
                </a:moveTo>
                <a:lnTo>
                  <a:pt x="2499360" y="7147560"/>
                </a:lnTo>
                <a:lnTo>
                  <a:pt x="655320" y="7147560"/>
                </a:lnTo>
                <a:lnTo>
                  <a:pt x="65532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2743200" y="10339754"/>
            <a:ext cx="13880123" cy="2672861"/>
          </a:xfrm>
          <a:custGeom>
            <a:avLst/>
            <a:gdLst>
              <a:gd name="connsiteX0" fmla="*/ 13880123 w 13880123"/>
              <a:gd name="connsiteY0" fmla="*/ 2672861 h 2672861"/>
              <a:gd name="connsiteX1" fmla="*/ 4689231 w 13880123"/>
              <a:gd name="connsiteY1" fmla="*/ 2672861 h 2672861"/>
              <a:gd name="connsiteX2" fmla="*/ 4689231 w 13880123"/>
              <a:gd name="connsiteY2" fmla="*/ 328246 h 2672861"/>
              <a:gd name="connsiteX3" fmla="*/ 0 w 13880123"/>
              <a:gd name="connsiteY3" fmla="*/ 328246 h 2672861"/>
              <a:gd name="connsiteX4" fmla="*/ 0 w 13880123"/>
              <a:gd name="connsiteY4" fmla="*/ 0 h 2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123" h="2672861">
                <a:moveTo>
                  <a:pt x="13880123" y="2672861"/>
                </a:moveTo>
                <a:lnTo>
                  <a:pt x="4689231" y="2672861"/>
                </a:lnTo>
                <a:lnTo>
                  <a:pt x="4689231" y="328246"/>
                </a:lnTo>
                <a:lnTo>
                  <a:pt x="0" y="328246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-5509260" y="5509260"/>
            <a:ext cx="12954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7082790" y="5867978"/>
            <a:ext cx="34290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18531068" y="10466363"/>
            <a:ext cx="23151" cy="16870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2918460" y="-1203960"/>
            <a:ext cx="8229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38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순서 </a:t>
            </a:r>
            <a:r>
              <a:rPr lang="ko-KR" altLang="en-US" dirty="0" err="1"/>
              <a:t>꼬이는거</a:t>
            </a:r>
            <a:r>
              <a:rPr lang="ko-KR" altLang="en-US" dirty="0"/>
              <a:t> 어떻게 할거냐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초진</a:t>
            </a:r>
            <a:endParaRPr lang="en-US" altLang="ko-KR" dirty="0"/>
          </a:p>
          <a:p>
            <a:r>
              <a:rPr lang="ko-KR" altLang="en-US" dirty="0" err="1"/>
              <a:t>스마트폰</a:t>
            </a:r>
            <a:r>
              <a:rPr lang="ko-KR" altLang="en-US" dirty="0"/>
              <a:t> 없는 사람 또는 노인들은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카드발급</a:t>
            </a:r>
            <a:endParaRPr lang="en-US" altLang="ko-KR" dirty="0"/>
          </a:p>
          <a:p>
            <a:r>
              <a:rPr lang="ko-KR" altLang="en-US" dirty="0"/>
              <a:t>지금 종이처방전으로 하는 이유는 </a:t>
            </a:r>
            <a:r>
              <a:rPr lang="ko-KR" altLang="en-US" dirty="0" err="1"/>
              <a:t>뭐인거같음</a:t>
            </a:r>
            <a:r>
              <a:rPr lang="en-US" altLang="ko-KR" dirty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법</a:t>
            </a:r>
            <a:r>
              <a:rPr lang="en-US" altLang="ko-KR" dirty="0"/>
              <a:t>/</a:t>
            </a:r>
            <a:r>
              <a:rPr lang="ko-KR" altLang="en-US" dirty="0"/>
              <a:t>관습</a:t>
            </a:r>
            <a:endParaRPr lang="en-US" altLang="ko-KR" dirty="0"/>
          </a:p>
          <a:p>
            <a:r>
              <a:rPr lang="ko-KR" altLang="en-US" dirty="0"/>
              <a:t>진료목록으로 할 수 </a:t>
            </a:r>
            <a:r>
              <a:rPr lang="ko-KR" altLang="en-US" dirty="0" err="1"/>
              <a:t>있는거</a:t>
            </a:r>
            <a:r>
              <a:rPr lang="en-US" altLang="ko-KR" dirty="0"/>
              <a:t>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우선 진료목록보다는 </a:t>
            </a:r>
            <a:r>
              <a:rPr lang="ko-KR" altLang="en-US" dirty="0" err="1"/>
              <a:t>처방받은</a:t>
            </a:r>
            <a:r>
              <a:rPr lang="ko-KR" altLang="en-US" dirty="0"/>
              <a:t> 약에 주목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그래프에서 보였듯이 </a:t>
            </a:r>
            <a:r>
              <a:rPr lang="ko-KR" altLang="en-US" dirty="0" err="1"/>
              <a:t>처방약에대한</a:t>
            </a:r>
            <a:r>
              <a:rPr lang="ko-KR" altLang="en-US" dirty="0"/>
              <a:t> 정보 부재가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사례를 하나 들려드리고 싶음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동네에서 </a:t>
            </a:r>
            <a:r>
              <a:rPr lang="ko-KR" altLang="en-US" dirty="0" err="1"/>
              <a:t>처방받은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주일간 먹었음</a:t>
            </a:r>
            <a:r>
              <a:rPr lang="en-US" altLang="ko-KR" dirty="0"/>
              <a:t>. </a:t>
            </a:r>
            <a:r>
              <a:rPr lang="ko-KR" altLang="en-US" dirty="0"/>
              <a:t>회사를 다니면서 속이 너무 </a:t>
            </a:r>
            <a:r>
              <a:rPr lang="ko-KR" altLang="en-US" dirty="0" err="1"/>
              <a:t>안좋길래</a:t>
            </a:r>
            <a:r>
              <a:rPr lang="ko-KR" altLang="en-US" dirty="0"/>
              <a:t> 회사 근처의 병원을 감</a:t>
            </a:r>
            <a:r>
              <a:rPr lang="en-US" altLang="ko-KR" dirty="0"/>
              <a:t>. </a:t>
            </a:r>
            <a:r>
              <a:rPr lang="ko-KR" altLang="en-US" dirty="0"/>
              <a:t>최근에 먹은 약을 물어보는데</a:t>
            </a:r>
            <a:r>
              <a:rPr lang="en-US" altLang="ko-KR" dirty="0"/>
              <a:t>, </a:t>
            </a:r>
            <a:r>
              <a:rPr lang="ko-KR" altLang="en-US" dirty="0"/>
              <a:t>약 목록이 없어서 자세히 말을 못함</a:t>
            </a:r>
            <a:r>
              <a:rPr lang="en-US" altLang="ko-KR" dirty="0"/>
              <a:t>. </a:t>
            </a:r>
            <a:r>
              <a:rPr lang="ko-KR" altLang="en-US" dirty="0" err="1"/>
              <a:t>다음번에</a:t>
            </a:r>
            <a:r>
              <a:rPr lang="ko-KR" altLang="en-US" dirty="0"/>
              <a:t> 약 목록을 알아서 </a:t>
            </a:r>
            <a:r>
              <a:rPr lang="ko-KR" altLang="en-US" dirty="0" err="1"/>
              <a:t>들고갔더니</a:t>
            </a:r>
            <a:r>
              <a:rPr lang="en-US" altLang="ko-KR" dirty="0"/>
              <a:t>, </a:t>
            </a:r>
            <a:r>
              <a:rPr lang="ko-KR" altLang="en-US" dirty="0"/>
              <a:t>동네에서 처방해준 약 </a:t>
            </a:r>
            <a:r>
              <a:rPr lang="ko-KR" altLang="en-US" dirty="0" err="1"/>
              <a:t>성분때문에</a:t>
            </a:r>
            <a:r>
              <a:rPr lang="ko-KR" altLang="en-US" dirty="0"/>
              <a:t> 부작용이 있던 것이었음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3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dirty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7"/>
          <a:stretch/>
        </p:blipFill>
        <p:spPr>
          <a:xfrm>
            <a:off x="3087508" y="1427142"/>
            <a:ext cx="2968984" cy="34121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3815702" y="3846989"/>
            <a:ext cx="1512596" cy="16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막힌 원호 11"/>
          <p:cNvSpPr/>
          <p:nvPr/>
        </p:nvSpPr>
        <p:spPr>
          <a:xfrm>
            <a:off x="2171733" y="4118712"/>
            <a:ext cx="4680520" cy="4477680"/>
          </a:xfrm>
          <a:prstGeom prst="blockArc">
            <a:avLst>
              <a:gd name="adj1" fmla="val 10800000"/>
              <a:gd name="adj2" fmla="val 21591230"/>
              <a:gd name="adj3" fmla="val 346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0003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90396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77011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1027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419966" y="3080006"/>
            <a:ext cx="660073" cy="660073"/>
          </a:xfrm>
          <a:prstGeom prst="ellipse">
            <a:avLst/>
          </a:prstGeom>
          <a:solidFill>
            <a:srgbClr val="6388A8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40079" y="2239912"/>
            <a:ext cx="660073" cy="660073"/>
          </a:xfrm>
          <a:prstGeom prst="ellipse">
            <a:avLst/>
          </a:prstGeom>
          <a:solidFill>
            <a:srgbClr val="2D5A9B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880239" y="2239912"/>
            <a:ext cx="660073" cy="6600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60359" y="3080006"/>
            <a:ext cx="660073" cy="66007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1659557" y="2016722"/>
            <a:ext cx="1719245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병원은 아파서 방문하는 장소임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절차를 간단히 줄여보자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404267" y="1967964"/>
            <a:ext cx="2055879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r>
              <a:rPr kumimoji="1" lang="en-US" altLang="ko-KR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 제출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현재 진료 접수 시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구두 접수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대기인원을 알 수 없는 병원 존재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종이처방전은 약국 제출용이므로</a:t>
            </a:r>
            <a:endParaRPr kumimoji="1" lang="en-US" altLang="ko-KR" sz="900" kern="0" noProof="1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전달만 되면 됨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99718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6388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2009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6025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32174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347784" y="3248459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3" name="Rectangle 96"/>
          <p:cNvSpPr>
            <a:spLocks noChangeArrowheads="1"/>
          </p:cNvSpPr>
          <p:nvPr/>
        </p:nvSpPr>
        <p:spPr bwMode="auto">
          <a:xfrm>
            <a:off x="3368165" y="2408365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4797690" y="2413592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불편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5880240" y="3156125"/>
            <a:ext cx="803899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해결</a:t>
            </a:r>
            <a:endParaRPr lang="en-US" altLang="ko-KR" sz="1400" b="1" kern="0" dirty="0">
              <a:solidFill>
                <a:srgbClr val="FFFFFF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방안</a:t>
            </a:r>
            <a:endParaRPr kumimoji="1" lang="ko-KR" altLang="ko-KR" sz="14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993820" y="3873300"/>
            <a:ext cx="165796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장소에 대한 불편함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특정 장소에 대한 불편함을 </a:t>
            </a:r>
            <a:r>
              <a:rPr kumimoji="1" lang="en-US" altLang="ko-KR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IT</a:t>
            </a: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기술로 해결해보자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290397" y="3873300"/>
            <a:ext cx="212043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하나로 </a:t>
            </a:r>
            <a:r>
              <a:rPr kumimoji="1" lang="en-US" altLang="ko-KR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Task</a:t>
            </a:r>
            <a:r>
              <a:rPr kumimoji="1"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완료 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병원에서부터 처방전 제출까지</a:t>
            </a:r>
            <a:endParaRPr kumimoji="1" lang="en-US" altLang="ko-KR" sz="900" kern="0" noProof="1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처리해보자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2240" y="663306"/>
            <a:ext cx="13628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441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4294093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34753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93341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55114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13702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54362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2950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753610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12198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5717" y="4894993"/>
            <a:ext cx="6275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실제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하이닥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회원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650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명을 대상으로 한 ‘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병의원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이용시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불편사항’에 대한 설문조사결과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034" y="663306"/>
            <a:ext cx="30973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병의원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이용시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불편사항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35506" y="1550894"/>
            <a:ext cx="3110753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5506" y="1979666"/>
            <a:ext cx="199912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5506" y="2415869"/>
            <a:ext cx="824754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5505" y="2833357"/>
            <a:ext cx="79785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5505" y="3250845"/>
            <a:ext cx="7171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5505" y="3673682"/>
            <a:ext cx="564778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5505" y="4070608"/>
            <a:ext cx="1075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505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8965" y="4542989"/>
            <a:ext cx="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3764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7531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100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9268" y="4543872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150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8722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200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783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250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369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300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072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350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60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963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9362" y="1545787"/>
            <a:ext cx="220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진료 시 자세한 설명부족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43745" y="200154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예약시스템 부재와 </a:t>
            </a:r>
            <a:r>
              <a:rPr lang="ko-KR" altLang="en-US" sz="1000" dirty="0" err="1">
                <a:ea typeface="a아메리카노L" panose="02020600000000000000" pitchFamily="18" charset="-127"/>
              </a:rPr>
              <a:t>내원</a:t>
            </a:r>
            <a:r>
              <a:rPr lang="ko-KR" altLang="en-US" sz="1000" dirty="0">
                <a:ea typeface="a아메리카노L" panose="02020600000000000000" pitchFamily="18" charset="-127"/>
              </a:rPr>
              <a:t> 후 긴 대기시간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5767" y="24572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처방된 약에 대한 자세한 정보 부재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47162" y="285368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나의 증상에 따른 진료과목 선택의 어려움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46735" y="32350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신뢰할만한 병원 정보의 부재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4920" y="3631481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주간</a:t>
            </a:r>
            <a:r>
              <a:rPr lang="en-US" altLang="ko-KR" sz="1000" dirty="0">
                <a:ea typeface="a아메리카노L" panose="02020600000000000000" pitchFamily="18" charset="-127"/>
              </a:rPr>
              <a:t>(</a:t>
            </a:r>
            <a:r>
              <a:rPr lang="ko-KR" altLang="en-US" sz="1000" dirty="0">
                <a:ea typeface="a아메리카노L" panose="02020600000000000000" pitchFamily="18" charset="-127"/>
              </a:rPr>
              <a:t>오전</a:t>
            </a:r>
            <a:r>
              <a:rPr lang="en-US" altLang="ko-KR" sz="1000" dirty="0">
                <a:ea typeface="a아메리카노L" panose="02020600000000000000" pitchFamily="18" charset="-127"/>
              </a:rPr>
              <a:t>9</a:t>
            </a:r>
            <a:r>
              <a:rPr lang="ko-KR" altLang="en-US" sz="1000" dirty="0">
                <a:ea typeface="a아메리카노L" panose="02020600000000000000" pitchFamily="18" charset="-127"/>
              </a:rPr>
              <a:t>시</a:t>
            </a:r>
            <a:r>
              <a:rPr lang="en-US" altLang="ko-KR" sz="1000" dirty="0">
                <a:ea typeface="a아메리카노L" panose="02020600000000000000" pitchFamily="18" charset="-127"/>
              </a:rPr>
              <a:t>~</a:t>
            </a:r>
            <a:r>
              <a:rPr lang="ko-KR" altLang="en-US" sz="1000" dirty="0">
                <a:ea typeface="a아메리카노L" panose="02020600000000000000" pitchFamily="18" charset="-127"/>
              </a:rPr>
              <a:t>오후</a:t>
            </a:r>
            <a:r>
              <a:rPr lang="en-US" altLang="ko-KR" sz="1000" dirty="0">
                <a:ea typeface="a아메리카노L" panose="02020600000000000000" pitchFamily="18" charset="-127"/>
              </a:rPr>
              <a:t>7</a:t>
            </a:r>
            <a:r>
              <a:rPr lang="ko-KR" altLang="en-US" sz="1000" dirty="0">
                <a:ea typeface="a아메리카노L" panose="02020600000000000000" pitchFamily="18" charset="-127"/>
              </a:rPr>
              <a:t>시</a:t>
            </a:r>
            <a:r>
              <a:rPr lang="en-US" altLang="ko-KR" sz="1000" dirty="0">
                <a:ea typeface="a아메리카노L" panose="02020600000000000000" pitchFamily="18" charset="-127"/>
              </a:rPr>
              <a:t>)</a:t>
            </a:r>
            <a:r>
              <a:rPr lang="ko-KR" altLang="en-US" sz="1000" dirty="0">
                <a:ea typeface="a아메리카노L" panose="02020600000000000000" pitchFamily="18" charset="-127"/>
              </a:rPr>
              <a:t>로 제한된 진료시간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4920" y="4046558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ea typeface="a아메리카노L" panose="02020600000000000000" pitchFamily="18" charset="-127"/>
              </a:rPr>
              <a:t>기타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280875" y="4853087"/>
            <a:ext cx="6438815" cy="208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1435"/>
          <a:stretch/>
        </p:blipFill>
        <p:spPr>
          <a:xfrm>
            <a:off x="1517427" y="1963122"/>
            <a:ext cx="6109144" cy="3343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232" t="14100" r="52880" b="82407"/>
          <a:stretch/>
        </p:blipFill>
        <p:spPr>
          <a:xfrm>
            <a:off x="3927711" y="3018296"/>
            <a:ext cx="1485801" cy="37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34884" y="663306"/>
            <a:ext cx="20168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 건수 현황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74452" y="1233066"/>
            <a:ext cx="439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처방건수 </a:t>
            </a:r>
            <a:r>
              <a:rPr lang="en-US" altLang="ko-KR" sz="1600" dirty="0">
                <a:ea typeface="a아메리카노L" panose="02020600000000000000" pitchFamily="18" charset="-127"/>
              </a:rPr>
              <a:t>: 2014</a:t>
            </a:r>
            <a:r>
              <a:rPr lang="ko-KR" altLang="en-US" sz="1600" dirty="0">
                <a:ea typeface="a아메리카노L" panose="02020600000000000000" pitchFamily="18" charset="-127"/>
              </a:rPr>
              <a:t>년 기준 </a:t>
            </a:r>
            <a:r>
              <a:rPr lang="en-US" altLang="ko-KR" sz="1800" b="1" dirty="0">
                <a:ea typeface="a아메리카노L" panose="02020600000000000000" pitchFamily="18" charset="-127"/>
              </a:rPr>
              <a:t>428,369,000</a:t>
            </a:r>
            <a:r>
              <a:rPr lang="ko-KR" altLang="en-US" sz="1800" b="1" dirty="0">
                <a:ea typeface="a아메리카노L" panose="02020600000000000000" pitchFamily="18" charset="-127"/>
              </a:rPr>
              <a:t>건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최소 종이 </a:t>
            </a:r>
            <a:r>
              <a:rPr lang="en-US" altLang="ko-KR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억장 </a:t>
            </a:r>
            <a:r>
              <a:rPr lang="ko-KR" altLang="en-US" sz="1600" dirty="0">
                <a:ea typeface="a아메리카노L" panose="02020600000000000000" pitchFamily="18" charset="-127"/>
              </a:rPr>
              <a:t>절약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7427" y="5307106"/>
            <a:ext cx="139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Medigate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News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ea typeface="a아메리카노L" panose="02020600000000000000" pitchFamily="18" charset="-127"/>
              </a:rPr>
              <a:t>종이낭비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</TotalTime>
  <Words>1043</Words>
  <Application>Microsoft Office PowerPoint</Application>
  <PresentationFormat>화면 슬라이드 쇼(16:10)</PresentationFormat>
  <Paragraphs>237</Paragraphs>
  <Slides>22</Slides>
  <Notes>17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a아메리카노B</vt:lpstr>
      <vt:lpstr>a아메리카노L</vt:lpstr>
      <vt:lpstr>굴림</vt:lpstr>
      <vt:lpstr>Arial</vt:lpstr>
      <vt:lpstr>Calibri</vt:lpstr>
      <vt:lpstr>Calibri Light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예상질문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188</cp:revision>
  <dcterms:created xsi:type="dcterms:W3CDTF">2016-03-13T04:52:30Z</dcterms:created>
  <dcterms:modified xsi:type="dcterms:W3CDTF">2016-06-03T16:47:57Z</dcterms:modified>
</cp:coreProperties>
</file>