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2" r:id="rId2"/>
    <p:sldId id="313" r:id="rId3"/>
    <p:sldId id="310" r:id="rId4"/>
    <p:sldId id="312" r:id="rId5"/>
    <p:sldId id="311" r:id="rId6"/>
    <p:sldId id="299" r:id="rId7"/>
    <p:sldId id="298" r:id="rId8"/>
    <p:sldId id="327" r:id="rId9"/>
    <p:sldId id="321" r:id="rId10"/>
    <p:sldId id="322" r:id="rId11"/>
    <p:sldId id="328" r:id="rId12"/>
    <p:sldId id="329" r:id="rId13"/>
  </p:sldIdLst>
  <p:sldSz cx="9144000" cy="5715000" type="screen16x10"/>
  <p:notesSz cx="6881813" cy="9661525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35" userDrawn="1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pos="2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1800" userDrawn="1">
          <p15:clr>
            <a:srgbClr val="A4A3A4"/>
          </p15:clr>
        </p15:guide>
        <p15:guide id="8" orient="horz" pos="36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9E0"/>
    <a:srgbClr val="0070C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69871" autoAdjust="0"/>
  </p:normalViewPr>
  <p:slideViewPr>
    <p:cSldViewPr snapToGrid="0" showGuides="1">
      <p:cViewPr>
        <p:scale>
          <a:sx n="75" d="100"/>
          <a:sy n="75" d="100"/>
        </p:scale>
        <p:origin x="1862" y="581"/>
      </p:cViewPr>
      <p:guideLst>
        <p:guide pos="2835"/>
        <p:guide pos="5760"/>
        <p:guide pos="22"/>
        <p:guide orient="horz"/>
        <p:guide orient="horz" pos="1800"/>
        <p:guide orient="horz" pos="36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4754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4754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29A4CCEE-A5BC-4B50-8AEB-B0D523E630C0}" type="datetimeFigureOut">
              <a:rPr lang="ko-KR" altLang="en-US" smtClean="0"/>
              <a:pPr/>
              <a:t>2016-04-01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33438" y="1208088"/>
            <a:ext cx="5214937" cy="3260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31" tIns="47265" rIns="94531" bIns="4726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182" y="4649609"/>
            <a:ext cx="5505450" cy="3804225"/>
          </a:xfrm>
          <a:prstGeom prst="rect">
            <a:avLst/>
          </a:prstGeom>
        </p:spPr>
        <p:txBody>
          <a:bodyPr vert="horz" lIns="94531" tIns="47265" rIns="94531" bIns="47265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76772"/>
            <a:ext cx="2982119" cy="484753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8102" y="9176772"/>
            <a:ext cx="2982119" cy="484753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A73938AB-C3AA-4C22-93B9-4ED637B019B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33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저번에 보여드린 기능은 제외하고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피드백 내용을 반영한 기능들만 보여드리겠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pPr marL="236327" indent="-236327">
              <a:buAutoNum type="arabicPeriod"/>
            </a:pPr>
            <a:r>
              <a:rPr lang="en-US" altLang="ko-KR" baseline="0" dirty="0" err="1"/>
              <a:t>Nfc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태그하지</a:t>
            </a:r>
            <a:r>
              <a:rPr lang="ko-KR" altLang="en-US" baseline="0" dirty="0"/>
              <a:t> 않고도 </a:t>
            </a:r>
            <a:r>
              <a:rPr lang="ko-KR" altLang="en-US" baseline="0" dirty="0" err="1"/>
              <a:t>대기인원을</a:t>
            </a:r>
            <a:r>
              <a:rPr lang="ko-KR" altLang="en-US" baseline="0" dirty="0"/>
              <a:t> 확인할 수 있도록 탭을 생성함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병원을 한번에 </a:t>
            </a:r>
            <a:r>
              <a:rPr lang="ko-KR" altLang="en-US" baseline="0" dirty="0" err="1"/>
              <a:t>두군데</a:t>
            </a:r>
            <a:r>
              <a:rPr lang="ko-KR" altLang="en-US" baseline="0" dirty="0"/>
              <a:t> 이상 </a:t>
            </a:r>
            <a:r>
              <a:rPr lang="ko-KR" altLang="en-US" baseline="0" dirty="0" err="1"/>
              <a:t>들릴경우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처방전이 여러 개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따라서 이를 해결할 방법으로는 개수를 보여줌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처방받을</a:t>
            </a:r>
            <a:r>
              <a:rPr lang="ko-KR" altLang="en-US" baseline="0" dirty="0"/>
              <a:t> 목록을 클릭하면 </a:t>
            </a:r>
            <a:r>
              <a:rPr lang="ko-KR" altLang="en-US" baseline="0" dirty="0" err="1"/>
              <a:t>엔에프씨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태그하라고</a:t>
            </a:r>
            <a:r>
              <a:rPr lang="ko-KR" altLang="en-US" baseline="0" dirty="0"/>
              <a:t> 뜸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endParaRPr lang="en-US" altLang="ko-KR" baseline="0" dirty="0"/>
          </a:p>
          <a:p>
            <a:r>
              <a:rPr lang="ko-KR" altLang="en-US" dirty="0"/>
              <a:t>우선 저번 내용에서 새롭게 추가한 내용은 이 </a:t>
            </a:r>
            <a:r>
              <a:rPr lang="en-US" altLang="ko-KR" dirty="0"/>
              <a:t>2</a:t>
            </a:r>
            <a:r>
              <a:rPr lang="ko-KR" altLang="en-US" dirty="0"/>
              <a:t>가지이고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추후에 여유가 된다면</a:t>
            </a:r>
            <a:r>
              <a:rPr lang="en-US" altLang="ko-KR" dirty="0"/>
              <a:t>, </a:t>
            </a:r>
            <a:r>
              <a:rPr lang="ko-KR" altLang="en-US" dirty="0" err="1"/>
              <a:t>대기인원이</a:t>
            </a:r>
            <a:r>
              <a:rPr lang="ko-KR" altLang="en-US" dirty="0"/>
              <a:t> 많았을 경우</a:t>
            </a:r>
            <a:r>
              <a:rPr lang="en-US" altLang="ko-KR" baseline="0" dirty="0"/>
              <a:t> </a:t>
            </a:r>
            <a:r>
              <a:rPr lang="ko-KR" altLang="en-US" baseline="0" dirty="0"/>
              <a:t>진료 순서가 </a:t>
            </a:r>
            <a:r>
              <a:rPr lang="en-US" altLang="ko-KR" baseline="0" dirty="0"/>
              <a:t>1-2</a:t>
            </a:r>
            <a:r>
              <a:rPr lang="ko-KR" altLang="en-US" baseline="0" dirty="0"/>
              <a:t>번 앞으로 </a:t>
            </a:r>
            <a:r>
              <a:rPr lang="ko-KR" altLang="en-US" baseline="0" dirty="0" err="1"/>
              <a:t>다가온경우</a:t>
            </a:r>
            <a:r>
              <a:rPr lang="ko-KR" altLang="en-US" baseline="0" dirty="0"/>
              <a:t> 선택적으로 </a:t>
            </a:r>
            <a:r>
              <a:rPr lang="ko-KR" altLang="en-US" baseline="0" dirty="0" err="1"/>
              <a:t>알람을</a:t>
            </a:r>
            <a:r>
              <a:rPr lang="ko-KR" altLang="en-US" baseline="0" dirty="0"/>
              <a:t> 주는 서비스도 고려 중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82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아까 프로토타이핑에서 보여드린 자료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대기인원을</a:t>
            </a:r>
            <a:r>
              <a:rPr lang="ko-KR" altLang="en-US" dirty="0"/>
              <a:t> 확인할 수 있는 서비스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60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핵심기능 서비스</a:t>
            </a:r>
            <a:r>
              <a:rPr lang="en-US" altLang="ko-KR" dirty="0"/>
              <a:t>. </a:t>
            </a:r>
            <a:r>
              <a:rPr lang="ko-KR" altLang="en-US" dirty="0"/>
              <a:t>첫 </a:t>
            </a:r>
            <a:r>
              <a:rPr lang="ko-KR" altLang="en-US" dirty="0" err="1"/>
              <a:t>방문시와</a:t>
            </a:r>
            <a:r>
              <a:rPr lang="en-US" altLang="ko-KR" dirty="0"/>
              <a:t>, </a:t>
            </a:r>
            <a:r>
              <a:rPr lang="ko-KR" altLang="en-US" dirty="0" err="1"/>
              <a:t>재방문시의</a:t>
            </a:r>
            <a:r>
              <a:rPr lang="ko-KR" altLang="en-US" dirty="0"/>
              <a:t> 두 가지의 시나리오로 나뉨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971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핵심기능 </a:t>
            </a:r>
            <a:r>
              <a:rPr lang="en-US" altLang="ko-KR" dirty="0"/>
              <a:t>2. </a:t>
            </a:r>
            <a:r>
              <a:rPr lang="ko-KR" altLang="en-US" dirty="0"/>
              <a:t>접수 후</a:t>
            </a:r>
            <a:r>
              <a:rPr lang="en-US" altLang="ko-KR" dirty="0"/>
              <a:t>, </a:t>
            </a:r>
            <a:r>
              <a:rPr lang="ko-KR" altLang="en-US" dirty="0"/>
              <a:t>처방을 받는 시나리오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처방전이 하나인 경우와</a:t>
            </a:r>
            <a:endParaRPr lang="en-US" altLang="ko-KR" dirty="0"/>
          </a:p>
          <a:p>
            <a:r>
              <a:rPr lang="ko-KR" altLang="en-US" dirty="0"/>
              <a:t>처방전이 두 개 이상인 경우로 나뉨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77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핵심기능으로는 </a:t>
            </a:r>
            <a:r>
              <a:rPr lang="ko-KR" altLang="en-US" dirty="0" err="1"/>
              <a:t>진료목록과</a:t>
            </a:r>
            <a:r>
              <a:rPr lang="ko-KR" altLang="en-US" dirty="0"/>
              <a:t> </a:t>
            </a:r>
            <a:r>
              <a:rPr lang="ko-KR" altLang="en-US" dirty="0" err="1"/>
              <a:t>처방목록</a:t>
            </a:r>
            <a:r>
              <a:rPr lang="ko-KR" altLang="en-US" dirty="0"/>
              <a:t> 확인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리스트형과</a:t>
            </a:r>
            <a:endParaRPr lang="en-US" altLang="ko-KR" dirty="0"/>
          </a:p>
          <a:p>
            <a:r>
              <a:rPr lang="ko-KR" altLang="en-US" dirty="0" err="1"/>
              <a:t>캘린더형</a:t>
            </a:r>
            <a:r>
              <a:rPr lang="ko-KR" altLang="en-US" dirty="0"/>
              <a:t> 있으며</a:t>
            </a:r>
            <a:endParaRPr lang="en-US" altLang="ko-KR" dirty="0"/>
          </a:p>
          <a:p>
            <a:r>
              <a:rPr lang="ko-KR" altLang="en-US" dirty="0"/>
              <a:t>각 병을</a:t>
            </a:r>
            <a:r>
              <a:rPr lang="ko-KR" altLang="en-US" baseline="0" dirty="0"/>
              <a:t> 클릭하면 </a:t>
            </a:r>
            <a:r>
              <a:rPr lang="ko-KR" altLang="en-US" baseline="0" dirty="0" err="1"/>
              <a:t>처방받은</a:t>
            </a:r>
            <a:r>
              <a:rPr lang="ko-KR" altLang="en-US" baseline="0" dirty="0"/>
              <a:t> 약을 볼 수 있음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00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수정된 앱의 와이어프레임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497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저번보다 구체화 된 구성도</a:t>
            </a:r>
            <a:r>
              <a:rPr lang="en-US" altLang="ko-KR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dirty="0"/>
              <a:t>사용자는 병원에 오면 앱을 켜고 병원의 </a:t>
            </a:r>
            <a:r>
              <a:rPr lang="en-US" altLang="ko-KR" dirty="0" err="1"/>
              <a:t>nfc</a:t>
            </a:r>
            <a:r>
              <a:rPr lang="ko-KR" altLang="en-US" dirty="0"/>
              <a:t>에 태그를 함</a:t>
            </a:r>
            <a:r>
              <a:rPr lang="en-US" altLang="ko-KR" dirty="0"/>
              <a:t>. (</a:t>
            </a:r>
            <a:r>
              <a:rPr lang="en-US" altLang="ko-KR" dirty="0" err="1"/>
              <a:t>nfc</a:t>
            </a:r>
            <a:r>
              <a:rPr lang="ko-KR" altLang="en-US" dirty="0"/>
              <a:t>에는 병원의 </a:t>
            </a:r>
            <a:r>
              <a:rPr lang="ko-KR" altLang="en-US" dirty="0" err="1"/>
              <a:t>고유코드를</a:t>
            </a:r>
            <a:r>
              <a:rPr lang="ko-KR" altLang="en-US" dirty="0"/>
              <a:t> </a:t>
            </a:r>
            <a:r>
              <a:rPr lang="ko-KR" altLang="en-US" dirty="0" err="1"/>
              <a:t>담고있음</a:t>
            </a:r>
            <a:r>
              <a:rPr lang="en-US" altLang="ko-KR" dirty="0"/>
              <a:t>)</a:t>
            </a:r>
          </a:p>
          <a:p>
            <a:pPr marL="236327" indent="-236327">
              <a:buAutoNum type="arabicPeriod"/>
            </a:pPr>
            <a:r>
              <a:rPr lang="ko-KR" altLang="en-US" dirty="0"/>
              <a:t>병원 </a:t>
            </a:r>
            <a:r>
              <a:rPr lang="en-US" altLang="ko-KR" dirty="0" err="1"/>
              <a:t>nfc</a:t>
            </a:r>
            <a:r>
              <a:rPr lang="ko-KR" altLang="en-US" dirty="0"/>
              <a:t>를 </a:t>
            </a:r>
            <a:r>
              <a:rPr lang="ko-KR" altLang="en-US" dirty="0" err="1"/>
              <a:t>태그하는</a:t>
            </a:r>
            <a:r>
              <a:rPr lang="ko-KR" altLang="en-US" dirty="0"/>
              <a:t> 순간</a:t>
            </a:r>
            <a:r>
              <a:rPr lang="en-US" altLang="ko-KR" dirty="0"/>
              <a:t>, </a:t>
            </a:r>
            <a:r>
              <a:rPr lang="ko-KR" altLang="en-US" dirty="0"/>
              <a:t>진료</a:t>
            </a:r>
            <a:r>
              <a:rPr lang="ko-KR" altLang="en-US" baseline="0" dirty="0"/>
              <a:t> 접수를 하는 앱 내의 함수를 </a:t>
            </a:r>
            <a:r>
              <a:rPr lang="ko-KR" altLang="en-US" baseline="0" dirty="0" err="1"/>
              <a:t>호출시키고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함수는 서버 진료 </a:t>
            </a:r>
            <a:r>
              <a:rPr lang="ko-KR" altLang="en-US" baseline="0" dirty="0" err="1"/>
              <a:t>대기목록에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태그한</a:t>
            </a:r>
            <a:r>
              <a:rPr lang="ko-KR" altLang="en-US" baseline="0" dirty="0"/>
              <a:t> 사용자를 추가함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사용자는 진료를 받고 나오면 의사는 의사 웹에 진료 결과와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작성하여 전송함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서버는 의사가 전송한 진료</a:t>
            </a:r>
            <a:r>
              <a:rPr lang="en-US" altLang="ko-KR" baseline="0" dirty="0"/>
              <a:t>/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저장함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사용자는 </a:t>
            </a:r>
            <a:r>
              <a:rPr lang="ko-KR" altLang="en-US" baseline="0" dirty="0" err="1"/>
              <a:t>전송받은</a:t>
            </a:r>
            <a:r>
              <a:rPr lang="ko-KR" altLang="en-US" baseline="0" dirty="0"/>
              <a:t> 처방전 목록을 들고 약국으로 가서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약국 </a:t>
            </a:r>
            <a:r>
              <a:rPr lang="en-US" altLang="ko-KR" baseline="0" dirty="0" err="1"/>
              <a:t>nfc</a:t>
            </a:r>
            <a:r>
              <a:rPr lang="ko-KR" altLang="en-US" baseline="0" dirty="0"/>
              <a:t>에 태그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en-US" altLang="ko-KR" baseline="0" dirty="0" err="1"/>
              <a:t>Nfc</a:t>
            </a:r>
            <a:r>
              <a:rPr lang="ko-KR" altLang="en-US" baseline="0" dirty="0"/>
              <a:t>는 처방전을 전송하는 함수를 호출함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처방전을 제출하면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의사정보</a:t>
            </a:r>
            <a:r>
              <a:rPr lang="ko-KR" altLang="en-US" baseline="0" dirty="0"/>
              <a:t> 등 개인정보가 담긴 처방전은 </a:t>
            </a:r>
            <a:r>
              <a:rPr lang="ko-KR" altLang="en-US" baseline="0" dirty="0" err="1"/>
              <a:t>의료서버에</a:t>
            </a:r>
            <a:r>
              <a:rPr lang="ko-KR" altLang="en-US" baseline="0" dirty="0"/>
              <a:t> </a:t>
            </a:r>
            <a:r>
              <a:rPr lang="en-US" altLang="ko-KR" baseline="0" dirty="0"/>
              <a:t>3</a:t>
            </a:r>
            <a:r>
              <a:rPr lang="ko-KR" altLang="en-US" baseline="0" dirty="0"/>
              <a:t>년간 보관됨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법에의해</a:t>
            </a:r>
            <a:r>
              <a:rPr lang="en-US" altLang="ko-KR" baseline="0" dirty="0"/>
              <a:t>), </a:t>
            </a:r>
            <a:r>
              <a:rPr lang="ko-KR" altLang="en-US" baseline="0" dirty="0"/>
              <a:t>사용자는 간단한 </a:t>
            </a:r>
            <a:r>
              <a:rPr lang="ko-KR" altLang="en-US" baseline="0" dirty="0" err="1"/>
              <a:t>진료목록과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처방목록만</a:t>
            </a:r>
            <a:r>
              <a:rPr lang="ko-KR" altLang="en-US" baseline="0" dirty="0"/>
              <a:t> 볼 수 </a:t>
            </a:r>
            <a:r>
              <a:rPr lang="ko-KR" altLang="en-US" baseline="0" dirty="0" err="1"/>
              <a:t>있게됨</a:t>
            </a:r>
            <a:endParaRPr lang="en-US" altLang="ko-KR" baseline="0" dirty="0"/>
          </a:p>
          <a:p>
            <a:pPr marL="236327" indent="-236327">
              <a:buAutoNum type="arabicPeriod"/>
            </a:pPr>
            <a:r>
              <a:rPr lang="ko-KR" altLang="en-US" baseline="0" dirty="0"/>
              <a:t>사용자는 앱으로 </a:t>
            </a:r>
            <a:r>
              <a:rPr lang="ko-KR" altLang="en-US" baseline="0" dirty="0" err="1"/>
              <a:t>진료기록과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조회할 수 있음</a:t>
            </a:r>
            <a:endParaRPr lang="en-US" altLang="ko-KR" baseline="0" dirty="0"/>
          </a:p>
          <a:p>
            <a:pPr marL="236327" indent="-236327">
              <a:buAutoNum type="arabicPeriod"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6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9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2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4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7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3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81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7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4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5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6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C371A25B-1A51-40C1-A870-A49E466EAC33}" type="datetimeFigureOut">
              <a:rPr lang="ko-KR" altLang="en-US" smtClean="0"/>
              <a:pPr/>
              <a:t>2016-04-01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99404896-98D3-409F-B2D1-BEBC07B1BD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13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a아메리카노L" panose="02020600000000000000" pitchFamily="18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gc01Uq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.gl/aa0DXV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erms.naver.com/entry.nhn?docId=473102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8123" y="1521354"/>
            <a:ext cx="7886700" cy="3626115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a아메리카노L" panose="02020600000000000000" pitchFamily="18" charset="-127"/>
              </a:rPr>
              <a:t>고객용</a:t>
            </a:r>
            <a:endParaRPr lang="en-US" altLang="ko-KR" sz="1800" b="1" dirty="0">
              <a:latin typeface="a아메리카노L" panose="02020600000000000000" pitchFamily="18" charset="-127"/>
            </a:endParaRPr>
          </a:p>
          <a:p>
            <a:pPr lvl="1"/>
            <a:r>
              <a:rPr lang="en-US" altLang="ko-KR" sz="1600" dirty="0">
                <a:latin typeface="a아메리카노L" panose="02020600000000000000" pitchFamily="18" charset="-127"/>
                <a:hlinkClick r:id="rId3"/>
              </a:rPr>
              <a:t>https://goo.gl/gc01Uq</a:t>
            </a:r>
            <a:endParaRPr lang="en-US" altLang="ko-KR" sz="1600" dirty="0">
              <a:latin typeface="a아메리카노L" panose="02020600000000000000" pitchFamily="18" charset="-127"/>
            </a:endParaRPr>
          </a:p>
          <a:p>
            <a:endParaRPr lang="en-US" altLang="ko-KR" sz="1800" b="1" dirty="0">
              <a:latin typeface="a아메리카노L" panose="02020600000000000000" pitchFamily="18" charset="-127"/>
            </a:endParaRPr>
          </a:p>
          <a:p>
            <a:r>
              <a:rPr lang="ko-KR" altLang="en-US" sz="1800" b="1" dirty="0">
                <a:latin typeface="a아메리카노L" panose="02020600000000000000" pitchFamily="18" charset="-127"/>
              </a:rPr>
              <a:t>의사</a:t>
            </a:r>
            <a:r>
              <a:rPr lang="en-US" altLang="ko-KR" sz="1800" b="1" dirty="0">
                <a:latin typeface="a아메리카노L" panose="02020600000000000000" pitchFamily="18" charset="-127"/>
              </a:rPr>
              <a:t>, </a:t>
            </a:r>
            <a:r>
              <a:rPr lang="ko-KR" altLang="en-US" sz="1800" b="1" dirty="0">
                <a:latin typeface="a아메리카노L" panose="02020600000000000000" pitchFamily="18" charset="-127"/>
              </a:rPr>
              <a:t>약사용</a:t>
            </a:r>
            <a:endParaRPr lang="en-US" altLang="ko-KR" sz="1800" b="1" dirty="0">
              <a:latin typeface="a아메리카노L" panose="02020600000000000000" pitchFamily="18" charset="-127"/>
            </a:endParaRPr>
          </a:p>
          <a:p>
            <a:pPr lvl="1"/>
            <a:r>
              <a:rPr lang="en-US" altLang="ko-KR" sz="1600" dirty="0">
                <a:latin typeface="a아메리카노L" panose="02020600000000000000" pitchFamily="18" charset="-127"/>
                <a:hlinkClick r:id="rId4"/>
              </a:rPr>
              <a:t>https://goo.gl/aa0DXV</a:t>
            </a:r>
            <a:endParaRPr lang="en-US" altLang="ko-KR" sz="1600" dirty="0">
              <a:latin typeface="a아메리카노L" panose="02020600000000000000" pitchFamily="18" charset="-127"/>
            </a:endParaRPr>
          </a:p>
          <a:p>
            <a:pPr marL="342900" lvl="1" indent="0">
              <a:buNone/>
            </a:pPr>
            <a:endParaRPr lang="en-US" altLang="ko-KR" dirty="0">
              <a:latin typeface="a아메리카노L" panose="02020600000000000000" pitchFamily="18" charset="-127"/>
            </a:endParaRPr>
          </a:p>
          <a:p>
            <a:endParaRPr lang="ko-KR" altLang="en-US" sz="1800" dirty="0">
              <a:latin typeface="a아메리카노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4496" y="663306"/>
            <a:ext cx="15472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프로토타입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408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5909" y="2286187"/>
            <a:ext cx="179715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병원</a:t>
            </a:r>
            <a:r>
              <a:rPr lang="en-US" altLang="ko-KR" b="1" dirty="0"/>
              <a:t>Table (HOSPITAL)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5909" y="99682"/>
            <a:ext cx="186270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의사</a:t>
            </a:r>
            <a:r>
              <a:rPr lang="en-US" altLang="ko-KR" b="1" dirty="0"/>
              <a:t>Table (DOCTOR)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5909" y="5040388"/>
            <a:ext cx="252564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대기인원</a:t>
            </a:r>
            <a:r>
              <a:rPr lang="en-US" altLang="ko-KR" b="1" dirty="0"/>
              <a:t>Table (WAIT_LIST)</a:t>
            </a:r>
            <a:endParaRPr lang="ko-KR" altLang="en-US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376462"/>
              </p:ext>
            </p:extLst>
          </p:nvPr>
        </p:nvGraphicFramePr>
        <p:xfrm>
          <a:off x="4577848" y="499233"/>
          <a:ext cx="3802566" cy="2377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67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val="3365571297"/>
                    </a:ext>
                  </a:extLst>
                </a:gridCol>
              </a:tblGrid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664144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en-US" altLang="ko-KR" baseline="0" dirty="0"/>
                        <a:t> : F, 0 : 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birth_year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birth_month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349101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birth_day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47043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484915" y="99728"/>
            <a:ext cx="271485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</a:t>
            </a:r>
            <a:r>
              <a:rPr lang="en-US" altLang="ko-KR" b="1" dirty="0"/>
              <a:t>Table (USER)</a:t>
            </a:r>
            <a:endParaRPr lang="ko-KR" altLang="en-US" b="1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207442"/>
              </p:ext>
            </p:extLst>
          </p:nvPr>
        </p:nvGraphicFramePr>
        <p:xfrm>
          <a:off x="401445" y="5405233"/>
          <a:ext cx="3546087" cy="13944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82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1930778203"/>
                    </a:ext>
                  </a:extLst>
                </a:gridCol>
              </a:tblGrid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wait_num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</a:p>
                    <a:p>
                      <a:pPr latinLnBrk="1"/>
                      <a:r>
                        <a:rPr lang="ko-KR" altLang="en-US" dirty="0" err="1"/>
                        <a:t>대기번호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765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73906"/>
              </p:ext>
            </p:extLst>
          </p:nvPr>
        </p:nvGraphicFramePr>
        <p:xfrm>
          <a:off x="401446" y="439911"/>
          <a:ext cx="3804058" cy="1485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90457131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376789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doc_license_num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44659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44359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184532"/>
              </p:ext>
            </p:extLst>
          </p:nvPr>
        </p:nvGraphicFramePr>
        <p:xfrm>
          <a:off x="401446" y="2625392"/>
          <a:ext cx="3949508" cy="22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754">
                  <a:extLst>
                    <a:ext uri="{9D8B030D-6E8A-4147-A177-3AD203B41FA5}">
                      <a16:colId xmlns:a16="http://schemas.microsoft.com/office/drawing/2014/main" val="1930778203"/>
                    </a:ext>
                  </a:extLst>
                </a:gridCol>
              </a:tblGrid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wait_total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 </a:t>
                      </a:r>
                      <a:r>
                        <a:rPr lang="ko-KR" altLang="en-US" dirty="0" err="1"/>
                        <a:t>대기인원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default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765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hospital_tel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988959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hospital_fax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588457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580706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854215"/>
              </p:ext>
            </p:extLst>
          </p:nvPr>
        </p:nvGraphicFramePr>
        <p:xfrm>
          <a:off x="4773503" y="3737789"/>
          <a:ext cx="4333968" cy="381267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78496055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record_date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/char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78507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210726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6718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49092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valid_date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2222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: </a:t>
                      </a:r>
                      <a:r>
                        <a:rPr lang="ko-KR" altLang="en-US" dirty="0"/>
                        <a:t>사용</a:t>
                      </a:r>
                      <a:r>
                        <a:rPr lang="en-US" altLang="ko-KR" dirty="0"/>
                        <a:t>, 0 : </a:t>
                      </a:r>
                      <a:r>
                        <a:rPr lang="ko-KR" altLang="en-US" dirty="0"/>
                        <a:t>미사용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default :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9236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medicine_name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medicine_once_num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327588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medicine_day_num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00783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char[100]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24824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484915" y="3121147"/>
            <a:ext cx="411479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처방</a:t>
            </a:r>
            <a:r>
              <a:rPr lang="en-US" altLang="ko-KR" b="1" dirty="0"/>
              <a:t>/</a:t>
            </a:r>
            <a:r>
              <a:rPr lang="ko-KR" altLang="en-US" b="1" dirty="0"/>
              <a:t>진료기록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(MEDICAL_RECORD)</a:t>
            </a:r>
            <a:endParaRPr lang="ko-KR" altLang="en-US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879119"/>
              </p:ext>
            </p:extLst>
          </p:nvPr>
        </p:nvGraphicFramePr>
        <p:xfrm>
          <a:off x="-3294743" y="637699"/>
          <a:ext cx="3349312" cy="1188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312">
                  <a:extLst>
                    <a:ext uri="{9D8B030D-6E8A-4147-A177-3AD203B41FA5}">
                      <a16:colId xmlns:a16="http://schemas.microsoft.com/office/drawing/2014/main" val="2342388362"/>
                    </a:ext>
                  </a:extLst>
                </a:gridCol>
              </a:tblGrid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pharmst_code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pharmst_name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02318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-3147619" y="258825"/>
            <a:ext cx="2239618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약사</a:t>
            </a:r>
            <a:r>
              <a:rPr lang="en-US" altLang="ko-KR" b="1" dirty="0"/>
              <a:t>Table (PHARMACIST)</a:t>
            </a:r>
            <a:endParaRPr lang="ko-KR" altLang="en-US" b="1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037004"/>
              </p:ext>
            </p:extLst>
          </p:nvPr>
        </p:nvGraphicFramePr>
        <p:xfrm>
          <a:off x="-3294742" y="2497169"/>
          <a:ext cx="3349312" cy="8915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312">
                  <a:extLst>
                    <a:ext uri="{9D8B030D-6E8A-4147-A177-3AD203B41FA5}">
                      <a16:colId xmlns:a16="http://schemas.microsoft.com/office/drawing/2014/main" val="939253182"/>
                    </a:ext>
                  </a:extLst>
                </a:gridCol>
              </a:tblGrid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474258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-3106731" y="2186156"/>
            <a:ext cx="1985612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약국</a:t>
            </a:r>
            <a:r>
              <a:rPr lang="en-US" altLang="ko-KR" b="1" dirty="0"/>
              <a:t>Table (PHARMACY)</a:t>
            </a:r>
            <a:endParaRPr lang="ko-KR" altLang="en-US" b="1" dirty="0"/>
          </a:p>
        </p:txBody>
      </p:sp>
      <p:sp>
        <p:nvSpPr>
          <p:cNvPr id="2" name="오른쪽 중괄호 1"/>
          <p:cNvSpPr/>
          <p:nvPr/>
        </p:nvSpPr>
        <p:spPr>
          <a:xfrm>
            <a:off x="9144000" y="6357257"/>
            <a:ext cx="304800" cy="1193202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96400" y="6645440"/>
            <a:ext cx="2075543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고민중</a:t>
            </a:r>
            <a:r>
              <a:rPr lang="en-US" altLang="ko-KR" dirty="0"/>
              <a:t>….. </a:t>
            </a:r>
            <a:r>
              <a:rPr lang="ko-KR" altLang="en-US" dirty="0" err="1"/>
              <a:t>어떻게할까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412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5909" y="2286187"/>
            <a:ext cx="179715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병원</a:t>
            </a:r>
            <a:r>
              <a:rPr lang="en-US" altLang="ko-KR" b="1" dirty="0"/>
              <a:t>Table (HOSPITAL)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5909" y="99682"/>
            <a:ext cx="186270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의사</a:t>
            </a:r>
            <a:r>
              <a:rPr lang="en-US" altLang="ko-KR" b="1" dirty="0"/>
              <a:t>Table (DOCTOR)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5909" y="5040388"/>
            <a:ext cx="252564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대기인원</a:t>
            </a:r>
            <a:r>
              <a:rPr lang="en-US" altLang="ko-KR" b="1" dirty="0"/>
              <a:t>Table (WAIT_LIST)</a:t>
            </a:r>
            <a:endParaRPr lang="ko-KR" altLang="en-US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4577848" y="499233"/>
          <a:ext cx="3802566" cy="2377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67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val="3365571297"/>
                    </a:ext>
                  </a:extLst>
                </a:gridCol>
              </a:tblGrid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664144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en-US" altLang="ko-KR" baseline="0" dirty="0"/>
                        <a:t> : F, 0 : 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birth_year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birth_month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349101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birth_day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47043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484915" y="99728"/>
            <a:ext cx="271485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</a:t>
            </a:r>
            <a:r>
              <a:rPr lang="en-US" altLang="ko-KR" b="1" dirty="0"/>
              <a:t>Table (USER)</a:t>
            </a:r>
            <a:endParaRPr lang="ko-KR" altLang="en-US" b="1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401445" y="5405233"/>
          <a:ext cx="3546087" cy="13944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82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1930778203"/>
                    </a:ext>
                  </a:extLst>
                </a:gridCol>
              </a:tblGrid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wait_num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</a:p>
                    <a:p>
                      <a:pPr latinLnBrk="1"/>
                      <a:r>
                        <a:rPr lang="ko-KR" altLang="en-US" dirty="0" err="1"/>
                        <a:t>대기번호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765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401446" y="439911"/>
          <a:ext cx="3804058" cy="1485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90457131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376789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doc_license_num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44659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44359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401446" y="2625392"/>
          <a:ext cx="3949508" cy="22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754">
                  <a:extLst>
                    <a:ext uri="{9D8B030D-6E8A-4147-A177-3AD203B41FA5}">
                      <a16:colId xmlns:a16="http://schemas.microsoft.com/office/drawing/2014/main" val="1930778203"/>
                    </a:ext>
                  </a:extLst>
                </a:gridCol>
              </a:tblGrid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wait_total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 </a:t>
                      </a:r>
                      <a:r>
                        <a:rPr lang="ko-KR" altLang="en-US" dirty="0" err="1"/>
                        <a:t>대기인원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default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765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hospital_tel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988959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hospital_fax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588457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580706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835215"/>
              </p:ext>
            </p:extLst>
          </p:nvPr>
        </p:nvGraphicFramePr>
        <p:xfrm>
          <a:off x="4773503" y="3737789"/>
          <a:ext cx="4333968" cy="210385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78496055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record_date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/char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78507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210726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6718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49092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2222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484915" y="3121147"/>
            <a:ext cx="411479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진료기록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(TREAT_RECORD)</a:t>
            </a:r>
            <a:endParaRPr lang="ko-KR" altLang="en-US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-3294743" y="637699"/>
          <a:ext cx="3349312" cy="1188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312">
                  <a:extLst>
                    <a:ext uri="{9D8B030D-6E8A-4147-A177-3AD203B41FA5}">
                      <a16:colId xmlns:a16="http://schemas.microsoft.com/office/drawing/2014/main" val="2342388362"/>
                    </a:ext>
                  </a:extLst>
                </a:gridCol>
              </a:tblGrid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pharmst_code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pharmst_name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02318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-3147619" y="258825"/>
            <a:ext cx="2239618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약사</a:t>
            </a:r>
            <a:r>
              <a:rPr lang="en-US" altLang="ko-KR" b="1" dirty="0"/>
              <a:t>Table (PHARMACIST)</a:t>
            </a:r>
            <a:endParaRPr lang="ko-KR" altLang="en-US" b="1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-3294742" y="2497169"/>
          <a:ext cx="3349312" cy="8915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312">
                  <a:extLst>
                    <a:ext uri="{9D8B030D-6E8A-4147-A177-3AD203B41FA5}">
                      <a16:colId xmlns:a16="http://schemas.microsoft.com/office/drawing/2014/main" val="939253182"/>
                    </a:ext>
                  </a:extLst>
                </a:gridCol>
              </a:tblGrid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474258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-3106731" y="2186156"/>
            <a:ext cx="1985612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약국</a:t>
            </a:r>
            <a:r>
              <a:rPr lang="en-US" altLang="ko-KR" b="1" dirty="0"/>
              <a:t>Table (PHARMACY)</a:t>
            </a:r>
            <a:endParaRPr lang="ko-KR" altLang="en-US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328187"/>
              </p:ext>
            </p:extLst>
          </p:nvPr>
        </p:nvGraphicFramePr>
        <p:xfrm>
          <a:off x="9293495" y="3737789"/>
          <a:ext cx="4333968" cy="31115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78496055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7066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valid_date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2222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: </a:t>
                      </a:r>
                      <a:r>
                        <a:rPr lang="ko-KR" altLang="en-US" dirty="0"/>
                        <a:t>사용</a:t>
                      </a:r>
                      <a:r>
                        <a:rPr lang="en-US" altLang="ko-KR" dirty="0"/>
                        <a:t>, 0 : </a:t>
                      </a:r>
                      <a:r>
                        <a:rPr lang="ko-KR" altLang="en-US" dirty="0"/>
                        <a:t>미사용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default :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9236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medicine_name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medicine_once_num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float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rgbClr val="FF0000"/>
                          </a:solidFill>
                        </a:rPr>
                        <a:t>반개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rgbClr val="FF0000"/>
                          </a:solidFill>
                        </a:rPr>
                        <a:t>투여하는경우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있음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327588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medicine_day_num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00783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char[100]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24824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403079" y="3121146"/>
            <a:ext cx="411479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처방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(MEDICAL_RECORD)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23990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877553"/>
              </p:ext>
            </p:extLst>
          </p:nvPr>
        </p:nvGraphicFramePr>
        <p:xfrm>
          <a:off x="140543" y="92140"/>
          <a:ext cx="4333968" cy="210385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78496055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record_date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/char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78507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210726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6718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49092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진료코드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고유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2222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-148045" y="-524502"/>
            <a:ext cx="411479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진료기록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(TREAT_RECORD)</a:t>
            </a:r>
            <a:endParaRPr lang="ko-KR" altLang="en-US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333084"/>
              </p:ext>
            </p:extLst>
          </p:nvPr>
        </p:nvGraphicFramePr>
        <p:xfrm>
          <a:off x="4660535" y="92140"/>
          <a:ext cx="4333968" cy="29110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78496055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7066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valid_date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2222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: </a:t>
                      </a:r>
                      <a:r>
                        <a:rPr lang="ko-KR" altLang="en-US" dirty="0"/>
                        <a:t>사용</a:t>
                      </a:r>
                      <a:r>
                        <a:rPr lang="en-US" altLang="ko-KR" dirty="0"/>
                        <a:t>, 0 : </a:t>
                      </a:r>
                      <a:r>
                        <a:rPr lang="ko-KR" altLang="en-US" dirty="0"/>
                        <a:t>미사용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default :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9236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medicine_name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medicine_once_num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327588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medicine_day_num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00783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char[100]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24824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70119" y="-524503"/>
            <a:ext cx="411479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처방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(MEDICAL_RECORD)</a:t>
            </a:r>
            <a:endParaRPr lang="ko-KR" altLang="en-US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597142"/>
              </p:ext>
            </p:extLst>
          </p:nvPr>
        </p:nvGraphicFramePr>
        <p:xfrm>
          <a:off x="-3628568" y="3630210"/>
          <a:ext cx="7660638" cy="14833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76773">
                  <a:extLst>
                    <a:ext uri="{9D8B030D-6E8A-4147-A177-3AD203B41FA5}">
                      <a16:colId xmlns:a16="http://schemas.microsoft.com/office/drawing/2014/main" val="1406940677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3911312276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1337584577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339359899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1916463831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2479085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record_date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17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감기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0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99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474888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949519"/>
              </p:ext>
            </p:extLst>
          </p:nvPr>
        </p:nvGraphicFramePr>
        <p:xfrm>
          <a:off x="4907280" y="3630210"/>
          <a:ext cx="7660640" cy="30988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57580">
                  <a:extLst>
                    <a:ext uri="{9D8B030D-6E8A-4147-A177-3AD203B41FA5}">
                      <a16:colId xmlns:a16="http://schemas.microsoft.com/office/drawing/2014/main" val="1869681185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1647828369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2463339181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1749337499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1142107149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634120987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341937833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1404611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valid_date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medicine_once_num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medicine_day_num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89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34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761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04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77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47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71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848216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3000103" y="2726020"/>
            <a:ext cx="2126343" cy="42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예시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3669208" y="3291840"/>
            <a:ext cx="1831703" cy="3383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진료기록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907280" y="3291840"/>
            <a:ext cx="1831703" cy="3383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처방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8" name="왼쪽 중괄호 7"/>
          <p:cNvSpPr/>
          <p:nvPr/>
        </p:nvSpPr>
        <p:spPr>
          <a:xfrm>
            <a:off x="4770119" y="4114800"/>
            <a:ext cx="137161" cy="108712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왼쪽 중괄호 29"/>
          <p:cNvSpPr/>
          <p:nvPr/>
        </p:nvSpPr>
        <p:spPr>
          <a:xfrm>
            <a:off x="4770118" y="5201919"/>
            <a:ext cx="137162" cy="763545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왼쪽 중괄호 30"/>
          <p:cNvSpPr/>
          <p:nvPr/>
        </p:nvSpPr>
        <p:spPr>
          <a:xfrm>
            <a:off x="4757418" y="5965465"/>
            <a:ext cx="137162" cy="763545"/>
          </a:xfrm>
          <a:prstGeom prst="lef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4013200" y="4094480"/>
            <a:ext cx="650240" cy="558800"/>
          </a:xfrm>
          <a:custGeom>
            <a:avLst/>
            <a:gdLst>
              <a:gd name="connsiteX0" fmla="*/ 650240 w 650240"/>
              <a:gd name="connsiteY0" fmla="*/ 558800 h 558800"/>
              <a:gd name="connsiteX1" fmla="*/ 650240 w 650240"/>
              <a:gd name="connsiteY1" fmla="*/ 0 h 558800"/>
              <a:gd name="connsiteX2" fmla="*/ 0 w 650240"/>
              <a:gd name="connsiteY2" fmla="*/ 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0240" h="558800">
                <a:moveTo>
                  <a:pt x="650240" y="558800"/>
                </a:moveTo>
                <a:lnTo>
                  <a:pt x="65024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023360" y="4551680"/>
            <a:ext cx="660400" cy="1036320"/>
          </a:xfrm>
          <a:custGeom>
            <a:avLst/>
            <a:gdLst>
              <a:gd name="connsiteX0" fmla="*/ 660400 w 660400"/>
              <a:gd name="connsiteY0" fmla="*/ 1036320 h 1036320"/>
              <a:gd name="connsiteX1" fmla="*/ 294640 w 660400"/>
              <a:gd name="connsiteY1" fmla="*/ 1036320 h 1036320"/>
              <a:gd name="connsiteX2" fmla="*/ 294640 w 660400"/>
              <a:gd name="connsiteY2" fmla="*/ 0 h 1036320"/>
              <a:gd name="connsiteX3" fmla="*/ 0 w 660400"/>
              <a:gd name="connsiteY3" fmla="*/ 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400" h="1036320">
                <a:moveTo>
                  <a:pt x="660400" y="1036320"/>
                </a:moveTo>
                <a:lnTo>
                  <a:pt x="294640" y="1036320"/>
                </a:lnTo>
                <a:lnTo>
                  <a:pt x="29464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023360" y="4968240"/>
            <a:ext cx="609600" cy="1381760"/>
          </a:xfrm>
          <a:custGeom>
            <a:avLst/>
            <a:gdLst>
              <a:gd name="connsiteX0" fmla="*/ 609600 w 609600"/>
              <a:gd name="connsiteY0" fmla="*/ 1381760 h 1381760"/>
              <a:gd name="connsiteX1" fmla="*/ 132080 w 609600"/>
              <a:gd name="connsiteY1" fmla="*/ 1381760 h 1381760"/>
              <a:gd name="connsiteX2" fmla="*/ 132080 w 609600"/>
              <a:gd name="connsiteY2" fmla="*/ 0 h 1381760"/>
              <a:gd name="connsiteX3" fmla="*/ 0 w 609600"/>
              <a:gd name="connsiteY3" fmla="*/ 0 h 138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1381760">
                <a:moveTo>
                  <a:pt x="609600" y="1381760"/>
                </a:moveTo>
                <a:lnTo>
                  <a:pt x="132080" y="1381760"/>
                </a:lnTo>
                <a:lnTo>
                  <a:pt x="13208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7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365677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추가기능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대기인원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 확인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661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484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2890158" y="3309660"/>
            <a:ext cx="8543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261758" y="3804558"/>
            <a:ext cx="12685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171701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1. </a:t>
            </a:r>
            <a:r>
              <a:rPr lang="ko-KR" altLang="en-US" sz="1100" dirty="0"/>
              <a:t>로그인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64645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2. </a:t>
            </a:r>
            <a:r>
              <a:rPr lang="ko-KR" altLang="en-US" sz="1100" dirty="0" err="1"/>
              <a:t>대기인원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algn="ctr"/>
            <a:r>
              <a:rPr lang="ko-KR" altLang="en-US" sz="1100" dirty="0"/>
              <a:t>확인 클릭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307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5747464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3. </a:t>
            </a:r>
            <a:r>
              <a:rPr lang="ko-KR" altLang="en-US" sz="1100" dirty="0" err="1"/>
              <a:t>비태그시</a:t>
            </a:r>
            <a:endParaRPr lang="en-US" altLang="ko-KR" sz="1100" dirty="0"/>
          </a:p>
          <a:p>
            <a:pPr algn="ctr"/>
            <a:r>
              <a:rPr lang="ko-KR" altLang="en-US" sz="1100" dirty="0"/>
              <a:t>대기인원확인</a:t>
            </a:r>
          </a:p>
        </p:txBody>
      </p:sp>
    </p:spTree>
    <p:extLst>
      <p:ext uri="{BB962C8B-B14F-4D97-AF65-F5344CB8AC3E}">
        <p14:creationId xmlns:p14="http://schemas.microsoft.com/office/powerpoint/2010/main" val="54881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311014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진료 접수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0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33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456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36" y="253093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36" y="294969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1804307" y="3309660"/>
            <a:ext cx="8543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175907" y="2563586"/>
            <a:ext cx="12685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956456" y="2858899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" idx="1"/>
            <a:endCxn id="8" idx="1"/>
          </p:cNvCxnSpPr>
          <p:nvPr/>
        </p:nvCxnSpPr>
        <p:spPr>
          <a:xfrm rot="10800000" flipV="1">
            <a:off x="6605836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85850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1. </a:t>
            </a:r>
            <a:r>
              <a:rPr lang="ko-KR" altLang="en-US" sz="1100" dirty="0"/>
              <a:t>로그인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878794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2. </a:t>
            </a:r>
            <a:r>
              <a:rPr lang="ko-KR" altLang="en-US" sz="1100" dirty="0"/>
              <a:t>접수 클릭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671738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3. </a:t>
            </a:r>
            <a:r>
              <a:rPr lang="ko-KR" altLang="en-US" sz="1100" dirty="0" err="1"/>
              <a:t>접수여부</a:t>
            </a:r>
            <a:endParaRPr lang="en-US" altLang="ko-KR" sz="1100" dirty="0"/>
          </a:p>
          <a:p>
            <a:pPr algn="ctr"/>
            <a:r>
              <a:rPr lang="ko-KR" altLang="en-US" sz="1100" dirty="0"/>
              <a:t>확인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822993" y="2471015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3-1. </a:t>
            </a:r>
            <a:r>
              <a:rPr lang="ko-KR" altLang="en-US" sz="1100" dirty="0"/>
              <a:t>첫 방문 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827110" y="5156688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3-2. </a:t>
            </a:r>
            <a:r>
              <a:rPr lang="ko-KR" altLang="en-US" sz="1100" dirty="0"/>
              <a:t>재방문 시</a:t>
            </a:r>
          </a:p>
        </p:txBody>
      </p:sp>
    </p:spTree>
    <p:extLst>
      <p:ext uri="{BB962C8B-B14F-4D97-AF65-F5344CB8AC3E}">
        <p14:creationId xmlns:p14="http://schemas.microsoft.com/office/powerpoint/2010/main" val="40515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349807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접수 후 처방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0" y="1693940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281" y="18122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281" y="294228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59" y="294228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862" y="1693940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직선 연결선 19"/>
          <p:cNvCxnSpPr/>
          <p:nvPr/>
        </p:nvCxnSpPr>
        <p:spPr>
          <a:xfrm>
            <a:off x="2377872" y="2858899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 flipV="1">
            <a:off x="3027252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389466" y="3806371"/>
            <a:ext cx="5324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1" idx="3"/>
            <a:endCxn id="17" idx="3"/>
          </p:cNvCxnSpPr>
          <p:nvPr/>
        </p:nvCxnSpPr>
        <p:spPr>
          <a:xfrm>
            <a:off x="4595281" y="1441229"/>
            <a:ext cx="1838678" cy="2761060"/>
          </a:xfrm>
          <a:prstGeom prst="bentConnector3">
            <a:avLst>
              <a:gd name="adj1" fmla="val 11243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660444" y="2858899"/>
            <a:ext cx="387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85850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1. </a:t>
            </a:r>
            <a:r>
              <a:rPr lang="ko-KR" altLang="en-US" sz="1050" dirty="0"/>
              <a:t>접수 후 </a:t>
            </a:r>
            <a:endParaRPr lang="en-US" altLang="ko-KR" sz="1050" dirty="0"/>
          </a:p>
          <a:p>
            <a:pPr algn="ctr"/>
            <a:r>
              <a:rPr lang="ko-KR" altLang="en-US" sz="1050" dirty="0"/>
              <a:t>대기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291110" y="238282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2-1.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받음</a:t>
            </a:r>
            <a:r>
              <a:rPr lang="en-US" altLang="ko-KR" sz="1050" dirty="0"/>
              <a:t>(</a:t>
            </a:r>
            <a:r>
              <a:rPr lang="ko-KR" altLang="en-US" sz="1050" dirty="0"/>
              <a:t>한 장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16" name="직사각형 15"/>
          <p:cNvSpPr/>
          <p:nvPr/>
        </p:nvSpPr>
        <p:spPr>
          <a:xfrm>
            <a:off x="3288099" y="5143883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받음</a:t>
            </a:r>
            <a:r>
              <a:rPr lang="en-US" altLang="ko-KR" sz="1000" dirty="0"/>
              <a:t>(</a:t>
            </a:r>
            <a:r>
              <a:rPr lang="ko-KR" altLang="en-US" sz="1000" dirty="0"/>
              <a:t>두 장 이상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5121882" y="514388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2-2-1.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목록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260019" y="388388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3. </a:t>
            </a:r>
            <a:r>
              <a:rPr lang="ko-KR" altLang="en-US" sz="1050" dirty="0"/>
              <a:t>처방전 제출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992434" y="2850735"/>
            <a:ext cx="1685703" cy="26928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9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430758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진료목록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&amp;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처방목록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377872" y="2858899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08" y="194921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907" y="29455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750" y="1687304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78" y="1687304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5" name="꺾인 연결선 34"/>
          <p:cNvCxnSpPr/>
          <p:nvPr/>
        </p:nvCxnSpPr>
        <p:spPr>
          <a:xfrm rot="10800000" flipV="1">
            <a:off x="3027252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798986" y="2858899"/>
            <a:ext cx="387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1" idx="3"/>
            <a:endCxn id="32" idx="3"/>
          </p:cNvCxnSpPr>
          <p:nvPr/>
        </p:nvCxnSpPr>
        <p:spPr>
          <a:xfrm flipH="1">
            <a:off x="4571907" y="1454921"/>
            <a:ext cx="12701" cy="2750644"/>
          </a:xfrm>
          <a:prstGeom prst="bentConnector3">
            <a:avLst>
              <a:gd name="adj1" fmla="val -179985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070558" y="4295373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000" dirty="0" err="1"/>
              <a:t>메인페이지</a:t>
            </a:r>
            <a:endParaRPr lang="en-US" altLang="ko-KR" sz="1000" dirty="0"/>
          </a:p>
          <a:p>
            <a:pPr algn="ctr"/>
            <a:r>
              <a:rPr lang="ko-KR" altLang="en-US" sz="700" dirty="0"/>
              <a:t>진료기록 클릭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291110" y="238282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2-1.  </a:t>
            </a:r>
            <a:r>
              <a:rPr lang="ko-KR" altLang="en-US" sz="1050" dirty="0" err="1"/>
              <a:t>진료목록</a:t>
            </a:r>
            <a:endParaRPr lang="en-US" altLang="ko-KR" sz="1050" dirty="0"/>
          </a:p>
          <a:p>
            <a:pPr algn="ctr"/>
            <a:r>
              <a:rPr lang="en-US" altLang="ko-KR" sz="1050" dirty="0"/>
              <a:t>(</a:t>
            </a:r>
            <a:r>
              <a:rPr lang="ko-KR" altLang="en-US" sz="1050" dirty="0" err="1"/>
              <a:t>리스트형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4" name="직사각형 43"/>
          <p:cNvSpPr/>
          <p:nvPr/>
        </p:nvSpPr>
        <p:spPr>
          <a:xfrm>
            <a:off x="3289300" y="5147158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2-2.  </a:t>
            </a:r>
            <a:r>
              <a:rPr lang="ko-KR" altLang="en-US" sz="1050" dirty="0" err="1"/>
              <a:t>진료목록</a:t>
            </a:r>
            <a:endParaRPr lang="en-US" altLang="ko-KR" sz="1050" dirty="0"/>
          </a:p>
          <a:p>
            <a:pPr algn="ctr"/>
            <a:r>
              <a:rPr lang="en-US" altLang="ko-KR" sz="1050" dirty="0"/>
              <a:t>(</a:t>
            </a:r>
            <a:r>
              <a:rPr lang="ko-KR" altLang="en-US" sz="1050" dirty="0" err="1"/>
              <a:t>캘린더형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5" name="직사각형 44"/>
          <p:cNvSpPr/>
          <p:nvPr/>
        </p:nvSpPr>
        <p:spPr>
          <a:xfrm>
            <a:off x="5456907" y="3896641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3. </a:t>
            </a:r>
            <a:r>
              <a:rPr lang="ko-KR" altLang="en-US" sz="1050" dirty="0" err="1"/>
              <a:t>처방목록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88602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29461" y="663306"/>
            <a:ext cx="181011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와이어프레임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70" y="1346230"/>
            <a:ext cx="7364186" cy="409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9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104564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구성도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40" y="1248259"/>
            <a:ext cx="5497553" cy="436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4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28700" y="1654155"/>
            <a:ext cx="7086600" cy="2037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의사가 약사에게 약이나 다른 치료제의 종류와 양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, 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사용기간 및 기타 필요한 사항을 적어 그대로 조제하도록 한 지시서를 의미한다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 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의사들은 처방전을 작성할 때 종종 아래와 같은 약어를 쓴다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 ad lib.(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필요한 만큼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as needed),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a.c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식사 전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before meals),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b.i.d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하루 두 번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twice a day), 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deib.alt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이틀에 한번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other day),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매일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day), p.c.(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식사 후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after meals),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q.h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.(1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시간마다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hour), q.2h(2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시간마다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two hours), q.3h(3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시간마다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three hours),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t.i.d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하루에 세 번씩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three times a day),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q.i.d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하루에 네 번씩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four times a day),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q.s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필요한 만큼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as much as needed), stat.(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즉시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immediately),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p.r.n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필요시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when needed)</a:t>
            </a:r>
            <a:r>
              <a:rPr lang="en-US" altLang="ko-KR" b="1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[</a:t>
            </a:r>
            <a:r>
              <a:rPr lang="ko-KR" altLang="en-US" b="1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네이버 지식백과</a:t>
            </a:r>
            <a:r>
              <a:rPr lang="en-US" altLang="ko-KR" b="1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]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r>
              <a:rPr lang="ko-KR" altLang="en-US" dirty="0">
                <a:solidFill>
                  <a:srgbClr val="0047B6"/>
                </a:solidFill>
                <a:latin typeface="Dotum" panose="020B0600000101010101" pitchFamily="50" charset="-127"/>
                <a:ea typeface="Dotum" panose="020B0600000101010101" pitchFamily="50" charset="-127"/>
                <a:hlinkClick r:id="rId2"/>
              </a:rPr>
              <a:t>처방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[prescription] (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사회복지학사전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 2009. 8. 15., Blue Fish)</a:t>
            </a:r>
            <a:endParaRPr lang="en-US" altLang="ko-KR" b="0" i="0" dirty="0">
              <a:solidFill>
                <a:srgbClr val="000000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66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444788"/>
              </p:ext>
            </p:extLst>
          </p:nvPr>
        </p:nvGraphicFramePr>
        <p:xfrm>
          <a:off x="351262" y="62345"/>
          <a:ext cx="8536261" cy="68026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3316">
                  <a:extLst>
                    <a:ext uri="{9D8B030D-6E8A-4147-A177-3AD203B41FA5}">
                      <a16:colId xmlns:a16="http://schemas.microsoft.com/office/drawing/2014/main" val="1384982373"/>
                    </a:ext>
                  </a:extLst>
                </a:gridCol>
                <a:gridCol w="2305033">
                  <a:extLst>
                    <a:ext uri="{9D8B030D-6E8A-4147-A177-3AD203B41FA5}">
                      <a16:colId xmlns:a16="http://schemas.microsoft.com/office/drawing/2014/main" val="1966792659"/>
                    </a:ext>
                  </a:extLst>
                </a:gridCol>
                <a:gridCol w="4817327">
                  <a:extLst>
                    <a:ext uri="{9D8B030D-6E8A-4147-A177-3AD203B41FA5}">
                      <a16:colId xmlns:a16="http://schemas.microsoft.com/office/drawing/2014/main" val="417664263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628154332"/>
                    </a:ext>
                  </a:extLst>
                </a:gridCol>
              </a:tblGrid>
              <a:tr h="4178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행동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작동 원리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44712"/>
                  </a:ext>
                </a:extLst>
              </a:tr>
              <a:tr h="417849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병원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태그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병원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hospitalCode</a:t>
                      </a:r>
                      <a:r>
                        <a:rPr lang="ko-KR" altLang="en-US" sz="1200" dirty="0"/>
                        <a:t>를 가진</a:t>
                      </a:r>
                      <a:r>
                        <a:rPr lang="en-US" altLang="ko-KR" sz="1200" dirty="0"/>
                        <a:t>)NFC</a:t>
                      </a:r>
                      <a:r>
                        <a:rPr lang="ko-KR" altLang="en-US" sz="1200" dirty="0"/>
                        <a:t>야 나 왔어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05344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진료 접수 함수 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NFC -&gt; </a:t>
                      </a:r>
                      <a:r>
                        <a:rPr lang="ko-KR" altLang="en-US" sz="1200" dirty="0"/>
                        <a:t>사용자 앱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hospitalCode</a:t>
                      </a:r>
                      <a:r>
                        <a:rPr lang="ko-KR" altLang="en-US" sz="1200" dirty="0"/>
                        <a:t>전달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진료접수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함수호출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000202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계산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해당 </a:t>
                      </a:r>
                      <a:r>
                        <a:rPr lang="en-US" altLang="ko-KR" sz="1200" dirty="0" err="1"/>
                        <a:t>hospitalCode</a:t>
                      </a:r>
                      <a:r>
                        <a:rPr lang="ko-KR" altLang="en-US" sz="1200" dirty="0"/>
                        <a:t>를 가진 </a:t>
                      </a:r>
                      <a:r>
                        <a:rPr lang="en-US" altLang="ko-KR" sz="1200" dirty="0"/>
                        <a:t>hospital</a:t>
                      </a:r>
                      <a:r>
                        <a:rPr lang="ko-KR" altLang="en-US" sz="1200" dirty="0"/>
                        <a:t>테이블의 총대기인원값을  읽어온다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waitlist</a:t>
                      </a:r>
                      <a:r>
                        <a:rPr lang="ko-KR" altLang="en-US" sz="1200" dirty="0"/>
                        <a:t>테이블에</a:t>
                      </a:r>
                      <a:r>
                        <a:rPr lang="ko-KR" altLang="en-US" sz="1200" baseline="0" dirty="0"/>
                        <a:t> 사용자를 추가한다</a:t>
                      </a:r>
                      <a:r>
                        <a:rPr lang="en-US" altLang="ko-KR" sz="1200" baseline="0" dirty="0"/>
                        <a:t>. (</a:t>
                      </a:r>
                      <a:r>
                        <a:rPr lang="ko-KR" altLang="en-US" sz="1200" baseline="0" dirty="0" err="1"/>
                        <a:t>대기번호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0</a:t>
                      </a:r>
                      <a:r>
                        <a:rPr lang="ko-KR" altLang="en-US" sz="1200" baseline="0" dirty="0"/>
                        <a:t>번부터 시작</a:t>
                      </a:r>
                      <a:r>
                        <a:rPr lang="en-US" altLang="ko-KR" sz="1200" baseline="0" dirty="0"/>
                        <a:t>)</a:t>
                      </a:r>
                    </a:p>
                    <a:p>
                      <a:pPr algn="l" latinLnBrk="1"/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 err="1"/>
                        <a:t>대기번호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: ‘</a:t>
                      </a:r>
                      <a:r>
                        <a:rPr lang="ko-KR" altLang="en-US" sz="1200" baseline="0" dirty="0" err="1"/>
                        <a:t>총대기인원</a:t>
                      </a:r>
                      <a:r>
                        <a:rPr lang="en-US" altLang="ko-KR" sz="1200" baseline="0" dirty="0"/>
                        <a:t>’, </a:t>
                      </a:r>
                      <a:r>
                        <a:rPr lang="en-US" altLang="ko-KR" sz="1200" baseline="0" dirty="0" err="1"/>
                        <a:t>hospitalCode</a:t>
                      </a:r>
                      <a:r>
                        <a:rPr lang="en-US" altLang="ko-KR" sz="1200" baseline="0" dirty="0"/>
                        <a:t>, id)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19619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의사가 환자를 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hospital</a:t>
                      </a:r>
                      <a:r>
                        <a:rPr lang="ko-KR" altLang="en-US" sz="1200" dirty="0"/>
                        <a:t>테이블의 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--;</a:t>
                      </a:r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대기인원테이블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if(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==0) { </a:t>
                      </a:r>
                      <a:r>
                        <a:rPr lang="ko-KR" altLang="en-US" sz="1200" dirty="0"/>
                        <a:t>호출 </a:t>
                      </a:r>
                      <a:r>
                        <a:rPr lang="en-US" altLang="ko-KR" sz="1200" dirty="0"/>
                        <a:t>} //</a:t>
                      </a:r>
                      <a:r>
                        <a:rPr lang="ko-KR" altLang="en-US" sz="1200" dirty="0"/>
                        <a:t>첫번째 </a:t>
                      </a:r>
                      <a:r>
                        <a:rPr lang="ko-KR" altLang="en-US" sz="1200" dirty="0" err="1"/>
                        <a:t>환자면</a:t>
                      </a:r>
                      <a:r>
                        <a:rPr lang="ko-KR" altLang="en-US" sz="1200" dirty="0"/>
                        <a:t> 호출한다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else { 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--; } //</a:t>
                      </a:r>
                      <a:r>
                        <a:rPr lang="ko-KR" altLang="en-US" sz="1200" dirty="0"/>
                        <a:t>나머지는 </a:t>
                      </a:r>
                      <a:r>
                        <a:rPr lang="ko-KR" altLang="en-US" sz="1200" dirty="0" err="1"/>
                        <a:t>대기번호를</a:t>
                      </a:r>
                      <a:r>
                        <a:rPr lang="ko-KR" altLang="en-US" sz="1200" dirty="0"/>
                        <a:t> 줄인다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852617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hospital</a:t>
                      </a:r>
                      <a:r>
                        <a:rPr lang="ko-KR" altLang="en-US" sz="1200" dirty="0"/>
                        <a:t>테이블의 총대기인원을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926175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진료기록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처방전 전송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의사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서버 </a:t>
                      </a:r>
                      <a:r>
                        <a:rPr lang="en-US" altLang="ko-KR" sz="1200" dirty="0"/>
                        <a:t>: 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73274"/>
                  </a:ext>
                </a:extLst>
              </a:tr>
              <a:tr h="417849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약국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태그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약국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pharmCode</a:t>
                      </a:r>
                      <a:r>
                        <a:rPr lang="ko-KR" altLang="en-US" sz="1200" dirty="0"/>
                        <a:t>를 가진</a:t>
                      </a:r>
                      <a:r>
                        <a:rPr lang="en-US" altLang="ko-KR" sz="1200" dirty="0"/>
                        <a:t>)NFC</a:t>
                      </a:r>
                      <a:r>
                        <a:rPr lang="ko-KR" altLang="en-US" sz="1200" dirty="0"/>
                        <a:t>야 나 왔어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829560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전송 함수 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360725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접수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기록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51556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진료기록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처방전 조회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약국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479253"/>
                  </a:ext>
                </a:extLst>
              </a:tr>
              <a:tr h="446594">
                <a:tc vMerge="1"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진료기록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처방전 조회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사용자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332842"/>
                  </a:ext>
                </a:extLst>
              </a:tr>
              <a:tr h="446594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DB/</a:t>
                      </a:r>
                      <a:r>
                        <a:rPr lang="ko-KR" altLang="en-US" dirty="0"/>
                        <a:t>서버관리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507691"/>
                  </a:ext>
                </a:extLst>
              </a:tr>
              <a:tr h="49835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진료기록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처방전 조회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병원</a:t>
                      </a:r>
                      <a:r>
                        <a:rPr lang="en-US" altLang="ko-KR" dirty="0"/>
                        <a:t>) </a:t>
                      </a:r>
                    </a:p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일단 구현은 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284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164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3296</TotalTime>
  <Words>1154</Words>
  <Application>Microsoft Office PowerPoint</Application>
  <PresentationFormat>화면 슬라이드 쇼(16:10)</PresentationFormat>
  <Paragraphs>495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a아메리카노L</vt:lpstr>
      <vt:lpstr>나눔고딕</vt:lpstr>
      <vt:lpstr>Dotum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Nara Shin</dc:creator>
  <cp:lastModifiedBy>Nara Shin</cp:lastModifiedBy>
  <cp:revision>316</cp:revision>
  <cp:lastPrinted>2016-03-31T16:07:22Z</cp:lastPrinted>
  <dcterms:created xsi:type="dcterms:W3CDTF">2016-03-13T04:52:30Z</dcterms:created>
  <dcterms:modified xsi:type="dcterms:W3CDTF">2016-04-01T03:12:35Z</dcterms:modified>
</cp:coreProperties>
</file>