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257" r:id="rId4"/>
    <p:sldId id="290" r:id="rId5"/>
    <p:sldId id="296" r:id="rId6"/>
    <p:sldId id="294" r:id="rId7"/>
    <p:sldId id="295" r:id="rId8"/>
    <p:sldId id="302" r:id="rId9"/>
    <p:sldId id="303" r:id="rId10"/>
    <p:sldId id="304" r:id="rId11"/>
    <p:sldId id="305" r:id="rId12"/>
    <p:sldId id="293" r:id="rId13"/>
    <p:sldId id="307" r:id="rId14"/>
    <p:sldId id="306" r:id="rId15"/>
    <p:sldId id="298" r:id="rId16"/>
    <p:sldId id="279" r:id="rId17"/>
    <p:sldId id="262" r:id="rId18"/>
    <p:sldId id="310" r:id="rId19"/>
    <p:sldId id="312" r:id="rId20"/>
    <p:sldId id="311" r:id="rId21"/>
    <p:sldId id="299" r:id="rId22"/>
    <p:sldId id="291" r:id="rId23"/>
    <p:sldId id="300" r:id="rId24"/>
    <p:sldId id="261" r:id="rId25"/>
    <p:sldId id="308" r:id="rId26"/>
    <p:sldId id="309" r:id="rId27"/>
    <p:sldId id="285" r:id="rId28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1341" autoAdjust="0"/>
  </p:normalViewPr>
  <p:slideViewPr>
    <p:cSldViewPr snapToGrid="0" showGuides="1">
      <p:cViewPr varScale="1">
        <p:scale>
          <a:sx n="94" d="100"/>
          <a:sy n="94" d="100"/>
        </p:scale>
        <p:origin x="1627" y="86"/>
      </p:cViewPr>
      <p:guideLst>
        <p:guide pos="2835"/>
        <p:guide pos="5760"/>
        <p:guide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-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207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54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007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63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자신의 앱을 병원용 </a:t>
            </a:r>
            <a:r>
              <a:rPr lang="en-US" altLang="ko-KR" dirty="0"/>
              <a:t>NFC</a:t>
            </a:r>
            <a:r>
              <a:rPr lang="ko-KR" altLang="en-US" dirty="0"/>
              <a:t>에 태그를 하면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자동으로 진료 접수가 이루어지고</a:t>
            </a:r>
            <a:r>
              <a:rPr lang="en-US" altLang="ko-KR" baseline="0" dirty="0"/>
              <a:t>,</a:t>
            </a:r>
          </a:p>
          <a:p>
            <a:r>
              <a:rPr lang="ko-KR" altLang="en-US" dirty="0"/>
              <a:t>진료 후 의사가 </a:t>
            </a:r>
            <a:r>
              <a:rPr lang="ko-KR" altLang="en-US" dirty="0" err="1"/>
              <a:t>진료기록과</a:t>
            </a:r>
            <a:r>
              <a:rPr lang="en-US" altLang="ko-KR" baseline="0" dirty="0"/>
              <a:t> </a:t>
            </a:r>
            <a:r>
              <a:rPr lang="ko-KR" altLang="en-US" baseline="0" dirty="0"/>
              <a:t>처방전을 사용자에게 전송합니다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그러면 사용자는 자신의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리스트화 할 수 있고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따로 종이처방전을 발급받을 필요 없이 약국에 가서 </a:t>
            </a:r>
            <a:r>
              <a:rPr lang="ko-KR" altLang="en-US" baseline="0" dirty="0" err="1"/>
              <a:t>약국용</a:t>
            </a:r>
            <a:r>
              <a:rPr lang="ko-KR" altLang="en-US" baseline="0" dirty="0"/>
              <a:t> </a:t>
            </a:r>
            <a:r>
              <a:rPr lang="en-US" altLang="ko-KR" baseline="0" dirty="0"/>
              <a:t>NFC</a:t>
            </a:r>
            <a:r>
              <a:rPr lang="ko-KR" altLang="en-US" baseline="0" dirty="0"/>
              <a:t>에 태그를 하면 처방을 받을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앱의</a:t>
            </a:r>
            <a:r>
              <a:rPr lang="ko-KR" altLang="en-US" dirty="0"/>
              <a:t> 자세한 기능은 직접 시연을 보이면서 설명해 드리도록 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---------------------------------------------------------------------------------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먼저 로그인 페이지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...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마지막으로 </a:t>
            </a:r>
            <a:r>
              <a:rPr lang="ko-KR" altLang="en-US" dirty="0" err="1"/>
              <a:t>마이페이지에서</a:t>
            </a:r>
            <a:r>
              <a:rPr lang="ko-KR" altLang="en-US" dirty="0"/>
              <a:t> 로그아웃을 하면 다시 로그인 페이지로 돌아가게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약사용 웹 소개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다음은 앱의 전체 </a:t>
            </a:r>
            <a:r>
              <a:rPr lang="ko-KR" altLang="en-US" dirty="0" err="1"/>
              <a:t>와이어프레임입니다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진료기록</a:t>
            </a:r>
            <a:r>
              <a:rPr lang="en-US" altLang="ko-KR" dirty="0"/>
              <a:t>, </a:t>
            </a:r>
            <a:r>
              <a:rPr lang="ko-KR" altLang="en-US" dirty="0"/>
              <a:t>홈</a:t>
            </a:r>
            <a:r>
              <a:rPr lang="en-US" altLang="ko-KR" dirty="0"/>
              <a:t>, </a:t>
            </a:r>
            <a:r>
              <a:rPr lang="ko-KR" altLang="en-US" dirty="0" err="1"/>
              <a:t>마이페이지로</a:t>
            </a:r>
            <a:r>
              <a:rPr lang="ko-KR" altLang="en-US" dirty="0"/>
              <a:t> 이동할 수 있는 </a:t>
            </a:r>
            <a:r>
              <a:rPr lang="ko-KR" altLang="en-US" dirty="0" err="1"/>
              <a:t>하단바와</a:t>
            </a:r>
            <a:r>
              <a:rPr lang="ko-KR" altLang="en-US" dirty="0"/>
              <a:t>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버튼을 이용해 앱의 링크가 끊기지 않게 연결하여 사용자가 </a:t>
            </a:r>
            <a:r>
              <a:rPr lang="ko-KR" altLang="en-US" dirty="0" err="1"/>
              <a:t>이용하는데에</a:t>
            </a:r>
            <a:r>
              <a:rPr lang="ko-KR" altLang="en-US" dirty="0"/>
              <a:t> 불편함이 없도록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팀원소개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6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호흡기내과</a:t>
            </a:r>
            <a:r>
              <a:rPr lang="en-US" altLang="ko-KR" dirty="0"/>
              <a:t>(</a:t>
            </a:r>
            <a:r>
              <a:rPr lang="ko-KR" altLang="en-US" dirty="0"/>
              <a:t>결핵</a:t>
            </a:r>
            <a:r>
              <a:rPr lang="en-US" altLang="ko-KR" dirty="0"/>
              <a:t>, </a:t>
            </a:r>
            <a:r>
              <a:rPr lang="ko-KR" altLang="en-US" dirty="0"/>
              <a:t>천식</a:t>
            </a:r>
            <a:r>
              <a:rPr lang="en-US" altLang="ko-KR" dirty="0"/>
              <a:t>,</a:t>
            </a:r>
            <a:r>
              <a:rPr lang="ko-KR" altLang="en-US" dirty="0"/>
              <a:t>폐</a:t>
            </a:r>
            <a:r>
              <a:rPr lang="en-US" altLang="ko-KR" dirty="0"/>
              <a:t>)</a:t>
            </a:r>
            <a:r>
              <a:rPr lang="ko-KR" altLang="en-US" dirty="0"/>
              <a:t> 소화기내과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r>
              <a:rPr lang="ko-KR" altLang="en-US" dirty="0"/>
              <a:t> 감염내과</a:t>
            </a:r>
            <a:r>
              <a:rPr lang="en-US" altLang="ko-KR" dirty="0"/>
              <a:t>(</a:t>
            </a:r>
            <a:r>
              <a:rPr lang="ko-KR" altLang="en-US" dirty="0"/>
              <a:t>세균</a:t>
            </a:r>
            <a:r>
              <a:rPr lang="en-US" altLang="ko-KR" dirty="0"/>
              <a:t>, </a:t>
            </a:r>
            <a:r>
              <a:rPr lang="ko-KR" altLang="en-US" dirty="0"/>
              <a:t>바이러스</a:t>
            </a:r>
            <a:r>
              <a:rPr lang="en-US" altLang="ko-KR" dirty="0"/>
              <a:t>)</a:t>
            </a:r>
            <a:r>
              <a:rPr lang="ko-KR" altLang="en-US" dirty="0"/>
              <a:t> 신장내과</a:t>
            </a:r>
            <a:r>
              <a:rPr lang="en-US" altLang="ko-KR" dirty="0"/>
              <a:t>(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/>
              <a:t>고혈압</a:t>
            </a:r>
            <a:r>
              <a:rPr lang="en-US" altLang="ko-KR" dirty="0"/>
              <a:t>)</a:t>
            </a:r>
            <a:r>
              <a:rPr lang="ko-KR" altLang="en-US" dirty="0"/>
              <a:t> 순환기내과</a:t>
            </a:r>
            <a:r>
              <a:rPr lang="en-US" altLang="ko-KR" dirty="0"/>
              <a:t>(</a:t>
            </a:r>
            <a:r>
              <a:rPr lang="ko-KR" altLang="en-US" dirty="0"/>
              <a:t>고혈압</a:t>
            </a:r>
            <a:r>
              <a:rPr lang="en-US" altLang="ko-KR" dirty="0"/>
              <a:t>,</a:t>
            </a:r>
            <a:r>
              <a:rPr lang="ko-KR" altLang="en-US" dirty="0"/>
              <a:t>동맥경화</a:t>
            </a:r>
            <a:r>
              <a:rPr lang="en-US" altLang="ko-KR" dirty="0"/>
              <a:t>)</a:t>
            </a:r>
            <a:r>
              <a:rPr lang="ko-KR" altLang="en-US" dirty="0"/>
              <a:t> 내분비</a:t>
            </a:r>
            <a:r>
              <a:rPr lang="en-US" altLang="ko-KR" dirty="0"/>
              <a:t>-</a:t>
            </a:r>
            <a:r>
              <a:rPr lang="ko-KR" altLang="en-US" dirty="0"/>
              <a:t>대사내과</a:t>
            </a:r>
            <a:r>
              <a:rPr lang="en-US" altLang="ko-KR" dirty="0"/>
              <a:t>(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/>
              <a:t>갑상선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392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발전가능성</a:t>
            </a:r>
          </a:p>
          <a:p>
            <a:r>
              <a:rPr lang="ko-KR" altLang="en-US" dirty="0"/>
              <a:t>진료접수 </a:t>
            </a:r>
            <a:r>
              <a:rPr lang="en-US" altLang="ko-KR" dirty="0"/>
              <a:t>+ </a:t>
            </a:r>
            <a:r>
              <a:rPr lang="ko-KR" altLang="en-US" dirty="0"/>
              <a:t>처방전 </a:t>
            </a:r>
            <a:r>
              <a:rPr lang="en-US" altLang="ko-KR" dirty="0"/>
              <a:t>+ </a:t>
            </a:r>
            <a:r>
              <a:rPr lang="ko-KR" altLang="en-US" dirty="0"/>
              <a:t>진료목록과 더불어</a:t>
            </a:r>
          </a:p>
          <a:p>
            <a:r>
              <a:rPr lang="ko-KR" altLang="en-US" dirty="0"/>
              <a:t>아직은 저희 능력상 구현하지는 못하였지만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병원</a:t>
            </a:r>
            <a:r>
              <a:rPr lang="en-US" altLang="ko-KR" dirty="0"/>
              <a:t>/</a:t>
            </a:r>
            <a:r>
              <a:rPr lang="ko-KR" altLang="en-US" dirty="0"/>
              <a:t>약국에서의 결제까지 </a:t>
            </a:r>
            <a:r>
              <a:rPr lang="ko-KR" altLang="en-US" dirty="0" err="1"/>
              <a:t>앱</a:t>
            </a:r>
            <a:r>
              <a:rPr lang="ko-KR" altLang="en-US" dirty="0"/>
              <a:t> 안에 넣을 수 있다면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진료를 받고 바로 약국으로 직행할 수 있기 때문에</a:t>
            </a:r>
          </a:p>
          <a:p>
            <a:r>
              <a:rPr lang="ko-KR" altLang="en-US" dirty="0"/>
              <a:t>시간 감축의 효과까지 얻을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1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다음은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유사앱의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소개입니다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이 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저희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차이점은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cs typeface="+mn-cs"/>
              </a:rPr>
              <a:t>HeSeL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 reader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는 개인의 진료기록을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모바일기기에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저장 및 조회 관리하도록 개발된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솔루션입니다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본인은 물론 가족들의 진료기록을 저장하여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인터넷이 없는 환경에서도 언제 어디서나 빠르고 쉽게 조회할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여러 의료기관에 산재한 진료기록들을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모바일기기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하나로 통합 관리할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주위 의사들에게 상담하기도 편리합니다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dirty="0"/>
              <a:t>https://play.google.com/store/apps/details?id=com.snubi.healthavatar&amp;hl=ko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00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다음은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유사앱의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소개입니다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이 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저희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차이점은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cs typeface="+mn-cs"/>
              </a:rPr>
              <a:t>HeSeL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 reader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는 개인의 진료기록을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모바일기기에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저장 및 조회 관리하도록 개발된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솔루션입니다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본인은 물론 가족들의 진료기록을 저장하여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인터넷이 없는 환경에서도 언제 어디서나 빠르고 쉽게 조회할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여러 의료기관에 산재한 진료기록들을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모바일기기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하나로 통합 관리할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주위 의사들에게 상담하기도 편리합니다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dirty="0"/>
              <a:t>https://play.google.com/store/apps/details?id=com.snubi.healthavatar&amp;hl=ko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80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다음은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유사앱의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소개입니다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이 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저희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차이점은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cs typeface="+mn-cs"/>
              </a:rPr>
              <a:t>HeSeL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 reader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는 개인의 진료기록을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모바일기기에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저장 및 조회 관리하도록 개발된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솔루션입니다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본인은 물론 가족들의 진료기록을 저장하여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인터넷이 없는 환경에서도 언제 어디서나 빠르고 쉽게 조회할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여러 의료기관에 산재한 진료기록들을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모바일기기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하나로 통합 관리할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주위 의사들에게 상담하기도 편리합니다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dirty="0"/>
              <a:t>https://play.google.com/store/apps/details?id=com.snubi.healthavatar&amp;hl=ko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34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특정 장소에 대한 불편함을 </a:t>
            </a:r>
            <a:r>
              <a:rPr lang="en-US" altLang="ko-KR" dirty="0"/>
              <a:t>IT</a:t>
            </a:r>
            <a:r>
              <a:rPr lang="ko-KR" altLang="en-US" dirty="0"/>
              <a:t>기술로 해결해보자고 하였고</a:t>
            </a:r>
            <a:r>
              <a:rPr lang="en-US" altLang="ko-KR" dirty="0"/>
              <a:t>, </a:t>
            </a:r>
            <a:r>
              <a:rPr lang="ko-KR" altLang="en-US" dirty="0"/>
              <a:t>그 장소로 병원을 선택하였습니다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병원의 시스템은 구두로 진료 접수를 하고</a:t>
            </a:r>
            <a:r>
              <a:rPr lang="en-US" altLang="ko-KR" dirty="0"/>
              <a:t>, </a:t>
            </a:r>
            <a:r>
              <a:rPr lang="ko-KR" altLang="en-US" dirty="0"/>
              <a:t>진료를 받은 뒤 종이처방전을 받아 약국에 제출하는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발상에서 저희는 병원에서 처방전 제출까지의 과정을 </a:t>
            </a:r>
            <a:r>
              <a:rPr lang="ko-KR" altLang="en-US" dirty="0" err="1"/>
              <a:t>스마트폰</a:t>
            </a:r>
            <a:r>
              <a:rPr lang="en-US" altLang="ko-KR" baseline="0" dirty="0"/>
              <a:t> </a:t>
            </a:r>
            <a:r>
              <a:rPr lang="ko-KR" altLang="en-US" baseline="0" dirty="0"/>
              <a:t>하나로 처리해보자는 목표에 이르게 되었습니다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5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현재 병원의 현황에 대해서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하이닥에서</a:t>
            </a:r>
            <a:r>
              <a:rPr lang="ko-KR" altLang="en-US" dirty="0"/>
              <a:t> 진행한 </a:t>
            </a:r>
            <a:r>
              <a:rPr lang="en-US" altLang="ko-KR" dirty="0"/>
              <a:t>‘</a:t>
            </a:r>
            <a:r>
              <a:rPr lang="ko-KR" altLang="en-US" dirty="0" err="1"/>
              <a:t>병의원</a:t>
            </a:r>
            <a:r>
              <a:rPr lang="ko-KR" altLang="en-US" dirty="0"/>
              <a:t> </a:t>
            </a:r>
            <a:r>
              <a:rPr lang="ko-KR" altLang="en-US" dirty="0" err="1"/>
              <a:t>이용시</a:t>
            </a:r>
            <a:r>
              <a:rPr lang="ko-KR" altLang="en-US" dirty="0"/>
              <a:t> 불편사항</a:t>
            </a:r>
            <a:r>
              <a:rPr lang="en-US" altLang="ko-KR" dirty="0"/>
              <a:t>＇</a:t>
            </a:r>
            <a:r>
              <a:rPr lang="ko-KR" altLang="en-US" dirty="0"/>
              <a:t>에 대한 설문결과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병원 이용자들은 병원 서비스에서 긴 진료시간 대기를 </a:t>
            </a:r>
            <a:r>
              <a:rPr lang="en-US" altLang="ko-KR" dirty="0"/>
              <a:t>2</a:t>
            </a:r>
            <a:r>
              <a:rPr lang="ko-KR" altLang="en-US" dirty="0"/>
              <a:t>순위로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처방목록에 대한 데이터의 부재를 </a:t>
            </a:r>
            <a:r>
              <a:rPr lang="en-US" altLang="ko-KR" dirty="0"/>
              <a:t>3</a:t>
            </a:r>
            <a:r>
              <a:rPr lang="ko-KR" altLang="en-US" dirty="0"/>
              <a:t>순위로 꼽았습니다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http://www.hidoc.co.kr/news/meta/item/C0000003380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자료입니다</a:t>
            </a:r>
            <a:r>
              <a:rPr lang="en-US" altLang="ko-KR" dirty="0"/>
              <a:t>. </a:t>
            </a:r>
            <a:r>
              <a:rPr lang="ko-KR" altLang="en-US" dirty="0"/>
              <a:t>의료전문 신문사 </a:t>
            </a:r>
            <a:r>
              <a:rPr lang="ko-KR" altLang="en-US" dirty="0" err="1"/>
              <a:t>메디게이트에</a:t>
            </a:r>
            <a:r>
              <a:rPr lang="ko-KR" altLang="en-US" dirty="0"/>
              <a:t> 의하면</a:t>
            </a:r>
            <a:r>
              <a:rPr lang="en-US" altLang="ko-KR" dirty="0"/>
              <a:t> </a:t>
            </a:r>
            <a:r>
              <a:rPr lang="ko-KR" altLang="en-US" dirty="0"/>
              <a:t>연간 처방전 건수는 </a:t>
            </a:r>
            <a:r>
              <a:rPr lang="en-US" altLang="ko-KR" dirty="0"/>
              <a:t>428,369,000(4</a:t>
            </a:r>
            <a:r>
              <a:rPr lang="ko-KR" altLang="en-US" dirty="0"/>
              <a:t>억 </a:t>
            </a:r>
            <a:r>
              <a:rPr lang="en-US" altLang="ko-KR" dirty="0"/>
              <a:t>2</a:t>
            </a:r>
            <a:r>
              <a:rPr lang="ko-KR" altLang="en-US" dirty="0"/>
              <a:t>천 </a:t>
            </a:r>
            <a:r>
              <a:rPr lang="en-US" altLang="ko-KR" dirty="0"/>
              <a:t>8</a:t>
            </a:r>
            <a:r>
              <a:rPr lang="ko-KR" altLang="en-US" dirty="0"/>
              <a:t>백 </a:t>
            </a:r>
            <a:r>
              <a:rPr lang="en-US" altLang="ko-KR" dirty="0"/>
              <a:t>3</a:t>
            </a:r>
            <a:r>
              <a:rPr lang="ko-KR" altLang="en-US" dirty="0"/>
              <a:t>십 </a:t>
            </a:r>
            <a:r>
              <a:rPr lang="en-US" altLang="ko-KR" dirty="0"/>
              <a:t>6</a:t>
            </a:r>
            <a:r>
              <a:rPr lang="ko-KR" altLang="en-US" dirty="0"/>
              <a:t>만 </a:t>
            </a:r>
            <a:r>
              <a:rPr lang="en-US" altLang="ko-KR" dirty="0"/>
              <a:t>9</a:t>
            </a:r>
            <a:r>
              <a:rPr lang="ko-KR" altLang="en-US" dirty="0"/>
              <a:t>천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 말은 매년 단지 처방전 만으로 약 </a:t>
            </a:r>
            <a:r>
              <a:rPr lang="en-US" altLang="ko-KR" dirty="0"/>
              <a:t>4</a:t>
            </a:r>
            <a:r>
              <a:rPr lang="ko-KR" altLang="en-US" dirty="0"/>
              <a:t>억장 이상의 종이가 사용되고 있다는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http://medigatenews.com/news/2043576175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8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종이처방전</a:t>
            </a:r>
            <a:r>
              <a:rPr lang="ko-KR" altLang="en-US" dirty="0"/>
              <a:t> 발급으로 인한 </a:t>
            </a:r>
            <a:r>
              <a:rPr lang="ko-KR" altLang="en-US" dirty="0" err="1"/>
              <a:t>종이낭비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1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대기시간의 지루함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진료</a:t>
            </a:r>
            <a:r>
              <a:rPr lang="en-US" altLang="ko-KR" dirty="0"/>
              <a:t>.</a:t>
            </a:r>
            <a:r>
              <a:rPr lang="ko-KR" altLang="en-US" dirty="0" err="1"/>
              <a:t>처방기록에</a:t>
            </a:r>
            <a:r>
              <a:rPr lang="ko-KR" altLang="en-US" dirty="0"/>
              <a:t> 대한 </a:t>
            </a:r>
            <a:r>
              <a:rPr lang="ko-KR" altLang="en-US" dirty="0" err="1"/>
              <a:t>알권리를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3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해소할 수 있는 솔루션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속지_상단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793651"/>
          </a:xfrm>
          <a:prstGeom prst="rect">
            <a:avLst/>
          </a:prstGeom>
        </p:spPr>
      </p:pic>
      <p:pic>
        <p:nvPicPr>
          <p:cNvPr id="5" name="그림 4" descr="메인_라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5635635"/>
            <a:ext cx="9142858" cy="79365"/>
          </a:xfrm>
          <a:prstGeom prst="rect">
            <a:avLst/>
          </a:prstGeom>
        </p:spPr>
      </p:pic>
      <p:pic>
        <p:nvPicPr>
          <p:cNvPr id="7" name="그림 6" descr="속지_아이콘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1368" y="5016516"/>
            <a:ext cx="2038095" cy="54761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5720" y="-20"/>
            <a:ext cx="6275040" cy="7680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1" hangingPunct="1">
              <a:spcBef>
                <a:spcPct val="0"/>
              </a:spcBef>
              <a:buNone/>
              <a:defRPr lang="ko-KR" altLang="en-US" sz="3000" b="1" kern="1200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88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2016-03-27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usthdb94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robotluv1226@nav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1"/>
            <a:ext cx="5570951" cy="50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  <a:endParaRPr lang="ko-KR" altLang="en-US" sz="2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 rot="5400000">
            <a:off x="4388533" y="223149"/>
            <a:ext cx="355171" cy="7006876"/>
          </a:xfrm>
          <a:prstGeom prst="rightBrace">
            <a:avLst>
              <a:gd name="adj1" fmla="val 12966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25" y="4150154"/>
            <a:ext cx="1273149" cy="12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9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216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rgbClr val="3CB9E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52153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013296" y="2326103"/>
            <a:ext cx="84009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발급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707723" y="3037520"/>
            <a:ext cx="1500167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err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처방전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진료가 완료된 후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대신하여 모바일 처방전을 발급받는다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1496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1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216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rgbClr val="3CB9E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52154" y="2317440"/>
            <a:ext cx="2081568" cy="54006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52153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013296" y="2326103"/>
            <a:ext cx="84009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발급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6667303" y="2441518"/>
            <a:ext cx="110368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 방문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707723" y="3037520"/>
            <a:ext cx="1500167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err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처방전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진료가 완료된 후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대신하여 모바일 처방전을 발급받는다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6395765" y="3037520"/>
            <a:ext cx="1817359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 </a:t>
            </a:r>
            <a:r>
              <a:rPr kumimoji="1" lang="en-US" altLang="ko-KR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3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약국에 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 처방전을 약국에 전송할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1496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8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36" y="1374325"/>
            <a:ext cx="5276053" cy="418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1946502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46640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46778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1940156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3CB9E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3741969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540618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2021391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접수</a:t>
            </a:r>
            <a:r>
              <a:rPr lang="en-US" altLang="ko-KR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 진료 접수를 </a:t>
            </a:r>
            <a:r>
              <a:rPr lang="ko-KR" altLang="en-US" sz="833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하므로써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인원을 알 수 있고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만약 대기인원이 많다면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시간을 활용할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2336122" y="1897393"/>
            <a:ext cx="900100" cy="900100"/>
          </a:xfrm>
          <a:prstGeom prst="ellipse">
            <a:avLst/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114122" y="1897393"/>
            <a:ext cx="900100" cy="9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923872" y="1897393"/>
            <a:ext cx="900100" cy="90010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76676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접수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47878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55481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기록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3815266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크게는 종이의 낭비를 줄일 수 있으며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약사는 약을 입력하는 과정이 줄어들게 된다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따라서 그만큼의 환자 대기시간도 줄어들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5625016" y="2977514"/>
            <a:ext cx="1500167" cy="1656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기록 누적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&amp;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처방받은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약 확인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나의 진료기록을 누적하므로써 몸상태의 추이를 볼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또한 처방받은 약을 확인하고 그 약에대한 정보를 얻을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13" y="663306"/>
            <a:ext cx="1372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주요 기능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713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선정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387" y="3461073"/>
            <a:ext cx="26500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Ⅴ.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유사프로그램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차별성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4386" y="303150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Ⅳ. </a:t>
            </a:r>
            <a:r>
              <a:rPr lang="ko-KR" altLang="en-US" sz="1600" dirty="0" err="1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r>
              <a:rPr lang="en-US" altLang="ko-KR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endParaRPr lang="ko-KR" altLang="en-US" sz="1600" dirty="0">
              <a:solidFill>
                <a:srgbClr val="002060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4386" y="3890641"/>
            <a:ext cx="160492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Ⅵ.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발전 가능성</a:t>
            </a:r>
          </a:p>
        </p:txBody>
      </p: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 descr="line.png"/>
          <p:cNvPicPr>
            <a:picLocks noChangeAspect="1"/>
          </p:cNvPicPr>
          <p:nvPr/>
        </p:nvPicPr>
        <p:blipFill>
          <a:blip r:embed="rId3" cstate="print">
            <a:lum bright="42000"/>
          </a:blip>
          <a:stretch>
            <a:fillRect/>
          </a:stretch>
        </p:blipFill>
        <p:spPr>
          <a:xfrm rot="5400000" flipV="1">
            <a:off x="1504536" y="2621106"/>
            <a:ext cx="229532" cy="935363"/>
          </a:xfrm>
          <a:prstGeom prst="rect">
            <a:avLst/>
          </a:prstGeom>
        </p:spPr>
      </p:pic>
      <p:pic>
        <p:nvPicPr>
          <p:cNvPr id="78" name="그림 77" descr="line.png"/>
          <p:cNvPicPr>
            <a:picLocks noChangeAspect="1"/>
          </p:cNvPicPr>
          <p:nvPr/>
        </p:nvPicPr>
        <p:blipFill>
          <a:blip r:embed="rId3" cstate="print">
            <a:lum bright="42000"/>
          </a:blip>
          <a:stretch>
            <a:fillRect/>
          </a:stretch>
        </p:blipFill>
        <p:spPr>
          <a:xfrm rot="5400000" flipV="1">
            <a:off x="7565209" y="2621105"/>
            <a:ext cx="229532" cy="93536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451653" y="1829450"/>
            <a:ext cx="6416642" cy="2408204"/>
            <a:chOff x="827584" y="2195339"/>
            <a:chExt cx="7699970" cy="288984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막힌 원호 22"/>
            <p:cNvSpPr/>
            <p:nvPr/>
          </p:nvSpPr>
          <p:spPr>
            <a:xfrm>
              <a:off x="827584" y="2204864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 rot="10800000">
              <a:off x="3235102" y="2195339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  <p:sp>
          <p:nvSpPr>
            <p:cNvPr id="27" name="막힌 원호 26"/>
            <p:cNvSpPr/>
            <p:nvPr/>
          </p:nvSpPr>
          <p:spPr>
            <a:xfrm>
              <a:off x="5647234" y="2204864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979871" y="2317440"/>
            <a:ext cx="1380153" cy="1380153"/>
          </a:xfrm>
          <a:prstGeom prst="ellipse">
            <a:avLst/>
          </a:prstGeom>
          <a:solidFill>
            <a:srgbClr val="0070C0"/>
          </a:solidFill>
          <a:ln w="50800">
            <a:solidFill>
              <a:srgbClr val="B7D2F3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sz="150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54858" y="2347619"/>
            <a:ext cx="1380153" cy="1380153"/>
          </a:xfrm>
          <a:prstGeom prst="ellipse">
            <a:avLst/>
          </a:prstGeom>
          <a:solidFill>
            <a:srgbClr val="3CB9E0"/>
          </a:solidFill>
          <a:ln w="50800">
            <a:solidFill>
              <a:srgbClr val="BFF3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987108" y="2347619"/>
            <a:ext cx="1380153" cy="1380153"/>
          </a:xfrm>
          <a:prstGeom prst="ellipse">
            <a:avLst/>
          </a:prstGeom>
          <a:solidFill>
            <a:srgbClr val="00C2BF"/>
          </a:solidFill>
          <a:ln w="50800">
            <a:solidFill>
              <a:srgbClr val="B8F2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sz="1600" b="1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67" name="Rectangle 54"/>
          <p:cNvSpPr>
            <a:spLocks noChangeArrowheads="1"/>
          </p:cNvSpPr>
          <p:nvPr/>
        </p:nvSpPr>
        <p:spPr bwMode="auto">
          <a:xfrm>
            <a:off x="1804840" y="2745162"/>
            <a:ext cx="1680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소지 환자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3836045" y="2775910"/>
            <a:ext cx="1680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중대형 병원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내과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)</a:t>
            </a:r>
            <a:endParaRPr lang="en-US" altLang="ko-KR" sz="9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3" name="Rectangle 54"/>
          <p:cNvSpPr>
            <a:spLocks noChangeArrowheads="1"/>
          </p:cNvSpPr>
          <p:nvPr/>
        </p:nvSpPr>
        <p:spPr bwMode="auto">
          <a:xfrm>
            <a:off x="5858184" y="2857500"/>
            <a:ext cx="16801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약국</a:t>
            </a:r>
            <a:endParaRPr lang="en-US" altLang="ko-KR" sz="833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1871700" y="3937620"/>
            <a:ext cx="1560173" cy="6410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핸드폰 하나로 완료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 하나로 병원의 진료 접수부터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처방까지 완료할 수 있다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5952154" y="3937620"/>
            <a:ext cx="1560173" cy="76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입력과정 생략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받았을 때에는 약을 모두 입력해야했으나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모바일로 받게 될 경우에는 입력을 생략할 수 있다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76" name="Rectangle 96"/>
          <p:cNvSpPr>
            <a:spLocks noChangeArrowheads="1"/>
          </p:cNvSpPr>
          <p:nvPr/>
        </p:nvSpPr>
        <p:spPr bwMode="auto">
          <a:xfrm>
            <a:off x="3911927" y="1626619"/>
            <a:ext cx="1560173" cy="5128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종이절약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처방전에 사용되는 많은 양의 종이를 절약할 수 있다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8940" y="663306"/>
            <a:ext cx="126669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기대효과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0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4496" y="663306"/>
            <a:ext cx="15263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발전가능성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6"/>
          <p:cNvSpPr>
            <a:spLocks noChangeArrowheads="1"/>
          </p:cNvSpPr>
          <p:nvPr/>
        </p:nvSpPr>
        <p:spPr bwMode="auto">
          <a:xfrm>
            <a:off x="323528" y="2348880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진료접수</a:t>
            </a:r>
            <a:endParaRPr kumimoji="0" lang="en-US" altLang="ko-KR" sz="2400" b="0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AutoShape 3"/>
          <p:cNvSpPr>
            <a:spLocks noChangeArrowheads="1"/>
          </p:cNvSpPr>
          <p:nvPr/>
        </p:nvSpPr>
        <p:spPr bwMode="auto">
          <a:xfrm rot="5400000">
            <a:off x="2343260" y="1743555"/>
            <a:ext cx="3957434" cy="3671304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0C0C0">
              <a:alpha val="28999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>
            <a:off x="4368242" y="2054598"/>
            <a:ext cx="753052" cy="1477632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>
            <a:off x="4368242" y="3071004"/>
            <a:ext cx="753052" cy="461226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 flipV="1">
            <a:off x="4368242" y="3532230"/>
            <a:ext cx="753052" cy="1571585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 flipV="1">
            <a:off x="4368242" y="3532230"/>
            <a:ext cx="753052" cy="555180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sp>
        <p:nvSpPr>
          <p:cNvPr id="44" name="AutoShape 2"/>
          <p:cNvSpPr>
            <a:spLocks noChangeArrowheads="1"/>
          </p:cNvSpPr>
          <p:nvPr/>
        </p:nvSpPr>
        <p:spPr bwMode="auto">
          <a:xfrm>
            <a:off x="2486325" y="1589102"/>
            <a:ext cx="3676998" cy="3967399"/>
          </a:xfrm>
          <a:prstGeom prst="flowChartDelay">
            <a:avLst/>
          </a:prstGeom>
          <a:solidFill>
            <a:schemeClr val="bg1">
              <a:lumMod val="95000"/>
              <a:alpha val="10001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2484902" y="1589102"/>
            <a:ext cx="1883340" cy="930994"/>
          </a:xfrm>
          <a:prstGeom prst="roundRect">
            <a:avLst>
              <a:gd name="adj" fmla="val 16667"/>
            </a:avLst>
          </a:prstGeom>
          <a:solidFill>
            <a:srgbClr val="3CB9E0"/>
          </a:solidFill>
          <a:ln w="50800">
            <a:solidFill>
              <a:srgbClr val="BFF3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484902" y="2604084"/>
            <a:ext cx="1883340" cy="93384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50800">
            <a:solidFill>
              <a:srgbClr val="B7D2F3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484902" y="3620490"/>
            <a:ext cx="1883340" cy="932418"/>
          </a:xfrm>
          <a:prstGeom prst="roundRect">
            <a:avLst>
              <a:gd name="adj" fmla="val 16667"/>
            </a:avLst>
          </a:prstGeom>
          <a:solidFill>
            <a:srgbClr val="00C2BF"/>
          </a:solidFill>
          <a:ln w="50800">
            <a:solidFill>
              <a:srgbClr val="B8F2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2484902" y="4638319"/>
            <a:ext cx="1883340" cy="93099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5121294" y="3018334"/>
            <a:ext cx="1883340" cy="10277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800" baseline="-25000" dirty="0"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 rot="10800000">
            <a:off x="6445184" y="3150722"/>
            <a:ext cx="542367" cy="875476"/>
          </a:xfrm>
          <a:prstGeom prst="roundRect">
            <a:avLst>
              <a:gd name="adj" fmla="val 20472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2563196" y="1867356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진료접수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563196" y="2870949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563196" y="3887355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진료기록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2563196" y="4746315"/>
            <a:ext cx="17039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/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결제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5225212" y="3332175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시간감축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41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3" y="1627562"/>
            <a:ext cx="4003379" cy="2023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665" y="3882386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개인의 진료기록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이미지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영상</a:t>
            </a:r>
            <a:r>
              <a:rPr lang="en-US" altLang="ko-KR" sz="1200" dirty="0">
                <a:ea typeface="a아메리카노L" panose="02020600000000000000" pitchFamily="18" charset="-127"/>
              </a:rPr>
              <a:t>)</a:t>
            </a:r>
            <a:r>
              <a:rPr lang="ko-KR" altLang="en-US" sz="1200" dirty="0">
                <a:ea typeface="a아메리카노L" panose="02020600000000000000" pitchFamily="18" charset="-127"/>
              </a:rPr>
              <a:t>을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모바일기기에</a:t>
            </a:r>
            <a:r>
              <a:rPr lang="ko-KR" altLang="en-US" sz="1200" dirty="0">
                <a:ea typeface="a아메리카노L" panose="02020600000000000000" pitchFamily="18" charset="-127"/>
              </a:rPr>
              <a:t> 저장 및 조회 관리하도록 개발된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r>
              <a:rPr lang="ko-KR" altLang="en-US" sz="1200" dirty="0">
                <a:ea typeface="a아메리카노L" panose="02020600000000000000" pitchFamily="18" charset="-127"/>
              </a:rPr>
              <a:t> 솔루션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a아메리카노L" panose="02020600000000000000" pitchFamily="18" charset="-127"/>
              </a:rPr>
              <a:t>X-ray, CT </a:t>
            </a:r>
            <a:r>
              <a:rPr lang="ko-KR" altLang="en-US" sz="1200" dirty="0">
                <a:ea typeface="a아메리카노L" panose="02020600000000000000" pitchFamily="18" charset="-127"/>
              </a:rPr>
              <a:t>등의 의료영상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사진 등에 특화된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200" dirty="0">
              <a:ea typeface="a아메리카노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/>
          <a:stretch/>
        </p:blipFill>
        <p:spPr>
          <a:xfrm>
            <a:off x="3137482" y="1639898"/>
            <a:ext cx="1284887" cy="2011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83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ea typeface="a아메리카노L" panose="02020600000000000000" pitchFamily="18" charset="-127"/>
              </a:rPr>
              <a:t>HeSel</a:t>
            </a:r>
            <a:endParaRPr lang="en-US" altLang="ko-KR" sz="2000" b="1" dirty="0">
              <a:ea typeface="a아메리카노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9" y="1621920"/>
            <a:ext cx="3931710" cy="2029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7339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a아메리카노L" panose="02020600000000000000" pitchFamily="18" charset="-127"/>
              </a:rPr>
              <a:t>핑크아바타</a:t>
            </a:r>
            <a:endParaRPr lang="en-US" altLang="ko-KR" sz="2000" b="1" dirty="0">
              <a:ea typeface="a아메리카노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341" y="3882385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서울대 병원에서 치료한 유방암 치료 정보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진단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수술</a:t>
            </a:r>
            <a:r>
              <a:rPr lang="en-US" altLang="ko-KR" sz="1200" dirty="0">
                <a:ea typeface="a아메리카노L" panose="02020600000000000000" pitchFamily="18" charset="-127"/>
              </a:rPr>
              <a:t>) </a:t>
            </a:r>
            <a:r>
              <a:rPr lang="ko-KR" altLang="en-US" sz="1200" dirty="0">
                <a:ea typeface="a아메리카노L" panose="02020600000000000000" pitchFamily="18" charset="-127"/>
              </a:rPr>
              <a:t>기록 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여성 특화 건강 관리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445" y="663306"/>
            <a:ext cx="27831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유사프로그램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차별성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3" y="1627562"/>
            <a:ext cx="4003379" cy="2023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665" y="3882386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개인의 진료기록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이미지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영상</a:t>
            </a:r>
            <a:r>
              <a:rPr lang="en-US" altLang="ko-KR" sz="1200" dirty="0">
                <a:ea typeface="a아메리카노L" panose="02020600000000000000" pitchFamily="18" charset="-127"/>
              </a:rPr>
              <a:t>)</a:t>
            </a:r>
            <a:r>
              <a:rPr lang="ko-KR" altLang="en-US" sz="1200" dirty="0">
                <a:ea typeface="a아메리카노L" panose="02020600000000000000" pitchFamily="18" charset="-127"/>
              </a:rPr>
              <a:t>을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모바일기기에</a:t>
            </a:r>
            <a:r>
              <a:rPr lang="ko-KR" altLang="en-US" sz="1200" dirty="0">
                <a:ea typeface="a아메리카노L" panose="02020600000000000000" pitchFamily="18" charset="-127"/>
              </a:rPr>
              <a:t> 저장 및 조회 관리하도록 개발된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r>
              <a:rPr lang="ko-KR" altLang="en-US" sz="1200" dirty="0">
                <a:ea typeface="a아메리카노L" panose="02020600000000000000" pitchFamily="18" charset="-127"/>
              </a:rPr>
              <a:t> 솔루션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a아메리카노L" panose="02020600000000000000" pitchFamily="18" charset="-127"/>
              </a:rPr>
              <a:t>X-ray, CT </a:t>
            </a:r>
            <a:r>
              <a:rPr lang="ko-KR" altLang="en-US" sz="1200" dirty="0">
                <a:ea typeface="a아메리카노L" panose="02020600000000000000" pitchFamily="18" charset="-127"/>
              </a:rPr>
              <a:t>등의 의료영상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사진 등에 특화된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200" dirty="0">
              <a:ea typeface="a아메리카노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/>
          <a:stretch/>
        </p:blipFill>
        <p:spPr>
          <a:xfrm>
            <a:off x="3137482" y="1639898"/>
            <a:ext cx="1284887" cy="2011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83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ea typeface="a아메리카노L" panose="02020600000000000000" pitchFamily="18" charset="-127"/>
              </a:rPr>
              <a:t>HeSel</a:t>
            </a:r>
            <a:endParaRPr lang="en-US" altLang="ko-KR" sz="2000" b="1" dirty="0">
              <a:ea typeface="a아메리카노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9" y="1621920"/>
            <a:ext cx="3931710" cy="2029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7339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a아메리카노L" panose="02020600000000000000" pitchFamily="18" charset="-127"/>
              </a:rPr>
              <a:t>핑크아바타</a:t>
            </a:r>
            <a:endParaRPr lang="en-US" altLang="ko-KR" sz="2000" b="1" dirty="0">
              <a:ea typeface="a아메리카노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341" y="3882385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서울대 병원에서 치료한 유방암 치료 정보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진단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수술</a:t>
            </a:r>
            <a:r>
              <a:rPr lang="en-US" altLang="ko-KR" sz="1200" dirty="0">
                <a:ea typeface="a아메리카노L" panose="02020600000000000000" pitchFamily="18" charset="-127"/>
              </a:rPr>
              <a:t>) </a:t>
            </a:r>
            <a:r>
              <a:rPr lang="ko-KR" altLang="en-US" sz="1200" dirty="0">
                <a:ea typeface="a아메리카노L" panose="02020600000000000000" pitchFamily="18" charset="-127"/>
              </a:rPr>
              <a:t>기록 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여성 특화 건강 관리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445" y="663306"/>
            <a:ext cx="27831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유사프로그램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차별성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27514" y="2155962"/>
            <a:ext cx="3888971" cy="7540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a아메리카노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2271392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단순  진료 기록</a:t>
            </a:r>
          </a:p>
        </p:txBody>
      </p:sp>
    </p:spTree>
    <p:extLst>
      <p:ext uri="{BB962C8B-B14F-4D97-AF65-F5344CB8AC3E}">
        <p14:creationId xmlns:p14="http://schemas.microsoft.com/office/powerpoint/2010/main" val="11152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3" y="1627562"/>
            <a:ext cx="4003379" cy="2023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665" y="3882386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개인의 진료기록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이미지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영상</a:t>
            </a:r>
            <a:r>
              <a:rPr lang="en-US" altLang="ko-KR" sz="1200" dirty="0">
                <a:ea typeface="a아메리카노L" panose="02020600000000000000" pitchFamily="18" charset="-127"/>
              </a:rPr>
              <a:t>)</a:t>
            </a:r>
            <a:r>
              <a:rPr lang="ko-KR" altLang="en-US" sz="1200" dirty="0">
                <a:ea typeface="a아메리카노L" panose="02020600000000000000" pitchFamily="18" charset="-127"/>
              </a:rPr>
              <a:t>을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모바일기기에</a:t>
            </a:r>
            <a:r>
              <a:rPr lang="ko-KR" altLang="en-US" sz="1200" dirty="0">
                <a:ea typeface="a아메리카노L" panose="02020600000000000000" pitchFamily="18" charset="-127"/>
              </a:rPr>
              <a:t> 저장 및 조회 관리하도록 개발된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r>
              <a:rPr lang="ko-KR" altLang="en-US" sz="1200" dirty="0">
                <a:ea typeface="a아메리카노L" panose="02020600000000000000" pitchFamily="18" charset="-127"/>
              </a:rPr>
              <a:t> 솔루션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a아메리카노L" panose="02020600000000000000" pitchFamily="18" charset="-127"/>
              </a:rPr>
              <a:t>X-ray, CT </a:t>
            </a:r>
            <a:r>
              <a:rPr lang="ko-KR" altLang="en-US" sz="1200" dirty="0">
                <a:ea typeface="a아메리카노L" panose="02020600000000000000" pitchFamily="18" charset="-127"/>
              </a:rPr>
              <a:t>등의 의료영상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사진 등에 특화된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200" dirty="0">
              <a:ea typeface="a아메리카노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/>
          <a:stretch/>
        </p:blipFill>
        <p:spPr>
          <a:xfrm>
            <a:off x="3137482" y="1639898"/>
            <a:ext cx="1284887" cy="2011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83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ea typeface="a아메리카노L" panose="02020600000000000000" pitchFamily="18" charset="-127"/>
              </a:rPr>
              <a:t>HeSel</a:t>
            </a:r>
            <a:endParaRPr lang="en-US" altLang="ko-KR" sz="2000" b="1" dirty="0">
              <a:ea typeface="a아메리카노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9" y="1621920"/>
            <a:ext cx="3931710" cy="2029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7339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a아메리카노L" panose="02020600000000000000" pitchFamily="18" charset="-127"/>
              </a:rPr>
              <a:t>핑크아바타</a:t>
            </a:r>
            <a:endParaRPr lang="en-US" altLang="ko-KR" sz="2000" b="1" dirty="0">
              <a:ea typeface="a아메리카노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341" y="3882385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서울대 병원에서 치료한 유방암 치료 정보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진단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수술</a:t>
            </a:r>
            <a:r>
              <a:rPr lang="en-US" altLang="ko-KR" sz="1200" dirty="0">
                <a:ea typeface="a아메리카노L" panose="02020600000000000000" pitchFamily="18" charset="-127"/>
              </a:rPr>
              <a:t>) </a:t>
            </a:r>
            <a:r>
              <a:rPr lang="ko-KR" altLang="en-US" sz="1200" dirty="0">
                <a:ea typeface="a아메리카노L" panose="02020600000000000000" pitchFamily="18" charset="-127"/>
              </a:rPr>
              <a:t>기록 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여성 특화 건강 관리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445" y="663306"/>
            <a:ext cx="27831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유사프로그램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차별성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24517" y="3583558"/>
            <a:ext cx="4269735" cy="752645"/>
          </a:xfrm>
          <a:prstGeom prst="rect">
            <a:avLst/>
          </a:prstGeom>
          <a:solidFill>
            <a:srgbClr val="3CB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a아메리카노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2878" y="3681616"/>
            <a:ext cx="423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진료접수 </a:t>
            </a:r>
            <a:r>
              <a:rPr lang="en-US" altLang="ko-KR" sz="32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/ </a:t>
            </a:r>
            <a:r>
              <a:rPr lang="ko-KR" altLang="en-US" sz="32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처방전 제출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27514" y="2155962"/>
            <a:ext cx="3888971" cy="7540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a아메리카노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2271392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단순  진료 기록</a:t>
            </a:r>
          </a:p>
        </p:txBody>
      </p:sp>
      <p:sp>
        <p:nvSpPr>
          <p:cNvPr id="2" name="십자형 1"/>
          <p:cNvSpPr/>
          <p:nvPr/>
        </p:nvSpPr>
        <p:spPr>
          <a:xfrm>
            <a:off x="4321016" y="2947058"/>
            <a:ext cx="497677" cy="497677"/>
          </a:xfrm>
          <a:prstGeom prst="plus">
            <a:avLst>
              <a:gd name="adj" fmla="val 37249"/>
            </a:avLst>
          </a:prstGeom>
          <a:solidFill>
            <a:srgbClr val="3CB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01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3088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유소현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b="1" dirty="0">
                <a:ea typeface="a아메리카노L" panose="02020600000000000000" pitchFamily="18" charset="-127"/>
              </a:rPr>
              <a:t>2013111544</a:t>
            </a: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en-US" altLang="ko-KR" sz="1600" dirty="0">
                <a:ea typeface="a아메리카노L" panose="02020600000000000000" pitchFamily="18" charset="-127"/>
              </a:rPr>
              <a:t>e-mail </a:t>
            </a:r>
            <a:r>
              <a:rPr lang="en-US" altLang="ko-KR" sz="1600" dirty="0">
                <a:ea typeface="a아메리카노L" panose="02020600000000000000" pitchFamily="18" charset="-127"/>
                <a:hlinkClick r:id="rId3"/>
              </a:rPr>
              <a:t>gusthdb94@naver.com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5754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신나라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b="1" dirty="0">
                <a:ea typeface="a아메리카노L" panose="02020600000000000000" pitchFamily="18" charset="-127"/>
              </a:rPr>
              <a:t>2013111539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dirty="0">
                <a:ea typeface="a아메리카노L" panose="02020600000000000000" pitchFamily="18" charset="-127"/>
                <a:hlinkClick r:id="rId4"/>
              </a:rPr>
              <a:t>robotluv1226@naver.com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e-mail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556" y="655068"/>
            <a:ext cx="1370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10354"/>
          <a:stretch/>
        </p:blipFill>
        <p:spPr>
          <a:xfrm>
            <a:off x="3212147" y="1393004"/>
            <a:ext cx="2719705" cy="34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막힌 원호 11"/>
          <p:cNvSpPr/>
          <p:nvPr/>
        </p:nvSpPr>
        <p:spPr>
          <a:xfrm>
            <a:off x="2171733" y="4118712"/>
            <a:ext cx="4680520" cy="4477680"/>
          </a:xfrm>
          <a:prstGeom prst="blockArc">
            <a:avLst>
              <a:gd name="adj1" fmla="val 10800000"/>
              <a:gd name="adj2" fmla="val 21591230"/>
              <a:gd name="adj3" fmla="val 346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50003" y="338003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90396" y="338003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770116" y="265995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10276" y="265995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419966" y="3080006"/>
            <a:ext cx="660073" cy="660073"/>
          </a:xfrm>
          <a:prstGeom prst="ellipse">
            <a:avLst/>
          </a:prstGeom>
          <a:solidFill>
            <a:srgbClr val="6388A8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40079" y="2239912"/>
            <a:ext cx="660073" cy="660073"/>
          </a:xfrm>
          <a:prstGeom prst="ellipse">
            <a:avLst/>
          </a:prstGeom>
          <a:solidFill>
            <a:srgbClr val="2D5A9B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880239" y="2239912"/>
            <a:ext cx="660073" cy="6600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60359" y="3080006"/>
            <a:ext cx="660073" cy="66007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1659557" y="2016722"/>
            <a:ext cx="1719245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병원은 아파서 방문하는 장소임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절차를 간단히 줄여보자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404267" y="1967964"/>
            <a:ext cx="2055879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r>
              <a:rPr kumimoji="1" lang="en-US" altLang="ko-KR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/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 제출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현재 진료 접수 시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구두 접수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대기인원을 알 수 없는 병원 존재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종이처방전은 약국 제출용이므로</a:t>
            </a:r>
            <a:endParaRPr kumimoji="1" lang="en-US" altLang="ko-KR" sz="900" kern="0" noProof="1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전달만 되면 됨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599718" y="488020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rgbClr val="6388A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20099" y="416012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60259" y="416012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32174" y="488020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2347784" y="3248459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장소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3" name="Rectangle 96"/>
          <p:cNvSpPr>
            <a:spLocks noChangeArrowheads="1"/>
          </p:cNvSpPr>
          <p:nvPr/>
        </p:nvSpPr>
        <p:spPr bwMode="auto">
          <a:xfrm>
            <a:off x="3368165" y="2408365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4797690" y="2413592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불편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5880240" y="3156125"/>
            <a:ext cx="803899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해결</a:t>
            </a:r>
            <a:endParaRPr lang="en-US" altLang="ko-KR" sz="1400" b="1" kern="0" dirty="0">
              <a:solidFill>
                <a:srgbClr val="FFFFFF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방안</a:t>
            </a:r>
            <a:endParaRPr kumimoji="1" lang="ko-KR" altLang="ko-KR" sz="14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993820" y="3873300"/>
            <a:ext cx="1657968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장소에 대한 불편함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특정 장소에 대한 불편함을 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IT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기술로 해결해보자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6290397" y="3873300"/>
            <a:ext cx="2120436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하나로 </a:t>
            </a:r>
            <a:r>
              <a:rPr kumimoji="1" lang="en-US" altLang="ko-KR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Task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완료 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병원에서부터 처방전 제출까지</a:t>
            </a:r>
            <a:endParaRPr kumimoji="1" lang="en-US" altLang="ko-KR" sz="900" kern="0" noProof="1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 하나로 처리해보자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2240" y="663306"/>
            <a:ext cx="13628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선정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441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4294093" y="138056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34753" y="1371600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93341" y="1371600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55114" y="1380564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13702" y="1380564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54362" y="1371599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12950" y="1371599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753610" y="139912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12198" y="139912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5717" y="4894993"/>
            <a:ext cx="6275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@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실제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하이닥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회원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650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명을 대상으로 한 ‘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병의원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이용시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불편사항’에 대한 설문조사결과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034" y="663306"/>
            <a:ext cx="30973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병의원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이용시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불편사항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35506" y="1550894"/>
            <a:ext cx="3110753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5506" y="1979666"/>
            <a:ext cx="1999129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5506" y="2415869"/>
            <a:ext cx="824754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5505" y="2833357"/>
            <a:ext cx="797859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5505" y="3250845"/>
            <a:ext cx="717177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5505" y="3673682"/>
            <a:ext cx="564778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5505" y="4070608"/>
            <a:ext cx="107577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505" y="138056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8965" y="4542989"/>
            <a:ext cx="22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3764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7531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100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9268" y="4543872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150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8722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200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783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250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3692" y="4539805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300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0722" y="4539805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350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2600" y="4536138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400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9630" y="4536138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450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9362" y="1545787"/>
            <a:ext cx="2200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진료 시 자세한 설명부족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3745" y="2001541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예약시스템 부재와 </a:t>
            </a:r>
            <a:r>
              <a:rPr lang="ko-KR" altLang="en-US" sz="1000" dirty="0" err="1">
                <a:ea typeface="a아메리카노L" panose="02020600000000000000" pitchFamily="18" charset="-127"/>
              </a:rPr>
              <a:t>내원</a:t>
            </a:r>
            <a:r>
              <a:rPr lang="ko-KR" altLang="en-US" sz="1000" dirty="0">
                <a:ea typeface="a아메리카노L" panose="02020600000000000000" pitchFamily="18" charset="-127"/>
              </a:rPr>
              <a:t> 후 긴 대기시간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5767" y="2457295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처방된 약에 대한 자세한 정보 부재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47162" y="2853681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나의 증상에 따른 진료과목 선택의 어려움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46735" y="3235095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신뢰할만한 병원 정보의 부재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4920" y="3631481"/>
            <a:ext cx="259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주간</a:t>
            </a:r>
            <a:r>
              <a:rPr lang="en-US" altLang="ko-KR" sz="1000" dirty="0">
                <a:ea typeface="a아메리카노L" panose="02020600000000000000" pitchFamily="18" charset="-127"/>
              </a:rPr>
              <a:t>(</a:t>
            </a:r>
            <a:r>
              <a:rPr lang="ko-KR" altLang="en-US" sz="1000" dirty="0">
                <a:ea typeface="a아메리카노L" panose="02020600000000000000" pitchFamily="18" charset="-127"/>
              </a:rPr>
              <a:t>오전</a:t>
            </a:r>
            <a:r>
              <a:rPr lang="en-US" altLang="ko-KR" sz="1000" dirty="0">
                <a:ea typeface="a아메리카노L" panose="02020600000000000000" pitchFamily="18" charset="-127"/>
              </a:rPr>
              <a:t>9</a:t>
            </a:r>
            <a:r>
              <a:rPr lang="ko-KR" altLang="en-US" sz="1000" dirty="0">
                <a:ea typeface="a아메리카노L" panose="02020600000000000000" pitchFamily="18" charset="-127"/>
              </a:rPr>
              <a:t>시</a:t>
            </a:r>
            <a:r>
              <a:rPr lang="en-US" altLang="ko-KR" sz="1000" dirty="0">
                <a:ea typeface="a아메리카노L" panose="02020600000000000000" pitchFamily="18" charset="-127"/>
              </a:rPr>
              <a:t>~</a:t>
            </a:r>
            <a:r>
              <a:rPr lang="ko-KR" altLang="en-US" sz="1000" dirty="0">
                <a:ea typeface="a아메리카노L" panose="02020600000000000000" pitchFamily="18" charset="-127"/>
              </a:rPr>
              <a:t>오후</a:t>
            </a:r>
            <a:r>
              <a:rPr lang="en-US" altLang="ko-KR" sz="1000" dirty="0">
                <a:ea typeface="a아메리카노L" panose="02020600000000000000" pitchFamily="18" charset="-127"/>
              </a:rPr>
              <a:t>7</a:t>
            </a:r>
            <a:r>
              <a:rPr lang="ko-KR" altLang="en-US" sz="1000" dirty="0">
                <a:ea typeface="a아메리카노L" panose="02020600000000000000" pitchFamily="18" charset="-127"/>
              </a:rPr>
              <a:t>시</a:t>
            </a:r>
            <a:r>
              <a:rPr lang="en-US" altLang="ko-KR" sz="1000" dirty="0">
                <a:ea typeface="a아메리카노L" panose="02020600000000000000" pitchFamily="18" charset="-127"/>
              </a:rPr>
              <a:t>)</a:t>
            </a:r>
            <a:r>
              <a:rPr lang="ko-KR" altLang="en-US" sz="1000" dirty="0">
                <a:ea typeface="a아메리카노L" panose="02020600000000000000" pitchFamily="18" charset="-127"/>
              </a:rPr>
              <a:t>로 제한된 진료시간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64920" y="4046558"/>
            <a:ext cx="259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기타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280875" y="4853087"/>
            <a:ext cx="6438815" cy="208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1435"/>
          <a:stretch/>
        </p:blipFill>
        <p:spPr>
          <a:xfrm>
            <a:off x="1517427" y="1963122"/>
            <a:ext cx="6109144" cy="3343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232" t="14100" r="52880" b="82407"/>
          <a:stretch/>
        </p:blipFill>
        <p:spPr>
          <a:xfrm>
            <a:off x="3927711" y="3018296"/>
            <a:ext cx="1485801" cy="37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634884" y="663306"/>
            <a:ext cx="20168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 건수 현황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74452" y="1233066"/>
            <a:ext cx="439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a아메리카노L" panose="02020600000000000000" pitchFamily="18" charset="-127"/>
              </a:rPr>
              <a:t>연간 처방건수 </a:t>
            </a:r>
            <a:r>
              <a:rPr lang="en-US" altLang="ko-KR" sz="1600" dirty="0">
                <a:ea typeface="a아메리카노L" panose="02020600000000000000" pitchFamily="18" charset="-127"/>
              </a:rPr>
              <a:t>: 2014</a:t>
            </a:r>
            <a:r>
              <a:rPr lang="ko-KR" altLang="en-US" sz="1600" dirty="0">
                <a:ea typeface="a아메리카노L" panose="02020600000000000000" pitchFamily="18" charset="-127"/>
              </a:rPr>
              <a:t>년 기준 </a:t>
            </a:r>
            <a:r>
              <a:rPr lang="en-US" altLang="ko-KR" sz="1800" b="1" dirty="0">
                <a:ea typeface="a아메리카노L" panose="02020600000000000000" pitchFamily="18" charset="-127"/>
              </a:rPr>
              <a:t>428,369,000</a:t>
            </a:r>
            <a:r>
              <a:rPr lang="ko-KR" altLang="en-US" sz="1800" b="1" dirty="0">
                <a:ea typeface="a아메리카노L" panose="02020600000000000000" pitchFamily="18" charset="-127"/>
              </a:rPr>
              <a:t>건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600" dirty="0">
                <a:ea typeface="a아메리카노L" panose="02020600000000000000" pitchFamily="18" charset="-127"/>
              </a:rPr>
              <a:t>연간 최소 종이 </a:t>
            </a:r>
            <a:r>
              <a:rPr lang="en-US" altLang="ko-KR" sz="2000" b="1" dirty="0">
                <a:solidFill>
                  <a:srgbClr val="FF0000"/>
                </a:solidFill>
                <a:ea typeface="a아메리카노L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ea typeface="a아메리카노L" panose="02020600000000000000" pitchFamily="18" charset="-127"/>
              </a:rPr>
              <a:t>억장 </a:t>
            </a:r>
            <a:r>
              <a:rPr lang="ko-KR" altLang="en-US" sz="1600" dirty="0">
                <a:ea typeface="a아메리카노L" panose="02020600000000000000" pitchFamily="18" charset="-127"/>
              </a:rPr>
              <a:t>절약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7427" y="5307106"/>
            <a:ext cx="139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@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Medigate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News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8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2829</TotalTime>
  <Words>1440</Words>
  <Application>Microsoft Office PowerPoint</Application>
  <PresentationFormat>화면 슬라이드 쇼(16:10)</PresentationFormat>
  <Paragraphs>325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a아메리카노B</vt:lpstr>
      <vt:lpstr>a아메리카노L</vt:lpstr>
      <vt:lpstr>굴림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221</cp:revision>
  <dcterms:created xsi:type="dcterms:W3CDTF">2016-03-13T04:52:30Z</dcterms:created>
  <dcterms:modified xsi:type="dcterms:W3CDTF">2016-03-27T03:09:10Z</dcterms:modified>
</cp:coreProperties>
</file>