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7" r:id="rId3"/>
    <p:sldId id="257" r:id="rId4"/>
    <p:sldId id="290" r:id="rId5"/>
    <p:sldId id="296" r:id="rId6"/>
    <p:sldId id="294" r:id="rId7"/>
    <p:sldId id="295" r:id="rId8"/>
    <p:sldId id="302" r:id="rId9"/>
    <p:sldId id="303" r:id="rId10"/>
    <p:sldId id="304" r:id="rId11"/>
    <p:sldId id="305" r:id="rId12"/>
    <p:sldId id="293" r:id="rId13"/>
    <p:sldId id="307" r:id="rId14"/>
    <p:sldId id="306" r:id="rId15"/>
    <p:sldId id="298" r:id="rId16"/>
    <p:sldId id="279" r:id="rId17"/>
    <p:sldId id="262" r:id="rId18"/>
    <p:sldId id="299" r:id="rId19"/>
    <p:sldId id="291" r:id="rId20"/>
    <p:sldId id="300" r:id="rId21"/>
    <p:sldId id="261" r:id="rId22"/>
    <p:sldId id="308" r:id="rId23"/>
    <p:sldId id="309" r:id="rId24"/>
    <p:sldId id="285" r:id="rId25"/>
    <p:sldId id="297" r:id="rId26"/>
    <p:sldId id="301" r:id="rId27"/>
  </p:sldIdLst>
  <p:sldSz cx="9144000" cy="5715000" type="screen16x10"/>
  <p:notesSz cx="6858000" cy="9144000"/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3600" userDrawn="1">
          <p15:clr>
            <a:srgbClr val="A4A3A4"/>
          </p15:clr>
        </p15:guide>
        <p15:guide id="6" orient="horz" pos="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9E0"/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1341" autoAdjust="0"/>
  </p:normalViewPr>
  <p:slideViewPr>
    <p:cSldViewPr snapToGrid="0" showGuides="1">
      <p:cViewPr varScale="1">
        <p:scale>
          <a:sx n="93" d="100"/>
          <a:sy n="93" d="100"/>
        </p:scale>
        <p:origin x="1574" y="72"/>
      </p:cViewPr>
      <p:guideLst>
        <p:guide orient="horz" pos="1800"/>
        <p:guide pos="2880"/>
        <p:guide pos="5760"/>
        <p:guide/>
        <p:guide orient="horz" pos="3600"/>
        <p:guide orient="horz" pos="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29A4CCEE-A5BC-4B50-8AEB-B0D523E630C0}" type="datetimeFigureOut">
              <a:rPr lang="ko-KR" altLang="en-US" smtClean="0"/>
              <a:pPr/>
              <a:t>2016-03-16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아메리카노L" panose="02020600000000000000" pitchFamily="18" charset="-127"/>
                <a:ea typeface="a아메리카노L" panose="02020600000000000000" pitchFamily="18" charset="-127"/>
              </a:defRPr>
            </a:lvl1pPr>
          </a:lstStyle>
          <a:p>
            <a:fld id="{A73938AB-C3AA-4C22-93B9-4ED637B019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33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a아메리카노L" panose="02020600000000000000" pitchFamily="18" charset="-127"/>
        <a:ea typeface="a아메리카노L" panose="02020600000000000000" pitchFamily="18" charset="-127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87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075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542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007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633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자신의 앱을 병원용 </a:t>
            </a:r>
            <a:r>
              <a:rPr lang="en-US" altLang="ko-KR" dirty="0"/>
              <a:t>NFC</a:t>
            </a:r>
            <a:r>
              <a:rPr lang="ko-KR" altLang="en-US" dirty="0"/>
              <a:t>에 태그를 하면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자동으로 진료 접수가 이루어지고</a:t>
            </a:r>
            <a:r>
              <a:rPr lang="en-US" altLang="ko-KR" baseline="0" dirty="0"/>
              <a:t>,</a:t>
            </a:r>
          </a:p>
          <a:p>
            <a:r>
              <a:rPr lang="ko-KR" altLang="en-US" dirty="0"/>
              <a:t>진료 후 의사가 </a:t>
            </a:r>
            <a:r>
              <a:rPr lang="ko-KR" altLang="en-US" dirty="0" err="1"/>
              <a:t>진료기록과</a:t>
            </a:r>
            <a:r>
              <a:rPr lang="en-US" altLang="ko-KR" baseline="0" dirty="0"/>
              <a:t> </a:t>
            </a:r>
            <a:r>
              <a:rPr lang="ko-KR" altLang="en-US" baseline="0" dirty="0"/>
              <a:t>처방전을 사용자에게 전송합니다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사용자는 자신의 </a:t>
            </a:r>
            <a:r>
              <a:rPr lang="ko-KR" altLang="en-US" baseline="0" dirty="0" err="1"/>
              <a:t>진료기록과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처방목록을</a:t>
            </a:r>
            <a:r>
              <a:rPr lang="ko-KR" altLang="en-US" baseline="0" dirty="0"/>
              <a:t> 리스트화 할 수 있고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따로 종이처방전을 발급받을 필요 없이 약국에 가서 </a:t>
            </a:r>
            <a:r>
              <a:rPr lang="ko-KR" altLang="en-US" baseline="0" dirty="0" err="1"/>
              <a:t>약국용</a:t>
            </a:r>
            <a:r>
              <a:rPr lang="ko-KR" altLang="en-US" baseline="0" dirty="0"/>
              <a:t> </a:t>
            </a:r>
            <a:r>
              <a:rPr lang="en-US" altLang="ko-KR" baseline="0" dirty="0"/>
              <a:t>NFC</a:t>
            </a:r>
            <a:r>
              <a:rPr lang="ko-KR" altLang="en-US" baseline="0" dirty="0"/>
              <a:t>에 태그를 하면 처방을 받을 수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앱의</a:t>
            </a:r>
            <a:r>
              <a:rPr lang="ko-KR" altLang="en-US" dirty="0" smtClean="0"/>
              <a:t> 자세한 기능은 직접 시연을 보이면서 설명해 드리도록 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---------------------------------------------------------------------------------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먼저 로그인 페이지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마지막으로 </a:t>
            </a:r>
            <a:r>
              <a:rPr lang="ko-KR" altLang="en-US" dirty="0" err="1" smtClean="0"/>
              <a:t>마이페이지에서</a:t>
            </a:r>
            <a:r>
              <a:rPr lang="ko-KR" altLang="en-US" dirty="0" smtClean="0"/>
              <a:t> 로그아웃을 하면 다시 로그인 페이지로 돌아가게 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약사용 웹 소개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8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다음은 앱의 전체 </a:t>
            </a:r>
            <a:r>
              <a:rPr lang="ko-KR" altLang="en-US" dirty="0" err="1"/>
              <a:t>와이어프레임입니다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진료기록</a:t>
            </a:r>
            <a:r>
              <a:rPr lang="en-US" altLang="ko-KR" dirty="0"/>
              <a:t>, </a:t>
            </a:r>
            <a:r>
              <a:rPr lang="ko-KR" altLang="en-US" dirty="0"/>
              <a:t>홈</a:t>
            </a:r>
            <a:r>
              <a:rPr lang="en-US" altLang="ko-KR" dirty="0"/>
              <a:t>, </a:t>
            </a:r>
            <a:r>
              <a:rPr lang="ko-KR" altLang="en-US" dirty="0" err="1"/>
              <a:t>마이페이지로</a:t>
            </a:r>
            <a:r>
              <a:rPr lang="ko-KR" altLang="en-US" dirty="0"/>
              <a:t> 이동할 수 있는 </a:t>
            </a:r>
            <a:r>
              <a:rPr lang="ko-KR" altLang="en-US" dirty="0" err="1"/>
              <a:t>하단바와</a:t>
            </a:r>
            <a:r>
              <a:rPr lang="ko-KR" altLang="en-US" dirty="0"/>
              <a:t>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버튼을 이용해 앱의 링크가 끊기지 않게 연결하여 사용자가 </a:t>
            </a:r>
            <a:r>
              <a:rPr lang="ko-KR" altLang="en-US" dirty="0" err="1"/>
              <a:t>이용하는데에</a:t>
            </a:r>
            <a:r>
              <a:rPr lang="ko-KR" altLang="en-US" dirty="0"/>
              <a:t> 불편함이 없도록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497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(</a:t>
            </a:r>
            <a:r>
              <a:rPr lang="ko-KR" altLang="en-US" dirty="0" smtClean="0"/>
              <a:t>호흡기내과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천식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폐</a:t>
            </a:r>
            <a:r>
              <a:rPr lang="en-US" altLang="ko-KR" dirty="0" smtClean="0"/>
              <a:t>)</a:t>
            </a:r>
            <a:r>
              <a:rPr lang="ko-KR" altLang="en-US" dirty="0" smtClean="0"/>
              <a:t> 소화기내과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감염내과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바이러스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신장내과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고혈압</a:t>
            </a:r>
            <a:r>
              <a:rPr lang="en-US" altLang="ko-KR" dirty="0" smtClean="0"/>
              <a:t>)</a:t>
            </a:r>
            <a:r>
              <a:rPr lang="ko-KR" altLang="en-US" dirty="0" smtClean="0"/>
              <a:t> 순환기내과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고혈압</a:t>
            </a:r>
            <a:r>
              <a:rPr lang="en-US" altLang="ko-KR" dirty="0" smtClean="0"/>
              <a:t>,</a:t>
            </a:r>
            <a:r>
              <a:rPr lang="ko-KR" altLang="en-US" dirty="0" smtClean="0"/>
              <a:t>동맥경화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내분비</a:t>
            </a:r>
            <a:r>
              <a:rPr lang="en-US" altLang="ko-KR" dirty="0" smtClean="0"/>
              <a:t>-</a:t>
            </a:r>
            <a:r>
              <a:rPr lang="ko-KR" altLang="en-US" dirty="0" smtClean="0"/>
              <a:t>대사내과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당뇨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갑상선</a:t>
            </a:r>
            <a:r>
              <a:rPr lang="en-US" altLang="ko-KR" dirty="0" smtClean="0"/>
              <a:t>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0AA9E7-BA95-495A-B463-993F255FC90F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5392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발전가능성</a:t>
            </a:r>
          </a:p>
          <a:p>
            <a:r>
              <a:rPr lang="ko-KR" altLang="en-US" dirty="0" smtClean="0"/>
              <a:t>진료접수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처방전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진료목록과 더불어</a:t>
            </a:r>
          </a:p>
          <a:p>
            <a:r>
              <a:rPr lang="ko-KR" altLang="en-US" dirty="0" smtClean="0"/>
              <a:t>아직은 저희 능력상 구현하지는 못하였지만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병원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약국에서의 결제까지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안에 넣을 수 있다면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진료를 받고 바로 약국으로 직행할 수 있기 때문에</a:t>
            </a:r>
          </a:p>
          <a:p>
            <a:r>
              <a:rPr lang="ko-KR" altLang="en-US" dirty="0" smtClean="0"/>
              <a:t>시간 감축의 효과까지 얻을 수 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다음은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유사앱의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소개입니다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이 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저희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차이점은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HeSeL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reader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는 개인의 진료기록을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모바일기기에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저장 및 조회 관리하도록 개발된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솔루션입니다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본인은 물론 가족들의 진료기록을 저장하여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인터넷이 없는 환경에서도 언제 어디서나 빠르고 쉽게 조회할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여러 의료기관에 산재한 진료기록들을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모바일기기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하나로 통합 관리할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주위 의사들에게 상담하기도 편리합니다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dirty="0" smtClean="0"/>
              <a:t>https://play.google.com/store/apps/details?id=com.snubi.healthavatar&amp;hl=ko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0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팀원소개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6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다음은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유사앱의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소개입니다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이 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저희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차이점은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HeSeL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reader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는 개인의 진료기록을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모바일기기에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저장 및 조회 관리하도록 개발된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솔루션입니다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본인은 물론 가족들의 진료기록을 저장하여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인터넷이 없는 환경에서도 언제 어디서나 빠르고 쉽게 조회할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여러 의료기관에 산재한 진료기록들을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모바일기기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하나로 통합 관리할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주위 의사들에게 상담하기도 편리합니다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dirty="0" smtClean="0"/>
              <a:t>https://play.google.com/store/apps/details?id=com.snubi.healthavatar&amp;hl=ko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80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-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다음은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유사앱의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소개입니다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경우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한 기능을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이 두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저희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차이점은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~~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HeSeL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reader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는 개인의 진료기록을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모바일기기에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저장 및 조회 관리하도록 개발된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앱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솔루션입니다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본인은 물론 가족들의 진료기록을 저장하여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인터넷이 없는 환경에서도 언제 어디서나 빠르고 쉽게 조회할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여러 의료기관에 산재한 진료기록들을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cs typeface="+mn-cs"/>
              </a:rPr>
              <a:t>모바일기기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 하나로 통합 관리할 수 있으며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cs typeface="+mn-cs"/>
              </a:rPr>
              <a:t>주위 의사들에게 상담하기도 편리합니다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cs typeface="+mn-cs"/>
              </a:rPr>
              <a:t>. 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cs typeface="+mn-cs"/>
            </a:endParaRPr>
          </a:p>
          <a:p>
            <a:r>
              <a:rPr lang="en-US" altLang="ko-KR" sz="1200" dirty="0" smtClean="0"/>
              <a:t>https://play.google.com/store/apps/details?id=com.snubi.healthavatar&amp;hl=ko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3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5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특정 장소에 대한 불편함을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기술로 해결해보자고 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장소로 병원을 선택하였습니다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병원의 시스템은 구두로 진료 접수를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진료를 받은 뒤 종이처방전을 받아 약국에 제출하는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발상에서 저희는 병원에서 처방전 제출까지의 과정을 </a:t>
            </a:r>
            <a:r>
              <a:rPr lang="ko-KR" altLang="en-US" dirty="0" err="1" smtClean="0"/>
              <a:t>스마트폰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하나로 처리해보자는 목표에 이르게 되었습니다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5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현재 병원의 현황에 대해서 알아보겠습니다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하이닥에서</a:t>
            </a:r>
            <a:r>
              <a:rPr lang="ko-KR" altLang="en-US" dirty="0" smtClean="0"/>
              <a:t> 진행한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병의원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이용시</a:t>
            </a:r>
            <a:r>
              <a:rPr lang="ko-KR" altLang="en-US" dirty="0" smtClean="0"/>
              <a:t> 불편사항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에 대한 설문결과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병원 이용자들은 병원 서비스에서 긴 진료시간 대기를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순위로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처방목록에 대한 데이터의 부재를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순위로 꼽았습니다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http://www.hidoc.co.kr/news/meta/item/C0000003380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 자료입니다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의료전문 신문사 </a:t>
            </a:r>
            <a:r>
              <a:rPr lang="ko-KR" altLang="en-US" dirty="0" err="1" smtClean="0"/>
              <a:t>메디게이트에</a:t>
            </a:r>
            <a:r>
              <a:rPr lang="ko-KR" altLang="en-US" dirty="0" smtClean="0"/>
              <a:t> 의하면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연간 처방전 건수는 </a:t>
            </a:r>
            <a:r>
              <a:rPr lang="en-US" altLang="ko-KR" dirty="0" smtClean="0"/>
              <a:t>428,369,000(4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2</a:t>
            </a:r>
            <a:r>
              <a:rPr lang="ko-KR" altLang="en-US" dirty="0" smtClean="0"/>
              <a:t>천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백 </a:t>
            </a:r>
            <a:r>
              <a:rPr lang="en-US" altLang="ko-KR" dirty="0" smtClean="0"/>
              <a:t>3</a:t>
            </a:r>
            <a:r>
              <a:rPr lang="ko-KR" altLang="en-US" dirty="0" smtClean="0"/>
              <a:t>십 </a:t>
            </a:r>
            <a:r>
              <a:rPr lang="en-US" altLang="ko-KR" dirty="0" smtClean="0"/>
              <a:t>6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9</a:t>
            </a:r>
            <a:r>
              <a:rPr lang="ko-KR" altLang="en-US" dirty="0" smtClean="0"/>
              <a:t>천</a:t>
            </a:r>
            <a:r>
              <a:rPr lang="en-US" altLang="ko-KR" dirty="0" smtClean="0"/>
              <a:t>)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말은 매년 단지 처방전 만으로 약 </a:t>
            </a:r>
            <a:r>
              <a:rPr lang="en-US" altLang="ko-KR" dirty="0" smtClean="0"/>
              <a:t>4</a:t>
            </a:r>
            <a:r>
              <a:rPr lang="ko-KR" altLang="en-US" dirty="0" smtClean="0"/>
              <a:t>억장 이상의 종이가 사용되고 있다는 것입니다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http://medigatenews.com/news/2043576175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8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이 세 가지를 하나로 합쳐보려고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1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이 세 가지를 하나로 합쳐보려고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이 세 가지를 하나로 합쳐보려고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31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3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저희는 이 세 가지를 하나로 합쳐보려고 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938AB-C3AA-4C22-93B9-4ED637B019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7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43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속지_상단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858" cy="793651"/>
          </a:xfrm>
          <a:prstGeom prst="rect">
            <a:avLst/>
          </a:prstGeom>
        </p:spPr>
      </p:pic>
      <p:pic>
        <p:nvPicPr>
          <p:cNvPr id="5" name="그림 4" descr="메인_라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1" y="5635635"/>
            <a:ext cx="9142858" cy="79365"/>
          </a:xfrm>
          <a:prstGeom prst="rect">
            <a:avLst/>
          </a:prstGeom>
        </p:spPr>
      </p:pic>
      <p:pic>
        <p:nvPicPr>
          <p:cNvPr id="7" name="그림 6" descr="속지_아이콘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91368" y="5016516"/>
            <a:ext cx="2038095" cy="547619"/>
          </a:xfrm>
          <a:prstGeom prst="rect">
            <a:avLst/>
          </a:prstGeom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85720" y="-20"/>
            <a:ext cx="6275040" cy="768000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761970" rtl="0" eaLnBrk="1" latinLnBrk="1" hangingPunct="1">
              <a:spcBef>
                <a:spcPct val="0"/>
              </a:spcBef>
              <a:buNone/>
              <a:defRPr lang="ko-KR" altLang="en-US" sz="3000" b="1" kern="1200" dirty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89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3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1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5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4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5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A25B-1A51-40C1-A870-A49E466EAC33}" type="datetimeFigureOut">
              <a:rPr lang="ko-KR" altLang="en-US" smtClean="0"/>
              <a:t>2016-03-16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4896-98D3-409F-B2D1-BEBC07B1B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C371A25B-1A51-40C1-A870-A49E466EAC33}" type="datetimeFigureOut">
              <a:rPr lang="ko-KR" altLang="en-US" smtClean="0"/>
              <a:pPr/>
              <a:t>2016-03-16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a아메리카노L" panose="02020600000000000000" pitchFamily="18" charset="-127"/>
              </a:defRPr>
            </a:lvl1pPr>
          </a:lstStyle>
          <a:p>
            <a:fld id="{99404896-98D3-409F-B2D1-BEBC07B1BD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3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a아메리카노L" panose="02020600000000000000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a아메리카노L" panose="02020600000000000000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c01U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aa0DXV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32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12" Type="http://schemas.openxmlformats.org/officeDocument/2006/relationships/image" Target="../media/image31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Relationship Id="rId14" Type="http://schemas.openxmlformats.org/officeDocument/2006/relationships/image" Target="../media/image3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gusthdb94@naver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robotluv1226@nav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1431" y="4940170"/>
            <a:ext cx="5570951" cy="50559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2013111539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신나라</a:t>
            </a:r>
            <a:endParaRPr lang="en-US" altLang="ko-KR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  <a:p>
            <a:pPr algn="l"/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2013111544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유소현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21" y="1107440"/>
            <a:ext cx="2372357" cy="2414796"/>
          </a:xfrm>
          <a:prstGeom prst="rect">
            <a:avLst/>
          </a:prstGeom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786524" y="3564141"/>
            <a:ext cx="5570951" cy="505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-2016</a:t>
            </a:r>
            <a:r>
              <a:rPr lang="ko-KR" altLang="en-US" sz="2400" dirty="0" smtClean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년 </a:t>
            </a:r>
            <a:r>
              <a:rPr lang="en-US" altLang="ko-KR" sz="2400" dirty="0" smtClean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1</a:t>
            </a:r>
            <a:r>
              <a:rPr lang="ko-KR" altLang="en-US" sz="2400" dirty="0" smtClean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학기 졸업프로젝트</a:t>
            </a:r>
            <a:r>
              <a:rPr lang="en-US" altLang="ko-KR" sz="2400" dirty="0" smtClean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</a:t>
            </a:r>
            <a:endParaRPr lang="ko-KR" altLang="en-US" sz="2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16560" y="4823827"/>
            <a:ext cx="1442720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a typeface="a아메리카노L" panose="02020600000000000000" pitchFamily="18" charset="-127"/>
              </a:rPr>
              <a:t>종이낭비</a:t>
            </a:r>
            <a:endParaRPr lang="ko-KR" altLang="en-US" sz="2400" b="1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  <a:endParaRPr lang="ko-KR" altLang="en-US" sz="2400" b="1" dirty="0">
              <a:solidFill>
                <a:schemeClr val="bg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 smtClean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 smtClean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 smtClean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 smtClean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 smtClean="0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중괄호 12"/>
          <p:cNvSpPr/>
          <p:nvPr/>
        </p:nvSpPr>
        <p:spPr>
          <a:xfrm rot="5400000">
            <a:off x="4388533" y="223149"/>
            <a:ext cx="355171" cy="7006876"/>
          </a:xfrm>
          <a:prstGeom prst="rightBrace">
            <a:avLst>
              <a:gd name="adj1" fmla="val 12966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425" y="4150154"/>
            <a:ext cx="1273149" cy="12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  <a:endParaRPr lang="en-US" altLang="ko-KR" sz="1667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  <a:endParaRPr lang="en-US" altLang="ko-KR" sz="1667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  <a:endParaRPr lang="en-US" altLang="ko-KR" sz="1667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9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264291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5" name="Rectangle 96"/>
          <p:cNvSpPr>
            <a:spLocks noChangeArrowheads="1"/>
          </p:cNvSpPr>
          <p:nvPr/>
        </p:nvSpPr>
        <p:spPr bwMode="auto">
          <a:xfrm>
            <a:off x="1125545" y="3037969"/>
            <a:ext cx="1800200" cy="53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 </a:t>
            </a:r>
            <a:r>
              <a:rPr kumimoji="1" lang="en-US" altLang="ko-KR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0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0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 와서 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접수를 완료할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gray">
          <a:xfrm>
            <a:off x="1601949" y="1477347"/>
            <a:ext cx="6090398" cy="5321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150000" tIns="90000" rIns="120000" bIns="60000" anchor="ctr"/>
          <a:lstStyle/>
          <a:p>
            <a:pPr marL="317487" indent="-317487" algn="ctr" defTabSz="76197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접수부터 처방까지 </a:t>
            </a:r>
            <a:r>
              <a:rPr lang="ko-KR" altLang="en-US" sz="1667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r>
              <a:rPr lang="ko-KR" altLang="en-US" sz="1667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 하나로 한번에</a:t>
            </a:r>
            <a:r>
              <a:rPr lang="en-US" altLang="ko-KR" sz="1667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a아메리카노L" panose="02020600000000000000" pitchFamily="18" charset="-127"/>
              </a:rPr>
              <a:t>!</a:t>
            </a:r>
            <a:endParaRPr lang="en-US" altLang="ko-KR" sz="1667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31607" y="2317440"/>
            <a:ext cx="2100233" cy="54006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591780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2169" y="2317440"/>
            <a:ext cx="2160240" cy="540060"/>
          </a:xfrm>
          <a:prstGeom prst="roundRect">
            <a:avLst>
              <a:gd name="adj" fmla="val 50000"/>
            </a:avLst>
          </a:prstGeom>
          <a:solidFill>
            <a:srgbClr val="3CB9E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63099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52154" y="2317440"/>
            <a:ext cx="2081568" cy="54006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innerShdw blurRad="63500" dist="12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952153" y="2317440"/>
            <a:ext cx="540060" cy="5400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2" name="Rectangle 96"/>
          <p:cNvSpPr>
            <a:spLocks noChangeArrowheads="1"/>
          </p:cNvSpPr>
          <p:nvPr/>
        </p:nvSpPr>
        <p:spPr bwMode="auto">
          <a:xfrm>
            <a:off x="1442786" y="2420757"/>
            <a:ext cx="10889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3234855" y="2326103"/>
            <a:ext cx="968974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</a:t>
            </a:r>
            <a:endParaRPr kumimoji="1" lang="en-US" altLang="ko-KR" sz="1500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확인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6" name="Rectangle 96"/>
          <p:cNvSpPr>
            <a:spLocks noChangeArrowheads="1"/>
          </p:cNvSpPr>
          <p:nvPr/>
        </p:nvSpPr>
        <p:spPr bwMode="auto">
          <a:xfrm>
            <a:off x="5013296" y="2326103"/>
            <a:ext cx="840093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en-US" altLang="ko-KR" sz="1500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발급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6667303" y="2441518"/>
            <a:ext cx="110368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방문</a:t>
            </a:r>
            <a:endParaRPr kumimoji="1" lang="en-US" altLang="ko-KR" sz="875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3019682" y="3037520"/>
            <a:ext cx="1552318" cy="5384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 인원 수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어플로 대기 인원 수를 확인할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9" name="Rectangle 96"/>
          <p:cNvSpPr>
            <a:spLocks noChangeArrowheads="1"/>
          </p:cNvSpPr>
          <p:nvPr/>
        </p:nvSpPr>
        <p:spPr bwMode="auto">
          <a:xfrm>
            <a:off x="4707723" y="3037520"/>
            <a:ext cx="1500167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 err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</a:t>
            </a:r>
            <a:r>
              <a:rPr kumimoji="1" lang="ko-KR" altLang="en-US" sz="1333" b="1" dirty="0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처방전</a:t>
            </a:r>
            <a:endParaRPr kumimoji="1" lang="en-US" altLang="ko-KR" sz="1167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진료가 완료된 후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대신하여 모바일 처방전을 발급받는다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6395765" y="3037520"/>
            <a:ext cx="1817359" cy="6665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 </a:t>
            </a:r>
            <a:r>
              <a:rPr kumimoji="1" lang="en-US" altLang="ko-KR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1333" b="1" dirty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</a:t>
            </a:r>
            <a:endParaRPr kumimoji="1" lang="en-US" altLang="ko-KR" sz="1333" b="1" dirty="0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약국에 가서 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NFC </a:t>
            </a: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태그를 하므로써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 처방전을 약국에 전송할 수 있다</a:t>
            </a:r>
            <a:r>
              <a:rPr kumimoji="1" lang="en-US" altLang="ko-KR" sz="833" noProof="1" smtClean="0">
                <a:solidFill>
                  <a:sysClr val="windowText" lastClr="000000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en-US" altLang="ko-KR" sz="833" noProof="1">
              <a:solidFill>
                <a:sysClr val="windowText" lastClr="000000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27841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4443119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6149682" y="2489523"/>
            <a:ext cx="211770" cy="21177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solidFill>
                <a:schemeClr val="tx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60069" y="653406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 사용 시나리오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56254" y="1311659"/>
            <a:ext cx="6431491" cy="3983493"/>
            <a:chOff x="130674" y="45388"/>
            <a:chExt cx="8866725" cy="549181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130674" y="470614"/>
              <a:ext cx="2489200" cy="5066586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ea typeface="a아메리카노L" panose="02020600000000000000" pitchFamily="18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6508199" y="470614"/>
              <a:ext cx="2489200" cy="506658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ea typeface="a아메리카노L" panose="02020600000000000000" pitchFamily="18" charset="-127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-1" b="4023"/>
            <a:stretch/>
          </p:blipFill>
          <p:spPr>
            <a:xfrm>
              <a:off x="6815920" y="3554002"/>
              <a:ext cx="1981200" cy="149926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892" y="1996597"/>
              <a:ext cx="787656" cy="138518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-1" b="4023"/>
            <a:stretch/>
          </p:blipFill>
          <p:spPr>
            <a:xfrm>
              <a:off x="415120" y="3554002"/>
              <a:ext cx="1981200" cy="1499263"/>
            </a:xfrm>
            <a:prstGeom prst="rect">
              <a:avLst/>
            </a:prstGeom>
          </p:spPr>
        </p:pic>
        <p:cxnSp>
          <p:nvCxnSpPr>
            <p:cNvPr id="12" name="직선 화살표 연결선 11"/>
            <p:cNvCxnSpPr>
              <a:stCxn id="33" idx="2"/>
              <a:endCxn id="7" idx="0"/>
            </p:cNvCxnSpPr>
            <p:nvPr/>
          </p:nvCxnSpPr>
          <p:spPr>
            <a:xfrm>
              <a:off x="1405720" y="2964003"/>
              <a:ext cx="0" cy="5900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34" idx="2"/>
              <a:endCxn id="4" idx="0"/>
            </p:cNvCxnSpPr>
            <p:nvPr/>
          </p:nvCxnSpPr>
          <p:spPr>
            <a:xfrm>
              <a:off x="7806520" y="2964003"/>
              <a:ext cx="0" cy="5900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209619" y="5111821"/>
              <a:ext cx="1482364" cy="35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>
                  <a:ea typeface="a아메리카노L" panose="02020600000000000000" pitchFamily="18" charset="-127"/>
                </a:rPr>
                <a:t>약사용</a:t>
              </a:r>
              <a:r>
                <a:rPr lang="ko-KR" altLang="en-US" sz="1050" b="1" dirty="0">
                  <a:ea typeface="a아메리카노L" panose="02020600000000000000" pitchFamily="18" charset="-127"/>
                </a:rPr>
                <a:t> </a:t>
              </a:r>
              <a:r>
                <a:rPr lang="en-US" altLang="ko-KR" sz="1050" b="1" dirty="0">
                  <a:ea typeface="a아메리카노L" panose="02020600000000000000" pitchFamily="18" charset="-127"/>
                </a:rPr>
                <a:t>Web</a:t>
              </a:r>
              <a:endParaRPr lang="ko-KR" altLang="en-US" sz="1050" b="1" dirty="0">
                <a:ea typeface="a아메리카노L" panose="02020600000000000000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820" y="5111821"/>
              <a:ext cx="1557193" cy="35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>
                  <a:ea typeface="a아메리카노L" panose="02020600000000000000" pitchFamily="18" charset="-127"/>
                </a:rPr>
                <a:t>의사용</a:t>
              </a:r>
              <a:r>
                <a:rPr lang="ko-KR" altLang="en-US" sz="1050" b="1" dirty="0">
                  <a:ea typeface="a아메리카노L" panose="02020600000000000000" pitchFamily="18" charset="-127"/>
                </a:rPr>
                <a:t> </a:t>
              </a:r>
              <a:r>
                <a:rPr lang="en-US" altLang="ko-KR" sz="1050" b="1" dirty="0">
                  <a:ea typeface="a아메리카노L" panose="02020600000000000000" pitchFamily="18" charset="-127"/>
                </a:rPr>
                <a:t>Web</a:t>
              </a:r>
              <a:endParaRPr lang="ko-KR" altLang="en-US" sz="1050" b="1" dirty="0">
                <a:ea typeface="a아메리카노L" panose="02020600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6866" y="3670336"/>
              <a:ext cx="3364847" cy="350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ea typeface="a아메리카노L" panose="02020600000000000000" pitchFamily="18" charset="-127"/>
                </a:rPr>
                <a:t>사용자용 모바일 </a:t>
              </a:r>
              <a:r>
                <a:rPr lang="en-US" altLang="ko-KR" sz="1050" b="1" dirty="0">
                  <a:ea typeface="a아메리카노L" panose="02020600000000000000" pitchFamily="18" charset="-127"/>
                </a:rPr>
                <a:t>App / NFC</a:t>
              </a:r>
              <a:r>
                <a:rPr lang="ko-KR" altLang="en-US" sz="1050" b="1" dirty="0" err="1">
                  <a:ea typeface="a아메리카노L" panose="02020600000000000000" pitchFamily="18" charset="-127"/>
                </a:rPr>
                <a:t>태그용</a:t>
              </a:r>
              <a:r>
                <a:rPr lang="ko-KR" altLang="en-US" sz="1050" b="1" dirty="0">
                  <a:ea typeface="a아메리카노L" panose="02020600000000000000" pitchFamily="18" charset="-127"/>
                </a:rPr>
                <a:t> 카드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341" y="2818661"/>
              <a:ext cx="1006633" cy="679477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H="1">
              <a:off x="4359133" y="2068483"/>
              <a:ext cx="589134" cy="15334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793616" y="1482008"/>
              <a:ext cx="1088921" cy="1062772"/>
              <a:chOff x="478724" y="1714005"/>
              <a:chExt cx="1088921" cy="1062772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478724" y="1714005"/>
                <a:ext cx="1088921" cy="10627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ea typeface="a아메리카노L" panose="02020600000000000000" pitchFamily="18" charset="-127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97083" y="1941675"/>
                <a:ext cx="957958" cy="55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a typeface="a아메리카노L" panose="02020600000000000000" pitchFamily="18" charset="-127"/>
                  </a:rPr>
                  <a:t>NFC</a:t>
                </a:r>
                <a:endParaRPr lang="ko-KR" altLang="en-US" sz="2000" b="1" dirty="0">
                  <a:ea typeface="a아메리카노L" panose="02020600000000000000" pitchFamily="18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262059" y="1482008"/>
              <a:ext cx="1088921" cy="1062772"/>
              <a:chOff x="478724" y="1714005"/>
              <a:chExt cx="1088921" cy="1062772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478724" y="1714005"/>
                <a:ext cx="1088921" cy="10627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ea typeface="a아메리카노L" panose="02020600000000000000" pitchFamily="18" charset="-127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97083" y="1941675"/>
                <a:ext cx="957958" cy="55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ea typeface="a아메리카노L" panose="02020600000000000000" pitchFamily="18" charset="-127"/>
                  </a:rPr>
                  <a:t>NFC</a:t>
                </a:r>
                <a:endParaRPr lang="ko-KR" altLang="en-US" sz="2000" b="1" dirty="0">
                  <a:ea typeface="a아메리카노L" panose="02020600000000000000" pitchFamily="18" charset="-127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08820" y="2603336"/>
              <a:ext cx="1193799" cy="360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ea typeface="a아메리카노L" panose="02020600000000000000" pitchFamily="18" charset="-127"/>
                </a:rPr>
                <a:t>병원용 </a:t>
              </a:r>
              <a:r>
                <a:rPr lang="en-US" altLang="ko-KR" sz="1050" b="1" dirty="0">
                  <a:ea typeface="a아메리카노L" panose="02020600000000000000" pitchFamily="18" charset="-127"/>
                </a:rPr>
                <a:t>NFC</a:t>
              </a:r>
              <a:endParaRPr lang="ko-KR" altLang="en-US" sz="1050" b="1" dirty="0">
                <a:ea typeface="a아메리카노L" panose="02020600000000000000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09620" y="2603336"/>
              <a:ext cx="1193799" cy="360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>
                  <a:ea typeface="a아메리카노L" panose="02020600000000000000" pitchFamily="18" charset="-127"/>
                </a:rPr>
                <a:t>약국용</a:t>
              </a:r>
              <a:r>
                <a:rPr lang="ko-KR" altLang="en-US" sz="1050" b="1" dirty="0">
                  <a:ea typeface="a아메리카노L" panose="02020600000000000000" pitchFamily="18" charset="-127"/>
                </a:rPr>
                <a:t> </a:t>
              </a:r>
              <a:r>
                <a:rPr lang="en-US" altLang="ko-KR" sz="1050" b="1" dirty="0">
                  <a:ea typeface="a아메리카노L" panose="02020600000000000000" pitchFamily="18" charset="-127"/>
                </a:rPr>
                <a:t>NFC</a:t>
              </a:r>
              <a:endParaRPr lang="ko-KR" altLang="en-US" sz="1050" b="1" dirty="0">
                <a:ea typeface="a아메리카노L" panose="02020600000000000000" pitchFamily="18" charset="-127"/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6056" y="45388"/>
              <a:ext cx="940926" cy="850452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3128" y="127797"/>
              <a:ext cx="615652" cy="849600"/>
            </a:xfrm>
            <a:prstGeom prst="rect">
              <a:avLst/>
            </a:prstGeom>
          </p:spPr>
        </p:pic>
        <p:cxnSp>
          <p:nvCxnSpPr>
            <p:cNvPr id="40" name="직선 화살표 연결선 39"/>
            <p:cNvCxnSpPr>
              <a:endCxn id="27" idx="3"/>
            </p:cNvCxnSpPr>
            <p:nvPr/>
          </p:nvCxnSpPr>
          <p:spPr>
            <a:xfrm flipH="1" flipV="1">
              <a:off x="1869933" y="1985482"/>
              <a:ext cx="1644403" cy="627679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모서리가 둥근 직사각형 41"/>
            <p:cNvSpPr/>
            <p:nvPr/>
          </p:nvSpPr>
          <p:spPr>
            <a:xfrm>
              <a:off x="2951612" y="1774023"/>
              <a:ext cx="3270992" cy="2248310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ea typeface="a아메리카노L" panose="02020600000000000000" pitchFamily="18" charset="-127"/>
              </a:endParaRPr>
            </a:p>
          </p:txBody>
        </p:sp>
        <p:cxnSp>
          <p:nvCxnSpPr>
            <p:cNvPr id="47" name="직선 화살표 연결선 46"/>
            <p:cNvCxnSpPr>
              <a:stCxn id="7" idx="3"/>
            </p:cNvCxnSpPr>
            <p:nvPr/>
          </p:nvCxnSpPr>
          <p:spPr>
            <a:xfrm flipV="1">
              <a:off x="2396320" y="3121673"/>
              <a:ext cx="1110250" cy="118196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31" idx="1"/>
            </p:cNvCxnSpPr>
            <p:nvPr/>
          </p:nvCxnSpPr>
          <p:spPr>
            <a:xfrm flipV="1">
              <a:off x="5669301" y="2013394"/>
              <a:ext cx="1592758" cy="61298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 rot="1191562">
              <a:off x="2408400" y="1967353"/>
              <a:ext cx="755918" cy="38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a아메리카노L" panose="02020600000000000000" pitchFamily="18" charset="-127"/>
                </a:rPr>
                <a:t>태그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rot="20418067">
              <a:off x="6208028" y="1877541"/>
              <a:ext cx="755918" cy="38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ea typeface="a아메리카노L" panose="02020600000000000000" pitchFamily="18" charset="-127"/>
                </a:rPr>
                <a:t>태그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8782783">
              <a:off x="2022729" y="3204216"/>
              <a:ext cx="2158149" cy="29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ea typeface="a아메리카노L" panose="02020600000000000000" pitchFamily="18" charset="-127"/>
                </a:rPr>
                <a:t>진료기록</a:t>
              </a:r>
              <a:r>
                <a:rPr lang="en-US" altLang="ko-KR" sz="800" b="1" dirty="0">
                  <a:ea typeface="a아메리카노L" panose="02020600000000000000" pitchFamily="18" charset="-127"/>
                </a:rPr>
                <a:t>, </a:t>
              </a:r>
              <a:r>
                <a:rPr lang="ko-KR" altLang="en-US" sz="800" b="1" dirty="0">
                  <a:ea typeface="a아메리카노L" panose="02020600000000000000" pitchFamily="18" charset="-127"/>
                </a:rPr>
                <a:t>처방전 전송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구성도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1946502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746640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546778" y="1357333"/>
            <a:ext cx="1649945" cy="3840427"/>
          </a:xfrm>
          <a:prstGeom prst="roundRect">
            <a:avLst>
              <a:gd name="adj" fmla="val 9275"/>
            </a:avLst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1940156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3CB9E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5" name="양쪽 모서리가 둥근 사각형 74"/>
          <p:cNvSpPr/>
          <p:nvPr/>
        </p:nvSpPr>
        <p:spPr>
          <a:xfrm>
            <a:off x="3741969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6" name="양쪽 모서리가 둥근 사각형 75"/>
          <p:cNvSpPr/>
          <p:nvPr/>
        </p:nvSpPr>
        <p:spPr>
          <a:xfrm>
            <a:off x="5540618" y="1477346"/>
            <a:ext cx="1656106" cy="981709"/>
          </a:xfrm>
          <a:prstGeom prst="round2Same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70" dirty="0">
                <a:ea typeface="a아메리카노L" panose="02020600000000000000" pitchFamily="18" charset="-127"/>
              </a:rPr>
              <a:t>    </a:t>
            </a:r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2021391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noProof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접수</a:t>
            </a:r>
            <a:r>
              <a:rPr lang="en-US" altLang="ko-KR" sz="1167" b="1" noProof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 진료 접수를 </a:t>
            </a:r>
            <a:r>
              <a:rPr lang="ko-KR" altLang="en-US" sz="833" dirty="0" err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하므로써</a:t>
            </a:r>
            <a:r>
              <a:rPr lang="en-US" altLang="ko-KR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인원을 알 수 있고</a:t>
            </a:r>
            <a:endParaRPr lang="en-US" altLang="ko-KR" sz="833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만약 대기인원이 많다면</a:t>
            </a:r>
            <a:r>
              <a:rPr lang="en-US" altLang="ko-KR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대기 시간을 활용할 수 있다</a:t>
            </a:r>
            <a:r>
              <a:rPr lang="en-US" altLang="ko-KR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2336122" y="1897393"/>
            <a:ext cx="900100" cy="900100"/>
          </a:xfrm>
          <a:prstGeom prst="ellipse">
            <a:avLst/>
          </a:prstGeom>
          <a:solidFill>
            <a:srgbClr val="3CB9E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114122" y="1897393"/>
            <a:ext cx="900100" cy="90010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923872" y="1897393"/>
            <a:ext cx="900100" cy="900100"/>
          </a:xfrm>
          <a:prstGeom prst="ellipse">
            <a:avLst/>
          </a:prstGeom>
          <a:solidFill>
            <a:srgbClr val="7F7F7F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76676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접수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47878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55481" y="2069229"/>
            <a:ext cx="82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진료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아메리카노L" panose="02020600000000000000" pitchFamily="18" charset="-127"/>
              </a:rPr>
              <a:t>기록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5" name="Rectangle 96"/>
          <p:cNvSpPr>
            <a:spLocks noChangeArrowheads="1"/>
          </p:cNvSpPr>
          <p:nvPr/>
        </p:nvSpPr>
        <p:spPr bwMode="auto">
          <a:xfrm>
            <a:off x="3815266" y="2977514"/>
            <a:ext cx="1500167" cy="12205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NFC </a:t>
            </a:r>
            <a:r>
              <a:rPr lang="ko-KR" altLang="en-US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태그를 통한</a:t>
            </a:r>
            <a:endParaRPr lang="en-US" altLang="ko-KR" sz="1167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처방전 제출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크게는 종이의 낭비를 줄일 수 있으며</a:t>
            </a:r>
            <a:r>
              <a:rPr lang="en-US" altLang="ko-KR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, </a:t>
            </a:r>
            <a:r>
              <a:rPr lang="ko-KR" altLang="en-US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약사는 약을 입력하는 과정이 줄어들게 된다</a:t>
            </a:r>
            <a:r>
              <a:rPr lang="en-US" altLang="ko-KR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따라서 그만큼의 환자 대기시간도 줄어들 수 있다</a:t>
            </a:r>
            <a:r>
              <a:rPr lang="en-US" altLang="ko-KR" sz="833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86" name="Rectangle 96"/>
          <p:cNvSpPr>
            <a:spLocks noChangeArrowheads="1"/>
          </p:cNvSpPr>
          <p:nvPr/>
        </p:nvSpPr>
        <p:spPr bwMode="auto">
          <a:xfrm>
            <a:off x="5625016" y="2977514"/>
            <a:ext cx="1500167" cy="16565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진료 기록 누적</a:t>
            </a:r>
            <a:endParaRPr lang="en-US" altLang="ko-KR" sz="1167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&amp;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167" b="1" dirty="0" err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처방받은</a:t>
            </a:r>
            <a:r>
              <a:rPr lang="ko-KR" altLang="en-US" sz="1167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 약 확인</a:t>
            </a:r>
            <a:endParaRPr lang="en-US" altLang="ko-KR" sz="1167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en-US" altLang="ko-KR" sz="833" noProof="1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나의 진료기록을 누적하므로써 몸상태의 추이를 볼 수 있다</a:t>
            </a:r>
            <a:r>
              <a:rPr lang="en-US" altLang="ko-KR" sz="833" noProof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833" noProof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또한 처방받은 약을 확인하고 그 약에대한 정보를 얻을 수 있다</a:t>
            </a:r>
            <a:r>
              <a:rPr lang="en-US" altLang="ko-KR" sz="833" noProof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.</a:t>
            </a: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just" fontAlgn="ctr">
              <a:spcBef>
                <a:spcPct val="0"/>
              </a:spcBef>
              <a:spcAft>
                <a:spcPct val="0"/>
              </a:spcAft>
            </a:pPr>
            <a:endParaRPr lang="en-US" altLang="ko-KR" sz="833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4413" y="663306"/>
            <a:ext cx="13724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주요 기능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87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123" y="1521354"/>
            <a:ext cx="7886700" cy="3626115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latin typeface="a아메리카노L" panose="02020600000000000000" pitchFamily="18" charset="-127"/>
              </a:rPr>
              <a:t>고객용</a:t>
            </a:r>
            <a:endParaRPr lang="en-US" altLang="ko-KR" sz="1800" b="1" dirty="0" smtClean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 smtClean="0">
                <a:latin typeface="a아메리카노L" panose="02020600000000000000" pitchFamily="18" charset="-127"/>
                <a:hlinkClick r:id="rId3"/>
              </a:rPr>
              <a:t>https</a:t>
            </a:r>
            <a:r>
              <a:rPr lang="en-US" altLang="ko-KR" sz="1600" dirty="0">
                <a:latin typeface="a아메리카노L" panose="02020600000000000000" pitchFamily="18" charset="-127"/>
                <a:hlinkClick r:id="rId3"/>
              </a:rPr>
              <a:t>://</a:t>
            </a:r>
            <a:r>
              <a:rPr lang="en-US" altLang="ko-KR" sz="1600" dirty="0" smtClean="0">
                <a:latin typeface="a아메리카노L" panose="02020600000000000000" pitchFamily="18" charset="-127"/>
                <a:hlinkClick r:id="rId3"/>
              </a:rPr>
              <a:t>goo.gl/gc01Uq</a:t>
            </a:r>
            <a:endParaRPr lang="en-US" altLang="ko-KR" sz="1600" dirty="0" smtClean="0">
              <a:latin typeface="a아메리카노L" panose="02020600000000000000" pitchFamily="18" charset="-127"/>
            </a:endParaRPr>
          </a:p>
          <a:p>
            <a:endParaRPr lang="en-US" altLang="ko-KR" sz="1800" b="1" dirty="0" smtClean="0">
              <a:latin typeface="a아메리카노L" panose="02020600000000000000" pitchFamily="18" charset="-127"/>
            </a:endParaRPr>
          </a:p>
          <a:p>
            <a:r>
              <a:rPr lang="ko-KR" altLang="en-US" sz="1800" b="1" dirty="0" smtClean="0">
                <a:latin typeface="a아메리카노L" panose="02020600000000000000" pitchFamily="18" charset="-127"/>
              </a:rPr>
              <a:t>의사</a:t>
            </a:r>
            <a:r>
              <a:rPr lang="en-US" altLang="ko-KR" sz="1800" b="1" dirty="0" smtClean="0">
                <a:latin typeface="a아메리카노L" panose="02020600000000000000" pitchFamily="18" charset="-127"/>
              </a:rPr>
              <a:t>, </a:t>
            </a:r>
            <a:r>
              <a:rPr lang="ko-KR" altLang="en-US" sz="1800" b="1" dirty="0" smtClean="0">
                <a:latin typeface="a아메리카노L" panose="02020600000000000000" pitchFamily="18" charset="-127"/>
              </a:rPr>
              <a:t>약사용</a:t>
            </a:r>
            <a:endParaRPr lang="en-US" altLang="ko-KR" sz="1800" b="1" dirty="0" smtClean="0">
              <a:latin typeface="a아메리카노L" panose="02020600000000000000" pitchFamily="18" charset="-127"/>
            </a:endParaRPr>
          </a:p>
          <a:p>
            <a:pPr lvl="1"/>
            <a:r>
              <a:rPr lang="en-US" altLang="ko-KR" sz="1600" dirty="0" smtClean="0">
                <a:latin typeface="a아메리카노L" panose="02020600000000000000" pitchFamily="18" charset="-127"/>
                <a:hlinkClick r:id="rId4"/>
              </a:rPr>
              <a:t>https</a:t>
            </a:r>
            <a:r>
              <a:rPr lang="en-US" altLang="ko-KR" sz="1600" dirty="0">
                <a:latin typeface="a아메리카노L" panose="02020600000000000000" pitchFamily="18" charset="-127"/>
                <a:hlinkClick r:id="rId4"/>
              </a:rPr>
              <a:t>://</a:t>
            </a:r>
            <a:r>
              <a:rPr lang="en-US" altLang="ko-KR" sz="1600" dirty="0" smtClean="0">
                <a:latin typeface="a아메리카노L" panose="02020600000000000000" pitchFamily="18" charset="-127"/>
                <a:hlinkClick r:id="rId4"/>
              </a:rPr>
              <a:t>goo.gl/aa0DXV</a:t>
            </a:r>
            <a:endParaRPr lang="en-US" altLang="ko-KR" sz="1600" dirty="0" smtClean="0">
              <a:latin typeface="a아메리카노L" panose="02020600000000000000" pitchFamily="18" charset="-127"/>
            </a:endParaRPr>
          </a:p>
          <a:p>
            <a:pPr marL="342900" lvl="1" indent="0">
              <a:buNone/>
            </a:pPr>
            <a:endParaRPr lang="en-US" altLang="ko-KR" dirty="0" smtClean="0">
              <a:latin typeface="a아메리카노L" panose="02020600000000000000" pitchFamily="18" charset="-127"/>
            </a:endParaRPr>
          </a:p>
          <a:p>
            <a:endParaRPr lang="ko-KR" altLang="en-US" sz="1800" dirty="0">
              <a:latin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4496" y="663306"/>
            <a:ext cx="15472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29461" y="663306"/>
            <a:ext cx="18101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와이어프레임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95" y="1205266"/>
            <a:ext cx="6288810" cy="44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1504536" y="2621106"/>
            <a:ext cx="229532" cy="935363"/>
          </a:xfrm>
          <a:prstGeom prst="rect">
            <a:avLst/>
          </a:prstGeom>
        </p:spPr>
      </p:pic>
      <p:pic>
        <p:nvPicPr>
          <p:cNvPr id="78" name="그림 77" descr="line.png"/>
          <p:cNvPicPr>
            <a:picLocks noChangeAspect="1"/>
          </p:cNvPicPr>
          <p:nvPr/>
        </p:nvPicPr>
        <p:blipFill>
          <a:blip r:embed="rId3" cstate="print">
            <a:lum bright="42000"/>
          </a:blip>
          <a:stretch>
            <a:fillRect/>
          </a:stretch>
        </p:blipFill>
        <p:spPr>
          <a:xfrm rot="5400000" flipV="1">
            <a:off x="7565209" y="2621105"/>
            <a:ext cx="229532" cy="935363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451653" y="1829450"/>
            <a:ext cx="6416642" cy="2408204"/>
            <a:chOff x="827584" y="2195339"/>
            <a:chExt cx="7699970" cy="288984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막힌 원호 22"/>
            <p:cNvSpPr/>
            <p:nvPr/>
          </p:nvSpPr>
          <p:spPr>
            <a:xfrm>
              <a:off x="82758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 rot="10800000">
              <a:off x="3235102" y="2195339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  <p:sp>
          <p:nvSpPr>
            <p:cNvPr id="27" name="막힌 원호 26"/>
            <p:cNvSpPr/>
            <p:nvPr/>
          </p:nvSpPr>
          <p:spPr>
            <a:xfrm>
              <a:off x="5647234" y="2204864"/>
              <a:ext cx="2880320" cy="2880320"/>
            </a:xfrm>
            <a:prstGeom prst="blockArc">
              <a:avLst>
                <a:gd name="adj1" fmla="val 10800000"/>
                <a:gd name="adj2" fmla="val 0"/>
                <a:gd name="adj3" fmla="val 160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/>
                </a:solidFill>
                <a:ea typeface="a아메리카노L" panose="02020600000000000000" pitchFamily="18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979871" y="2317440"/>
            <a:ext cx="1380153" cy="1380153"/>
          </a:xfrm>
          <a:prstGeom prst="ellipse">
            <a:avLst/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500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54858" y="2347619"/>
            <a:ext cx="1380153" cy="1380153"/>
          </a:xfrm>
          <a:prstGeom prst="ellipse">
            <a:avLst/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987108" y="2347619"/>
            <a:ext cx="1380153" cy="1380153"/>
          </a:xfrm>
          <a:prstGeom prst="ellipse">
            <a:avLst/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latinLnBrk="0"/>
            <a:endParaRPr lang="ko-KR" altLang="en-US" sz="1600" b="1" kern="0" dirty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67" name="Rectangle 54"/>
          <p:cNvSpPr>
            <a:spLocks noChangeArrowheads="1"/>
          </p:cNvSpPr>
          <p:nvPr/>
        </p:nvSpPr>
        <p:spPr bwMode="auto">
          <a:xfrm>
            <a:off x="1804840" y="2745162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err="1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스마트폰</a:t>
            </a:r>
            <a:endParaRPr lang="en-US" altLang="ko-KR" sz="14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소지 환자</a:t>
            </a:r>
            <a:endParaRPr lang="en-US" altLang="ko-KR" sz="1400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3836045" y="2775910"/>
            <a:ext cx="16801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중대형 병원</a:t>
            </a:r>
            <a:endParaRPr lang="en-US" altLang="ko-KR" sz="1400" b="1" dirty="0" smtClean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내과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)</a:t>
            </a:r>
            <a:endParaRPr lang="en-US" altLang="ko-KR" sz="900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3" name="Rectangle 54"/>
          <p:cNvSpPr>
            <a:spLocks noChangeArrowheads="1"/>
          </p:cNvSpPr>
          <p:nvPr/>
        </p:nvSpPr>
        <p:spPr bwMode="auto">
          <a:xfrm>
            <a:off x="5858184" y="2857500"/>
            <a:ext cx="1680187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</a:rPr>
              <a:t>약국</a:t>
            </a:r>
            <a:endParaRPr lang="en-US" altLang="ko-KR" sz="833" b="1" dirty="0">
              <a:solidFill>
                <a:schemeClr val="bg1"/>
              </a:solidFill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1871700" y="3937620"/>
            <a:ext cx="1560173" cy="6410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핸드폰 하나로 완료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병원의 진료 접수부터</a:t>
            </a:r>
            <a:r>
              <a:rPr kumimoji="1" lang="en-US" altLang="ko-KR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 </a:t>
            </a:r>
            <a:r>
              <a:rPr kumimoji="1" lang="ko-KR" altLang="en-US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처방까지 완료할 수 있다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5" name="Rectangle 96"/>
          <p:cNvSpPr>
            <a:spLocks noChangeArrowheads="1"/>
          </p:cNvSpPr>
          <p:nvPr/>
        </p:nvSpPr>
        <p:spPr bwMode="auto">
          <a:xfrm>
            <a:off x="5952154" y="3937620"/>
            <a:ext cx="1560173" cy="76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입력과정 생략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 처방전을 받았을 때에는 약을 모두 입력해야했으나</a:t>
            </a:r>
            <a:r>
              <a:rPr kumimoji="1" lang="en-US" altLang="ko-KR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모바일로 받게 될 경우에는 입력을 생략할 수 있다</a:t>
            </a:r>
            <a:r>
              <a:rPr kumimoji="1" lang="en-US" altLang="ko-KR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76" name="Rectangle 96"/>
          <p:cNvSpPr>
            <a:spLocks noChangeArrowheads="1"/>
          </p:cNvSpPr>
          <p:nvPr/>
        </p:nvSpPr>
        <p:spPr bwMode="auto">
          <a:xfrm>
            <a:off x="3911927" y="1626619"/>
            <a:ext cx="1560173" cy="5128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67" b="1" dirty="0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종이절약</a:t>
            </a:r>
            <a:endParaRPr kumimoji="1" lang="en-US" altLang="ko-KR" sz="1167" b="1" dirty="0"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처방전에 사용되는 많은 양의 종이를 절약할 수 있다</a:t>
            </a:r>
            <a:r>
              <a:rPr kumimoji="1" lang="en-US" altLang="ko-KR" sz="833" noProof="1" smtClean="0"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  <a:endParaRPr kumimoji="1" lang="ko-KR" altLang="ko-KR" sz="1500" dirty="0"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38940" y="663306"/>
            <a:ext cx="126669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기대효과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5826" y="645401"/>
            <a:ext cx="161416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60" b="1" dirty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4388" y="2130822"/>
            <a:ext cx="1401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Ⅱ.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4386" y="258116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Ⅲ.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기능 </a:t>
            </a:r>
            <a:r>
              <a:rPr lang="ko-KR" altLang="en-US" sz="1600" dirty="0" smtClean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4388" y="1680480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Ⅰ.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1600" dirty="0">
              <a:ln w="0"/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387" y="3461073"/>
            <a:ext cx="2650084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Ⅴ.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 </a:t>
            </a:r>
            <a:r>
              <a:rPr lang="en-US" altLang="ko-KR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&amp; </a:t>
            </a:r>
            <a:r>
              <a:rPr lang="ko-KR" altLang="en-US" sz="1600" dirty="0">
                <a:ln w="0"/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4386" y="3031505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sz="1600" dirty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Ⅳ. </a:t>
            </a:r>
            <a:r>
              <a:rPr lang="ko-KR" altLang="en-US" sz="1600" dirty="0" err="1" smtClean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프로토타입</a:t>
            </a:r>
            <a:r>
              <a:rPr lang="en-US" altLang="ko-KR" sz="1600" dirty="0" smtClean="0">
                <a:solidFill>
                  <a:srgbClr val="002060"/>
                </a:solidFill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endParaRPr lang="ko-KR" altLang="en-US" sz="1600" dirty="0">
              <a:solidFill>
                <a:srgbClr val="002060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4386" y="3890641"/>
            <a:ext cx="1604927" cy="338554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1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 dirty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Ⅵ. </a:t>
            </a:r>
            <a:r>
              <a:rPr lang="ko-KR" altLang="en-US" dirty="0" smtClean="0">
                <a:effectLst/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 가능성</a:t>
            </a:r>
            <a:endParaRPr lang="ko-KR" altLang="en-US" dirty="0">
              <a:effectLst/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7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4496" y="663306"/>
            <a:ext cx="152638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발전가능성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6"/>
          <p:cNvSpPr>
            <a:spLocks noChangeArrowheads="1"/>
          </p:cNvSpPr>
          <p:nvPr/>
        </p:nvSpPr>
        <p:spPr bwMode="auto">
          <a:xfrm>
            <a:off x="323528" y="2348880"/>
            <a:ext cx="23762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0" lang="en-US" altLang="ko-KR" sz="2400" b="0" i="0" u="none" strike="noStrike" kern="0" cap="none" spc="0" normalizeH="0" baseline="0" noProof="1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AutoShape 3"/>
          <p:cNvSpPr>
            <a:spLocks noChangeArrowheads="1"/>
          </p:cNvSpPr>
          <p:nvPr/>
        </p:nvSpPr>
        <p:spPr bwMode="auto">
          <a:xfrm rot="5400000">
            <a:off x="2343260" y="1743555"/>
            <a:ext cx="3957434" cy="3671304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0C0C0">
              <a:alpha val="28999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39" name="AutoShape 10"/>
          <p:cNvCxnSpPr>
            <a:cxnSpLocks noChangeShapeType="1"/>
          </p:cNvCxnSpPr>
          <p:nvPr/>
        </p:nvCxnSpPr>
        <p:spPr bwMode="auto">
          <a:xfrm>
            <a:off x="4368242" y="2054598"/>
            <a:ext cx="753052" cy="1477632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0" name="AutoShape 11"/>
          <p:cNvCxnSpPr>
            <a:cxnSpLocks noChangeShapeType="1"/>
          </p:cNvCxnSpPr>
          <p:nvPr/>
        </p:nvCxnSpPr>
        <p:spPr bwMode="auto">
          <a:xfrm>
            <a:off x="4368242" y="3071004"/>
            <a:ext cx="753052" cy="461226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1" name="AutoShape 12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1571585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 flipV="1">
            <a:off x="4368242" y="3532230"/>
            <a:ext cx="753052" cy="555180"/>
          </a:xfrm>
          <a:prstGeom prst="bentConnector3">
            <a:avLst>
              <a:gd name="adj1" fmla="val 49907"/>
            </a:avLst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lg" len="med"/>
          </a:ln>
        </p:spPr>
      </p:cxnSp>
      <p:sp>
        <p:nvSpPr>
          <p:cNvPr id="44" name="AutoShape 2"/>
          <p:cNvSpPr>
            <a:spLocks noChangeArrowheads="1"/>
          </p:cNvSpPr>
          <p:nvPr/>
        </p:nvSpPr>
        <p:spPr bwMode="auto">
          <a:xfrm>
            <a:off x="2486325" y="1589102"/>
            <a:ext cx="3676998" cy="3967399"/>
          </a:xfrm>
          <a:prstGeom prst="flowChartDelay">
            <a:avLst/>
          </a:prstGeom>
          <a:solidFill>
            <a:schemeClr val="bg1">
              <a:lumMod val="95000"/>
              <a:alpha val="10001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2484902" y="1589102"/>
            <a:ext cx="1883340" cy="930994"/>
          </a:xfrm>
          <a:prstGeom prst="roundRect">
            <a:avLst>
              <a:gd name="adj" fmla="val 16667"/>
            </a:avLst>
          </a:prstGeom>
          <a:solidFill>
            <a:srgbClr val="3CB9E0"/>
          </a:solidFill>
          <a:ln w="50800">
            <a:solidFill>
              <a:srgbClr val="BFF3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2484902" y="2604084"/>
            <a:ext cx="1883340" cy="93384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50800">
            <a:solidFill>
              <a:srgbClr val="B7D2F3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kern="0" dirty="0" smtClean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2484902" y="3620490"/>
            <a:ext cx="1883340" cy="932418"/>
          </a:xfrm>
          <a:prstGeom prst="roundRect">
            <a:avLst>
              <a:gd name="adj" fmla="val 16667"/>
            </a:avLst>
          </a:prstGeom>
          <a:solidFill>
            <a:srgbClr val="00C2BF"/>
          </a:solidFill>
          <a:ln w="50800">
            <a:solidFill>
              <a:srgbClr val="B8F2F1"/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kern="0" dirty="0" smtClean="0">
              <a:solidFill>
                <a:sysClr val="windowText" lastClr="00000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2484902" y="4638319"/>
            <a:ext cx="1883340" cy="93099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50800">
            <a:solidFill>
              <a:schemeClr val="bg1">
                <a:lumMod val="95000"/>
              </a:schemeClr>
            </a:solidFill>
            <a:round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>
              <a:solidFill>
                <a:schemeClr val="tx1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5121294" y="3018334"/>
            <a:ext cx="1883340" cy="102779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 sz="1800" baseline="-25000" dirty="0" smtClean="0">
              <a:latin typeface="Arial" pitchFamily="34" charset="0"/>
              <a:ea typeface="a아메리카노L" panose="02020600000000000000" pitchFamily="18" charset="-127"/>
            </a:endParaRPr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 rot="10800000">
            <a:off x="6445184" y="3150722"/>
            <a:ext cx="542367" cy="875476"/>
          </a:xfrm>
          <a:prstGeom prst="roundRect">
            <a:avLst>
              <a:gd name="adj" fmla="val 2047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25400" algn="ctr">
            <a:noFill/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2563196" y="1867356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진료접수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563196" y="2870949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2563196" y="388735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진료기록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2563196" y="4746315"/>
            <a:ext cx="170397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약국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dirty="0" smtClean="0">
                <a:solidFill>
                  <a:schemeClr val="bg1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결제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225212" y="3332175"/>
            <a:ext cx="17039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시간감축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4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" y="1627562"/>
            <a:ext cx="4003379" cy="2023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665" y="3882386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개인의 진료기록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이미지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영상</a:t>
            </a:r>
            <a:r>
              <a:rPr lang="en-US" altLang="ko-KR" sz="1200" dirty="0">
                <a:ea typeface="a아메리카노L" panose="02020600000000000000" pitchFamily="18" charset="-127"/>
              </a:rPr>
              <a:t>)</a:t>
            </a:r>
            <a:r>
              <a:rPr lang="ko-KR" altLang="en-US" sz="1200" dirty="0">
                <a:ea typeface="a아메리카노L" panose="02020600000000000000" pitchFamily="18" charset="-127"/>
              </a:rPr>
              <a:t>을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모바일기기에</a:t>
            </a:r>
            <a:r>
              <a:rPr lang="ko-KR" altLang="en-US" sz="1200" dirty="0">
                <a:ea typeface="a아메리카노L" panose="02020600000000000000" pitchFamily="18" charset="-127"/>
              </a:rPr>
              <a:t> 저장 및 조회 관리하도록 개발된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r>
              <a:rPr lang="ko-KR" altLang="en-US" sz="1200" dirty="0">
                <a:ea typeface="a아메리카노L" panose="02020600000000000000" pitchFamily="18" charset="-127"/>
              </a:rPr>
              <a:t> 솔루션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아메리카노L" panose="02020600000000000000" pitchFamily="18" charset="-127"/>
              </a:rPr>
              <a:t>X-ray, CT </a:t>
            </a:r>
            <a:r>
              <a:rPr lang="ko-KR" altLang="en-US" sz="1200" dirty="0">
                <a:ea typeface="a아메리카노L" panose="02020600000000000000" pitchFamily="18" charset="-127"/>
              </a:rPr>
              <a:t>등의 의료영상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사진 등에 특화된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200" dirty="0">
              <a:ea typeface="a아메리카노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>
          <a:xfrm>
            <a:off x="3137482" y="1639898"/>
            <a:ext cx="1284887" cy="2011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3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ea typeface="a아메리카노L" panose="02020600000000000000" pitchFamily="18" charset="-127"/>
              </a:rPr>
              <a:t>HeSel</a:t>
            </a:r>
            <a:endParaRPr lang="en-US" altLang="ko-KR" sz="2000" b="1" dirty="0" smtClean="0">
              <a:ea typeface="a아메리카노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9" y="1621920"/>
            <a:ext cx="3931710" cy="202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7339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ea typeface="a아메리카노L" panose="02020600000000000000" pitchFamily="18" charset="-127"/>
              </a:rPr>
              <a:t>핑크아바타</a:t>
            </a:r>
            <a:endParaRPr lang="en-US" altLang="ko-KR" sz="2000" b="1" dirty="0" smtClean="0">
              <a:ea typeface="a아메리카노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341" y="3882385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a아메리카노L" panose="02020600000000000000" pitchFamily="18" charset="-127"/>
              </a:rPr>
              <a:t>서울대 병원에서 치료한 유방암 치료 정보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(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진단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, 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수술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) 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기록 </a:t>
            </a:r>
            <a:endParaRPr lang="en-US" altLang="ko-KR" sz="1200" dirty="0" smtClean="0">
              <a:ea typeface="a아메리카노L" panose="02020600000000000000" pitchFamily="18" charset="-127"/>
            </a:endParaRPr>
          </a:p>
          <a:p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a아메리카노L" panose="02020600000000000000" pitchFamily="18" charset="-127"/>
              </a:rPr>
              <a:t>여성 특화 건강 관리 </a:t>
            </a:r>
            <a:r>
              <a:rPr lang="ko-KR" altLang="en-US" sz="1200" dirty="0" err="1" smtClean="0">
                <a:ea typeface="a아메리카노L" panose="02020600000000000000" pitchFamily="18" charset="-127"/>
              </a:rPr>
              <a:t>앱</a:t>
            </a:r>
            <a:endParaRPr lang="en-US" altLang="ko-KR" sz="1200" dirty="0" smtClean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445" y="663306"/>
            <a:ext cx="27831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</a:t>
            </a:r>
            <a:r>
              <a:rPr lang="en-US" altLang="ko-KR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" y="1627562"/>
            <a:ext cx="4003379" cy="2023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665" y="3882386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개인의 진료기록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이미지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영상</a:t>
            </a:r>
            <a:r>
              <a:rPr lang="en-US" altLang="ko-KR" sz="1200" dirty="0">
                <a:ea typeface="a아메리카노L" panose="02020600000000000000" pitchFamily="18" charset="-127"/>
              </a:rPr>
              <a:t>)</a:t>
            </a:r>
            <a:r>
              <a:rPr lang="ko-KR" altLang="en-US" sz="1200" dirty="0">
                <a:ea typeface="a아메리카노L" panose="02020600000000000000" pitchFamily="18" charset="-127"/>
              </a:rPr>
              <a:t>을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모바일기기에</a:t>
            </a:r>
            <a:r>
              <a:rPr lang="ko-KR" altLang="en-US" sz="1200" dirty="0">
                <a:ea typeface="a아메리카노L" panose="02020600000000000000" pitchFamily="18" charset="-127"/>
              </a:rPr>
              <a:t> 저장 및 조회 관리하도록 개발된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r>
              <a:rPr lang="ko-KR" altLang="en-US" sz="1200" dirty="0">
                <a:ea typeface="a아메리카노L" panose="02020600000000000000" pitchFamily="18" charset="-127"/>
              </a:rPr>
              <a:t> 솔루션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아메리카노L" panose="02020600000000000000" pitchFamily="18" charset="-127"/>
              </a:rPr>
              <a:t>X-ray, CT </a:t>
            </a:r>
            <a:r>
              <a:rPr lang="ko-KR" altLang="en-US" sz="1200" dirty="0">
                <a:ea typeface="a아메리카노L" panose="02020600000000000000" pitchFamily="18" charset="-127"/>
              </a:rPr>
              <a:t>등의 의료영상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사진 등에 특화된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200" dirty="0">
              <a:ea typeface="a아메리카노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>
          <a:xfrm>
            <a:off x="3137482" y="1639898"/>
            <a:ext cx="1284887" cy="2011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3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ea typeface="a아메리카노L" panose="02020600000000000000" pitchFamily="18" charset="-127"/>
              </a:rPr>
              <a:t>HeSel</a:t>
            </a:r>
            <a:endParaRPr lang="en-US" altLang="ko-KR" sz="2000" b="1" dirty="0" smtClean="0">
              <a:ea typeface="a아메리카노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9" y="1621920"/>
            <a:ext cx="3931710" cy="202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7339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ea typeface="a아메리카노L" panose="02020600000000000000" pitchFamily="18" charset="-127"/>
              </a:rPr>
              <a:t>핑크아바타</a:t>
            </a:r>
            <a:endParaRPr lang="en-US" altLang="ko-KR" sz="2000" b="1" dirty="0" smtClean="0">
              <a:ea typeface="a아메리카노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341" y="3882385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a아메리카노L" panose="02020600000000000000" pitchFamily="18" charset="-127"/>
              </a:rPr>
              <a:t>서울대 병원에서 치료한 유방암 치료 정보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(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진단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, 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수술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) 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기록 </a:t>
            </a:r>
            <a:endParaRPr lang="en-US" altLang="ko-KR" sz="1200" dirty="0" smtClean="0">
              <a:ea typeface="a아메리카노L" panose="02020600000000000000" pitchFamily="18" charset="-127"/>
            </a:endParaRPr>
          </a:p>
          <a:p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a아메리카노L" panose="02020600000000000000" pitchFamily="18" charset="-127"/>
              </a:rPr>
              <a:t>여성 특화 건강 관리 </a:t>
            </a:r>
            <a:r>
              <a:rPr lang="ko-KR" altLang="en-US" sz="1200" dirty="0" err="1" smtClean="0">
                <a:ea typeface="a아메리카노L" panose="02020600000000000000" pitchFamily="18" charset="-127"/>
              </a:rPr>
              <a:t>앱</a:t>
            </a:r>
            <a:endParaRPr lang="en-US" altLang="ko-KR" sz="1200" dirty="0" smtClean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445" y="663306"/>
            <a:ext cx="27831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</a:t>
            </a:r>
            <a:r>
              <a:rPr lang="en-US" altLang="ko-KR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27514" y="2155962"/>
            <a:ext cx="3888971" cy="7540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a아메리카노L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2271392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단순  진료 기록</a:t>
            </a:r>
            <a:endParaRPr lang="ko-KR" altLang="en-US" sz="2800" b="1" dirty="0">
              <a:solidFill>
                <a:schemeClr val="bg1"/>
              </a:solidFill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3" y="1627562"/>
            <a:ext cx="4003379" cy="20238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665" y="3882386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>
                <a:ea typeface="a아메리카노L" panose="02020600000000000000" pitchFamily="18" charset="-127"/>
              </a:rPr>
              <a:t>개인의 진료기록</a:t>
            </a:r>
            <a:r>
              <a:rPr lang="en-US" altLang="ko-KR" sz="1200" dirty="0">
                <a:ea typeface="a아메리카노L" panose="02020600000000000000" pitchFamily="18" charset="-127"/>
              </a:rPr>
              <a:t>(</a:t>
            </a:r>
            <a:r>
              <a:rPr lang="ko-KR" altLang="en-US" sz="1200" dirty="0">
                <a:ea typeface="a아메리카노L" panose="02020600000000000000" pitchFamily="18" charset="-127"/>
              </a:rPr>
              <a:t>이미지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영상</a:t>
            </a:r>
            <a:r>
              <a:rPr lang="en-US" altLang="ko-KR" sz="1200" dirty="0">
                <a:ea typeface="a아메리카노L" panose="02020600000000000000" pitchFamily="18" charset="-127"/>
              </a:rPr>
              <a:t>)</a:t>
            </a:r>
            <a:r>
              <a:rPr lang="ko-KR" altLang="en-US" sz="1200" dirty="0">
                <a:ea typeface="a아메리카노L" panose="02020600000000000000" pitchFamily="18" charset="-127"/>
              </a:rPr>
              <a:t>을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모바일기기에</a:t>
            </a:r>
            <a:r>
              <a:rPr lang="ko-KR" altLang="en-US" sz="1200" dirty="0">
                <a:ea typeface="a아메리카노L" panose="02020600000000000000" pitchFamily="18" charset="-127"/>
              </a:rPr>
              <a:t> 저장 및 조회 관리하도록 개발된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r>
              <a:rPr lang="ko-KR" altLang="en-US" sz="1200" dirty="0">
                <a:ea typeface="a아메리카노L" panose="02020600000000000000" pitchFamily="18" charset="-127"/>
              </a:rPr>
              <a:t> 솔루션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아메리카노L" panose="02020600000000000000" pitchFamily="18" charset="-127"/>
              </a:rPr>
              <a:t>X-ray, CT </a:t>
            </a:r>
            <a:r>
              <a:rPr lang="ko-KR" altLang="en-US" sz="1200" dirty="0">
                <a:ea typeface="a아메리카노L" panose="02020600000000000000" pitchFamily="18" charset="-127"/>
              </a:rPr>
              <a:t>등의 의료영상</a:t>
            </a:r>
            <a:r>
              <a:rPr lang="en-US" altLang="ko-KR" sz="1200" dirty="0">
                <a:ea typeface="a아메리카노L" panose="02020600000000000000" pitchFamily="18" charset="-127"/>
              </a:rPr>
              <a:t>, </a:t>
            </a:r>
            <a:r>
              <a:rPr lang="ko-KR" altLang="en-US" sz="1200" dirty="0">
                <a:ea typeface="a아메리카노L" panose="02020600000000000000" pitchFamily="18" charset="-127"/>
              </a:rPr>
              <a:t>사진 등에 특화된 </a:t>
            </a:r>
            <a:r>
              <a:rPr lang="ko-KR" altLang="en-US" sz="1200" dirty="0" err="1">
                <a:ea typeface="a아메리카노L" panose="02020600000000000000" pitchFamily="18" charset="-127"/>
              </a:rPr>
              <a:t>앱</a:t>
            </a:r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200" dirty="0">
              <a:ea typeface="a아메리카노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8"/>
          <a:stretch/>
        </p:blipFill>
        <p:spPr>
          <a:xfrm>
            <a:off x="3137482" y="1639898"/>
            <a:ext cx="1284887" cy="2011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83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ea typeface="a아메리카노L" panose="02020600000000000000" pitchFamily="18" charset="-127"/>
              </a:rPr>
              <a:t>HeSel</a:t>
            </a:r>
            <a:endParaRPr lang="en-US" altLang="ko-KR" sz="2000" b="1" dirty="0" smtClean="0">
              <a:ea typeface="a아메리카노L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9" y="1621920"/>
            <a:ext cx="3931710" cy="2029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7339" y="1203649"/>
            <a:ext cx="338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ea typeface="a아메리카노L" panose="02020600000000000000" pitchFamily="18" charset="-127"/>
              </a:rPr>
              <a:t>핑크아바타</a:t>
            </a:r>
            <a:endParaRPr lang="en-US" altLang="ko-KR" sz="2000" b="1" dirty="0" smtClean="0">
              <a:ea typeface="a아메리카노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341" y="3882385"/>
            <a:ext cx="408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a아메리카노L" panose="02020600000000000000" pitchFamily="18" charset="-127"/>
              </a:rPr>
              <a:t>서울대 병원에서 치료한 유방암 치료 정보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(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진단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, 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수술</a:t>
            </a:r>
            <a:r>
              <a:rPr lang="en-US" altLang="ko-KR" sz="1200" dirty="0" smtClean="0">
                <a:ea typeface="a아메리카노L" panose="02020600000000000000" pitchFamily="18" charset="-127"/>
              </a:rPr>
              <a:t>) </a:t>
            </a:r>
            <a:r>
              <a:rPr lang="ko-KR" altLang="en-US" sz="1200" dirty="0" smtClean="0">
                <a:ea typeface="a아메리카노L" panose="02020600000000000000" pitchFamily="18" charset="-127"/>
              </a:rPr>
              <a:t>기록 </a:t>
            </a:r>
            <a:endParaRPr lang="en-US" altLang="ko-KR" sz="1200" dirty="0" smtClean="0">
              <a:ea typeface="a아메리카노L" panose="02020600000000000000" pitchFamily="18" charset="-127"/>
            </a:endParaRPr>
          </a:p>
          <a:p>
            <a:endParaRPr lang="en-US" altLang="ko-KR" sz="1200" dirty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ea typeface="a아메리카노L" panose="02020600000000000000" pitchFamily="18" charset="-127"/>
              </a:rPr>
              <a:t>여성 특화 건강 관리 </a:t>
            </a:r>
            <a:r>
              <a:rPr lang="ko-KR" altLang="en-US" sz="1200" dirty="0" err="1" smtClean="0">
                <a:ea typeface="a아메리카노L" panose="02020600000000000000" pitchFamily="18" charset="-127"/>
              </a:rPr>
              <a:t>앱</a:t>
            </a:r>
            <a:endParaRPr lang="en-US" altLang="ko-KR" sz="1200" dirty="0" smtClean="0">
              <a:ea typeface="a아메리카노L" panose="02020600000000000000" pitchFamily="18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ea typeface="a아메리카노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3445" y="663306"/>
            <a:ext cx="27831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유사프로그램</a:t>
            </a:r>
            <a:r>
              <a:rPr lang="en-US" altLang="ko-KR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/</a:t>
            </a:r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차별성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24517" y="3583558"/>
            <a:ext cx="4269735" cy="752645"/>
          </a:xfrm>
          <a:prstGeom prst="rect">
            <a:avLst/>
          </a:prstGeom>
          <a:solidFill>
            <a:srgbClr val="3CB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a아메리카노L" panose="0202060000000000000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2878" y="3681616"/>
            <a:ext cx="423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진료접수 </a:t>
            </a:r>
            <a:r>
              <a:rPr lang="en-US" altLang="ko-KR" sz="32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/ </a:t>
            </a:r>
            <a:r>
              <a:rPr lang="ko-KR" altLang="en-US" sz="32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처방전 제출</a:t>
            </a:r>
            <a:endParaRPr lang="ko-KR" altLang="en-US" sz="3200" b="1" dirty="0">
              <a:solidFill>
                <a:schemeClr val="bg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27514" y="2155962"/>
            <a:ext cx="3888971" cy="75407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a아메리카노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2271392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단순  진료 기록</a:t>
            </a:r>
            <a:endParaRPr lang="ko-KR" altLang="en-US" sz="2800" b="1" dirty="0">
              <a:solidFill>
                <a:schemeClr val="bg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2" name="십자형 1"/>
          <p:cNvSpPr/>
          <p:nvPr/>
        </p:nvSpPr>
        <p:spPr>
          <a:xfrm>
            <a:off x="4321016" y="2947058"/>
            <a:ext cx="497677" cy="497677"/>
          </a:xfrm>
          <a:prstGeom prst="plus">
            <a:avLst>
              <a:gd name="adj" fmla="val 37249"/>
            </a:avLst>
          </a:prstGeom>
          <a:solidFill>
            <a:srgbClr val="3CB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2" b="8587"/>
          <a:stretch/>
        </p:blipFill>
        <p:spPr>
          <a:xfrm>
            <a:off x="-132080" y="-71121"/>
            <a:ext cx="9408160" cy="596392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81001" y="-99171"/>
            <a:ext cx="9996055" cy="592731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8" y="981514"/>
            <a:ext cx="1767424" cy="1799042"/>
          </a:xfrm>
          <a:prstGeom prst="rect">
            <a:avLst/>
          </a:prstGeom>
        </p:spPr>
      </p:pic>
      <p:sp>
        <p:nvSpPr>
          <p:cNvPr id="14" name="부제목 2"/>
          <p:cNvSpPr txBox="1">
            <a:spLocks/>
          </p:cNvSpPr>
          <p:nvPr/>
        </p:nvSpPr>
        <p:spPr>
          <a:xfrm>
            <a:off x="1786524" y="2958816"/>
            <a:ext cx="5570951" cy="91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 smtClean="0">
                <a:solidFill>
                  <a:srgbClr val="002060"/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-Thank You-</a:t>
            </a:r>
            <a:endParaRPr lang="ko-KR" altLang="en-US" sz="4400" dirty="0">
              <a:solidFill>
                <a:srgbClr val="002060"/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2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9364980" y="-2598420"/>
            <a:ext cx="29557980" cy="2110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-178659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95" y="4716781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0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05" y="475136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525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34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45" y="473612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20" y="-178659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860" y="4780085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386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22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20" y="10942320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0" y="4736123"/>
            <a:ext cx="3429000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직선 화살표 연결선 23"/>
          <p:cNvCxnSpPr/>
          <p:nvPr/>
        </p:nvCxnSpPr>
        <p:spPr>
          <a:xfrm>
            <a:off x="2560320" y="2415540"/>
            <a:ext cx="11811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154680" y="3017520"/>
            <a:ext cx="8229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483360" y="1899920"/>
            <a:ext cx="0" cy="28362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51560" y="6400800"/>
            <a:ext cx="2689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446520" y="7955280"/>
            <a:ext cx="12725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511790" y="7955280"/>
            <a:ext cx="12725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4859000" y="7955280"/>
            <a:ext cx="92964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7814982" y="7269480"/>
            <a:ext cx="0" cy="36728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-784860" y="8412480"/>
            <a:ext cx="1546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-5509260" y="6187440"/>
            <a:ext cx="15468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-1127760" y="5715000"/>
            <a:ext cx="624840" cy="6156960"/>
          </a:xfrm>
          <a:custGeom>
            <a:avLst/>
            <a:gdLst>
              <a:gd name="connsiteX0" fmla="*/ 0 w 624840"/>
              <a:gd name="connsiteY0" fmla="*/ 0 h 6156960"/>
              <a:gd name="connsiteX1" fmla="*/ 624840 w 624840"/>
              <a:gd name="connsiteY1" fmla="*/ 0 h 6156960"/>
              <a:gd name="connsiteX2" fmla="*/ 624840 w 624840"/>
              <a:gd name="connsiteY2" fmla="*/ 6156960 h 6156960"/>
              <a:gd name="connsiteX3" fmla="*/ 289560 w 624840"/>
              <a:gd name="connsiteY3" fmla="*/ 6156960 h 615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" h="6156960">
                <a:moveTo>
                  <a:pt x="0" y="0"/>
                </a:moveTo>
                <a:lnTo>
                  <a:pt x="624840" y="0"/>
                </a:lnTo>
                <a:lnTo>
                  <a:pt x="624840" y="6156960"/>
                </a:lnTo>
                <a:lnTo>
                  <a:pt x="289560" y="615696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560320" y="8412480"/>
            <a:ext cx="0" cy="25298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051560" y="13578840"/>
            <a:ext cx="296418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 53"/>
          <p:cNvSpPr/>
          <p:nvPr/>
        </p:nvSpPr>
        <p:spPr>
          <a:xfrm>
            <a:off x="-2453640" y="10165080"/>
            <a:ext cx="3886200" cy="548640"/>
          </a:xfrm>
          <a:custGeom>
            <a:avLst/>
            <a:gdLst>
              <a:gd name="connsiteX0" fmla="*/ 0 w 3886200"/>
              <a:gd name="connsiteY0" fmla="*/ 152400 h 548640"/>
              <a:gd name="connsiteX1" fmla="*/ 0 w 3886200"/>
              <a:gd name="connsiteY1" fmla="*/ 548640 h 548640"/>
              <a:gd name="connsiteX2" fmla="*/ 3886200 w 3886200"/>
              <a:gd name="connsiteY2" fmla="*/ 548640 h 548640"/>
              <a:gd name="connsiteX3" fmla="*/ 3886200 w 3886200"/>
              <a:gd name="connsiteY3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6200" h="548640">
                <a:moveTo>
                  <a:pt x="0" y="152400"/>
                </a:moveTo>
                <a:lnTo>
                  <a:pt x="0" y="548640"/>
                </a:lnTo>
                <a:lnTo>
                  <a:pt x="3886200" y="548640"/>
                </a:lnTo>
                <a:lnTo>
                  <a:pt x="388620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-1097280" y="10271760"/>
            <a:ext cx="3048000" cy="762000"/>
          </a:xfrm>
          <a:custGeom>
            <a:avLst/>
            <a:gdLst>
              <a:gd name="connsiteX0" fmla="*/ 0 w 3048000"/>
              <a:gd name="connsiteY0" fmla="*/ 0 h 762000"/>
              <a:gd name="connsiteX1" fmla="*/ 0 w 3048000"/>
              <a:gd name="connsiteY1" fmla="*/ 320040 h 762000"/>
              <a:gd name="connsiteX2" fmla="*/ 3048000 w 3048000"/>
              <a:gd name="connsiteY2" fmla="*/ 320040 h 762000"/>
              <a:gd name="connsiteX3" fmla="*/ 3048000 w 3048000"/>
              <a:gd name="connsiteY3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762000">
                <a:moveTo>
                  <a:pt x="0" y="0"/>
                </a:moveTo>
                <a:lnTo>
                  <a:pt x="0" y="320040"/>
                </a:lnTo>
                <a:lnTo>
                  <a:pt x="3048000" y="320040"/>
                </a:lnTo>
                <a:lnTo>
                  <a:pt x="3048000" y="76200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-2438400" y="10332720"/>
            <a:ext cx="5897880" cy="6751320"/>
          </a:xfrm>
          <a:custGeom>
            <a:avLst/>
            <a:gdLst>
              <a:gd name="connsiteX0" fmla="*/ 0 w 5897880"/>
              <a:gd name="connsiteY0" fmla="*/ 6065520 h 6751320"/>
              <a:gd name="connsiteX1" fmla="*/ 0 w 5897880"/>
              <a:gd name="connsiteY1" fmla="*/ 6751320 h 6751320"/>
              <a:gd name="connsiteX2" fmla="*/ 5897880 w 5897880"/>
              <a:gd name="connsiteY2" fmla="*/ 6751320 h 6751320"/>
              <a:gd name="connsiteX3" fmla="*/ 5897880 w 5897880"/>
              <a:gd name="connsiteY3" fmla="*/ 426720 h 6751320"/>
              <a:gd name="connsiteX4" fmla="*/ 5394960 w 5897880"/>
              <a:gd name="connsiteY4" fmla="*/ 426720 h 6751320"/>
              <a:gd name="connsiteX5" fmla="*/ 5394960 w 5897880"/>
              <a:gd name="connsiteY5" fmla="*/ 0 h 675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7880" h="6751320">
                <a:moveTo>
                  <a:pt x="0" y="6065520"/>
                </a:moveTo>
                <a:lnTo>
                  <a:pt x="0" y="6751320"/>
                </a:lnTo>
                <a:lnTo>
                  <a:pt x="5897880" y="6751320"/>
                </a:lnTo>
                <a:lnTo>
                  <a:pt x="5897880" y="426720"/>
                </a:lnTo>
                <a:lnTo>
                  <a:pt x="5394960" y="426720"/>
                </a:lnTo>
                <a:lnTo>
                  <a:pt x="53949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-1402080" y="14996160"/>
            <a:ext cx="1508760" cy="1920240"/>
          </a:xfrm>
          <a:custGeom>
            <a:avLst/>
            <a:gdLst>
              <a:gd name="connsiteX0" fmla="*/ 0 w 1508760"/>
              <a:gd name="connsiteY0" fmla="*/ 1508760 h 1920240"/>
              <a:gd name="connsiteX1" fmla="*/ 0 w 1508760"/>
              <a:gd name="connsiteY1" fmla="*/ 1920240 h 1920240"/>
              <a:gd name="connsiteX2" fmla="*/ 929640 w 1508760"/>
              <a:gd name="connsiteY2" fmla="*/ 1920240 h 1920240"/>
              <a:gd name="connsiteX3" fmla="*/ 929640 w 1508760"/>
              <a:gd name="connsiteY3" fmla="*/ 0 h 1920240"/>
              <a:gd name="connsiteX4" fmla="*/ 1508760 w 1508760"/>
              <a:gd name="connsiteY4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760" h="1920240">
                <a:moveTo>
                  <a:pt x="0" y="1508760"/>
                </a:moveTo>
                <a:lnTo>
                  <a:pt x="0" y="1920240"/>
                </a:lnTo>
                <a:lnTo>
                  <a:pt x="929640" y="1920240"/>
                </a:lnTo>
                <a:lnTo>
                  <a:pt x="929640" y="0"/>
                </a:lnTo>
                <a:lnTo>
                  <a:pt x="15087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-4511040" y="10393680"/>
            <a:ext cx="5044440" cy="7071360"/>
          </a:xfrm>
          <a:custGeom>
            <a:avLst/>
            <a:gdLst>
              <a:gd name="connsiteX0" fmla="*/ 5044440 w 5044440"/>
              <a:gd name="connsiteY0" fmla="*/ 6096000 h 7071360"/>
              <a:gd name="connsiteX1" fmla="*/ 5044440 w 5044440"/>
              <a:gd name="connsiteY1" fmla="*/ 7071360 h 7071360"/>
              <a:gd name="connsiteX2" fmla="*/ 0 w 5044440"/>
              <a:gd name="connsiteY2" fmla="*/ 7071360 h 7071360"/>
              <a:gd name="connsiteX3" fmla="*/ 0 w 5044440"/>
              <a:gd name="connsiteY3" fmla="*/ 0 h 7071360"/>
              <a:gd name="connsiteX4" fmla="*/ 335280 w 5044440"/>
              <a:gd name="connsiteY4" fmla="*/ 0 h 707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4440" h="7071360">
                <a:moveTo>
                  <a:pt x="5044440" y="6096000"/>
                </a:moveTo>
                <a:lnTo>
                  <a:pt x="5044440" y="7071360"/>
                </a:lnTo>
                <a:lnTo>
                  <a:pt x="0" y="7071360"/>
                </a:lnTo>
                <a:lnTo>
                  <a:pt x="0" y="0"/>
                </a:lnTo>
                <a:lnTo>
                  <a:pt x="33528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1447800" y="10317480"/>
            <a:ext cx="2118360" cy="6629400"/>
          </a:xfrm>
          <a:custGeom>
            <a:avLst/>
            <a:gdLst>
              <a:gd name="connsiteX0" fmla="*/ 0 w 2118360"/>
              <a:gd name="connsiteY0" fmla="*/ 6202680 h 6629400"/>
              <a:gd name="connsiteX1" fmla="*/ 0 w 2118360"/>
              <a:gd name="connsiteY1" fmla="*/ 6629400 h 6629400"/>
              <a:gd name="connsiteX2" fmla="*/ 2118360 w 2118360"/>
              <a:gd name="connsiteY2" fmla="*/ 6629400 h 6629400"/>
              <a:gd name="connsiteX3" fmla="*/ 2118360 w 2118360"/>
              <a:gd name="connsiteY3" fmla="*/ 0 h 6629400"/>
              <a:gd name="connsiteX4" fmla="*/ 1645920 w 2118360"/>
              <a:gd name="connsiteY4" fmla="*/ 0 h 662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360" h="6629400">
                <a:moveTo>
                  <a:pt x="0" y="6202680"/>
                </a:moveTo>
                <a:lnTo>
                  <a:pt x="0" y="6629400"/>
                </a:lnTo>
                <a:lnTo>
                  <a:pt x="2118360" y="6629400"/>
                </a:lnTo>
                <a:lnTo>
                  <a:pt x="2118360" y="0"/>
                </a:lnTo>
                <a:lnTo>
                  <a:pt x="164592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1" name="자유형 60"/>
          <p:cNvSpPr/>
          <p:nvPr/>
        </p:nvSpPr>
        <p:spPr>
          <a:xfrm>
            <a:off x="-4724400" y="10104120"/>
            <a:ext cx="8900160" cy="7223760"/>
          </a:xfrm>
          <a:custGeom>
            <a:avLst/>
            <a:gdLst>
              <a:gd name="connsiteX0" fmla="*/ 8900160 w 8900160"/>
              <a:gd name="connsiteY0" fmla="*/ 6385560 h 7223760"/>
              <a:gd name="connsiteX1" fmla="*/ 8900160 w 8900160"/>
              <a:gd name="connsiteY1" fmla="*/ 7223760 h 7223760"/>
              <a:gd name="connsiteX2" fmla="*/ 0 w 8900160"/>
              <a:gd name="connsiteY2" fmla="*/ 7223760 h 7223760"/>
              <a:gd name="connsiteX3" fmla="*/ 0 w 8900160"/>
              <a:gd name="connsiteY3" fmla="*/ 0 h 7223760"/>
              <a:gd name="connsiteX4" fmla="*/ 518160 w 8900160"/>
              <a:gd name="connsiteY4" fmla="*/ 0 h 722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0160" h="7223760">
                <a:moveTo>
                  <a:pt x="8900160" y="6385560"/>
                </a:moveTo>
                <a:lnTo>
                  <a:pt x="8900160" y="7223760"/>
                </a:lnTo>
                <a:lnTo>
                  <a:pt x="0" y="7223760"/>
                </a:lnTo>
                <a:lnTo>
                  <a:pt x="0" y="0"/>
                </a:lnTo>
                <a:lnTo>
                  <a:pt x="51816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62" name="자유형 61"/>
          <p:cNvSpPr/>
          <p:nvPr/>
        </p:nvSpPr>
        <p:spPr>
          <a:xfrm>
            <a:off x="3017520" y="9997440"/>
            <a:ext cx="2499360" cy="7147560"/>
          </a:xfrm>
          <a:custGeom>
            <a:avLst/>
            <a:gdLst>
              <a:gd name="connsiteX0" fmla="*/ 2499360 w 2499360"/>
              <a:gd name="connsiteY0" fmla="*/ 6583680 h 7147560"/>
              <a:gd name="connsiteX1" fmla="*/ 2499360 w 2499360"/>
              <a:gd name="connsiteY1" fmla="*/ 7147560 h 7147560"/>
              <a:gd name="connsiteX2" fmla="*/ 655320 w 2499360"/>
              <a:gd name="connsiteY2" fmla="*/ 7147560 h 7147560"/>
              <a:gd name="connsiteX3" fmla="*/ 655320 w 2499360"/>
              <a:gd name="connsiteY3" fmla="*/ 0 h 7147560"/>
              <a:gd name="connsiteX4" fmla="*/ 0 w 2499360"/>
              <a:gd name="connsiteY4" fmla="*/ 0 h 714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360" h="7147560">
                <a:moveTo>
                  <a:pt x="2499360" y="6583680"/>
                </a:moveTo>
                <a:lnTo>
                  <a:pt x="2499360" y="7147560"/>
                </a:lnTo>
                <a:lnTo>
                  <a:pt x="655320" y="7147560"/>
                </a:lnTo>
                <a:lnTo>
                  <a:pt x="65532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2743200" y="10339754"/>
            <a:ext cx="13880123" cy="2672861"/>
          </a:xfrm>
          <a:custGeom>
            <a:avLst/>
            <a:gdLst>
              <a:gd name="connsiteX0" fmla="*/ 13880123 w 13880123"/>
              <a:gd name="connsiteY0" fmla="*/ 2672861 h 2672861"/>
              <a:gd name="connsiteX1" fmla="*/ 4689231 w 13880123"/>
              <a:gd name="connsiteY1" fmla="*/ 2672861 h 2672861"/>
              <a:gd name="connsiteX2" fmla="*/ 4689231 w 13880123"/>
              <a:gd name="connsiteY2" fmla="*/ 328246 h 2672861"/>
              <a:gd name="connsiteX3" fmla="*/ 0 w 13880123"/>
              <a:gd name="connsiteY3" fmla="*/ 328246 h 2672861"/>
              <a:gd name="connsiteX4" fmla="*/ 0 w 13880123"/>
              <a:gd name="connsiteY4" fmla="*/ 0 h 267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123" h="2672861">
                <a:moveTo>
                  <a:pt x="13880123" y="2672861"/>
                </a:moveTo>
                <a:lnTo>
                  <a:pt x="4689231" y="2672861"/>
                </a:lnTo>
                <a:lnTo>
                  <a:pt x="4689231" y="328246"/>
                </a:lnTo>
                <a:lnTo>
                  <a:pt x="0" y="328246"/>
                </a:lnTo>
                <a:lnTo>
                  <a:pt x="0" y="0"/>
                </a:lnTo>
              </a:path>
            </a:pathLst>
          </a:cu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-5509260" y="5509260"/>
            <a:ext cx="12954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7082790" y="5867978"/>
            <a:ext cx="342900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18531068" y="10466363"/>
            <a:ext cx="23151" cy="16870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2918460" y="-1203960"/>
            <a:ext cx="82296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4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순서 </a:t>
            </a:r>
            <a:r>
              <a:rPr lang="ko-KR" altLang="en-US" dirty="0" err="1" smtClean="0"/>
              <a:t>꼬이는거</a:t>
            </a:r>
            <a:r>
              <a:rPr lang="ko-KR" altLang="en-US" dirty="0" smtClean="0"/>
              <a:t> 어떻게 할거냐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초진</a:t>
            </a:r>
            <a:endParaRPr lang="en-US" altLang="ko-KR" dirty="0" smtClean="0"/>
          </a:p>
          <a:p>
            <a:r>
              <a:rPr lang="ko-KR" altLang="en-US" dirty="0" err="1" smtClean="0"/>
              <a:t>스마트폰</a:t>
            </a:r>
            <a:r>
              <a:rPr lang="ko-KR" altLang="en-US" dirty="0" smtClean="0"/>
              <a:t> 없는 사람 또는 노인들은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카드발급</a:t>
            </a:r>
            <a:endParaRPr lang="en-US" altLang="ko-KR" dirty="0" smtClean="0"/>
          </a:p>
          <a:p>
            <a:r>
              <a:rPr lang="ko-KR" altLang="en-US" dirty="0" smtClean="0"/>
              <a:t>지금 종이처방전으로 하는 이유는 </a:t>
            </a:r>
            <a:r>
              <a:rPr lang="ko-KR" altLang="en-US" dirty="0" err="1" smtClean="0"/>
              <a:t>뭐인거같음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법</a:t>
            </a:r>
            <a:r>
              <a:rPr lang="en-US" altLang="ko-KR" dirty="0" smtClean="0"/>
              <a:t>/</a:t>
            </a:r>
            <a:r>
              <a:rPr lang="ko-KR" altLang="en-US" dirty="0" smtClean="0"/>
              <a:t>관습</a:t>
            </a:r>
            <a:endParaRPr lang="en-US" altLang="ko-KR" dirty="0" smtClean="0"/>
          </a:p>
          <a:p>
            <a:r>
              <a:rPr lang="ko-KR" altLang="en-US" dirty="0" smtClean="0"/>
              <a:t>진료목록으로 할 수 </a:t>
            </a:r>
            <a:r>
              <a:rPr lang="ko-KR" altLang="en-US" dirty="0" err="1" smtClean="0"/>
              <a:t>있는거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우선 진료목록보다는 </a:t>
            </a:r>
            <a:r>
              <a:rPr lang="ko-KR" altLang="en-US" dirty="0" err="1" smtClean="0"/>
              <a:t>처방받은</a:t>
            </a:r>
            <a:r>
              <a:rPr lang="ko-KR" altLang="en-US" dirty="0" smtClean="0"/>
              <a:t> 약에 주목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그래프에서 보였듯이 </a:t>
            </a:r>
            <a:r>
              <a:rPr lang="ko-KR" altLang="en-US" dirty="0" err="1" smtClean="0"/>
              <a:t>처방약에대한</a:t>
            </a:r>
            <a:r>
              <a:rPr lang="ko-KR" altLang="en-US" dirty="0" smtClean="0"/>
              <a:t> 정보 부재가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위</a:t>
            </a:r>
            <a:r>
              <a:rPr lang="en-US" altLang="ko-KR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사례를 하나 들려드리고 싶음</a:t>
            </a:r>
            <a:r>
              <a:rPr lang="en-US" altLang="ko-KR" dirty="0" smtClean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 smtClean="0"/>
              <a:t>동네에서 </a:t>
            </a:r>
            <a:r>
              <a:rPr lang="ko-KR" altLang="en-US" dirty="0" err="1" smtClean="0"/>
              <a:t>처방받은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주일간 먹었음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회사를 다니면서 속이 너무 </a:t>
            </a:r>
            <a:r>
              <a:rPr lang="ko-KR" altLang="en-US" dirty="0" err="1" smtClean="0"/>
              <a:t>안좋길래</a:t>
            </a:r>
            <a:r>
              <a:rPr lang="ko-KR" altLang="en-US" dirty="0" smtClean="0"/>
              <a:t> 회사 근처의 병원을 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최근에 먹은 약을 물어보는데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 목록이 없어서 자세히 말을 못함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다음번에</a:t>
            </a:r>
            <a:r>
              <a:rPr lang="ko-KR" altLang="en-US" dirty="0" smtClean="0"/>
              <a:t> 약 목록을 알아서 </a:t>
            </a:r>
            <a:r>
              <a:rPr lang="ko-KR" altLang="en-US" dirty="0" err="1" smtClean="0"/>
              <a:t>들고갔더니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동네에서 처방해준 </a:t>
            </a:r>
            <a:r>
              <a:rPr lang="ko-KR" altLang="en-US" dirty="0" smtClean="0"/>
              <a:t>약 </a:t>
            </a:r>
            <a:r>
              <a:rPr lang="ko-KR" altLang="en-US" dirty="0" err="1" smtClean="0"/>
              <a:t>성분때문에</a:t>
            </a:r>
            <a:r>
              <a:rPr lang="ko-KR" altLang="en-US" dirty="0" smtClean="0"/>
              <a:t> 부작용이 있던 것이었음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03088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a typeface="a아메리카노L" panose="02020600000000000000" pitchFamily="18" charset="-127"/>
              </a:rPr>
              <a:t>이름</a:t>
            </a:r>
            <a:r>
              <a:rPr lang="ko-KR" altLang="en-US" sz="1600" dirty="0" smtClean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유소현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학번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en-US" altLang="ko-KR" sz="1600" b="1" dirty="0">
                <a:ea typeface="a아메리카노L" panose="02020600000000000000" pitchFamily="18" charset="-127"/>
              </a:rPr>
              <a:t>2013111544</a:t>
            </a:r>
          </a:p>
          <a:p>
            <a:r>
              <a:rPr lang="ko-KR" altLang="en-US" sz="1400" dirty="0">
                <a:ea typeface="a아메리카노L" panose="02020600000000000000" pitchFamily="18" charset="-127"/>
              </a:rPr>
              <a:t>전공</a:t>
            </a:r>
            <a:r>
              <a:rPr lang="ko-KR" altLang="en-US" sz="1600" dirty="0">
                <a:ea typeface="a아메리카노L" panose="02020600000000000000" pitchFamily="18" charset="-127"/>
              </a:rPr>
              <a:t> </a:t>
            </a:r>
            <a:r>
              <a:rPr lang="ko-KR" altLang="en-US" sz="1600" b="1" dirty="0">
                <a:ea typeface="a아메리카노L" panose="02020600000000000000" pitchFamily="18" charset="-127"/>
              </a:rPr>
              <a:t>컴퓨터학과</a:t>
            </a:r>
            <a:endParaRPr lang="en-US" altLang="ko-KR" sz="1600" b="1" dirty="0">
              <a:ea typeface="a아메리카노L" panose="02020600000000000000" pitchFamily="18" charset="-127"/>
            </a:endParaRPr>
          </a:p>
          <a:p>
            <a:r>
              <a:rPr lang="en-US" altLang="ko-KR" sz="1600" dirty="0">
                <a:ea typeface="a아메리카노L" panose="02020600000000000000" pitchFamily="18" charset="-127"/>
              </a:rPr>
              <a:t>e-mail </a:t>
            </a:r>
            <a:r>
              <a:rPr lang="en-US" altLang="ko-KR" sz="1600" dirty="0" smtClean="0">
                <a:ea typeface="a아메리카노L" panose="02020600000000000000" pitchFamily="18" charset="-127"/>
                <a:hlinkClick r:id="rId3"/>
              </a:rPr>
              <a:t>gusthdb94@naver.com</a:t>
            </a:r>
            <a:r>
              <a:rPr lang="en-US" altLang="ko-KR" sz="1600" dirty="0" smtClean="0">
                <a:ea typeface="a아메리카노L" panose="02020600000000000000" pitchFamily="18" charset="-127"/>
              </a:rPr>
              <a:t> 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5754" y="3762109"/>
            <a:ext cx="3446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ea typeface="a아메리카노L" panose="02020600000000000000" pitchFamily="18" charset="-127"/>
              </a:rPr>
              <a:t>신나라</a:t>
            </a:r>
            <a:r>
              <a:rPr lang="ko-KR" altLang="en-US" sz="1600" dirty="0" smtClean="0">
                <a:ea typeface="a아메리카노L" panose="02020600000000000000" pitchFamily="18" charset="-127"/>
              </a:rPr>
              <a:t> </a:t>
            </a:r>
            <a:r>
              <a:rPr lang="ko-KR" altLang="en-US" sz="1400" dirty="0" smtClean="0">
                <a:ea typeface="a아메리카노L" panose="02020600000000000000" pitchFamily="18" charset="-127"/>
              </a:rPr>
              <a:t>이름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b="1" dirty="0" smtClean="0">
                <a:ea typeface="a아메리카노L" panose="02020600000000000000" pitchFamily="18" charset="-127"/>
              </a:rPr>
              <a:t>2013111539</a:t>
            </a:r>
            <a:r>
              <a:rPr lang="en-US" altLang="ko-KR" sz="1600" dirty="0" smtClean="0">
                <a:ea typeface="a아메리카노L" panose="02020600000000000000" pitchFamily="18" charset="-127"/>
              </a:rPr>
              <a:t> </a:t>
            </a:r>
            <a:r>
              <a:rPr lang="ko-KR" altLang="en-US" sz="1400" dirty="0" smtClean="0">
                <a:ea typeface="a아메리카노L" panose="02020600000000000000" pitchFamily="18" charset="-127"/>
              </a:rPr>
              <a:t>학번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ko-KR" altLang="en-US" sz="1600" b="1" dirty="0" smtClean="0">
                <a:ea typeface="a아메리카노L" panose="02020600000000000000" pitchFamily="18" charset="-127"/>
              </a:rPr>
              <a:t>컴퓨터학과</a:t>
            </a:r>
            <a:r>
              <a:rPr lang="ko-KR" altLang="en-US" sz="1600" dirty="0" smtClean="0">
                <a:ea typeface="a아메리카노L" panose="02020600000000000000" pitchFamily="18" charset="-127"/>
              </a:rPr>
              <a:t> </a:t>
            </a:r>
            <a:r>
              <a:rPr lang="ko-KR" altLang="en-US" sz="1400" dirty="0" smtClean="0">
                <a:ea typeface="a아메리카노L" panose="02020600000000000000" pitchFamily="18" charset="-127"/>
              </a:rPr>
              <a:t>전공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r"/>
            <a:r>
              <a:rPr lang="en-US" altLang="ko-KR" sz="1600" dirty="0" smtClean="0">
                <a:ea typeface="a아메리카노L" panose="02020600000000000000" pitchFamily="18" charset="-127"/>
              </a:rPr>
              <a:t> </a:t>
            </a:r>
            <a:r>
              <a:rPr lang="en-US" altLang="ko-KR" sz="1600" dirty="0" smtClean="0">
                <a:ea typeface="a아메리카노L" panose="02020600000000000000" pitchFamily="18" charset="-127"/>
                <a:hlinkClick r:id="rId4"/>
              </a:rPr>
              <a:t>robotluv1226@naver.com</a:t>
            </a:r>
            <a:r>
              <a:rPr lang="en-US" altLang="ko-KR" sz="1600" dirty="0" smtClean="0">
                <a:ea typeface="a아메리카노L" panose="02020600000000000000" pitchFamily="18" charset="-127"/>
              </a:rPr>
              <a:t> e-mail</a:t>
            </a:r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6556" y="655068"/>
            <a:ext cx="1370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팀원 소개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rcRect b="10354"/>
          <a:stretch/>
        </p:blipFill>
        <p:spPr>
          <a:xfrm>
            <a:off x="3212147" y="1393004"/>
            <a:ext cx="2719705" cy="34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막힌 원호 11"/>
          <p:cNvSpPr/>
          <p:nvPr/>
        </p:nvSpPr>
        <p:spPr>
          <a:xfrm>
            <a:off x="2171733" y="4118712"/>
            <a:ext cx="4680520" cy="4477680"/>
          </a:xfrm>
          <a:prstGeom prst="blockArc">
            <a:avLst>
              <a:gd name="adj1" fmla="val 10800000"/>
              <a:gd name="adj2" fmla="val 21591230"/>
              <a:gd name="adj3" fmla="val 346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750003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90396" y="338003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77011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210276" y="2659959"/>
            <a:ext cx="0" cy="138015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419966" y="3080006"/>
            <a:ext cx="660073" cy="660073"/>
          </a:xfrm>
          <a:prstGeom prst="ellipse">
            <a:avLst/>
          </a:prstGeom>
          <a:solidFill>
            <a:srgbClr val="6388A8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40079" y="2239912"/>
            <a:ext cx="660073" cy="660073"/>
          </a:xfrm>
          <a:prstGeom prst="ellipse">
            <a:avLst/>
          </a:prstGeom>
          <a:solidFill>
            <a:srgbClr val="2D5A9B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880239" y="2239912"/>
            <a:ext cx="660073" cy="6600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60359" y="3080006"/>
            <a:ext cx="660073" cy="66007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1659557" y="2016722"/>
            <a:ext cx="1719245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병원은 아파서 방문하는 장소임</a:t>
            </a:r>
            <a:r>
              <a:rPr kumimoji="1" lang="en-US" altLang="ko-KR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 </a:t>
            </a: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절차를 간단히 줄여보자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404267" y="1967964"/>
            <a:ext cx="2055879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진료 접수</a:t>
            </a:r>
            <a:r>
              <a:rPr kumimoji="1" lang="en-US" altLang="ko-KR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/</a:t>
            </a:r>
            <a:r>
              <a:rPr kumimoji="1" lang="ko-KR" altLang="en-US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처방전 제출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현재 진료 접수 시</a:t>
            </a:r>
            <a:r>
              <a:rPr kumimoji="1" lang="en-US" altLang="ko-KR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</a:t>
            </a: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구두 접수</a:t>
            </a:r>
            <a:r>
              <a:rPr kumimoji="1" lang="en-US" altLang="ko-KR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,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대기인원을 알 수 없는 병원 존재</a:t>
            </a:r>
            <a:r>
              <a:rPr kumimoji="1" lang="en-US" altLang="ko-KR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종이처방전은 약국 제출용이므로</a:t>
            </a:r>
            <a:endParaRPr kumimoji="1" lang="en-US" altLang="ko-KR" sz="900" kern="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전달만 되면 됨</a:t>
            </a:r>
            <a:r>
              <a:rPr kumimoji="1" lang="en-US" altLang="ko-KR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.</a:t>
            </a: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599718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6388A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2009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rgbClr val="2D5A9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60259" y="416012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132174" y="4880206"/>
            <a:ext cx="300033" cy="300033"/>
          </a:xfrm>
          <a:prstGeom prst="ellipse">
            <a:avLst/>
          </a:prstGeom>
          <a:solidFill>
            <a:schemeClr val="bg1"/>
          </a:solidFill>
          <a:ln w="76200" cmpd="dbl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0" dirty="0">
              <a:ea typeface="a아메리카노L" panose="02020600000000000000" pitchFamily="18" charset="-127"/>
            </a:endParaRPr>
          </a:p>
        </p:txBody>
      </p:sp>
      <p:sp>
        <p:nvSpPr>
          <p:cNvPr id="31" name="Rectangle 96"/>
          <p:cNvSpPr>
            <a:spLocks noChangeArrowheads="1"/>
          </p:cNvSpPr>
          <p:nvPr/>
        </p:nvSpPr>
        <p:spPr bwMode="auto">
          <a:xfrm>
            <a:off x="2347784" y="3248459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 smtClean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3" name="Rectangle 96"/>
          <p:cNvSpPr>
            <a:spLocks noChangeArrowheads="1"/>
          </p:cNvSpPr>
          <p:nvPr/>
        </p:nvSpPr>
        <p:spPr bwMode="auto">
          <a:xfrm>
            <a:off x="3368165" y="2408365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 smtClean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4797690" y="2413592"/>
            <a:ext cx="803899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dirty="0" smtClean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불편</a:t>
            </a:r>
            <a:endParaRPr kumimoji="1" lang="ko-KR" altLang="ko-KR" sz="18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5880240" y="3156125"/>
            <a:ext cx="803899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 smtClean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해결</a:t>
            </a:r>
            <a:endParaRPr lang="en-US" altLang="ko-KR" sz="1400" b="1" kern="0" dirty="0" smtClean="0">
              <a:solidFill>
                <a:srgbClr val="FFFFFF"/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dirty="0" smtClean="0">
                <a:solidFill>
                  <a:srgbClr val="FFFFFF"/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방안</a:t>
            </a:r>
            <a:endParaRPr kumimoji="1" lang="ko-KR" altLang="ko-KR" sz="1400" b="1" kern="0" dirty="0">
              <a:solidFill>
                <a:srgbClr val="FFFFFF"/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7" name="Rectangle 96"/>
          <p:cNvSpPr>
            <a:spLocks noChangeArrowheads="1"/>
          </p:cNvSpPr>
          <p:nvPr/>
        </p:nvSpPr>
        <p:spPr bwMode="auto">
          <a:xfrm>
            <a:off x="993820" y="3873300"/>
            <a:ext cx="1657968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장소에 대한 불편함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특정 장소에 대한 불편함을 </a:t>
            </a:r>
            <a:r>
              <a:rPr kumimoji="1" lang="en-US" altLang="ko-KR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IT</a:t>
            </a: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기술로 해결해보자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38" name="Rectangle 96"/>
          <p:cNvSpPr>
            <a:spLocks noChangeArrowheads="1"/>
          </p:cNvSpPr>
          <p:nvPr/>
        </p:nvSpPr>
        <p:spPr bwMode="auto">
          <a:xfrm>
            <a:off x="6290397" y="3873300"/>
            <a:ext cx="212043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</a:t>
            </a:r>
            <a:r>
              <a:rPr kumimoji="1" lang="ko-KR" altLang="en-US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 하나로 </a:t>
            </a:r>
            <a:r>
              <a:rPr kumimoji="1" lang="en-US" altLang="ko-KR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Task</a:t>
            </a:r>
            <a:r>
              <a:rPr kumimoji="1" lang="ko-KR" altLang="en-US" sz="12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완료 </a:t>
            </a:r>
            <a:endParaRPr kumimoji="1" lang="en-US" altLang="ko-KR" sz="1200" b="1" kern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병원에서부터 처방전 제출까지</a:t>
            </a:r>
            <a:endParaRPr kumimoji="1" lang="en-US" altLang="ko-KR" sz="900" kern="0" noProof="1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a아메리카노L" panose="02020600000000000000" pitchFamily="18" charset="-127"/>
              <a:cs typeface="굴림" pitchFamily="50" charset="-127"/>
            </a:endParaRPr>
          </a:p>
          <a:p>
            <a:pPr algn="r" defTabSz="7619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kern="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a아메리카노L" panose="02020600000000000000" pitchFamily="18" charset="-127"/>
                <a:cs typeface="굴림" pitchFamily="50" charset="-127"/>
              </a:rPr>
              <a:t>스마트폰 하나로 처리해보자</a:t>
            </a:r>
            <a:endParaRPr kumimoji="1" lang="ko-KR" altLang="ko-KR" sz="1600" kern="0" dirty="0">
              <a:solidFill>
                <a:schemeClr val="tx1">
                  <a:lumMod val="85000"/>
                  <a:lumOff val="15000"/>
                </a:schemeClr>
              </a:solidFill>
              <a:latin typeface="a아메리카노L" panose="02020600000000000000" pitchFamily="18" charset="-127"/>
              <a:ea typeface="a아메리카노L" panose="02020600000000000000" pitchFamily="18" charset="-127"/>
              <a:cs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2240" y="663306"/>
            <a:ext cx="13628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주제 선정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44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4294093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34753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93341" y="1371600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355114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13702" y="1380564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54362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412950" y="1371599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753610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12198" y="139912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95717" y="4894993"/>
            <a:ext cx="6275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실제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하이닥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회원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650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명을 대상으로 한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‘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병의원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</a:t>
            </a:r>
            <a:r>
              <a:rPr lang="ko-KR" altLang="en-US" sz="1100" dirty="0" err="1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이용시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불편사항’에 대한 설문조사결과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5034" y="663306"/>
            <a:ext cx="30973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err="1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병의원</a:t>
            </a:r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</a:t>
            </a:r>
            <a:r>
              <a:rPr lang="ko-KR" altLang="en-US" sz="2160" b="1" dirty="0" err="1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이용시</a:t>
            </a:r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 불편사항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35506" y="1550894"/>
            <a:ext cx="3110753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5506" y="1979666"/>
            <a:ext cx="199912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5506" y="2415869"/>
            <a:ext cx="824754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5505" y="2833357"/>
            <a:ext cx="797859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5505" y="3250845"/>
            <a:ext cx="7171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5505" y="3673682"/>
            <a:ext cx="564778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35505" y="4070608"/>
            <a:ext cx="107577" cy="286871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a아메리카노L" panose="02020600000000000000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935505" y="1380565"/>
            <a:ext cx="0" cy="311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8965" y="4542989"/>
            <a:ext cx="2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23764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7531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100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9268" y="4543872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150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38722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200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783" y="4542989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250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369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300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0722" y="4539805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ea typeface="a아메리카노L" panose="02020600000000000000" pitchFamily="18" charset="-127"/>
              </a:rPr>
              <a:t>350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260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</a:t>
            </a:r>
            <a:r>
              <a:rPr lang="en-US" altLang="ko-KR" sz="1100" dirty="0" smtClean="0">
                <a:ea typeface="a아메리카노L" panose="02020600000000000000" pitchFamily="18" charset="-127"/>
              </a:rPr>
              <a:t>00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49630" y="4536138"/>
            <a:ext cx="52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a아메리카노L" panose="02020600000000000000" pitchFamily="18" charset="-127"/>
              </a:rPr>
              <a:t>4</a:t>
            </a:r>
            <a:r>
              <a:rPr lang="en-US" altLang="ko-KR" sz="1100" dirty="0" smtClean="0">
                <a:ea typeface="a아메리카노L" panose="02020600000000000000" pitchFamily="18" charset="-127"/>
              </a:rPr>
              <a:t>50</a:t>
            </a:r>
            <a:endParaRPr lang="ko-KR" altLang="en-US" sz="1100" dirty="0">
              <a:ea typeface="a아메리카노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9362" y="1545787"/>
            <a:ext cx="2200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ea typeface="a아메리카노L" panose="02020600000000000000" pitchFamily="18" charset="-127"/>
              </a:rPr>
              <a:t>진료 시 자세한 설명부족</a:t>
            </a:r>
            <a:endParaRPr lang="ko-KR" altLang="en-US" sz="1000" dirty="0">
              <a:ea typeface="a아메리카노L" panose="02020600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43745" y="200154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ea typeface="a아메리카노L" panose="02020600000000000000" pitchFamily="18" charset="-127"/>
              </a:rPr>
              <a:t>예약시스템 부재와 </a:t>
            </a:r>
            <a:r>
              <a:rPr lang="ko-KR" altLang="en-US" sz="1000" dirty="0" err="1" smtClean="0">
                <a:ea typeface="a아메리카노L" panose="02020600000000000000" pitchFamily="18" charset="-127"/>
              </a:rPr>
              <a:t>내원</a:t>
            </a:r>
            <a:r>
              <a:rPr lang="ko-KR" altLang="en-US" sz="1000" dirty="0" smtClean="0">
                <a:ea typeface="a아메리카노L" panose="02020600000000000000" pitchFamily="18" charset="-127"/>
              </a:rPr>
              <a:t> 후 긴 대기시간</a:t>
            </a:r>
            <a:endParaRPr lang="ko-KR" altLang="en-US" sz="1000" dirty="0">
              <a:ea typeface="a아메리카노L" panose="0202060000000000000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5767" y="24572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ea typeface="a아메리카노L" panose="02020600000000000000" pitchFamily="18" charset="-127"/>
              </a:rPr>
              <a:t>처방된 약에 대한 자세한 정보 부재</a:t>
            </a:r>
            <a:endParaRPr lang="ko-KR" altLang="en-US" sz="1000" dirty="0">
              <a:ea typeface="a아메리카노L" panose="0202060000000000000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47162" y="2853681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ea typeface="a아메리카노L" panose="02020600000000000000" pitchFamily="18" charset="-127"/>
              </a:rPr>
              <a:t>나의 증상에 따른 진료과목 선택의 어려움</a:t>
            </a:r>
            <a:endParaRPr lang="ko-KR" altLang="en-US" sz="1000" dirty="0">
              <a:ea typeface="a아메리카노L" panose="02020600000000000000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46735" y="3235095"/>
            <a:ext cx="2514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ea typeface="a아메리카노L" panose="02020600000000000000" pitchFamily="18" charset="-127"/>
              </a:rPr>
              <a:t>신뢰할만한 병원 정보의 부재</a:t>
            </a:r>
            <a:endParaRPr lang="ko-KR" altLang="en-US" sz="1000" dirty="0">
              <a:ea typeface="a아메리카노L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64920" y="3631481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ea typeface="a아메리카노L" panose="02020600000000000000" pitchFamily="18" charset="-127"/>
              </a:rPr>
              <a:t>주간</a:t>
            </a:r>
            <a:r>
              <a:rPr lang="en-US" altLang="ko-KR" sz="1000" dirty="0" smtClean="0">
                <a:ea typeface="a아메리카노L" panose="02020600000000000000" pitchFamily="18" charset="-127"/>
              </a:rPr>
              <a:t>(</a:t>
            </a:r>
            <a:r>
              <a:rPr lang="ko-KR" altLang="en-US" sz="1000" dirty="0" smtClean="0">
                <a:ea typeface="a아메리카노L" panose="02020600000000000000" pitchFamily="18" charset="-127"/>
              </a:rPr>
              <a:t>오전</a:t>
            </a:r>
            <a:r>
              <a:rPr lang="en-US" altLang="ko-KR" sz="1000" dirty="0" smtClean="0">
                <a:ea typeface="a아메리카노L" panose="02020600000000000000" pitchFamily="18" charset="-127"/>
              </a:rPr>
              <a:t>9</a:t>
            </a:r>
            <a:r>
              <a:rPr lang="ko-KR" altLang="en-US" sz="1000" dirty="0" smtClean="0">
                <a:ea typeface="a아메리카노L" panose="02020600000000000000" pitchFamily="18" charset="-127"/>
              </a:rPr>
              <a:t>시</a:t>
            </a:r>
            <a:r>
              <a:rPr lang="en-US" altLang="ko-KR" sz="1000" dirty="0" smtClean="0">
                <a:ea typeface="a아메리카노L" panose="02020600000000000000" pitchFamily="18" charset="-127"/>
              </a:rPr>
              <a:t>~</a:t>
            </a:r>
            <a:r>
              <a:rPr lang="ko-KR" altLang="en-US" sz="1000" dirty="0" smtClean="0">
                <a:ea typeface="a아메리카노L" panose="02020600000000000000" pitchFamily="18" charset="-127"/>
              </a:rPr>
              <a:t>오후</a:t>
            </a:r>
            <a:r>
              <a:rPr lang="en-US" altLang="ko-KR" sz="1000" dirty="0" smtClean="0">
                <a:ea typeface="a아메리카노L" panose="02020600000000000000" pitchFamily="18" charset="-127"/>
              </a:rPr>
              <a:t>7</a:t>
            </a:r>
            <a:r>
              <a:rPr lang="ko-KR" altLang="en-US" sz="1000" dirty="0" smtClean="0">
                <a:ea typeface="a아메리카노L" panose="02020600000000000000" pitchFamily="18" charset="-127"/>
              </a:rPr>
              <a:t>시</a:t>
            </a:r>
            <a:r>
              <a:rPr lang="en-US" altLang="ko-KR" sz="1000" dirty="0" smtClean="0">
                <a:ea typeface="a아메리카노L" panose="02020600000000000000" pitchFamily="18" charset="-127"/>
              </a:rPr>
              <a:t>)</a:t>
            </a:r>
            <a:r>
              <a:rPr lang="ko-KR" altLang="en-US" sz="1000" dirty="0" smtClean="0">
                <a:ea typeface="a아메리카노L" panose="02020600000000000000" pitchFamily="18" charset="-127"/>
              </a:rPr>
              <a:t>로 제한된 진료시간</a:t>
            </a:r>
            <a:endParaRPr lang="ko-KR" altLang="en-US" sz="1000" dirty="0">
              <a:ea typeface="a아메리카노L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64920" y="4046558"/>
            <a:ext cx="2593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ea typeface="a아메리카노L" panose="02020600000000000000" pitchFamily="18" charset="-127"/>
              </a:rPr>
              <a:t>기타</a:t>
            </a:r>
            <a:endParaRPr lang="ko-KR" altLang="en-US" sz="1000" dirty="0">
              <a:ea typeface="a아메리카노L" panose="0202060000000000000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1280875" y="4853087"/>
            <a:ext cx="6438815" cy="208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1435"/>
          <a:stretch/>
        </p:blipFill>
        <p:spPr>
          <a:xfrm>
            <a:off x="1517427" y="1963122"/>
            <a:ext cx="6109144" cy="33439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4232" t="14100" r="52880" b="82407"/>
          <a:stretch/>
        </p:blipFill>
        <p:spPr>
          <a:xfrm>
            <a:off x="3927711" y="3018296"/>
            <a:ext cx="1485801" cy="376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634884" y="663306"/>
            <a:ext cx="201689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처방 건수 현황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74452" y="1233066"/>
            <a:ext cx="439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</a:t>
            </a:r>
            <a:r>
              <a:rPr lang="ko-KR" altLang="en-US" sz="1600" dirty="0" smtClean="0">
                <a:ea typeface="a아메리카노L" panose="02020600000000000000" pitchFamily="18" charset="-127"/>
              </a:rPr>
              <a:t>처방건수 </a:t>
            </a:r>
            <a:r>
              <a:rPr lang="en-US" altLang="ko-KR" sz="1600" dirty="0" smtClean="0">
                <a:ea typeface="a아메리카노L" panose="02020600000000000000" pitchFamily="18" charset="-127"/>
              </a:rPr>
              <a:t>: 2014</a:t>
            </a:r>
            <a:r>
              <a:rPr lang="ko-KR" altLang="en-US" sz="1600" dirty="0">
                <a:ea typeface="a아메리카노L" panose="02020600000000000000" pitchFamily="18" charset="-127"/>
              </a:rPr>
              <a:t>년 기준 </a:t>
            </a:r>
            <a:r>
              <a:rPr lang="en-US" altLang="ko-KR" sz="1800" b="1" dirty="0">
                <a:ea typeface="a아메리카노L" panose="02020600000000000000" pitchFamily="18" charset="-127"/>
              </a:rPr>
              <a:t>428,369,000</a:t>
            </a:r>
            <a:r>
              <a:rPr lang="ko-KR" altLang="en-US" sz="1800" b="1" dirty="0" smtClean="0">
                <a:ea typeface="a아메리카노L" panose="02020600000000000000" pitchFamily="18" charset="-127"/>
              </a:rPr>
              <a:t>건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600" dirty="0">
                <a:ea typeface="a아메리카노L" panose="02020600000000000000" pitchFamily="18" charset="-127"/>
              </a:rPr>
              <a:t>연간 최소 종이 </a:t>
            </a:r>
            <a:r>
              <a:rPr lang="en-US" altLang="ko-KR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  <a:ea typeface="a아메리카노L" panose="02020600000000000000" pitchFamily="18" charset="-127"/>
              </a:rPr>
              <a:t>억장 </a:t>
            </a:r>
            <a:r>
              <a:rPr lang="ko-KR" altLang="en-US" sz="1600" dirty="0">
                <a:ea typeface="a아메리카노L" panose="02020600000000000000" pitchFamily="18" charset="-127"/>
              </a:rPr>
              <a:t>절약</a:t>
            </a:r>
            <a:endParaRPr lang="en-US" altLang="ko-KR" sz="1600" dirty="0">
              <a:ea typeface="a아메리카노L" panose="02020600000000000000" pitchFamily="18" charset="-127"/>
            </a:endParaRPr>
          </a:p>
          <a:p>
            <a:endParaRPr lang="ko-KR" altLang="en-US" sz="1600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7427" y="5307106"/>
            <a:ext cx="1392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@</a:t>
            </a:r>
            <a:r>
              <a:rPr lang="en-US" altLang="ko-KR" sz="1200" dirty="0" err="1" smtClean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Medigate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ea typeface="a아메리카노L" panose="02020600000000000000" pitchFamily="18" charset="-127"/>
              </a:rPr>
              <a:t> News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a typeface="a아메리카노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8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a typeface="a아메리카노L" panose="02020600000000000000" pitchFamily="18" charset="-127"/>
              </a:rPr>
              <a:t>종이낭비</a:t>
            </a:r>
            <a:endParaRPr lang="ko-KR" altLang="en-US" sz="24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a typeface="a아메리카노L" panose="02020600000000000000" pitchFamily="18" charset="-127"/>
              </a:rPr>
              <a:t>종이낭비</a:t>
            </a:r>
            <a:endParaRPr lang="ko-KR" altLang="en-US" sz="2400" b="1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  <a:endParaRPr lang="ko-KR" altLang="en-US" sz="2400" b="1" dirty="0">
              <a:solidFill>
                <a:schemeClr val="bg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/>
          <a:stretch/>
        </p:blipFill>
        <p:spPr>
          <a:xfrm>
            <a:off x="1029730" y="1367367"/>
            <a:ext cx="2204712" cy="21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8" r="17783"/>
          <a:stretch/>
        </p:blipFill>
        <p:spPr>
          <a:xfrm>
            <a:off x="3356496" y="1367367"/>
            <a:ext cx="2431007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57" y="1367367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9040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ea typeface="a아메리카노L" panose="02020600000000000000" pitchFamily="18" charset="-127"/>
              </a:rPr>
              <a:t>종이낭비</a:t>
            </a:r>
            <a:endParaRPr lang="ko-KR" altLang="en-US" sz="2400" b="1" dirty="0">
              <a:ea typeface="a아메리카노L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1668" y="305956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a typeface="a아메리카노L" panose="02020600000000000000" pitchFamily="18" charset="-127"/>
              </a:rPr>
              <a:t>지루함</a:t>
            </a:r>
            <a:endParaRPr lang="ko-KR" altLang="en-US" sz="2400" b="1" dirty="0">
              <a:solidFill>
                <a:schemeClr val="bg1"/>
              </a:solidFill>
              <a:ea typeface="a아메리카노L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6142" y="2913095"/>
            <a:ext cx="256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ea typeface="a아메리카노L" panose="02020600000000000000" pitchFamily="18" charset="-127"/>
              </a:rPr>
              <a:t>진료</a:t>
            </a:r>
            <a:r>
              <a:rPr lang="en-US" altLang="ko-KR" sz="1800" b="1" dirty="0" smtClean="0">
                <a:ea typeface="a아메리카노L" panose="02020600000000000000" pitchFamily="18" charset="-127"/>
              </a:rPr>
              <a:t>/</a:t>
            </a:r>
            <a:r>
              <a:rPr lang="ko-KR" altLang="en-US" sz="1800" b="1" dirty="0" smtClean="0">
                <a:ea typeface="a아메리카노L" panose="02020600000000000000" pitchFamily="18" charset="-127"/>
              </a:rPr>
              <a:t>처방기록에</a:t>
            </a:r>
            <a:endParaRPr lang="en-US" altLang="ko-KR" sz="1800" b="1" dirty="0" smtClean="0">
              <a:ea typeface="a아메리카노L" panose="02020600000000000000" pitchFamily="18" charset="-127"/>
            </a:endParaRPr>
          </a:p>
          <a:p>
            <a:pPr algn="ctr"/>
            <a:r>
              <a:rPr lang="ko-KR" altLang="en-US" sz="1800" b="1" dirty="0" smtClean="0">
                <a:ea typeface="a아메리카노L" panose="02020600000000000000" pitchFamily="18" charset="-127"/>
              </a:rPr>
              <a:t>대한 </a:t>
            </a:r>
            <a:r>
              <a:rPr lang="ko-KR" altLang="en-US" sz="1800" b="1" dirty="0" err="1" smtClean="0">
                <a:ea typeface="a아메리카노L" panose="02020600000000000000" pitchFamily="18" charset="-127"/>
              </a:rPr>
              <a:t>알권리</a:t>
            </a:r>
            <a:endParaRPr lang="ko-KR" altLang="en-US" sz="1800" b="1" dirty="0">
              <a:ea typeface="a아메리카노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4564" y="663306"/>
            <a:ext cx="990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60" b="1" dirty="0" smtClean="0">
                <a:solidFill>
                  <a:srgbClr val="002060"/>
                </a:solidFill>
                <a:latin typeface="a아메리카노L" panose="02020600000000000000" pitchFamily="18" charset="-127"/>
                <a:ea typeface="a아메리카노L" panose="02020600000000000000" pitchFamily="18" charset="-127"/>
              </a:rPr>
              <a:t>솔루션</a:t>
            </a:r>
            <a:endParaRPr lang="en-US" altLang="ko-KR" sz="2160" b="1" dirty="0">
              <a:solidFill>
                <a:srgbClr val="002060"/>
              </a:solidFill>
              <a:latin typeface="a아메리카노L" panose="02020600000000000000" pitchFamily="18" charset="-127"/>
              <a:ea typeface="a아메리카노L" panose="0202060000000000000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72810" y="1168148"/>
            <a:ext cx="7398954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8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</TotalTime>
  <Words>1484</Words>
  <Application>Microsoft Office PowerPoint</Application>
  <PresentationFormat>화면 슬라이드 쇼(16:10)</PresentationFormat>
  <Paragraphs>319</Paragraphs>
  <Slides>26</Slides>
  <Notes>22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a아메리카노B</vt:lpstr>
      <vt:lpstr>a아메리카노L</vt:lpstr>
      <vt:lpstr>굴림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예상질문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Nara Shin</dc:creator>
  <cp:lastModifiedBy>Nara Shin</cp:lastModifiedBy>
  <cp:revision>182</cp:revision>
  <dcterms:created xsi:type="dcterms:W3CDTF">2016-03-13T04:52:30Z</dcterms:created>
  <dcterms:modified xsi:type="dcterms:W3CDTF">2016-03-17T03:43:48Z</dcterms:modified>
</cp:coreProperties>
</file>