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handoutMasterIdLst>
    <p:handoutMasterId r:id="rId19"/>
  </p:handoutMasterIdLst>
  <p:sldIdLst>
    <p:sldId id="256" r:id="rId2"/>
    <p:sldId id="257" r:id="rId3"/>
    <p:sldId id="259" r:id="rId4"/>
    <p:sldId id="261" r:id="rId5"/>
    <p:sldId id="264" r:id="rId6"/>
    <p:sldId id="272" r:id="rId7"/>
    <p:sldId id="273" r:id="rId8"/>
    <p:sldId id="262" r:id="rId9"/>
    <p:sldId id="263" r:id="rId10"/>
    <p:sldId id="275" r:id="rId11"/>
    <p:sldId id="276" r:id="rId12"/>
    <p:sldId id="277" r:id="rId13"/>
    <p:sldId id="265" r:id="rId14"/>
    <p:sldId id="267" r:id="rId15"/>
    <p:sldId id="268" r:id="rId16"/>
    <p:sldId id="274"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C0C30D-4174-4C55-9203-BF3396289B7A}">
          <p14:sldIdLst>
            <p14:sldId id="256"/>
            <p14:sldId id="257"/>
            <p14:sldId id="259"/>
            <p14:sldId id="261"/>
            <p14:sldId id="264"/>
            <p14:sldId id="272"/>
            <p14:sldId id="273"/>
            <p14:sldId id="262"/>
            <p14:sldId id="263"/>
            <p14:sldId id="275"/>
            <p14:sldId id="276"/>
            <p14:sldId id="277"/>
            <p14:sldId id="265"/>
            <p14:sldId id="267"/>
            <p14:sldId id="268"/>
            <p14:sldId id="274"/>
            <p14:sldId id="27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4660"/>
  </p:normalViewPr>
  <p:slideViewPr>
    <p:cSldViewPr snapToGrid="0">
      <p:cViewPr varScale="1">
        <p:scale>
          <a:sx n="76" d="100"/>
          <a:sy n="76" d="100"/>
        </p:scale>
        <p:origin x="594" y="66"/>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270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420723-9B7E-47F6-B384-B2E0765EC97D}" type="datetimeFigureOut">
              <a:rPr lang="en-US" smtClean="0"/>
              <a:t>1/26/2021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E610B5-9B64-41BC-9D86-C8F9830AD0E6}" type="slidenum">
              <a:rPr lang="en-US" smtClean="0"/>
              <a:t>‹#›</a:t>
            </a:fld>
            <a:endParaRPr lang="en-US"/>
          </a:p>
        </p:txBody>
      </p:sp>
    </p:spTree>
    <p:extLst>
      <p:ext uri="{BB962C8B-B14F-4D97-AF65-F5344CB8AC3E}">
        <p14:creationId xmlns:p14="http://schemas.microsoft.com/office/powerpoint/2010/main" val="392996457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F9B06B-5821-42E0-A587-69B9C3B8E2CA}"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73B7C-A518-48CC-8069-FCCB97E214BC}" type="slidenum">
              <a:rPr lang="en-US" smtClean="0"/>
              <a:t>‹#›</a:t>
            </a:fld>
            <a:endParaRPr lang="en-US"/>
          </a:p>
        </p:txBody>
      </p:sp>
    </p:spTree>
    <p:extLst>
      <p:ext uri="{BB962C8B-B14F-4D97-AF65-F5344CB8AC3E}">
        <p14:creationId xmlns:p14="http://schemas.microsoft.com/office/powerpoint/2010/main" val="4035745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F9B06B-5821-42E0-A587-69B9C3B8E2CA}"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73B7C-A518-48CC-8069-FCCB97E214BC}" type="slidenum">
              <a:rPr lang="en-US" smtClean="0"/>
              <a:t>‹#›</a:t>
            </a:fld>
            <a:endParaRPr lang="en-US"/>
          </a:p>
        </p:txBody>
      </p:sp>
    </p:spTree>
    <p:extLst>
      <p:ext uri="{BB962C8B-B14F-4D97-AF65-F5344CB8AC3E}">
        <p14:creationId xmlns:p14="http://schemas.microsoft.com/office/powerpoint/2010/main" val="679307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F9B06B-5821-42E0-A587-69B9C3B8E2CA}"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73B7C-A518-48CC-8069-FCCB97E214BC}" type="slidenum">
              <a:rPr lang="en-US" smtClean="0"/>
              <a:t>‹#›</a:t>
            </a:fld>
            <a:endParaRPr lang="en-US"/>
          </a:p>
        </p:txBody>
      </p:sp>
    </p:spTree>
    <p:extLst>
      <p:ext uri="{BB962C8B-B14F-4D97-AF65-F5344CB8AC3E}">
        <p14:creationId xmlns:p14="http://schemas.microsoft.com/office/powerpoint/2010/main" val="3139996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F9B06B-5821-42E0-A587-69B9C3B8E2CA}"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73B7C-A518-48CC-8069-FCCB97E214B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05475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F9B06B-5821-42E0-A587-69B9C3B8E2CA}"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73B7C-A518-48CC-8069-FCCB97E214BC}" type="slidenum">
              <a:rPr lang="en-US" smtClean="0"/>
              <a:t>‹#›</a:t>
            </a:fld>
            <a:endParaRPr lang="en-US"/>
          </a:p>
        </p:txBody>
      </p:sp>
    </p:spTree>
    <p:extLst>
      <p:ext uri="{BB962C8B-B14F-4D97-AF65-F5344CB8AC3E}">
        <p14:creationId xmlns:p14="http://schemas.microsoft.com/office/powerpoint/2010/main" val="573548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FF9B06B-5821-42E0-A587-69B9C3B8E2CA}" type="datetimeFigureOut">
              <a:rPr lang="en-US" smtClean="0"/>
              <a:t>1/26/2021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73B7C-A518-48CC-8069-FCCB97E214BC}" type="slidenum">
              <a:rPr lang="en-US" smtClean="0"/>
              <a:t>‹#›</a:t>
            </a:fld>
            <a:endParaRPr lang="en-US"/>
          </a:p>
        </p:txBody>
      </p:sp>
    </p:spTree>
    <p:extLst>
      <p:ext uri="{BB962C8B-B14F-4D97-AF65-F5344CB8AC3E}">
        <p14:creationId xmlns:p14="http://schemas.microsoft.com/office/powerpoint/2010/main" val="4294304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FF9B06B-5821-42E0-A587-69B9C3B8E2CA}" type="datetimeFigureOut">
              <a:rPr lang="en-US" smtClean="0"/>
              <a:t>1/26/2021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73B7C-A518-48CC-8069-FCCB97E214BC}" type="slidenum">
              <a:rPr lang="en-US" smtClean="0"/>
              <a:t>‹#›</a:t>
            </a:fld>
            <a:endParaRPr lang="en-US"/>
          </a:p>
        </p:txBody>
      </p:sp>
    </p:spTree>
    <p:extLst>
      <p:ext uri="{BB962C8B-B14F-4D97-AF65-F5344CB8AC3E}">
        <p14:creationId xmlns:p14="http://schemas.microsoft.com/office/powerpoint/2010/main" val="1316688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F9B06B-5821-42E0-A587-69B9C3B8E2CA}"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73B7C-A518-48CC-8069-FCCB97E214BC}" type="slidenum">
              <a:rPr lang="en-US" smtClean="0"/>
              <a:t>‹#›</a:t>
            </a:fld>
            <a:endParaRPr lang="en-US"/>
          </a:p>
        </p:txBody>
      </p:sp>
    </p:spTree>
    <p:extLst>
      <p:ext uri="{BB962C8B-B14F-4D97-AF65-F5344CB8AC3E}">
        <p14:creationId xmlns:p14="http://schemas.microsoft.com/office/powerpoint/2010/main" val="1012009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F9B06B-5821-42E0-A587-69B9C3B8E2CA}"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73B7C-A518-48CC-8069-FCCB97E214BC}" type="slidenum">
              <a:rPr lang="en-US" smtClean="0"/>
              <a:t>‹#›</a:t>
            </a:fld>
            <a:endParaRPr lang="en-US"/>
          </a:p>
        </p:txBody>
      </p:sp>
    </p:spTree>
    <p:extLst>
      <p:ext uri="{BB962C8B-B14F-4D97-AF65-F5344CB8AC3E}">
        <p14:creationId xmlns:p14="http://schemas.microsoft.com/office/powerpoint/2010/main" val="4270309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FF9B06B-5821-42E0-A587-69B9C3B8E2CA}"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73B7C-A518-48CC-8069-FCCB97E214BC}" type="slidenum">
              <a:rPr lang="en-US" smtClean="0"/>
              <a:t>‹#›</a:t>
            </a:fld>
            <a:endParaRPr lang="en-US"/>
          </a:p>
        </p:txBody>
      </p:sp>
    </p:spTree>
    <p:extLst>
      <p:ext uri="{BB962C8B-B14F-4D97-AF65-F5344CB8AC3E}">
        <p14:creationId xmlns:p14="http://schemas.microsoft.com/office/powerpoint/2010/main" val="2633078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F9B06B-5821-42E0-A587-69B9C3B8E2CA}"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73B7C-A518-48CC-8069-FCCB97E214BC}" type="slidenum">
              <a:rPr lang="en-US" smtClean="0"/>
              <a:t>‹#›</a:t>
            </a:fld>
            <a:endParaRPr lang="en-US"/>
          </a:p>
        </p:txBody>
      </p:sp>
    </p:spTree>
    <p:extLst>
      <p:ext uri="{BB962C8B-B14F-4D97-AF65-F5344CB8AC3E}">
        <p14:creationId xmlns:p14="http://schemas.microsoft.com/office/powerpoint/2010/main" val="144943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F9B06B-5821-42E0-A587-69B9C3B8E2CA}"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73B7C-A518-48CC-8069-FCCB97E214BC}" type="slidenum">
              <a:rPr lang="en-US" smtClean="0"/>
              <a:t>‹#›</a:t>
            </a:fld>
            <a:endParaRPr lang="en-US"/>
          </a:p>
        </p:txBody>
      </p:sp>
    </p:spTree>
    <p:extLst>
      <p:ext uri="{BB962C8B-B14F-4D97-AF65-F5344CB8AC3E}">
        <p14:creationId xmlns:p14="http://schemas.microsoft.com/office/powerpoint/2010/main" val="1393771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F9B06B-5821-42E0-A587-69B9C3B8E2CA}"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73B7C-A518-48CC-8069-FCCB97E214BC}" type="slidenum">
              <a:rPr lang="en-US" smtClean="0"/>
              <a:t>‹#›</a:t>
            </a:fld>
            <a:endParaRPr lang="en-US"/>
          </a:p>
        </p:txBody>
      </p:sp>
    </p:spTree>
    <p:extLst>
      <p:ext uri="{BB962C8B-B14F-4D97-AF65-F5344CB8AC3E}">
        <p14:creationId xmlns:p14="http://schemas.microsoft.com/office/powerpoint/2010/main" val="250643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FF9B06B-5821-42E0-A587-69B9C3B8E2CA}" type="datetimeFigureOut">
              <a:rPr lang="en-US" smtClean="0"/>
              <a:t>1/26/2021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3E73B7C-A518-48CC-8069-FCCB97E214BC}" type="slidenum">
              <a:rPr lang="en-US" smtClean="0"/>
              <a:t>‹#›</a:t>
            </a:fld>
            <a:endParaRPr lang="en-US"/>
          </a:p>
        </p:txBody>
      </p:sp>
    </p:spTree>
    <p:extLst>
      <p:ext uri="{BB962C8B-B14F-4D97-AF65-F5344CB8AC3E}">
        <p14:creationId xmlns:p14="http://schemas.microsoft.com/office/powerpoint/2010/main" val="1404425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FF9B06B-5821-42E0-A587-69B9C3B8E2CA}" type="datetimeFigureOut">
              <a:rPr lang="en-US" smtClean="0"/>
              <a:t>1/26/2021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3E73B7C-A518-48CC-8069-FCCB97E214BC}" type="slidenum">
              <a:rPr lang="en-US" smtClean="0"/>
              <a:t>‹#›</a:t>
            </a:fld>
            <a:endParaRPr lang="en-US"/>
          </a:p>
        </p:txBody>
      </p:sp>
    </p:spTree>
    <p:extLst>
      <p:ext uri="{BB962C8B-B14F-4D97-AF65-F5344CB8AC3E}">
        <p14:creationId xmlns:p14="http://schemas.microsoft.com/office/powerpoint/2010/main" val="640905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FF9B06B-5821-42E0-A587-69B9C3B8E2CA}" type="datetimeFigureOut">
              <a:rPr lang="en-US" smtClean="0"/>
              <a:t>1/26/2021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3E73B7C-A518-48CC-8069-FCCB97E214BC}" type="slidenum">
              <a:rPr lang="en-US" smtClean="0"/>
              <a:t>‹#›</a:t>
            </a:fld>
            <a:endParaRPr lang="en-US"/>
          </a:p>
        </p:txBody>
      </p:sp>
    </p:spTree>
    <p:extLst>
      <p:ext uri="{BB962C8B-B14F-4D97-AF65-F5344CB8AC3E}">
        <p14:creationId xmlns:p14="http://schemas.microsoft.com/office/powerpoint/2010/main" val="3346086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F9B06B-5821-42E0-A587-69B9C3B8E2CA}"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73B7C-A518-48CC-8069-FCCB97E214BC}" type="slidenum">
              <a:rPr lang="en-US" smtClean="0"/>
              <a:t>‹#›</a:t>
            </a:fld>
            <a:endParaRPr lang="en-US"/>
          </a:p>
        </p:txBody>
      </p:sp>
    </p:spTree>
    <p:extLst>
      <p:ext uri="{BB962C8B-B14F-4D97-AF65-F5344CB8AC3E}">
        <p14:creationId xmlns:p14="http://schemas.microsoft.com/office/powerpoint/2010/main" val="11552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FF9B06B-5821-42E0-A587-69B9C3B8E2CA}" type="datetimeFigureOut">
              <a:rPr lang="en-US" smtClean="0"/>
              <a:t>1/26/2021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3E73B7C-A518-48CC-8069-FCCB97E214BC}" type="slidenum">
              <a:rPr lang="en-US" smtClean="0"/>
              <a:t>‹#›</a:t>
            </a:fld>
            <a:endParaRPr lang="en-US"/>
          </a:p>
        </p:txBody>
      </p:sp>
    </p:spTree>
    <p:extLst>
      <p:ext uri="{BB962C8B-B14F-4D97-AF65-F5344CB8AC3E}">
        <p14:creationId xmlns:p14="http://schemas.microsoft.com/office/powerpoint/2010/main" val="2463798929"/>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285480" y="1802471"/>
            <a:ext cx="9750820" cy="3144033"/>
          </a:xfrm>
          <a:prstGeom prst="rect">
            <a:avLst/>
          </a:prstGeom>
          <a:noFill/>
          <a:ln w="28575">
            <a:solidFill>
              <a:schemeClr val="accent1"/>
            </a:solidFill>
          </a:ln>
        </p:spPr>
        <p:txBody>
          <a:bodyPr wrap="square" rtlCol="0">
            <a:spAutoFit/>
          </a:bodyPr>
          <a:lstStyle/>
          <a:p>
            <a:endParaRPr lang="en-US" dirty="0"/>
          </a:p>
        </p:txBody>
      </p:sp>
      <p:cxnSp>
        <p:nvCxnSpPr>
          <p:cNvPr id="8" name="Straight Connector 7"/>
          <p:cNvCxnSpPr/>
          <p:nvPr/>
        </p:nvCxnSpPr>
        <p:spPr>
          <a:xfrm>
            <a:off x="1677095" y="3356975"/>
            <a:ext cx="9130605" cy="4111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822186" y="2301002"/>
            <a:ext cx="8833114" cy="830997"/>
          </a:xfrm>
          <a:prstGeom prst="rect">
            <a:avLst/>
          </a:prstGeom>
          <a:noFill/>
        </p:spPr>
        <p:txBody>
          <a:bodyPr wrap="square" rtlCol="0">
            <a:spAutoFit/>
          </a:bodyPr>
          <a:lstStyle/>
          <a:p>
            <a:pPr algn="ctr"/>
            <a:r>
              <a:rPr lang="en-US" sz="4800" dirty="0" smtClean="0"/>
              <a:t>Project : Coffee shop system</a:t>
            </a:r>
            <a:endParaRPr lang="en-US" sz="5400" dirty="0"/>
          </a:p>
        </p:txBody>
      </p:sp>
      <p:sp>
        <p:nvSpPr>
          <p:cNvPr id="12" name="TextBox 11"/>
          <p:cNvSpPr txBox="1"/>
          <p:nvPr/>
        </p:nvSpPr>
        <p:spPr>
          <a:xfrm>
            <a:off x="2797780" y="3479799"/>
            <a:ext cx="6881926" cy="1384995"/>
          </a:xfrm>
          <a:prstGeom prst="rect">
            <a:avLst/>
          </a:prstGeom>
          <a:noFill/>
        </p:spPr>
        <p:txBody>
          <a:bodyPr wrap="square" rtlCol="0">
            <a:spAutoFit/>
          </a:bodyPr>
          <a:lstStyle/>
          <a:p>
            <a:pPr algn="ctr"/>
            <a:r>
              <a:rPr lang="en-US" sz="2800" b="1" dirty="0" smtClean="0"/>
              <a:t>Subject</a:t>
            </a:r>
            <a:r>
              <a:rPr lang="en-US" sz="2800" dirty="0" smtClean="0"/>
              <a:t> : </a:t>
            </a:r>
            <a:r>
              <a:rPr lang="en-US" sz="2800" i="1" dirty="0" smtClean="0"/>
              <a:t>Algorithms and programming</a:t>
            </a:r>
          </a:p>
          <a:p>
            <a:pPr algn="ctr"/>
            <a:r>
              <a:rPr lang="en-US" sz="2800" b="1" dirty="0" smtClean="0"/>
              <a:t>Lecturer </a:t>
            </a:r>
            <a:r>
              <a:rPr lang="en-US" sz="2800" dirty="0" smtClean="0"/>
              <a:t>: </a:t>
            </a:r>
            <a:r>
              <a:rPr lang="en-US" sz="2800" i="1" dirty="0" smtClean="0"/>
              <a:t> Bou Channa</a:t>
            </a:r>
          </a:p>
          <a:p>
            <a:pPr algn="ctr"/>
            <a:r>
              <a:rPr lang="en-US" sz="2800" b="1" dirty="0" smtClean="0"/>
              <a:t>Team</a:t>
            </a:r>
            <a:r>
              <a:rPr lang="en-US" sz="2800" dirty="0" smtClean="0"/>
              <a:t> : </a:t>
            </a:r>
            <a:r>
              <a:rPr lang="en-US" sz="2800" i="1" dirty="0" smtClean="0"/>
              <a:t>A4</a:t>
            </a:r>
            <a:endParaRPr lang="en-US" i="1" dirty="0" smtClean="0"/>
          </a:p>
        </p:txBody>
      </p:sp>
    </p:spTree>
    <p:extLst>
      <p:ext uri="{BB962C8B-B14F-4D97-AF65-F5344CB8AC3E}">
        <p14:creationId xmlns:p14="http://schemas.microsoft.com/office/powerpoint/2010/main" val="3450007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3777" y="212943"/>
            <a:ext cx="6137752" cy="707886"/>
          </a:xfrm>
          <a:prstGeom prst="rect">
            <a:avLst/>
          </a:prstGeom>
          <a:noFill/>
        </p:spPr>
        <p:txBody>
          <a:bodyPr wrap="square" rtlCol="0">
            <a:spAutoFit/>
          </a:bodyPr>
          <a:lstStyle/>
          <a:p>
            <a:r>
              <a:rPr lang="en-US" sz="4000" dirty="0" smtClean="0"/>
              <a:t>Flow </a:t>
            </a:r>
            <a:r>
              <a:rPr lang="en-US" sz="4000" dirty="0"/>
              <a:t>of program</a:t>
            </a:r>
            <a:endParaRPr lang="en-US" dirty="0"/>
          </a:p>
        </p:txBody>
      </p:sp>
      <p:cxnSp>
        <p:nvCxnSpPr>
          <p:cNvPr id="6" name="Straight Connector 5"/>
          <p:cNvCxnSpPr/>
          <p:nvPr/>
        </p:nvCxnSpPr>
        <p:spPr>
          <a:xfrm flipV="1">
            <a:off x="251163" y="920829"/>
            <a:ext cx="11711193" cy="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017249" y="1218995"/>
            <a:ext cx="3192476"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dirty="0" smtClean="0"/>
              <a:t>Ordering System</a:t>
            </a:r>
            <a:endParaRPr lang="en-US" dirty="0"/>
          </a:p>
        </p:txBody>
      </p:sp>
      <p:grpSp>
        <p:nvGrpSpPr>
          <p:cNvPr id="2" name="Group 1"/>
          <p:cNvGrpSpPr/>
          <p:nvPr/>
        </p:nvGrpSpPr>
        <p:grpSpPr>
          <a:xfrm>
            <a:off x="5607353" y="1387073"/>
            <a:ext cx="2647296" cy="2255735"/>
            <a:chOff x="5607353" y="1387073"/>
            <a:chExt cx="2647296" cy="2255735"/>
          </a:xfrm>
        </p:grpSpPr>
        <p:sp>
          <p:nvSpPr>
            <p:cNvPr id="15" name="Rounded Rectangle 14"/>
            <p:cNvSpPr/>
            <p:nvPr/>
          </p:nvSpPr>
          <p:spPr>
            <a:xfrm>
              <a:off x="5851729" y="2817316"/>
              <a:ext cx="2252608" cy="825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896724" y="3030007"/>
              <a:ext cx="2207613"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Ordering System</a:t>
              </a:r>
              <a:endParaRPr lang="en-US" sz="2400" b="1" dirty="0" smtClean="0">
                <a:effectLst>
                  <a:outerShdw blurRad="38100" dist="38100" dir="2700000" algn="tl">
                    <a:srgbClr val="000000">
                      <a:alpha val="43137"/>
                    </a:srgbClr>
                  </a:outerShdw>
                </a:effectLst>
              </a:endParaRPr>
            </a:p>
          </p:txBody>
        </p:sp>
        <p:sp>
          <p:nvSpPr>
            <p:cNvPr id="32" name="Rounded Rectangle 31"/>
            <p:cNvSpPr/>
            <p:nvPr/>
          </p:nvSpPr>
          <p:spPr>
            <a:xfrm>
              <a:off x="5632406" y="1387073"/>
              <a:ext cx="2597191" cy="825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607353" y="1587128"/>
              <a:ext cx="2647296"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Coffee Shop </a:t>
              </a:r>
              <a:r>
                <a:rPr lang="en-US" sz="2000" b="1" dirty="0">
                  <a:effectLst>
                    <a:outerShdw blurRad="38100" dist="38100" dir="2700000" algn="tl">
                      <a:srgbClr val="000000">
                        <a:alpha val="43137"/>
                      </a:srgbClr>
                    </a:outerShdw>
                  </a:effectLst>
                </a:rPr>
                <a:t>S</a:t>
              </a:r>
              <a:r>
                <a:rPr lang="en-US" sz="2000" b="1" dirty="0" smtClean="0">
                  <a:effectLst>
                    <a:outerShdw blurRad="38100" dist="38100" dir="2700000" algn="tl">
                      <a:srgbClr val="000000">
                        <a:alpha val="43137"/>
                      </a:srgbClr>
                    </a:outerShdw>
                  </a:effectLst>
                </a:rPr>
                <a:t>ystem</a:t>
              </a:r>
              <a:endParaRPr lang="en-US" sz="2000" b="1" dirty="0">
                <a:effectLst>
                  <a:outerShdw blurRad="38100" dist="38100" dir="2700000" algn="tl">
                    <a:srgbClr val="000000">
                      <a:alpha val="43137"/>
                    </a:srgbClr>
                  </a:outerShdw>
                </a:effectLst>
              </a:endParaRPr>
            </a:p>
          </p:txBody>
        </p:sp>
        <p:cxnSp>
          <p:nvCxnSpPr>
            <p:cNvPr id="21" name="Straight Arrow Connector 20"/>
            <p:cNvCxnSpPr/>
            <p:nvPr/>
          </p:nvCxnSpPr>
          <p:spPr>
            <a:xfrm>
              <a:off x="6968579" y="2279737"/>
              <a:ext cx="0" cy="4634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cxnSp>
        <p:nvCxnSpPr>
          <p:cNvPr id="64" name="Elbow Connector 63"/>
          <p:cNvCxnSpPr/>
          <p:nvPr/>
        </p:nvCxnSpPr>
        <p:spPr>
          <a:xfrm flipH="1" flipV="1">
            <a:off x="8342331" y="1787183"/>
            <a:ext cx="1139876" cy="2983580"/>
          </a:xfrm>
          <a:prstGeom prst="bentConnector3">
            <a:avLst>
              <a:gd name="adj1" fmla="val -20055"/>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3632545" y="2495999"/>
            <a:ext cx="1409179" cy="4017536"/>
            <a:chOff x="3632545" y="2495999"/>
            <a:chExt cx="1409179" cy="4017536"/>
          </a:xfrm>
        </p:grpSpPr>
        <p:grpSp>
          <p:nvGrpSpPr>
            <p:cNvPr id="12" name="Group 11"/>
            <p:cNvGrpSpPr/>
            <p:nvPr/>
          </p:nvGrpSpPr>
          <p:grpSpPr>
            <a:xfrm>
              <a:off x="3732753" y="2495999"/>
              <a:ext cx="1092932" cy="1034688"/>
              <a:chOff x="3732753" y="2495999"/>
              <a:chExt cx="1092932" cy="1034688"/>
            </a:xfrm>
          </p:grpSpPr>
          <p:sp>
            <p:nvSpPr>
              <p:cNvPr id="65" name="Rounded Rectangle 64"/>
              <p:cNvSpPr/>
              <p:nvPr/>
            </p:nvSpPr>
            <p:spPr>
              <a:xfrm>
                <a:off x="3732753" y="3032529"/>
                <a:ext cx="1090844" cy="4981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3946235" y="3096942"/>
                <a:ext cx="663879" cy="369332"/>
              </a:xfrm>
              <a:prstGeom prst="rect">
                <a:avLst/>
              </a:prstGeom>
              <a:noFill/>
            </p:spPr>
            <p:txBody>
              <a:bodyPr wrap="square" rtlCol="0">
                <a:spAutoFit/>
              </a:bodyPr>
              <a:lstStyle/>
              <a:p>
                <a:r>
                  <a:rPr lang="en-US" dirty="0" smtClean="0"/>
                  <a:t>Yes</a:t>
                </a:r>
                <a:endParaRPr lang="en-US" dirty="0"/>
              </a:p>
            </p:txBody>
          </p:sp>
          <p:sp>
            <p:nvSpPr>
              <p:cNvPr id="81" name="Rounded Rectangle 80"/>
              <p:cNvSpPr/>
              <p:nvPr/>
            </p:nvSpPr>
            <p:spPr>
              <a:xfrm>
                <a:off x="3734841" y="2495999"/>
                <a:ext cx="1090844" cy="4981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3948323" y="2560412"/>
                <a:ext cx="663879" cy="369332"/>
              </a:xfrm>
              <a:prstGeom prst="rect">
                <a:avLst/>
              </a:prstGeom>
              <a:noFill/>
            </p:spPr>
            <p:txBody>
              <a:bodyPr wrap="square" rtlCol="0">
                <a:spAutoFit/>
              </a:bodyPr>
              <a:lstStyle/>
              <a:p>
                <a:r>
                  <a:rPr lang="en-US" dirty="0" smtClean="0"/>
                  <a:t>No </a:t>
                </a:r>
                <a:endParaRPr lang="en-US" dirty="0"/>
              </a:p>
            </p:txBody>
          </p:sp>
        </p:grpSp>
        <p:grpSp>
          <p:nvGrpSpPr>
            <p:cNvPr id="10" name="Group 9"/>
            <p:cNvGrpSpPr/>
            <p:nvPr/>
          </p:nvGrpSpPr>
          <p:grpSpPr>
            <a:xfrm>
              <a:off x="3632545" y="2732553"/>
              <a:ext cx="1409179" cy="3780982"/>
              <a:chOff x="3632545" y="2732553"/>
              <a:chExt cx="1409179" cy="3780982"/>
            </a:xfrm>
          </p:grpSpPr>
          <p:cxnSp>
            <p:nvCxnSpPr>
              <p:cNvPr id="84" name="Elbow Connector 83"/>
              <p:cNvCxnSpPr/>
              <p:nvPr/>
            </p:nvCxnSpPr>
            <p:spPr>
              <a:xfrm rot="5400000" flipH="1">
                <a:off x="2714909" y="4186719"/>
                <a:ext cx="3244452" cy="1409179"/>
              </a:xfrm>
              <a:prstGeom prst="bentConnector4">
                <a:avLst>
                  <a:gd name="adj1" fmla="val -7046"/>
                  <a:gd name="adj2" fmla="val 136667"/>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rot="5400000" flipH="1">
                <a:off x="2447688" y="3919498"/>
                <a:ext cx="3780982" cy="1407091"/>
              </a:xfrm>
              <a:prstGeom prst="bentConnector4">
                <a:avLst>
                  <a:gd name="adj1" fmla="val -6046"/>
                  <a:gd name="adj2" fmla="val 136869"/>
                </a:avLst>
              </a:prstGeom>
              <a:ln w="76200">
                <a:tailEnd type="triangle"/>
              </a:ln>
            </p:spPr>
            <p:style>
              <a:lnRef idx="1">
                <a:schemeClr val="accent1"/>
              </a:lnRef>
              <a:fillRef idx="0">
                <a:schemeClr val="accent1"/>
              </a:fillRef>
              <a:effectRef idx="0">
                <a:schemeClr val="accent1"/>
              </a:effectRef>
              <a:fontRef idx="minor">
                <a:schemeClr val="tx1"/>
              </a:fontRef>
            </p:style>
          </p:cxnSp>
        </p:grpSp>
      </p:grpSp>
      <p:cxnSp>
        <p:nvCxnSpPr>
          <p:cNvPr id="90" name="Straight Arrow Connector 89"/>
          <p:cNvCxnSpPr/>
          <p:nvPr/>
        </p:nvCxnSpPr>
        <p:spPr>
          <a:xfrm>
            <a:off x="4278175" y="3605843"/>
            <a:ext cx="25436" cy="5828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4" name="Elbow Connector 93"/>
          <p:cNvCxnSpPr/>
          <p:nvPr/>
        </p:nvCxnSpPr>
        <p:spPr>
          <a:xfrm rot="5400000" flipH="1" flipV="1">
            <a:off x="4564348" y="1390364"/>
            <a:ext cx="708816" cy="1327090"/>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344447" y="3607987"/>
            <a:ext cx="6050078" cy="2842917"/>
            <a:chOff x="3344447" y="3607987"/>
            <a:chExt cx="6050078" cy="2842917"/>
          </a:xfrm>
        </p:grpSpPr>
        <p:sp>
          <p:nvSpPr>
            <p:cNvPr id="23" name="Rounded Rectangle 22"/>
            <p:cNvSpPr/>
            <p:nvPr/>
          </p:nvSpPr>
          <p:spPr>
            <a:xfrm>
              <a:off x="7866350" y="4358017"/>
              <a:ext cx="1528175" cy="825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159144" y="4570708"/>
              <a:ext cx="1042793"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Return</a:t>
              </a:r>
              <a:endParaRPr lang="en-US" sz="2000" b="1" dirty="0">
                <a:effectLst>
                  <a:outerShdw blurRad="38100" dist="38100" dir="2700000" algn="tl">
                    <a:srgbClr val="000000">
                      <a:alpha val="43137"/>
                    </a:srgbClr>
                  </a:outerShdw>
                </a:effectLst>
              </a:endParaRPr>
            </a:p>
          </p:txBody>
        </p:sp>
        <p:cxnSp>
          <p:nvCxnSpPr>
            <p:cNvPr id="49" name="Straight Arrow Connector 48"/>
            <p:cNvCxnSpPr/>
            <p:nvPr/>
          </p:nvCxnSpPr>
          <p:spPr>
            <a:xfrm>
              <a:off x="7716031" y="3736804"/>
              <a:ext cx="443113" cy="5742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3344447" y="3607987"/>
              <a:ext cx="3394553" cy="2842917"/>
              <a:chOff x="3344447" y="3607987"/>
              <a:chExt cx="3394553" cy="2842917"/>
            </a:xfrm>
          </p:grpSpPr>
          <p:cxnSp>
            <p:nvCxnSpPr>
              <p:cNvPr id="43" name="Straight Arrow Connector 42"/>
              <p:cNvCxnSpPr/>
              <p:nvPr/>
            </p:nvCxnSpPr>
            <p:spPr>
              <a:xfrm flipH="1">
                <a:off x="5242814" y="3607987"/>
                <a:ext cx="552181" cy="53913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3344447" y="4228055"/>
                <a:ext cx="3394553" cy="2222849"/>
                <a:chOff x="3344447" y="4228055"/>
                <a:chExt cx="3394553" cy="2222849"/>
              </a:xfrm>
            </p:grpSpPr>
            <p:sp>
              <p:nvSpPr>
                <p:cNvPr id="27" name="Rounded Rectangle 26"/>
                <p:cNvSpPr/>
                <p:nvPr/>
              </p:nvSpPr>
              <p:spPr>
                <a:xfrm>
                  <a:off x="3344447" y="4228055"/>
                  <a:ext cx="3394553" cy="22228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526074" y="4323816"/>
                  <a:ext cx="3031298"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Order drink </a:t>
                  </a:r>
                </a:p>
                <a:p>
                  <a:pPr marL="285750" indent="-285750">
                    <a:buFont typeface="Arial" panose="020B0604020202020204" pitchFamily="34" charset="0"/>
                    <a:buChar char="•"/>
                  </a:pPr>
                  <a:r>
                    <a:rPr lang="en-US" dirty="0" smtClean="0"/>
                    <a:t>Check stock for order</a:t>
                  </a:r>
                </a:p>
                <a:p>
                  <a:pPr marL="285750" indent="-285750">
                    <a:buFont typeface="Arial" panose="020B0604020202020204" pitchFamily="34" charset="0"/>
                    <a:buChar char="•"/>
                  </a:pPr>
                  <a:r>
                    <a:rPr lang="en-US" dirty="0" smtClean="0"/>
                    <a:t>Confirm the order</a:t>
                  </a:r>
                </a:p>
                <a:p>
                  <a:pPr marL="285750" indent="-285750">
                    <a:buFont typeface="Arial" panose="020B0604020202020204" pitchFamily="34" charset="0"/>
                    <a:buChar char="•"/>
                  </a:pPr>
                  <a:r>
                    <a:rPr lang="en-US" dirty="0" smtClean="0"/>
                    <a:t>Ask for VIP discount</a:t>
                  </a:r>
                </a:p>
                <a:p>
                  <a:pPr marL="285750" indent="-285750">
                    <a:buFont typeface="Arial" panose="020B0604020202020204" pitchFamily="34" charset="0"/>
                    <a:buChar char="•"/>
                  </a:pPr>
                  <a:r>
                    <a:rPr lang="en-US" dirty="0" smtClean="0"/>
                    <a:t>Display receipt</a:t>
                  </a:r>
                </a:p>
                <a:p>
                  <a:pPr marL="285750" indent="-285750">
                    <a:buFont typeface="Arial" panose="020B0604020202020204" pitchFamily="34" charset="0"/>
                    <a:buChar char="•"/>
                  </a:pPr>
                  <a:r>
                    <a:rPr lang="en-US" dirty="0" smtClean="0"/>
                    <a:t>Do payment</a:t>
                  </a:r>
                </a:p>
                <a:p>
                  <a:pPr marL="285750" indent="-285750">
                    <a:buFont typeface="Arial" panose="020B0604020202020204" pitchFamily="34" charset="0"/>
                    <a:buChar char="•"/>
                  </a:pPr>
                  <a:r>
                    <a:rPr lang="en-US" dirty="0" smtClean="0"/>
                    <a:t>Ask for another order </a:t>
                  </a:r>
                </a:p>
              </p:txBody>
            </p:sp>
            <p:cxnSp>
              <p:nvCxnSpPr>
                <p:cNvPr id="96" name="Straight Arrow Connector 95"/>
                <p:cNvCxnSpPr/>
                <p:nvPr/>
              </p:nvCxnSpPr>
              <p:spPr>
                <a:xfrm>
                  <a:off x="6475956" y="4570708"/>
                  <a:ext cx="41694" cy="161949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10352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90"/>
                                        </p:tgtEl>
                                        <p:attrNameLst>
                                          <p:attrName>style.visibility</p:attrName>
                                        </p:attrNameLst>
                                      </p:cBhvr>
                                      <p:to>
                                        <p:strVal val="visible"/>
                                      </p:to>
                                    </p:set>
                                    <p:animEffect transition="in" filter="wipe(down)">
                                      <p:cBhvr>
                                        <p:cTn id="28" dur="500"/>
                                        <p:tgtEl>
                                          <p:spTgt spid="9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94"/>
                                        </p:tgtEl>
                                        <p:attrNameLst>
                                          <p:attrName>style.visibility</p:attrName>
                                        </p:attrNameLst>
                                      </p:cBhvr>
                                      <p:to>
                                        <p:strVal val="visible"/>
                                      </p:to>
                                    </p:set>
                                    <p:animEffect transition="in" filter="wipe(down)">
                                      <p:cBhvr>
                                        <p:cTn id="33"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3777" y="212943"/>
            <a:ext cx="6137752" cy="707886"/>
          </a:xfrm>
          <a:prstGeom prst="rect">
            <a:avLst/>
          </a:prstGeom>
          <a:noFill/>
        </p:spPr>
        <p:txBody>
          <a:bodyPr wrap="square" rtlCol="0">
            <a:spAutoFit/>
          </a:bodyPr>
          <a:lstStyle/>
          <a:p>
            <a:r>
              <a:rPr lang="en-US" sz="4000" dirty="0" smtClean="0"/>
              <a:t>Flow </a:t>
            </a:r>
            <a:r>
              <a:rPr lang="en-US" sz="4000" dirty="0"/>
              <a:t>of program</a:t>
            </a:r>
            <a:endParaRPr lang="en-US" dirty="0"/>
          </a:p>
        </p:txBody>
      </p:sp>
      <p:cxnSp>
        <p:nvCxnSpPr>
          <p:cNvPr id="6" name="Straight Connector 5"/>
          <p:cNvCxnSpPr/>
          <p:nvPr/>
        </p:nvCxnSpPr>
        <p:spPr>
          <a:xfrm flipV="1">
            <a:off x="251163" y="920829"/>
            <a:ext cx="11711193" cy="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017248" y="1218995"/>
            <a:ext cx="3880429"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dirty="0" smtClean="0"/>
              <a:t>Stock Administration</a:t>
            </a:r>
            <a:endParaRPr lang="en-US" dirty="0"/>
          </a:p>
        </p:txBody>
      </p:sp>
      <p:grpSp>
        <p:nvGrpSpPr>
          <p:cNvPr id="5" name="Group 4"/>
          <p:cNvGrpSpPr/>
          <p:nvPr/>
        </p:nvGrpSpPr>
        <p:grpSpPr>
          <a:xfrm>
            <a:off x="2112107" y="1863061"/>
            <a:ext cx="2711884" cy="2230683"/>
            <a:chOff x="2112107" y="1863061"/>
            <a:chExt cx="2711884" cy="2230683"/>
          </a:xfrm>
        </p:grpSpPr>
        <p:sp>
          <p:nvSpPr>
            <p:cNvPr id="15" name="Rounded Rectangle 14"/>
            <p:cNvSpPr/>
            <p:nvPr/>
          </p:nvSpPr>
          <p:spPr>
            <a:xfrm>
              <a:off x="2169085" y="3268252"/>
              <a:ext cx="2572876" cy="825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2175230" y="1863061"/>
              <a:ext cx="2597191" cy="825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3473825" y="2755725"/>
              <a:ext cx="0" cy="4634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112107" y="3446012"/>
              <a:ext cx="2711884"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Stock Administration</a:t>
              </a:r>
              <a:endParaRPr lang="en-US" sz="2400" b="1" dirty="0" smtClean="0">
                <a:effectLst>
                  <a:outerShdw blurRad="38100" dist="38100" dir="2700000" algn="tl">
                    <a:srgbClr val="000000">
                      <a:alpha val="43137"/>
                    </a:srgbClr>
                  </a:outerShdw>
                </a:effectLst>
              </a:endParaRPr>
            </a:p>
          </p:txBody>
        </p:sp>
        <p:sp>
          <p:nvSpPr>
            <p:cNvPr id="28" name="TextBox 27"/>
            <p:cNvSpPr txBox="1"/>
            <p:nvPr/>
          </p:nvSpPr>
          <p:spPr>
            <a:xfrm>
              <a:off x="2150177" y="2063116"/>
              <a:ext cx="2647296"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Coffee Shop </a:t>
              </a:r>
              <a:r>
                <a:rPr lang="en-US" sz="2000" b="1" dirty="0">
                  <a:effectLst>
                    <a:outerShdw blurRad="38100" dist="38100" dir="2700000" algn="tl">
                      <a:srgbClr val="000000">
                        <a:alpha val="43137"/>
                      </a:srgbClr>
                    </a:outerShdw>
                  </a:effectLst>
                </a:rPr>
                <a:t>S</a:t>
              </a:r>
              <a:r>
                <a:rPr lang="en-US" sz="2000" b="1" dirty="0" smtClean="0">
                  <a:effectLst>
                    <a:outerShdw blurRad="38100" dist="38100" dir="2700000" algn="tl">
                      <a:srgbClr val="000000">
                        <a:alpha val="43137"/>
                      </a:srgbClr>
                    </a:outerShdw>
                  </a:effectLst>
                </a:rPr>
                <a:t>ystem</a:t>
              </a:r>
              <a:endParaRPr lang="en-US" sz="2000" b="1" dirty="0">
                <a:effectLst>
                  <a:outerShdw blurRad="38100" dist="38100" dir="2700000" algn="tl">
                    <a:srgbClr val="000000">
                      <a:alpha val="43137"/>
                    </a:srgbClr>
                  </a:outerShdw>
                </a:effectLst>
              </a:endParaRPr>
            </a:p>
          </p:txBody>
        </p:sp>
      </p:grpSp>
      <p:grpSp>
        <p:nvGrpSpPr>
          <p:cNvPr id="8" name="Group 7"/>
          <p:cNvGrpSpPr/>
          <p:nvPr/>
        </p:nvGrpSpPr>
        <p:grpSpPr>
          <a:xfrm>
            <a:off x="2169085" y="4168900"/>
            <a:ext cx="2654906" cy="1107949"/>
            <a:chOff x="2169085" y="4168900"/>
            <a:chExt cx="2654906" cy="1107949"/>
          </a:xfrm>
        </p:grpSpPr>
        <p:sp>
          <p:nvSpPr>
            <p:cNvPr id="2" name="Rounded Rectangle 1"/>
            <p:cNvSpPr/>
            <p:nvPr/>
          </p:nvSpPr>
          <p:spPr>
            <a:xfrm>
              <a:off x="2169085" y="4630518"/>
              <a:ext cx="2654906"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300882" y="4748599"/>
              <a:ext cx="2334333" cy="400110"/>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rPr>
                <a:t>Password request</a:t>
              </a:r>
            </a:p>
          </p:txBody>
        </p:sp>
        <p:cxnSp>
          <p:nvCxnSpPr>
            <p:cNvPr id="7" name="Straight Arrow Connector 6"/>
            <p:cNvCxnSpPr/>
            <p:nvPr/>
          </p:nvCxnSpPr>
          <p:spPr>
            <a:xfrm>
              <a:off x="3455523" y="4168900"/>
              <a:ext cx="0" cy="4365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4899147" y="3426392"/>
            <a:ext cx="4382631" cy="2811570"/>
            <a:chOff x="4899147" y="3426392"/>
            <a:chExt cx="4382631" cy="2811570"/>
          </a:xfrm>
        </p:grpSpPr>
        <p:sp>
          <p:nvSpPr>
            <p:cNvPr id="27" name="Rounded Rectangle 26"/>
            <p:cNvSpPr/>
            <p:nvPr/>
          </p:nvSpPr>
          <p:spPr>
            <a:xfrm>
              <a:off x="5887225" y="3426392"/>
              <a:ext cx="3394553" cy="281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6040663" y="3552642"/>
              <a:ext cx="3087676" cy="2585323"/>
            </a:xfrm>
            <a:prstGeom prst="rect">
              <a:avLst/>
            </a:prstGeom>
            <a:noFill/>
          </p:spPr>
          <p:txBody>
            <a:bodyPr wrap="square" rtlCol="0">
              <a:spAutoFit/>
            </a:bodyPr>
            <a:lstStyle/>
            <a:p>
              <a:pPr marL="342900" indent="-342900">
                <a:buAutoNum type="arabicPeriod"/>
              </a:pPr>
              <a:r>
                <a:rPr lang="en-US" dirty="0" smtClean="0"/>
                <a:t>View stock</a:t>
              </a:r>
            </a:p>
            <a:p>
              <a:pPr marL="342900" indent="-342900">
                <a:buAutoNum type="arabicPeriod"/>
              </a:pPr>
              <a:r>
                <a:rPr lang="en-US" dirty="0" smtClean="0"/>
                <a:t>Add or minus stock</a:t>
              </a:r>
            </a:p>
            <a:p>
              <a:pPr marL="342900" indent="-342900">
                <a:buAutoNum type="arabicPeriod"/>
              </a:pPr>
              <a:r>
                <a:rPr lang="en-US" dirty="0" smtClean="0"/>
                <a:t>Add new coffee</a:t>
              </a:r>
            </a:p>
            <a:p>
              <a:pPr marL="342900" indent="-342900">
                <a:buAutoNum type="arabicPeriod"/>
              </a:pPr>
              <a:r>
                <a:rPr lang="en-US" dirty="0" smtClean="0"/>
                <a:t>Modify coffee info</a:t>
              </a:r>
            </a:p>
            <a:p>
              <a:pPr marL="342900" indent="-342900">
                <a:buAutoNum type="arabicPeriod"/>
              </a:pPr>
              <a:r>
                <a:rPr lang="en-US" dirty="0" smtClean="0"/>
                <a:t>Delete coffee info</a:t>
              </a:r>
            </a:p>
            <a:p>
              <a:pPr marL="342900" indent="-342900">
                <a:buAutoNum type="arabicPeriod"/>
              </a:pPr>
              <a:r>
                <a:rPr lang="en-US" dirty="0" err="1" smtClean="0"/>
                <a:t>Sammarize</a:t>
              </a:r>
              <a:r>
                <a:rPr lang="en-US" dirty="0" smtClean="0"/>
                <a:t> selling data</a:t>
              </a:r>
            </a:p>
            <a:p>
              <a:pPr marL="342900" indent="-342900">
                <a:buAutoNum type="arabicPeriod"/>
              </a:pPr>
              <a:r>
                <a:rPr lang="en-US" dirty="0" smtClean="0"/>
                <a:t>List stock in &amp; out date</a:t>
              </a:r>
            </a:p>
            <a:p>
              <a:pPr marL="342900" indent="-342900">
                <a:buAutoNum type="arabicPeriod"/>
              </a:pPr>
              <a:r>
                <a:rPr lang="en-US" dirty="0" smtClean="0"/>
                <a:t>Reset password </a:t>
              </a:r>
            </a:p>
            <a:p>
              <a:r>
                <a:rPr lang="en-US" dirty="0" smtClean="0"/>
                <a:t>0.  Exit </a:t>
              </a:r>
            </a:p>
          </p:txBody>
        </p:sp>
        <p:cxnSp>
          <p:nvCxnSpPr>
            <p:cNvPr id="45" name="Straight Arrow Connector 44"/>
            <p:cNvCxnSpPr/>
            <p:nvPr/>
          </p:nvCxnSpPr>
          <p:spPr>
            <a:xfrm>
              <a:off x="4899147" y="4953684"/>
              <a:ext cx="912930" cy="662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7528142" y="2642992"/>
            <a:ext cx="3356974" cy="4058433"/>
            <a:chOff x="7528142" y="2642992"/>
            <a:chExt cx="3356974" cy="4058433"/>
          </a:xfrm>
        </p:grpSpPr>
        <p:cxnSp>
          <p:nvCxnSpPr>
            <p:cNvPr id="52" name="Straight Connector 51"/>
            <p:cNvCxnSpPr/>
            <p:nvPr/>
          </p:nvCxnSpPr>
          <p:spPr>
            <a:xfrm>
              <a:off x="7584502" y="6313118"/>
              <a:ext cx="6271" cy="38830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584502" y="6701424"/>
              <a:ext cx="330061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0885116" y="2874724"/>
              <a:ext cx="0" cy="382670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7528142" y="2859495"/>
              <a:ext cx="764097"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7528142" y="2859495"/>
              <a:ext cx="0" cy="4713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8" name="Rounded Rectangle 77"/>
            <p:cNvSpPr/>
            <p:nvPr/>
          </p:nvSpPr>
          <p:spPr>
            <a:xfrm>
              <a:off x="8379912" y="2642992"/>
              <a:ext cx="1139868" cy="4634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8442540" y="2674829"/>
              <a:ext cx="1039662" cy="369332"/>
            </a:xfrm>
            <a:prstGeom prst="rect">
              <a:avLst/>
            </a:prstGeom>
            <a:noFill/>
          </p:spPr>
          <p:txBody>
            <a:bodyPr wrap="square" rtlCol="0">
              <a:spAutoFit/>
            </a:bodyPr>
            <a:lstStyle/>
            <a:p>
              <a:r>
                <a:rPr lang="en-US" dirty="0" smtClean="0"/>
                <a:t>process</a:t>
              </a:r>
              <a:endParaRPr lang="en-US" dirty="0"/>
            </a:p>
          </p:txBody>
        </p:sp>
        <p:cxnSp>
          <p:nvCxnSpPr>
            <p:cNvPr id="95" name="Straight Arrow Connector 94"/>
            <p:cNvCxnSpPr/>
            <p:nvPr/>
          </p:nvCxnSpPr>
          <p:spPr>
            <a:xfrm flipH="1">
              <a:off x="9594936" y="2874724"/>
              <a:ext cx="129018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4897677" y="1877698"/>
            <a:ext cx="5987439" cy="997026"/>
            <a:chOff x="4897677" y="1877698"/>
            <a:chExt cx="5987439" cy="997026"/>
          </a:xfrm>
        </p:grpSpPr>
        <p:sp>
          <p:nvSpPr>
            <p:cNvPr id="38" name="Rounded Rectangle 37"/>
            <p:cNvSpPr/>
            <p:nvPr/>
          </p:nvSpPr>
          <p:spPr>
            <a:xfrm>
              <a:off x="6538594" y="1877698"/>
              <a:ext cx="1528175" cy="5899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6831388" y="1940248"/>
              <a:ext cx="1042793"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Return</a:t>
              </a:r>
              <a:endParaRPr lang="en-US" sz="2000" b="1" dirty="0">
                <a:effectLst>
                  <a:outerShdw blurRad="38100" dist="38100" dir="2700000" algn="tl">
                    <a:srgbClr val="000000">
                      <a:alpha val="43137"/>
                    </a:srgbClr>
                  </a:outerShdw>
                </a:effectLst>
              </a:endParaRPr>
            </a:p>
          </p:txBody>
        </p:sp>
        <p:cxnSp>
          <p:nvCxnSpPr>
            <p:cNvPr id="50" name="Straight Arrow Connector 49"/>
            <p:cNvCxnSpPr/>
            <p:nvPr/>
          </p:nvCxnSpPr>
          <p:spPr>
            <a:xfrm flipH="1">
              <a:off x="4897677" y="2179529"/>
              <a:ext cx="146554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8179496" y="2179529"/>
              <a:ext cx="270562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0885116" y="2179529"/>
              <a:ext cx="0" cy="695195"/>
            </a:xfrm>
            <a:prstGeom prst="line">
              <a:avLst/>
            </a:prstGeom>
            <a:ln w="762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404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arn(inVertical)">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down)">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3777" y="212943"/>
            <a:ext cx="6137752" cy="707886"/>
          </a:xfrm>
          <a:prstGeom prst="rect">
            <a:avLst/>
          </a:prstGeom>
          <a:noFill/>
        </p:spPr>
        <p:txBody>
          <a:bodyPr wrap="square" rtlCol="0">
            <a:spAutoFit/>
          </a:bodyPr>
          <a:lstStyle/>
          <a:p>
            <a:r>
              <a:rPr lang="en-US" sz="4000" dirty="0" smtClean="0"/>
              <a:t>Flow </a:t>
            </a:r>
            <a:r>
              <a:rPr lang="en-US" sz="4000" dirty="0"/>
              <a:t>of program</a:t>
            </a:r>
            <a:endParaRPr lang="en-US" dirty="0"/>
          </a:p>
        </p:txBody>
      </p:sp>
      <p:cxnSp>
        <p:nvCxnSpPr>
          <p:cNvPr id="6" name="Straight Connector 5"/>
          <p:cNvCxnSpPr/>
          <p:nvPr/>
        </p:nvCxnSpPr>
        <p:spPr>
          <a:xfrm flipV="1">
            <a:off x="251163" y="920829"/>
            <a:ext cx="11711193" cy="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017248" y="1218995"/>
            <a:ext cx="4206105"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dirty="0" smtClean="0"/>
              <a:t>Employee Administration</a:t>
            </a:r>
            <a:endParaRPr lang="en-US" dirty="0"/>
          </a:p>
        </p:txBody>
      </p:sp>
      <p:grpSp>
        <p:nvGrpSpPr>
          <p:cNvPr id="5" name="Group 4"/>
          <p:cNvGrpSpPr/>
          <p:nvPr/>
        </p:nvGrpSpPr>
        <p:grpSpPr>
          <a:xfrm>
            <a:off x="1874095" y="1863061"/>
            <a:ext cx="3249034" cy="2230683"/>
            <a:chOff x="1874095" y="1863061"/>
            <a:chExt cx="3249034" cy="2230683"/>
          </a:xfrm>
        </p:grpSpPr>
        <p:sp>
          <p:nvSpPr>
            <p:cNvPr id="15" name="Rounded Rectangle 14"/>
            <p:cNvSpPr/>
            <p:nvPr/>
          </p:nvSpPr>
          <p:spPr>
            <a:xfrm>
              <a:off x="1874095" y="3268252"/>
              <a:ext cx="3249034" cy="825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2175230" y="1863061"/>
              <a:ext cx="2597191" cy="825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3473825" y="2755725"/>
              <a:ext cx="0" cy="4634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874095" y="3450193"/>
              <a:ext cx="3249034"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Employee Administration</a:t>
              </a:r>
              <a:endParaRPr lang="en-US" sz="2400" b="1" dirty="0" smtClean="0">
                <a:effectLst>
                  <a:outerShdw blurRad="38100" dist="38100" dir="2700000" algn="tl">
                    <a:srgbClr val="000000">
                      <a:alpha val="43137"/>
                    </a:srgbClr>
                  </a:outerShdw>
                </a:effectLst>
              </a:endParaRPr>
            </a:p>
          </p:txBody>
        </p:sp>
        <p:sp>
          <p:nvSpPr>
            <p:cNvPr id="28" name="TextBox 27"/>
            <p:cNvSpPr txBox="1"/>
            <p:nvPr/>
          </p:nvSpPr>
          <p:spPr>
            <a:xfrm>
              <a:off x="2150177" y="2063116"/>
              <a:ext cx="2647296"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Coffee Shop </a:t>
              </a:r>
              <a:r>
                <a:rPr lang="en-US" sz="2000" b="1" dirty="0">
                  <a:effectLst>
                    <a:outerShdw blurRad="38100" dist="38100" dir="2700000" algn="tl">
                      <a:srgbClr val="000000">
                        <a:alpha val="43137"/>
                      </a:srgbClr>
                    </a:outerShdw>
                  </a:effectLst>
                </a:rPr>
                <a:t>S</a:t>
              </a:r>
              <a:r>
                <a:rPr lang="en-US" sz="2000" b="1" dirty="0" smtClean="0">
                  <a:effectLst>
                    <a:outerShdw blurRad="38100" dist="38100" dir="2700000" algn="tl">
                      <a:srgbClr val="000000">
                        <a:alpha val="43137"/>
                      </a:srgbClr>
                    </a:outerShdw>
                  </a:effectLst>
                </a:rPr>
                <a:t>ystem</a:t>
              </a:r>
              <a:endParaRPr lang="en-US" sz="2000" b="1" dirty="0">
                <a:effectLst>
                  <a:outerShdw blurRad="38100" dist="38100" dir="2700000" algn="tl">
                    <a:srgbClr val="000000">
                      <a:alpha val="43137"/>
                    </a:srgbClr>
                  </a:outerShdw>
                </a:effectLst>
              </a:endParaRPr>
            </a:p>
          </p:txBody>
        </p:sp>
      </p:grpSp>
      <p:grpSp>
        <p:nvGrpSpPr>
          <p:cNvPr id="8" name="Group 7"/>
          <p:cNvGrpSpPr/>
          <p:nvPr/>
        </p:nvGrpSpPr>
        <p:grpSpPr>
          <a:xfrm>
            <a:off x="2169085" y="4168900"/>
            <a:ext cx="2654906" cy="1107949"/>
            <a:chOff x="2169085" y="4168900"/>
            <a:chExt cx="2654906" cy="1107949"/>
          </a:xfrm>
        </p:grpSpPr>
        <p:sp>
          <p:nvSpPr>
            <p:cNvPr id="2" name="Rounded Rectangle 1"/>
            <p:cNvSpPr/>
            <p:nvPr/>
          </p:nvSpPr>
          <p:spPr>
            <a:xfrm>
              <a:off x="2169085" y="4630518"/>
              <a:ext cx="2654906"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300882" y="4748599"/>
              <a:ext cx="2334333" cy="400110"/>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rPr>
                <a:t>Password request</a:t>
              </a:r>
            </a:p>
          </p:txBody>
        </p:sp>
        <p:cxnSp>
          <p:nvCxnSpPr>
            <p:cNvPr id="7" name="Straight Arrow Connector 6"/>
            <p:cNvCxnSpPr/>
            <p:nvPr/>
          </p:nvCxnSpPr>
          <p:spPr>
            <a:xfrm>
              <a:off x="3455523" y="4168900"/>
              <a:ext cx="0" cy="4365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4899147" y="3426392"/>
            <a:ext cx="4507898" cy="2811570"/>
            <a:chOff x="4899147" y="3426392"/>
            <a:chExt cx="4507898" cy="2811570"/>
          </a:xfrm>
        </p:grpSpPr>
        <p:sp>
          <p:nvSpPr>
            <p:cNvPr id="27" name="Rounded Rectangle 26"/>
            <p:cNvSpPr/>
            <p:nvPr/>
          </p:nvSpPr>
          <p:spPr>
            <a:xfrm>
              <a:off x="5887225" y="3426392"/>
              <a:ext cx="3394553" cy="281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5965506" y="3552642"/>
              <a:ext cx="3441539" cy="2585323"/>
            </a:xfrm>
            <a:prstGeom prst="rect">
              <a:avLst/>
            </a:prstGeom>
            <a:noFill/>
          </p:spPr>
          <p:txBody>
            <a:bodyPr wrap="square" rtlCol="0">
              <a:spAutoFit/>
            </a:bodyPr>
            <a:lstStyle/>
            <a:p>
              <a:pPr marL="342900" indent="-342900">
                <a:buAutoNum type="arabicPeriod"/>
              </a:pPr>
              <a:r>
                <a:rPr lang="en-US" dirty="0" smtClean="0"/>
                <a:t>List employee info</a:t>
              </a:r>
            </a:p>
            <a:p>
              <a:pPr marL="342900" indent="-342900">
                <a:buAutoNum type="arabicPeriod"/>
              </a:pPr>
              <a:r>
                <a:rPr lang="en-US" dirty="0" smtClean="0"/>
                <a:t>List employee info by role</a:t>
              </a:r>
            </a:p>
            <a:p>
              <a:pPr marL="342900" indent="-342900">
                <a:buAutoNum type="arabicPeriod"/>
              </a:pPr>
              <a:r>
                <a:rPr lang="en-US" dirty="0" smtClean="0"/>
                <a:t>Show lowest &amp; highest employee info</a:t>
              </a:r>
            </a:p>
            <a:p>
              <a:pPr marL="342900" indent="-342900">
                <a:buAutoNum type="arabicPeriod"/>
              </a:pPr>
              <a:r>
                <a:rPr lang="en-US" dirty="0" smtClean="0"/>
                <a:t>Add employee info</a:t>
              </a:r>
            </a:p>
            <a:p>
              <a:pPr marL="342900" indent="-342900">
                <a:buAutoNum type="arabicPeriod"/>
              </a:pPr>
              <a:r>
                <a:rPr lang="en-US" dirty="0" smtClean="0"/>
                <a:t>Modify employee info</a:t>
              </a:r>
            </a:p>
            <a:p>
              <a:pPr marL="342900" indent="-342900">
                <a:buAutoNum type="arabicPeriod"/>
              </a:pPr>
              <a:r>
                <a:rPr lang="en-US" dirty="0" smtClean="0"/>
                <a:t>Delete employee info</a:t>
              </a:r>
            </a:p>
            <a:p>
              <a:pPr marL="342900" indent="-342900">
                <a:buAutoNum type="arabicPeriod"/>
              </a:pPr>
              <a:r>
                <a:rPr lang="en-US" dirty="0" smtClean="0"/>
                <a:t>Reset password</a:t>
              </a:r>
            </a:p>
            <a:p>
              <a:r>
                <a:rPr lang="en-US" dirty="0" smtClean="0"/>
                <a:t>0.  Exit </a:t>
              </a:r>
            </a:p>
          </p:txBody>
        </p:sp>
        <p:cxnSp>
          <p:nvCxnSpPr>
            <p:cNvPr id="45" name="Straight Arrow Connector 44"/>
            <p:cNvCxnSpPr/>
            <p:nvPr/>
          </p:nvCxnSpPr>
          <p:spPr>
            <a:xfrm>
              <a:off x="4899147" y="4953684"/>
              <a:ext cx="912930" cy="662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7528142" y="2642992"/>
            <a:ext cx="3356974" cy="4058433"/>
            <a:chOff x="7528142" y="2642992"/>
            <a:chExt cx="3356974" cy="4058433"/>
          </a:xfrm>
        </p:grpSpPr>
        <p:cxnSp>
          <p:nvCxnSpPr>
            <p:cNvPr id="52" name="Straight Connector 51"/>
            <p:cNvCxnSpPr/>
            <p:nvPr/>
          </p:nvCxnSpPr>
          <p:spPr>
            <a:xfrm>
              <a:off x="7584502" y="6313118"/>
              <a:ext cx="6271" cy="38830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584502" y="6701424"/>
              <a:ext cx="330061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0885116" y="2874724"/>
              <a:ext cx="0" cy="382670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7528142" y="2859495"/>
              <a:ext cx="764097"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7528142" y="2859495"/>
              <a:ext cx="0" cy="4713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8" name="Rounded Rectangle 77"/>
            <p:cNvSpPr/>
            <p:nvPr/>
          </p:nvSpPr>
          <p:spPr>
            <a:xfrm>
              <a:off x="8379912" y="2642992"/>
              <a:ext cx="1139868" cy="4634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8442540" y="2674829"/>
              <a:ext cx="1039662" cy="369332"/>
            </a:xfrm>
            <a:prstGeom prst="rect">
              <a:avLst/>
            </a:prstGeom>
            <a:noFill/>
          </p:spPr>
          <p:txBody>
            <a:bodyPr wrap="square" rtlCol="0">
              <a:spAutoFit/>
            </a:bodyPr>
            <a:lstStyle/>
            <a:p>
              <a:r>
                <a:rPr lang="en-US" dirty="0" smtClean="0"/>
                <a:t>process</a:t>
              </a:r>
              <a:endParaRPr lang="en-US" dirty="0"/>
            </a:p>
          </p:txBody>
        </p:sp>
        <p:cxnSp>
          <p:nvCxnSpPr>
            <p:cNvPr id="95" name="Straight Arrow Connector 94"/>
            <p:cNvCxnSpPr/>
            <p:nvPr/>
          </p:nvCxnSpPr>
          <p:spPr>
            <a:xfrm flipH="1">
              <a:off x="9594936" y="2874724"/>
              <a:ext cx="129018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4897677" y="1877698"/>
            <a:ext cx="5987439" cy="997026"/>
            <a:chOff x="4897677" y="1877698"/>
            <a:chExt cx="5987439" cy="997026"/>
          </a:xfrm>
        </p:grpSpPr>
        <p:sp>
          <p:nvSpPr>
            <p:cNvPr id="38" name="Rounded Rectangle 37"/>
            <p:cNvSpPr/>
            <p:nvPr/>
          </p:nvSpPr>
          <p:spPr>
            <a:xfrm>
              <a:off x="6538594" y="1877698"/>
              <a:ext cx="1528175" cy="5899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6831388" y="1940248"/>
              <a:ext cx="1042793"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Return</a:t>
              </a:r>
              <a:endParaRPr lang="en-US" sz="2000" b="1" dirty="0">
                <a:effectLst>
                  <a:outerShdw blurRad="38100" dist="38100" dir="2700000" algn="tl">
                    <a:srgbClr val="000000">
                      <a:alpha val="43137"/>
                    </a:srgbClr>
                  </a:outerShdw>
                </a:effectLst>
              </a:endParaRPr>
            </a:p>
          </p:txBody>
        </p:sp>
        <p:cxnSp>
          <p:nvCxnSpPr>
            <p:cNvPr id="50" name="Straight Arrow Connector 49"/>
            <p:cNvCxnSpPr/>
            <p:nvPr/>
          </p:nvCxnSpPr>
          <p:spPr>
            <a:xfrm flipH="1">
              <a:off x="4897677" y="2179529"/>
              <a:ext cx="146554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8179496" y="2179529"/>
              <a:ext cx="270562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0885116" y="2179529"/>
              <a:ext cx="0" cy="695195"/>
            </a:xfrm>
            <a:prstGeom prst="line">
              <a:avLst/>
            </a:prstGeom>
            <a:ln w="762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328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arn(inVertical)">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down)">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777" y="1302823"/>
            <a:ext cx="10131425" cy="3649133"/>
          </a:xfrm>
        </p:spPr>
        <p:txBody>
          <a:bodyPr anchor="t"/>
          <a:lstStyle/>
          <a:p>
            <a:pPr marL="0" indent="0">
              <a:buNone/>
            </a:pPr>
            <a:r>
              <a:rPr lang="en-US" dirty="0"/>
              <a:t> </a:t>
            </a:r>
            <a:r>
              <a:rPr lang="en-US" dirty="0" smtClean="0"/>
              <a:t>    Data type use in program : </a:t>
            </a:r>
            <a:endParaRPr lang="en-US" dirty="0"/>
          </a:p>
          <a:p>
            <a:pPr marL="1028700">
              <a:buFont typeface="Wingdings" panose="05000000000000000000" pitchFamily="2" charset="2"/>
              <a:buChar char="Ø"/>
            </a:pPr>
            <a:r>
              <a:rPr lang="en-US" dirty="0"/>
              <a:t> C</a:t>
            </a:r>
            <a:r>
              <a:rPr lang="en-US" dirty="0" smtClean="0"/>
              <a:t>haracter </a:t>
            </a:r>
          </a:p>
          <a:p>
            <a:pPr marL="1028700">
              <a:buFont typeface="Wingdings" panose="05000000000000000000" pitchFamily="2" charset="2"/>
              <a:buChar char="Ø"/>
            </a:pPr>
            <a:r>
              <a:rPr lang="en-US" dirty="0"/>
              <a:t> Sequence Character ( String </a:t>
            </a:r>
            <a:r>
              <a:rPr lang="en-US" dirty="0" smtClean="0"/>
              <a:t>)</a:t>
            </a:r>
            <a:endParaRPr lang="en-US" dirty="0"/>
          </a:p>
          <a:p>
            <a:pPr marL="1028700">
              <a:buFont typeface="Wingdings" panose="05000000000000000000" pitchFamily="2" charset="2"/>
              <a:buChar char="Ø"/>
            </a:pPr>
            <a:r>
              <a:rPr lang="en-US" dirty="0" smtClean="0"/>
              <a:t> Integer </a:t>
            </a:r>
          </a:p>
          <a:p>
            <a:pPr marL="1028700">
              <a:buFont typeface="Wingdings" panose="05000000000000000000" pitchFamily="2" charset="2"/>
              <a:buChar char="Ø"/>
            </a:pPr>
            <a:r>
              <a:rPr lang="en-US" dirty="0"/>
              <a:t> </a:t>
            </a:r>
            <a:r>
              <a:rPr lang="en-US" dirty="0" smtClean="0"/>
              <a:t>Float</a:t>
            </a:r>
            <a:endParaRPr lang="en-US" dirty="0"/>
          </a:p>
          <a:p>
            <a:pPr>
              <a:buFont typeface="Wingdings" panose="05000000000000000000" pitchFamily="2" charset="2"/>
              <a:buChar char="Ø"/>
            </a:pPr>
            <a:endParaRPr lang="en-US" dirty="0" smtClean="0"/>
          </a:p>
        </p:txBody>
      </p:sp>
      <p:sp>
        <p:nvSpPr>
          <p:cNvPr id="4" name="TextBox 3"/>
          <p:cNvSpPr txBox="1"/>
          <p:nvPr/>
        </p:nvSpPr>
        <p:spPr>
          <a:xfrm>
            <a:off x="613777" y="200417"/>
            <a:ext cx="6137752" cy="707886"/>
          </a:xfrm>
          <a:prstGeom prst="rect">
            <a:avLst/>
          </a:prstGeom>
          <a:noFill/>
        </p:spPr>
        <p:txBody>
          <a:bodyPr wrap="square" rtlCol="0">
            <a:spAutoFit/>
          </a:bodyPr>
          <a:lstStyle/>
          <a:p>
            <a:r>
              <a:rPr lang="en-US" sz="4000" dirty="0" smtClean="0"/>
              <a:t>Data Types </a:t>
            </a:r>
            <a:r>
              <a:rPr lang="en-US" sz="4000" dirty="0"/>
              <a:t>U</a:t>
            </a:r>
            <a:r>
              <a:rPr lang="en-US" sz="4000" dirty="0" smtClean="0"/>
              <a:t>sed</a:t>
            </a:r>
            <a:endParaRPr lang="en-US" dirty="0"/>
          </a:p>
        </p:txBody>
      </p:sp>
      <p:cxnSp>
        <p:nvCxnSpPr>
          <p:cNvPr id="6" name="Straight Connector 5"/>
          <p:cNvCxnSpPr/>
          <p:nvPr/>
        </p:nvCxnSpPr>
        <p:spPr>
          <a:xfrm flipV="1">
            <a:off x="251163" y="920829"/>
            <a:ext cx="11711193" cy="3"/>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9182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777" y="1302823"/>
            <a:ext cx="10131425" cy="4742377"/>
          </a:xfrm>
        </p:spPr>
        <p:txBody>
          <a:bodyPr anchor="t">
            <a:normAutofit/>
          </a:bodyPr>
          <a:lstStyle/>
          <a:p>
            <a:pPr marL="800100">
              <a:buFont typeface="Wingdings" panose="05000000000000000000" pitchFamily="2" charset="2"/>
              <a:buChar char="§"/>
            </a:pPr>
            <a:r>
              <a:rPr lang="en-US" dirty="0" smtClean="0"/>
              <a:t>Code </a:t>
            </a:r>
            <a:r>
              <a:rPr lang="en-US" dirty="0" smtClean="0"/>
              <a:t>completed as planned</a:t>
            </a:r>
          </a:p>
          <a:p>
            <a:pPr marL="800100">
              <a:buFont typeface="Wingdings" panose="05000000000000000000" pitchFamily="2" charset="2"/>
              <a:buChar char="§"/>
            </a:pPr>
            <a:r>
              <a:rPr lang="en-US" dirty="0" smtClean="0"/>
              <a:t>Teamwork </a:t>
            </a:r>
            <a:r>
              <a:rPr lang="en-US" dirty="0" smtClean="0"/>
              <a:t>and communication went well</a:t>
            </a:r>
          </a:p>
          <a:p>
            <a:pPr marL="800100">
              <a:buFont typeface="Wingdings" panose="05000000000000000000" pitchFamily="2" charset="2"/>
              <a:buChar char="§"/>
            </a:pPr>
            <a:r>
              <a:rPr lang="en-US" dirty="0" smtClean="0"/>
              <a:t>The </a:t>
            </a:r>
            <a:r>
              <a:rPr lang="en-US" dirty="0" smtClean="0"/>
              <a:t>project finished in time</a:t>
            </a:r>
          </a:p>
          <a:p>
            <a:pPr marL="800100">
              <a:buFont typeface="Wingdings" panose="05000000000000000000" pitchFamily="2" charset="2"/>
              <a:buChar char="§"/>
            </a:pPr>
            <a:r>
              <a:rPr lang="en-US" dirty="0" smtClean="0"/>
              <a:t>Team </a:t>
            </a:r>
            <a:r>
              <a:rPr lang="en-US" dirty="0" smtClean="0"/>
              <a:t>members had good responsibility for their tasks and assigned </a:t>
            </a:r>
            <a:r>
              <a:rPr lang="en-US" dirty="0" smtClean="0"/>
              <a:t>the work </a:t>
            </a:r>
            <a:r>
              <a:rPr lang="en-US" dirty="0" smtClean="0"/>
              <a:t>punctually</a:t>
            </a:r>
          </a:p>
          <a:p>
            <a:pPr marL="800100">
              <a:buFont typeface="Wingdings" panose="05000000000000000000" pitchFamily="2" charset="2"/>
              <a:buChar char="§"/>
            </a:pPr>
            <a:r>
              <a:rPr lang="en-US" dirty="0" smtClean="0"/>
              <a:t>Team </a:t>
            </a:r>
            <a:r>
              <a:rPr lang="en-US" dirty="0" smtClean="0"/>
              <a:t>members had high commitment to do the </a:t>
            </a:r>
            <a:r>
              <a:rPr lang="en-US" dirty="0" smtClean="0"/>
              <a:t>project </a:t>
            </a:r>
          </a:p>
          <a:p>
            <a:pPr marL="800100">
              <a:buFont typeface="Wingdings" panose="05000000000000000000" pitchFamily="2" charset="2"/>
              <a:buChar char="§"/>
            </a:pPr>
            <a:r>
              <a:rPr lang="en-US" dirty="0" smtClean="0"/>
              <a:t>everyone </a:t>
            </a:r>
            <a:r>
              <a:rPr lang="en-US" dirty="0" smtClean="0"/>
              <a:t>always participate in the meeting and discussion via Telegram and Microsoft Team as well as meeting in presence</a:t>
            </a:r>
          </a:p>
          <a:p>
            <a:pPr>
              <a:buFontTx/>
              <a:buChar char="-"/>
            </a:pPr>
            <a:endParaRPr lang="en-US" dirty="0"/>
          </a:p>
        </p:txBody>
      </p:sp>
      <p:sp>
        <p:nvSpPr>
          <p:cNvPr id="4" name="TextBox 3"/>
          <p:cNvSpPr txBox="1"/>
          <p:nvPr/>
        </p:nvSpPr>
        <p:spPr>
          <a:xfrm>
            <a:off x="613777" y="212943"/>
            <a:ext cx="6137752" cy="707886"/>
          </a:xfrm>
          <a:prstGeom prst="rect">
            <a:avLst/>
          </a:prstGeom>
          <a:noFill/>
        </p:spPr>
        <p:txBody>
          <a:bodyPr wrap="square" rtlCol="0">
            <a:spAutoFit/>
          </a:bodyPr>
          <a:lstStyle/>
          <a:p>
            <a:r>
              <a:rPr lang="en-US" sz="4000" dirty="0" smtClean="0"/>
              <a:t>Results</a:t>
            </a:r>
            <a:endParaRPr lang="en-US" dirty="0"/>
          </a:p>
        </p:txBody>
      </p:sp>
      <p:cxnSp>
        <p:nvCxnSpPr>
          <p:cNvPr id="6" name="Straight Connector 5"/>
          <p:cNvCxnSpPr/>
          <p:nvPr/>
        </p:nvCxnSpPr>
        <p:spPr>
          <a:xfrm flipV="1">
            <a:off x="251163" y="920829"/>
            <a:ext cx="11711193" cy="3"/>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162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45490" y="2818356"/>
            <a:ext cx="4083485" cy="1107996"/>
          </a:xfrm>
          <a:prstGeom prst="rect">
            <a:avLst/>
          </a:prstGeom>
          <a:noFill/>
        </p:spPr>
        <p:txBody>
          <a:bodyPr wrap="square" rtlCol="0">
            <a:spAutoFit/>
          </a:bodyPr>
          <a:lstStyle/>
          <a:p>
            <a:r>
              <a:rPr lang="en-US" sz="6600" dirty="0" smtClean="0">
                <a:latin typeface="VNharrington" panose="020B7200000000000000" pitchFamily="34" charset="0"/>
              </a:rPr>
              <a:t>Thank You</a:t>
            </a:r>
            <a:endParaRPr lang="en-US" dirty="0">
              <a:latin typeface="VNharrington" panose="020B7200000000000000" pitchFamily="34" charset="0"/>
            </a:endParaRPr>
          </a:p>
        </p:txBody>
      </p:sp>
      <p:cxnSp>
        <p:nvCxnSpPr>
          <p:cNvPr id="7" name="Straight Connector 6"/>
          <p:cNvCxnSpPr/>
          <p:nvPr/>
        </p:nvCxnSpPr>
        <p:spPr>
          <a:xfrm>
            <a:off x="3845490" y="3926352"/>
            <a:ext cx="408348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12793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91000" y="2489200"/>
            <a:ext cx="3543300" cy="1569660"/>
          </a:xfrm>
          <a:prstGeom prst="rect">
            <a:avLst/>
          </a:prstGeom>
          <a:noFill/>
        </p:spPr>
        <p:txBody>
          <a:bodyPr wrap="square" rtlCol="0">
            <a:spAutoFit/>
          </a:bodyPr>
          <a:lstStyle/>
          <a:p>
            <a:r>
              <a:rPr lang="en-US" sz="9600" dirty="0" smtClean="0">
                <a:latin typeface="Algerian" panose="04020705040A02060702" pitchFamily="82" charset="0"/>
              </a:rPr>
              <a:t>Q &amp; A</a:t>
            </a:r>
            <a:endParaRPr lang="en-US" sz="2000" dirty="0">
              <a:latin typeface="Algerian" panose="04020705040A02060702" pitchFamily="82" charset="0"/>
            </a:endParaRPr>
          </a:p>
        </p:txBody>
      </p:sp>
      <p:cxnSp>
        <p:nvCxnSpPr>
          <p:cNvPr id="6" name="Straight Connector 5"/>
          <p:cNvCxnSpPr/>
          <p:nvPr/>
        </p:nvCxnSpPr>
        <p:spPr>
          <a:xfrm>
            <a:off x="4191000" y="4058860"/>
            <a:ext cx="35433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093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336" y="0"/>
            <a:ext cx="9081370" cy="6861479"/>
          </a:xfrm>
          <a:prstGeom prst="rect">
            <a:avLst/>
          </a:prstGeom>
        </p:spPr>
      </p:pic>
    </p:spTree>
    <p:extLst>
      <p:ext uri="{BB962C8B-B14F-4D97-AF65-F5344CB8AC3E}">
        <p14:creationId xmlns:p14="http://schemas.microsoft.com/office/powerpoint/2010/main" val="913990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777" y="1302823"/>
            <a:ext cx="10131425" cy="3649133"/>
          </a:xfrm>
        </p:spPr>
        <p:txBody>
          <a:bodyPr anchor="t"/>
          <a:lstStyle/>
          <a:p>
            <a:pPr marL="688975">
              <a:buFont typeface="Wingdings" panose="05000000000000000000" pitchFamily="2" charset="2"/>
              <a:buChar char="q"/>
            </a:pPr>
            <a:r>
              <a:rPr lang="en-US" dirty="0" smtClean="0"/>
              <a:t>Team structure </a:t>
            </a:r>
          </a:p>
          <a:p>
            <a:pPr marL="688975">
              <a:buFont typeface="Wingdings" panose="05000000000000000000" pitchFamily="2" charset="2"/>
              <a:buChar char="q"/>
            </a:pPr>
            <a:r>
              <a:rPr lang="en-US" dirty="0" smtClean="0"/>
              <a:t>Project description </a:t>
            </a:r>
            <a:endParaRPr lang="en-US" dirty="0"/>
          </a:p>
          <a:p>
            <a:pPr marL="688975">
              <a:buFont typeface="Wingdings" panose="05000000000000000000" pitchFamily="2" charset="2"/>
              <a:buChar char="q"/>
            </a:pPr>
            <a:r>
              <a:rPr lang="en-US" dirty="0" smtClean="0"/>
              <a:t>Functionalities of program</a:t>
            </a:r>
          </a:p>
          <a:p>
            <a:pPr marL="688975">
              <a:buFont typeface="Wingdings" panose="05000000000000000000" pitchFamily="2" charset="2"/>
              <a:buChar char="q"/>
            </a:pPr>
            <a:r>
              <a:rPr lang="en-US" dirty="0" smtClean="0"/>
              <a:t>Task responsibilities</a:t>
            </a:r>
          </a:p>
          <a:p>
            <a:pPr marL="688975">
              <a:buFont typeface="Wingdings" panose="05000000000000000000" pitchFamily="2" charset="2"/>
              <a:buChar char="q"/>
            </a:pPr>
            <a:r>
              <a:rPr lang="en-US" dirty="0" smtClean="0"/>
              <a:t>Flow of program</a:t>
            </a:r>
          </a:p>
          <a:p>
            <a:pPr marL="688975">
              <a:buFont typeface="Wingdings" panose="05000000000000000000" pitchFamily="2" charset="2"/>
              <a:buChar char="q"/>
            </a:pPr>
            <a:r>
              <a:rPr lang="en-US" dirty="0" smtClean="0"/>
              <a:t>Data types use</a:t>
            </a:r>
          </a:p>
          <a:p>
            <a:pPr marL="688975">
              <a:buFont typeface="Wingdings" panose="05000000000000000000" pitchFamily="2" charset="2"/>
              <a:buChar char="q"/>
            </a:pPr>
            <a:r>
              <a:rPr lang="en-US" dirty="0" smtClean="0"/>
              <a:t>Results </a:t>
            </a:r>
            <a:endParaRPr lang="en-US" dirty="0"/>
          </a:p>
        </p:txBody>
      </p:sp>
      <p:sp>
        <p:nvSpPr>
          <p:cNvPr id="4" name="TextBox 3"/>
          <p:cNvSpPr txBox="1"/>
          <p:nvPr/>
        </p:nvSpPr>
        <p:spPr>
          <a:xfrm>
            <a:off x="613777" y="212943"/>
            <a:ext cx="3682652" cy="707886"/>
          </a:xfrm>
          <a:prstGeom prst="rect">
            <a:avLst/>
          </a:prstGeom>
          <a:noFill/>
        </p:spPr>
        <p:txBody>
          <a:bodyPr wrap="square" rtlCol="0">
            <a:spAutoFit/>
          </a:bodyPr>
          <a:lstStyle/>
          <a:p>
            <a:r>
              <a:rPr lang="en-US" sz="4000" dirty="0" smtClean="0"/>
              <a:t>Overview</a:t>
            </a:r>
            <a:endParaRPr lang="en-US" dirty="0"/>
          </a:p>
        </p:txBody>
      </p:sp>
      <p:cxnSp>
        <p:nvCxnSpPr>
          <p:cNvPr id="6" name="Straight Connector 5"/>
          <p:cNvCxnSpPr/>
          <p:nvPr/>
        </p:nvCxnSpPr>
        <p:spPr>
          <a:xfrm flipV="1">
            <a:off x="251163" y="920829"/>
            <a:ext cx="11711193" cy="3"/>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555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a:xfrm>
            <a:off x="1055721" y="4875879"/>
            <a:ext cx="2273475" cy="875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2361167" y="2991122"/>
            <a:ext cx="2273475" cy="875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4796297" y="1817340"/>
            <a:ext cx="2603836" cy="875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13776" y="200417"/>
            <a:ext cx="6814157" cy="707886"/>
          </a:xfrm>
          <a:prstGeom prst="rect">
            <a:avLst/>
          </a:prstGeom>
          <a:noFill/>
        </p:spPr>
        <p:txBody>
          <a:bodyPr wrap="square" rtlCol="0">
            <a:spAutoFit/>
          </a:bodyPr>
          <a:lstStyle/>
          <a:p>
            <a:r>
              <a:rPr lang="en-US" sz="4000" dirty="0" smtClean="0"/>
              <a:t>Team Structure</a:t>
            </a:r>
            <a:endParaRPr lang="en-US" dirty="0"/>
          </a:p>
        </p:txBody>
      </p:sp>
      <p:cxnSp>
        <p:nvCxnSpPr>
          <p:cNvPr id="6" name="Straight Connector 5"/>
          <p:cNvCxnSpPr/>
          <p:nvPr/>
        </p:nvCxnSpPr>
        <p:spPr>
          <a:xfrm flipV="1">
            <a:off x="251163" y="920829"/>
            <a:ext cx="11711193" cy="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768865" y="1796504"/>
            <a:ext cx="2631268" cy="830997"/>
          </a:xfrm>
          <a:prstGeom prst="rect">
            <a:avLst/>
          </a:prstGeom>
          <a:noFill/>
        </p:spPr>
        <p:txBody>
          <a:bodyPr wrap="square" rtlCol="0">
            <a:spAutoFit/>
          </a:bodyPr>
          <a:lstStyle/>
          <a:p>
            <a:pPr algn="ctr"/>
            <a:r>
              <a:rPr lang="en-US" sz="2400" b="1" dirty="0" smtClean="0">
                <a:effectLst>
                  <a:outerShdw blurRad="38100" dist="38100" dir="2700000" algn="tl">
                    <a:srgbClr val="000000">
                      <a:alpha val="43137"/>
                    </a:srgbClr>
                  </a:outerShdw>
                </a:effectLst>
              </a:rPr>
              <a:t>Leader</a:t>
            </a:r>
          </a:p>
          <a:p>
            <a:pPr algn="ctr"/>
            <a:r>
              <a:rPr lang="en-US" sz="2000" dirty="0" smtClean="0"/>
              <a:t>Hang</a:t>
            </a:r>
            <a:r>
              <a:rPr lang="en-US" sz="2400" dirty="0" smtClean="0"/>
              <a:t> </a:t>
            </a:r>
            <a:r>
              <a:rPr lang="en-US" sz="2000" dirty="0" smtClean="0"/>
              <a:t>Monyratanak</a:t>
            </a:r>
            <a:endParaRPr lang="en-US" dirty="0"/>
          </a:p>
        </p:txBody>
      </p:sp>
      <p:cxnSp>
        <p:nvCxnSpPr>
          <p:cNvPr id="12" name="Straight Connector 11"/>
          <p:cNvCxnSpPr>
            <a:endCxn id="5" idx="2"/>
          </p:cNvCxnSpPr>
          <p:nvPr/>
        </p:nvCxnSpPr>
        <p:spPr>
          <a:xfrm flipH="1" flipV="1">
            <a:off x="6098215" y="2693095"/>
            <a:ext cx="5876" cy="15189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190921" y="4235540"/>
            <a:ext cx="7813049" cy="41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64004" y="3425866"/>
            <a:ext cx="184008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349073" y="3046800"/>
            <a:ext cx="2285569" cy="769441"/>
          </a:xfrm>
          <a:prstGeom prst="rect">
            <a:avLst/>
          </a:prstGeom>
          <a:noFill/>
        </p:spPr>
        <p:txBody>
          <a:bodyPr wrap="square" rtlCol="0">
            <a:spAutoFit/>
          </a:bodyPr>
          <a:lstStyle/>
          <a:p>
            <a:pPr algn="ctr"/>
            <a:r>
              <a:rPr lang="en-US" sz="2400" b="1" dirty="0" smtClean="0">
                <a:effectLst>
                  <a:outerShdw blurRad="38100" dist="38100" dir="2700000" algn="tl">
                    <a:srgbClr val="000000">
                      <a:alpha val="43137"/>
                    </a:srgbClr>
                  </a:outerShdw>
                </a:effectLst>
              </a:rPr>
              <a:t>Sub-Leader</a:t>
            </a:r>
            <a:endParaRPr lang="en-US" sz="2000" b="1" dirty="0" smtClean="0">
              <a:effectLst>
                <a:outerShdw blurRad="38100" dist="38100" dir="2700000" algn="tl">
                  <a:srgbClr val="000000">
                    <a:alpha val="43137"/>
                  </a:srgbClr>
                </a:outerShdw>
              </a:effectLst>
            </a:endParaRPr>
          </a:p>
          <a:p>
            <a:pPr algn="ctr"/>
            <a:r>
              <a:rPr lang="en-US" sz="2000" dirty="0" smtClean="0"/>
              <a:t>Heang Sopagna </a:t>
            </a:r>
          </a:p>
        </p:txBody>
      </p:sp>
      <p:cxnSp>
        <p:nvCxnSpPr>
          <p:cNvPr id="27" name="Straight Connector 26"/>
          <p:cNvCxnSpPr/>
          <p:nvPr/>
        </p:nvCxnSpPr>
        <p:spPr>
          <a:xfrm>
            <a:off x="2190921" y="4216876"/>
            <a:ext cx="1" cy="66388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55721" y="4929033"/>
            <a:ext cx="2246846" cy="769441"/>
          </a:xfrm>
          <a:prstGeom prst="rect">
            <a:avLst/>
          </a:prstGeom>
          <a:noFill/>
        </p:spPr>
        <p:txBody>
          <a:bodyPr wrap="square" rtlCol="0">
            <a:spAutoFit/>
          </a:bodyPr>
          <a:lstStyle/>
          <a:p>
            <a:pPr algn="ctr"/>
            <a:r>
              <a:rPr lang="en-US" sz="2400" b="1" dirty="0" smtClean="0">
                <a:effectLst>
                  <a:outerShdw blurRad="38100" dist="38100" dir="2700000" algn="tl">
                    <a:srgbClr val="000000">
                      <a:alpha val="43137"/>
                    </a:srgbClr>
                  </a:outerShdw>
                </a:effectLst>
              </a:rPr>
              <a:t>Member</a:t>
            </a:r>
          </a:p>
          <a:p>
            <a:pPr algn="ctr"/>
            <a:r>
              <a:rPr lang="en-US" sz="2000" dirty="0" smtClean="0"/>
              <a:t>Hai</a:t>
            </a:r>
            <a:r>
              <a:rPr lang="en-US" dirty="0" smtClean="0"/>
              <a:t> </a:t>
            </a:r>
            <a:r>
              <a:rPr lang="en-US" sz="2000" dirty="0"/>
              <a:t>M</a:t>
            </a:r>
            <a:r>
              <a:rPr lang="en-US" sz="2000" dirty="0" smtClean="0"/>
              <a:t>engkoung</a:t>
            </a:r>
            <a:endParaRPr lang="en-US" dirty="0"/>
          </a:p>
        </p:txBody>
      </p:sp>
      <p:sp>
        <p:nvSpPr>
          <p:cNvPr id="45" name="Rounded Rectangle 44"/>
          <p:cNvSpPr/>
          <p:nvPr/>
        </p:nvSpPr>
        <p:spPr>
          <a:xfrm>
            <a:off x="3659559" y="4875880"/>
            <a:ext cx="2273475" cy="875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6263397" y="4875881"/>
            <a:ext cx="2273475" cy="875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8867235" y="4875879"/>
            <a:ext cx="2273475" cy="875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10003970" y="4224526"/>
            <a:ext cx="1" cy="66388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796296" y="4216876"/>
            <a:ext cx="1" cy="66388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400133" y="4224526"/>
            <a:ext cx="1" cy="66388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838055" y="4929034"/>
            <a:ext cx="1916482" cy="769441"/>
          </a:xfrm>
          <a:prstGeom prst="rect">
            <a:avLst/>
          </a:prstGeom>
          <a:noFill/>
        </p:spPr>
        <p:txBody>
          <a:bodyPr wrap="square" rtlCol="0">
            <a:spAutoFit/>
          </a:bodyPr>
          <a:lstStyle/>
          <a:p>
            <a:pPr algn="ctr"/>
            <a:r>
              <a:rPr lang="en-US" sz="2400" b="1" dirty="0" smtClean="0">
                <a:effectLst>
                  <a:outerShdw blurRad="38100" dist="38100" dir="2700000" algn="tl">
                    <a:srgbClr val="000000">
                      <a:alpha val="43137"/>
                    </a:srgbClr>
                  </a:outerShdw>
                </a:effectLst>
              </a:rPr>
              <a:t>Member</a:t>
            </a:r>
          </a:p>
          <a:p>
            <a:pPr algn="ctr"/>
            <a:r>
              <a:rPr lang="en-US" sz="2000" dirty="0" smtClean="0"/>
              <a:t>Hal </a:t>
            </a:r>
            <a:r>
              <a:rPr lang="en-US" sz="2000" dirty="0"/>
              <a:t>S</a:t>
            </a:r>
            <a:r>
              <a:rPr lang="en-US" sz="2000" dirty="0" smtClean="0"/>
              <a:t>okheang</a:t>
            </a:r>
            <a:endParaRPr lang="en-US" dirty="0"/>
          </a:p>
        </p:txBody>
      </p:sp>
      <p:sp>
        <p:nvSpPr>
          <p:cNvPr id="64" name="TextBox 63"/>
          <p:cNvSpPr txBox="1"/>
          <p:nvPr/>
        </p:nvSpPr>
        <p:spPr>
          <a:xfrm>
            <a:off x="6441893" y="4931752"/>
            <a:ext cx="1916482" cy="769441"/>
          </a:xfrm>
          <a:prstGeom prst="rect">
            <a:avLst/>
          </a:prstGeom>
          <a:noFill/>
        </p:spPr>
        <p:txBody>
          <a:bodyPr wrap="square" rtlCol="0">
            <a:spAutoFit/>
          </a:bodyPr>
          <a:lstStyle/>
          <a:p>
            <a:pPr algn="ctr"/>
            <a:r>
              <a:rPr lang="en-US" sz="2400" b="1" dirty="0" smtClean="0">
                <a:effectLst>
                  <a:outerShdw blurRad="38100" dist="38100" dir="2700000" algn="tl">
                    <a:srgbClr val="000000">
                      <a:alpha val="43137"/>
                    </a:srgbClr>
                  </a:outerShdw>
                </a:effectLst>
              </a:rPr>
              <a:t>Member</a:t>
            </a:r>
          </a:p>
          <a:p>
            <a:pPr algn="ctr"/>
            <a:r>
              <a:rPr lang="en-US" sz="2000" dirty="0" smtClean="0"/>
              <a:t>Han Kimhak</a:t>
            </a:r>
            <a:endParaRPr lang="en-US" dirty="0"/>
          </a:p>
        </p:txBody>
      </p:sp>
      <p:sp>
        <p:nvSpPr>
          <p:cNvPr id="65" name="TextBox 64"/>
          <p:cNvSpPr txBox="1"/>
          <p:nvPr/>
        </p:nvSpPr>
        <p:spPr>
          <a:xfrm>
            <a:off x="9045731" y="4929033"/>
            <a:ext cx="1916482" cy="769441"/>
          </a:xfrm>
          <a:prstGeom prst="rect">
            <a:avLst/>
          </a:prstGeom>
          <a:noFill/>
        </p:spPr>
        <p:txBody>
          <a:bodyPr wrap="square" rtlCol="0">
            <a:spAutoFit/>
          </a:bodyPr>
          <a:lstStyle/>
          <a:p>
            <a:pPr algn="ctr"/>
            <a:r>
              <a:rPr lang="en-US" sz="2400" b="1" dirty="0" smtClean="0">
                <a:effectLst>
                  <a:outerShdw blurRad="38100" dist="38100" dir="2700000" algn="tl">
                    <a:srgbClr val="000000">
                      <a:alpha val="43137"/>
                    </a:srgbClr>
                  </a:outerShdw>
                </a:effectLst>
              </a:rPr>
              <a:t>Member</a:t>
            </a:r>
          </a:p>
          <a:p>
            <a:pPr algn="ctr"/>
            <a:r>
              <a:rPr lang="en-US" sz="2000" dirty="0" smtClean="0"/>
              <a:t>Hel Sokheng</a:t>
            </a:r>
            <a:endParaRPr lang="en-US" dirty="0"/>
          </a:p>
        </p:txBody>
      </p:sp>
    </p:spTree>
    <p:extLst>
      <p:ext uri="{BB962C8B-B14F-4D97-AF65-F5344CB8AC3E}">
        <p14:creationId xmlns:p14="http://schemas.microsoft.com/office/powerpoint/2010/main" val="664304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777" y="1302822"/>
            <a:ext cx="10131425" cy="4947665"/>
          </a:xfrm>
        </p:spPr>
        <p:txBody>
          <a:bodyPr anchor="t">
            <a:normAutofit/>
          </a:bodyPr>
          <a:lstStyle/>
          <a:p>
            <a:pPr marL="0" indent="0">
              <a:buNone/>
            </a:pPr>
            <a:r>
              <a:rPr lang="en-US" sz="2400" dirty="0"/>
              <a:t>	</a:t>
            </a:r>
            <a:r>
              <a:rPr lang="en-US" sz="2400" dirty="0" smtClean="0"/>
              <a:t>Our project is working on Coffee Shop System that can help owner to customize their own drink, know the sale and profits and control the staff by program. This program maintains the record related payment, stock product and employee details.</a:t>
            </a:r>
          </a:p>
          <a:p>
            <a:pPr marL="0" indent="0">
              <a:buNone/>
            </a:pPr>
            <a:r>
              <a:rPr lang="en-US" sz="2400" dirty="0"/>
              <a:t>	</a:t>
            </a:r>
            <a:r>
              <a:rPr lang="en-US" sz="2400" dirty="0" smtClean="0"/>
              <a:t>-  Ordering system : For user to make an order coffee drink. </a:t>
            </a:r>
          </a:p>
          <a:p>
            <a:pPr marL="0" indent="0">
              <a:buNone/>
            </a:pPr>
            <a:r>
              <a:rPr lang="en-US" sz="2400" dirty="0"/>
              <a:t>	</a:t>
            </a:r>
            <a:r>
              <a:rPr lang="en-US" sz="2400" dirty="0" smtClean="0"/>
              <a:t>-  Stock administration : For management the stock such as check stock available, add new stock of drink, add new product or edit or delete production information … etc. </a:t>
            </a:r>
          </a:p>
          <a:p>
            <a:pPr marL="0" indent="0">
              <a:buNone/>
            </a:pPr>
            <a:r>
              <a:rPr lang="en-US" sz="2400" dirty="0"/>
              <a:t>	</a:t>
            </a:r>
            <a:r>
              <a:rPr lang="en-US" sz="2400" dirty="0" smtClean="0"/>
              <a:t>-  Employee administration : For management the employee such as show employee information, add </a:t>
            </a:r>
            <a:r>
              <a:rPr lang="en-US" sz="2400" dirty="0"/>
              <a:t>or edit or delete </a:t>
            </a:r>
            <a:r>
              <a:rPr lang="en-US" sz="2400" dirty="0" smtClean="0"/>
              <a:t>employee information … etc.</a:t>
            </a:r>
          </a:p>
        </p:txBody>
      </p:sp>
      <p:sp>
        <p:nvSpPr>
          <p:cNvPr id="4" name="TextBox 3"/>
          <p:cNvSpPr txBox="1"/>
          <p:nvPr/>
        </p:nvSpPr>
        <p:spPr>
          <a:xfrm>
            <a:off x="613777" y="212943"/>
            <a:ext cx="7064678" cy="707886"/>
          </a:xfrm>
          <a:prstGeom prst="rect">
            <a:avLst/>
          </a:prstGeom>
          <a:noFill/>
        </p:spPr>
        <p:txBody>
          <a:bodyPr wrap="square" rtlCol="0">
            <a:spAutoFit/>
          </a:bodyPr>
          <a:lstStyle/>
          <a:p>
            <a:r>
              <a:rPr lang="en-US" sz="4000" dirty="0" smtClean="0"/>
              <a:t>Project Description</a:t>
            </a:r>
            <a:endParaRPr lang="en-US" dirty="0"/>
          </a:p>
        </p:txBody>
      </p:sp>
      <p:cxnSp>
        <p:nvCxnSpPr>
          <p:cNvPr id="6" name="Straight Connector 5"/>
          <p:cNvCxnSpPr/>
          <p:nvPr/>
        </p:nvCxnSpPr>
        <p:spPr>
          <a:xfrm flipV="1">
            <a:off x="251163" y="920829"/>
            <a:ext cx="11711193" cy="3"/>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306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rotWithShape="1">
          <a:blip r:embed="rId2"/>
          <a:srcRect t="7923"/>
          <a:stretch/>
        </p:blipFill>
        <p:spPr>
          <a:xfrm>
            <a:off x="613778" y="1997291"/>
            <a:ext cx="10991940" cy="3401427"/>
          </a:xfrm>
          <a:prstGeom prst="rect">
            <a:avLst/>
          </a:prstGeom>
        </p:spPr>
      </p:pic>
      <p:sp>
        <p:nvSpPr>
          <p:cNvPr id="4" name="TextBox 3"/>
          <p:cNvSpPr txBox="1"/>
          <p:nvPr/>
        </p:nvSpPr>
        <p:spPr>
          <a:xfrm>
            <a:off x="613777" y="200417"/>
            <a:ext cx="7064678" cy="707886"/>
          </a:xfrm>
          <a:prstGeom prst="rect">
            <a:avLst/>
          </a:prstGeom>
          <a:noFill/>
        </p:spPr>
        <p:txBody>
          <a:bodyPr wrap="square" rtlCol="0">
            <a:spAutoFit/>
          </a:bodyPr>
          <a:lstStyle/>
          <a:p>
            <a:r>
              <a:rPr lang="en-US" sz="4000" dirty="0" smtClean="0"/>
              <a:t>Functionalities </a:t>
            </a:r>
            <a:r>
              <a:rPr lang="en-US" sz="4000" dirty="0"/>
              <a:t>of program</a:t>
            </a:r>
            <a:endParaRPr lang="en-US" dirty="0"/>
          </a:p>
        </p:txBody>
      </p:sp>
      <p:cxnSp>
        <p:nvCxnSpPr>
          <p:cNvPr id="6" name="Straight Connector 5"/>
          <p:cNvCxnSpPr/>
          <p:nvPr/>
        </p:nvCxnSpPr>
        <p:spPr>
          <a:xfrm flipV="1">
            <a:off x="251163" y="920829"/>
            <a:ext cx="11711193" cy="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05877" y="1197451"/>
            <a:ext cx="5058051" cy="523220"/>
          </a:xfrm>
          <a:prstGeom prst="rect">
            <a:avLst/>
          </a:prstGeom>
          <a:noFill/>
        </p:spPr>
        <p:txBody>
          <a:bodyPr wrap="none" rtlCol="0">
            <a:spAutoFit/>
          </a:bodyPr>
          <a:lstStyle/>
          <a:p>
            <a:pPr marL="457200" indent="-457200">
              <a:buFont typeface="Wingdings" panose="05000000000000000000" pitchFamily="2" charset="2"/>
              <a:buChar char="q"/>
            </a:pPr>
            <a:r>
              <a:rPr lang="en-US" sz="2800" dirty="0" smtClean="0"/>
              <a:t>Functions for ordering system </a:t>
            </a:r>
            <a:endParaRPr lang="en-US" sz="2800" dirty="0"/>
          </a:p>
        </p:txBody>
      </p:sp>
    </p:spTree>
    <p:extLst>
      <p:ext uri="{BB962C8B-B14F-4D97-AF65-F5344CB8AC3E}">
        <p14:creationId xmlns:p14="http://schemas.microsoft.com/office/powerpoint/2010/main" val="3110630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3777" y="200417"/>
            <a:ext cx="7064678" cy="707886"/>
          </a:xfrm>
          <a:prstGeom prst="rect">
            <a:avLst/>
          </a:prstGeom>
          <a:noFill/>
        </p:spPr>
        <p:txBody>
          <a:bodyPr wrap="square" rtlCol="0">
            <a:spAutoFit/>
          </a:bodyPr>
          <a:lstStyle/>
          <a:p>
            <a:r>
              <a:rPr lang="en-US" sz="4000" dirty="0" smtClean="0"/>
              <a:t>Functionalities </a:t>
            </a:r>
            <a:r>
              <a:rPr lang="en-US" sz="4000" dirty="0"/>
              <a:t>of program</a:t>
            </a:r>
            <a:endParaRPr lang="en-US" dirty="0"/>
          </a:p>
        </p:txBody>
      </p:sp>
      <p:cxnSp>
        <p:nvCxnSpPr>
          <p:cNvPr id="6" name="Straight Connector 5"/>
          <p:cNvCxnSpPr/>
          <p:nvPr/>
        </p:nvCxnSpPr>
        <p:spPr>
          <a:xfrm flipV="1">
            <a:off x="251163" y="920829"/>
            <a:ext cx="11711193" cy="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05877" y="1197451"/>
            <a:ext cx="5770106" cy="523220"/>
          </a:xfrm>
          <a:prstGeom prst="rect">
            <a:avLst/>
          </a:prstGeom>
          <a:noFill/>
        </p:spPr>
        <p:txBody>
          <a:bodyPr wrap="none" rtlCol="0">
            <a:spAutoFit/>
          </a:bodyPr>
          <a:lstStyle/>
          <a:p>
            <a:pPr marL="457200" indent="-457200">
              <a:buFont typeface="Wingdings" panose="05000000000000000000" pitchFamily="2" charset="2"/>
              <a:buChar char="q"/>
            </a:pPr>
            <a:r>
              <a:rPr lang="en-US" sz="2800" dirty="0" smtClean="0"/>
              <a:t>Functions for </a:t>
            </a:r>
            <a:r>
              <a:rPr lang="en-US" sz="2800" dirty="0"/>
              <a:t>stock administration</a:t>
            </a:r>
            <a:r>
              <a:rPr lang="en-US" sz="2800" dirty="0" smtClean="0"/>
              <a:t>  </a:t>
            </a:r>
            <a:endParaRPr lang="en-US" sz="2800" dirty="0"/>
          </a:p>
        </p:txBody>
      </p:sp>
      <p:pic>
        <p:nvPicPr>
          <p:cNvPr id="7" name="Picture 6"/>
          <p:cNvPicPr>
            <a:picLocks noChangeAspect="1"/>
          </p:cNvPicPr>
          <p:nvPr/>
        </p:nvPicPr>
        <p:blipFill>
          <a:blip r:embed="rId2"/>
          <a:stretch>
            <a:fillRect/>
          </a:stretch>
        </p:blipFill>
        <p:spPr>
          <a:xfrm>
            <a:off x="613777" y="1997290"/>
            <a:ext cx="10960272" cy="1961907"/>
          </a:xfrm>
          <a:prstGeom prst="rect">
            <a:avLst/>
          </a:prstGeom>
        </p:spPr>
      </p:pic>
    </p:spTree>
    <p:extLst>
      <p:ext uri="{BB962C8B-B14F-4D97-AF65-F5344CB8AC3E}">
        <p14:creationId xmlns:p14="http://schemas.microsoft.com/office/powerpoint/2010/main" val="1533089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3777" y="200417"/>
            <a:ext cx="7064678" cy="707886"/>
          </a:xfrm>
          <a:prstGeom prst="rect">
            <a:avLst/>
          </a:prstGeom>
          <a:noFill/>
        </p:spPr>
        <p:txBody>
          <a:bodyPr wrap="square" rtlCol="0">
            <a:spAutoFit/>
          </a:bodyPr>
          <a:lstStyle/>
          <a:p>
            <a:r>
              <a:rPr lang="en-US" sz="4000" dirty="0" smtClean="0"/>
              <a:t>Functionalities </a:t>
            </a:r>
            <a:r>
              <a:rPr lang="en-US" sz="4000" dirty="0"/>
              <a:t>of program</a:t>
            </a:r>
            <a:endParaRPr lang="en-US" dirty="0"/>
          </a:p>
        </p:txBody>
      </p:sp>
      <p:cxnSp>
        <p:nvCxnSpPr>
          <p:cNvPr id="6" name="Straight Connector 5"/>
          <p:cNvCxnSpPr/>
          <p:nvPr/>
        </p:nvCxnSpPr>
        <p:spPr>
          <a:xfrm flipV="1">
            <a:off x="251163" y="920829"/>
            <a:ext cx="11711193" cy="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05877" y="1197451"/>
            <a:ext cx="6447855" cy="523220"/>
          </a:xfrm>
          <a:prstGeom prst="rect">
            <a:avLst/>
          </a:prstGeom>
          <a:noFill/>
        </p:spPr>
        <p:txBody>
          <a:bodyPr wrap="none" rtlCol="0">
            <a:spAutoFit/>
          </a:bodyPr>
          <a:lstStyle/>
          <a:p>
            <a:pPr marL="457200" indent="-457200">
              <a:buFont typeface="Wingdings" panose="05000000000000000000" pitchFamily="2" charset="2"/>
              <a:buChar char="q"/>
            </a:pPr>
            <a:r>
              <a:rPr lang="en-US" sz="2800" dirty="0" smtClean="0"/>
              <a:t>Functions for </a:t>
            </a:r>
            <a:r>
              <a:rPr lang="en-US" sz="2800" dirty="0"/>
              <a:t>employee administration</a:t>
            </a:r>
            <a:r>
              <a:rPr lang="en-US" sz="2800" dirty="0" smtClean="0"/>
              <a:t>  </a:t>
            </a:r>
            <a:endParaRPr lang="en-US" sz="2800" dirty="0"/>
          </a:p>
        </p:txBody>
      </p:sp>
      <p:pic>
        <p:nvPicPr>
          <p:cNvPr id="2" name="Picture 1"/>
          <p:cNvPicPr>
            <a:picLocks noChangeAspect="1"/>
          </p:cNvPicPr>
          <p:nvPr/>
        </p:nvPicPr>
        <p:blipFill>
          <a:blip r:embed="rId2"/>
          <a:stretch>
            <a:fillRect/>
          </a:stretch>
        </p:blipFill>
        <p:spPr>
          <a:xfrm>
            <a:off x="613776" y="2141145"/>
            <a:ext cx="10950325" cy="2255491"/>
          </a:xfrm>
          <a:prstGeom prst="rect">
            <a:avLst/>
          </a:prstGeom>
        </p:spPr>
      </p:pic>
    </p:spTree>
    <p:extLst>
      <p:ext uri="{BB962C8B-B14F-4D97-AF65-F5344CB8AC3E}">
        <p14:creationId xmlns:p14="http://schemas.microsoft.com/office/powerpoint/2010/main" val="4105869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a:off x="6015752" y="2073362"/>
            <a:ext cx="0" cy="260024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789676" y="2534223"/>
            <a:ext cx="0" cy="21393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220482" y="2533911"/>
            <a:ext cx="0" cy="213969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491890" y="2967631"/>
            <a:ext cx="3457183" cy="825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4285862" y="2967631"/>
            <a:ext cx="3457183" cy="825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8081132" y="2967631"/>
            <a:ext cx="3781016" cy="825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13777" y="212943"/>
            <a:ext cx="5010409" cy="707886"/>
          </a:xfrm>
          <a:prstGeom prst="rect">
            <a:avLst/>
          </a:prstGeom>
          <a:noFill/>
        </p:spPr>
        <p:txBody>
          <a:bodyPr wrap="square" rtlCol="0">
            <a:spAutoFit/>
          </a:bodyPr>
          <a:lstStyle/>
          <a:p>
            <a:r>
              <a:rPr lang="en-US" sz="4000" dirty="0" smtClean="0"/>
              <a:t>Task </a:t>
            </a:r>
            <a:r>
              <a:rPr lang="en-US" sz="4000" dirty="0"/>
              <a:t>responsibilities</a:t>
            </a:r>
          </a:p>
        </p:txBody>
      </p:sp>
      <p:cxnSp>
        <p:nvCxnSpPr>
          <p:cNvPr id="6" name="Straight Connector 5"/>
          <p:cNvCxnSpPr/>
          <p:nvPr/>
        </p:nvCxnSpPr>
        <p:spPr>
          <a:xfrm flipV="1">
            <a:off x="251163" y="920829"/>
            <a:ext cx="11711193" cy="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4442436" y="1350046"/>
            <a:ext cx="3144033" cy="825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442436" y="1482563"/>
            <a:ext cx="3173384"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rPr>
              <a:t>Coffee Shop </a:t>
            </a:r>
            <a:r>
              <a:rPr lang="en-US" sz="2400" b="1" dirty="0">
                <a:effectLst>
                  <a:outerShdw blurRad="38100" dist="38100" dir="2700000" algn="tl">
                    <a:srgbClr val="000000">
                      <a:alpha val="43137"/>
                    </a:srgbClr>
                  </a:outerShdw>
                </a:effectLst>
              </a:rPr>
              <a:t>S</a:t>
            </a:r>
            <a:r>
              <a:rPr lang="en-US" sz="2400" b="1" dirty="0" smtClean="0">
                <a:effectLst>
                  <a:outerShdw blurRad="38100" dist="38100" dir="2700000" algn="tl">
                    <a:srgbClr val="000000">
                      <a:alpha val="43137"/>
                    </a:srgbClr>
                  </a:outerShdw>
                </a:effectLst>
              </a:rPr>
              <a:t>ystem</a:t>
            </a:r>
            <a:endParaRPr lang="en-US" sz="2400" b="1" dirty="0">
              <a:effectLst>
                <a:outerShdw blurRad="38100" dist="38100" dir="2700000" algn="tl">
                  <a:srgbClr val="000000">
                    <a:alpha val="43137"/>
                  </a:srgbClr>
                </a:outerShdw>
              </a:effectLst>
            </a:endParaRPr>
          </a:p>
        </p:txBody>
      </p:sp>
      <p:sp>
        <p:nvSpPr>
          <p:cNvPr id="32" name="TextBox 31"/>
          <p:cNvSpPr txBox="1"/>
          <p:nvPr/>
        </p:nvSpPr>
        <p:spPr>
          <a:xfrm>
            <a:off x="823686" y="3149543"/>
            <a:ext cx="2790027"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rPr>
              <a:t>Ordering System</a:t>
            </a:r>
          </a:p>
        </p:txBody>
      </p:sp>
      <p:sp>
        <p:nvSpPr>
          <p:cNvPr id="33" name="TextBox 32"/>
          <p:cNvSpPr txBox="1"/>
          <p:nvPr/>
        </p:nvSpPr>
        <p:spPr>
          <a:xfrm>
            <a:off x="4454961" y="3149543"/>
            <a:ext cx="3288084"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rPr>
              <a:t>Stock Administration</a:t>
            </a:r>
          </a:p>
        </p:txBody>
      </p:sp>
      <p:sp>
        <p:nvSpPr>
          <p:cNvPr id="34" name="TextBox 33"/>
          <p:cNvSpPr txBox="1"/>
          <p:nvPr/>
        </p:nvSpPr>
        <p:spPr>
          <a:xfrm>
            <a:off x="8027895" y="3142093"/>
            <a:ext cx="3887489"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rPr>
              <a:t>Employee Administration</a:t>
            </a:r>
          </a:p>
        </p:txBody>
      </p:sp>
      <p:cxnSp>
        <p:nvCxnSpPr>
          <p:cNvPr id="67" name="Straight Connector 66"/>
          <p:cNvCxnSpPr/>
          <p:nvPr/>
        </p:nvCxnSpPr>
        <p:spPr>
          <a:xfrm>
            <a:off x="2205968" y="2552244"/>
            <a:ext cx="75837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3" name="Rounded Rectangle 82"/>
          <p:cNvSpPr/>
          <p:nvPr/>
        </p:nvSpPr>
        <p:spPr>
          <a:xfrm>
            <a:off x="477376" y="4221209"/>
            <a:ext cx="3457183" cy="1455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ounded Rectangle 83"/>
          <p:cNvSpPr/>
          <p:nvPr/>
        </p:nvSpPr>
        <p:spPr>
          <a:xfrm>
            <a:off x="4285862" y="4221209"/>
            <a:ext cx="3457183" cy="1455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ounded Rectangle 84"/>
          <p:cNvSpPr/>
          <p:nvPr/>
        </p:nvSpPr>
        <p:spPr>
          <a:xfrm>
            <a:off x="8081130" y="4239236"/>
            <a:ext cx="3781018" cy="1414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 name="TextBox 1"/>
          <p:cNvSpPr txBox="1"/>
          <p:nvPr/>
        </p:nvSpPr>
        <p:spPr>
          <a:xfrm>
            <a:off x="770867" y="4592308"/>
            <a:ext cx="2870200" cy="707886"/>
          </a:xfrm>
          <a:prstGeom prst="rect">
            <a:avLst/>
          </a:prstGeom>
          <a:noFill/>
        </p:spPr>
        <p:txBody>
          <a:bodyPr wrap="square" rtlCol="0">
            <a:spAutoFit/>
          </a:bodyPr>
          <a:lstStyle/>
          <a:p>
            <a:pPr marL="285750" indent="-285750" algn="ctr">
              <a:buFontTx/>
              <a:buChar char="-"/>
            </a:pPr>
            <a:r>
              <a:rPr lang="en-US" sz="2000" i="1" dirty="0"/>
              <a:t>Heang Sopagna </a:t>
            </a:r>
          </a:p>
          <a:p>
            <a:pPr marL="285750" indent="-285750" algn="ctr">
              <a:buFontTx/>
              <a:buChar char="-"/>
            </a:pPr>
            <a:r>
              <a:rPr lang="en-US" sz="2000" i="1" dirty="0"/>
              <a:t>Hai </a:t>
            </a:r>
            <a:r>
              <a:rPr lang="en-US" sz="2000" i="1" dirty="0" smtClean="0"/>
              <a:t>Mengkuong</a:t>
            </a:r>
            <a:endParaRPr lang="en-US" sz="2000" i="1" dirty="0"/>
          </a:p>
        </p:txBody>
      </p:sp>
      <p:sp>
        <p:nvSpPr>
          <p:cNvPr id="3" name="TextBox 2"/>
          <p:cNvSpPr txBox="1"/>
          <p:nvPr/>
        </p:nvSpPr>
        <p:spPr>
          <a:xfrm>
            <a:off x="4547511" y="4592308"/>
            <a:ext cx="2893790" cy="707886"/>
          </a:xfrm>
          <a:prstGeom prst="rect">
            <a:avLst/>
          </a:prstGeom>
          <a:noFill/>
        </p:spPr>
        <p:txBody>
          <a:bodyPr wrap="square" rtlCol="0">
            <a:spAutoFit/>
          </a:bodyPr>
          <a:lstStyle/>
          <a:p>
            <a:pPr marL="285750" indent="-285750" algn="ctr">
              <a:buFontTx/>
              <a:buChar char="-"/>
            </a:pPr>
            <a:r>
              <a:rPr lang="en-US" sz="2000" i="1" dirty="0" smtClean="0"/>
              <a:t>Hang Monyratanak</a:t>
            </a:r>
            <a:endParaRPr lang="en-US" sz="2000" i="1" dirty="0"/>
          </a:p>
          <a:p>
            <a:pPr marL="285750" indent="-285750" algn="ctr">
              <a:buFontTx/>
              <a:buChar char="-"/>
            </a:pPr>
            <a:r>
              <a:rPr lang="en-US" sz="2000" i="1" dirty="0" smtClean="0"/>
              <a:t>Hal Sokheang</a:t>
            </a:r>
            <a:endParaRPr lang="en-US" sz="2000" i="1" dirty="0"/>
          </a:p>
        </p:txBody>
      </p:sp>
      <p:sp>
        <p:nvSpPr>
          <p:cNvPr id="5" name="TextBox 4"/>
          <p:cNvSpPr txBox="1"/>
          <p:nvPr/>
        </p:nvSpPr>
        <p:spPr>
          <a:xfrm>
            <a:off x="8825470" y="4592308"/>
            <a:ext cx="2209959" cy="707886"/>
          </a:xfrm>
          <a:prstGeom prst="rect">
            <a:avLst/>
          </a:prstGeom>
          <a:noFill/>
        </p:spPr>
        <p:txBody>
          <a:bodyPr wrap="square" rtlCol="0">
            <a:spAutoFit/>
          </a:bodyPr>
          <a:lstStyle/>
          <a:p>
            <a:pPr marL="285750" indent="-285750">
              <a:buFontTx/>
              <a:buChar char="-"/>
            </a:pPr>
            <a:r>
              <a:rPr lang="en-US" sz="2000" i="1" dirty="0" smtClean="0"/>
              <a:t>Han Kimhak</a:t>
            </a:r>
          </a:p>
          <a:p>
            <a:pPr marL="285750" indent="-285750">
              <a:buFontTx/>
              <a:buChar char="-"/>
            </a:pPr>
            <a:r>
              <a:rPr lang="en-US" sz="2000" i="1" dirty="0" smtClean="0"/>
              <a:t>Hel Sokheng</a:t>
            </a:r>
            <a:endParaRPr lang="en-US" sz="2000" i="1" dirty="0"/>
          </a:p>
        </p:txBody>
      </p:sp>
    </p:spTree>
    <p:extLst>
      <p:ext uri="{BB962C8B-B14F-4D97-AF65-F5344CB8AC3E}">
        <p14:creationId xmlns:p14="http://schemas.microsoft.com/office/powerpoint/2010/main" val="584165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3777" y="212943"/>
            <a:ext cx="6137752" cy="707886"/>
          </a:xfrm>
          <a:prstGeom prst="rect">
            <a:avLst/>
          </a:prstGeom>
          <a:noFill/>
        </p:spPr>
        <p:txBody>
          <a:bodyPr wrap="square" rtlCol="0">
            <a:spAutoFit/>
          </a:bodyPr>
          <a:lstStyle/>
          <a:p>
            <a:r>
              <a:rPr lang="en-US" sz="4000" dirty="0" smtClean="0"/>
              <a:t>Flow </a:t>
            </a:r>
            <a:r>
              <a:rPr lang="en-US" sz="4000" dirty="0"/>
              <a:t>of program</a:t>
            </a:r>
            <a:endParaRPr lang="en-US" dirty="0"/>
          </a:p>
        </p:txBody>
      </p:sp>
      <p:cxnSp>
        <p:nvCxnSpPr>
          <p:cNvPr id="6" name="Straight Connector 5"/>
          <p:cNvCxnSpPr/>
          <p:nvPr/>
        </p:nvCxnSpPr>
        <p:spPr>
          <a:xfrm flipV="1">
            <a:off x="251163" y="920829"/>
            <a:ext cx="11711193" cy="3"/>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4630325" y="1875587"/>
            <a:ext cx="2647296" cy="825492"/>
            <a:chOff x="4630325" y="1875587"/>
            <a:chExt cx="2647296" cy="825492"/>
          </a:xfrm>
        </p:grpSpPr>
        <p:sp>
          <p:nvSpPr>
            <p:cNvPr id="9" name="Rounded Rectangle 8"/>
            <p:cNvSpPr/>
            <p:nvPr/>
          </p:nvSpPr>
          <p:spPr>
            <a:xfrm>
              <a:off x="4655378" y="1875587"/>
              <a:ext cx="2597191" cy="825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630325" y="2075642"/>
              <a:ext cx="2647296"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Coffee Shop </a:t>
              </a:r>
              <a:r>
                <a:rPr lang="en-US" sz="2000" b="1" dirty="0">
                  <a:effectLst>
                    <a:outerShdw blurRad="38100" dist="38100" dir="2700000" algn="tl">
                      <a:srgbClr val="000000">
                        <a:alpha val="43137"/>
                      </a:srgbClr>
                    </a:outerShdw>
                  </a:effectLst>
                </a:rPr>
                <a:t>S</a:t>
              </a:r>
              <a:r>
                <a:rPr lang="en-US" sz="2000" b="1" dirty="0" smtClean="0">
                  <a:effectLst>
                    <a:outerShdw blurRad="38100" dist="38100" dir="2700000" algn="tl">
                      <a:srgbClr val="000000">
                        <a:alpha val="43137"/>
                      </a:srgbClr>
                    </a:outerShdw>
                  </a:effectLst>
                </a:rPr>
                <a:t>ystem</a:t>
              </a:r>
              <a:endParaRPr lang="en-US" sz="2000" b="1" dirty="0">
                <a:effectLst>
                  <a:outerShdw blurRad="38100" dist="38100" dir="2700000" algn="tl">
                    <a:srgbClr val="000000">
                      <a:alpha val="43137"/>
                    </a:srgbClr>
                  </a:outerShdw>
                </a:effectLst>
              </a:endParaRPr>
            </a:p>
          </p:txBody>
        </p:sp>
      </p:grpSp>
      <p:grpSp>
        <p:nvGrpSpPr>
          <p:cNvPr id="16" name="Group 15"/>
          <p:cNvGrpSpPr/>
          <p:nvPr/>
        </p:nvGrpSpPr>
        <p:grpSpPr>
          <a:xfrm>
            <a:off x="628379" y="2701079"/>
            <a:ext cx="10945670" cy="1680766"/>
            <a:chOff x="628379" y="2701079"/>
            <a:chExt cx="10945670" cy="1680766"/>
          </a:xfrm>
        </p:grpSpPr>
        <p:sp>
          <p:nvSpPr>
            <p:cNvPr id="15" name="Rounded Rectangle 14"/>
            <p:cNvSpPr/>
            <p:nvPr/>
          </p:nvSpPr>
          <p:spPr>
            <a:xfrm>
              <a:off x="628379" y="3556353"/>
              <a:ext cx="2252608" cy="825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371464" y="3556353"/>
              <a:ext cx="2853973" cy="825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603064" y="3556353"/>
              <a:ext cx="3204819" cy="825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73374" y="3769044"/>
              <a:ext cx="2207613"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Ordering System</a:t>
              </a:r>
              <a:endParaRPr lang="en-US" sz="2400" b="1" dirty="0" smtClean="0">
                <a:effectLst>
                  <a:outerShdw blurRad="38100" dist="38100" dir="2700000" algn="tl">
                    <a:srgbClr val="000000">
                      <a:alpha val="43137"/>
                    </a:srgbClr>
                  </a:outerShdw>
                </a:effectLst>
              </a:endParaRPr>
            </a:p>
          </p:txBody>
        </p:sp>
        <p:sp>
          <p:nvSpPr>
            <p:cNvPr id="12" name="TextBox 11"/>
            <p:cNvSpPr txBox="1"/>
            <p:nvPr/>
          </p:nvSpPr>
          <p:spPr>
            <a:xfrm>
              <a:off x="3449749" y="3769044"/>
              <a:ext cx="2697401"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Stock Administration</a:t>
              </a:r>
              <a:endParaRPr lang="en-US" sz="2400" b="1" dirty="0" smtClean="0">
                <a:effectLst>
                  <a:outerShdw blurRad="38100" dist="38100" dir="2700000" algn="tl">
                    <a:srgbClr val="000000">
                      <a:alpha val="43137"/>
                    </a:srgbClr>
                  </a:outerShdw>
                </a:effectLst>
              </a:endParaRPr>
            </a:p>
          </p:txBody>
        </p:sp>
        <p:sp>
          <p:nvSpPr>
            <p:cNvPr id="13" name="TextBox 12"/>
            <p:cNvSpPr txBox="1"/>
            <p:nvPr/>
          </p:nvSpPr>
          <p:spPr>
            <a:xfrm>
              <a:off x="6576445" y="3769044"/>
              <a:ext cx="3258056"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Employee Administration</a:t>
              </a:r>
              <a:endParaRPr lang="en-US" sz="2400" b="1" dirty="0" smtClean="0">
                <a:effectLst>
                  <a:outerShdw blurRad="38100" dist="38100" dir="2700000" algn="tl">
                    <a:srgbClr val="000000">
                      <a:alpha val="43137"/>
                    </a:srgbClr>
                  </a:outerShdw>
                </a:effectLst>
              </a:endParaRPr>
            </a:p>
          </p:txBody>
        </p:sp>
        <p:cxnSp>
          <p:nvCxnSpPr>
            <p:cNvPr id="18" name="Straight Arrow Connector 17"/>
            <p:cNvCxnSpPr/>
            <p:nvPr/>
          </p:nvCxnSpPr>
          <p:spPr>
            <a:xfrm flipH="1">
              <a:off x="2404997" y="2701079"/>
              <a:ext cx="2225328" cy="7059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5411244" y="2805829"/>
              <a:ext cx="275572" cy="6012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603064" y="2805829"/>
              <a:ext cx="649505" cy="6012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10045874" y="3556353"/>
              <a:ext cx="1528175" cy="825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0531256" y="3742703"/>
              <a:ext cx="594987" cy="400110"/>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rPr>
                <a:t>Exit</a:t>
              </a:r>
            </a:p>
          </p:txBody>
        </p:sp>
        <p:cxnSp>
          <p:nvCxnSpPr>
            <p:cNvPr id="28" name="Straight Arrow Connector 27"/>
            <p:cNvCxnSpPr/>
            <p:nvPr/>
          </p:nvCxnSpPr>
          <p:spPr>
            <a:xfrm>
              <a:off x="7277621" y="2701079"/>
              <a:ext cx="3253635" cy="7059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733812" y="4496842"/>
            <a:ext cx="8492531" cy="1678488"/>
            <a:chOff x="733812" y="4496842"/>
            <a:chExt cx="8492531" cy="1678488"/>
          </a:xfrm>
        </p:grpSpPr>
        <p:sp>
          <p:nvSpPr>
            <p:cNvPr id="29" name="Rounded Rectangle 28"/>
            <p:cNvSpPr/>
            <p:nvPr/>
          </p:nvSpPr>
          <p:spPr>
            <a:xfrm>
              <a:off x="733812" y="5311034"/>
              <a:ext cx="2041741" cy="864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3777578" y="5311034"/>
              <a:ext cx="2041741" cy="864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7184602" y="5311034"/>
              <a:ext cx="2041741" cy="864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165959" y="5543127"/>
              <a:ext cx="1177446" cy="400110"/>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rPr>
                <a:t>Process</a:t>
              </a:r>
            </a:p>
          </p:txBody>
        </p:sp>
        <p:sp>
          <p:nvSpPr>
            <p:cNvPr id="34" name="TextBox 33"/>
            <p:cNvSpPr txBox="1"/>
            <p:nvPr/>
          </p:nvSpPr>
          <p:spPr>
            <a:xfrm>
              <a:off x="7616749" y="5543127"/>
              <a:ext cx="1177446" cy="400110"/>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rPr>
                <a:t>Process</a:t>
              </a:r>
            </a:p>
          </p:txBody>
        </p:sp>
        <p:sp>
          <p:nvSpPr>
            <p:cNvPr id="35" name="TextBox 34"/>
            <p:cNvSpPr txBox="1"/>
            <p:nvPr/>
          </p:nvSpPr>
          <p:spPr>
            <a:xfrm>
              <a:off x="4209725" y="5543127"/>
              <a:ext cx="1177446" cy="400110"/>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rPr>
                <a:t>Process</a:t>
              </a:r>
            </a:p>
          </p:txBody>
        </p:sp>
        <p:cxnSp>
          <p:nvCxnSpPr>
            <p:cNvPr id="39" name="Straight Arrow Connector 38"/>
            <p:cNvCxnSpPr/>
            <p:nvPr/>
          </p:nvCxnSpPr>
          <p:spPr>
            <a:xfrm>
              <a:off x="1754682" y="4496842"/>
              <a:ext cx="0" cy="67640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8205472" y="4526069"/>
              <a:ext cx="0" cy="67640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798448" y="4526069"/>
              <a:ext cx="0" cy="67640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1017249" y="1218995"/>
            <a:ext cx="2775496"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dirty="0" smtClean="0"/>
              <a:t>Program Start</a:t>
            </a:r>
            <a:endParaRPr lang="en-US" dirty="0"/>
          </a:p>
        </p:txBody>
      </p:sp>
    </p:spTree>
    <p:extLst>
      <p:ext uri="{BB962C8B-B14F-4D97-AF65-F5344CB8AC3E}">
        <p14:creationId xmlns:p14="http://schemas.microsoft.com/office/powerpoint/2010/main" val="501427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25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1000" fill="hold"/>
                                        <p:tgtEl>
                                          <p:spTgt spid="16"/>
                                        </p:tgtEl>
                                        <p:attrNameLst>
                                          <p:attrName>ppt_x</p:attrName>
                                        </p:attrNameLst>
                                      </p:cBhvr>
                                      <p:tavLst>
                                        <p:tav tm="0">
                                          <p:val>
                                            <p:strVal val="#ppt_x"/>
                                          </p:val>
                                        </p:tav>
                                        <p:tav tm="100000">
                                          <p:val>
                                            <p:strVal val="#ppt_x"/>
                                          </p:val>
                                        </p:tav>
                                      </p:tavLst>
                                    </p:anim>
                                    <p:anim calcmode="lin" valueType="num">
                                      <p:cBhvr additive="base">
                                        <p:cTn id="14"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750" fill="hold"/>
                                        <p:tgtEl>
                                          <p:spTgt spid="17"/>
                                        </p:tgtEl>
                                        <p:attrNameLst>
                                          <p:attrName>ppt_x</p:attrName>
                                        </p:attrNameLst>
                                      </p:cBhvr>
                                      <p:tavLst>
                                        <p:tav tm="0">
                                          <p:val>
                                            <p:strVal val="#ppt_x"/>
                                          </p:val>
                                        </p:tav>
                                        <p:tav tm="100000">
                                          <p:val>
                                            <p:strVal val="#ppt_x"/>
                                          </p:val>
                                        </p:tav>
                                      </p:tavLst>
                                    </p:anim>
                                    <p:anim calcmode="lin" valueType="num">
                                      <p:cBhvr additive="base">
                                        <p:cTn id="20" dur="75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719</TotalTime>
  <Words>320</Words>
  <Application>Microsoft Office PowerPoint</Application>
  <PresentationFormat>Widescreen</PresentationFormat>
  <Paragraphs>117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Algerian</vt:lpstr>
      <vt:lpstr>Arial</vt:lpstr>
      <vt:lpstr>Calibri</vt:lpstr>
      <vt:lpstr>Century Gothic</vt:lpstr>
      <vt:lpstr>VNharrington</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Coffee shop system</dc:title>
  <dc:creator>Heang Sopagna</dc:creator>
  <cp:lastModifiedBy>Heang Sopagna</cp:lastModifiedBy>
  <cp:revision>55</cp:revision>
  <dcterms:created xsi:type="dcterms:W3CDTF">2021-01-24T17:36:17Z</dcterms:created>
  <dcterms:modified xsi:type="dcterms:W3CDTF">2021-01-26T08:50:02Z</dcterms:modified>
</cp:coreProperties>
</file>