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8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7"/>
  </p:notesMasterIdLst>
  <p:sldIdLst>
    <p:sldId id="876" r:id="rId5"/>
    <p:sldId id="925" r:id="rId6"/>
    <p:sldId id="759" r:id="rId7"/>
    <p:sldId id="628" r:id="rId8"/>
    <p:sldId id="926" r:id="rId9"/>
    <p:sldId id="1059" r:id="rId10"/>
    <p:sldId id="1149" r:id="rId11"/>
    <p:sldId id="1148" r:id="rId12"/>
    <p:sldId id="1060" r:id="rId13"/>
    <p:sldId id="927" r:id="rId14"/>
    <p:sldId id="788" r:id="rId15"/>
    <p:sldId id="1070" r:id="rId16"/>
    <p:sldId id="1071" r:id="rId17"/>
    <p:sldId id="1131" r:id="rId18"/>
    <p:sldId id="1132" r:id="rId19"/>
    <p:sldId id="1133" r:id="rId20"/>
    <p:sldId id="1134" r:id="rId21"/>
    <p:sldId id="1130" r:id="rId22"/>
    <p:sldId id="886" r:id="rId23"/>
    <p:sldId id="936" r:id="rId24"/>
    <p:sldId id="1072" r:id="rId25"/>
    <p:sldId id="1074" r:id="rId26"/>
    <p:sldId id="1075" r:id="rId27"/>
    <p:sldId id="1076" r:id="rId28"/>
    <p:sldId id="1136" r:id="rId29"/>
    <p:sldId id="1137" r:id="rId30"/>
    <p:sldId id="1138" r:id="rId31"/>
    <p:sldId id="1139" r:id="rId32"/>
    <p:sldId id="1140" r:id="rId33"/>
    <p:sldId id="1135" r:id="rId34"/>
    <p:sldId id="942" r:id="rId35"/>
    <p:sldId id="957" r:id="rId36"/>
    <p:sldId id="1078" r:id="rId37"/>
    <p:sldId id="1080" r:id="rId38"/>
    <p:sldId id="1079" r:id="rId39"/>
    <p:sldId id="1150" r:id="rId40"/>
    <p:sldId id="1081" r:id="rId41"/>
    <p:sldId id="1142" r:id="rId42"/>
    <p:sldId id="952" r:id="rId43"/>
    <p:sldId id="966" r:id="rId44"/>
    <p:sldId id="1082" r:id="rId45"/>
    <p:sldId id="1083" r:id="rId46"/>
    <p:sldId id="1085" r:id="rId47"/>
    <p:sldId id="1086" r:id="rId48"/>
    <p:sldId id="980" r:id="rId49"/>
    <p:sldId id="1151" r:id="rId50"/>
    <p:sldId id="1152" r:id="rId51"/>
    <p:sldId id="1143" r:id="rId52"/>
    <p:sldId id="1144" r:id="rId53"/>
    <p:sldId id="1154" r:id="rId54"/>
    <p:sldId id="1155" r:id="rId55"/>
    <p:sldId id="1147" r:id="rId56"/>
  </p:sldIdLst>
  <p:sldSz cx="9144000" cy="5143500" type="screen16x9"/>
  <p:notesSz cx="6858000" cy="9144000"/>
  <p:custDataLst>
    <p:tags r:id="rId5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E1853-DD63-445D-9160-D6FAAF4F60CC}" v="1" dt="2022-12-19T09:30:16.938"/>
    <p1510:client id="{5539823F-2AA0-4CA3-9266-D6A981F4F025}" v="2" dt="2022-12-18T14:48:17.944"/>
    <p1510:client id="{879B736B-17BD-43AF-B023-331CAF2EB082}" v="2" dt="2022-12-19T08:37:17.750"/>
    <p1510:client id="{B6040445-1ADE-4EFD-85BF-9DEF01E0BA33}" v="11" dt="2022-11-20T15:05:11.406"/>
    <p1510:client id="{C675F7AF-C2F8-42F6-81DB-1EB34CE93E64}" v="1" dt="2022-11-21T08:58:40.399"/>
    <p1510:client id="{FD4A40F0-E240-16F9-C394-021D40093E26}" v="1" dt="2022-11-28T05:26:5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3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EM Thayheng" userId="S::nhem.thayheng@itc.edu.kh::c769524c-fb4a-43e0-a439-12802ce8c74c" providerId="AD" clId="Web-{B6040445-1ADE-4EFD-85BF-9DEF01E0BA33}"/>
    <pc:docChg chg="delSld">
      <pc:chgData name="NHEM Thayheng" userId="S::nhem.thayheng@itc.edu.kh::c769524c-fb4a-43e0-a439-12802ce8c74c" providerId="AD" clId="Web-{B6040445-1ADE-4EFD-85BF-9DEF01E0BA33}" dt="2022-11-20T15:05:11.406" v="10"/>
      <pc:docMkLst>
        <pc:docMk/>
      </pc:docMkLst>
      <pc:sldChg chg="del">
        <pc:chgData name="NHEM Thayheng" userId="S::nhem.thayheng@itc.edu.kh::c769524c-fb4a-43e0-a439-12802ce8c74c" providerId="AD" clId="Web-{B6040445-1ADE-4EFD-85BF-9DEF01E0BA33}" dt="2022-11-20T15:05:11.406" v="10"/>
        <pc:sldMkLst>
          <pc:docMk/>
          <pc:sldMk cId="343650477" sldId="513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406" v="5"/>
        <pc:sldMkLst>
          <pc:docMk/>
          <pc:sldMk cId="794653849" sldId="924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406" v="6"/>
        <pc:sldMkLst>
          <pc:docMk/>
          <pc:sldMk cId="34472702" sldId="1053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390" v="4"/>
        <pc:sldMkLst>
          <pc:docMk/>
          <pc:sldMk cId="4051986856" sldId="1054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406" v="9"/>
        <pc:sldMkLst>
          <pc:docMk/>
          <pc:sldMk cId="2982443213" sldId="1123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390" v="3"/>
        <pc:sldMkLst>
          <pc:docMk/>
          <pc:sldMk cId="296139971" sldId="1124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390" v="2"/>
        <pc:sldMkLst>
          <pc:docMk/>
          <pc:sldMk cId="1901013201" sldId="1156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390" v="1"/>
        <pc:sldMkLst>
          <pc:docMk/>
          <pc:sldMk cId="2248321265" sldId="1157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390" v="0"/>
        <pc:sldMkLst>
          <pc:docMk/>
          <pc:sldMk cId="2768479279" sldId="1158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406" v="8"/>
        <pc:sldMkLst>
          <pc:docMk/>
          <pc:sldMk cId="122153960" sldId="1159"/>
        </pc:sldMkLst>
      </pc:sldChg>
      <pc:sldChg chg="del">
        <pc:chgData name="NHEM Thayheng" userId="S::nhem.thayheng@itc.edu.kh::c769524c-fb4a-43e0-a439-12802ce8c74c" providerId="AD" clId="Web-{B6040445-1ADE-4EFD-85BF-9DEF01E0BA33}" dt="2022-11-20T15:05:11.406" v="7"/>
        <pc:sldMkLst>
          <pc:docMk/>
          <pc:sldMk cId="1736058053" sldId="1160"/>
        </pc:sldMkLst>
      </pc:sldChg>
    </pc:docChg>
  </pc:docChgLst>
  <pc:docChgLst>
    <pc:chgData name="HONG ZAPON" userId="S::hong_zapon@dtc1.itc.edu.kh::ba888311-c14f-4dc0-9abd-9476e1c64ed2" providerId="AD" clId="Web-{879B736B-17BD-43AF-B023-331CAF2EB082}"/>
    <pc:docChg chg="modSld">
      <pc:chgData name="HONG ZAPON" userId="S::hong_zapon@dtc1.itc.edu.kh::ba888311-c14f-4dc0-9abd-9476e1c64ed2" providerId="AD" clId="Web-{879B736B-17BD-43AF-B023-331CAF2EB082}" dt="2022-12-19T08:37:17.750" v="1" actId="1076"/>
      <pc:docMkLst>
        <pc:docMk/>
      </pc:docMkLst>
      <pc:sldChg chg="modSp">
        <pc:chgData name="HONG ZAPON" userId="S::hong_zapon@dtc1.itc.edu.kh::ba888311-c14f-4dc0-9abd-9476e1c64ed2" providerId="AD" clId="Web-{879B736B-17BD-43AF-B023-331CAF2EB082}" dt="2022-12-19T08:37:17.750" v="1" actId="1076"/>
        <pc:sldMkLst>
          <pc:docMk/>
          <pc:sldMk cId="1265191498" sldId="1079"/>
        </pc:sldMkLst>
        <pc:picChg chg="mod">
          <ac:chgData name="HONG ZAPON" userId="S::hong_zapon@dtc1.itc.edu.kh::ba888311-c14f-4dc0-9abd-9476e1c64ed2" providerId="AD" clId="Web-{879B736B-17BD-43AF-B023-331CAF2EB082}" dt="2022-12-19T08:37:17.750" v="1" actId="1076"/>
          <ac:picMkLst>
            <pc:docMk/>
            <pc:sldMk cId="1265191498" sldId="1079"/>
            <ac:picMk id="11266" creationId="{00000000-0000-0000-0000-000000000000}"/>
          </ac:picMkLst>
        </pc:picChg>
      </pc:sldChg>
      <pc:sldChg chg="modSp">
        <pc:chgData name="HONG ZAPON" userId="S::hong_zapon@dtc1.itc.edu.kh::ba888311-c14f-4dc0-9abd-9476e1c64ed2" providerId="AD" clId="Web-{879B736B-17BD-43AF-B023-331CAF2EB082}" dt="2022-12-19T08:25:20.459" v="0" actId="1076"/>
        <pc:sldMkLst>
          <pc:docMk/>
          <pc:sldMk cId="3251211513" sldId="1080"/>
        </pc:sldMkLst>
        <pc:picChg chg="mod">
          <ac:chgData name="HONG ZAPON" userId="S::hong_zapon@dtc1.itc.edu.kh::ba888311-c14f-4dc0-9abd-9476e1c64ed2" providerId="AD" clId="Web-{879B736B-17BD-43AF-B023-331CAF2EB082}" dt="2022-12-19T08:25:20.459" v="0" actId="1076"/>
          <ac:picMkLst>
            <pc:docMk/>
            <pc:sldMk cId="3251211513" sldId="1080"/>
            <ac:picMk id="10242" creationId="{00000000-0000-0000-0000-000000000000}"/>
          </ac:picMkLst>
        </pc:picChg>
      </pc:sldChg>
    </pc:docChg>
  </pc:docChgLst>
  <pc:docChgLst>
    <pc:chgData name="KHEAN ENGLY" userId="S::khean_engly@dtc1.itc.edu.kh::401aa9e0-89cf-4cd5-9c36-59efdafe0780" providerId="AD" clId="Web-{FD4A40F0-E240-16F9-C394-021D40093E26}"/>
    <pc:docChg chg="modSld">
      <pc:chgData name="KHEAN ENGLY" userId="S::khean_engly@dtc1.itc.edu.kh::401aa9e0-89cf-4cd5-9c36-59efdafe0780" providerId="AD" clId="Web-{FD4A40F0-E240-16F9-C394-021D40093E26}" dt="2022-11-28T05:26:58.613" v="0"/>
      <pc:docMkLst>
        <pc:docMk/>
      </pc:docMkLst>
      <pc:sldChg chg="modSp">
        <pc:chgData name="KHEAN ENGLY" userId="S::khean_engly@dtc1.itc.edu.kh::401aa9e0-89cf-4cd5-9c36-59efdafe0780" providerId="AD" clId="Web-{FD4A40F0-E240-16F9-C394-021D40093E26}" dt="2022-11-28T05:26:58.613" v="0"/>
        <pc:sldMkLst>
          <pc:docMk/>
          <pc:sldMk cId="700830764" sldId="957"/>
        </pc:sldMkLst>
        <pc:graphicFrameChg chg="modGraphic">
          <ac:chgData name="KHEAN ENGLY" userId="S::khean_engly@dtc1.itc.edu.kh::401aa9e0-89cf-4cd5-9c36-59efdafe0780" providerId="AD" clId="Web-{FD4A40F0-E240-16F9-C394-021D40093E26}" dt="2022-11-28T05:26:58.613" v="0"/>
          <ac:graphicFrameMkLst>
            <pc:docMk/>
            <pc:sldMk cId="700830764" sldId="957"/>
            <ac:graphicFrameMk id="2" creationId="{00000000-0000-0000-0000-000000000000}"/>
          </ac:graphicFrameMkLst>
        </pc:graphicFrameChg>
      </pc:sldChg>
    </pc:docChg>
  </pc:docChgLst>
  <pc:docChgLst>
    <pc:chgData name="KIM LEAKHENA" userId="S::kim_leakhena@dtc1.itc.edu.kh::bbe1548d-8a31-4f12-9c15-8fc12480ac06" providerId="AD" clId="Web-{5539823F-2AA0-4CA3-9266-D6A981F4F025}"/>
    <pc:docChg chg="addSld delSld">
      <pc:chgData name="KIM LEAKHENA" userId="S::kim_leakhena@dtc1.itc.edu.kh::bbe1548d-8a31-4f12-9c15-8fc12480ac06" providerId="AD" clId="Web-{5539823F-2AA0-4CA3-9266-D6A981F4F025}" dt="2022-12-18T14:48:17.944" v="1"/>
      <pc:docMkLst>
        <pc:docMk/>
      </pc:docMkLst>
      <pc:sldChg chg="new del">
        <pc:chgData name="KIM LEAKHENA" userId="S::kim_leakhena@dtc1.itc.edu.kh::bbe1548d-8a31-4f12-9c15-8fc12480ac06" providerId="AD" clId="Web-{5539823F-2AA0-4CA3-9266-D6A981F4F025}" dt="2022-12-18T14:48:17.944" v="1"/>
        <pc:sldMkLst>
          <pc:docMk/>
          <pc:sldMk cId="2674059512" sldId="1156"/>
        </pc:sldMkLst>
      </pc:sldChg>
    </pc:docChg>
  </pc:docChgLst>
  <pc:docChgLst>
    <pc:chgData name="DIN SEANGMENG" userId="S::din_seangmeng@dtc1.itc.edu.kh::91219b0e-b8b8-444d-a21d-3e26a78f1f08" providerId="AD" clId="Web-{C675F7AF-C2F8-42F6-81DB-1EB34CE93E64}"/>
    <pc:docChg chg="modSld">
      <pc:chgData name="DIN SEANGMENG" userId="S::din_seangmeng@dtc1.itc.edu.kh::91219b0e-b8b8-444d-a21d-3e26a78f1f08" providerId="AD" clId="Web-{C675F7AF-C2F8-42F6-81DB-1EB34CE93E64}" dt="2022-11-21T08:58:40.399" v="0"/>
      <pc:docMkLst>
        <pc:docMk/>
      </pc:docMkLst>
      <pc:sldChg chg="modSp">
        <pc:chgData name="DIN SEANGMENG" userId="S::din_seangmeng@dtc1.itc.edu.kh::91219b0e-b8b8-444d-a21d-3e26a78f1f08" providerId="AD" clId="Web-{C675F7AF-C2F8-42F6-81DB-1EB34CE93E64}" dt="2022-11-21T08:58:40.399" v="0"/>
        <pc:sldMkLst>
          <pc:docMk/>
          <pc:sldMk cId="3381894665" sldId="925"/>
        </pc:sldMkLst>
        <pc:graphicFrameChg chg="modGraphic">
          <ac:chgData name="DIN SEANGMENG" userId="S::din_seangmeng@dtc1.itc.edu.kh::91219b0e-b8b8-444d-a21d-3e26a78f1f08" providerId="AD" clId="Web-{C675F7AF-C2F8-42F6-81DB-1EB34CE93E64}" dt="2022-11-21T08:58:40.399" v="0"/>
          <ac:graphicFrameMkLst>
            <pc:docMk/>
            <pc:sldMk cId="3381894665" sldId="925"/>
            <ac:graphicFrameMk id="3" creationId="{00000000-0000-0000-0000-000000000000}"/>
          </ac:graphicFrameMkLst>
        </pc:graphicFrameChg>
      </pc:sldChg>
    </pc:docChg>
  </pc:docChgLst>
  <pc:docChgLst>
    <pc:chgData name="HONG ZAPON" userId="S::hong_zapon@dtc1.itc.edu.kh::ba888311-c14f-4dc0-9abd-9476e1c64ed2" providerId="AD" clId="Web-{45FE1853-DD63-445D-9160-D6FAAF4F60CC}"/>
    <pc:docChg chg="modSld">
      <pc:chgData name="HONG ZAPON" userId="S::hong_zapon@dtc1.itc.edu.kh::ba888311-c14f-4dc0-9abd-9476e1c64ed2" providerId="AD" clId="Web-{45FE1853-DD63-445D-9160-D6FAAF4F60CC}" dt="2022-12-19T09:30:16.938" v="0" actId="14100"/>
      <pc:docMkLst>
        <pc:docMk/>
      </pc:docMkLst>
      <pc:sldChg chg="modSp">
        <pc:chgData name="HONG ZAPON" userId="S::hong_zapon@dtc1.itc.edu.kh::ba888311-c14f-4dc0-9abd-9476e1c64ed2" providerId="AD" clId="Web-{45FE1853-DD63-445D-9160-D6FAAF4F60CC}" dt="2022-12-19T09:30:16.938" v="0" actId="14100"/>
        <pc:sldMkLst>
          <pc:docMk/>
          <pc:sldMk cId="3978408560" sldId="966"/>
        </pc:sldMkLst>
        <pc:picChg chg="mod">
          <ac:chgData name="HONG ZAPON" userId="S::hong_zapon@dtc1.itc.edu.kh::ba888311-c14f-4dc0-9abd-9476e1c64ed2" providerId="AD" clId="Web-{45FE1853-DD63-445D-9160-D6FAAF4F60CC}" dt="2022-12-19T09:30:16.938" v="0" actId="14100"/>
          <ac:picMkLst>
            <pc:docMk/>
            <pc:sldMk cId="3978408560" sldId="966"/>
            <ac:picMk id="1229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/>
              <a:t>Cisco Networking Academy Program</a:t>
            </a:r>
          </a:p>
          <a:p>
            <a:pPr>
              <a:buFontTx/>
              <a:buNone/>
            </a:pPr>
            <a:r>
              <a:rPr lang="en-US" b="0"/>
              <a:t>Switching, Routing, and Wireless Essentials v7.0 (SRWE)</a:t>
            </a:r>
          </a:p>
          <a:p>
            <a:pPr>
              <a:buFontTx/>
              <a:buNone/>
            </a:pPr>
            <a:r>
              <a:rPr lang="en-US" sz="1200" b="0"/>
              <a:t>Module 3: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/>
              <a:t> Defining VLAN Trunks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 Networks without VLANs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Networks with VLANs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Identification with a Tag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3.2.5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Native VLANs and 802.1Q Tagging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3.2.6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Voice VLAN Tagging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3.2.7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Voice VLAN Verification Example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3.2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3.2.8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Packet Tracer – Investigate a VLAN 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3.2.9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>
                <a:effectLst/>
              </a:rPr>
              <a:t>– Check Your Understanding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 Environment</a:t>
            </a:r>
            <a:r>
              <a:rPr lang="en-US" sz="1200">
                <a:effectLst/>
              </a:rPr>
              <a:t> 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3.0 – Introduction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Ranges on Catalyst Switches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1200" b="0"/>
              <a:t>3 – VLANs</a:t>
            </a:r>
          </a:p>
          <a:p>
            <a:pPr>
              <a:buFontTx/>
              <a:buNone/>
            </a:pPr>
            <a:r>
              <a:rPr lang="fr-FR" sz="1200" b="0"/>
              <a:t>3.3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Creation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Creation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Port Assignment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VLAN Port Assignment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3.3.6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Data and Voice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3.3.7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Data and Voice VLAN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3.3.8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Verify VLAN Information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3.3.9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Change VLAN Port Membership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Delete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3.3.11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Syntax Checker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</a:t>
            </a:r>
            <a:r>
              <a:rPr lang="en-US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3.3.12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/>
              <a:t>Packet Tracer – VLAN Configuration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3.4.1</a:t>
            </a:r>
            <a:r>
              <a:rPr lang="en-US" baseline="0"/>
              <a:t> – </a:t>
            </a:r>
            <a:r>
              <a:rPr lang="en-US" altLang="en-US"/>
              <a:t>Trunk Configuration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3.4.2</a:t>
            </a:r>
            <a:r>
              <a:rPr lang="en-US" baseline="0"/>
              <a:t> – </a:t>
            </a:r>
            <a:r>
              <a:rPr lang="en-US" altLang="en-US"/>
              <a:t>Trunk Configuration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3.4.3</a:t>
            </a:r>
            <a:r>
              <a:rPr lang="en-US" baseline="0"/>
              <a:t> – </a:t>
            </a:r>
            <a:r>
              <a:rPr lang="en-US" altLang="en-US"/>
              <a:t>Verify Trunk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3.4.4</a:t>
            </a:r>
            <a:r>
              <a:rPr lang="en-US" baseline="0"/>
              <a:t> – </a:t>
            </a:r>
            <a:r>
              <a:rPr lang="en-US" altLang="en-US"/>
              <a:t>Reset the Trunk to the Default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3.4.4</a:t>
            </a:r>
            <a:r>
              <a:rPr lang="en-US" baseline="0"/>
              <a:t> – </a:t>
            </a:r>
            <a:r>
              <a:rPr lang="en-US" altLang="en-US"/>
              <a:t>Reset the Trunk to the Default State (Cont.)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3.4.5</a:t>
            </a:r>
            <a:r>
              <a:rPr lang="en-US" baseline="0"/>
              <a:t> – </a:t>
            </a:r>
            <a:r>
              <a:rPr lang="en-US" altLang="en-US"/>
              <a:t>Packet Tracer – Configure Trunks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3.4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/>
          </a:p>
          <a:p>
            <a:r>
              <a:rPr lang="en-US"/>
              <a:t>3.4.6</a:t>
            </a:r>
            <a:r>
              <a:rPr lang="en-US" baseline="0"/>
              <a:t> – </a:t>
            </a:r>
            <a:r>
              <a:rPr lang="en-US" altLang="en-US"/>
              <a:t>Lab – Configure VLANs and Trunks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/>
              <a:t>VLAN Definitions</a:t>
            </a:r>
            <a:endParaRPr lang="en-US" sz="1200" kern="12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3.5.1 – </a:t>
            </a:r>
            <a:r>
              <a:rPr lang="en-US" altLang="en-US"/>
              <a:t>Introduction to DTP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3.5.2 – </a:t>
            </a:r>
            <a:r>
              <a:rPr lang="en-US" altLang="en-US"/>
              <a:t>Negotiated Interface Modes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3.5.3 – </a:t>
            </a:r>
            <a:r>
              <a:rPr lang="en-US" altLang="en-US" sz="1200"/>
              <a:t>Results of a DTP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3.5.4 – </a:t>
            </a:r>
            <a:r>
              <a:rPr lang="en-US" altLang="en-US" sz="1200"/>
              <a:t>Verify DTP Mode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3.5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3.5.5 – </a:t>
            </a:r>
            <a:r>
              <a:rPr lang="en-US" altLang="en-US"/>
              <a:t>Packet Tracer – Configure DTP</a:t>
            </a: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/>
              <a:t>3.5.6 </a:t>
            </a:r>
            <a:r>
              <a:rPr lang="en-US" sz="1200">
                <a:effectLst/>
              </a:rPr>
              <a:t>– Check Your Understanding –</a:t>
            </a:r>
            <a:r>
              <a:rPr lang="en-US" sz="1200" baseline="0">
                <a:effectLst/>
              </a:rPr>
              <a:t>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/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3.6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3.6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3.6.1</a:t>
            </a:r>
            <a:r>
              <a:rPr lang="en-US" baseline="0">
                <a:latin typeface="Arial" charset="0"/>
              </a:rPr>
              <a:t> </a:t>
            </a:r>
            <a:r>
              <a:rPr lang="en-US" baseline="0"/>
              <a:t>– </a:t>
            </a:r>
            <a:r>
              <a:rPr lang="en-US" altLang="en-US"/>
              <a:t>Packet Tracer – Implement VLANs and Trunking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3.6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3.6.2</a:t>
            </a:r>
            <a:r>
              <a:rPr lang="en-US" baseline="0">
                <a:latin typeface="Arial" charset="0"/>
              </a:rPr>
              <a:t> </a:t>
            </a:r>
            <a:r>
              <a:rPr lang="en-US" baseline="0"/>
              <a:t>– </a:t>
            </a:r>
            <a:r>
              <a:rPr lang="en-US" altLang="en-US"/>
              <a:t>Lab – Implement VLANs and Trunking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3.6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3.6.3</a:t>
            </a:r>
            <a:r>
              <a:rPr lang="en-US" baseline="0">
                <a:latin typeface="Arial" charset="0"/>
              </a:rPr>
              <a:t> – </a:t>
            </a:r>
            <a:r>
              <a:rPr lang="en-US" altLang="en-US"/>
              <a:t>What did I learn in this module?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3.6 –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 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3.6.3</a:t>
            </a:r>
            <a:r>
              <a:rPr lang="en-US" baseline="0">
                <a:latin typeface="Arial" charset="0"/>
              </a:rPr>
              <a:t> – </a:t>
            </a:r>
            <a:r>
              <a:rPr lang="en-US" altLang="en-US"/>
              <a:t>What did I learn in this module? (Cont.)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3.6.4 – Module Quiz –</a:t>
            </a:r>
            <a:r>
              <a:rPr lang="en-US" baseline="0"/>
              <a:t> </a:t>
            </a:r>
            <a:r>
              <a:rPr lang="en-US"/>
              <a:t>Protocols and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3.1.2</a:t>
            </a:r>
            <a:r>
              <a:rPr lang="en-US" baseline="0">
                <a:latin typeface="Arial" charset="0"/>
              </a:rPr>
              <a:t> </a:t>
            </a:r>
            <a:r>
              <a:rPr lang="en-US" sz="1200" b="0"/>
              <a:t>–</a:t>
            </a:r>
            <a:r>
              <a:rPr lang="en-US" altLang="en-US"/>
              <a:t>  Benefits of a VLAN Design</a:t>
            </a:r>
            <a:endParaRPr lang="en-US" baseline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New Terms and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2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New Terms and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3.1.3</a:t>
            </a:r>
            <a:r>
              <a:rPr lang="en-US" baseline="0">
                <a:latin typeface="Arial" charset="0"/>
              </a:rPr>
              <a:t> </a:t>
            </a:r>
            <a:r>
              <a:rPr lang="en-US" sz="1200" b="0"/>
              <a:t>–  </a:t>
            </a:r>
            <a:r>
              <a:rPr lang="en-US" altLang="en-US"/>
              <a:t>Types of VLANs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3.1.3</a:t>
            </a:r>
            <a:r>
              <a:rPr lang="en-US" baseline="0">
                <a:latin typeface="Arial" charset="0"/>
              </a:rPr>
              <a:t> </a:t>
            </a:r>
            <a:r>
              <a:rPr lang="en-US" sz="1200" b="0"/>
              <a:t>–  </a:t>
            </a:r>
            <a:r>
              <a:rPr lang="en-US" altLang="en-US"/>
              <a:t>Types of VLANs (Cont.)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3.1.3</a:t>
            </a:r>
            <a:r>
              <a:rPr lang="en-US" baseline="0">
                <a:latin typeface="Arial" charset="0"/>
              </a:rPr>
              <a:t> </a:t>
            </a:r>
            <a:r>
              <a:rPr lang="en-US" sz="1200" b="0"/>
              <a:t>–  </a:t>
            </a:r>
            <a:r>
              <a:rPr lang="en-US" altLang="en-US"/>
              <a:t>Types of VLANs (Cont.)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/>
              <a:t>3 –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/>
              <a:t>3.1 – Overview</a:t>
            </a:r>
            <a:r>
              <a:rPr lang="en-US" sz="1200" b="0" baseline="0"/>
              <a:t> of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3.1.4</a:t>
            </a:r>
            <a:r>
              <a:rPr lang="en-US" baseline="0">
                <a:latin typeface="Arial" charset="0"/>
              </a:rPr>
              <a:t> </a:t>
            </a:r>
            <a:r>
              <a:rPr lang="en-US" sz="1200" b="0"/>
              <a:t>– </a:t>
            </a:r>
            <a:r>
              <a:rPr lang="en-US" altLang="en-US"/>
              <a:t> Packet Tracer – Who Hears the Broadcast?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3.1.5 </a:t>
            </a:r>
            <a:r>
              <a:rPr lang="en-US" sz="1200">
                <a:effectLst/>
              </a:rPr>
              <a:t>– Check Your Understanding – </a:t>
            </a:r>
            <a:r>
              <a:rPr lang="en-US" altLang="en-US" sz="1200"/>
              <a:t>Overview of VLANs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3: </a:t>
            </a:r>
            <a:r>
              <a:rPr lang="en-US" sz="48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sz="4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  <a:endParaRPr 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3.2 VLANs in a </a:t>
            </a:r>
            <a:b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Multi-Switched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VLAN Identification with a Tag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5768" y="804090"/>
            <a:ext cx="5307394" cy="18110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The IEEE 802.1Q header is 4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When the tag is created the FCS must be recalculated.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When sent to end devices, this tag must be removed and the FCS recalculated back to its original number.</a:t>
            </a:r>
          </a:p>
          <a:p>
            <a:pPr marL="0" indent="0">
              <a:buNone/>
            </a:pPr>
            <a:endParaRPr lang="en-US" altLang="ja-JP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60972"/>
              </p:ext>
            </p:extLst>
          </p:nvPr>
        </p:nvGraphicFramePr>
        <p:xfrm>
          <a:off x="265177" y="2702307"/>
          <a:ext cx="8686800" cy="181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400"/>
                        <a:t>802.1Q VLAN Tag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b="1"/>
                        <a:t>Type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2-Byte field</a:t>
                      </a:r>
                      <a:r>
                        <a:rPr lang="en-US" sz="1400" baseline="0"/>
                        <a:t> with hexadecimal 0x8100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This is referred to as Tag Protocol ID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b="1"/>
                        <a:t>User</a:t>
                      </a:r>
                      <a:r>
                        <a:rPr lang="en-US" sz="1400" b="1" baseline="0"/>
                        <a:t> Priority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3-bit value</a:t>
                      </a:r>
                      <a:r>
                        <a:rPr lang="en-US" sz="1400" baseline="0"/>
                        <a:t> that supports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b="1"/>
                        <a:t>Canonical</a:t>
                      </a:r>
                      <a:r>
                        <a:rPr lang="en-US" sz="1400" b="1" baseline="0"/>
                        <a:t> Format Identifier (CFI)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1-bit</a:t>
                      </a:r>
                      <a:r>
                        <a:rPr lang="en-US" sz="1400" baseline="0"/>
                        <a:t> value that can support token ring frames on Ethernet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sz="1400" b="1"/>
                        <a:t>VLAN ID (VID)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12-bit VLAN</a:t>
                      </a:r>
                      <a:r>
                        <a:rPr lang="en-US" sz="1400" baseline="0"/>
                        <a:t> identifier that can support up to 4096 VLANs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273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802.1Q trunk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Tagging is typically done on all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The use of a native VLAN was designed for legacy use, like the hub in the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Unless changed, VLAN1 is the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Both ends of a trunk link must be configured with the same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/>
              <a:t>Each trunk is configured separately, so it is possible to have a different native VLANs on separate trunks.</a:t>
            </a:r>
            <a:endParaRPr lang="en-US" altLang="ja-JP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7407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197642" cy="829464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Voice VLAN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199" y="986970"/>
            <a:ext cx="5054601" cy="2044988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The VoIP phone is a three port switch:</a:t>
            </a:r>
            <a:endParaRPr lang="en-US" altLang="ja-JP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/>
              <a:t>The switch will use CDP  to inform the phone of the Voice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/>
              <a:t>The phone will tag its own traffic (Voice) and can set Cost of Service (CoS). CoS is QoS for layer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/>
              <a:t>The phone may or may not tag frames from the PC.</a:t>
            </a:r>
          </a:p>
          <a:p>
            <a:pPr marL="0" indent="0">
              <a:buNone/>
            </a:pPr>
            <a:endParaRPr lang="en-US" altLang="ja-JP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0986"/>
              </p:ext>
            </p:extLst>
          </p:nvPr>
        </p:nvGraphicFramePr>
        <p:xfrm>
          <a:off x="449717" y="3061443"/>
          <a:ext cx="8316911" cy="13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60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Tagging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/>
                        <a:t>Voice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tagged with an appropriate Layer 2 class of service (CoS)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can also be tagged with a Layer 2 CoS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not tagged (no Layer 2 CoS priority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74" y="503544"/>
            <a:ext cx="3578571" cy="23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2465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9464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Voice VLAN Verification Example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212253" cy="99051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/>
              <a:t>The </a:t>
            </a:r>
            <a:r>
              <a:rPr lang="en-US" altLang="ja-JP" sz="1600" b="1"/>
              <a:t>show interfaces fa0/18 switchport </a:t>
            </a:r>
            <a:r>
              <a:rPr lang="en-US" altLang="ja-JP" sz="1600"/>
              <a:t>command can show us both data and voice VLANs assigned to the interface.</a:t>
            </a:r>
          </a:p>
          <a:p>
            <a:pPr marL="0" indent="0">
              <a:buNone/>
            </a:pPr>
            <a:endParaRPr lang="en-US" altLang="ja-JP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03" y="1977483"/>
            <a:ext cx="5898730" cy="24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08214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25128" cy="829464"/>
          </a:xfrm>
        </p:spPr>
        <p:txBody>
          <a:bodyPr/>
          <a:lstStyle/>
          <a:p>
            <a:r>
              <a:rPr lang="en-US" altLang="en-US" sz="1600"/>
              <a:t>VLANs in a Multi-Switched Environment</a:t>
            </a:r>
            <a:br>
              <a:rPr lang="en-US" altLang="en-US"/>
            </a:br>
            <a:r>
              <a:rPr lang="en-US" altLang="en-US"/>
              <a:t>Packet Tracer – Investigate a VLAN Implementation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8673170" cy="3057206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Packet Tracer activity, you will: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Part 1: Observe Broadcast Traffic in a VLAN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Part 2: Observe Broadcast Traffic without VLANs</a:t>
            </a:r>
          </a:p>
          <a:p>
            <a:pPr marL="0" indent="0">
              <a:buNone/>
            </a:pPr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86302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3.3 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6304" y="705374"/>
            <a:ext cx="8769026" cy="88913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b="1"/>
              <a:t>Module Title: </a:t>
            </a:r>
            <a:r>
              <a:rPr lang="en-US"/>
              <a:t>Protocols and Models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b="1"/>
              <a:t>Module Objective: </a:t>
            </a:r>
            <a:r>
              <a:rPr lang="en-US"/>
              <a:t>Explain how network protocols enable devices to access local and remote network resources.</a:t>
            </a: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79775"/>
              </p:ext>
            </p:extLst>
          </p:nvPr>
        </p:nvGraphicFramePr>
        <p:xfrm>
          <a:off x="442213" y="1686792"/>
          <a:ext cx="8168133" cy="271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Title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Objective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/>
                        <a:t>Overview of VLANs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purpose of VLANs in a switched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/>
                        <a:t>VLANs in a Multi-Switched Environment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a switch forwards frames based on VLAN configuration in a multi-switch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/>
                        <a:t>VLAN Configuration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 a switch port to be assigned to a VLAN based on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/>
                        <a:t>VLAN Trunks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 a trunk port on a LAN switch.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/>
                        <a:t>Dynamic Trunking Protocol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 Dynamic Trunking Protocol (DTP).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VLAN Ranges on Catalyst Switches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/>
          </a:p>
          <a:p>
            <a:pPr lvl="1"/>
            <a:endParaRPr lang="en-CA" altLang="en-US"/>
          </a:p>
          <a:p>
            <a:pPr lvl="1"/>
            <a:endParaRPr lang="en-CA" altLang="en-US"/>
          </a:p>
          <a:p>
            <a:pPr lvl="1"/>
            <a:endParaRPr lang="en-CA" altLang="en-US"/>
          </a:p>
          <a:p>
            <a:pPr lvl="1"/>
            <a:endParaRPr lang="en-CA" altLang="en-US"/>
          </a:p>
          <a:p>
            <a:pPr lvl="1"/>
            <a:endParaRPr lang="en-CA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Normal</a:t>
                      </a:r>
                      <a:r>
                        <a:rPr lang="en-US" baseline="0"/>
                        <a:t> Range VLAN 1 – 1005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Extended Range VLAN</a:t>
                      </a:r>
                      <a:r>
                        <a:rPr lang="en-US" baseline="0"/>
                        <a:t> 1006 - 4095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Are</a:t>
                      </a:r>
                      <a:r>
                        <a:rPr lang="en-US" sz="1600" baseline="0"/>
                        <a:t> in Running-Config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1, 1002 – 1005 are auto created</a:t>
                      </a:r>
                      <a:r>
                        <a:rPr lang="en-US" sz="1600" baseline="0"/>
                        <a:t> and cannot be deleted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Supports fewer</a:t>
                      </a:r>
                      <a:r>
                        <a:rPr lang="en-US" sz="1600" baseline="0"/>
                        <a:t> VLAN features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Stored in the vlan.dat</a:t>
                      </a:r>
                      <a:r>
                        <a:rPr lang="en-US" sz="1600" baseline="0"/>
                        <a:t> file in flash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VLAN Creation Commands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/>
              <a:t>VLAN details are stored in the vlan.dat file. You create VLANs in the global configuration mode.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Switch# </a:t>
                      </a:r>
                      <a:r>
                        <a:rPr lang="en-US" sz="1600" b="1"/>
                        <a:t>configure terminal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Switch(config)# </a:t>
                      </a:r>
                      <a:r>
                        <a:rPr lang="en-US" sz="1600" b="1"/>
                        <a:t>vlan</a:t>
                      </a:r>
                      <a:r>
                        <a:rPr lang="en-US" sz="1600"/>
                        <a:t> </a:t>
                      </a:r>
                      <a:r>
                        <a:rPr lang="en-US" sz="1600" i="1"/>
                        <a:t>vlan-id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Switch(config-vlan)# </a:t>
                      </a:r>
                      <a:r>
                        <a:rPr lang="en-US" sz="1600" b="1"/>
                        <a:t>name</a:t>
                      </a:r>
                      <a:r>
                        <a:rPr lang="en-US" sz="1600"/>
                        <a:t> </a:t>
                      </a:r>
                      <a:r>
                        <a:rPr lang="en-US" sz="1600" i="1"/>
                        <a:t>vlan-name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Switch(config-vlan)# </a:t>
                      </a:r>
                      <a:r>
                        <a:rPr lang="en-US" sz="1600" b="1"/>
                        <a:t>end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Switch# </a:t>
                      </a:r>
                      <a:r>
                        <a:rPr lang="en-US" sz="1600" b="1"/>
                        <a:t>configure terminal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VLAN Creation Example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If the Student PC is going to be in VLAN 20, we will create the VLAN first and then name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VLAN Port Assignment Commands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Once the VLAN is created, we can then assign it to the correct interfaces.</a:t>
            </a:r>
          </a:p>
          <a:p>
            <a:pPr lvl="1"/>
            <a:endParaRPr lang="en-CA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Switch# </a:t>
                      </a:r>
                      <a:r>
                        <a:rPr lang="en-US" b="1"/>
                        <a:t>configure terminal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Switch(config)# </a:t>
                      </a:r>
                      <a:r>
                        <a:rPr lang="en-US" b="1"/>
                        <a:t>interface </a:t>
                      </a:r>
                      <a:r>
                        <a:rPr lang="en-US" i="1"/>
                        <a:t>interface-id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Switch(config-if)# </a:t>
                      </a:r>
                      <a:r>
                        <a:rPr lang="en-US" b="1"/>
                        <a:t>switchport mode access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Switch(config-if)# </a:t>
                      </a:r>
                      <a:r>
                        <a:rPr lang="en-US" b="1"/>
                        <a:t>switchport access vlan</a:t>
                      </a:r>
                      <a:r>
                        <a:rPr lang="en-US"/>
                        <a:t> </a:t>
                      </a:r>
                      <a:r>
                        <a:rPr lang="en-US" i="1"/>
                        <a:t>vlan-id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Switch(config-if)# </a:t>
                      </a:r>
                      <a:r>
                        <a:rPr lang="en-US" b="1"/>
                        <a:t>end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VLAN Port Assignment Example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/>
              <a:t>Here, Student PC receives 172.17.20.22</a:t>
            </a:r>
            <a:endParaRPr lang="en-CA" altLang="en-US" sz="18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  <a:r>
                        <a:rPr lang="en-US" sz="1600" baseline="0"/>
                        <a:t> fa0/18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Switchport mode</a:t>
                      </a:r>
                      <a:r>
                        <a:rPr lang="en-US" sz="1600" baseline="0"/>
                        <a:t> access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Switchport</a:t>
                      </a:r>
                      <a:r>
                        <a:rPr lang="en-US" sz="1600" baseline="0"/>
                        <a:t> access vlan 20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Data and Voice VLANs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65826" cy="2891254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An access port may only be assigned to one data VLAN. </a:t>
            </a:r>
            <a:r>
              <a:rPr lang="en-US" altLang="en-US" sz="1800"/>
              <a:t>However it may also be assigned to one Voice VLAN for when a phone and an end device are off of the same switchport.</a:t>
            </a:r>
          </a:p>
          <a:p>
            <a:pPr marL="0" indent="0">
              <a:buNone/>
            </a:pPr>
            <a:endParaRPr lang="en-CA" altLang="en-US" sz="16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152144"/>
            <a:ext cx="4222849" cy="26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95369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Data and Voice VLAN Example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558916" cy="35120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We will want to create and name both Voice and Data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/>
              <a:t>In addition to assigning the data VLAN, we will also assign the Voice VLAN and turn on QoS for the voice traffic to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/>
              <a:t>The newer catalyst switch will automatically create the VLAN, if it does not already exist, when it is assigned to an interface.</a:t>
            </a:r>
          </a:p>
          <a:p>
            <a:pPr marL="0" indent="0">
              <a:buNone/>
            </a:pPr>
            <a:r>
              <a:rPr lang="en-CA" altLang="en-US" sz="1600" b="1"/>
              <a:t>Note</a:t>
            </a:r>
            <a:r>
              <a:rPr lang="en-CA" altLang="en-US" sz="1600"/>
              <a:t>: QoS is beyond the scope of this course. Here we do show the use of the </a:t>
            </a:r>
            <a:r>
              <a:rPr lang="en-US" sz="1600" b="1"/>
              <a:t>mls qos trust [cos | device cisco-phone | dscp | ip-precedence] </a:t>
            </a:r>
            <a:r>
              <a:rPr lang="en-US" sz="1600"/>
              <a:t>command.</a:t>
            </a:r>
            <a:endParaRPr lang="en-CA" altLang="en-US" sz="16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996315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3367278"/>
            <a:ext cx="407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5830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Verify VLAN Information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Use the </a:t>
            </a:r>
            <a:r>
              <a:rPr lang="en-US" sz="1600" b="1"/>
              <a:t>show vlan </a:t>
            </a:r>
            <a:r>
              <a:rPr lang="en-US" sz="1600"/>
              <a:t>command. The complete syntax is: </a:t>
            </a:r>
          </a:p>
          <a:p>
            <a:pPr marL="0" indent="0">
              <a:buNone/>
            </a:pPr>
            <a:r>
              <a:rPr lang="en-US" sz="1600" b="1"/>
              <a:t>show vlan [brief</a:t>
            </a:r>
            <a:r>
              <a:rPr lang="en-US" sz="1600"/>
              <a:t> | </a:t>
            </a:r>
            <a:r>
              <a:rPr lang="en-US" sz="1600" b="1"/>
              <a:t>id</a:t>
            </a:r>
            <a:r>
              <a:rPr lang="en-US" sz="1600"/>
              <a:t> </a:t>
            </a:r>
            <a:r>
              <a:rPr lang="en-US" sz="1600" i="1"/>
              <a:t>vlan-id</a:t>
            </a:r>
            <a:r>
              <a:rPr lang="en-US" sz="1600"/>
              <a:t> | </a:t>
            </a:r>
            <a:r>
              <a:rPr lang="en-US" sz="1600" b="1"/>
              <a:t>name</a:t>
            </a:r>
            <a:r>
              <a:rPr lang="en-US" sz="1600"/>
              <a:t> </a:t>
            </a:r>
            <a:r>
              <a:rPr lang="en-US" sz="1600" i="1"/>
              <a:t>vlan-name</a:t>
            </a:r>
            <a:r>
              <a:rPr lang="en-US" sz="1600"/>
              <a:t> | </a:t>
            </a:r>
            <a:r>
              <a:rPr lang="en-US" sz="1600" b="1"/>
              <a:t>summary</a:t>
            </a:r>
            <a:r>
              <a:rPr lang="en-US" sz="1600"/>
              <a:t>]</a:t>
            </a:r>
            <a:endParaRPr lang="en-CA" altLang="en-US" sz="16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brief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id</a:t>
                      </a:r>
                      <a:r>
                        <a:rPr lang="en-US" sz="1600"/>
                        <a:t> </a:t>
                      </a:r>
                      <a:r>
                        <a:rPr lang="en-US" sz="1600" i="1"/>
                        <a:t>vlan-id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Display information about the identified VLAN name. The </a:t>
                      </a:r>
                      <a:r>
                        <a:rPr lang="en-US" sz="1600" i="1"/>
                        <a:t>vlan-name</a:t>
                      </a:r>
                      <a:r>
                        <a:rPr lang="en-US" sz="160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name</a:t>
                      </a:r>
                      <a:r>
                        <a:rPr lang="en-US" sz="1600"/>
                        <a:t> </a:t>
                      </a:r>
                      <a:r>
                        <a:rPr lang="en-US" sz="1600" i="1"/>
                        <a:t>vlan-name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summary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Change VLAN Port Membership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/>
              <a:t>re-enter </a:t>
            </a:r>
            <a:r>
              <a:rPr lang="en-US" sz="1600" b="1"/>
              <a:t>switchport access vlan</a:t>
            </a:r>
            <a:r>
              <a:rPr lang="en-US" sz="1600"/>
              <a:t> </a:t>
            </a:r>
            <a:r>
              <a:rPr lang="en-US" sz="1600" i="1"/>
              <a:t>vlan-id </a:t>
            </a:r>
            <a:r>
              <a:rPr lang="en-US" sz="160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use the </a:t>
            </a:r>
            <a:r>
              <a:rPr lang="en-US" sz="1600" b="1"/>
              <a:t>no switchport access vlan </a:t>
            </a:r>
            <a:r>
              <a:rPr lang="en-US" sz="160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/>
              <a:t>Use the </a:t>
            </a:r>
            <a:r>
              <a:rPr lang="en-US" altLang="en-US" sz="1600" b="1"/>
              <a:t>show vlan brief </a:t>
            </a:r>
            <a:r>
              <a:rPr lang="en-US" altLang="en-US" sz="1600"/>
              <a:t>or the </a:t>
            </a:r>
            <a:r>
              <a:rPr lang="en-US" altLang="en-US" sz="1600" b="1"/>
              <a:t>show interface fa0/18 switchport</a:t>
            </a:r>
            <a:r>
              <a:rPr lang="en-US" altLang="en-US" sz="1600"/>
              <a:t> commands to verify the correct VLAN association.</a:t>
            </a:r>
            <a:endParaRPr lang="en-CA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Delete VLANs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Delete VLANs with the </a:t>
            </a:r>
            <a:r>
              <a:rPr lang="en-US" sz="1600" b="1"/>
              <a:t>no vlan </a:t>
            </a:r>
            <a:r>
              <a:rPr lang="en-US" sz="1600" i="1"/>
              <a:t>vlan-id</a:t>
            </a:r>
            <a:r>
              <a:rPr lang="en-US" sz="1600" u="sng"/>
              <a:t> </a:t>
            </a:r>
            <a:r>
              <a:rPr lang="en-US" sz="1600"/>
              <a:t>command.</a:t>
            </a:r>
          </a:p>
          <a:p>
            <a:pPr marL="0" indent="0">
              <a:buNone/>
            </a:pPr>
            <a:r>
              <a:rPr lang="en-US" sz="1600" b="1"/>
              <a:t>Caution</a:t>
            </a:r>
            <a:r>
              <a:rPr lang="en-US" sz="160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/>
              <a:t>Delete all VLANs with the </a:t>
            </a:r>
            <a:r>
              <a:rPr lang="en-CA" altLang="en-US" sz="1600" b="1"/>
              <a:t>delete flash:vlan.dat </a:t>
            </a:r>
            <a:r>
              <a:rPr lang="en-CA" altLang="en-US" sz="1600"/>
              <a:t>or </a:t>
            </a:r>
            <a:r>
              <a:rPr lang="en-CA" altLang="en-US" sz="1600" b="1"/>
              <a:t>delete vlan.dat </a:t>
            </a:r>
            <a:r>
              <a:rPr lang="en-CA" altLang="en-US" sz="160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/>
              <a:t>Note</a:t>
            </a:r>
            <a:r>
              <a:rPr lang="en-CA" altLang="en-US" sz="160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3.1 Overview of VLANs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VLAN Configuration</a:t>
            </a:r>
            <a:br>
              <a:rPr lang="en-US" altLang="en-US"/>
            </a:br>
            <a:r>
              <a:rPr lang="en-US" altLang="en-US"/>
              <a:t>Packet Tracer – VLAN Configuration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7950578" cy="176552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In this Packet Tracer activity, you will perform the following:</a:t>
            </a:r>
          </a:p>
          <a:p>
            <a:pPr lvl="1"/>
            <a:r>
              <a:rPr lang="en-US" sz="1600"/>
              <a:t>Verify the Default VLAN Configuration</a:t>
            </a:r>
          </a:p>
          <a:p>
            <a:pPr lvl="1"/>
            <a:r>
              <a:rPr lang="en-US" sz="1600"/>
              <a:t>Configure VLANs</a:t>
            </a:r>
          </a:p>
          <a:p>
            <a:pPr lvl="1"/>
            <a:r>
              <a:rPr lang="en-US" sz="1600"/>
              <a:t>Assign VLANs to Ports</a:t>
            </a:r>
          </a:p>
        </p:txBody>
      </p:sp>
    </p:spTree>
    <p:extLst>
      <p:ext uri="{BB962C8B-B14F-4D97-AF65-F5344CB8AC3E}">
        <p14:creationId xmlns:p14="http://schemas.microsoft.com/office/powerpoint/2010/main" val="359212437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3.4 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Configure and verify VLAN trunks. </a:t>
            </a:r>
            <a:r>
              <a:rPr lang="en-US" altLang="en-US" sz="160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80978"/>
              </p:ext>
            </p:extLst>
          </p:nvPr>
        </p:nvGraphicFramePr>
        <p:xfrm>
          <a:off x="182880" y="1573022"/>
          <a:ext cx="8759952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Task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IOS Command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Switch# </a:t>
                      </a:r>
                      <a:r>
                        <a:rPr lang="en-US" sz="1600" b="1"/>
                        <a:t>configure terminal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Switch(config)# </a:t>
                      </a:r>
                      <a:r>
                        <a:rPr lang="en-US" sz="1600" b="1"/>
                        <a:t>interface </a:t>
                      </a:r>
                      <a:r>
                        <a:rPr lang="en-US" sz="1600" i="1"/>
                        <a:t>interface-id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Switch(config-if)# </a:t>
                      </a:r>
                      <a:r>
                        <a:rPr lang="en-US" sz="1600" b="1"/>
                        <a:t>switchport mode trunk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Switch(config-if)# </a:t>
                      </a:r>
                      <a:r>
                        <a:rPr lang="en-US" sz="1600" b="1"/>
                        <a:t>switchport trunk native vlan </a:t>
                      </a:r>
                      <a:r>
                        <a:rPr lang="en-US" sz="1600" i="1"/>
                        <a:t>vlan-id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/>
                        <a:t>Switch(config-if)# </a:t>
                      </a:r>
                      <a:r>
                        <a:rPr lang="en-US" sz="1600" b="1"/>
                        <a:t>switchport trunk allowed vlan </a:t>
                      </a:r>
                      <a:r>
                        <a:rPr lang="en-US" sz="1600" i="1"/>
                        <a:t>vlan-list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Switch(config-if)# </a:t>
                      </a:r>
                      <a:r>
                        <a:rPr lang="en-US" sz="1600" b="1"/>
                        <a:t>end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The subnets associated with each VLAN are:</a:t>
            </a:r>
          </a:p>
          <a:p>
            <a:pPr lvl="1"/>
            <a:r>
              <a:rPr lang="en-US" sz="1600"/>
              <a:t>VLAN 10 - Faculty/Staff - 172.17.10.0/24</a:t>
            </a:r>
          </a:p>
          <a:p>
            <a:pPr lvl="1"/>
            <a:r>
              <a:rPr lang="en-US" sz="1600"/>
              <a:t>VLAN 20 - Students - 172.17.20.0/24</a:t>
            </a:r>
          </a:p>
          <a:p>
            <a:pPr lvl="1"/>
            <a:r>
              <a:rPr lang="en-US" sz="1600"/>
              <a:t>VLAN 30 - Guests - 172.17.30.0/24</a:t>
            </a:r>
          </a:p>
          <a:p>
            <a:pPr lvl="1"/>
            <a:r>
              <a:rPr lang="en-US" sz="160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Note</a:t>
            </a:r>
            <a:r>
              <a:rPr lang="en-US" sz="160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  <a:r>
                        <a:rPr lang="en-US" sz="1600" baseline="0"/>
                        <a:t> fa0/1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Switchport mode</a:t>
                      </a:r>
                      <a:r>
                        <a:rPr lang="en-US" sz="1600" baseline="0"/>
                        <a:t> trunk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Switchport </a:t>
                      </a:r>
                      <a:r>
                        <a:rPr lang="en-US" sz="1600" baseline="0"/>
                        <a:t>trunk native vlan 99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Switchport</a:t>
                      </a:r>
                      <a:r>
                        <a:rPr lang="en-US" sz="1600" baseline="0"/>
                        <a:t> trunk allowed vlan 10,20,30,99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Set the trunk mode and native vlan.</a:t>
            </a:r>
          </a:p>
          <a:p>
            <a:pPr marL="0" indent="0">
              <a:buNone/>
            </a:pPr>
            <a:r>
              <a:rPr lang="en-US" sz="1600"/>
              <a:t>Notice </a:t>
            </a:r>
            <a:r>
              <a:rPr lang="en-US" sz="1600" b="1"/>
              <a:t>sh int fa0/1 switchport </a:t>
            </a:r>
            <a:r>
              <a:rPr lang="en-US" sz="160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56" y="344528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Reset the Trunk to the Default State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Reset the default trunk settings with the no command.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All VLANs allowed to pass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Native VLAN = VLAN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Verify the default settings with a     </a:t>
            </a:r>
            <a:r>
              <a:rPr lang="en-US" sz="1800" b="1"/>
              <a:t>sh int fa0/1 switchport </a:t>
            </a:r>
            <a:r>
              <a:rPr lang="en-US" sz="1800"/>
              <a:t>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8" y="3146183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34" y="853630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Reset the Trunk to the Default State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663440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Reset the trunk to an access mode with the </a:t>
            </a:r>
            <a:r>
              <a:rPr lang="en-US" sz="1600" b="1"/>
              <a:t>switchport mode access </a:t>
            </a:r>
            <a:r>
              <a:rPr lang="en-US" sz="1600"/>
              <a:t>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Is set to an access interface administratively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Is set as an access interface operationally (functioning)</a:t>
            </a:r>
          </a:p>
          <a:p>
            <a:pPr marL="0" indent="0">
              <a:buNone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953262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90525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Packet Tracer – Configure Trunks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Packet Tracer activity, you will perform the following:</a:t>
            </a:r>
          </a:p>
          <a:p>
            <a:pPr lvl="1"/>
            <a:r>
              <a:rPr lang="en-US" sz="1800"/>
              <a:t>Verify VLANs</a:t>
            </a:r>
          </a:p>
          <a:p>
            <a:pPr lvl="1"/>
            <a:r>
              <a:rPr lang="en-US" sz="1800"/>
              <a:t>Configure Trunks</a:t>
            </a:r>
          </a:p>
        </p:txBody>
      </p:sp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VLAN Trunks</a:t>
            </a:r>
            <a:br>
              <a:rPr lang="en-US" altLang="en-US" sz="1600"/>
            </a:br>
            <a:r>
              <a:rPr lang="en-US" altLang="en-US"/>
              <a:t>Lab – Configure VLANs and Trunks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lab, you will perform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Build the Network and Configure Basic Device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Create VLANs and Assign Switch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Maintain VLAN Port Assignments and the VLAN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Configure an 802.1Q Trunk between the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Delete the VLAN Database</a:t>
            </a:r>
          </a:p>
        </p:txBody>
      </p:sp>
    </p:spTree>
    <p:extLst>
      <p:ext uri="{BB962C8B-B14F-4D97-AF65-F5344CB8AC3E}">
        <p14:creationId xmlns:p14="http://schemas.microsoft.com/office/powerpoint/2010/main" val="146707354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3.5 Dynamic Trunking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Dynamic Trunking Protocol</a:t>
            </a:r>
            <a:br>
              <a:rPr lang="en-US" altLang="en-US"/>
            </a:br>
            <a:r>
              <a:rPr lang="en-US" altLang="en-US"/>
              <a:t>Introduction to DTP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Dynamic Trunking Protocol (DTP) is a proprietary Cisco protocol.</a:t>
            </a:r>
            <a:endParaRPr lang="en-CA" altLang="en-US" sz="1600"/>
          </a:p>
          <a:p>
            <a:pPr marL="0" indent="0">
              <a:buNone/>
            </a:pPr>
            <a:r>
              <a:rPr lang="en-US" sz="1600"/>
              <a:t>DTP characteristics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On by default on Catalyst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Dynamic-auto is default on the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May be turned off with the nonegotiate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May be turned back on by setting the interface to dynamic-auto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Setting a switch to a static trunk or static access will avoid negotiation issues with the </a:t>
            </a:r>
            <a:r>
              <a:rPr lang="en-US" sz="1600" b="1"/>
              <a:t>switchport mode trunk </a:t>
            </a:r>
            <a:r>
              <a:rPr lang="en-US" sz="1600"/>
              <a:t>or the </a:t>
            </a:r>
            <a:r>
              <a:rPr lang="en-US" sz="1600" b="1"/>
              <a:t>switchport mode access </a:t>
            </a:r>
            <a:r>
              <a:rPr lang="en-US" sz="1600"/>
              <a:t>commands.</a:t>
            </a:r>
          </a:p>
          <a:p>
            <a:pPr lvl="1"/>
            <a:endParaRPr lang="en-CA" altLang="en-US"/>
          </a:p>
          <a:p>
            <a:pPr lvl="1"/>
            <a:endParaRPr lang="en-CA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3566160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4223385"/>
            <a:ext cx="3914775" cy="2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Dynamic Trunking Protocol</a:t>
            </a:r>
            <a:br>
              <a:rPr lang="en-US" altLang="en-US"/>
            </a:br>
            <a:r>
              <a:rPr lang="en-US" altLang="en-US"/>
              <a:t>Negotiated Interface Modes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switchport mode</a:t>
            </a:r>
            <a:r>
              <a:rPr lang="en-US" sz="1600"/>
              <a:t> command has additional options.</a:t>
            </a:r>
          </a:p>
          <a:p>
            <a:pPr marL="0" indent="0">
              <a:buNone/>
            </a:pPr>
            <a:r>
              <a:rPr lang="en-US" altLang="en-US" sz="1600"/>
              <a:t>Use the </a:t>
            </a:r>
            <a:r>
              <a:rPr lang="en-US" sz="1600" b="1"/>
              <a:t>switchport nonegotiate</a:t>
            </a:r>
            <a:r>
              <a:rPr lang="en-US" sz="1600"/>
              <a:t> interface configuration command to stop DTP negotiation.</a:t>
            </a:r>
            <a:endParaRPr lang="en-CA" altLang="en-US" sz="1600"/>
          </a:p>
          <a:p>
            <a:pPr lvl="1"/>
            <a:endParaRPr lang="en-CA" altLang="en-US"/>
          </a:p>
          <a:p>
            <a:pPr lvl="1"/>
            <a:endParaRPr lang="en-CA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828"/>
              </p:ext>
            </p:extLst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access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/>
                        <a:t>Permanent access mode and negotiates to convert the neighboring link into an</a:t>
                      </a:r>
                      <a:r>
                        <a:rPr lang="en-US" sz="1600" baseline="0"/>
                        <a:t> access</a:t>
                      </a:r>
                      <a:r>
                        <a:rPr lang="en-US" sz="1600"/>
                        <a:t>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dynamic auto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/>
                        <a:t>Will becomes a trunk interface if the neighboring interface is set to trunk or desirable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dynamic desirable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/>
                        <a:t>Actively seeks</a:t>
                      </a:r>
                      <a:r>
                        <a:rPr lang="en-US" sz="1600" baseline="0"/>
                        <a:t> to become a trunk by negotiating with other auto or desirable interfaces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/>
                        <a:t>trunk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/>
                        <a:t>Permanent trunking mode and negotiates to convert the neighboring link into a 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Dynamic Trunking Protocol</a:t>
            </a:r>
            <a:br>
              <a:rPr lang="en-US" altLang="en-US"/>
            </a:br>
            <a:r>
              <a:rPr lang="en-US" altLang="en-US" sz="2400"/>
              <a:t>Results of a DTP Configuration</a:t>
            </a:r>
            <a:endParaRPr lang="en-CA" altLang="en-US" sz="2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DTP configuration options are as follows: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31063"/>
              </p:ext>
            </p:extLst>
          </p:nvPr>
        </p:nvGraphicFramePr>
        <p:xfrm>
          <a:off x="145158" y="1743424"/>
          <a:ext cx="885348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Dynamic Auto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Dynamic Desirable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Trunk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Access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Dynamic Auto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Dynamic Desirable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Trunk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Limited connectivity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Access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Limited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Dynamic Trunking Protocol</a:t>
            </a:r>
            <a:br>
              <a:rPr lang="en-US" altLang="en-US"/>
            </a:br>
            <a:r>
              <a:rPr lang="en-US" altLang="en-US" sz="2400"/>
              <a:t>Verify DTP Mode</a:t>
            </a:r>
            <a:endParaRPr lang="en-CA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default DTP configuration is dependent on the Cisco IOS version and platform.</a:t>
            </a:r>
          </a:p>
          <a:p>
            <a:r>
              <a:rPr lang="en-US"/>
              <a:t>Use the </a:t>
            </a:r>
            <a:r>
              <a:rPr lang="en-US" b="1"/>
              <a:t>show dtp interface </a:t>
            </a:r>
            <a:r>
              <a:rPr lang="en-US"/>
              <a:t>command to determine the current DTP mode.</a:t>
            </a:r>
          </a:p>
          <a:p>
            <a:r>
              <a:rPr lang="en-US"/>
              <a:t>Best practice recommends that the interfaces be set to access or trunk and to turnoff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Dynamic Trunking Protocol</a:t>
            </a:r>
            <a:br>
              <a:rPr lang="en-US" altLang="en-US"/>
            </a:br>
            <a:r>
              <a:rPr lang="en-US" altLang="en-US"/>
              <a:t>Packet Tracer – Configure DTP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9184" y="875526"/>
            <a:ext cx="8814816" cy="332311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Packet Tracer activity, you will perform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Configure static trunking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Configure and verify DTP </a:t>
            </a:r>
          </a:p>
          <a:p>
            <a:pPr marL="0" indent="0">
              <a:buNone/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3.6 Module Practice and Quiz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Module Practice and Quiz</a:t>
            </a:r>
            <a:br>
              <a:rPr lang="en-US" altLang="en-US" sz="1600"/>
            </a:br>
            <a:r>
              <a:rPr lang="en-US" altLang="en-US"/>
              <a:t>Packet Tracer – Implement VLANs and Trunking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Packet Tracer activity, you will perform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Configure VLANs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Assign Ports to VLANs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Configure Static Trunking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Configure Dynamic Trunking</a:t>
            </a:r>
          </a:p>
        </p:txBody>
      </p:sp>
    </p:spTree>
    <p:extLst>
      <p:ext uri="{BB962C8B-B14F-4D97-AF65-F5344CB8AC3E}">
        <p14:creationId xmlns:p14="http://schemas.microsoft.com/office/powerpoint/2010/main" val="306616602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/>
              <a:t>Module Practice and Quiz</a:t>
            </a:r>
            <a:br>
              <a:rPr lang="en-US" altLang="en-US" sz="1600"/>
            </a:br>
            <a:r>
              <a:rPr lang="en-US" altLang="en-US"/>
              <a:t>Lab – Implement VLANs and Trunking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In this lab, you will perform the following:</a:t>
            </a:r>
          </a:p>
          <a:p>
            <a:pPr lvl="1"/>
            <a:r>
              <a:rPr lang="en-US" sz="1800"/>
              <a:t>Build the Network and Configure Basic Device Settings</a:t>
            </a:r>
          </a:p>
          <a:p>
            <a:pPr lvl="1"/>
            <a:r>
              <a:rPr lang="en-US" sz="1800"/>
              <a:t>Create VLANs and Assign Switch Ports</a:t>
            </a:r>
          </a:p>
          <a:p>
            <a:pPr lvl="1"/>
            <a:r>
              <a:rPr lang="en-US" sz="1800"/>
              <a:t>Configure an 802.1Q Trunk between the Switches</a:t>
            </a:r>
          </a:p>
        </p:txBody>
      </p:sp>
    </p:spTree>
    <p:extLst>
      <p:ext uri="{BB962C8B-B14F-4D97-AF65-F5344CB8AC3E}">
        <p14:creationId xmlns:p14="http://schemas.microsoft.com/office/powerpoint/2010/main" val="71944304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/>
              <a:t>Module Practice and Quiz</a:t>
            </a:r>
            <a:br>
              <a:rPr lang="en-US" altLang="en-US"/>
            </a:br>
            <a:r>
              <a:rPr lang="en-US" altLang="en-US"/>
              <a:t>What did I learn in this module?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78824" cy="3780050"/>
          </a:xfrm>
        </p:spPr>
        <p:txBody>
          <a:bodyPr/>
          <a:lstStyle/>
          <a:p>
            <a:pPr lvl="2"/>
            <a:r>
              <a:rPr lang="en-US" sz="1800"/>
              <a:t>VLANs are based on logical instead of physical connections.</a:t>
            </a:r>
          </a:p>
          <a:p>
            <a:pPr lvl="2"/>
            <a:r>
              <a:rPr lang="en-US" sz="1800"/>
              <a:t>VLANs can segment networks based on function, team, or application.</a:t>
            </a:r>
          </a:p>
          <a:p>
            <a:pPr lvl="2"/>
            <a:r>
              <a:rPr lang="en-US" sz="1800"/>
              <a:t>Each VLAN is considered a separate logical network.</a:t>
            </a:r>
            <a:endParaRPr lang="en-US" sz="1800" b="1"/>
          </a:p>
          <a:p>
            <a:pPr lvl="2"/>
            <a:r>
              <a:rPr lang="en-US" sz="1800"/>
              <a:t>A trunk is a point-to-point link that carries more than one VLAN. </a:t>
            </a:r>
          </a:p>
          <a:p>
            <a:pPr lvl="2"/>
            <a:r>
              <a:rPr lang="en-US" sz="1800"/>
              <a:t>VLAN tag fields include the type, user priority, CFI and VID.</a:t>
            </a:r>
          </a:p>
          <a:p>
            <a:pPr lvl="2"/>
            <a:r>
              <a:rPr lang="en-US" sz="1800"/>
              <a:t>A separate voice VLAN is required to support VoIP.</a:t>
            </a:r>
            <a:endParaRPr lang="en-US" sz="1800" b="1"/>
          </a:p>
          <a:p>
            <a:pPr lvl="2"/>
            <a:r>
              <a:rPr lang="en-US" sz="1800"/>
              <a:t>Normal range VLAN configurations are stored in the vlan.dat file in flash.</a:t>
            </a:r>
          </a:p>
          <a:p>
            <a:pPr lvl="2"/>
            <a:r>
              <a:rPr lang="en-US" sz="1800"/>
              <a:t>An access port can belong to one data VLAN at a time, but may also have a Voice VLAN.</a:t>
            </a:r>
          </a:p>
        </p:txBody>
      </p:sp>
    </p:spTree>
    <p:extLst>
      <p:ext uri="{BB962C8B-B14F-4D97-AF65-F5344CB8AC3E}">
        <p14:creationId xmlns:p14="http://schemas.microsoft.com/office/powerpoint/2010/main" val="171048923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/>
              <a:t>Module Practice and Quiz</a:t>
            </a:r>
            <a:br>
              <a:rPr lang="en-US" altLang="en-US"/>
            </a:br>
            <a:r>
              <a:rPr lang="en-US" altLang="en-US"/>
              <a:t>What did I learn in this module? (Cont.)</a:t>
            </a:r>
            <a:endParaRPr lang="en-CA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722900"/>
          </a:xfrm>
        </p:spPr>
        <p:txBody>
          <a:bodyPr/>
          <a:lstStyle/>
          <a:p>
            <a:pPr lvl="2"/>
            <a:r>
              <a:rPr lang="en-US" sz="1800"/>
              <a:t>A trunk is a Layer 2 link between two switches that carries traffic for all VLANs.</a:t>
            </a:r>
          </a:p>
          <a:p>
            <a:pPr lvl="2"/>
            <a:r>
              <a:rPr lang="en-US" sz="1800"/>
              <a:t>Trunks will need tagging for the various VLANs, typically 802.1q .</a:t>
            </a:r>
          </a:p>
          <a:p>
            <a:pPr lvl="2"/>
            <a:r>
              <a:rPr lang="en-US" sz="1800"/>
              <a:t>IEEE 802.1q tagging makes provision for one native VLAN that will remain untagged.</a:t>
            </a:r>
          </a:p>
          <a:p>
            <a:pPr lvl="2"/>
            <a:r>
              <a:rPr lang="en-US" sz="1800"/>
              <a:t>An interface can be set to trunking or nontrunking.</a:t>
            </a:r>
          </a:p>
          <a:p>
            <a:pPr lvl="2"/>
            <a:r>
              <a:rPr lang="en-US" sz="1800"/>
              <a:t>Trunk negotiation is managed by the Dynamic Trunking Protocol (DTP).</a:t>
            </a:r>
          </a:p>
          <a:p>
            <a:pPr lvl="2"/>
            <a:r>
              <a:rPr lang="en-US" sz="1800"/>
              <a:t>DTP is a Cisco proprietary protocol that manages trunk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7173430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Benefits of using VLANs are as follows: </a:t>
            </a:r>
            <a:endParaRPr lang="en-US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/>
                        <a:t>Smaller Broadcast</a:t>
                      </a:r>
                      <a:r>
                        <a:rPr lang="en-US" baseline="0"/>
                        <a:t> Domains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Dividing</a:t>
                      </a:r>
                      <a:r>
                        <a:rPr lang="en-US" baseline="0"/>
                        <a:t> the LAN reduces the number of broadcast domains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/>
                        <a:t>Improved</a:t>
                      </a:r>
                      <a:r>
                        <a:rPr lang="en-US" baseline="0"/>
                        <a:t> Security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Only users</a:t>
                      </a:r>
                      <a:r>
                        <a:rPr lang="en-US" baseline="0"/>
                        <a:t> in the same VLAN can communicate together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</a:t>
                      </a:r>
                      <a:r>
                        <a:rPr lang="en-US" baseline="0"/>
                        <a:t> switch can support multiple groups or VLANs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broadcast domains</a:t>
                      </a:r>
                      <a:r>
                        <a:rPr lang="en-US" baseline="0"/>
                        <a:t> reduce traffic, improving bandwidth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/>
                        <a:t>Simpler</a:t>
                      </a:r>
                      <a:r>
                        <a:rPr lang="en-US" baseline="0"/>
                        <a:t> Management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Similar groups will need similar applications</a:t>
                      </a:r>
                      <a:r>
                        <a:rPr lang="en-US" baseline="0"/>
                        <a:t> and other network resources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2375"/>
          </a:xfrm>
        </p:spPr>
        <p:txBody>
          <a:bodyPr/>
          <a:lstStyle/>
          <a:p>
            <a:r>
              <a:rPr lang="en-US" altLang="en-US" sz="1400"/>
              <a:t>Module Practice and Quiz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 Terms and Commands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61684"/>
              </p:ext>
            </p:extLst>
          </p:nvPr>
        </p:nvGraphicFramePr>
        <p:xfrm>
          <a:off x="144461" y="798513"/>
          <a:ext cx="8472890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6445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4236445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Logical broadcast domain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Data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Default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Native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Management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show vlan brief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Voice VLAN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VLAN Trunk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VLAN Segmentation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IEEE 802.1Q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VLAN Tagging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Canonical Format Identifier (CFI)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Priority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 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switchport</a:t>
                      </a:r>
                    </a:p>
                    <a:p>
                      <a:pPr marL="285750" indent="-2857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2606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400"/>
              <a:t>Module Practice and Quiz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 Terms and Commands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47967"/>
              </p:ext>
            </p:extLst>
          </p:nvPr>
        </p:nvGraphicFramePr>
        <p:xfrm>
          <a:off x="144463" y="798513"/>
          <a:ext cx="8853486" cy="3773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81959122"/>
                    </a:ext>
                  </a:extLst>
                </a:gridCol>
              </a:tblGrid>
              <a:tr h="3773487"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Normal Range VLANs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Extended Range VLANs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</a:rPr>
                        <a:t>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vlan-name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access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access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range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flash:vlan.dat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vlan.dat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 summary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allowed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vlan_list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native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allowed vlan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native vlan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switchport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n-US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int_id 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trunk</a:t>
                      </a:r>
                    </a:p>
                    <a:p>
                      <a:pPr marL="0" indent="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2598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957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Default VLAN</a:t>
            </a:r>
          </a:p>
          <a:p>
            <a:pPr marL="0" indent="0">
              <a:buNone/>
            </a:pPr>
            <a:r>
              <a:rPr lang="en-US" sz="160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Cannot be deleted or renamed</a:t>
            </a:r>
          </a:p>
          <a:p>
            <a:pPr marL="142875" lvl="1" indent="0">
              <a:buNone/>
            </a:pPr>
            <a:endParaRPr lang="en-US" sz="1600"/>
          </a:p>
          <a:p>
            <a:pPr marL="142875" lvl="1" indent="0">
              <a:buNone/>
            </a:pPr>
            <a:r>
              <a:rPr lang="en-US" sz="1600" b="1"/>
              <a:t>Note</a:t>
            </a:r>
            <a:r>
              <a:rPr lang="en-US" sz="160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4657703" cy="3723647"/>
          </a:xfrm>
        </p:spPr>
        <p:txBody>
          <a:bodyPr/>
          <a:lstStyle/>
          <a:p>
            <a:pPr marL="0" indent="0">
              <a:buNone/>
            </a:pPr>
            <a:r>
              <a:rPr lang="en-US" sz="1600" b="1"/>
              <a:t>Voice VLAN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A separate VLAN is required because Voice traffic requires: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Assured bandwidth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High QoS priority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Ability to avoid congestion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/>
              <a:t>Delay less that 150 ms from source to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The entire network must be designed to support voice.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76" y="923544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486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/>
              <a:t>Overview of VLANs</a:t>
            </a:r>
            <a:br>
              <a:rPr lang="en-US" altLang="en-US"/>
            </a:br>
            <a:r>
              <a:rPr lang="en-US" altLang="en-US"/>
              <a:t>Packet Tracer – Who Hears the Broadcast?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239008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 this Packet Tracer activity, you will do the following: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/>
              <a:t>Observe Broadcast Traffic in a VLAN Implementation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/>
              <a:t>Complete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DC936665DCDE4DA8DD6DA3F4982DC2" ma:contentTypeVersion="6" ma:contentTypeDescription="Crée un document." ma:contentTypeScope="" ma:versionID="f51f3feb06961617b10cb61023f82ee1">
  <xsd:schema xmlns:xsd="http://www.w3.org/2001/XMLSchema" xmlns:xs="http://www.w3.org/2001/XMLSchema" xmlns:p="http://schemas.microsoft.com/office/2006/metadata/properties" xmlns:ns2="64036911-79c8-4899-8408-3a152c7c3f64" xmlns:ns3="d209aa3c-2790-4768-b93a-08570d0a0ac9" targetNamespace="http://schemas.microsoft.com/office/2006/metadata/properties" ma:root="true" ma:fieldsID="6e5b9e319d9c2cb020f96b4cefbef286" ns2:_="" ns3:_="">
    <xsd:import namespace="64036911-79c8-4899-8408-3a152c7c3f64"/>
    <xsd:import namespace="d209aa3c-2790-4768-b93a-08570d0a0a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36911-79c8-4899-8408-3a152c7c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9aa3c-2790-4768-b93a-08570d0a0a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DABE78-39A9-46E5-A73F-1F734B364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77DC6-AD65-4638-88A3-65F9AF29E7B1}">
  <ds:schemaRefs>
    <ds:schemaRef ds:uri="64036911-79c8-4899-8408-3a152c7c3f64"/>
    <ds:schemaRef ds:uri="d209aa3c-2790-4768-b93a-08570d0a0a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D0DC53-65C9-4F22-86FA-376C938D9E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On-screen Show (16:9)</PresentationFormat>
  <Slides>52</Slides>
  <Notes>51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Theme</vt:lpstr>
      <vt:lpstr>Module 3: VLANs</vt:lpstr>
      <vt:lpstr>Module Objectives</vt:lpstr>
      <vt:lpstr>3.1 Overview of VLANs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Overview of VLANs Types of VLANs (Cont.)</vt:lpstr>
      <vt:lpstr>Overview of VLANs Packet Tracer – Who Hears the Broadcast?</vt:lpstr>
      <vt:lpstr>3.2 VLANs in a  Multi-Switched Environment</vt:lpstr>
      <vt:lpstr>VLANs in a Multi-Switched Environment Defining VLAN Trunks</vt:lpstr>
      <vt:lpstr>VLANs in a Multi-Switched Environment Networks without VLANs</vt:lpstr>
      <vt:lpstr>VLANs in a Multi-Switched Environment Networks with VLANs</vt:lpstr>
      <vt:lpstr>VLANs in a Multi-Switched Environment VLAN Identification with a Tag</vt:lpstr>
      <vt:lpstr>VLANs in a Multi-Switched Environment Native VLANs and 802.1Q Tagging</vt:lpstr>
      <vt:lpstr>VLANs in a Multi-Switched Environment Voice VLAN Tagging</vt:lpstr>
      <vt:lpstr>VLANs in a Multi-Switched Environment Voice VLAN Verification Example</vt:lpstr>
      <vt:lpstr>VLANs in a Multi-Switched Environment Packet Tracer – Investigate a VLAN Implementation</vt:lpstr>
      <vt:lpstr>3.3 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Data and Voice VLANs</vt:lpstr>
      <vt:lpstr>VLAN Configuration Data and Voice VLAN Example</vt:lpstr>
      <vt:lpstr>VLAN Configuration Verify VLAN Information</vt:lpstr>
      <vt:lpstr>VLAN Configuration Change VLAN Port Membership</vt:lpstr>
      <vt:lpstr>VLAN Configuration Delete VLANs</vt:lpstr>
      <vt:lpstr>VLAN Configuration Packet Tracer – VLAN Configuration</vt:lpstr>
      <vt:lpstr>3.4 VLAN Trunks</vt:lpstr>
      <vt:lpstr>VLAN Trunks Trunk Configuration Commands</vt:lpstr>
      <vt:lpstr>VLAN Trunks Trunk Configuration Example</vt:lpstr>
      <vt:lpstr>VLAN Trunks Verify Trunk Configuration</vt:lpstr>
      <vt:lpstr>VLAN Trunks Reset the Trunk to the Default State</vt:lpstr>
      <vt:lpstr>VLAN Trunks Reset the Trunk to the Default State (Cont.)</vt:lpstr>
      <vt:lpstr>VLAN Trunks Packet Tracer – Configure Trunks</vt:lpstr>
      <vt:lpstr>VLAN Trunks Lab – Configure VLANs and Trunks</vt:lpstr>
      <vt:lpstr>3.5 Dynamic Trunking Protocol</vt:lpstr>
      <vt:lpstr>Dynamic Trunking Protocol Introduction to DTP</vt:lpstr>
      <vt:lpstr>Dynamic Trunking Protocol Negotiated Interface Modes</vt:lpstr>
      <vt:lpstr>Dynamic Trunking Protocol Results of a DTP Configuration</vt:lpstr>
      <vt:lpstr>Dynamic Trunking Protocol Verify DTP Mode</vt:lpstr>
      <vt:lpstr>Dynamic Trunking Protocol Packet Tracer – Configure DTP</vt:lpstr>
      <vt:lpstr>3.6 Module Practice and Quiz </vt:lpstr>
      <vt:lpstr>Module Practice and Quiz Packet Tracer – Implement VLANs and Trunking</vt:lpstr>
      <vt:lpstr>Module Practice and Quiz Lab – Implement VLANs and Trunking</vt:lpstr>
      <vt:lpstr>Module Practice and Quiz What did I learn in this module?</vt:lpstr>
      <vt:lpstr>Module Practice and Quiz What did I learn in this module? (Cont.)</vt:lpstr>
      <vt:lpstr>Module Practice and Quiz New Terms and Commands</vt:lpstr>
      <vt:lpstr>Module Practice and Quiz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revision>4</cp:revision>
  <dcterms:created xsi:type="dcterms:W3CDTF">2016-08-22T22:27:36Z</dcterms:created>
  <dcterms:modified xsi:type="dcterms:W3CDTF">2022-12-19T09:30:17Z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  <property fmtid="{D5CDD505-2E9C-101B-9397-08002B2CF9AE}" pid="10" name="ContentTypeId">
    <vt:lpwstr>0x010100F2DC936665DCDE4DA8DD6DA3F4982DC2</vt:lpwstr>
  </property>
</Properties>
</file>