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38"/>
  </p:notesMasterIdLst>
  <p:sldIdLst>
    <p:sldId id="876" r:id="rId5"/>
    <p:sldId id="860" r:id="rId6"/>
    <p:sldId id="759" r:id="rId7"/>
    <p:sldId id="1108" r:id="rId8"/>
    <p:sldId id="1177" r:id="rId9"/>
    <p:sldId id="1178" r:id="rId10"/>
    <p:sldId id="1179" r:id="rId11"/>
    <p:sldId id="1103" r:id="rId12"/>
    <p:sldId id="1172" r:id="rId13"/>
    <p:sldId id="1180" r:id="rId14"/>
    <p:sldId id="1196" r:id="rId15"/>
    <p:sldId id="1181" r:id="rId16"/>
    <p:sldId id="1182" r:id="rId17"/>
    <p:sldId id="1183" r:id="rId18"/>
    <p:sldId id="1184" r:id="rId19"/>
    <p:sldId id="1186" r:id="rId20"/>
    <p:sldId id="1185" r:id="rId21"/>
    <p:sldId id="1187" r:id="rId22"/>
    <p:sldId id="1188" r:id="rId23"/>
    <p:sldId id="1189" r:id="rId24"/>
    <p:sldId id="1190" r:id="rId25"/>
    <p:sldId id="1191" r:id="rId26"/>
    <p:sldId id="1171" r:id="rId27"/>
    <p:sldId id="1173" r:id="rId28"/>
    <p:sldId id="1192" r:id="rId29"/>
    <p:sldId id="1193" r:id="rId30"/>
    <p:sldId id="957" r:id="rId31"/>
    <p:sldId id="1138" r:id="rId32"/>
    <p:sldId id="1176" r:id="rId33"/>
    <p:sldId id="1175" r:id="rId34"/>
    <p:sldId id="1194" r:id="rId35"/>
    <p:sldId id="874"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A0A13-C0AD-46B6-9DD9-01BF75E8D472}" v="3" dt="2022-12-09T02:24:42.533"/>
    <p1510:client id="{122FF1DD-1EEB-40D4-BAFE-F1CB501331D7}" v="8" dt="2022-12-04T15:51:54.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33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RN MEYHORNG" userId="S::yorn_meyhorng@dtc1.itc.edu.kh::289e5c98-3481-4c22-a42b-60de3d9e5986" providerId="AD" clId="Web-{10AA0A13-C0AD-46B6-9DD9-01BF75E8D472}"/>
    <pc:docChg chg="modSld">
      <pc:chgData name="YORN MEYHORNG" userId="S::yorn_meyhorng@dtc1.itc.edu.kh::289e5c98-3481-4c22-a42b-60de3d9e5986" providerId="AD" clId="Web-{10AA0A13-C0AD-46B6-9DD9-01BF75E8D472}" dt="2022-12-09T02:24:42.533" v="2" actId="1076"/>
      <pc:docMkLst>
        <pc:docMk/>
      </pc:docMkLst>
      <pc:sldChg chg="modSp">
        <pc:chgData name="YORN MEYHORNG" userId="S::yorn_meyhorng@dtc1.itc.edu.kh::289e5c98-3481-4c22-a42b-60de3d9e5986" providerId="AD" clId="Web-{10AA0A13-C0AD-46B6-9DD9-01BF75E8D472}" dt="2022-12-09T02:16:45.161" v="0" actId="1076"/>
        <pc:sldMkLst>
          <pc:docMk/>
          <pc:sldMk cId="1907564527" sldId="1172"/>
        </pc:sldMkLst>
        <pc:picChg chg="mod">
          <ac:chgData name="YORN MEYHORNG" userId="S::yorn_meyhorng@dtc1.itc.edu.kh::289e5c98-3481-4c22-a42b-60de3d9e5986" providerId="AD" clId="Web-{10AA0A13-C0AD-46B6-9DD9-01BF75E8D472}" dt="2022-12-09T02:16:45.161" v="0" actId="1076"/>
          <ac:picMkLst>
            <pc:docMk/>
            <pc:sldMk cId="1907564527" sldId="1172"/>
            <ac:picMk id="2" creationId="{4C20E8DC-078E-4FFB-8F79-760ABADAD249}"/>
          </ac:picMkLst>
        </pc:picChg>
      </pc:sldChg>
      <pc:sldChg chg="modSp">
        <pc:chgData name="YORN MEYHORNG" userId="S::yorn_meyhorng@dtc1.itc.edu.kh::289e5c98-3481-4c22-a42b-60de3d9e5986" providerId="AD" clId="Web-{10AA0A13-C0AD-46B6-9DD9-01BF75E8D472}" dt="2022-12-09T02:24:42.533" v="2" actId="1076"/>
        <pc:sldMkLst>
          <pc:docMk/>
          <pc:sldMk cId="1459786270" sldId="1181"/>
        </pc:sldMkLst>
        <pc:picChg chg="mod">
          <ac:chgData name="YORN MEYHORNG" userId="S::yorn_meyhorng@dtc1.itc.edu.kh::289e5c98-3481-4c22-a42b-60de3d9e5986" providerId="AD" clId="Web-{10AA0A13-C0AD-46B6-9DD9-01BF75E8D472}" dt="2022-12-09T02:24:42.533" v="2" actId="1076"/>
          <ac:picMkLst>
            <pc:docMk/>
            <pc:sldMk cId="1459786270" sldId="1181"/>
            <ac:picMk id="5" creationId="{48A352A4-12D1-4C7B-9C59-DE39C85BE918}"/>
          </ac:picMkLst>
        </pc:picChg>
      </pc:sldChg>
    </pc:docChg>
  </pc:docChgLst>
  <pc:docChgLst>
    <pc:chgData name="NHEM Thayheng" userId="S::nhem.thayheng@itc.edu.kh::c769524c-fb4a-43e0-a439-12802ce8c74c" providerId="AD" clId="Web-{122FF1DD-1EEB-40D4-BAFE-F1CB501331D7}"/>
    <pc:docChg chg="delSld">
      <pc:chgData name="NHEM Thayheng" userId="S::nhem.thayheng@itc.edu.kh::c769524c-fb4a-43e0-a439-12802ce8c74c" providerId="AD" clId="Web-{122FF1DD-1EEB-40D4-BAFE-F1CB501331D7}" dt="2022-12-04T15:51:54.516" v="7"/>
      <pc:docMkLst>
        <pc:docMk/>
      </pc:docMkLst>
      <pc:sldChg chg="del">
        <pc:chgData name="NHEM Thayheng" userId="S::nhem.thayheng@itc.edu.kh::c769524c-fb4a-43e0-a439-12802ce8c74c" providerId="AD" clId="Web-{122FF1DD-1EEB-40D4-BAFE-F1CB501331D7}" dt="2022-12-04T15:51:54.516" v="7"/>
        <pc:sldMkLst>
          <pc:docMk/>
          <pc:sldMk cId="343650477" sldId="513"/>
        </pc:sldMkLst>
      </pc:sldChg>
      <pc:sldChg chg="del">
        <pc:chgData name="NHEM Thayheng" userId="S::nhem.thayheng@itc.edu.kh::c769524c-fb4a-43e0-a439-12802ce8c74c" providerId="AD" clId="Web-{122FF1DD-1EEB-40D4-BAFE-F1CB501331D7}" dt="2022-12-04T15:51:54.516" v="6"/>
        <pc:sldMkLst>
          <pc:docMk/>
          <pc:sldMk cId="3599581950" sldId="730"/>
        </pc:sldMkLst>
      </pc:sldChg>
      <pc:sldChg chg="del">
        <pc:chgData name="NHEM Thayheng" userId="S::nhem.thayheng@itc.edu.kh::c769524c-fb4a-43e0-a439-12802ce8c74c" providerId="AD" clId="Web-{122FF1DD-1EEB-40D4-BAFE-F1CB501331D7}" dt="2022-12-04T15:51:54.516" v="2"/>
        <pc:sldMkLst>
          <pc:docMk/>
          <pc:sldMk cId="2145273728" sldId="763"/>
        </pc:sldMkLst>
      </pc:sldChg>
      <pc:sldChg chg="del">
        <pc:chgData name="NHEM Thayheng" userId="S::nhem.thayheng@itc.edu.kh::c769524c-fb4a-43e0-a439-12802ce8c74c" providerId="AD" clId="Web-{122FF1DD-1EEB-40D4-BAFE-F1CB501331D7}" dt="2022-12-04T15:51:54.516" v="1"/>
        <pc:sldMkLst>
          <pc:docMk/>
          <pc:sldMk cId="2109317603" sldId="1052"/>
        </pc:sldMkLst>
      </pc:sldChg>
      <pc:sldChg chg="del">
        <pc:chgData name="NHEM Thayheng" userId="S::nhem.thayheng@itc.edu.kh::c769524c-fb4a-43e0-a439-12802ce8c74c" providerId="AD" clId="Web-{122FF1DD-1EEB-40D4-BAFE-F1CB501331D7}" dt="2022-12-04T15:51:54.516" v="3"/>
        <pc:sldMkLst>
          <pc:docMk/>
          <pc:sldMk cId="34472702" sldId="1053"/>
        </pc:sldMkLst>
      </pc:sldChg>
      <pc:sldChg chg="del">
        <pc:chgData name="NHEM Thayheng" userId="S::nhem.thayheng@itc.edu.kh::c769524c-fb4a-43e0-a439-12802ce8c74c" providerId="AD" clId="Web-{122FF1DD-1EEB-40D4-BAFE-F1CB501331D7}" dt="2022-12-04T15:51:54.516" v="0"/>
        <pc:sldMkLst>
          <pc:docMk/>
          <pc:sldMk cId="1129576059" sldId="1069"/>
        </pc:sldMkLst>
      </pc:sldChg>
      <pc:sldChg chg="del">
        <pc:chgData name="NHEM Thayheng" userId="S::nhem.thayheng@itc.edu.kh::c769524c-fb4a-43e0-a439-12802ce8c74c" providerId="AD" clId="Web-{122FF1DD-1EEB-40D4-BAFE-F1CB501331D7}" dt="2022-12-04T15:51:54.516" v="4"/>
        <pc:sldMkLst>
          <pc:docMk/>
          <pc:sldMk cId="1736058053" sldId="1071"/>
        </pc:sldMkLst>
      </pc:sldChg>
      <pc:sldChg chg="del">
        <pc:chgData name="NHEM Thayheng" userId="S::nhem.thayheng@itc.edu.kh::c769524c-fb4a-43e0-a439-12802ce8c74c" providerId="AD" clId="Web-{122FF1DD-1EEB-40D4-BAFE-F1CB501331D7}" dt="2022-12-04T15:51:54.516" v="5"/>
        <pc:sldMkLst>
          <pc:docMk/>
          <pc:sldMk cId="122153960" sldId="11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Cisco Networking Academy Program</a:t>
            </a:r>
            <a:br>
              <a:rPr lang="en-US"/>
            </a:br>
            <a:r>
              <a:rPr lang="en-US"/>
              <a:t>Switching, Routing and Wireless Essentials v7.0 (SRWE)</a:t>
            </a:r>
          </a:p>
          <a:p>
            <a:r>
              <a:rPr lang="en-US"/>
              <a:t>Module 7 – DHCPv4</a:t>
            </a:r>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7.2.2 – </a:t>
            </a:r>
            <a:r>
              <a:rPr lang="en-US" sz="1200"/>
              <a:t>Steps to Configure a Cisco IOS DHCPv4 Server</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a:p>
        </p:txBody>
      </p:sp>
    </p:spTree>
    <p:extLst>
      <p:ext uri="{BB962C8B-B14F-4D97-AF65-F5344CB8AC3E}">
        <p14:creationId xmlns:p14="http://schemas.microsoft.com/office/powerpoint/2010/main" val="263081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7.2.2 – </a:t>
            </a:r>
            <a:r>
              <a:rPr lang="en-US" sz="1200"/>
              <a:t>Steps to Configure a Cisco IOS DHCPv4 Server (Cont.)</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a:p>
        </p:txBody>
      </p:sp>
    </p:spTree>
    <p:extLst>
      <p:ext uri="{BB962C8B-B14F-4D97-AF65-F5344CB8AC3E}">
        <p14:creationId xmlns:p14="http://schemas.microsoft.com/office/powerpoint/2010/main" val="138895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a:p>
        </p:txBody>
      </p:sp>
    </p:spTree>
    <p:extLst>
      <p:ext uri="{BB962C8B-B14F-4D97-AF65-F5344CB8AC3E}">
        <p14:creationId xmlns:p14="http://schemas.microsoft.com/office/powerpoint/2010/main" val="400486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a:p>
        </p:txBody>
      </p:sp>
    </p:spTree>
    <p:extLst>
      <p:ext uri="{BB962C8B-B14F-4D97-AF65-F5344CB8AC3E}">
        <p14:creationId xmlns:p14="http://schemas.microsoft.com/office/powerpoint/2010/main" val="292080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a:p>
        </p:txBody>
      </p:sp>
    </p:spTree>
    <p:extLst>
      <p:ext uri="{BB962C8B-B14F-4D97-AF65-F5344CB8AC3E}">
        <p14:creationId xmlns:p14="http://schemas.microsoft.com/office/powerpoint/2010/main" val="295514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a:p>
        </p:txBody>
      </p:sp>
    </p:spTree>
    <p:extLst>
      <p:ext uri="{BB962C8B-B14F-4D97-AF65-F5344CB8AC3E}">
        <p14:creationId xmlns:p14="http://schemas.microsoft.com/office/powerpoint/2010/main" val="14857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a:p>
        </p:txBody>
      </p:sp>
    </p:spTree>
    <p:extLst>
      <p:ext uri="{BB962C8B-B14F-4D97-AF65-F5344CB8AC3E}">
        <p14:creationId xmlns:p14="http://schemas.microsoft.com/office/powerpoint/2010/main" val="336761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7.2.6 – Syntax Checker – Configure DHCPv4</a:t>
            </a:r>
          </a:p>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a:p>
        </p:txBody>
      </p:sp>
    </p:spTree>
    <p:extLst>
      <p:ext uri="{BB962C8B-B14F-4D97-AF65-F5344CB8AC3E}">
        <p14:creationId xmlns:p14="http://schemas.microsoft.com/office/powerpoint/2010/main" val="96727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7.2.7 – Disable the Cisco IOS DHCPv4 Server</a:t>
            </a:r>
          </a:p>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a:p>
        </p:txBody>
      </p:sp>
    </p:spTree>
    <p:extLst>
      <p:ext uri="{BB962C8B-B14F-4D97-AF65-F5344CB8AC3E}">
        <p14:creationId xmlns:p14="http://schemas.microsoft.com/office/powerpoint/2010/main" val="184842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31913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a:t>7.0 – Introduction</a:t>
            </a:r>
          </a:p>
          <a:p>
            <a:pPr>
              <a:buFontTx/>
              <a:buNone/>
            </a:pPr>
            <a:r>
              <a:rPr lang="en-GB"/>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5109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7.2.9 – </a:t>
            </a:r>
            <a:r>
              <a:rPr lang="en-US" sz="1200"/>
              <a:t>Other Service Broadcasts Relayed</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261206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7.2.10 – Packet Tracer – Configure DHCPv4</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52701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DHCPv4</a:t>
            </a:r>
          </a:p>
          <a:p>
            <a:r>
              <a:rPr lang="en-US"/>
              <a:t>7.3 – Configure a DHCPv4 Client</a:t>
            </a:r>
          </a:p>
          <a:p>
            <a:endParaRPr lang="en-US"/>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1968480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7.3 – Configure a DHCPv4 Client</a:t>
            </a:r>
          </a:p>
          <a:p>
            <a:r>
              <a:rPr lang="en-US"/>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a:p>
        </p:txBody>
      </p:sp>
    </p:spTree>
    <p:extLst>
      <p:ext uri="{BB962C8B-B14F-4D97-AF65-F5344CB8AC3E}">
        <p14:creationId xmlns:p14="http://schemas.microsoft.com/office/powerpoint/2010/main" val="4021115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7.3 – Configure a DHCPv4 Client</a:t>
            </a:r>
          </a:p>
          <a:p>
            <a:r>
              <a:rPr lang="en-US"/>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1564195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7.3 – Configure a DHCPv4 Client</a:t>
            </a:r>
          </a:p>
          <a:p>
            <a:r>
              <a:rPr lang="en-US"/>
              <a:t>7.3.3 – </a:t>
            </a:r>
            <a:r>
              <a:rPr lang="en-US" sz="1200"/>
              <a:t>Home Router as a DHCPv4 Client</a:t>
            </a:r>
          </a:p>
          <a:p>
            <a:r>
              <a:rPr lang="en-US" sz="1200"/>
              <a:t>7.3.4 – Syntax Checker – Configure a Cisco IOS Router as DHCP Client</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a:p>
        </p:txBody>
      </p:sp>
    </p:spTree>
    <p:extLst>
      <p:ext uri="{BB962C8B-B14F-4D97-AF65-F5344CB8AC3E}">
        <p14:creationId xmlns:p14="http://schemas.microsoft.com/office/powerpoint/2010/main" val="517011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DHCPv4</a:t>
            </a:r>
          </a:p>
          <a:p>
            <a:r>
              <a:rPr lang="en-US"/>
              <a:t>7.4 – Module Practice and Quiz</a:t>
            </a:r>
          </a:p>
          <a:p>
            <a:pPr>
              <a:buFontTx/>
              <a:buNone/>
            </a:pPr>
            <a:endParaRPr lang="en-US"/>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a:p>
        </p:txBody>
      </p:sp>
    </p:spTree>
    <p:extLst>
      <p:ext uri="{BB962C8B-B14F-4D97-AF65-F5344CB8AC3E}">
        <p14:creationId xmlns:p14="http://schemas.microsoft.com/office/powerpoint/2010/main" val="2217143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28</a:t>
            </a:fld>
            <a:endParaRPr lang="en-US"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7.4.1 – Packet Tracer – Implement DHCPv4</a:t>
            </a:r>
          </a:p>
        </p:txBody>
      </p:sp>
    </p:spTree>
    <p:extLst>
      <p:ext uri="{BB962C8B-B14F-4D97-AF65-F5344CB8AC3E}">
        <p14:creationId xmlns:p14="http://schemas.microsoft.com/office/powerpoint/2010/main" val="2527915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29</a:t>
            </a:fld>
            <a:endParaRPr lang="en-US"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7.4.2 – Lab – Implement DHCPv4</a:t>
            </a:r>
          </a:p>
        </p:txBody>
      </p:sp>
    </p:spTree>
    <p:extLst>
      <p:ext uri="{BB962C8B-B14F-4D97-AF65-F5344CB8AC3E}">
        <p14:creationId xmlns:p14="http://schemas.microsoft.com/office/powerpoint/2010/main" val="257323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DHCPv4</a:t>
            </a:r>
          </a:p>
          <a:p>
            <a:r>
              <a:rPr lang="en-US"/>
              <a:t>7.1 – DHCPv4 Concepts</a:t>
            </a:r>
          </a:p>
          <a:p>
            <a:endParaRPr lang="en-US"/>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7.4.4 – Module Quiz – DHCPv4</a:t>
            </a:r>
          </a:p>
        </p:txBody>
      </p:sp>
    </p:spTree>
    <p:extLst>
      <p:ext uri="{BB962C8B-B14F-4D97-AF65-F5344CB8AC3E}">
        <p14:creationId xmlns:p14="http://schemas.microsoft.com/office/powerpoint/2010/main" val="2359929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32</a:t>
            </a:fld>
            <a:endParaRPr lang="en-US"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246742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7.1 – DHCPv4 Concepts</a:t>
            </a:r>
          </a:p>
          <a:p>
            <a:r>
              <a:rPr lang="en-US"/>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7.1 – DHCPv4 Concepts</a:t>
            </a:r>
          </a:p>
          <a:p>
            <a:r>
              <a:rPr lang="en-US"/>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a:p>
        </p:txBody>
      </p:sp>
    </p:spTree>
    <p:extLst>
      <p:ext uri="{BB962C8B-B14F-4D97-AF65-F5344CB8AC3E}">
        <p14:creationId xmlns:p14="http://schemas.microsoft.com/office/powerpoint/2010/main" val="91713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7.1 – DHCPv4 Concepts</a:t>
            </a:r>
          </a:p>
          <a:p>
            <a:r>
              <a:rPr lang="en-US"/>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289832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7.1 – DHCPv4 Concepts</a:t>
            </a:r>
          </a:p>
          <a:p>
            <a:r>
              <a:rPr lang="en-US"/>
              <a:t>7.1.4 – Steps to Renew a Lease</a:t>
            </a:r>
          </a:p>
          <a:p>
            <a:r>
              <a:rPr lang="en-US"/>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a:p>
        </p:txBody>
      </p:sp>
    </p:spTree>
    <p:extLst>
      <p:ext uri="{BB962C8B-B14F-4D97-AF65-F5344CB8AC3E}">
        <p14:creationId xmlns:p14="http://schemas.microsoft.com/office/powerpoint/2010/main" val="1985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DHCPv4</a:t>
            </a:r>
          </a:p>
          <a:p>
            <a:r>
              <a:rPr lang="en-US"/>
              <a:t>7.2 – Configure a Cisco IOS DHCPv4 Server</a:t>
            </a:r>
          </a:p>
          <a:p>
            <a:endParaRPr lang="en-US"/>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DHCPv4</a:t>
            </a:r>
          </a:p>
          <a:p>
            <a:r>
              <a:rPr lang="en-US"/>
              <a:t>7.2 – Configure a Cisco IOS DHCPv4 Server</a:t>
            </a:r>
          </a:p>
          <a:p>
            <a:r>
              <a:rPr lang="en-US"/>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a:solidFill>
                  <a:schemeClr val="accent5">
                    <a:lumMod val="40000"/>
                    <a:lumOff val="60000"/>
                  </a:schemeClr>
                </a:solidFill>
              </a:rPr>
              <a:t>Switching, Routing and Wireless Essentials v7.0 (SRWE)</a:t>
            </a:r>
          </a:p>
          <a:p>
            <a:endParaRPr lang="en-US"/>
          </a:p>
        </p:txBody>
      </p:sp>
      <p:sp>
        <p:nvSpPr>
          <p:cNvPr id="6" name="Title 5"/>
          <p:cNvSpPr>
            <a:spLocks noGrp="1"/>
          </p:cNvSpPr>
          <p:nvPr>
            <p:ph type="ctrTitle"/>
          </p:nvPr>
        </p:nvSpPr>
        <p:spPr>
          <a:xfrm>
            <a:off x="469497" y="2316480"/>
            <a:ext cx="6672708" cy="1080143"/>
          </a:xfrm>
        </p:spPr>
        <p:txBody>
          <a:bodyPr/>
          <a:lstStyle/>
          <a:p>
            <a:r>
              <a:rPr lang="en-US">
                <a:solidFill>
                  <a:schemeClr val="accent5">
                    <a:lumMod val="40000"/>
                    <a:lumOff val="60000"/>
                  </a:schemeClr>
                </a:solidFill>
              </a:rPr>
              <a:t>Module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Steps to Configure a Cisco IOS DHCPv4 Server</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a:r>
              <a:rPr lang="en-US" sz="1600">
                <a:solidFill>
                  <a:srgbClr val="000000"/>
                </a:solidFill>
              </a:rPr>
              <a:t>Use the following steps to configure a Cisco IOS DHCPv4 server:</a:t>
            </a:r>
          </a:p>
          <a:p>
            <a:pPr marL="171450" indent="-171450" algn="l">
              <a:buFont typeface="Arial" panose="020B0604020202020204" pitchFamily="34" charset="0"/>
              <a:buChar char="•"/>
            </a:pPr>
            <a:r>
              <a:rPr lang="en-US" sz="1600" b="1">
                <a:solidFill>
                  <a:srgbClr val="000000"/>
                </a:solidFill>
              </a:rPr>
              <a:t>Step 1</a:t>
            </a:r>
            <a:r>
              <a:rPr lang="en-US" sz="1600">
                <a:solidFill>
                  <a:srgbClr val="000000"/>
                </a:solidFill>
              </a:rPr>
              <a:t>. Exclude IPv4 addresses. A single address or a range of addresses can be excluded by specifying the </a:t>
            </a:r>
            <a:r>
              <a:rPr lang="en-US" sz="1600" i="1">
                <a:solidFill>
                  <a:srgbClr val="000000"/>
                </a:solidFill>
              </a:rPr>
              <a:t>low-address</a:t>
            </a:r>
            <a:r>
              <a:rPr lang="en-US" sz="1600">
                <a:solidFill>
                  <a:srgbClr val="000000"/>
                </a:solidFill>
              </a:rPr>
              <a:t> and </a:t>
            </a:r>
            <a:r>
              <a:rPr lang="en-US" sz="1600" i="1">
                <a:solidFill>
                  <a:srgbClr val="000000"/>
                </a:solidFill>
              </a:rPr>
              <a:t>high-address</a:t>
            </a:r>
            <a:r>
              <a:rPr lang="en-US" sz="160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600" b="1">
                <a:solidFill>
                  <a:srgbClr val="000000"/>
                </a:solidFill>
                <a:cs typeface="Courier New" panose="02070309020205020404" pitchFamily="49" charset="0"/>
              </a:rPr>
              <a:t>ip dhcp excluded-address </a:t>
            </a:r>
            <a:r>
              <a:rPr lang="en-US" sz="1600" b="1" i="1">
                <a:solidFill>
                  <a:srgbClr val="000000"/>
                </a:solidFill>
                <a:cs typeface="Courier New" panose="02070309020205020404" pitchFamily="49" charset="0"/>
              </a:rPr>
              <a:t>low-address [high-address]</a:t>
            </a:r>
          </a:p>
          <a:p>
            <a:pPr marL="171450" indent="-171450" algn="l">
              <a:buFont typeface="Arial" panose="020B0604020202020204" pitchFamily="34" charset="0"/>
              <a:buChar char="•"/>
            </a:pPr>
            <a:r>
              <a:rPr lang="en-US" sz="1600" b="1">
                <a:solidFill>
                  <a:srgbClr val="000000"/>
                </a:solidFill>
              </a:rPr>
              <a:t>Step 2</a:t>
            </a:r>
            <a:r>
              <a:rPr lang="en-US" sz="1600">
                <a:solidFill>
                  <a:srgbClr val="000000"/>
                </a:solidFill>
              </a:rPr>
              <a:t>. Define a DHCPv4 pool name. The </a:t>
            </a:r>
            <a:r>
              <a:rPr lang="en-US" sz="1600" b="1">
                <a:solidFill>
                  <a:srgbClr val="000000"/>
                </a:solidFill>
              </a:rPr>
              <a:t>ip dhcp pool</a:t>
            </a:r>
            <a:r>
              <a:rPr lang="en-US" sz="1600">
                <a:solidFill>
                  <a:srgbClr val="000000"/>
                </a:solidFill>
              </a:rPr>
              <a:t> </a:t>
            </a:r>
            <a:r>
              <a:rPr lang="en-US" sz="1600" b="1" i="1">
                <a:solidFill>
                  <a:srgbClr val="000000"/>
                </a:solidFill>
              </a:rPr>
              <a:t>pool-name</a:t>
            </a:r>
            <a:r>
              <a:rPr lang="en-US" sz="1600">
                <a:solidFill>
                  <a:srgbClr val="000000"/>
                </a:solidFill>
              </a:rPr>
              <a:t> command creates a pool with the specified name and puts the router in DHCPv4 configuration mode, which is identified by the prompt </a:t>
            </a:r>
            <a:r>
              <a:rPr lang="en-US" sz="1600" b="1">
                <a:solidFill>
                  <a:srgbClr val="000000"/>
                </a:solidFill>
              </a:rPr>
              <a:t>Router(dhcp-config)#.</a:t>
            </a:r>
          </a:p>
          <a:p>
            <a:pPr marL="0" indent="0" algn="l"/>
            <a:endParaRPr lang="en-US" sz="1200">
              <a:solidFill>
                <a:srgbClr val="000000"/>
              </a:solidFill>
            </a:endParaRPr>
          </a:p>
          <a:p>
            <a:pPr marL="342900" indent="-342900" algn="l">
              <a:buFont typeface="Arial" panose="020B0604020202020204" pitchFamily="34" charset="0"/>
              <a:buChar char="•"/>
            </a:pPr>
            <a:endParaRPr lang="en-US" sz="120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Steps to Configure a Cisco IOS DHCPv4 Server (Cont.)</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a:buFont typeface="Arial" panose="020B0604020202020204" pitchFamily="34" charset="0"/>
              <a:buChar char="•"/>
            </a:pPr>
            <a:r>
              <a:rPr lang="en-US" sz="1600" b="1">
                <a:solidFill>
                  <a:srgbClr val="000000"/>
                </a:solidFill>
              </a:rPr>
              <a:t>Step 3</a:t>
            </a:r>
            <a:r>
              <a:rPr lang="en-US" sz="1600">
                <a:solidFill>
                  <a:srgbClr val="000000"/>
                </a:solidFill>
              </a:rPr>
              <a:t>. Configure the DHCPv4 pool. The address pool and default gateway router must be configured. Use the </a:t>
            </a:r>
            <a:r>
              <a:rPr lang="en-US" sz="1600" b="1">
                <a:solidFill>
                  <a:srgbClr val="000000"/>
                </a:solidFill>
              </a:rPr>
              <a:t>network</a:t>
            </a:r>
            <a:r>
              <a:rPr lang="en-US" sz="1600">
                <a:solidFill>
                  <a:srgbClr val="000000"/>
                </a:solidFill>
              </a:rPr>
              <a:t> statement to define the range of available addresses. Use the </a:t>
            </a:r>
            <a:r>
              <a:rPr lang="en-US" sz="1600" b="1">
                <a:solidFill>
                  <a:srgbClr val="000000"/>
                </a:solidFill>
              </a:rPr>
              <a:t>default-router</a:t>
            </a:r>
            <a:r>
              <a:rPr lang="en-US" sz="1600">
                <a:solidFill>
                  <a:srgbClr val="000000"/>
                </a:solidFill>
              </a:rPr>
              <a:t> command to define the default gateway router. These commands and other optional commands are shown in the table.</a:t>
            </a:r>
          </a:p>
          <a:p>
            <a:pPr marL="342900" indent="-342900" algn="l">
              <a:buFont typeface="Arial" panose="020B0604020202020204" pitchFamily="34" charset="0"/>
              <a:buChar char="•"/>
            </a:pPr>
            <a:endParaRPr lang="en-US" sz="1200">
              <a:solidFill>
                <a:srgbClr val="000000"/>
              </a:solidFill>
            </a:endParaRPr>
          </a:p>
          <a:p>
            <a:pPr marL="342900" indent="-342900" algn="l">
              <a:buFont typeface="Arial" panose="020B0604020202020204" pitchFamily="34" charset="0"/>
              <a:buChar char="•"/>
            </a:pPr>
            <a:endParaRPr lang="en-US" sz="120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fontAlgn="ctr"/>
                      <a:r>
                        <a:rPr lang="en-US" sz="1000" b="1">
                          <a:effectLst/>
                        </a:rPr>
                        <a:t>Task</a:t>
                      </a:r>
                      <a:endParaRPr lang="en-US" sz="1000">
                        <a:effectLst/>
                      </a:endParaRPr>
                    </a:p>
                  </a:txBody>
                  <a:tcPr marL="47625" marR="47625" marT="47625" marB="47625" anchor="ctr"/>
                </a:tc>
                <a:tc>
                  <a:txBody>
                    <a:bodyPr/>
                    <a:lstStyle/>
                    <a:p>
                      <a:pPr algn="l" fontAlgn="ctr"/>
                      <a:r>
                        <a:rPr lang="en-US" sz="1000" b="1">
                          <a:effectLst/>
                        </a:rPr>
                        <a:t>IOS Command</a:t>
                      </a:r>
                      <a:endParaRPr lang="en-US" sz="1000">
                        <a:effectLst/>
                      </a:endParaRPr>
                    </a:p>
                  </a:txBody>
                  <a:tcPr marL="47625" marR="47625" marT="47625" marB="47625" anchor="ctr"/>
                </a:tc>
                <a:extLst>
                  <a:ext uri="{0D108BD9-81ED-4DB2-BD59-A6C34878D82A}">
                    <a16:rowId xmlns:a16="http://schemas.microsoft.com/office/drawing/2014/main" val="592760898"/>
                  </a:ext>
                </a:extLst>
              </a:tr>
              <a:tr h="389771">
                <a:tc>
                  <a:txBody>
                    <a:bodyPr/>
                    <a:lstStyle/>
                    <a:p>
                      <a:pPr fontAlgn="ctr"/>
                      <a:r>
                        <a:rPr lang="en-US" sz="1000" b="0">
                          <a:effectLst/>
                        </a:rPr>
                        <a:t>Define the address pool.</a:t>
                      </a:r>
                    </a:p>
                  </a:txBody>
                  <a:tcPr marL="47625" marR="47625" marT="47625" marB="47625" anchor="ctr"/>
                </a:tc>
                <a:tc>
                  <a:txBody>
                    <a:bodyPr/>
                    <a:lstStyle/>
                    <a:p>
                      <a:pPr rtl="0" fontAlgn="ctr"/>
                      <a:r>
                        <a:rPr lang="en-US" sz="1000" b="1">
                          <a:effectLst/>
                        </a:rPr>
                        <a:t>network</a:t>
                      </a:r>
                      <a:r>
                        <a:rPr lang="en-US" sz="1000" b="0">
                          <a:effectLst/>
                        </a:rPr>
                        <a:t> </a:t>
                      </a:r>
                      <a:r>
                        <a:rPr lang="en-US" sz="1000" b="0" i="1">
                          <a:effectLst/>
                        </a:rPr>
                        <a:t>network-number</a:t>
                      </a:r>
                      <a:r>
                        <a:rPr lang="en-US" sz="1000" b="0">
                          <a:effectLst/>
                        </a:rPr>
                        <a:t> [</a:t>
                      </a:r>
                      <a:r>
                        <a:rPr lang="en-US" sz="1000" b="0" i="1">
                          <a:effectLst/>
                        </a:rPr>
                        <a:t>mask</a:t>
                      </a:r>
                      <a:r>
                        <a:rPr lang="en-US" sz="1000" b="0">
                          <a:effectLst/>
                        </a:rPr>
                        <a:t> | / </a:t>
                      </a:r>
                      <a:r>
                        <a:rPr lang="en-US" sz="1000" b="0" i="1">
                          <a:effectLst/>
                        </a:rPr>
                        <a:t>prefix-length</a:t>
                      </a:r>
                      <a:r>
                        <a:rPr lang="en-US" sz="1000" b="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fontAlgn="ctr"/>
                      <a:r>
                        <a:rPr lang="en-US" sz="1000" b="0">
                          <a:effectLst/>
                        </a:rPr>
                        <a:t>Define the default router or gateway.</a:t>
                      </a:r>
                    </a:p>
                  </a:txBody>
                  <a:tcPr marL="47625" marR="47625" marT="47625" marB="47625" anchor="ctr"/>
                </a:tc>
                <a:tc>
                  <a:txBody>
                    <a:bodyPr/>
                    <a:lstStyle/>
                    <a:p>
                      <a:pPr rtl="0" fontAlgn="ctr"/>
                      <a:r>
                        <a:rPr lang="en-US" sz="1000" b="1">
                          <a:effectLst/>
                        </a:rPr>
                        <a:t>default-router</a:t>
                      </a:r>
                      <a:r>
                        <a:rPr lang="en-US" sz="1000" b="0">
                          <a:effectLst/>
                        </a:rPr>
                        <a:t> address [ </a:t>
                      </a:r>
                      <a:r>
                        <a:rPr lang="en-US" sz="1000" b="0" i="1">
                          <a:effectLst/>
                        </a:rPr>
                        <a:t>address2….address8</a:t>
                      </a:r>
                      <a:r>
                        <a:rPr lang="en-US" sz="1000" b="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fontAlgn="ctr"/>
                      <a:r>
                        <a:rPr lang="en-US" sz="1000" b="0">
                          <a:effectLst/>
                        </a:rPr>
                        <a:t>Define a DNS server.</a:t>
                      </a:r>
                    </a:p>
                  </a:txBody>
                  <a:tcPr marL="47625" marR="47625" marT="47625" marB="47625" anchor="ctr"/>
                </a:tc>
                <a:tc>
                  <a:txBody>
                    <a:bodyPr/>
                    <a:lstStyle/>
                    <a:p>
                      <a:pPr rtl="0" fontAlgn="ctr"/>
                      <a:r>
                        <a:rPr lang="en-US" sz="1000" b="1">
                          <a:effectLst/>
                        </a:rPr>
                        <a:t>dns-server</a:t>
                      </a:r>
                      <a:r>
                        <a:rPr lang="en-US" sz="1000" b="0">
                          <a:effectLst/>
                        </a:rPr>
                        <a:t> </a:t>
                      </a:r>
                      <a:r>
                        <a:rPr lang="en-US" sz="1000" b="0" i="1">
                          <a:effectLst/>
                        </a:rPr>
                        <a:t>address</a:t>
                      </a:r>
                      <a:r>
                        <a:rPr lang="en-US" sz="1000" b="0">
                          <a:effectLst/>
                        </a:rPr>
                        <a:t> [ </a:t>
                      </a:r>
                      <a:r>
                        <a:rPr lang="en-US" sz="1000" b="0" i="1">
                          <a:effectLst/>
                        </a:rPr>
                        <a:t>address2…address8</a:t>
                      </a:r>
                      <a:r>
                        <a:rPr lang="en-US" sz="1000" b="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fontAlgn="ctr"/>
                      <a:r>
                        <a:rPr lang="en-US" sz="1000" b="0">
                          <a:effectLst/>
                        </a:rPr>
                        <a:t>Define the domain name.</a:t>
                      </a:r>
                    </a:p>
                  </a:txBody>
                  <a:tcPr marL="47625" marR="47625" marT="47625" marB="47625" anchor="ctr"/>
                </a:tc>
                <a:tc>
                  <a:txBody>
                    <a:bodyPr/>
                    <a:lstStyle/>
                    <a:p>
                      <a:pPr rtl="0" fontAlgn="ctr"/>
                      <a:r>
                        <a:rPr lang="en-US" sz="1000" b="1">
                          <a:effectLst/>
                        </a:rPr>
                        <a:t>domain-name</a:t>
                      </a:r>
                      <a:r>
                        <a:rPr lang="en-US" sz="1000" b="0">
                          <a:effectLst/>
                        </a:rPr>
                        <a:t> </a:t>
                      </a:r>
                      <a:r>
                        <a:rPr lang="en-US" sz="1000" b="0" i="1">
                          <a:effectLst/>
                        </a:rPr>
                        <a:t>domain</a:t>
                      </a:r>
                      <a:endParaRPr lang="en-US" sz="1000" b="0">
                        <a:effectLst/>
                      </a:endParaRPr>
                    </a:p>
                  </a:txBody>
                  <a:tcPr marL="47625" marR="47625" marT="47625" marB="47625" anchor="ctr"/>
                </a:tc>
                <a:extLst>
                  <a:ext uri="{0D108BD9-81ED-4DB2-BD59-A6C34878D82A}">
                    <a16:rowId xmlns:a16="http://schemas.microsoft.com/office/drawing/2014/main" val="830131601"/>
                  </a:ext>
                </a:extLst>
              </a:tr>
              <a:tr h="389771">
                <a:tc>
                  <a:txBody>
                    <a:bodyPr/>
                    <a:lstStyle/>
                    <a:p>
                      <a:pPr fontAlgn="ctr"/>
                      <a:r>
                        <a:rPr lang="en-US" sz="1000" b="0">
                          <a:effectLst/>
                        </a:rPr>
                        <a:t>Define the duration of the DHCP lease.</a:t>
                      </a:r>
                    </a:p>
                  </a:txBody>
                  <a:tcPr marL="47625" marR="47625" marT="47625" marB="47625" anchor="ctr"/>
                </a:tc>
                <a:tc>
                  <a:txBody>
                    <a:bodyPr/>
                    <a:lstStyle/>
                    <a:p>
                      <a:pPr rtl="0" fontAlgn="ctr"/>
                      <a:r>
                        <a:rPr lang="en-US" sz="1000" b="1">
                          <a:effectLst/>
                        </a:rPr>
                        <a:t>lease</a:t>
                      </a:r>
                      <a:r>
                        <a:rPr lang="en-US" sz="1000" b="0">
                          <a:effectLst/>
                        </a:rPr>
                        <a:t> {</a:t>
                      </a:r>
                      <a:r>
                        <a:rPr lang="en-US" sz="1000" b="0" i="1">
                          <a:effectLst/>
                        </a:rPr>
                        <a:t>days</a:t>
                      </a:r>
                      <a:r>
                        <a:rPr lang="en-US" sz="1000" b="0">
                          <a:effectLst/>
                        </a:rPr>
                        <a:t> [</a:t>
                      </a:r>
                      <a:r>
                        <a:rPr lang="en-US" sz="1000" b="0" i="1">
                          <a:effectLst/>
                        </a:rPr>
                        <a:t>hours</a:t>
                      </a:r>
                      <a:r>
                        <a:rPr lang="en-US" sz="1000" b="0">
                          <a:effectLst/>
                        </a:rPr>
                        <a:t> [ </a:t>
                      </a:r>
                      <a:r>
                        <a:rPr lang="en-US" sz="1000" b="0" i="1">
                          <a:effectLst/>
                        </a:rPr>
                        <a:t>minutes</a:t>
                      </a:r>
                      <a:r>
                        <a:rPr lang="en-US" sz="1000" b="0">
                          <a:effectLst/>
                        </a:rPr>
                        <a:t>]] | </a:t>
                      </a:r>
                      <a:r>
                        <a:rPr lang="en-US" sz="1000" b="1">
                          <a:effectLst/>
                        </a:rPr>
                        <a:t>infinite</a:t>
                      </a:r>
                      <a:r>
                        <a:rPr lang="en-US" sz="1000" b="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fontAlgn="ctr"/>
                      <a:r>
                        <a:rPr lang="en-US" sz="1000" b="0">
                          <a:effectLst/>
                        </a:rPr>
                        <a:t>Define the NetBIOS WINS server.</a:t>
                      </a:r>
                    </a:p>
                  </a:txBody>
                  <a:tcPr marL="47625" marR="47625" marT="47625" marB="47625" anchor="ctr"/>
                </a:tc>
                <a:tc>
                  <a:txBody>
                    <a:bodyPr/>
                    <a:lstStyle/>
                    <a:p>
                      <a:pPr fontAlgn="ctr"/>
                      <a:r>
                        <a:rPr lang="en-US" sz="1000" b="1">
                          <a:effectLst/>
                        </a:rPr>
                        <a:t>netbios-name-server</a:t>
                      </a:r>
                      <a:r>
                        <a:rPr lang="en-US" sz="1000" b="0">
                          <a:effectLst/>
                        </a:rPr>
                        <a:t> </a:t>
                      </a:r>
                      <a:r>
                        <a:rPr lang="en-US" sz="1000" b="0" i="1">
                          <a:effectLst/>
                        </a:rPr>
                        <a:t>address</a:t>
                      </a:r>
                      <a:r>
                        <a:rPr lang="en-US" sz="1000" b="0">
                          <a:effectLst/>
                        </a:rPr>
                        <a:t> [ </a:t>
                      </a:r>
                      <a:r>
                        <a:rPr lang="en-US" sz="1000" b="0" i="1">
                          <a:effectLst/>
                        </a:rPr>
                        <a:t>address2…address8</a:t>
                      </a:r>
                      <a:r>
                        <a:rPr lang="en-US" sz="1000" b="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Configuration Example</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1268926" y="2234954"/>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DHCPv4 Verification</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r>
              <a:rPr lang="en-US" sz="1600">
                <a:solidFill>
                  <a:srgbClr val="58585B"/>
                </a:solidFill>
                <a:latin typeface="+mn-lt"/>
              </a:rPr>
              <a:t>Use the commands in the table to verify that the Cisco IOS DHCPv4 server is operational</a:t>
            </a:r>
            <a:r>
              <a:rPr lang="en-US" sz="1400">
                <a:solidFill>
                  <a:srgbClr val="58585B"/>
                </a:solidFill>
                <a:latin typeface="+mn-lt"/>
              </a:rPr>
              <a:t>.</a:t>
            </a:r>
            <a:endParaRPr lang="en-US" sz="1400">
              <a:latin typeface="+mn-lt"/>
            </a:endParaRP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a:effectLst/>
                        </a:rPr>
                        <a:t>Command</a:t>
                      </a:r>
                      <a:endParaRPr lang="en-US" sz="120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a:effectLst/>
                        </a:rPr>
                        <a:t>show running-config | section dhcp</a:t>
                      </a:r>
                      <a:endParaRPr lang="en-US" sz="1200" b="0">
                        <a:effectLst/>
                      </a:endParaRPr>
                    </a:p>
                  </a:txBody>
                  <a:tcPr marL="47625" marR="47625" marT="47625" marB="47625" anchor="ctr"/>
                </a:tc>
                <a:tc>
                  <a:txBody>
                    <a:bodyPr/>
                    <a:lstStyle/>
                    <a:p>
                      <a:pPr fontAlgn="ctr"/>
                      <a:r>
                        <a:rPr lang="en-US" sz="1200" b="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a:effectLst/>
                        </a:rPr>
                        <a:t>show ip dhcp binding</a:t>
                      </a:r>
                      <a:endParaRPr lang="en-US" sz="1200" b="0">
                        <a:effectLst/>
                      </a:endParaRPr>
                    </a:p>
                  </a:txBody>
                  <a:tcPr marL="47625" marR="47625" marT="47625" marB="47625" anchor="ctr"/>
                </a:tc>
                <a:tc>
                  <a:txBody>
                    <a:bodyPr/>
                    <a:lstStyle/>
                    <a:p>
                      <a:pPr fontAlgn="ctr"/>
                      <a:r>
                        <a:rPr lang="en-US" sz="1200" b="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a:effectLst/>
                        </a:rPr>
                        <a:t>show ip dhcp server statistics</a:t>
                      </a:r>
                      <a:endParaRPr lang="en-US" sz="1200" b="0">
                        <a:effectLst/>
                      </a:endParaRPr>
                    </a:p>
                  </a:txBody>
                  <a:tcPr marL="47625" marR="47625" marT="47625" marB="47625" anchor="ctr"/>
                </a:tc>
                <a:tc>
                  <a:txBody>
                    <a:bodyPr/>
                    <a:lstStyle/>
                    <a:p>
                      <a:pPr fontAlgn="ctr"/>
                      <a:r>
                        <a:rPr lang="en-US" sz="1200" b="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Verify DHCPv4 is Operational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a:r>
              <a:rPr lang="en-US" sz="1600" b="1">
                <a:solidFill>
                  <a:srgbClr val="000000"/>
                </a:solidFill>
              </a:rPr>
              <a:t>Verify the DHCPv4 Configuration: </a:t>
            </a:r>
            <a:r>
              <a:rPr lang="en-US" sz="1600">
                <a:solidFill>
                  <a:srgbClr val="000000"/>
                </a:solidFill>
              </a:rPr>
              <a:t>As shown in the example, the </a:t>
            </a:r>
            <a:r>
              <a:rPr lang="en-US" sz="1600" b="1">
                <a:solidFill>
                  <a:srgbClr val="000000"/>
                </a:solidFill>
              </a:rPr>
              <a:t>show running-config | section dhcp</a:t>
            </a:r>
            <a:r>
              <a:rPr lang="en-US" sz="1600">
                <a:solidFill>
                  <a:srgbClr val="000000"/>
                </a:solidFill>
              </a:rPr>
              <a:t> command output displays the DHCPv4 commands configured on R1. The </a:t>
            </a:r>
            <a:r>
              <a:rPr lang="en-US" sz="1600" b="1">
                <a:solidFill>
                  <a:srgbClr val="000000"/>
                </a:solidFill>
              </a:rPr>
              <a:t>| section</a:t>
            </a:r>
            <a:r>
              <a:rPr lang="en-US" sz="160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Verify DHCPv4 is Operational (Cont.)</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a:r>
              <a:rPr lang="en-US" sz="1600" b="1">
                <a:solidFill>
                  <a:srgbClr val="000000"/>
                </a:solidFill>
              </a:rPr>
              <a:t>Verify DHCPv4 Bindings: </a:t>
            </a:r>
            <a:r>
              <a:rPr lang="en-US" sz="1600">
                <a:solidFill>
                  <a:srgbClr val="000000"/>
                </a:solidFill>
              </a:rPr>
              <a:t>As shown in the example, the operation of DHCPv4 can be verified using the </a:t>
            </a:r>
            <a:r>
              <a:rPr lang="en-US" sz="1600" b="1">
                <a:solidFill>
                  <a:srgbClr val="000000"/>
                </a:solidFill>
              </a:rPr>
              <a:t>show ip dhcp binding</a:t>
            </a:r>
            <a:r>
              <a:rPr lang="en-US" sz="160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1709737"/>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Verify DHCPv4 is Operational (Cont.)</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a:r>
              <a:rPr lang="en-US" sz="1600" b="1">
                <a:solidFill>
                  <a:srgbClr val="000000"/>
                </a:solidFill>
              </a:rPr>
              <a:t>Verify DHCPv4 Statistics: </a:t>
            </a:r>
            <a:r>
              <a:rPr lang="en-US" sz="1600">
                <a:solidFill>
                  <a:srgbClr val="000000"/>
                </a:solidFill>
              </a:rPr>
              <a:t>The output of the </a:t>
            </a:r>
            <a:r>
              <a:rPr lang="en-US" sz="1600" b="1">
                <a:solidFill>
                  <a:srgbClr val="000000"/>
                </a:solidFill>
              </a:rPr>
              <a:t>show ip dhcp server statistics</a:t>
            </a:r>
            <a:r>
              <a:rPr lang="en-US" sz="1600">
                <a:solidFill>
                  <a:srgbClr val="000000"/>
                </a:solidFill>
              </a:rPr>
              <a:t> is used to verify that messages are being received or sent by the router. This command displays count information regarding the number of DHCPv4 messages that have been sent and received.</a:t>
            </a:r>
          </a:p>
          <a:p>
            <a:pPr marL="342900" indent="-342900" algn="l">
              <a:buFont typeface="Arial" panose="020B0604020202020204" pitchFamily="34" charset="0"/>
              <a:buChar char="•"/>
            </a:pPr>
            <a:endParaRPr lang="en-US" sz="120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Verify DHCPv4 is Operational (Cont.)</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a:r>
              <a:rPr lang="en-US" sz="1500" b="1">
                <a:solidFill>
                  <a:srgbClr val="000000"/>
                </a:solidFill>
              </a:rPr>
              <a:t>Verify DHCPv4 Client Received IPv4 Addressing: </a:t>
            </a:r>
            <a:r>
              <a:rPr lang="en-US" sz="1500">
                <a:solidFill>
                  <a:srgbClr val="000000"/>
                </a:solidFill>
              </a:rPr>
              <a:t>The </a:t>
            </a:r>
            <a:r>
              <a:rPr lang="en-US" sz="1500" b="1">
                <a:solidFill>
                  <a:srgbClr val="000000"/>
                </a:solidFill>
              </a:rPr>
              <a:t>ipconfig /all</a:t>
            </a:r>
            <a:r>
              <a:rPr lang="en-US" sz="150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pPr marL="0" indent="0" algn="l"/>
            <a:endParaRPr lang="en-US" sz="120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Disable the Cisco IOS DHCPv4 Server</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a:r>
              <a:rPr lang="en-US" sz="1600">
                <a:solidFill>
                  <a:srgbClr val="000000"/>
                </a:solidFill>
              </a:rPr>
              <a:t>The DHCPv4 service is enabled by default. To disable the service, use the </a:t>
            </a:r>
            <a:r>
              <a:rPr lang="en-US" sz="1600" b="1">
                <a:solidFill>
                  <a:srgbClr val="000000"/>
                </a:solidFill>
              </a:rPr>
              <a:t>no service dhcp</a:t>
            </a:r>
            <a:r>
              <a:rPr lang="en-US" sz="1600">
                <a:solidFill>
                  <a:srgbClr val="000000"/>
                </a:solidFill>
              </a:rPr>
              <a:t> global configuration mode command. Use the </a:t>
            </a:r>
            <a:r>
              <a:rPr lang="en-US" sz="1600" b="1">
                <a:solidFill>
                  <a:srgbClr val="000000"/>
                </a:solidFill>
              </a:rPr>
              <a:t>service dhcp</a:t>
            </a:r>
            <a:r>
              <a:rPr lang="en-US" sz="1600">
                <a:solidFill>
                  <a:srgbClr val="000000"/>
                </a:solidFill>
              </a:rPr>
              <a:t> global configuration mode command to re-enable the DHCPv4 server process, as shown in the example. Enabling the service has no effect if the parameters are not configured.</a:t>
            </a:r>
          </a:p>
          <a:p>
            <a:pPr marL="0" indent="0" algn="l"/>
            <a:r>
              <a:rPr lang="en-US" sz="1600" b="1">
                <a:solidFill>
                  <a:srgbClr val="000000"/>
                </a:solidFill>
              </a:rPr>
              <a:t>Note</a:t>
            </a:r>
            <a:r>
              <a:rPr lang="en-US" sz="1600">
                <a:solidFill>
                  <a:srgbClr val="000000"/>
                </a:solidFill>
              </a:rPr>
              <a:t>: Clearing the DHCP bindings or stopping and restarting the DHCP service may result in duplicate IP addresses being temporarily assigned on the network.</a:t>
            </a:r>
          </a:p>
          <a:p>
            <a:pPr marL="0" indent="0" algn="l"/>
            <a:endParaRPr lang="en-US" sz="1600">
              <a:solidFill>
                <a:srgbClr val="000000"/>
              </a:solidFill>
            </a:endParaRPr>
          </a:p>
          <a:p>
            <a:pPr marL="0" indent="0" algn="l"/>
            <a:endParaRPr lang="en-US" sz="120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a:buFont typeface="Arial" panose="020B0604020202020204" pitchFamily="34" charset="0"/>
              <a:buChar char="•"/>
            </a:pPr>
            <a:r>
              <a:rPr lang="en-US" sz="140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l">
              <a:buFont typeface="Arial" panose="020B0604020202020204" pitchFamily="34" charset="0"/>
              <a:buChar char="•"/>
            </a:pPr>
            <a:r>
              <a:rPr lang="en-US" sz="140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l">
              <a:buFont typeface="Arial" panose="020B0604020202020204" pitchFamily="34" charset="0"/>
              <a:buChar char="•"/>
            </a:pPr>
            <a:endParaRPr lang="en-US" sz="120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560866"/>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a:solidFill>
                  <a:schemeClr val="tx1"/>
                </a:solidFill>
                <a:ea typeface="Calibri" panose="020F0502020204030204" pitchFamily="34" charset="0"/>
                <a:cs typeface="Calibri" panose="020F0502020204030204" pitchFamily="34" charset="0"/>
              </a:rPr>
              <a:t>Module Title: DHCPv4</a:t>
            </a:r>
          </a:p>
          <a:p>
            <a:pPr marL="0" lvl="0" indent="0" defTabSz="914400" eaLnBrk="0" hangingPunct="0">
              <a:spcBef>
                <a:spcPct val="0"/>
              </a:spcBef>
              <a:spcAft>
                <a:spcPct val="0"/>
              </a:spcAft>
              <a:buClrTx/>
              <a:buSzTx/>
              <a:buNone/>
            </a:pPr>
            <a:endParaRPr lang="en-US" altLang="en-US" sz="1400">
              <a:solidFill>
                <a:schemeClr val="tx1"/>
              </a:solidFill>
            </a:endParaRPr>
          </a:p>
          <a:p>
            <a:pPr marL="0" lvl="0" indent="0" defTabSz="914400" eaLnBrk="0" hangingPunct="0">
              <a:spcBef>
                <a:spcPct val="0"/>
              </a:spcBef>
              <a:spcAft>
                <a:spcPct val="0"/>
              </a:spcAft>
              <a:buClrTx/>
              <a:buSzTx/>
              <a:buNone/>
            </a:pPr>
            <a:r>
              <a:rPr lang="en-US" altLang="en-US" sz="1400" b="1">
                <a:solidFill>
                  <a:schemeClr val="tx1"/>
                </a:solidFill>
                <a:ea typeface="Calibri" panose="020F0502020204030204" pitchFamily="34" charset="0"/>
                <a:cs typeface="Calibri" panose="020F0502020204030204" pitchFamily="34" charset="0"/>
              </a:rPr>
              <a:t>Module Objective</a:t>
            </a:r>
            <a:r>
              <a:rPr lang="en-US" altLang="en-US" sz="1400">
                <a:solidFill>
                  <a:schemeClr val="tx1"/>
                </a:solidFill>
                <a:ea typeface="Calibri" panose="020F0502020204030204" pitchFamily="34" charset="0"/>
                <a:cs typeface="Calibri" panose="020F0502020204030204" pitchFamily="34" charset="0"/>
              </a:rPr>
              <a:t>: </a:t>
            </a:r>
            <a:r>
              <a:rPr lang="en-US"/>
              <a:t> Implement DHCPv4 to operate across multiple LANs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a:solidFill>
                            <a:schemeClr val="bg1"/>
                          </a:solidFill>
                          <a:effectLst/>
                        </a:rPr>
                        <a:t>DHCP4 Concepts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DHCPv4 operates in a small- to medium-sized business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pt-BR" b="1">
                          <a:solidFill>
                            <a:schemeClr val="bg1"/>
                          </a:solidFill>
                          <a:effectLst/>
                        </a:rPr>
                        <a:t>Configure a Cisco IOS DHCP4 Server</a:t>
                      </a:r>
                      <a:endParaRPr lang="pt-BR"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a router as a DHCPv4 server.</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a:solidFill>
                            <a:schemeClr val="bg1"/>
                          </a:solidFill>
                          <a:effectLst/>
                        </a:rPr>
                        <a:t>Configure a DHCP4 Client</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a router as a DHCPv4 client.</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a:buFont typeface="Arial" panose="020B0604020202020204" pitchFamily="34" charset="0"/>
              <a:buChar char="•"/>
            </a:pPr>
            <a:r>
              <a:rPr lang="en-US" sz="1600">
                <a:solidFill>
                  <a:srgbClr val="000000"/>
                </a:solidFill>
              </a:rPr>
              <a:t>Configure R1 with the </a:t>
            </a:r>
            <a:r>
              <a:rPr lang="en-US" sz="1600" b="1">
                <a:solidFill>
                  <a:srgbClr val="000000"/>
                </a:solidFill>
              </a:rPr>
              <a:t>ip helper-address</a:t>
            </a:r>
            <a:r>
              <a:rPr lang="en-US" sz="1600">
                <a:solidFill>
                  <a:srgbClr val="000000"/>
                </a:solidFill>
              </a:rPr>
              <a:t> </a:t>
            </a:r>
            <a:r>
              <a:rPr lang="en-US" sz="1600" i="1">
                <a:solidFill>
                  <a:srgbClr val="000000"/>
                </a:solidFill>
              </a:rPr>
              <a:t>address</a:t>
            </a:r>
            <a:r>
              <a:rPr lang="en-US" sz="160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l">
              <a:buFont typeface="Arial" panose="020B0604020202020204" pitchFamily="34" charset="0"/>
              <a:buChar char="•"/>
            </a:pPr>
            <a:r>
              <a:rPr lang="en-US" sz="160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a:solidFill>
                  <a:srgbClr val="000000"/>
                </a:solidFill>
              </a:rPr>
              <a:t>show ip interface</a:t>
            </a:r>
            <a:r>
              <a:rPr lang="en-US" sz="160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709793" y="2899937"/>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2000" y="2838977"/>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Other Service Broadcasts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a:r>
              <a:rPr lang="en-US" sz="1600">
                <a:solidFill>
                  <a:srgbClr val="000000"/>
                </a:solidFill>
              </a:rPr>
              <a:t>DHCPv4 is not the only service that the router can be configured to relay. By default, the </a:t>
            </a:r>
            <a:r>
              <a:rPr lang="en-US" sz="1600" b="1">
                <a:solidFill>
                  <a:srgbClr val="000000"/>
                </a:solidFill>
              </a:rPr>
              <a:t>ip helper-address</a:t>
            </a:r>
            <a:r>
              <a:rPr lang="en-US" sz="1600">
                <a:solidFill>
                  <a:srgbClr val="000000"/>
                </a:solidFill>
              </a:rPr>
              <a:t> command forwards the following eight UDP services:</a:t>
            </a:r>
          </a:p>
          <a:p>
            <a:pPr marL="342900" indent="-342900" algn="l">
              <a:buFont typeface="Arial" panose="020B0604020202020204" pitchFamily="34" charset="0"/>
              <a:buChar char="•"/>
            </a:pPr>
            <a:r>
              <a:rPr lang="en-US" sz="1600">
                <a:solidFill>
                  <a:srgbClr val="000000"/>
                </a:solidFill>
              </a:rPr>
              <a:t>Port 37: Time</a:t>
            </a:r>
          </a:p>
          <a:p>
            <a:pPr marL="342900" indent="-342900" algn="l">
              <a:buFont typeface="Arial" panose="020B0604020202020204" pitchFamily="34" charset="0"/>
              <a:buChar char="•"/>
            </a:pPr>
            <a:r>
              <a:rPr lang="en-US" sz="1600">
                <a:solidFill>
                  <a:srgbClr val="000000"/>
                </a:solidFill>
              </a:rPr>
              <a:t>Port 49: TACACS</a:t>
            </a:r>
          </a:p>
          <a:p>
            <a:pPr marL="342900" indent="-342900" algn="l">
              <a:buFont typeface="Arial" panose="020B0604020202020204" pitchFamily="34" charset="0"/>
              <a:buChar char="•"/>
            </a:pPr>
            <a:r>
              <a:rPr lang="en-US" sz="1600">
                <a:solidFill>
                  <a:srgbClr val="000000"/>
                </a:solidFill>
              </a:rPr>
              <a:t>Port 53: DNS</a:t>
            </a:r>
          </a:p>
          <a:p>
            <a:pPr marL="342900" indent="-342900" algn="l">
              <a:buFont typeface="Arial" panose="020B0604020202020204" pitchFamily="34" charset="0"/>
              <a:buChar char="•"/>
            </a:pPr>
            <a:r>
              <a:rPr lang="en-US" sz="1600">
                <a:solidFill>
                  <a:srgbClr val="000000"/>
                </a:solidFill>
              </a:rPr>
              <a:t>Port 67: DHCP/BOOTP server</a:t>
            </a:r>
          </a:p>
          <a:p>
            <a:pPr marL="342900" indent="-342900" algn="l">
              <a:buFont typeface="Arial" panose="020B0604020202020204" pitchFamily="34" charset="0"/>
              <a:buChar char="•"/>
            </a:pPr>
            <a:r>
              <a:rPr lang="en-US" sz="1600">
                <a:solidFill>
                  <a:srgbClr val="000000"/>
                </a:solidFill>
              </a:rPr>
              <a:t>Port 68: DHCP/BOOTP client</a:t>
            </a:r>
          </a:p>
          <a:p>
            <a:pPr marL="342900" indent="-342900" algn="l">
              <a:buFont typeface="Arial" panose="020B0604020202020204" pitchFamily="34" charset="0"/>
              <a:buChar char="•"/>
            </a:pPr>
            <a:r>
              <a:rPr lang="en-US" sz="1600">
                <a:solidFill>
                  <a:srgbClr val="000000"/>
                </a:solidFill>
              </a:rPr>
              <a:t>Port 69: TFTP</a:t>
            </a:r>
          </a:p>
          <a:p>
            <a:pPr marL="342900" indent="-342900" algn="l">
              <a:buFont typeface="Arial" panose="020B0604020202020204" pitchFamily="34" charset="0"/>
              <a:buChar char="•"/>
            </a:pPr>
            <a:r>
              <a:rPr lang="en-US" sz="1600">
                <a:solidFill>
                  <a:srgbClr val="000000"/>
                </a:solidFill>
              </a:rPr>
              <a:t>Port 137: NetBIOS name service</a:t>
            </a:r>
          </a:p>
          <a:p>
            <a:pPr marL="342900" indent="-342900" algn="l">
              <a:buFont typeface="Arial" panose="020B0604020202020204" pitchFamily="34" charset="0"/>
              <a:buChar char="•"/>
            </a:pPr>
            <a:r>
              <a:rPr lang="en-US" sz="1600">
                <a:solidFill>
                  <a:srgbClr val="000000"/>
                </a:solidFill>
              </a:rPr>
              <a:t>Port 138: NetBIOS datagram service</a:t>
            </a:r>
          </a:p>
          <a:p>
            <a:pPr marL="342900" indent="-342900" algn="l">
              <a:buFont typeface="Arial" panose="020B0604020202020204" pitchFamily="34" charset="0"/>
              <a:buChar char="•"/>
            </a:pPr>
            <a:endParaRPr lang="en-US" sz="140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Packet Tracer – Configure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474662" y="731837"/>
            <a:ext cx="8280057" cy="3689897"/>
          </a:xfrm>
        </p:spPr>
        <p:txBody>
          <a:bodyPr/>
          <a:lstStyle/>
          <a:p>
            <a:pPr marL="0" indent="0" algn="l"/>
            <a:r>
              <a:rPr lang="en-US" sz="160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a:solidFill>
                  <a:srgbClr val="000000"/>
                </a:solidFill>
              </a:rPr>
              <a:t>Part 1: Configure a Router as a DHCP Server</a:t>
            </a:r>
          </a:p>
          <a:p>
            <a:pPr marL="342900" indent="-342900" algn="l">
              <a:buFont typeface="Arial" panose="020B0604020202020204" pitchFamily="34" charset="0"/>
              <a:buChar char="•"/>
            </a:pPr>
            <a:r>
              <a:rPr lang="en-US" sz="1600">
                <a:solidFill>
                  <a:srgbClr val="000000"/>
                </a:solidFill>
              </a:rPr>
              <a:t>Part 2: Configure DHCP Relay</a:t>
            </a:r>
          </a:p>
          <a:p>
            <a:pPr marL="342900" indent="-342900" algn="l">
              <a:buFont typeface="Arial" panose="020B0604020202020204" pitchFamily="34" charset="0"/>
              <a:buChar char="•"/>
            </a:pPr>
            <a:r>
              <a:rPr lang="en-US" sz="1600">
                <a:solidFill>
                  <a:srgbClr val="000000"/>
                </a:solidFill>
              </a:rPr>
              <a:t>Part 3: Configure a Router as a DHCP Client</a:t>
            </a:r>
          </a:p>
          <a:p>
            <a:pPr marL="342900" indent="-342900" algn="l">
              <a:buFont typeface="Arial" panose="020B0604020202020204" pitchFamily="34" charset="0"/>
              <a:buChar char="•"/>
            </a:pPr>
            <a:r>
              <a:rPr lang="en-US" sz="1600">
                <a:solidFill>
                  <a:srgbClr val="000000"/>
                </a:solidFill>
              </a:rPr>
              <a:t>Part 4: Verify DHCP and Connectivity</a:t>
            </a:r>
          </a:p>
          <a:p>
            <a:pPr marL="342900" indent="-342900" algn="l">
              <a:buFont typeface="Arial" panose="020B0604020202020204" pitchFamily="34" charset="0"/>
              <a:buChar char="•"/>
            </a:pPr>
            <a:endParaRPr lang="en-US" sz="1400">
              <a:solidFill>
                <a:srgbClr val="000000"/>
              </a:solidFill>
            </a:endParaRPr>
          </a:p>
        </p:txBody>
      </p:sp>
    </p:spTree>
    <p:extLst>
      <p:ext uri="{BB962C8B-B14F-4D97-AF65-F5344CB8AC3E}">
        <p14:creationId xmlns:p14="http://schemas.microsoft.com/office/powerpoint/2010/main" val="1273642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a:solidFill>
                  <a:schemeClr val="accent5">
                    <a:lumMod val="40000"/>
                    <a:lumOff val="60000"/>
                  </a:schemeClr>
                </a:solidFill>
              </a:rPr>
              <a:t>7.3 Configure 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DHCPv4 Client</a:t>
            </a:r>
            <a:br>
              <a:rPr lang="en-US"/>
            </a:br>
            <a:r>
              <a:rPr lang="en-US" sz="240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a:r>
              <a:rPr lang="en-US" sz="1400">
                <a:solidFill>
                  <a:srgbClr val="000000"/>
                </a:solidFill>
              </a:rPr>
              <a:t>There are scenarios where you might have access to a DHCP server through your ISP. In these instances, you can configure a Cisco IOS router as a DHCPv4 client. </a:t>
            </a:r>
          </a:p>
          <a:p>
            <a:pPr marL="342900" indent="-342900" algn="l">
              <a:buFont typeface="Arial" panose="020B0604020202020204" pitchFamily="34" charset="0"/>
              <a:buChar char="•"/>
            </a:pPr>
            <a:r>
              <a:rPr lang="en-US" sz="140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l">
              <a:buFont typeface="Arial" panose="020B0604020202020204" pitchFamily="34" charset="0"/>
              <a:buChar char="•"/>
            </a:pPr>
            <a:r>
              <a:rPr lang="en-US" sz="1400">
                <a:solidFill>
                  <a:srgbClr val="000000"/>
                </a:solidFill>
              </a:rPr>
              <a:t>To configure an Ethernet interface as a DHCP client, use the </a:t>
            </a:r>
            <a:r>
              <a:rPr lang="en-US" sz="1400" b="1">
                <a:solidFill>
                  <a:srgbClr val="000000"/>
                </a:solidFill>
              </a:rPr>
              <a:t>ip address dhcp interface</a:t>
            </a:r>
            <a:r>
              <a:rPr lang="en-US" sz="1400">
                <a:solidFill>
                  <a:srgbClr val="000000"/>
                </a:solidFill>
              </a:rPr>
              <a:t> configuration mode command.</a:t>
            </a:r>
          </a:p>
          <a:p>
            <a:pPr marL="342900" indent="-342900" algn="l">
              <a:buFont typeface="Arial" panose="020B0604020202020204" pitchFamily="34" charset="0"/>
              <a:buChar char="•"/>
            </a:pPr>
            <a:r>
              <a:rPr lang="en-US" sz="1400">
                <a:solidFill>
                  <a:srgbClr val="000000"/>
                </a:solidFill>
              </a:rPr>
              <a:t>In the figure, assume that an ISP has been configured to provide select customers with IP addresses from the 209.165.201.0/27 network range after the G0/0/1 interface is configured with the </a:t>
            </a:r>
            <a:r>
              <a:rPr lang="en-US" sz="1400" b="1">
                <a:solidFill>
                  <a:srgbClr val="000000"/>
                </a:solidFill>
              </a:rPr>
              <a:t>ip address dhcp</a:t>
            </a:r>
            <a:r>
              <a:rPr lang="en-US" sz="1400">
                <a:solidFill>
                  <a:srgbClr val="000000"/>
                </a:solidFill>
              </a:rPr>
              <a:t> command.</a:t>
            </a:r>
          </a:p>
          <a:p>
            <a:pPr marL="342900" indent="-342900" algn="l">
              <a:buFont typeface="Arial" panose="020B0604020202020204" pitchFamily="34" charset="0"/>
              <a:buChar char="•"/>
            </a:pPr>
            <a:endParaRPr lang="en-US" sz="120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19027" y="3464519"/>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DHCPv4 Client</a:t>
            </a:r>
            <a:br>
              <a:rPr lang="en-US"/>
            </a:br>
            <a:r>
              <a:rPr lang="en-US" sz="2400"/>
              <a:t>Configuration Example</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a:buFont typeface="Arial" panose="020B0604020202020204" pitchFamily="34" charset="0"/>
              <a:buChar char="•"/>
            </a:pPr>
            <a:r>
              <a:rPr lang="en-US" sz="1400">
                <a:solidFill>
                  <a:srgbClr val="000000"/>
                </a:solidFill>
              </a:rPr>
              <a:t>To configure an Ethernet interface as a DHCP client, use the </a:t>
            </a:r>
            <a:r>
              <a:rPr lang="en-US" sz="1400" b="1">
                <a:solidFill>
                  <a:srgbClr val="000000"/>
                </a:solidFill>
              </a:rPr>
              <a:t>ip address dhcp</a:t>
            </a:r>
            <a:r>
              <a:rPr lang="en-US" sz="1400">
                <a:solidFill>
                  <a:srgbClr val="000000"/>
                </a:solidFill>
              </a:rPr>
              <a:t> interface configuration mode command, as shown in the example. This configuration assumes that the ISP has been configured to provide select customers with IPv4 addressing information.</a:t>
            </a:r>
          </a:p>
          <a:p>
            <a:pPr marL="171450" indent="-171450" algn="l">
              <a:buFont typeface="Arial" panose="020B0604020202020204" pitchFamily="34" charset="0"/>
              <a:buChar char="•"/>
            </a:pPr>
            <a:r>
              <a:rPr lang="en-US" sz="1400">
                <a:solidFill>
                  <a:srgbClr val="000000"/>
                </a:solidFill>
              </a:rPr>
              <a:t>The </a:t>
            </a:r>
            <a:r>
              <a:rPr lang="en-US" sz="1400" b="1">
                <a:solidFill>
                  <a:srgbClr val="000000"/>
                </a:solidFill>
              </a:rPr>
              <a:t>show ip interface g0/1</a:t>
            </a:r>
            <a:r>
              <a:rPr lang="en-US" sz="140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236074"/>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DHCPv4 Client</a:t>
            </a:r>
            <a:br>
              <a:rPr lang="en-US"/>
            </a:br>
            <a:r>
              <a:rPr lang="en-US" sz="240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a:r>
              <a:rPr lang="en-US" sz="1500">
                <a:solidFill>
                  <a:srgbClr val="000000"/>
                </a:solidFill>
              </a:rPr>
              <a:t>Home routers are typically already set to receive IPv4 addressing information automatically from the ISP. This is so that customers can easily set up the router and connect to the internet.</a:t>
            </a:r>
          </a:p>
          <a:p>
            <a:pPr algn="l">
              <a:buFont typeface="Arial" panose="020B0604020202020204" pitchFamily="34" charset="0"/>
              <a:buChar char="•"/>
            </a:pPr>
            <a:r>
              <a:rPr lang="en-US" sz="1500">
                <a:solidFill>
                  <a:srgbClr val="000000"/>
                </a:solidFill>
              </a:rPr>
              <a:t>For example, the figure shows the default WAN setup page for a Packet Tracer wireless router. Notice that the internet connection type is set to </a:t>
            </a:r>
            <a:r>
              <a:rPr lang="en-US" sz="1500" b="1">
                <a:solidFill>
                  <a:srgbClr val="000000"/>
                </a:solidFill>
              </a:rPr>
              <a:t>Automatic Configuration - DHCP</a:t>
            </a:r>
            <a:r>
              <a:rPr lang="en-US" sz="1500">
                <a:solidFill>
                  <a:srgbClr val="000000"/>
                </a:solidFill>
              </a:rPr>
              <a:t>. This selection is used when the router is connected to a DSL or cable modem and acts as a DHCPv4 client, requesting an IPv4 address from the ISP.</a:t>
            </a:r>
          </a:p>
          <a:p>
            <a:pPr algn="l">
              <a:buFont typeface="Arial" panose="020B0604020202020204" pitchFamily="34" charset="0"/>
              <a:buChar char="•"/>
            </a:pPr>
            <a:r>
              <a:rPr lang="en-US" sz="1500">
                <a:solidFill>
                  <a:srgbClr val="000000"/>
                </a:solidFill>
              </a:rPr>
              <a:t>Various manufacturers of home routers will have a similar setup.</a:t>
            </a:r>
          </a:p>
          <a:p>
            <a:pPr marL="0" indent="0" algn="l"/>
            <a:br>
              <a:rPr lang="en-US" sz="1200">
                <a:solidFill>
                  <a:srgbClr val="000000"/>
                </a:solidFill>
              </a:rPr>
            </a:br>
            <a:endParaRPr lang="en-US" sz="120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571750"/>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a:solidFill>
                  <a:schemeClr val="accent5">
                    <a:lumMod val="40000"/>
                    <a:lumOff val="60000"/>
                  </a:schemeClr>
                </a:solidFill>
              </a:rPr>
              <a:t>7.4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a:latin typeface="Arial" charset="0"/>
              </a:rPr>
              <a:t>Module Practice and Quiz</a:t>
            </a:r>
            <a:br>
              <a:rPr lang="en-US">
                <a:latin typeface="Arial" charset="0"/>
              </a:rPr>
            </a:br>
            <a:r>
              <a:rPr lang="en-US">
                <a:latin typeface="Arial" charset="0"/>
              </a:rPr>
              <a:t>Packet Tracer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800"/>
              <a:t>In this Packet Tracer, you will complete the following objectives:</a:t>
            </a:r>
          </a:p>
          <a:p>
            <a:pPr>
              <a:buFont typeface="Arial" panose="020B0604020202020204" pitchFamily="34" charset="0"/>
              <a:buChar char="•"/>
            </a:pPr>
            <a:r>
              <a:rPr lang="en-US" sz="1800"/>
              <a:t>Part 1: Configure a Router as a DCHP Server</a:t>
            </a:r>
          </a:p>
          <a:p>
            <a:pPr>
              <a:buFont typeface="Arial" panose="020B0604020202020204" pitchFamily="34" charset="0"/>
              <a:buChar char="•"/>
            </a:pPr>
            <a:r>
              <a:rPr lang="en-US" sz="1800"/>
              <a:t>Part 2: Configure DCHP Relay</a:t>
            </a:r>
          </a:p>
          <a:p>
            <a:pPr>
              <a:buFont typeface="Arial" panose="020B0604020202020204" pitchFamily="34" charset="0"/>
              <a:buChar char="•"/>
            </a:pPr>
            <a:r>
              <a:rPr lang="en-US" sz="1800"/>
              <a:t>Part 3: configure a Router as a DCHP Client</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a:latin typeface="Arial" charset="0"/>
              </a:rPr>
              <a:t>Module Practice and Quiz</a:t>
            </a:r>
            <a:br>
              <a:rPr lang="en-US">
                <a:latin typeface="Arial" charset="0"/>
              </a:rPr>
            </a:br>
            <a:r>
              <a:rPr lang="en-US">
                <a:latin typeface="Arial" charset="0"/>
              </a:rPr>
              <a:t>Lab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a:t>In this lab, you will complete the following objectives:</a:t>
            </a:r>
          </a:p>
          <a:p>
            <a:r>
              <a:rPr lang="en-US"/>
              <a:t>Part 1: Build the Network and Configure Basic Device Settings</a:t>
            </a:r>
          </a:p>
          <a:p>
            <a:r>
              <a:rPr lang="en-US"/>
              <a:t>Part 2: Configure and Verify Two DHCPv4 Servers on R1</a:t>
            </a:r>
          </a:p>
          <a:p>
            <a:r>
              <a:rPr lang="en-US"/>
              <a:t>Part 3: Configure and Verify a DHCP Relay on R2</a:t>
            </a:r>
          </a:p>
          <a:p>
            <a:endParaRPr lang="en-US"/>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a:solidFill>
                  <a:schemeClr val="accent5">
                    <a:lumMod val="40000"/>
                    <a:lumOff val="60000"/>
                  </a:schemeClr>
                </a:solidFill>
              </a:rPr>
              <a:t>7.1 DHCPv4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a:latin typeface="Arial" charset="0"/>
              </a:rPr>
              <a:t>Module Practice and Quiz</a:t>
            </a:r>
            <a:br>
              <a:rPr lang="en-US">
                <a:latin typeface="Arial" charset="0"/>
              </a:rPr>
            </a:br>
            <a:r>
              <a:rPr lang="en-US">
                <a:latin typeface="Arial" charset="0"/>
              </a:rPr>
              <a:t>What Did I Learn In This Module?</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a:t>The DHCPv4 server dynamically assigns, or leases, an IPv4 address to a client from a pool of addresses for a limited period of time chosen by the server, or until the client no longer needs the address. </a:t>
            </a:r>
          </a:p>
          <a:p>
            <a:pPr>
              <a:spcBef>
                <a:spcPts val="0"/>
              </a:spcBef>
              <a:spcAft>
                <a:spcPts val="0"/>
              </a:spcAft>
              <a:buFont typeface="Arial" panose="020B0604020202020204" pitchFamily="34" charset="0"/>
              <a:buChar char="•"/>
            </a:pPr>
            <a:r>
              <a:rPr lang="en-US" sz="1400"/>
              <a:t>The DHCPv4 lease process begins with the client sending message requesting the services of a DHCP server. If there is a DHCPv4 server that receives the message it will respond with an IPv4 address and possible other network configuration information. </a:t>
            </a:r>
          </a:p>
          <a:p>
            <a:pPr>
              <a:spcBef>
                <a:spcPts val="0"/>
              </a:spcBef>
              <a:spcAft>
                <a:spcPts val="0"/>
              </a:spcAft>
              <a:buFont typeface="Arial" panose="020B0604020202020204" pitchFamily="34" charset="0"/>
              <a:buChar char="•"/>
            </a:pPr>
            <a:r>
              <a:rPr lang="en-US" sz="1400"/>
              <a:t>The client must contact the DHCP server periodically to extend the lease. This lease mechanism ensures that clients that move or power off do not keep addresses that they no longer need. </a:t>
            </a:r>
          </a:p>
          <a:p>
            <a:pPr>
              <a:spcBef>
                <a:spcPts val="0"/>
              </a:spcBef>
              <a:spcAft>
                <a:spcPts val="0"/>
              </a:spcAft>
              <a:buFont typeface="Arial" panose="020B0604020202020204" pitchFamily="34" charset="0"/>
              <a:buChar char="•"/>
            </a:pPr>
            <a:r>
              <a:rPr lang="en-US" sz="1400"/>
              <a:t>When the client boots (or otherwise wants to join a network), it begins a four-step process to obtain a lease: DHCPDISCOVER, then DHCPOFFER, then DHCPREQUEST, and finally DHCPACK. Prior to lease expiration, the client begins a two-step process to renew the lease with the DHCPv4 server: DHCPREQUEST then DHCPACK.</a:t>
            </a:r>
          </a:p>
          <a:p>
            <a:pPr>
              <a:spcBef>
                <a:spcPts val="0"/>
              </a:spcBef>
              <a:spcAft>
                <a:spcPts val="0"/>
              </a:spcAft>
              <a:buFont typeface="Arial" panose="020B0604020202020204" pitchFamily="34" charset="0"/>
              <a:buChar char="•"/>
            </a:pPr>
            <a:r>
              <a:rPr lang="en-US" sz="1400"/>
              <a:t>A Cisco router running Cisco IOS software can be configured to act as a DHCPv4 server. </a:t>
            </a:r>
          </a:p>
          <a:p>
            <a:pPr>
              <a:spcBef>
                <a:spcPts val="0"/>
              </a:spcBef>
              <a:spcAft>
                <a:spcPts val="0"/>
              </a:spcAft>
              <a:buFont typeface="Arial" panose="020B0604020202020204" pitchFamily="34" charset="0"/>
              <a:buChar char="•"/>
            </a:pPr>
            <a:r>
              <a:rPr lang="en-US" sz="1400"/>
              <a:t>Use the following steps to configure a Cisco IOS DHCPv4 server: exclude IPv4 addresses, define a DHCPv4 pool name, and configure the DHCPv4 pool. </a:t>
            </a:r>
          </a:p>
          <a:p>
            <a:pPr>
              <a:spcBef>
                <a:spcPts val="0"/>
              </a:spcBef>
              <a:spcAft>
                <a:spcPts val="0"/>
              </a:spcAft>
              <a:buFont typeface="Arial" panose="020B0604020202020204" pitchFamily="34" charset="0"/>
              <a:buChar char="•"/>
            </a:pPr>
            <a:r>
              <a:rPr lang="en-US" sz="1400"/>
              <a:t>Verify your configuration using the </a:t>
            </a:r>
            <a:r>
              <a:rPr lang="en-US" sz="1400" b="1"/>
              <a:t>show running-config | section dhcp</a:t>
            </a:r>
            <a:r>
              <a:rPr lang="en-US" sz="1400"/>
              <a:t>, </a:t>
            </a:r>
            <a:r>
              <a:rPr lang="en-US" sz="1400" b="1"/>
              <a:t>show ip dhcp binding</a:t>
            </a:r>
            <a:r>
              <a:rPr lang="en-US" sz="1400"/>
              <a:t>, and </a:t>
            </a:r>
            <a:r>
              <a:rPr lang="en-US" sz="1400" b="1"/>
              <a:t>show ip dhcp server statistics</a:t>
            </a:r>
            <a:r>
              <a:rPr lang="en-US" sz="1400"/>
              <a:t> commands. </a:t>
            </a:r>
          </a:p>
          <a:p>
            <a:pPr>
              <a:spcBef>
                <a:spcPts val="0"/>
              </a:spcBef>
              <a:spcAft>
                <a:spcPts val="0"/>
              </a:spcAft>
              <a:buFont typeface="Arial" panose="020B0604020202020204" pitchFamily="34" charset="0"/>
              <a:buChar char="•"/>
            </a:pPr>
            <a:r>
              <a:rPr lang="en-US" sz="1400"/>
              <a:t>The DHCPv4 service is enabled, by default. To disable the service, use the </a:t>
            </a:r>
            <a:r>
              <a:rPr lang="en-US" sz="1400" b="1"/>
              <a:t>no service dhcp</a:t>
            </a:r>
            <a:r>
              <a:rPr lang="en-US" sz="1400"/>
              <a:t> global configuration mode command. </a:t>
            </a:r>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a:latin typeface="Arial" charset="0"/>
              </a:rPr>
              <a:t>Module Practice and Quiz</a:t>
            </a:r>
            <a:br>
              <a:rPr lang="en-US">
                <a:latin typeface="Arial" charset="0"/>
              </a:rPr>
            </a:br>
            <a:r>
              <a:rPr lang="en-US">
                <a:latin typeface="Arial" charset="0"/>
              </a:rPr>
              <a:t>What Did I Learn In This Module? (Cont.)</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a:xfrm>
            <a:off x="0" y="722812"/>
            <a:ext cx="9143999" cy="4231452"/>
          </a:xfrm>
        </p:spPr>
        <p:txBody>
          <a:bodyPr/>
          <a:lstStyle/>
          <a:p>
            <a:pPr>
              <a:spcBef>
                <a:spcPts val="0"/>
              </a:spcBef>
              <a:spcAft>
                <a:spcPts val="0"/>
              </a:spcAft>
              <a:buFont typeface="Arial" panose="020B0604020202020204" pitchFamily="34" charset="0"/>
              <a:buChar char="•"/>
            </a:pPr>
            <a:r>
              <a:rPr lang="en-US" sz="1400"/>
              <a:t>Network clients are not typically on the same subnet as enterprise servers providing DHCP, DNS, TFTP, and FTP services for the network. In order to locate the servers and receive services, clients often use broadcast messages. The router must be configured to relay DHCPv4 messages to the DHCPv4 server. </a:t>
            </a:r>
          </a:p>
          <a:p>
            <a:pPr>
              <a:spcBef>
                <a:spcPts val="0"/>
              </a:spcBef>
              <a:spcAft>
                <a:spcPts val="0"/>
              </a:spcAft>
              <a:buFont typeface="Arial" panose="020B0604020202020204" pitchFamily="34" charset="0"/>
              <a:buChar char="•"/>
            </a:pPr>
            <a:r>
              <a:rPr lang="en-US" sz="1400"/>
              <a:t>The network administrator can configure the router with the </a:t>
            </a:r>
            <a:r>
              <a:rPr lang="en-US" sz="1400" b="1"/>
              <a:t>ip helper-address </a:t>
            </a:r>
            <a:r>
              <a:rPr lang="en-US" sz="1400" b="1" i="1"/>
              <a:t>address</a:t>
            </a:r>
            <a:r>
              <a:rPr lang="en-US" sz="1400" b="1"/>
              <a:t> </a:t>
            </a:r>
            <a:r>
              <a:rPr lang="en-US" sz="1400"/>
              <a:t>interface configuration command and use the </a:t>
            </a:r>
            <a:r>
              <a:rPr lang="en-US" sz="1400" b="1"/>
              <a:t>show ip interface</a:t>
            </a:r>
            <a:r>
              <a:rPr lang="en-US" sz="1400"/>
              <a:t> command to verify the configuration. </a:t>
            </a:r>
          </a:p>
          <a:p>
            <a:pPr>
              <a:spcBef>
                <a:spcPts val="0"/>
              </a:spcBef>
              <a:spcAft>
                <a:spcPts val="0"/>
              </a:spcAft>
              <a:buFont typeface="Arial" panose="020B0604020202020204" pitchFamily="34" charset="0"/>
              <a:buChar char="•"/>
            </a:pPr>
            <a:r>
              <a:rPr lang="en-US" sz="1400"/>
              <a:t>By default, the ip helper-address command forwards the following eight UDP services:</a:t>
            </a:r>
          </a:p>
          <a:p>
            <a:pPr lvl="1">
              <a:spcBef>
                <a:spcPts val="0"/>
              </a:spcBef>
              <a:spcAft>
                <a:spcPts val="0"/>
              </a:spcAft>
              <a:buFont typeface="Arial" panose="020B0604020202020204" pitchFamily="34" charset="0"/>
              <a:buChar char="•"/>
            </a:pPr>
            <a:r>
              <a:rPr lang="en-US" sz="1300"/>
              <a:t>Port 37: Time</a:t>
            </a:r>
          </a:p>
          <a:p>
            <a:pPr lvl="1">
              <a:spcBef>
                <a:spcPts val="0"/>
              </a:spcBef>
              <a:spcAft>
                <a:spcPts val="0"/>
              </a:spcAft>
              <a:buFont typeface="Arial" panose="020B0604020202020204" pitchFamily="34" charset="0"/>
              <a:buChar char="•"/>
            </a:pPr>
            <a:r>
              <a:rPr lang="en-US" sz="1300"/>
              <a:t>Port 49: TACACS</a:t>
            </a:r>
          </a:p>
          <a:p>
            <a:pPr lvl="1">
              <a:spcBef>
                <a:spcPts val="0"/>
              </a:spcBef>
              <a:spcAft>
                <a:spcPts val="0"/>
              </a:spcAft>
              <a:buFont typeface="Arial" panose="020B0604020202020204" pitchFamily="34" charset="0"/>
              <a:buChar char="•"/>
            </a:pPr>
            <a:r>
              <a:rPr lang="en-US" sz="1300"/>
              <a:t>Port 53: DNS</a:t>
            </a:r>
          </a:p>
          <a:p>
            <a:pPr lvl="1">
              <a:spcBef>
                <a:spcPts val="0"/>
              </a:spcBef>
              <a:spcAft>
                <a:spcPts val="0"/>
              </a:spcAft>
              <a:buFont typeface="Arial" panose="020B0604020202020204" pitchFamily="34" charset="0"/>
              <a:buChar char="•"/>
            </a:pPr>
            <a:r>
              <a:rPr lang="en-US" sz="1300"/>
              <a:t>Port 67: DHCP/BOOTP server</a:t>
            </a:r>
          </a:p>
          <a:p>
            <a:pPr lvl="1">
              <a:spcBef>
                <a:spcPts val="0"/>
              </a:spcBef>
              <a:spcAft>
                <a:spcPts val="0"/>
              </a:spcAft>
              <a:buFont typeface="Arial" panose="020B0604020202020204" pitchFamily="34" charset="0"/>
              <a:buChar char="•"/>
            </a:pPr>
            <a:r>
              <a:rPr lang="en-US" sz="1300"/>
              <a:t>Port 68: DHCP/BOOTP client</a:t>
            </a:r>
          </a:p>
          <a:p>
            <a:pPr lvl="1">
              <a:spcBef>
                <a:spcPts val="0"/>
              </a:spcBef>
              <a:spcAft>
                <a:spcPts val="0"/>
              </a:spcAft>
              <a:buFont typeface="Arial" panose="020B0604020202020204" pitchFamily="34" charset="0"/>
              <a:buChar char="•"/>
            </a:pPr>
            <a:r>
              <a:rPr lang="en-US" sz="1300"/>
              <a:t>Port 69: TFTP</a:t>
            </a:r>
          </a:p>
          <a:p>
            <a:pPr lvl="1">
              <a:spcBef>
                <a:spcPts val="0"/>
              </a:spcBef>
              <a:spcAft>
                <a:spcPts val="0"/>
              </a:spcAft>
              <a:buFont typeface="Arial" panose="020B0604020202020204" pitchFamily="34" charset="0"/>
              <a:buChar char="•"/>
            </a:pPr>
            <a:r>
              <a:rPr lang="en-US" sz="1300"/>
              <a:t>Port 137: NetBIOS name service</a:t>
            </a:r>
          </a:p>
          <a:p>
            <a:pPr lvl="1">
              <a:spcBef>
                <a:spcPts val="0"/>
              </a:spcBef>
              <a:spcAft>
                <a:spcPts val="0"/>
              </a:spcAft>
              <a:buFont typeface="Arial" panose="020B0604020202020204" pitchFamily="34" charset="0"/>
              <a:buChar char="•"/>
            </a:pPr>
            <a:r>
              <a:rPr lang="en-US" sz="1300"/>
              <a:t>Port 138: NetBIOS datagram service</a:t>
            </a:r>
          </a:p>
          <a:p>
            <a:pPr>
              <a:spcBef>
                <a:spcPts val="0"/>
              </a:spcBef>
              <a:spcAft>
                <a:spcPts val="0"/>
              </a:spcAft>
              <a:buFont typeface="Arial" panose="020B0604020202020204" pitchFamily="34" charset="0"/>
              <a:buChar char="•"/>
            </a:pPr>
            <a:r>
              <a:rPr lang="en-US" sz="1400"/>
              <a:t>To configure an Ethernet interface as a DHCP client, use the </a:t>
            </a:r>
            <a:r>
              <a:rPr lang="en-US" sz="1400" b="1"/>
              <a:t>ip address dhcp </a:t>
            </a:r>
            <a:r>
              <a:rPr lang="en-US" sz="1400"/>
              <a:t>interface configuration mode command. </a:t>
            </a:r>
          </a:p>
          <a:p>
            <a:pPr>
              <a:spcBef>
                <a:spcPts val="0"/>
              </a:spcBef>
              <a:spcAft>
                <a:spcPts val="0"/>
              </a:spcAft>
              <a:buFont typeface="Arial" panose="020B0604020202020204" pitchFamily="34" charset="0"/>
              <a:buChar char="•"/>
            </a:pPr>
            <a:r>
              <a:rPr lang="en-US" sz="1400"/>
              <a:t>Home routers are typically already set to receive IPv4 addressing information automatically from the ISP. The internet connection type is set to Automatic Configuration - DHCP. This selection is used when the router is connected to a DSL or cable modem and acts as a DHCPv4 client, requesting an IPv4 address from the ISP.</a:t>
            </a:r>
          </a:p>
        </p:txBody>
      </p:sp>
    </p:spTree>
    <p:custDataLst>
      <p:tags r:id="rId1"/>
    </p:custDataLst>
    <p:extLst>
      <p:ext uri="{BB962C8B-B14F-4D97-AF65-F5344CB8AC3E}">
        <p14:creationId xmlns:p14="http://schemas.microsoft.com/office/powerpoint/2010/main" val="33002875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a:latin typeface="Arial" charset="0"/>
              </a:rPr>
              <a:t>Module 7: DHCPv4</a:t>
            </a:r>
            <a:br>
              <a:rPr lang="en-US">
                <a:latin typeface="Arial" charset="0"/>
              </a:rPr>
            </a:br>
            <a:r>
              <a:rPr lang="en-US">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09231" y="609056"/>
            <a:ext cx="4703064" cy="4155319"/>
          </a:xfrm>
        </p:spPr>
        <p:txBody>
          <a:bodyPr/>
          <a:lstStyle/>
          <a:p>
            <a:pPr>
              <a:spcBef>
                <a:spcPts val="0"/>
              </a:spcBef>
              <a:spcAft>
                <a:spcPts val="0"/>
              </a:spcAft>
              <a:buFont typeface="Arial" panose="020B0604020202020204" pitchFamily="34" charset="0"/>
              <a:buChar char="•"/>
            </a:pPr>
            <a:r>
              <a:rPr lang="en-US" sz="1300"/>
              <a:t>Dynamic Host Configuration Protocol (DHCP)</a:t>
            </a:r>
          </a:p>
          <a:p>
            <a:pPr>
              <a:spcBef>
                <a:spcPts val="0"/>
              </a:spcBef>
              <a:spcAft>
                <a:spcPts val="0"/>
              </a:spcAft>
              <a:buFont typeface="Arial" panose="020B0604020202020204" pitchFamily="34" charset="0"/>
              <a:buChar char="•"/>
            </a:pPr>
            <a:r>
              <a:rPr lang="en-US" sz="1300"/>
              <a:t>DHCP Discover (DHCPDISCOVER)</a:t>
            </a:r>
          </a:p>
          <a:p>
            <a:pPr>
              <a:spcBef>
                <a:spcPts val="0"/>
              </a:spcBef>
              <a:spcAft>
                <a:spcPts val="0"/>
              </a:spcAft>
              <a:buFont typeface="Arial" panose="020B0604020202020204" pitchFamily="34" charset="0"/>
              <a:buChar char="•"/>
            </a:pPr>
            <a:r>
              <a:rPr lang="en-US" sz="1300"/>
              <a:t>DHCP Offer (DHCPOFFER)</a:t>
            </a:r>
          </a:p>
          <a:p>
            <a:pPr>
              <a:spcBef>
                <a:spcPts val="0"/>
              </a:spcBef>
              <a:spcAft>
                <a:spcPts val="0"/>
              </a:spcAft>
              <a:buFont typeface="Arial" panose="020B0604020202020204" pitchFamily="34" charset="0"/>
              <a:buChar char="•"/>
            </a:pPr>
            <a:r>
              <a:rPr lang="en-US" sz="1300"/>
              <a:t>DHCP Request (DHCPREQUEST)</a:t>
            </a:r>
          </a:p>
          <a:p>
            <a:pPr>
              <a:spcBef>
                <a:spcPts val="0"/>
              </a:spcBef>
              <a:spcAft>
                <a:spcPts val="0"/>
              </a:spcAft>
              <a:buFont typeface="Arial" panose="020B0604020202020204" pitchFamily="34" charset="0"/>
              <a:buChar char="•"/>
            </a:pPr>
            <a:r>
              <a:rPr lang="en-US" sz="1300"/>
              <a:t>DHCP Acknowledgment (DHCPACK)</a:t>
            </a:r>
          </a:p>
          <a:p>
            <a:pPr>
              <a:spcBef>
                <a:spcPts val="0"/>
              </a:spcBef>
              <a:spcAft>
                <a:spcPts val="0"/>
              </a:spcAft>
              <a:buFont typeface="Arial" panose="020B0604020202020204" pitchFamily="34" charset="0"/>
              <a:buChar char="•"/>
            </a:pPr>
            <a:r>
              <a:rPr lang="en-US" sz="1300" b="1"/>
              <a:t>ip dhcp excluded-address low-address [high-address]</a:t>
            </a:r>
          </a:p>
          <a:p>
            <a:pPr>
              <a:spcBef>
                <a:spcPts val="0"/>
              </a:spcBef>
              <a:spcAft>
                <a:spcPts val="0"/>
              </a:spcAft>
              <a:buFont typeface="Arial" panose="020B0604020202020204" pitchFamily="34" charset="0"/>
              <a:buChar char="•"/>
            </a:pPr>
            <a:r>
              <a:rPr lang="en-US" sz="1300" b="1"/>
              <a:t>ip dhcp pool name</a:t>
            </a:r>
          </a:p>
          <a:p>
            <a:pPr>
              <a:spcBef>
                <a:spcPts val="0"/>
              </a:spcBef>
              <a:spcAft>
                <a:spcPts val="0"/>
              </a:spcAft>
              <a:buFont typeface="Arial" panose="020B0604020202020204" pitchFamily="34" charset="0"/>
              <a:buChar char="•"/>
            </a:pPr>
            <a:r>
              <a:rPr lang="en-US" sz="1300" b="1"/>
              <a:t>network network-number [mask | /prefix-length]</a:t>
            </a:r>
          </a:p>
          <a:p>
            <a:pPr>
              <a:spcBef>
                <a:spcPts val="0"/>
              </a:spcBef>
              <a:spcAft>
                <a:spcPts val="0"/>
              </a:spcAft>
              <a:buFont typeface="Arial" panose="020B0604020202020204" pitchFamily="34" charset="0"/>
              <a:buChar char="•"/>
            </a:pPr>
            <a:r>
              <a:rPr lang="en-US" sz="1300" b="1"/>
              <a:t>default-router address [address2 ... address8]</a:t>
            </a:r>
          </a:p>
          <a:p>
            <a:pPr>
              <a:spcBef>
                <a:spcPts val="0"/>
              </a:spcBef>
              <a:spcAft>
                <a:spcPts val="0"/>
              </a:spcAft>
              <a:buFont typeface="Arial" panose="020B0604020202020204" pitchFamily="34" charset="0"/>
              <a:buChar char="•"/>
            </a:pPr>
            <a:r>
              <a:rPr lang="en-US" sz="1300" b="1"/>
              <a:t>dns-server address [address2 ... address8]</a:t>
            </a:r>
          </a:p>
          <a:p>
            <a:pPr>
              <a:spcBef>
                <a:spcPts val="0"/>
              </a:spcBef>
              <a:spcAft>
                <a:spcPts val="0"/>
              </a:spcAft>
              <a:buFont typeface="Arial" panose="020B0604020202020204" pitchFamily="34" charset="0"/>
              <a:buChar char="•"/>
            </a:pPr>
            <a:r>
              <a:rPr lang="en-US" sz="1300" b="1"/>
              <a:t>domain-name domain</a:t>
            </a:r>
          </a:p>
          <a:p>
            <a:pPr>
              <a:spcBef>
                <a:spcPts val="0"/>
              </a:spcBef>
              <a:spcAft>
                <a:spcPts val="0"/>
              </a:spcAft>
              <a:buFont typeface="Arial" panose="020B0604020202020204" pitchFamily="34" charset="0"/>
              <a:buChar char="•"/>
            </a:pPr>
            <a:r>
              <a:rPr lang="en-US" sz="1300" b="1"/>
              <a:t>lease {days [hours [minutes]] | infinite}</a:t>
            </a:r>
          </a:p>
          <a:p>
            <a:pPr>
              <a:spcBef>
                <a:spcPts val="0"/>
              </a:spcBef>
              <a:spcAft>
                <a:spcPts val="0"/>
              </a:spcAft>
              <a:buFont typeface="Arial" panose="020B0604020202020204" pitchFamily="34" charset="0"/>
              <a:buChar char="•"/>
            </a:pPr>
            <a:r>
              <a:rPr lang="en-US" sz="1300" b="1"/>
              <a:t>netbios-name-server address [address2 ... address8]</a:t>
            </a:r>
          </a:p>
          <a:p>
            <a:pPr>
              <a:spcBef>
                <a:spcPts val="0"/>
              </a:spcBef>
              <a:spcAft>
                <a:spcPts val="0"/>
              </a:spcAft>
              <a:buFont typeface="Arial" panose="020B0604020202020204" pitchFamily="34" charset="0"/>
              <a:buChar char="•"/>
            </a:pPr>
            <a:r>
              <a:rPr lang="en-US" sz="1300" b="1"/>
              <a:t>show running-config | section dhcp</a:t>
            </a:r>
          </a:p>
          <a:p>
            <a:pPr>
              <a:spcBef>
                <a:spcPts val="0"/>
              </a:spcBef>
              <a:spcAft>
                <a:spcPts val="0"/>
              </a:spcAft>
              <a:buFont typeface="Arial" panose="020B0604020202020204" pitchFamily="34" charset="0"/>
              <a:buChar char="•"/>
            </a:pPr>
            <a:r>
              <a:rPr lang="en-US" sz="1300" b="1"/>
              <a:t>show ip dhcp binding</a:t>
            </a:r>
          </a:p>
          <a:p>
            <a:pPr>
              <a:spcBef>
                <a:spcPts val="0"/>
              </a:spcBef>
              <a:spcAft>
                <a:spcPts val="0"/>
              </a:spcAft>
              <a:buFont typeface="Arial" panose="020B0604020202020204" pitchFamily="34" charset="0"/>
              <a:buChar char="•"/>
            </a:pPr>
            <a:r>
              <a:rPr lang="en-US" sz="1300" b="1"/>
              <a:t>show ip dhcp server statistics</a:t>
            </a:r>
          </a:p>
          <a:p>
            <a:pPr>
              <a:spcBef>
                <a:spcPts val="0"/>
              </a:spcBef>
              <a:spcAft>
                <a:spcPts val="0"/>
              </a:spcAft>
              <a:buFont typeface="Arial" panose="020B0604020202020204" pitchFamily="34" charset="0"/>
              <a:buChar char="•"/>
            </a:pPr>
            <a:r>
              <a:rPr lang="en-US" sz="1300" b="1"/>
              <a:t>[no] service dhcp</a:t>
            </a:r>
          </a:p>
          <a:p>
            <a:pPr>
              <a:spcBef>
                <a:spcPts val="0"/>
              </a:spcBef>
              <a:spcAft>
                <a:spcPts val="0"/>
              </a:spcAft>
              <a:buFont typeface="Arial" panose="020B0604020202020204" pitchFamily="34" charset="0"/>
              <a:buChar char="•"/>
            </a:pPr>
            <a:r>
              <a:rPr lang="en-US" sz="1300" b="1"/>
              <a:t>ip helper-address address</a:t>
            </a:r>
          </a:p>
          <a:p>
            <a:pPr>
              <a:spcBef>
                <a:spcPts val="0"/>
              </a:spcBef>
              <a:spcAft>
                <a:spcPts val="0"/>
              </a:spcAft>
              <a:buFont typeface="Arial" panose="020B0604020202020204" pitchFamily="34" charset="0"/>
              <a:buChar char="•"/>
            </a:pPr>
            <a:r>
              <a:rPr lang="en-US" sz="1300" b="1"/>
              <a:t>ip address dhcp</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DHCPv4 Concepts</a:t>
            </a:r>
            <a:br>
              <a:rPr lang="en-US"/>
            </a:br>
            <a:r>
              <a:rPr lang="en-US" sz="2400"/>
              <a:t>DHCPv4 Server and Client</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a:buFont typeface="Arial" panose="020B0604020202020204" pitchFamily="34" charset="0"/>
              <a:buChar char="•"/>
            </a:pPr>
            <a:r>
              <a:rPr lang="en-US" sz="1600">
                <a:solidFill>
                  <a:srgbClr val="000000"/>
                </a:solidFill>
              </a:rPr>
              <a:t>Dynamic Host Configuration Protocol v4 (DHCPv4) assigns IPv4 addresses and other network configuration information dynamically. Because desktop clients typically make up the bulk of network nodes, DHCPv4 is an extremely useful and timesaving tool for network administrators.</a:t>
            </a:r>
          </a:p>
          <a:p>
            <a:pPr marL="342900" indent="-342900" algn="l">
              <a:buFont typeface="Arial" panose="020B0604020202020204" pitchFamily="34" charset="0"/>
              <a:buChar char="•"/>
            </a:pPr>
            <a:r>
              <a:rPr lang="en-US" sz="160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l">
              <a:buFont typeface="Arial" panose="020B0604020202020204" pitchFamily="34" charset="0"/>
              <a:buChar char="•"/>
            </a:pPr>
            <a:r>
              <a:rPr lang="en-US" sz="1600">
                <a:solidFill>
                  <a:srgbClr val="000000"/>
                </a:solidFill>
              </a:rPr>
              <a:t>The DHCPv4 server dynamically assigns, or leases, an IPv4 address from a pool of addresses for a limited period of time chosen by the server, or until the client no longer needs the address.</a:t>
            </a:r>
          </a:p>
          <a:p>
            <a:pPr marL="342900" indent="-342900" algn="l">
              <a:buFont typeface="Arial" panose="020B0604020202020204" pitchFamily="34" charset="0"/>
              <a:buChar char="•"/>
            </a:pPr>
            <a:r>
              <a:rPr lang="en-US" sz="160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342900" indent="-342900" algn="l">
              <a:buFont typeface="Arial" panose="020B0604020202020204" pitchFamily="34" charset="0"/>
              <a:buChar char="•"/>
            </a:pPr>
            <a:endParaRPr lang="en-US" sz="140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DHCPv4 Concepts</a:t>
            </a:r>
            <a:br>
              <a:rPr lang="en-US"/>
            </a:br>
            <a:r>
              <a:rPr lang="en-US" sz="2400"/>
              <a:t>DHCPv4 Operation</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a:r>
              <a:rPr lang="en-US" sz="1600">
                <a:solidFill>
                  <a:srgbClr val="000000"/>
                </a:solidFill>
              </a:rPr>
              <a:t>DHCPv4 works in a client/server mode. When a client communicates with a DHCPv4 server, the server assigns or leases an IPv4 address to that client. </a:t>
            </a:r>
          </a:p>
          <a:p>
            <a:pPr marL="285750" indent="-285750" algn="l">
              <a:buFont typeface="Arial" panose="020B0604020202020204" pitchFamily="34" charset="0"/>
              <a:buChar char="•"/>
            </a:pPr>
            <a:r>
              <a:rPr lang="en-US" sz="1600">
                <a:solidFill>
                  <a:srgbClr val="000000"/>
                </a:solidFill>
              </a:rPr>
              <a:t>The client connects to the network with that leased IPv4 address until the lease expires. The client must contact the DHCP server periodically to extend the lease. </a:t>
            </a:r>
          </a:p>
          <a:p>
            <a:pPr marL="285750" indent="-285750" algn="l">
              <a:buFont typeface="Arial" panose="020B0604020202020204" pitchFamily="34" charset="0"/>
              <a:buChar char="•"/>
            </a:pPr>
            <a:r>
              <a:rPr lang="en-US" sz="1600">
                <a:solidFill>
                  <a:srgbClr val="000000"/>
                </a:solidFill>
              </a:rPr>
              <a:t>This lease mechanism ensures that clients that move or power off do not keep addresses that they no longer need. </a:t>
            </a:r>
          </a:p>
          <a:p>
            <a:pPr marL="285750" indent="-285750" algn="l">
              <a:buFont typeface="Arial" panose="020B0604020202020204" pitchFamily="34" charset="0"/>
              <a:buChar char="•"/>
            </a:pPr>
            <a:r>
              <a:rPr lang="en-US" sz="160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DHCPv4 Concepts</a:t>
            </a:r>
            <a:br>
              <a:rPr lang="en-US"/>
            </a:br>
            <a:r>
              <a:rPr lang="en-US" sz="2400"/>
              <a:t>Steps to Obtain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r>
              <a:rPr lang="en-US" sz="1600">
                <a:solidFill>
                  <a:srgbClr val="000000"/>
                </a:solidFill>
              </a:rPr>
              <a:t>When the client boots (or otherwise wants to join a network), it begins a four-step process to obtain a lease:</a:t>
            </a:r>
          </a:p>
          <a:p>
            <a:pPr marL="228600" indent="-228600">
              <a:buFont typeface="+mj-lt"/>
              <a:buAutoNum type="arabicPeriod"/>
            </a:pPr>
            <a:r>
              <a:rPr lang="en-US" sz="1600">
                <a:solidFill>
                  <a:srgbClr val="000000"/>
                </a:solidFill>
              </a:rPr>
              <a:t>DHCP Discover (DHCPDISCOVER)</a:t>
            </a:r>
          </a:p>
          <a:p>
            <a:pPr marL="228600" indent="-228600">
              <a:buFont typeface="+mj-lt"/>
              <a:buAutoNum type="arabicPeriod"/>
            </a:pPr>
            <a:r>
              <a:rPr lang="en-US" sz="1600">
                <a:solidFill>
                  <a:srgbClr val="000000"/>
                </a:solidFill>
              </a:rPr>
              <a:t>DHCP Offer (DHCPOFFER)</a:t>
            </a:r>
          </a:p>
          <a:p>
            <a:pPr marL="228600" indent="-228600">
              <a:buFont typeface="+mj-lt"/>
              <a:buAutoNum type="arabicPeriod"/>
            </a:pPr>
            <a:r>
              <a:rPr lang="en-US" sz="1600">
                <a:solidFill>
                  <a:srgbClr val="000000"/>
                </a:solidFill>
              </a:rPr>
              <a:t>DHCP Request (DHCPREQUEST)</a:t>
            </a:r>
          </a:p>
          <a:p>
            <a:pPr marL="228600" indent="-228600">
              <a:buFont typeface="+mj-lt"/>
              <a:buAutoNum type="arabicPeriod"/>
            </a:pPr>
            <a:r>
              <a:rPr lang="en-US" sz="1600">
                <a:solidFill>
                  <a:srgbClr val="000000"/>
                </a:solidFill>
              </a:rPr>
              <a:t>DHCP Acknowledgment (DHCPACK)</a:t>
            </a:r>
          </a:p>
          <a:p>
            <a:endParaRPr lang="en-US" sz="120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DHCPv4 Concepts</a:t>
            </a:r>
            <a:br>
              <a:rPr lang="en-US"/>
            </a:br>
            <a:r>
              <a:rPr lang="en-US" sz="2400"/>
              <a:t>Steps to Renew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r>
              <a:rPr lang="en-US" sz="1400">
                <a:solidFill>
                  <a:srgbClr val="000000"/>
                </a:solidFill>
              </a:rPr>
              <a:t>Prior to lease expiration, the client begins a two-step process to renew the lease with the DHCPv4 server, as shown in the figure:</a:t>
            </a:r>
          </a:p>
          <a:p>
            <a:endParaRPr lang="en-US" sz="1400">
              <a:solidFill>
                <a:srgbClr val="000000"/>
              </a:solidFill>
            </a:endParaRPr>
          </a:p>
          <a:p>
            <a:r>
              <a:rPr lang="en-US" sz="1400" b="1">
                <a:solidFill>
                  <a:srgbClr val="000000"/>
                </a:solidFill>
              </a:rPr>
              <a:t>1. DHCP Request (DHCPREQUEST)</a:t>
            </a:r>
            <a:endParaRPr lang="en-US" sz="1400">
              <a:solidFill>
                <a:srgbClr val="000000"/>
              </a:solidFill>
            </a:endParaRPr>
          </a:p>
          <a:p>
            <a:r>
              <a:rPr lang="en-US" sz="140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endParaRPr lang="en-US" sz="1400">
              <a:solidFill>
                <a:srgbClr val="000000"/>
              </a:solidFill>
            </a:endParaRPr>
          </a:p>
          <a:p>
            <a:r>
              <a:rPr lang="en-US" sz="1400" b="1">
                <a:solidFill>
                  <a:srgbClr val="000000"/>
                </a:solidFill>
              </a:rPr>
              <a:t>2. DHCP Acknowledgment (DHCPACK)</a:t>
            </a:r>
            <a:endParaRPr lang="en-US" sz="1400">
              <a:solidFill>
                <a:srgbClr val="000000"/>
              </a:solidFill>
            </a:endParaRPr>
          </a:p>
          <a:p>
            <a:r>
              <a:rPr lang="en-US" sz="1400">
                <a:solidFill>
                  <a:srgbClr val="000000"/>
                </a:solidFill>
              </a:rPr>
              <a:t>On receiving the DHCPREQUEST message, the server verifies the lease information by returning a DHCPACK.</a:t>
            </a:r>
          </a:p>
          <a:p>
            <a:endParaRPr lang="en-US" sz="120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r>
              <a:rPr lang="en-US" sz="1400" b="1">
                <a:solidFill>
                  <a:srgbClr val="000000"/>
                </a:solidFill>
              </a:rPr>
              <a:t>Note</a:t>
            </a:r>
            <a:r>
              <a:rPr lang="en-US" sz="140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a:solidFill>
                  <a:schemeClr val="accent5">
                    <a:lumMod val="40000"/>
                    <a:lumOff val="60000"/>
                  </a:schemeClr>
                </a:solidFill>
              </a:rPr>
              <a:t>7.2 Configure 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Configure a Cisco IOS DHCPv4 Server</a:t>
            </a:r>
            <a:br>
              <a:rPr lang="en-US"/>
            </a:br>
            <a:r>
              <a:rPr lang="en-US" sz="2400"/>
              <a:t>Cisco IOS DHCPv4 Server</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a:r>
              <a:rPr lang="en-US" sz="160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394322" y="1963405"/>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DC936665DCDE4DA8DD6DA3F4982DC2" ma:contentTypeVersion="6" ma:contentTypeDescription="Crée un document." ma:contentTypeScope="" ma:versionID="f51f3feb06961617b10cb61023f82ee1">
  <xsd:schema xmlns:xsd="http://www.w3.org/2001/XMLSchema" xmlns:xs="http://www.w3.org/2001/XMLSchema" xmlns:p="http://schemas.microsoft.com/office/2006/metadata/properties" xmlns:ns2="64036911-79c8-4899-8408-3a152c7c3f64" xmlns:ns3="d209aa3c-2790-4768-b93a-08570d0a0ac9" targetNamespace="http://schemas.microsoft.com/office/2006/metadata/properties" ma:root="true" ma:fieldsID="6e5b9e319d9c2cb020f96b4cefbef286" ns2:_="" ns3:_="">
    <xsd:import namespace="64036911-79c8-4899-8408-3a152c7c3f64"/>
    <xsd:import namespace="d209aa3c-2790-4768-b93a-08570d0a0ac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036911-79c8-4899-8408-3a152c7c3f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09aa3c-2790-4768-b93a-08570d0a0ac9"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A3383A-684D-485B-8BF5-9DFFC935C5AF}">
  <ds:schemaRefs>
    <ds:schemaRef ds:uri="http://schemas.microsoft.com/sharepoint/v3/contenttype/forms"/>
  </ds:schemaRefs>
</ds:datastoreItem>
</file>

<file path=customXml/itemProps2.xml><?xml version="1.0" encoding="utf-8"?>
<ds:datastoreItem xmlns:ds="http://schemas.openxmlformats.org/officeDocument/2006/customXml" ds:itemID="{541614AD-C8E7-44A8-8E44-1AE81AC652A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555FE54-74AF-4927-AB6A-DA7DBEEECCF2}">
  <ds:schemaRefs>
    <ds:schemaRef ds:uri="64036911-79c8-4899-8408-3a152c7c3f64"/>
    <ds:schemaRef ds:uri="d209aa3c-2790-4768-b93a-08570d0a0a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Default Theme</Template>
  <Application>Microsoft Office PowerPoint</Application>
  <PresentationFormat>On-screen Show (16:9)</PresentationFormat>
  <Slides>33</Slides>
  <Notes>33</Notes>
  <HiddenSlides>1</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Theme</vt:lpstr>
      <vt:lpstr>Module 7: DHCPv4</vt:lpstr>
      <vt:lpstr>Module Objectives</vt:lpstr>
      <vt:lpstr>7.1 DHCPv4 Concepts</vt:lpstr>
      <vt:lpstr>DHCPv4 Concepts DHCPv4 Server and Client</vt:lpstr>
      <vt:lpstr>DHCPv4 Concepts DHCPv4 Operation</vt:lpstr>
      <vt:lpstr>DHCPv4 Concepts Steps to Obtain a Lease</vt:lpstr>
      <vt:lpstr>DHCPv4 Concepts Steps to Renew a Lease</vt:lpstr>
      <vt:lpstr>7.2 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Cisco IOS DHCPv4 Server Other Service Broadcasts Relayed</vt:lpstr>
      <vt:lpstr>Configure a Cisco IOS DHCPv4 Server Packet Tracer – Configure DHCPv4</vt:lpstr>
      <vt:lpstr>7.3 Configure a DHCPv4 Client</vt:lpstr>
      <vt:lpstr>Configure a DHCPv4 Client Cisco Router as a DHCPv4 Client</vt:lpstr>
      <vt:lpstr>Configure a DHCPv4 Client Configuration Example</vt:lpstr>
      <vt:lpstr>Configure a DHCPv4 Client Home Router as a DHCPv4 Client</vt:lpstr>
      <vt:lpstr>7.4 Module Practice and Quiz</vt:lpstr>
      <vt:lpstr>Module Practice and Quiz Packet Tracer – Implement DHCPv4</vt:lpstr>
      <vt:lpstr>Module Practice and Quiz Lab – Implement DHCPv4</vt:lpstr>
      <vt:lpstr>Module Practice and Quiz What Did I Learn In This Module?</vt:lpstr>
      <vt:lpstr>Module Practice and Quiz What Did I Learn In This Module? (Cont.)</vt:lpstr>
      <vt:lpstr>Module 7: DHCPv4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revision>1</cp:revision>
  <dcterms:created xsi:type="dcterms:W3CDTF">2019-10-18T06:21:22Z</dcterms:created>
  <dcterms:modified xsi:type="dcterms:W3CDTF">2022-12-09T02:25:18Z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0x010100F2DC936665DCDE4DA8DD6DA3F4982DC2</vt:lpwstr>
  </property>
</Properties>
</file>