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1" r:id="rId3"/>
    <p:sldId id="266" r:id="rId4"/>
    <p:sldId id="315" r:id="rId5"/>
    <p:sldId id="316" r:id="rId6"/>
    <p:sldId id="267" r:id="rId7"/>
    <p:sldId id="262" r:id="rId8"/>
    <p:sldId id="256" r:id="rId9"/>
    <p:sldId id="317" r:id="rId10"/>
    <p:sldId id="269" r:id="rId11"/>
    <p:sldId id="318" r:id="rId12"/>
    <p:sldId id="27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9" r:id="rId22"/>
    <p:sldId id="288" r:id="rId23"/>
    <p:sldId id="289" r:id="rId24"/>
    <p:sldId id="268" r:id="rId25"/>
    <p:sldId id="301" r:id="rId26"/>
    <p:sldId id="290" r:id="rId27"/>
    <p:sldId id="303" r:id="rId28"/>
    <p:sldId id="304" r:id="rId29"/>
    <p:sldId id="300" r:id="rId30"/>
    <p:sldId id="305" r:id="rId31"/>
    <p:sldId id="306" r:id="rId32"/>
    <p:sldId id="307" r:id="rId33"/>
    <p:sldId id="308" r:id="rId34"/>
    <p:sldId id="310" r:id="rId35"/>
    <p:sldId id="311" r:id="rId36"/>
    <p:sldId id="312" r:id="rId37"/>
    <p:sldId id="313" r:id="rId38"/>
    <p:sldId id="314" r:id="rId39"/>
    <p:sldId id="272" r:id="rId40"/>
    <p:sldId id="294" r:id="rId41"/>
    <p:sldId id="319" r:id="rId42"/>
    <p:sldId id="293" r:id="rId43"/>
    <p:sldId id="274" r:id="rId44"/>
    <p:sldId id="296" r:id="rId45"/>
    <p:sldId id="265" r:id="rId4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CD"/>
    <a:srgbClr val="F6FDCF"/>
    <a:srgbClr val="2A8033"/>
    <a:srgbClr val="3F622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50" autoAdjust="0"/>
    <p:restoredTop sz="94700" autoAdjust="0"/>
  </p:normalViewPr>
  <p:slideViewPr>
    <p:cSldViewPr snapToGrid="0">
      <p:cViewPr varScale="1">
        <p:scale>
          <a:sx n="118" d="100"/>
          <a:sy n="118" d="100"/>
        </p:scale>
        <p:origin x="-108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defRPr>
            </a:pPr>
            <a:r>
              <a:rPr lang="ko-KR" altLang="en-US" sz="1500" b="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영양상 균형 잡힌 식사를 하는가</a:t>
            </a:r>
            <a:endParaRPr lang="ko-KR" altLang="en-US" sz="1500" b="0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c:rich>
      </c:tx>
      <c:layout>
        <c:manualLayout>
          <c:xMode val="edge"/>
          <c:yMode val="edge"/>
          <c:x val="0.21903357254090416"/>
          <c:y val="5.136031608051310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5062114310531197E-2"/>
          <c:y val="0.2768681566245727"/>
          <c:w val="0.40414246901859391"/>
          <c:h val="0.617439883222851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dPt>
            <c:idx val="0"/>
            <c:bubble3D val="0"/>
            <c:spPr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rgbClr val="00B050"/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dPt>
          <c:dLbls>
            <c:dLbl>
              <c:idx val="0"/>
              <c:delete val="1"/>
            </c:dLbl>
            <c:dLbl>
              <c:idx val="2"/>
              <c:layout>
                <c:manualLayout>
                  <c:x val="-0.10600976692383568"/>
                  <c:y val="-4.805789459301548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8.2472303128766231E-2"/>
                  <c:y val="-0.17210538277060958"/>
                </c:manualLayout>
              </c:layout>
              <c:spPr/>
              <c:txPr>
                <a:bodyPr/>
                <a:lstStyle/>
                <a:p>
                  <a:pPr>
                    <a:defRPr sz="1400" b="1">
                      <a:latin typeface="HY견고딕" pitchFamily="18" charset="-127"/>
                      <a:ea typeface="HY견고딕" pitchFamily="18" charset="-127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000" b="0">
                      <a:latin typeface="HY견고딕" pitchFamily="18" charset="-127"/>
                      <a:ea typeface="HY견고딕" pitchFamily="18" charset="-127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000">
                    <a:latin typeface="HY견고딕" pitchFamily="18" charset="-127"/>
                    <a:ea typeface="HY견고딕" pitchFamily="18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매우 균형잡힌 식사(0%)</c:v>
                </c:pt>
                <c:pt idx="1">
                  <c:v>균형잡힌 식사를 하는 편이다(11%)</c:v>
                </c:pt>
                <c:pt idx="2">
                  <c:v>보통이다(35%)</c:v>
                </c:pt>
                <c:pt idx="3">
                  <c:v>균형잡힌 식사를 하지 못하는편(36%)</c:v>
                </c:pt>
                <c:pt idx="4">
                  <c:v>전혀 균형잡힌 식사를 하지 못함(18%)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 formatCode="0%">
                  <c:v>0</c:v>
                </c:pt>
                <c:pt idx="1">
                  <c:v>0.11200000000000002</c:v>
                </c:pt>
                <c:pt idx="2" formatCode="0%">
                  <c:v>0.35000000000000009</c:v>
                </c:pt>
                <c:pt idx="3">
                  <c:v>0.36200000000000015</c:v>
                </c:pt>
                <c:pt idx="4">
                  <c:v>0.17500000000000004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pPr>
            <a:endParaRPr lang="ko-KR"/>
          </a:p>
        </c:txPr>
      </c:legendEntry>
      <c:legendEntry>
        <c:idx val="3"/>
        <c:txPr>
          <a:bodyPr/>
          <a:lstStyle/>
          <a:p>
            <a:pPr>
              <a:defRPr sz="1100" b="1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defRPr>
            </a:pPr>
            <a:endParaRPr lang="ko-KR"/>
          </a:p>
        </c:txPr>
      </c:legendEntry>
      <c:legendEntry>
        <c:idx val="4"/>
        <c:txPr>
          <a:bodyPr/>
          <a:lstStyle/>
          <a:p>
            <a:pPr>
              <a:defRPr sz="100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8091054854545356"/>
          <c:y val="0.15341470411616737"/>
          <c:w val="0.49542375408580341"/>
          <c:h val="0.83825250832264087"/>
        </c:manualLayout>
      </c:layout>
      <c:overlay val="0"/>
      <c:txPr>
        <a:bodyPr/>
        <a:lstStyle/>
        <a:p>
          <a:pPr>
            <a:defRPr sz="1000">
              <a:solidFill>
                <a:srgbClr val="2A8033"/>
              </a:solidFill>
              <a:latin typeface="HY견고딕" pitchFamily="18" charset="-127"/>
              <a:ea typeface="HY견고딕" pitchFamily="18" charset="-127"/>
            </a:defRPr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 b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defRPr>
            </a:pPr>
            <a:r>
              <a:rPr lang="ko-KR" altLang="en-US" sz="1500" b="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하루 식사 중 외식이 차지하는 비율 </a:t>
            </a:r>
            <a:endParaRPr lang="ko-KR" altLang="en-US" sz="1500" b="0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c:rich>
      </c:tx>
      <c:layout>
        <c:manualLayout>
          <c:xMode val="edge"/>
          <c:yMode val="edge"/>
          <c:x val="0.18596479631860319"/>
          <c:y val="2.581030980580818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294113858524594"/>
          <c:y val="0.26515401797461113"/>
          <c:w val="0.35874737750555896"/>
          <c:h val="0.651409711786409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8100000" sx="1000" sy="1000" algn="tr" rotWithShape="0">
                <a:prstClr val="black">
                  <a:alpha val="68000"/>
                </a:prstClr>
              </a:outerShdw>
            </a:effectLst>
          </c:spPr>
          <c:dPt>
            <c:idx val="0"/>
            <c:bubble3D val="0"/>
            <c:spPr>
              <a:solidFill>
                <a:srgbClr val="00B050"/>
              </a:solidFill>
              <a:ln w="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50800" dist="38100" dir="8100000" sx="1000" sy="1000" algn="tr" rotWithShape="0">
                  <a:prstClr val="black">
                    <a:alpha val="68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50800" dist="38100" dir="8100000" sx="1000" sy="1000" algn="tr" rotWithShape="0">
                  <a:prstClr val="black">
                    <a:alpha val="68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50800" dist="38100" dir="8100000" sx="1000" sy="1000" algn="tr" rotWithShape="0">
                  <a:prstClr val="black">
                    <a:alpha val="68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50800" dist="38100" dir="8100000" sx="1000" sy="1000" algn="tr" rotWithShape="0">
                  <a:prstClr val="black">
                    <a:alpha val="68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sx="1000" sy="1000" algn="tr" rotWithShape="0">
                  <a:prstClr val="black">
                    <a:alpha val="68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400" b="1">
                        <a:latin typeface="HY견고딕" pitchFamily="18" charset="-127"/>
                        <a:ea typeface="HY견고딕" pitchFamily="18" charset="-127"/>
                      </a:defRPr>
                    </a:pPr>
                    <a:r>
                      <a:rPr lang="en-US" altLang="en-US" sz="1400" b="1" dirty="0" smtClean="0">
                        <a:latin typeface="HY견고딕" pitchFamily="18" charset="-127"/>
                        <a:ea typeface="HY견고딕" pitchFamily="18" charset="-127"/>
                      </a:rPr>
                      <a:t>53.8%</a:t>
                    </a:r>
                    <a:endParaRPr lang="en-US" altLang="en-US" sz="1400" b="1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sz="1000" b="0">
                        <a:latin typeface="HY견고딕" pitchFamily="18" charset="-127"/>
                        <a:ea typeface="HY견고딕" pitchFamily="18" charset="-127"/>
                      </a:defRPr>
                    </a:pPr>
                    <a:r>
                      <a:rPr lang="en-US" altLang="en-US" b="0" dirty="0" smtClean="0">
                        <a:latin typeface="HY견고딕" pitchFamily="18" charset="-127"/>
                        <a:ea typeface="HY견고딕" pitchFamily="18" charset="-127"/>
                      </a:rPr>
                      <a:t>16.2%</a:t>
                    </a:r>
                    <a:endParaRPr lang="en-US" altLang="en-US" b="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dirty="0" smtClean="0">
                        <a:latin typeface="HY견고딕" pitchFamily="18" charset="-127"/>
                        <a:ea typeface="HY견고딕" pitchFamily="18" charset="-127"/>
                      </a:rPr>
                      <a:t>26.2%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dirty="0" smtClean="0">
                        <a:latin typeface="HY견고딕" pitchFamily="18" charset="-127"/>
                        <a:ea typeface="HY견고딕" pitchFamily="18" charset="-127"/>
                      </a:rPr>
                      <a:t>3.8%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000">
                    <a:latin typeface="HY견고딕" pitchFamily="18" charset="-127"/>
                    <a:ea typeface="HY견고딕" pitchFamily="18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주로 외식한다.(53.8%)</c:v>
                </c:pt>
                <c:pt idx="1">
                  <c:v>모든 식사를 외식으로 대체(16.2%)</c:v>
                </c:pt>
                <c:pt idx="2">
                  <c:v>반반이다.(26.2%)</c:v>
                </c:pt>
                <c:pt idx="3">
                  <c:v>거의 외식을 하지 않는다.(3.8%)</c:v>
                </c:pt>
                <c:pt idx="4">
                  <c:v>아예 외식을 하지 않는다.(0%)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0.53800000000000003</c:v>
                </c:pt>
                <c:pt idx="1">
                  <c:v>0.16200000000000001</c:v>
                </c:pt>
                <c:pt idx="2">
                  <c:v>0.26200000000000001</c:v>
                </c:pt>
                <c:pt idx="3">
                  <c:v>3.7999999999999999E-2</c:v>
                </c:pt>
                <c:pt idx="4" formatCode="General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 w="25400"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c:spPr>
    </c:plotArea>
    <c:legend>
      <c:legendPos val="r"/>
      <c:legendEntry>
        <c:idx val="0"/>
        <c:txPr>
          <a:bodyPr/>
          <a:lstStyle/>
          <a:p>
            <a:pPr>
              <a:lnSpc>
                <a:spcPct val="100000"/>
              </a:lnSpc>
              <a:defRPr sz="1200" b="1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lnSpc>
                <a:spcPct val="100000"/>
              </a:lnSpc>
              <a:defRPr sz="100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defRPr>
            </a:pPr>
            <a:endParaRPr lang="ko-KR"/>
          </a:p>
        </c:txPr>
      </c:legendEntry>
      <c:legendEntry>
        <c:idx val="4"/>
        <c:txPr>
          <a:bodyPr/>
          <a:lstStyle/>
          <a:p>
            <a:pPr>
              <a:lnSpc>
                <a:spcPct val="100000"/>
              </a:lnSpc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1686286064833376"/>
          <c:y val="0.1972019541362168"/>
          <c:w val="0.44735206797638288"/>
          <c:h val="0.66225382389101428"/>
        </c:manualLayout>
      </c:layout>
      <c:overlay val="0"/>
      <c:txPr>
        <a:bodyPr/>
        <a:lstStyle/>
        <a:p>
          <a:pPr>
            <a:lnSpc>
              <a:spcPct val="100000"/>
            </a:lnSpc>
            <a:defRPr sz="1000">
              <a:solidFill>
                <a:srgbClr val="2A8033"/>
              </a:solidFill>
              <a:latin typeface="HY견고딕" pitchFamily="18" charset="-127"/>
              <a:ea typeface="HY견고딕" pitchFamily="18" charset="-127"/>
            </a:defRPr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1">
                <a:latin typeface="HY견고딕" pitchFamily="18" charset="-127"/>
                <a:ea typeface="HY견고딕" pitchFamily="18" charset="-127"/>
              </a:defRPr>
            </a:pPr>
            <a:r>
              <a:rPr lang="en-US" altLang="ko-KR" sz="2400" b="1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‘</a:t>
            </a:r>
            <a:r>
              <a:rPr lang="ko-KR" altLang="en-US" sz="2400" b="1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간편식</a:t>
            </a:r>
            <a:r>
              <a:rPr lang="en-US" altLang="ko-KR" sz="2400" b="1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’</a:t>
            </a:r>
            <a:r>
              <a:rPr lang="ko-KR" altLang="en-US" sz="24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</a:t>
            </a:r>
            <a:endParaRPr lang="en-US" altLang="ko-KR" sz="2400" b="1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defRPr sz="2400" b="1">
                <a:latin typeface="HY견고딕" pitchFamily="18" charset="-127"/>
                <a:ea typeface="HY견고딕" pitchFamily="18" charset="-127"/>
              </a:defRPr>
            </a:pP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이용하는 이유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c:rich>
      </c:tx>
      <c:layout>
        <c:manualLayout>
          <c:xMode val="edge"/>
          <c:yMode val="edge"/>
          <c:x val="0.7318432727174895"/>
          <c:y val="2.300469030011158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3199520555785914E-3"/>
          <c:y val="6.2900511054327327E-2"/>
          <c:w val="0.99238218553067337"/>
          <c:h val="0.700723581174148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2A8033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2400" b="1">
                        <a:solidFill>
                          <a:srgbClr val="2A8033"/>
                        </a:solidFill>
                        <a:latin typeface="HY견고딕" pitchFamily="18" charset="-127"/>
                        <a:ea typeface="HY견고딕" pitchFamily="18" charset="-127"/>
                      </a:defRPr>
                    </a:pPr>
                    <a:r>
                      <a:rPr lang="en-US" altLang="en-US" sz="2400" b="1" dirty="0" smtClean="0">
                        <a:solidFill>
                          <a:srgbClr val="2A8033"/>
                        </a:solidFill>
                        <a:latin typeface="HY견고딕" pitchFamily="18" charset="-127"/>
                        <a:ea typeface="HY견고딕" pitchFamily="18" charset="-127"/>
                      </a:rPr>
                      <a:t>61.0%</a:t>
                    </a:r>
                    <a:endParaRPr lang="en-US" altLang="en-US" sz="2400" b="1" dirty="0">
                      <a:solidFill>
                        <a:srgbClr val="2A8033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defRPr>
                    </a:pPr>
                    <a:r>
                      <a:rPr lang="en-US" altLang="en-US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rPr>
                      <a:t>49.6%</a:t>
                    </a:r>
                    <a:endParaRPr lang="en-US" altLang="en-US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defRPr>
                    </a:pPr>
                    <a:r>
                      <a:rPr lang="en-US" altLang="en-US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rPr>
                      <a:t>29.6%</a:t>
                    </a:r>
                    <a:endParaRPr lang="en-US" altLang="en-US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defRPr>
                    </a:pPr>
                    <a:r>
                      <a:rPr lang="en-US" altLang="en-US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rPr>
                      <a:t>28.4%</a:t>
                    </a:r>
                    <a:endParaRPr lang="en-US" alt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defRPr>
                    </a:pPr>
                    <a:r>
                      <a:rPr lang="en-US" altLang="en-US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</a:rPr>
                      <a:t>22.3%</a:t>
                    </a:r>
                    <a:endParaRPr lang="en-US" altLang="en-US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latin typeface="HY견고딕" pitchFamily="18" charset="-127"/>
                    <a:ea typeface="HY견고딕" pitchFamily="18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빠른 식사 준비가 가능해서</c:v>
                </c:pt>
                <c:pt idx="1">
                  <c:v>혼자 먹기 간편해서</c:v>
                </c:pt>
                <c:pt idx="2">
                  <c:v>요리할 시간이 없어서</c:v>
                </c:pt>
                <c:pt idx="3">
                  <c:v>요리하는 것보다 비용이 적게 들어서</c:v>
                </c:pt>
                <c:pt idx="4">
                  <c:v>특별한 메뉴를 먹어볼 수 있어서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61</c:v>
                </c:pt>
                <c:pt idx="1">
                  <c:v>49.6</c:v>
                </c:pt>
                <c:pt idx="2">
                  <c:v>29.6</c:v>
                </c:pt>
                <c:pt idx="3">
                  <c:v>28.4</c:v>
                </c:pt>
                <c:pt idx="4">
                  <c:v>22.3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288640"/>
        <c:axId val="121422400"/>
      </c:barChart>
      <c:catAx>
        <c:axId val="122288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HY견고딕" pitchFamily="18" charset="-127"/>
                <a:ea typeface="HY견고딕" pitchFamily="18" charset="-127"/>
              </a:defRPr>
            </a:pPr>
            <a:endParaRPr lang="ko-KR"/>
          </a:p>
        </c:txPr>
        <c:crossAx val="121422400"/>
        <c:crosses val="autoZero"/>
        <c:auto val="1"/>
        <c:lblAlgn val="ctr"/>
        <c:lblOffset val="100"/>
        <c:noMultiLvlLbl val="0"/>
      </c:catAx>
      <c:valAx>
        <c:axId val="121422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88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0.80499</cdr:x>
      <cdr:y>0.23188</cdr:y>
    </cdr:from>
    <cdr:to>
      <cdr:x>0.92749</cdr:x>
      <cdr:y>0.28986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624736" y="1152128"/>
          <a:ext cx="1008112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0.82683</cdr:x>
      <cdr:y>0.94772</cdr:y>
    </cdr:from>
    <cdr:to>
      <cdr:x>0.93678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876136" y="5221647"/>
          <a:ext cx="914400" cy="2880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0.83549</cdr:x>
      <cdr:y>0.925</cdr:y>
    </cdr:from>
    <cdr:to>
      <cdr:x>1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948144" y="2664296"/>
          <a:ext cx="136815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000" dirty="0" smtClean="0">
              <a:solidFill>
                <a:schemeClr val="bg1">
                  <a:lumMod val="65000"/>
                </a:schemeClr>
              </a:solidFill>
              <a:latin typeface="HY동녘B" pitchFamily="18" charset="-127"/>
              <a:ea typeface="HY동녘B" pitchFamily="18" charset="-127"/>
            </a:rPr>
            <a:t>(</a:t>
          </a:r>
          <a:r>
            <a:rPr lang="ko-KR" altLang="en-US" sz="1000" dirty="0" smtClean="0">
              <a:solidFill>
                <a:schemeClr val="bg1">
                  <a:lumMod val="65000"/>
                </a:schemeClr>
              </a:solidFill>
              <a:latin typeface="HY동녘B" pitchFamily="18" charset="-127"/>
              <a:ea typeface="HY동녘B" pitchFamily="18" charset="-127"/>
            </a:rPr>
            <a:t>자료</a:t>
          </a:r>
          <a:r>
            <a:rPr lang="en-US" altLang="ko-KR" sz="1000" dirty="0" smtClean="0">
              <a:solidFill>
                <a:schemeClr val="bg1">
                  <a:lumMod val="65000"/>
                </a:schemeClr>
              </a:solidFill>
              <a:latin typeface="HY동녘B" pitchFamily="18" charset="-127"/>
              <a:ea typeface="HY동녘B" pitchFamily="18" charset="-127"/>
            </a:rPr>
            <a:t>:</a:t>
          </a:r>
          <a:r>
            <a:rPr lang="ko-KR" altLang="en-US" sz="1000" dirty="0" err="1" smtClean="0">
              <a:solidFill>
                <a:schemeClr val="bg1">
                  <a:lumMod val="65000"/>
                </a:schemeClr>
              </a:solidFill>
              <a:latin typeface="HY동녘B" pitchFamily="18" charset="-127"/>
              <a:ea typeface="HY동녘B" pitchFamily="18" charset="-127"/>
            </a:rPr>
            <a:t>트렌드모니터</a:t>
          </a:r>
          <a:r>
            <a:rPr lang="en-US" altLang="ko-KR" sz="1000" dirty="0" smtClean="0">
              <a:solidFill>
                <a:schemeClr val="bg1">
                  <a:lumMod val="65000"/>
                </a:schemeClr>
              </a:solidFill>
              <a:latin typeface="HY동녘B" pitchFamily="18" charset="-127"/>
              <a:ea typeface="HY동녘B" pitchFamily="18" charset="-127"/>
            </a:rPr>
            <a:t>)</a:t>
          </a:r>
          <a:endParaRPr lang="ko-KR" altLang="en-US" sz="1000" dirty="0">
            <a:solidFill>
              <a:schemeClr val="bg1">
                <a:lumMod val="65000"/>
              </a:schemeClr>
            </a:solidFill>
            <a:latin typeface="HY동녘B" pitchFamily="18" charset="-127"/>
            <a:ea typeface="HY동녘B" pitchFamily="18" charset="-127"/>
          </a:endParaRPr>
        </a:p>
      </cdr:txBody>
    </cdr:sp>
  </cdr:relSizeAnchor>
  <cdr:relSizeAnchor xmlns:cdr="http://schemas.openxmlformats.org/drawingml/2006/chartDrawing">
    <cdr:from>
      <cdr:x>0.81027</cdr:x>
      <cdr:y>0.29292</cdr:y>
    </cdr:from>
    <cdr:to>
      <cdr:x>0.93463</cdr:x>
      <cdr:y>0.36131</cdr:y>
    </cdr:to>
    <cdr:sp macro="" textlink="">
      <cdr:nvSpPr>
        <cdr:cNvPr id="5" name="TextBox 9"/>
        <cdr:cNvSpPr txBox="1"/>
      </cdr:nvSpPr>
      <cdr:spPr>
        <a:xfrm xmlns:a="http://schemas.openxmlformats.org/drawingml/2006/main">
          <a:off x="6738476" y="790978"/>
          <a:ext cx="1034214" cy="1846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rPr>
            <a:t>(</a:t>
          </a:r>
          <a:r>
            <a:rPr lang="ko-KR" altLang="en-US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rPr>
            <a:t>단위</a:t>
          </a:r>
          <a:r>
            <a: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rPr>
            <a:t>: %, </a:t>
          </a:r>
          <a:r>
            <a:rPr lang="ko-KR" altLang="en-US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rPr>
            <a:t>중복응답</a:t>
          </a:r>
          <a:r>
            <a: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rPr>
            <a:t>)</a:t>
          </a:r>
          <a:endParaRPr lang="ko-KR" altLang="en-US" sz="1000" dirty="0">
            <a:solidFill>
              <a:schemeClr val="bg1">
                <a:lumMod val="65000"/>
              </a:schemeClr>
            </a:solidFill>
            <a:latin typeface="HY견고딕" pitchFamily="18" charset="-127"/>
            <a:ea typeface="HY견고딕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D33D-17E1-4A8D-8A53-58F4C1B0DFAA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BAAAE-EC87-4365-AC87-45E9DD640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3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AAAE-EC87-4365-AC87-45E9DD6401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2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BAAAE-EC87-4365-AC87-45E9DD6401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2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61A471-3306-445C-B93C-5DCFF10F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10E60D5-E294-4D38-84FD-F77536126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C3B3B4-0257-4CD1-901D-17371D8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7D541AB-0995-4EFD-ADB0-BF71224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700AD3-85ED-451F-9200-66C080F5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7D0946-A555-4E67-8869-B3E11D51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337D4D8-8545-491F-8CC3-76EEDA8E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46533E-3726-404D-BE1E-67D8EC0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F73A28-C9A2-47C5-9C76-C6BDF7C6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7B4A68-455D-4921-9496-8F6C7459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77CDB19-8270-4B78-A702-8BB6571B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4" y="273843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8CFE318-3BFB-4C14-9689-7AB8B87C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49" y="273843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5A6CA0-D323-4389-A015-1078F145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F2A7DA-4ABB-40EE-AB50-3373F56F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15E917-ED30-4745-9BD7-A786B4CC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4E538E-329B-4A2A-9B1A-0D01F421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0D4990-D968-45FF-B9B5-B4CB0D51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059CA-95A2-4CAF-AB2F-9E389A18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426945-BF9B-40DF-9A27-65C3A9C9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FA2D840-1805-4BE8-9DEA-F1760D0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0EFC50-15B5-4348-9E0E-780E0467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0875234-A0F6-4746-8A4A-FEE8A54D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A7EBE8-BAD3-4629-B93F-01ED36DE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C3F7C4-58FE-4AA0-8BBE-F5320671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E624337-849F-430A-AEF8-9A0B8A97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0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13C76F-1B14-4E39-8E9C-CE991E66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A61D51-85AF-4CDC-8B7B-BCD7AACE8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369218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21CAF2A-AB8B-4430-98D0-E48FAC68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369218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DD17B0F-4276-450B-AE8E-BD39C587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0FF582A-697D-4C68-AD7E-D87680F3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71F0F6-B3FB-4BE2-AF44-25F01A7B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0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4E26C5-4DAE-4833-AA5F-4D8BDC16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36A9888-7243-48C1-BE56-FF63E99B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8E747A8-53FF-46D0-9780-6F0171EC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BC2CF8B-C0A4-49C5-A9A2-67ED5A513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37B65AA-7706-4A14-9F8A-D044EB42E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4438281-4C1B-47F8-9BBA-E7F5DAAA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E4C8542-EBCA-4E34-B64A-7F2E8245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BA7EB81-1123-4142-8C59-56C5981C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4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68F5E6-DD09-4FF2-A783-48A91BBC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9B1568E-1E8A-4819-83FB-EDFD24E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E10D105-1B8B-4369-9A69-4E6C3F6E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9C9AE98-B819-414D-92A3-326C60E7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28F4B45-6DAD-4930-8A63-1413A88B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17ED70B-C324-452A-B232-77314C35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AAD0AD-4FAA-46B4-8C83-39EBB7E7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0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EB3A2E-209C-4D41-94F5-7E97174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0075C34-BC4F-49C0-B2EF-3F86D7E2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78C91F6-BB43-42EA-8282-CA1552FF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6D638D-C804-445D-97F4-94B66435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170ED2B-4828-431F-875F-B5C01151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E485068-0B78-47F2-9A94-1259D1DA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D7B19A-7D5C-45B6-9B4C-F7066B20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06BDECB-1F58-46C5-AE61-4A1D8C754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1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D08A2D-B0AF-4A89-AB63-10259411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A787981-55C8-44B8-B7F8-7539F0E5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6CE0452-AF1A-4F1D-9460-B6F483D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035599-19B4-4DEF-9C40-59C4030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16614EB-87A6-4D49-8793-306E6323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C2F927D-CB69-41F4-B903-C78A73E0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D7A57D-AE9D-4504-B0DB-E3F6D8DCD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4BC9-A841-4AC3-963B-FE0311E0BA8C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071C13-44F8-475E-9DE2-70D5EEA38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04E1FC-92EE-4B8B-88BC-D82CD65B3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AFDC4-47F0-4665-86C8-916D81383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58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niltAhiu-w&amp;t=59s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2406071" y="2581972"/>
            <a:ext cx="434480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4175832" y="3462367"/>
            <a:ext cx="2101400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&lt;3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조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조장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강나래</a:t>
            </a:r>
            <a:endParaRPr lang="en-US" altLang="ko-KR" sz="11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전민식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이한별 이명균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A7294032-ED16-4381-A02F-9DC35B23F60C}"/>
              </a:ext>
            </a:extLst>
          </p:cNvPr>
          <p:cNvGrpSpPr/>
          <p:nvPr/>
        </p:nvGrpSpPr>
        <p:grpSpPr>
          <a:xfrm rot="16200000">
            <a:off x="4170409" y="1630219"/>
            <a:ext cx="803186" cy="803186"/>
            <a:chOff x="11387587" y="219109"/>
            <a:chExt cx="629729" cy="629729"/>
          </a:xfrm>
        </p:grpSpPr>
        <p:sp>
          <p:nvSpPr>
            <p:cNvPr id="8" name="부분 원형 7">
              <a:extLst>
                <a:ext uri="{FF2B5EF4-FFF2-40B4-BE49-F238E27FC236}">
                  <a16:creationId xmlns="" xmlns:a16="http://schemas.microsoft.com/office/drawing/2014/main" id="{48A181E7-5340-4C11-B45B-753EC22AC546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832EE78-F9BD-43FD-8851-A1D8877C990F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5EE874-9102-4AF1-9B9D-F316A17E172F}"/>
              </a:ext>
            </a:extLst>
          </p:cNvPr>
          <p:cNvSpPr txBox="1"/>
          <p:nvPr/>
        </p:nvSpPr>
        <p:spPr>
          <a:xfrm>
            <a:off x="2443141" y="3065358"/>
            <a:ext cx="434480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도시락 새벽배송 사이트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44F6EB1B-0A93-4489-860C-CB13ADF6678C}"/>
              </a:ext>
            </a:extLst>
          </p:cNvPr>
          <p:cNvGrpSpPr/>
          <p:nvPr/>
        </p:nvGrpSpPr>
        <p:grpSpPr>
          <a:xfrm>
            <a:off x="2497350" y="659927"/>
            <a:ext cx="4238836" cy="3830128"/>
            <a:chOff x="3929974" y="1259731"/>
            <a:chExt cx="4338537" cy="4338537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259840AC-1C12-4DAD-ABC4-674FA58E253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2284683C-5165-45B1-A094-8B4CC1D6C482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41040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7B710C6D-8A5D-4A27-BEA6-D68E2AE3568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6DF584BA-FBED-47C1-913F-ED2AF7AC76B0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33433F4C-8945-44A4-ACBC-6FA65B83C181}"/>
                </a:ext>
              </a:extLst>
            </p:cNvPr>
            <p:cNvCxnSpPr>
              <a:cxnSpLocks/>
            </p:cNvCxnSpPr>
            <p:nvPr/>
          </p:nvCxnSpPr>
          <p:spPr>
            <a:xfrm>
              <a:off x="6466195" y="1259731"/>
              <a:ext cx="1802316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8AD40BC1-2046-4E3B-8F96-8BE167F49B11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6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678655" y="2867722"/>
            <a:ext cx="3550443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프로세스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CF7FB4-4D59-4D08-A960-FE543BA6C980}"/>
              </a:ext>
            </a:extLst>
          </p:cNvPr>
          <p:cNvSpPr txBox="1"/>
          <p:nvPr/>
        </p:nvSpPr>
        <p:spPr>
          <a:xfrm>
            <a:off x="678655" y="3352469"/>
            <a:ext cx="3590745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3.1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프로세스 분할도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3.2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프로세스 설계서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A6B227-0842-4CE1-9C41-50A118FB19F8}"/>
              </a:ext>
            </a:extLst>
          </p:cNvPr>
          <p:cNvSpPr txBox="1"/>
          <p:nvPr/>
        </p:nvSpPr>
        <p:spPr>
          <a:xfrm>
            <a:off x="678279" y="1570722"/>
            <a:ext cx="1191482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9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7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84109" y="171290"/>
            <a:ext cx="413572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프로세스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3.2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프로세스 분할도 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32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252"/>
          <p:cNvSpPr>
            <a:spLocks noChangeArrowheads="1"/>
          </p:cNvSpPr>
          <p:nvPr/>
        </p:nvSpPr>
        <p:spPr bwMode="gray">
          <a:xfrm>
            <a:off x="1941625" y="2662931"/>
            <a:ext cx="1137641" cy="45166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2D05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20574" tIns="34290" rIns="68580" bIns="34290" anchor="ctr"/>
          <a:lstStyle/>
          <a:p>
            <a:pPr algn="ctr" eaLnBrk="0" latinLnBrk="0" hangingPunct="0"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주문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AutoShape 284"/>
          <p:cNvCxnSpPr>
            <a:cxnSpLocks noChangeShapeType="1"/>
            <a:stCxn id="9" idx="2"/>
            <a:endCxn id="13" idx="0"/>
          </p:cNvCxnSpPr>
          <p:nvPr/>
        </p:nvCxnSpPr>
        <p:spPr bwMode="auto">
          <a:xfrm rot="16200000" flipH="1">
            <a:off x="2721971" y="2903067"/>
            <a:ext cx="310193" cy="7332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1" name="AutoShape 288"/>
          <p:cNvCxnSpPr>
            <a:cxnSpLocks noChangeShapeType="1"/>
            <a:stCxn id="9" idx="2"/>
            <a:endCxn id="14" idx="0"/>
          </p:cNvCxnSpPr>
          <p:nvPr/>
        </p:nvCxnSpPr>
        <p:spPr bwMode="auto">
          <a:xfrm rot="5400000">
            <a:off x="1961336" y="2870717"/>
            <a:ext cx="305235" cy="7929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3" name="Rectangle 257"/>
          <p:cNvSpPr>
            <a:spLocks noChangeArrowheads="1"/>
          </p:cNvSpPr>
          <p:nvPr/>
        </p:nvSpPr>
        <p:spPr bwMode="auto">
          <a:xfrm>
            <a:off x="2718799" y="3424786"/>
            <a:ext cx="1049780" cy="3709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lIns="68580" tIns="34290" rIns="68580" bIns="34290" anchor="ctr" anchorCtr="1"/>
          <a:lstStyle/>
          <a:p>
            <a:pPr algn="ctr" defTabSz="571500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주문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253"/>
          <p:cNvSpPr>
            <a:spLocks noChangeArrowheads="1"/>
          </p:cNvSpPr>
          <p:nvPr/>
        </p:nvSpPr>
        <p:spPr bwMode="auto">
          <a:xfrm>
            <a:off x="1177511" y="3419828"/>
            <a:ext cx="1079897" cy="38130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lIns="68580" tIns="34290" rIns="68580" bIns="34290" anchor="ctr" anchorCtr="1"/>
          <a:lstStyle/>
          <a:p>
            <a:pPr algn="ctr" defTabSz="571500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식단표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252"/>
          <p:cNvSpPr>
            <a:spLocks noChangeArrowheads="1"/>
          </p:cNvSpPr>
          <p:nvPr/>
        </p:nvSpPr>
        <p:spPr bwMode="gray">
          <a:xfrm>
            <a:off x="5447112" y="2662931"/>
            <a:ext cx="1039263" cy="45166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2D05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20574" tIns="34290" rIns="68580" bIns="34290" anchor="ctr"/>
          <a:lstStyle/>
          <a:p>
            <a:pPr algn="ctr" eaLnBrk="0" latinLnBrk="0" hangingPunct="0">
              <a:defRPr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AutoShape 284"/>
          <p:cNvCxnSpPr>
            <a:cxnSpLocks noChangeShapeType="1"/>
            <a:stCxn id="15" idx="2"/>
            <a:endCxn id="20" idx="0"/>
          </p:cNvCxnSpPr>
          <p:nvPr/>
        </p:nvCxnSpPr>
        <p:spPr bwMode="auto">
          <a:xfrm rot="16200000" flipH="1">
            <a:off x="6219394" y="2861942"/>
            <a:ext cx="333260" cy="83855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7" name="AutoShape 285"/>
          <p:cNvCxnSpPr>
            <a:cxnSpLocks noChangeShapeType="1"/>
            <a:stCxn id="15" idx="2"/>
            <a:endCxn id="19" idx="0"/>
          </p:cNvCxnSpPr>
          <p:nvPr/>
        </p:nvCxnSpPr>
        <p:spPr bwMode="auto">
          <a:xfrm rot="5400000">
            <a:off x="5336057" y="2817165"/>
            <a:ext cx="333260" cy="92811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9" name="Rectangle 257"/>
          <p:cNvSpPr>
            <a:spLocks noChangeArrowheads="1"/>
          </p:cNvSpPr>
          <p:nvPr/>
        </p:nvSpPr>
        <p:spPr bwMode="auto">
          <a:xfrm>
            <a:off x="4513739" y="3447852"/>
            <a:ext cx="1049780" cy="35813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lIns="68580" tIns="34290" rIns="68580" bIns="34290" anchor="ctr" anchorCtr="1"/>
          <a:lstStyle/>
          <a:p>
            <a:pPr algn="ctr" defTabSz="571500"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Rectangle 262"/>
          <p:cNvSpPr>
            <a:spLocks noChangeArrowheads="1"/>
          </p:cNvSpPr>
          <p:nvPr/>
        </p:nvSpPr>
        <p:spPr bwMode="auto">
          <a:xfrm>
            <a:off x="6265354" y="3447852"/>
            <a:ext cx="1079897" cy="36682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lIns="68580" tIns="34290" rIns="68580" bIns="34290" anchor="ctr" anchorCtr="1"/>
          <a:lstStyle/>
          <a:p>
            <a:pPr algn="ctr" defTabSz="571500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후기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252"/>
          <p:cNvSpPr>
            <a:spLocks noChangeArrowheads="1"/>
          </p:cNvSpPr>
          <p:nvPr/>
        </p:nvSpPr>
        <p:spPr bwMode="gray">
          <a:xfrm>
            <a:off x="3326916" y="1626619"/>
            <a:ext cx="1799870" cy="54163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20574" tIns="34290" rIns="68580" bIns="34290" anchor="ctr"/>
          <a:lstStyle/>
          <a:p>
            <a:pPr algn="ctr" eaLnBrk="0" latinLnBrk="0" hangingPunct="0">
              <a:defRPr/>
            </a:pPr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그린 </a:t>
            </a:r>
            <a:r>
              <a:rPr lang="ko-KR" altLang="en-US" dirty="0" err="1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푸드</a:t>
            </a:r>
            <a:endParaRPr lang="ko-KR" altLang="en-US" dirty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꺾인 연결선 21"/>
          <p:cNvCxnSpPr>
            <a:stCxn id="21" idx="2"/>
            <a:endCxn id="9" idx="0"/>
          </p:cNvCxnSpPr>
          <p:nvPr/>
        </p:nvCxnSpPr>
        <p:spPr>
          <a:xfrm rot="5400000">
            <a:off x="3121309" y="1557389"/>
            <a:ext cx="494680" cy="171640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1" idx="2"/>
            <a:endCxn id="15" idx="0"/>
          </p:cNvCxnSpPr>
          <p:nvPr/>
        </p:nvCxnSpPr>
        <p:spPr>
          <a:xfrm rot="16200000" flipH="1">
            <a:off x="4849456" y="1545645"/>
            <a:ext cx="494681" cy="173989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6076" y="2662931"/>
            <a:ext cx="242695" cy="14619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500" dirty="0" smtClean="0">
                <a:latin typeface="HY견고딕" pitchFamily="18" charset="-127"/>
                <a:ea typeface="HY견고딕" pitchFamily="18" charset="-127"/>
              </a:rPr>
              <a:t>1.1</a:t>
            </a:r>
            <a:endParaRPr lang="ko-KR" altLang="en-US" sz="5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8750" y="2662931"/>
            <a:ext cx="242695" cy="14619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500" dirty="0" smtClean="0">
                <a:latin typeface="HY견고딕" pitchFamily="18" charset="-127"/>
                <a:ea typeface="HY견고딕" pitchFamily="18" charset="-127"/>
              </a:rPr>
              <a:t>1.2</a:t>
            </a:r>
            <a:endParaRPr lang="ko-KR" altLang="en-US" sz="5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9846" y="3400778"/>
            <a:ext cx="306815" cy="14619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500" dirty="0" smtClean="0">
                <a:latin typeface="HY견고딕" pitchFamily="18" charset="-127"/>
                <a:ea typeface="HY견고딕" pitchFamily="18" charset="-127"/>
              </a:rPr>
              <a:t>1.1.1</a:t>
            </a:r>
            <a:endParaRPr lang="ko-KR" altLang="en-US" sz="5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1364" y="3415261"/>
            <a:ext cx="306815" cy="14619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500" dirty="0" smtClean="0">
                <a:latin typeface="HY견고딕" pitchFamily="18" charset="-127"/>
                <a:ea typeface="HY견고딕" pitchFamily="18" charset="-127"/>
              </a:rPr>
              <a:t>1.1.2</a:t>
            </a:r>
            <a:endParaRPr lang="ko-KR" altLang="en-US" sz="5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5354" y="3439165"/>
            <a:ext cx="306815" cy="14619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500" dirty="0" smtClean="0">
                <a:latin typeface="HY견고딕" pitchFamily="18" charset="-127"/>
                <a:ea typeface="HY견고딕" pitchFamily="18" charset="-127"/>
              </a:rPr>
              <a:t>1.2.1</a:t>
            </a:r>
            <a:endParaRPr lang="ko-KR" altLang="en-US" sz="5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4492" y="3438327"/>
            <a:ext cx="306815" cy="14619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500" dirty="0" smtClean="0">
                <a:latin typeface="HY견고딕" pitchFamily="18" charset="-127"/>
                <a:ea typeface="HY견고딕" pitchFamily="18" charset="-127"/>
              </a:rPr>
              <a:t>1.2.2</a:t>
            </a:r>
            <a:endParaRPr lang="ko-KR" altLang="en-US" sz="5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표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4912"/>
              </p:ext>
            </p:extLst>
          </p:nvPr>
        </p:nvGraphicFramePr>
        <p:xfrm>
          <a:off x="-1" y="1009649"/>
          <a:ext cx="9144001" cy="41338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7326"/>
                <a:gridCol w="4314825"/>
                <a:gridCol w="3371850"/>
              </a:tblGrid>
              <a:tr h="423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업체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회원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관리자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99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4" name="순서도: 수행의 시작/종료 403"/>
          <p:cNvSpPr/>
          <p:nvPr/>
        </p:nvSpPr>
        <p:spPr>
          <a:xfrm>
            <a:off x="269341" y="2586235"/>
            <a:ext cx="597434" cy="1474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주문 취소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9" y="171290"/>
            <a:ext cx="413572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프로세스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3.2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프로세스 설계서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32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621583" y="1658332"/>
            <a:ext cx="812507" cy="326144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lnSpc>
                <a:spcPct val="90000"/>
              </a:lnSpc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식단 구상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순서도: 데이터 35"/>
          <p:cNvSpPr/>
          <p:nvPr/>
        </p:nvSpPr>
        <p:spPr>
          <a:xfrm>
            <a:off x="7494198" y="2281856"/>
            <a:ext cx="1078302" cy="235791"/>
          </a:xfrm>
          <a:prstGeom prst="flowChartInputOutpu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7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식단표 등록</a:t>
            </a:r>
          </a:p>
        </p:txBody>
      </p:sp>
      <p:cxnSp>
        <p:nvCxnSpPr>
          <p:cNvPr id="45" name="직선 화살표 연결선 44"/>
          <p:cNvCxnSpPr>
            <a:stCxn id="26" idx="2"/>
            <a:endCxn id="36" idx="1"/>
          </p:cNvCxnSpPr>
          <p:nvPr/>
        </p:nvCxnSpPr>
        <p:spPr>
          <a:xfrm rot="16200000" flipH="1">
            <a:off x="7881903" y="2130410"/>
            <a:ext cx="297380" cy="55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6" idx="2"/>
            <a:endCxn id="92" idx="3"/>
          </p:cNvCxnSpPr>
          <p:nvPr/>
        </p:nvCxnSpPr>
        <p:spPr>
          <a:xfrm rot="10800000">
            <a:off x="3756532" y="1856102"/>
            <a:ext cx="3845497" cy="5436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3000531" y="2204790"/>
            <a:ext cx="756000" cy="259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주문서 작성</a:t>
            </a:r>
            <a:r>
              <a:rPr lang="en-US" altLang="ko-KR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결제</a:t>
            </a:r>
          </a:p>
        </p:txBody>
      </p:sp>
      <p:cxnSp>
        <p:nvCxnSpPr>
          <p:cNvPr id="62" name="직선 화살표 연결선 61"/>
          <p:cNvCxnSpPr>
            <a:stCxn id="92" idx="2"/>
            <a:endCxn id="61" idx="0"/>
          </p:cNvCxnSpPr>
          <p:nvPr/>
        </p:nvCxnSpPr>
        <p:spPr>
          <a:xfrm rot="5400000">
            <a:off x="3269158" y="2095417"/>
            <a:ext cx="218746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1" idx="2"/>
            <a:endCxn id="240" idx="0"/>
          </p:cNvCxnSpPr>
          <p:nvPr/>
        </p:nvCxnSpPr>
        <p:spPr>
          <a:xfrm rot="5400000">
            <a:off x="3269158" y="2574049"/>
            <a:ext cx="218746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수행의 시작/종료 64"/>
          <p:cNvSpPr/>
          <p:nvPr/>
        </p:nvSpPr>
        <p:spPr>
          <a:xfrm>
            <a:off x="5976258" y="2479320"/>
            <a:ext cx="718897" cy="280597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lnSpc>
                <a:spcPct val="90000"/>
              </a:lnSpc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주문 상태 확인 및 변경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1905837" y="3866216"/>
            <a:ext cx="718897" cy="280597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lnSpc>
                <a:spcPct val="90000"/>
              </a:lnSpc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수령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 Box 73"/>
          <p:cNvSpPr txBox="1">
            <a:spLocks noChangeArrowheads="1"/>
          </p:cNvSpPr>
          <p:nvPr/>
        </p:nvSpPr>
        <p:spPr bwMode="auto">
          <a:xfrm>
            <a:off x="3928384" y="3702749"/>
            <a:ext cx="318036" cy="17697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algn="ctr" defTabSz="571500"/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발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생</a:t>
            </a:r>
            <a:endParaRPr lang="en-US" altLang="ko-KR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 Box 73"/>
          <p:cNvSpPr txBox="1">
            <a:spLocks noChangeArrowheads="1"/>
          </p:cNvSpPr>
          <p:nvPr/>
        </p:nvSpPr>
        <p:spPr bwMode="auto">
          <a:xfrm>
            <a:off x="4876997" y="3685244"/>
            <a:ext cx="407804" cy="17697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algn="ctr" defTabSz="571500"/>
            <a:r>
              <a:rPr lang="ko-KR" altLang="en-US" sz="700" dirty="0" err="1" smtClean="0">
                <a:latin typeface="HY견고딕" pitchFamily="18" charset="-127"/>
                <a:ea typeface="HY견고딕" pitchFamily="18" charset="-127"/>
              </a:rPr>
              <a:t>미발생</a:t>
            </a:r>
            <a:endParaRPr lang="en-US" altLang="ko-KR" sz="7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2" name="직선 화살표 연결선 71"/>
          <p:cNvCxnSpPr>
            <a:endCxn id="77" idx="0"/>
          </p:cNvCxnSpPr>
          <p:nvPr/>
        </p:nvCxnSpPr>
        <p:spPr>
          <a:xfrm>
            <a:off x="537965" y="2854402"/>
            <a:ext cx="2130" cy="3606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7" idx="2"/>
            <a:endCxn id="74" idx="0"/>
          </p:cNvCxnSpPr>
          <p:nvPr/>
        </p:nvCxnSpPr>
        <p:spPr>
          <a:xfrm flipH="1">
            <a:off x="537965" y="3474911"/>
            <a:ext cx="2130" cy="3918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수행의 시작/종료 73"/>
          <p:cNvSpPr/>
          <p:nvPr/>
        </p:nvSpPr>
        <p:spPr>
          <a:xfrm>
            <a:off x="114664" y="3866734"/>
            <a:ext cx="846602" cy="280597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lnSpc>
                <a:spcPct val="90000"/>
              </a:lnSpc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출고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육각형 74"/>
          <p:cNvSpPr/>
          <p:nvPr/>
        </p:nvSpPr>
        <p:spPr>
          <a:xfrm>
            <a:off x="83174" y="2583820"/>
            <a:ext cx="918102" cy="270582"/>
          </a:xfrm>
          <a:prstGeom prst="hexagon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ko-KR" altLang="en-US" sz="700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식자재</a:t>
            </a:r>
            <a:r>
              <a:rPr lang="ko-KR" altLang="en-US" sz="7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주문</a:t>
            </a: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100749" y="3215026"/>
            <a:ext cx="878690" cy="25988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제조</a:t>
            </a:r>
            <a:endParaRPr lang="ko-KR" altLang="en-US" sz="700" kern="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순서도: 수행의 시작/종료 78"/>
          <p:cNvSpPr/>
          <p:nvPr/>
        </p:nvSpPr>
        <p:spPr>
          <a:xfrm>
            <a:off x="1873785" y="4454370"/>
            <a:ext cx="783000" cy="2700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marL="133350" indent="-133350" algn="ctr" defTabSz="571500" eaLnBrk="0" latinLnBrk="0" hangingPunct="0">
              <a:lnSpc>
                <a:spcPct val="90000"/>
              </a:lnSpc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리뷰 작성 및</a:t>
            </a:r>
            <a:endParaRPr lang="en-US" altLang="ko-KR" sz="700" kern="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33350" indent="-133350" algn="ctr" defTabSz="571500" eaLnBrk="0" latinLnBrk="0" hangingPunct="0">
              <a:lnSpc>
                <a:spcPct val="90000"/>
              </a:lnSpc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평점 부여</a:t>
            </a:r>
          </a:p>
        </p:txBody>
      </p:sp>
      <p:cxnSp>
        <p:nvCxnSpPr>
          <p:cNvPr id="80" name="직선 화살표 연결선 79"/>
          <p:cNvCxnSpPr>
            <a:stCxn id="67" idx="2"/>
            <a:endCxn id="79" idx="0"/>
          </p:cNvCxnSpPr>
          <p:nvPr/>
        </p:nvCxnSpPr>
        <p:spPr>
          <a:xfrm rot="5400000">
            <a:off x="2111508" y="4300591"/>
            <a:ext cx="30755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3"/>
            <a:endCxn id="67" idx="1"/>
          </p:cNvCxnSpPr>
          <p:nvPr/>
        </p:nvCxnSpPr>
        <p:spPr>
          <a:xfrm flipV="1">
            <a:off x="961266" y="4006515"/>
            <a:ext cx="944571" cy="5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73"/>
          <p:cNvSpPr txBox="1">
            <a:spLocks noChangeArrowheads="1"/>
          </p:cNvSpPr>
          <p:nvPr/>
        </p:nvSpPr>
        <p:spPr bwMode="auto">
          <a:xfrm>
            <a:off x="8137199" y="4002891"/>
            <a:ext cx="407804" cy="17697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algn="ctr" defTabSz="571500"/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불만족</a:t>
            </a:r>
            <a:endParaRPr lang="en-US" altLang="ko-KR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 Box 73"/>
          <p:cNvSpPr txBox="1">
            <a:spLocks noChangeArrowheads="1"/>
          </p:cNvSpPr>
          <p:nvPr/>
        </p:nvSpPr>
        <p:spPr bwMode="auto">
          <a:xfrm>
            <a:off x="7474814" y="4009194"/>
            <a:ext cx="318036" cy="17697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algn="ctr" defTabSz="571500"/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만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족</a:t>
            </a:r>
            <a:endParaRPr lang="en-US" altLang="ko-KR" sz="7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4" name="꺾인 연결선 83"/>
          <p:cNvCxnSpPr>
            <a:endCxn id="90" idx="0"/>
          </p:cNvCxnSpPr>
          <p:nvPr/>
        </p:nvCxnSpPr>
        <p:spPr>
          <a:xfrm rot="16200000" flipH="1">
            <a:off x="7938861" y="3944296"/>
            <a:ext cx="572709" cy="46401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5400000">
            <a:off x="7482172" y="3953409"/>
            <a:ext cx="576281" cy="4457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utoShape 36"/>
          <p:cNvSpPr>
            <a:spLocks noChangeArrowheads="1"/>
          </p:cNvSpPr>
          <p:nvPr/>
        </p:nvSpPr>
        <p:spPr bwMode="auto">
          <a:xfrm>
            <a:off x="7588209" y="3620110"/>
            <a:ext cx="810000" cy="266270"/>
          </a:xfrm>
          <a:prstGeom prst="flowChartDecision">
            <a:avLst/>
          </a:prstGeom>
          <a:noFill/>
          <a:ln w="127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7000" tIns="27000" rIns="27000" bIns="27000" anchor="ctr"/>
          <a:lstStyle/>
          <a:p>
            <a:pPr algn="ctr"/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제품 만족도</a:t>
            </a:r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7579055" y="2806259"/>
            <a:ext cx="800100" cy="28575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lIns="27000" tIns="27000" rIns="27000" bIns="2700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리뷰 분석</a:t>
            </a:r>
          </a:p>
        </p:txBody>
      </p:sp>
      <p:cxnSp>
        <p:nvCxnSpPr>
          <p:cNvPr id="88" name="직선 화살표 연결선 87"/>
          <p:cNvCxnSpPr>
            <a:endCxn id="86" idx="0"/>
          </p:cNvCxnSpPr>
          <p:nvPr/>
        </p:nvCxnSpPr>
        <p:spPr>
          <a:xfrm>
            <a:off x="7987729" y="3093144"/>
            <a:ext cx="5480" cy="5269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수행의 시작/종료 88"/>
          <p:cNvSpPr/>
          <p:nvPr/>
        </p:nvSpPr>
        <p:spPr>
          <a:xfrm>
            <a:off x="7155916" y="4462660"/>
            <a:ext cx="783000" cy="2700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식단 </a:t>
            </a:r>
            <a:r>
              <a:rPr lang="ko-KR" altLang="en-US" sz="700" kern="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유지</a:t>
            </a:r>
          </a:p>
        </p:txBody>
      </p:sp>
      <p:sp>
        <p:nvSpPr>
          <p:cNvPr id="90" name="순서도: 수행의 시작/종료 89"/>
          <p:cNvSpPr/>
          <p:nvPr/>
        </p:nvSpPr>
        <p:spPr>
          <a:xfrm>
            <a:off x="8065725" y="4462660"/>
            <a:ext cx="783000" cy="2700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식단 </a:t>
            </a:r>
            <a:r>
              <a:rPr lang="en-US" altLang="ko-KR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C,R,U,D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1" name="꺾인 연결선 90"/>
          <p:cNvCxnSpPr>
            <a:stCxn id="79" idx="2"/>
            <a:endCxn id="87" idx="0"/>
          </p:cNvCxnSpPr>
          <p:nvPr/>
        </p:nvCxnSpPr>
        <p:spPr>
          <a:xfrm rot="5400000" flipH="1" flipV="1">
            <a:off x="4434587" y="779832"/>
            <a:ext cx="1775266" cy="6113870"/>
          </a:xfrm>
          <a:prstGeom prst="bentConnector4">
            <a:avLst>
              <a:gd name="adj1" fmla="val -12877"/>
              <a:gd name="adj2" fmla="val 109192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3000531" y="1726158"/>
            <a:ext cx="756000" cy="259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상품 구매</a:t>
            </a:r>
          </a:p>
        </p:txBody>
      </p:sp>
      <p:sp>
        <p:nvSpPr>
          <p:cNvPr id="201" name="Rectangle 6"/>
          <p:cNvSpPr>
            <a:spLocks noChangeArrowheads="1"/>
          </p:cNvSpPr>
          <p:nvPr/>
        </p:nvSpPr>
        <p:spPr bwMode="auto">
          <a:xfrm>
            <a:off x="1924206" y="1730918"/>
            <a:ext cx="756000" cy="259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</a:p>
        </p:txBody>
      </p:sp>
      <p:cxnSp>
        <p:nvCxnSpPr>
          <p:cNvPr id="205" name="직선 화살표 연결선 204"/>
          <p:cNvCxnSpPr>
            <a:stCxn id="201" idx="3"/>
            <a:endCxn id="92" idx="1"/>
          </p:cNvCxnSpPr>
          <p:nvPr/>
        </p:nvCxnSpPr>
        <p:spPr>
          <a:xfrm flipV="1">
            <a:off x="2680206" y="1856101"/>
            <a:ext cx="320325" cy="47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6"/>
          <p:cNvSpPr>
            <a:spLocks noChangeArrowheads="1"/>
          </p:cNvSpPr>
          <p:nvPr/>
        </p:nvSpPr>
        <p:spPr bwMode="auto">
          <a:xfrm>
            <a:off x="3000531" y="2683422"/>
            <a:ext cx="756000" cy="259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식단 선택</a:t>
            </a:r>
          </a:p>
        </p:txBody>
      </p:sp>
      <p:sp>
        <p:nvSpPr>
          <p:cNvPr id="281" name="Rectangle 6"/>
          <p:cNvSpPr>
            <a:spLocks noChangeArrowheads="1"/>
          </p:cNvSpPr>
          <p:nvPr/>
        </p:nvSpPr>
        <p:spPr bwMode="auto">
          <a:xfrm>
            <a:off x="3000531" y="3162054"/>
            <a:ext cx="756000" cy="259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주문 완료</a:t>
            </a:r>
          </a:p>
        </p:txBody>
      </p:sp>
      <p:cxnSp>
        <p:nvCxnSpPr>
          <p:cNvPr id="282" name="직선 화살표 연결선 281"/>
          <p:cNvCxnSpPr>
            <a:stCxn id="240" idx="2"/>
            <a:endCxn id="281" idx="0"/>
          </p:cNvCxnSpPr>
          <p:nvPr/>
        </p:nvCxnSpPr>
        <p:spPr>
          <a:xfrm rot="5400000">
            <a:off x="3269158" y="3052681"/>
            <a:ext cx="218746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281" idx="3"/>
            <a:endCxn id="320" idx="1"/>
          </p:cNvCxnSpPr>
          <p:nvPr/>
        </p:nvCxnSpPr>
        <p:spPr>
          <a:xfrm flipV="1">
            <a:off x="3756531" y="3286520"/>
            <a:ext cx="412203" cy="54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AutoShape 36"/>
          <p:cNvSpPr>
            <a:spLocks noChangeArrowheads="1"/>
          </p:cNvSpPr>
          <p:nvPr/>
        </p:nvSpPr>
        <p:spPr bwMode="auto">
          <a:xfrm>
            <a:off x="4168734" y="3153385"/>
            <a:ext cx="810000" cy="266270"/>
          </a:xfrm>
          <a:prstGeom prst="flowChartDecision">
            <a:avLst/>
          </a:prstGeom>
          <a:noFill/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7000" tIns="27000" rIns="27000" bIns="27000" anchor="ctr"/>
          <a:lstStyle/>
          <a:p>
            <a:pPr algn="ctr"/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변동 사항</a:t>
            </a:r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4" name="꺾인 연결선 333"/>
          <p:cNvCxnSpPr>
            <a:stCxn id="320" idx="2"/>
            <a:endCxn id="337" idx="0"/>
          </p:cNvCxnSpPr>
          <p:nvPr/>
        </p:nvCxnSpPr>
        <p:spPr>
          <a:xfrm rot="16200000" flipH="1">
            <a:off x="4450927" y="3542461"/>
            <a:ext cx="890605" cy="64499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꺾인 연결선 334"/>
          <p:cNvCxnSpPr>
            <a:stCxn id="320" idx="2"/>
            <a:endCxn id="336" idx="0"/>
          </p:cNvCxnSpPr>
          <p:nvPr/>
        </p:nvCxnSpPr>
        <p:spPr>
          <a:xfrm rot="5400000">
            <a:off x="3838861" y="3575386"/>
            <a:ext cx="890605" cy="57914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순서도: 수행의 시작/종료 335"/>
          <p:cNvSpPr/>
          <p:nvPr/>
        </p:nvSpPr>
        <p:spPr>
          <a:xfrm>
            <a:off x="3603091" y="4310260"/>
            <a:ext cx="783000" cy="2700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주문 취소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7" name="순서도: 수행의 시작/종료 336"/>
          <p:cNvSpPr/>
          <p:nvPr/>
        </p:nvSpPr>
        <p:spPr>
          <a:xfrm>
            <a:off x="4827225" y="4310260"/>
            <a:ext cx="783000" cy="2700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algn="ctr" defTabSz="571500" eaLnBrk="0" latinLnBrk="0" hangingPunct="0"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결제 </a:t>
            </a:r>
            <a:r>
              <a:rPr lang="en-US" altLang="ko-KR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입금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83" name="꺾인 연결선 382"/>
          <p:cNvCxnSpPr>
            <a:stCxn id="337" idx="3"/>
            <a:endCxn id="65" idx="2"/>
          </p:cNvCxnSpPr>
          <p:nvPr/>
        </p:nvCxnSpPr>
        <p:spPr>
          <a:xfrm flipV="1">
            <a:off x="5610225" y="2759917"/>
            <a:ext cx="725482" cy="168535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꺾인 연결선 382"/>
          <p:cNvCxnSpPr>
            <a:stCxn id="336" idx="2"/>
            <a:endCxn id="65" idx="3"/>
          </p:cNvCxnSpPr>
          <p:nvPr/>
        </p:nvCxnSpPr>
        <p:spPr>
          <a:xfrm rot="5400000" flipH="1" flipV="1">
            <a:off x="4364537" y="2249673"/>
            <a:ext cx="1960671" cy="2700564"/>
          </a:xfrm>
          <a:prstGeom prst="bentConnector4">
            <a:avLst>
              <a:gd name="adj1" fmla="val -11659"/>
              <a:gd name="adj2" fmla="val 108465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73"/>
          <p:cNvSpPr txBox="1">
            <a:spLocks noChangeArrowheads="1"/>
          </p:cNvSpPr>
          <p:nvPr/>
        </p:nvSpPr>
        <p:spPr bwMode="auto">
          <a:xfrm>
            <a:off x="6362897" y="2742269"/>
            <a:ext cx="587340" cy="1038746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defTabSz="571500"/>
            <a:r>
              <a:rPr lang="ko-KR" altLang="en-US" sz="700" dirty="0" err="1" smtClean="0">
                <a:latin typeface="HY견고딕" pitchFamily="18" charset="-127"/>
                <a:ea typeface="HY견고딕" pitchFamily="18" charset="-127"/>
              </a:rPr>
              <a:t>ㄴ미입금</a:t>
            </a:r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r>
              <a:rPr lang="ko-KR" altLang="en-US" sz="700" dirty="0" err="1" smtClean="0">
                <a:latin typeface="HY견고딕" pitchFamily="18" charset="-127"/>
                <a:ea typeface="HY견고딕" pitchFamily="18" charset="-127"/>
              </a:rPr>
              <a:t>ㄴ결제완료</a:t>
            </a:r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r>
              <a:rPr lang="ko-KR" altLang="en-US" sz="700" dirty="0" err="1" smtClean="0">
                <a:latin typeface="HY견고딕" pitchFamily="18" charset="-127"/>
                <a:ea typeface="HY견고딕" pitchFamily="18" charset="-127"/>
              </a:rPr>
              <a:t>ㄴ진행</a:t>
            </a:r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r>
              <a:rPr lang="ko-KR" altLang="en-US" sz="700" dirty="0" err="1" smtClean="0">
                <a:latin typeface="HY견고딕" pitchFamily="18" charset="-127"/>
                <a:ea typeface="HY견고딕" pitchFamily="18" charset="-127"/>
              </a:rPr>
              <a:t>ㄴ주문취소</a:t>
            </a:r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endParaRPr lang="en-US" altLang="ko-KR" sz="700" dirty="0" smtClean="0">
              <a:latin typeface="HY견고딕" pitchFamily="18" charset="-127"/>
              <a:ea typeface="HY견고딕" pitchFamily="18" charset="-127"/>
            </a:endParaRPr>
          </a:p>
          <a:p>
            <a:pPr defTabSz="571500"/>
            <a:r>
              <a:rPr lang="ko-KR" altLang="en-US" sz="700" dirty="0" err="1" smtClean="0">
                <a:latin typeface="HY견고딕" pitchFamily="18" charset="-127"/>
                <a:ea typeface="HY견고딕" pitchFamily="18" charset="-127"/>
              </a:rPr>
              <a:t>ㄴ완료</a:t>
            </a:r>
            <a:endParaRPr lang="en-US" altLang="ko-KR" sz="7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98" name="꺾인 연결선 382"/>
          <p:cNvCxnSpPr>
            <a:stCxn id="65" idx="0"/>
            <a:endCxn id="404" idx="0"/>
          </p:cNvCxnSpPr>
          <p:nvPr/>
        </p:nvCxnSpPr>
        <p:spPr>
          <a:xfrm rot="16200000" flipH="1" flipV="1">
            <a:off x="3398425" y="-351048"/>
            <a:ext cx="106915" cy="5767649"/>
          </a:xfrm>
          <a:prstGeom prst="bentConnector3">
            <a:avLst>
              <a:gd name="adj1" fmla="val -819623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수행의 시작/종료 55"/>
          <p:cNvSpPr/>
          <p:nvPr/>
        </p:nvSpPr>
        <p:spPr>
          <a:xfrm>
            <a:off x="4246420" y="2489887"/>
            <a:ext cx="783000" cy="2700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13500" tIns="0" rIns="135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ko-KR" altLang="en-US" sz="700" kern="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주문 상태 확인</a:t>
            </a:r>
            <a:endParaRPr lang="ko-KR" altLang="en-US" sz="700" kern="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7" name="직선 화살표 연결선 56"/>
          <p:cNvCxnSpPr>
            <a:stCxn id="65" idx="1"/>
            <a:endCxn id="56" idx="3"/>
          </p:cNvCxnSpPr>
          <p:nvPr/>
        </p:nvCxnSpPr>
        <p:spPr>
          <a:xfrm flipH="1">
            <a:off x="5029420" y="2619619"/>
            <a:ext cx="946838" cy="52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9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681394" y="2867723"/>
            <a:ext cx="356477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F7FB4-4D59-4D08-A960-FE543BA6C980}"/>
              </a:ext>
            </a:extLst>
          </p:cNvPr>
          <p:cNvSpPr txBox="1"/>
          <p:nvPr/>
        </p:nvSpPr>
        <p:spPr>
          <a:xfrm>
            <a:off x="681396" y="3352469"/>
            <a:ext cx="3605239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테이블 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ERD</a:t>
            </a:r>
          </a:p>
          <a:p>
            <a:pPr marL="257175" indent="-257175">
              <a:buAutoNum type="arabicPeriod"/>
            </a:pP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테이블 구조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A6B227-0842-4CE1-9C41-50A118FB19F8}"/>
              </a:ext>
            </a:extLst>
          </p:cNvPr>
          <p:cNvSpPr txBox="1"/>
          <p:nvPr/>
        </p:nvSpPr>
        <p:spPr>
          <a:xfrm>
            <a:off x="681018" y="1570722"/>
            <a:ext cx="1196291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9" y="171292"/>
            <a:ext cx="671210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테이블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ERD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12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 descr="C:\Users\Administrator\Desktop\ScreenHunter_32 Apr. 10 18.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1" y="957535"/>
            <a:ext cx="8008594" cy="41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040" y="1180325"/>
            <a:ext cx="96400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식단 이름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218" y="2244716"/>
            <a:ext cx="121632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 파일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44" y="3898832"/>
            <a:ext cx="121632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게시판 </a:t>
            </a:r>
            <a:r>
              <a:rPr lang="ko-KR" altLang="en-US" dirty="0" err="1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1846" y="3414084"/>
            <a:ext cx="197481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게시판 카테고리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1740" y="2433676"/>
            <a:ext cx="140598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2642" y="4847093"/>
            <a:ext cx="197481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식단 메뉴 선택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7455" y="4883279"/>
            <a:ext cx="197481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나의 쇼핑 정보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34898" y="3462664"/>
            <a:ext cx="127963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회</a:t>
            </a:r>
            <a:r>
              <a:rPr lang="ko-KR" altLang="en-US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원</a:t>
            </a:r>
            <a:r>
              <a:rPr lang="ko-KR" altLang="en-US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63398" y="2156677"/>
            <a:ext cx="143707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주문 상세 내역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6567" y="3898832"/>
            <a:ext cx="127963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상품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93714" y="2390333"/>
            <a:ext cx="127963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장바구</a:t>
            </a:r>
            <a:r>
              <a:rPr lang="ko-KR" altLang="en-US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니</a:t>
            </a:r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1977" y="1180325"/>
            <a:ext cx="127963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총 주문 내역</a:t>
            </a:r>
            <a:endParaRPr lang="en-US" altLang="ko-KR" dirty="0" smtClean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7755" y="2206790"/>
            <a:ext cx="1321497" cy="85970"/>
          </a:xfrm>
          <a:prstGeom prst="rect">
            <a:avLst/>
          </a:prstGeom>
          <a:solidFill>
            <a:srgbClr val="FFF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72264" y="1465018"/>
            <a:ext cx="250166" cy="32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9" y="171292"/>
            <a:ext cx="671210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테이블 구조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052" y="1044541"/>
            <a:ext cx="298643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r>
              <a:rPr lang="en-US" altLang="ko-KR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공지사항</a:t>
            </a:r>
            <a:r>
              <a:rPr lang="en-US" altLang="ko-KR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,Q&amp;A,</a:t>
            </a:r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r>
              <a:rPr lang="en-US" altLang="ko-KR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]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52" y="3639559"/>
            <a:ext cx="298643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카테고리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6486" y="1044541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파일 업로드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6486" y="2673712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]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</a:t>
            </a:r>
            <a:r>
              <a:rPr lang="ko-KR" altLang="en-US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22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 descr="C:\Users\Administrator\Desktop\ScreenHunter_34 Apr. 10 18.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5" y="4004881"/>
            <a:ext cx="3921919" cy="7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ScreenHunter_36 Apr. 10 19.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94" y="1378520"/>
            <a:ext cx="3914775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ScreenHunter_38 Apr. 10 19.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94" y="2955723"/>
            <a:ext cx="3914775" cy="19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5" y="1378520"/>
            <a:ext cx="3907567" cy="20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9" y="171292"/>
            <a:ext cx="671210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테이블 구조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052" y="1044541"/>
            <a:ext cx="206596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052" y="3639559"/>
            <a:ext cx="206596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카테고리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80086" y="1715884"/>
            <a:ext cx="2843045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카테고리 예시</a:t>
            </a:r>
          </a:p>
          <a:p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24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6486" y="1044541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파일 업로드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86486" y="2673712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]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</a:t>
            </a:r>
            <a:r>
              <a:rPr lang="ko-KR" altLang="en-US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1" name="Picture 3" descr="C:\Users\Administrator\Desktop\ScreenHunter_34 Apr. 10 18.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5" y="4004881"/>
            <a:ext cx="3921919" cy="7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Administrator\Desktop\ScreenHunter_35 Apr. 10 19.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" y="1378521"/>
            <a:ext cx="3914775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C:\Users\Administrator\Desktop\ScreenHunter_36 Apr. 10 19.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94" y="1378520"/>
            <a:ext cx="3914775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Administrator\Desktop\ScreenHunter_38 Apr. 10 19.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94" y="2955723"/>
            <a:ext cx="3914775" cy="19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52282" y="970662"/>
            <a:ext cx="4334774" cy="40759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301324" y="2389215"/>
            <a:ext cx="1165304" cy="1932806"/>
          </a:xfrm>
          <a:prstGeom prst="straightConnector1">
            <a:avLst/>
          </a:prstGeom>
          <a:ln w="31750">
            <a:solidFill>
              <a:srgbClr val="2A8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277576" y="2389215"/>
            <a:ext cx="1189052" cy="0"/>
          </a:xfrm>
          <a:prstGeom prst="straightConnector1">
            <a:avLst/>
          </a:prstGeom>
          <a:ln w="31750">
            <a:solidFill>
              <a:srgbClr val="2A8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81" y="1939758"/>
            <a:ext cx="3419475" cy="1752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466628" y="1939758"/>
            <a:ext cx="3420428" cy="1752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2A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21" y="4105006"/>
            <a:ext cx="4156435" cy="4340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30621" y="4105006"/>
            <a:ext cx="4156435" cy="43402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2A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9" y="171292"/>
            <a:ext cx="671210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테이블 구조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37" y="2687134"/>
            <a:ext cx="206596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나의 쇼핑 </a:t>
            </a:r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정보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1809" y="2631404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주문 상세 내역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035681"/>
            <a:ext cx="3900488" cy="12287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7209" y="1170440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상품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1810" y="1170440"/>
            <a:ext cx="206596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총 주문 내역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18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Administrator\Desktop\ScreenHunter_40 Apr. 10 19.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5" y="1447439"/>
            <a:ext cx="3914775" cy="8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ScreenHunter_42 Apr. 10 19.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58" y="1447439"/>
            <a:ext cx="39147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ScreenHunter_45 Apr. 10 19.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58" y="2908404"/>
            <a:ext cx="3914775" cy="13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9" y="171292"/>
            <a:ext cx="671210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테이블 구조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803" y="1053095"/>
            <a:ext cx="206596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회원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4623" y="3575648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식단 선택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5" y="3203546"/>
            <a:ext cx="3893344" cy="10787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9803" y="2911237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장바구니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48" y="3875045"/>
            <a:ext cx="3886200" cy="9429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13" y="1353097"/>
            <a:ext cx="3886200" cy="20288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04623" y="1053095"/>
            <a:ext cx="23540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식단 이름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20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Administrator\Desktop\ScreenHunter_46 Apr. 10 19.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75" y="1353097"/>
            <a:ext cx="3914775" cy="13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9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681394" y="2867723"/>
            <a:ext cx="356477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CCF7FB4-4D59-4D08-A960-FE543BA6C980}"/>
              </a:ext>
            </a:extLst>
          </p:cNvPr>
          <p:cNvSpPr txBox="1"/>
          <p:nvPr/>
        </p:nvSpPr>
        <p:spPr>
          <a:xfrm>
            <a:off x="681396" y="3352469"/>
            <a:ext cx="3605239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5.1 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소요기술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5.2 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시스템 아키텍처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A6B227-0842-4CE1-9C41-50A118FB19F8}"/>
              </a:ext>
            </a:extLst>
          </p:cNvPr>
          <p:cNvSpPr txBox="1"/>
          <p:nvPr/>
        </p:nvSpPr>
        <p:spPr>
          <a:xfrm>
            <a:off x="681018" y="1570722"/>
            <a:ext cx="1196291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9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523509" y="452643"/>
            <a:ext cx="3550443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1F387BE-DC28-48B3-B100-B7FE3F29932D}"/>
              </a:ext>
            </a:extLst>
          </p:cNvPr>
          <p:cNvGrpSpPr/>
          <p:nvPr/>
        </p:nvGrpSpPr>
        <p:grpSpPr>
          <a:xfrm>
            <a:off x="1537396" y="1634589"/>
            <a:ext cx="514919" cy="491514"/>
            <a:chOff x="3929974" y="1259731"/>
            <a:chExt cx="4338537" cy="4338537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C78FE1F1-5160-4147-9EE6-84D3749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1526207-24DB-4B5D-ABEA-EF0DEA5331B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C3B3B463-B07B-480A-A1C7-D7DEF8FB28FD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4E6602A4-7E31-40E1-97CD-5EC527A211D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4BDBE4E7-37A1-4989-B6C8-3EA56C0739BD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928F9270-D7D8-4682-9CC8-B582F301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CCF45AD-44A1-4F49-A096-B48076C63F05}"/>
              </a:ext>
            </a:extLst>
          </p:cNvPr>
          <p:cNvSpPr txBox="1"/>
          <p:nvPr/>
        </p:nvSpPr>
        <p:spPr>
          <a:xfrm>
            <a:off x="1640151" y="1661056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EE20B31C-B468-477C-B6FE-1BC5C0B2FD5C}"/>
              </a:ext>
            </a:extLst>
          </p:cNvPr>
          <p:cNvGrpSpPr/>
          <p:nvPr/>
        </p:nvGrpSpPr>
        <p:grpSpPr>
          <a:xfrm>
            <a:off x="1537396" y="2371460"/>
            <a:ext cx="514919" cy="491514"/>
            <a:chOff x="3929974" y="1259731"/>
            <a:chExt cx="4338537" cy="4338537"/>
          </a:xfrm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E93BBE61-0F46-4997-A0C5-9FA1FC5E6FDF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8F367948-B320-497B-A154-1C3A3AA67687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6FBEB9D0-2C0E-4F3E-AB39-A8E535B0520A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E2538FAD-C00D-4806-9AF5-621F719201F5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553B0960-07A5-4AD0-90E3-93D1D9BA8DB1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5B38DE54-8529-4166-9AFC-266846ADB5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C4F48E3-3E9C-4F65-B042-A1710292434F}"/>
              </a:ext>
            </a:extLst>
          </p:cNvPr>
          <p:cNvSpPr txBox="1"/>
          <p:nvPr/>
        </p:nvSpPr>
        <p:spPr>
          <a:xfrm>
            <a:off x="1640151" y="2397927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79D664B5-93A8-473F-9A8D-F409F739CC45}"/>
              </a:ext>
            </a:extLst>
          </p:cNvPr>
          <p:cNvGrpSpPr/>
          <p:nvPr/>
        </p:nvGrpSpPr>
        <p:grpSpPr>
          <a:xfrm>
            <a:off x="1537396" y="3134797"/>
            <a:ext cx="514919" cy="491514"/>
            <a:chOff x="3929974" y="1259731"/>
            <a:chExt cx="4338537" cy="4338537"/>
          </a:xfrm>
        </p:grpSpPr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27F7944F-F0D9-4863-B144-CD0834414107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579C618A-C489-42E8-BF54-526FE7F58FEF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6DB5520E-0E71-43AD-84D5-BF247DC2D151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168DCA51-5565-4804-9311-64C129055680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0F7F0800-8DBF-4363-8AA7-FD25A4894E11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AFD6A9FC-F88D-4557-B089-879006664DD0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38EF860-5E7F-414F-9C17-E21063812290}"/>
              </a:ext>
            </a:extLst>
          </p:cNvPr>
          <p:cNvSpPr txBox="1"/>
          <p:nvPr/>
        </p:nvSpPr>
        <p:spPr>
          <a:xfrm>
            <a:off x="1640151" y="3161264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E9156AE-3C06-4DCE-84B8-3ADB007F6FED}"/>
              </a:ext>
            </a:extLst>
          </p:cNvPr>
          <p:cNvGrpSpPr/>
          <p:nvPr/>
        </p:nvGrpSpPr>
        <p:grpSpPr>
          <a:xfrm>
            <a:off x="1537396" y="3898134"/>
            <a:ext cx="514919" cy="491514"/>
            <a:chOff x="3929974" y="1259731"/>
            <a:chExt cx="4338537" cy="4338537"/>
          </a:xfrm>
        </p:grpSpPr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C7BD8057-4E40-497F-AC29-08318CE12FB4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96D5E848-FB1A-4F5D-871B-26270F87995F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FB960FC4-ED73-45C9-BDF6-361482DF0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805104D7-2C80-40D2-BB2A-7E6D8CAAD6D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24B2FF81-3C39-4966-AF7C-AC943D036744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703DA64B-AAC8-4251-A230-606D100F574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08A4D6E-29A6-4D23-876F-BB1B40818EE6}"/>
              </a:ext>
            </a:extLst>
          </p:cNvPr>
          <p:cNvSpPr txBox="1"/>
          <p:nvPr/>
        </p:nvSpPr>
        <p:spPr>
          <a:xfrm>
            <a:off x="1640151" y="3924601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380425D-4003-415E-B35D-BE18DB96314C}"/>
              </a:ext>
            </a:extLst>
          </p:cNvPr>
          <p:cNvSpPr txBox="1"/>
          <p:nvPr/>
        </p:nvSpPr>
        <p:spPr>
          <a:xfrm>
            <a:off x="2257822" y="1634589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935312E-2C8B-4854-8441-564923C90F76}"/>
              </a:ext>
            </a:extLst>
          </p:cNvPr>
          <p:cNvSpPr txBox="1"/>
          <p:nvPr/>
        </p:nvSpPr>
        <p:spPr>
          <a:xfrm>
            <a:off x="2257822" y="2371460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팀 구성 및 개발일정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EB26DC-8979-4501-B314-B7F258232C41}"/>
              </a:ext>
            </a:extLst>
          </p:cNvPr>
          <p:cNvSpPr txBox="1"/>
          <p:nvPr/>
        </p:nvSpPr>
        <p:spPr>
          <a:xfrm>
            <a:off x="2257822" y="3134797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프로세스 설계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B9402BF-3D9A-4505-AC86-F25EB679C50F}"/>
              </a:ext>
            </a:extLst>
          </p:cNvPr>
          <p:cNvSpPr txBox="1"/>
          <p:nvPr/>
        </p:nvSpPr>
        <p:spPr>
          <a:xfrm>
            <a:off x="2257822" y="3898134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설계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1BF02C2-41F4-4E64-8791-0F11A3136458}"/>
              </a:ext>
            </a:extLst>
          </p:cNvPr>
          <p:cNvSpPr txBox="1"/>
          <p:nvPr/>
        </p:nvSpPr>
        <p:spPr>
          <a:xfrm>
            <a:off x="2257822" y="1911588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추진 배경</a:t>
            </a:r>
            <a:endParaRPr lang="en-US" altLang="ko-KR" sz="9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1.2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목적 </a:t>
            </a:r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8B69282-EBC0-42A8-8740-876127381ABE}"/>
              </a:ext>
            </a:extLst>
          </p:cNvPr>
          <p:cNvSpPr txBox="1"/>
          <p:nvPr/>
        </p:nvSpPr>
        <p:spPr>
          <a:xfrm>
            <a:off x="2257822" y="2648459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팀 구성 </a:t>
            </a:r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(R &amp; R)</a:t>
            </a: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2.2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일정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3078C19-84F6-4C55-8022-68D291761DD5}"/>
              </a:ext>
            </a:extLst>
          </p:cNvPr>
          <p:cNvSpPr txBox="1"/>
          <p:nvPr/>
        </p:nvSpPr>
        <p:spPr>
          <a:xfrm>
            <a:off x="2257822" y="3385329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프로세스 분할도</a:t>
            </a:r>
            <a:endParaRPr lang="en-US" altLang="ko-KR" sz="9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3.2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프로세스 설계서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C5FD401-F54C-49B6-B881-FD6F9554B786}"/>
              </a:ext>
            </a:extLst>
          </p:cNvPr>
          <p:cNvSpPr txBox="1"/>
          <p:nvPr/>
        </p:nvSpPr>
        <p:spPr>
          <a:xfrm>
            <a:off x="2257822" y="4122200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테이블 </a:t>
            </a:r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ERD</a:t>
            </a: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4.2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주요 테이블 레이아웃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46224E2E-04D1-4697-A639-02D85E819F44}"/>
              </a:ext>
            </a:extLst>
          </p:cNvPr>
          <p:cNvGrpSpPr/>
          <p:nvPr/>
        </p:nvGrpSpPr>
        <p:grpSpPr>
          <a:xfrm>
            <a:off x="312394" y="227665"/>
            <a:ext cx="2864284" cy="943364"/>
            <a:chOff x="3929974" y="1259731"/>
            <a:chExt cx="4338537" cy="4338537"/>
          </a:xfrm>
        </p:grpSpPr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3CBD93C4-5CAD-49F7-AF48-09645ADD2781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7F49206-60F8-4A4B-B624-F0DB91596EB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C010DEBC-3748-4D92-A8A6-CCE19533B98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8AF4BF04-2DAA-48F5-8B3D-70E9FAC7FB57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68A4D62E-4C50-415E-AF69-0059CB995282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EC4E5084-1604-4D7B-8899-4093F43CB52B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C1F387BE-DC28-48B3-B100-B7FE3F29932D}"/>
              </a:ext>
            </a:extLst>
          </p:cNvPr>
          <p:cNvGrpSpPr/>
          <p:nvPr/>
        </p:nvGrpSpPr>
        <p:grpSpPr>
          <a:xfrm>
            <a:off x="5064703" y="1636108"/>
            <a:ext cx="514919" cy="491514"/>
            <a:chOff x="3929974" y="1259731"/>
            <a:chExt cx="4338537" cy="4338537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C78FE1F1-5160-4147-9EE6-84D3749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81526207-24DB-4B5D-ABEA-EF0DEA5331B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C3B3B463-B07B-480A-A1C7-D7DEF8FB28FD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4E6602A4-7E31-40E1-97CD-5EC527A211D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4BDBE4E7-37A1-4989-B6C8-3EA56C0739BD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928F9270-D7D8-4682-9CC8-B582F301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CCF45AD-44A1-4F49-A096-B48076C63F05}"/>
              </a:ext>
            </a:extLst>
          </p:cNvPr>
          <p:cNvSpPr txBox="1"/>
          <p:nvPr/>
        </p:nvSpPr>
        <p:spPr>
          <a:xfrm>
            <a:off x="5167458" y="1662575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EE20B31C-B468-477C-B6FE-1BC5C0B2FD5C}"/>
              </a:ext>
            </a:extLst>
          </p:cNvPr>
          <p:cNvGrpSpPr/>
          <p:nvPr/>
        </p:nvGrpSpPr>
        <p:grpSpPr>
          <a:xfrm>
            <a:off x="5064703" y="2372978"/>
            <a:ext cx="514919" cy="491514"/>
            <a:chOff x="3929974" y="1259731"/>
            <a:chExt cx="4338537" cy="4338537"/>
          </a:xfrm>
        </p:grpSpPr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E93BBE61-0F46-4997-A0C5-9FA1FC5E6FDF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8F367948-B320-497B-A154-1C3A3AA67687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6FBEB9D0-2C0E-4F3E-AB39-A8E535B0520A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E2538FAD-C00D-4806-9AF5-621F719201F5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553B0960-07A5-4AD0-90E3-93D1D9BA8DB1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5B38DE54-8529-4166-9AFC-266846ADB5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4F48E3-3E9C-4F65-B042-A1710292434F}"/>
              </a:ext>
            </a:extLst>
          </p:cNvPr>
          <p:cNvSpPr txBox="1"/>
          <p:nvPr/>
        </p:nvSpPr>
        <p:spPr>
          <a:xfrm>
            <a:off x="5167458" y="2399446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79D664B5-93A8-473F-9A8D-F409F739CC45}"/>
              </a:ext>
            </a:extLst>
          </p:cNvPr>
          <p:cNvGrpSpPr/>
          <p:nvPr/>
        </p:nvGrpSpPr>
        <p:grpSpPr>
          <a:xfrm>
            <a:off x="5064703" y="3136316"/>
            <a:ext cx="514919" cy="491514"/>
            <a:chOff x="3929974" y="1259731"/>
            <a:chExt cx="4338537" cy="4338537"/>
          </a:xfrm>
        </p:grpSpPr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7F7944F-F0D9-4863-B144-CD0834414107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579C618A-C489-42E8-BF54-526FE7F58FEF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6DB5520E-0E71-43AD-84D5-BF247DC2D151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168DCA51-5565-4804-9311-64C129055680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0F7F0800-8DBF-4363-8AA7-FD25A4894E11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AFD6A9FC-F88D-4557-B089-879006664DD0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38EF860-5E7F-414F-9C17-E21063812290}"/>
              </a:ext>
            </a:extLst>
          </p:cNvPr>
          <p:cNvSpPr txBox="1"/>
          <p:nvPr/>
        </p:nvSpPr>
        <p:spPr>
          <a:xfrm>
            <a:off x="5167458" y="3162783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0E9156AE-3C06-4DCE-84B8-3ADB007F6FED}"/>
              </a:ext>
            </a:extLst>
          </p:cNvPr>
          <p:cNvGrpSpPr/>
          <p:nvPr/>
        </p:nvGrpSpPr>
        <p:grpSpPr>
          <a:xfrm>
            <a:off x="5064703" y="3899653"/>
            <a:ext cx="514919" cy="491514"/>
            <a:chOff x="3929974" y="1259731"/>
            <a:chExt cx="4338537" cy="4338537"/>
          </a:xfrm>
        </p:grpSpPr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C7BD8057-4E40-497F-AC29-08318CE12FB4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96D5E848-FB1A-4F5D-871B-26270F87995F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FB960FC4-ED73-45C9-BDF6-361482DF0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805104D7-2C80-40D2-BB2A-7E6D8CAAD6D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24B2FF81-3C39-4966-AF7C-AC943D036744}"/>
                </a:ext>
              </a:extLst>
            </p:cNvPr>
            <p:cNvCxnSpPr>
              <a:cxnSpLocks/>
            </p:cNvCxnSpPr>
            <p:nvPr/>
          </p:nvCxnSpPr>
          <p:spPr>
            <a:xfrm>
              <a:off x="6429983" y="1259731"/>
              <a:ext cx="183852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703DA64B-AAC8-4251-A230-606D100F574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F08A4D6E-29A6-4D23-876F-BB1B40818EE6}"/>
              </a:ext>
            </a:extLst>
          </p:cNvPr>
          <p:cNvSpPr txBox="1"/>
          <p:nvPr/>
        </p:nvSpPr>
        <p:spPr>
          <a:xfrm>
            <a:off x="5167458" y="3926120"/>
            <a:ext cx="309410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B380425D-4003-415E-B35D-BE18DB96314C}"/>
              </a:ext>
            </a:extLst>
          </p:cNvPr>
          <p:cNvSpPr txBox="1"/>
          <p:nvPr/>
        </p:nvSpPr>
        <p:spPr>
          <a:xfrm>
            <a:off x="5785129" y="1636108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7935312E-2C8B-4854-8441-564923C90F76}"/>
              </a:ext>
            </a:extLst>
          </p:cNvPr>
          <p:cNvSpPr txBox="1"/>
          <p:nvPr/>
        </p:nvSpPr>
        <p:spPr>
          <a:xfrm>
            <a:off x="5785129" y="2372978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17EB26DC-8979-4501-B314-B7F258232C41}"/>
              </a:ext>
            </a:extLst>
          </p:cNvPr>
          <p:cNvSpPr txBox="1"/>
          <p:nvPr/>
        </p:nvSpPr>
        <p:spPr>
          <a:xfrm>
            <a:off x="5785129" y="3136316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B9402BF-3D9A-4505-AC86-F25EB679C50F}"/>
              </a:ext>
            </a:extLst>
          </p:cNvPr>
          <p:cNvSpPr txBox="1"/>
          <p:nvPr/>
        </p:nvSpPr>
        <p:spPr>
          <a:xfrm>
            <a:off x="5785129" y="3899653"/>
            <a:ext cx="266204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후기 및 질의 응답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31BF02C2-41F4-4E64-8791-0F11A3136458}"/>
              </a:ext>
            </a:extLst>
          </p:cNvPr>
          <p:cNvSpPr txBox="1"/>
          <p:nvPr/>
        </p:nvSpPr>
        <p:spPr>
          <a:xfrm>
            <a:off x="5785129" y="1913107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소요 기술</a:t>
            </a:r>
            <a:endParaRPr lang="en-US" altLang="ko-KR" sz="9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5.2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시스템 아키텍처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08B69282-EBC0-42A8-8740-876127381ABE}"/>
              </a:ext>
            </a:extLst>
          </p:cNvPr>
          <p:cNvSpPr txBox="1"/>
          <p:nvPr/>
        </p:nvSpPr>
        <p:spPr>
          <a:xfrm>
            <a:off x="5785129" y="2649978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메뉴 구조</a:t>
            </a:r>
            <a:endParaRPr lang="en-US" altLang="ko-KR" sz="9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주요 화면 레이아웃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3078C19-84F6-4C55-8022-68D291761DD5}"/>
              </a:ext>
            </a:extLst>
          </p:cNvPr>
          <p:cNvSpPr txBox="1"/>
          <p:nvPr/>
        </p:nvSpPr>
        <p:spPr>
          <a:xfrm>
            <a:off x="5785129" y="3386848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시연 시나리오</a:t>
            </a:r>
            <a:endParaRPr lang="en-US" altLang="ko-KR" sz="9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7.2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동영상 시연 및 </a:t>
            </a:r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DEMO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시연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C5FD401-F54C-49B6-B881-FD6F9554B786}"/>
              </a:ext>
            </a:extLst>
          </p:cNvPr>
          <p:cNvSpPr txBox="1"/>
          <p:nvPr/>
        </p:nvSpPr>
        <p:spPr>
          <a:xfrm>
            <a:off x="5785129" y="4123719"/>
            <a:ext cx="276631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8.1 </a:t>
            </a:r>
            <a:r>
              <a:rPr lang="ko-KR" altLang="en-US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후</a:t>
            </a:r>
            <a:r>
              <a:rPr lang="ko-KR" altLang="en-US" sz="9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</a:t>
            </a:r>
            <a:endParaRPr lang="en-US" altLang="ko-KR" sz="9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8.2 Q &amp; A</a:t>
            </a:r>
            <a:endParaRPr lang="ko-KR" altLang="en-US" sz="9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103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7" y="171292"/>
            <a:ext cx="470800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5.1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소요 기술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7" y="1179427"/>
            <a:ext cx="1828987" cy="10215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01" y="2345991"/>
            <a:ext cx="2812816" cy="1399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40" y="3939362"/>
            <a:ext cx="1838713" cy="88200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64" y="1090523"/>
            <a:ext cx="2588959" cy="141215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37" y="3897704"/>
            <a:ext cx="2479800" cy="12399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8" y="1090523"/>
            <a:ext cx="2591025" cy="118882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0" y="1979268"/>
            <a:ext cx="1785938" cy="178593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46" y="2200981"/>
            <a:ext cx="1451912" cy="166001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8828"/>
            <a:ext cx="2639023" cy="138308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18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7" y="171292"/>
            <a:ext cx="470800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5.1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소요 기술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6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18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40080" y="1152143"/>
          <a:ext cx="7882128" cy="3712464"/>
        </p:xfrm>
        <a:graphic>
          <a:graphicData uri="http://schemas.openxmlformats.org/drawingml/2006/table">
            <a:tbl>
              <a:tblPr/>
              <a:tblGrid>
                <a:gridCol w="1125119"/>
                <a:gridCol w="1814938"/>
                <a:gridCol w="2385504"/>
                <a:gridCol w="2556567"/>
              </a:tblGrid>
              <a:tr h="6187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기술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기술소개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단점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Spring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Framwork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자바 웹 애플리케이션 개발을 위한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오픈 소스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프레임워크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개발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시간을 줄일 수 있고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오류로부터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자유로울 수 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설계된 구조에 작업을 해서 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자유로운 개발에 한계가 있다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Mybatis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자바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오브젝트와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SQL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 사이의 자동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Mapping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기능을 지원하는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ORM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프레임워크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직접 다뤄 복잡한 쿼리 작성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SQL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함수나 저장 프로시저를 자유롭게 이용 가능하다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모든 문제의 해결을 쉽게 할 수 있어서 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 설계에 소홀해지는 경우가 많다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AJAX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웹페이지를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리로드하지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않고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데이터를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불러오는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방식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웹페이지의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속도향상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서버의 처리가 완료될 때까지 기다리지 않고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처리가 가능하다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히스토리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관리가 되지 않는다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페이지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이동없는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통신으로 인한 보안상의 문제가 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jquery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페이지에 다양한 효과나 연출을 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추가할 수 있고 복잡하게 </a:t>
                      </a:r>
                      <a:endParaRPr lang="en-US" altLang="ko-KR" sz="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구성된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컨텐츠를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양을 줄일 수 있어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시간이 줄어든다</a:t>
                      </a:r>
                      <a:r>
                        <a:rPr lang="en-US" altLang="ko-KR" sz="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속도가 느리며 코드관리가 어렵다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Java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Script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객체기반의 스크립트 프로그래밍 언어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개발속도가 빠르며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운영체제의 제한을 받지 않는다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한정된 객체와 객체 함수를 제공한다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240" marR="3240" marT="3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7" y="171292"/>
            <a:ext cx="470800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아키텍처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5.2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시스템 아키텍처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12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3" y="957534"/>
            <a:ext cx="7552553" cy="41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678655" y="2867722"/>
            <a:ext cx="3550443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CF7FB4-4D59-4D08-A960-FE543BA6C980}"/>
              </a:ext>
            </a:extLst>
          </p:cNvPr>
          <p:cNvSpPr txBox="1"/>
          <p:nvPr/>
        </p:nvSpPr>
        <p:spPr>
          <a:xfrm>
            <a:off x="678655" y="3352469"/>
            <a:ext cx="3590745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메뉴 구조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A6B227-0842-4CE1-9C41-50A118FB19F8}"/>
              </a:ext>
            </a:extLst>
          </p:cNvPr>
          <p:cNvSpPr txBox="1"/>
          <p:nvPr/>
        </p:nvSpPr>
        <p:spPr>
          <a:xfrm>
            <a:off x="678279" y="1570722"/>
            <a:ext cx="1191482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9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4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>
            <a:off x="3758962" y="3261556"/>
            <a:ext cx="1017992" cy="113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92255" y="3267696"/>
            <a:ext cx="1074596" cy="1092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8" name="직선 연결선 117"/>
          <p:cNvCxnSpPr>
            <a:endCxn id="54" idx="0"/>
          </p:cNvCxnSpPr>
          <p:nvPr/>
        </p:nvCxnSpPr>
        <p:spPr>
          <a:xfrm>
            <a:off x="7923402" y="3582079"/>
            <a:ext cx="6151" cy="44528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41" idx="2"/>
            <a:endCxn id="44" idx="0"/>
          </p:cNvCxnSpPr>
          <p:nvPr/>
        </p:nvCxnSpPr>
        <p:spPr>
          <a:xfrm flipH="1">
            <a:off x="2745313" y="3625618"/>
            <a:ext cx="7787" cy="66515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메뉴 구조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55169" y="3261556"/>
            <a:ext cx="1017992" cy="1366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97513" y="1397757"/>
            <a:ext cx="941042" cy="228469"/>
          </a:xfrm>
          <a:prstGeom prst="roundRect">
            <a:avLst>
              <a:gd name="adj" fmla="val 47935"/>
            </a:avLst>
          </a:prstGeom>
          <a:solidFill>
            <a:srgbClr val="2A8033"/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메인</a:t>
            </a:r>
            <a:endParaRPr lang="ko-KR" altLang="en-US" sz="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1" name="직선 연결선 30"/>
          <p:cNvCxnSpPr>
            <a:stCxn id="95" idx="2"/>
            <a:endCxn id="39" idx="0"/>
          </p:cNvCxnSpPr>
          <p:nvPr/>
        </p:nvCxnSpPr>
        <p:spPr>
          <a:xfrm>
            <a:off x="1057142" y="3620182"/>
            <a:ext cx="0" cy="92703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 bwMode="auto">
          <a:xfrm>
            <a:off x="6702870" y="1420489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입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702870" y="1849117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비밀번호 찾기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13764" y="3785933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그린 정식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13764" y="4043108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그린 덮밥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13764" y="4314571"/>
            <a:ext cx="686756" cy="1372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그린 </a:t>
            </a:r>
            <a:r>
              <a:rPr lang="ko-KR" altLang="en-US" sz="700" cap="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스페셜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13764" y="4547216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그린 다이어트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10954" y="3420737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고객센터</a:t>
            </a:r>
            <a:endParaRPr lang="ko-KR" altLang="en-US" sz="7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2401934" y="3786883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NOTICE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2401934" y="4038829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REVIEW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2401934" y="4290775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5" name="직선 연결선 44"/>
          <p:cNvCxnSpPr>
            <a:stCxn id="50" idx="2"/>
            <a:endCxn id="52" idx="2"/>
          </p:cNvCxnSpPr>
          <p:nvPr/>
        </p:nvCxnSpPr>
        <p:spPr>
          <a:xfrm>
            <a:off x="4268340" y="3625618"/>
            <a:ext cx="1" cy="62161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26195" y="3420737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장바구</a:t>
            </a:r>
            <a:r>
              <a:rPr lang="ko-KR" altLang="en-US" sz="7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니</a:t>
            </a: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924963" y="3724130"/>
            <a:ext cx="686756" cy="2659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주문서 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결제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924963" y="4085218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식단 선택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28510" y="1399465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endParaRPr lang="ko-KR" altLang="en-US" sz="7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9" name="직선 연결선 58"/>
          <p:cNvCxnSpPr>
            <a:stCxn id="60" idx="2"/>
            <a:endCxn id="163" idx="0"/>
          </p:cNvCxnSpPr>
          <p:nvPr/>
        </p:nvCxnSpPr>
        <p:spPr>
          <a:xfrm>
            <a:off x="5960433" y="3625618"/>
            <a:ext cx="3706" cy="68895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518288" y="3420737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회원정보</a:t>
            </a:r>
            <a:endParaRPr lang="ko-KR" altLang="en-US" sz="7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620762" y="3771452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회원정보 수정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5614292" y="4028627"/>
            <a:ext cx="699747" cy="1765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나의 쇼핑 정보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6702870" y="1634803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아이디 찾기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487407" y="3428515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관리자페이지</a:t>
            </a:r>
            <a:endParaRPr lang="ko-KR" altLang="en-US" sz="7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7593559" y="3778510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주문 관리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14996" y="3415301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맛있는 한끼</a:t>
            </a:r>
            <a:endParaRPr lang="ko-KR" altLang="en-US" sz="7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90960" y="1269609"/>
            <a:ext cx="324036" cy="259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3801" y="1327563"/>
            <a:ext cx="1026563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관리자만 접근 가능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90960" y="1596828"/>
            <a:ext cx="324036" cy="2800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7332" y="1644525"/>
            <a:ext cx="923971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회원만 접근 가능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7586175" y="4027364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식단 등록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28510" y="1810102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로그아웃</a:t>
            </a:r>
            <a:endParaRPr lang="ko-KR" altLang="en-US" sz="7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2" name="꺾인 연결선 61"/>
          <p:cNvCxnSpPr>
            <a:stCxn id="57" idx="3"/>
            <a:endCxn id="32" idx="1"/>
          </p:cNvCxnSpPr>
          <p:nvPr/>
        </p:nvCxnSpPr>
        <p:spPr>
          <a:xfrm flipV="1">
            <a:off x="5912801" y="1501498"/>
            <a:ext cx="790069" cy="4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7" idx="3"/>
            <a:endCxn id="81" idx="1"/>
          </p:cNvCxnSpPr>
          <p:nvPr/>
        </p:nvCxnSpPr>
        <p:spPr>
          <a:xfrm>
            <a:off x="5912801" y="1501906"/>
            <a:ext cx="790069" cy="2139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7" idx="3"/>
            <a:endCxn id="35" idx="1"/>
          </p:cNvCxnSpPr>
          <p:nvPr/>
        </p:nvCxnSpPr>
        <p:spPr>
          <a:xfrm>
            <a:off x="5912801" y="1501906"/>
            <a:ext cx="790069" cy="4282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7" idx="2"/>
            <a:endCxn id="55" idx="0"/>
          </p:cNvCxnSpPr>
          <p:nvPr/>
        </p:nvCxnSpPr>
        <p:spPr>
          <a:xfrm>
            <a:off x="5470655" y="1604346"/>
            <a:ext cx="0" cy="2057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30" idx="2"/>
            <a:endCxn id="41" idx="0"/>
          </p:cNvCxnSpPr>
          <p:nvPr/>
        </p:nvCxnSpPr>
        <p:spPr>
          <a:xfrm rot="5400000">
            <a:off x="2613311" y="1766015"/>
            <a:ext cx="1794512" cy="151493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30" idx="2"/>
            <a:endCxn id="95" idx="0"/>
          </p:cNvCxnSpPr>
          <p:nvPr/>
        </p:nvCxnSpPr>
        <p:spPr>
          <a:xfrm rot="5400000">
            <a:off x="1768050" y="915317"/>
            <a:ext cx="1789076" cy="321089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30" idx="2"/>
            <a:endCxn id="60" idx="0"/>
          </p:cNvCxnSpPr>
          <p:nvPr/>
        </p:nvCxnSpPr>
        <p:spPr>
          <a:xfrm rot="16200000" flipH="1">
            <a:off x="4216978" y="1677282"/>
            <a:ext cx="1794512" cy="169239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30" idx="2"/>
            <a:endCxn id="83" idx="0"/>
          </p:cNvCxnSpPr>
          <p:nvPr/>
        </p:nvCxnSpPr>
        <p:spPr>
          <a:xfrm rot="16200000" flipH="1">
            <a:off x="5197649" y="696611"/>
            <a:ext cx="1802290" cy="3661518"/>
          </a:xfrm>
          <a:prstGeom prst="bentConnector3">
            <a:avLst>
              <a:gd name="adj1" fmla="val 49641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30" idx="2"/>
            <a:endCxn id="50" idx="0"/>
          </p:cNvCxnSpPr>
          <p:nvPr/>
        </p:nvCxnSpPr>
        <p:spPr>
          <a:xfrm>
            <a:off x="4268034" y="1626226"/>
            <a:ext cx="306" cy="179451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C1F387BE-DC28-48B3-B100-B7FE3F29932D}"/>
              </a:ext>
            </a:extLst>
          </p:cNvPr>
          <p:cNvGrpSpPr/>
          <p:nvPr/>
        </p:nvGrpSpPr>
        <p:grpSpPr>
          <a:xfrm>
            <a:off x="168217" y="1125748"/>
            <a:ext cx="1980778" cy="936863"/>
            <a:chOff x="3929974" y="1259731"/>
            <a:chExt cx="4338537" cy="4338537"/>
          </a:xfrm>
        </p:grpSpPr>
        <p:cxnSp>
          <p:nvCxnSpPr>
            <p:cNvPr id="155" name="직선 연결선 154">
              <a:extLst>
                <a:ext uri="{FF2B5EF4-FFF2-40B4-BE49-F238E27FC236}">
                  <a16:creationId xmlns="" xmlns:a16="http://schemas.microsoft.com/office/drawing/2014/main" id="{C78FE1F1-5160-4147-9EE6-84D3749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="" xmlns:a16="http://schemas.microsoft.com/office/drawing/2014/main" id="{81526207-24DB-4B5D-ABEA-EF0DEA5331B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C3B3B463-B07B-480A-A1C7-D7DEF8FB28FD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="" xmlns:a16="http://schemas.microsoft.com/office/drawing/2014/main" id="{4E6602A4-7E31-40E1-97CD-5EC527A211D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="" xmlns:a16="http://schemas.microsoft.com/office/drawing/2014/main" id="{4BDBE4E7-37A1-4989-B6C8-3EA56C0739BD}"/>
                </a:ext>
              </a:extLst>
            </p:cNvPr>
            <p:cNvCxnSpPr>
              <a:cxnSpLocks/>
            </p:cNvCxnSpPr>
            <p:nvPr/>
          </p:nvCxnSpPr>
          <p:spPr>
            <a:xfrm>
              <a:off x="5641266" y="1259731"/>
              <a:ext cx="2627245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="" xmlns:a16="http://schemas.microsoft.com/office/drawing/2014/main" id="{928F9270-D7D8-4682-9CC8-B582F301FDE6}"/>
                </a:ext>
              </a:extLst>
            </p:cNvPr>
            <p:cNvCxnSpPr>
              <a:cxnSpLocks/>
            </p:cNvCxnSpPr>
            <p:nvPr/>
          </p:nvCxnSpPr>
          <p:spPr>
            <a:xfrm>
              <a:off x="6459217" y="5598268"/>
              <a:ext cx="1802809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모서리가 둥근 직사각형 162"/>
          <p:cNvSpPr/>
          <p:nvPr/>
        </p:nvSpPr>
        <p:spPr bwMode="auto">
          <a:xfrm>
            <a:off x="5620761" y="4314571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탈퇴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ScreenHunter_53 Apr. 13 11.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319" y="1072193"/>
            <a:ext cx="22288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eonminsik94\Documents\카카오톡 받은 파일\KakaoTalk_20200412_210551867.jpg"/>
          <p:cNvPicPr>
            <a:picLocks noChangeAspect="1" noChangeArrowheads="1"/>
          </p:cNvPicPr>
          <p:nvPr/>
        </p:nvPicPr>
        <p:blipFill>
          <a:blip r:embed="rId3"/>
          <a:srcRect l="66604" t="327" r="14131" b="91590"/>
          <a:stretch>
            <a:fillRect/>
          </a:stretch>
        </p:blipFill>
        <p:spPr bwMode="auto">
          <a:xfrm>
            <a:off x="1302591" y="1061049"/>
            <a:ext cx="2058467" cy="793629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851027" y="984158"/>
            <a:ext cx="293729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메인 화면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(index.jsp)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jeonminsik94\Documents\카카오톡 받은 파일\KakaoTalk_20200412_21055186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949570"/>
            <a:ext cx="4201065" cy="3193930"/>
          </a:xfrm>
          <a:prstGeom prst="rect">
            <a:avLst/>
          </a:prstGeom>
          <a:noFill/>
        </p:spPr>
      </p:pic>
      <p:pic>
        <p:nvPicPr>
          <p:cNvPr id="3076" name="Picture 4" descr="C:\Users\jeonminsik94\Documents\카카오톡 받은 파일\KakaoTalk_20200412_21055102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0075" y="1940943"/>
            <a:ext cx="4886201" cy="3202556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673525" y="1135812"/>
            <a:ext cx="1112807" cy="574556"/>
          </a:xfrm>
          <a:prstGeom prst="rect">
            <a:avLst/>
          </a:prstGeom>
          <a:noFill/>
          <a:ln w="28575">
            <a:solidFill>
              <a:srgbClr val="2A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2380891" y="1733910"/>
            <a:ext cx="707366" cy="258793"/>
          </a:xfrm>
          <a:prstGeom prst="straightConnector1">
            <a:avLst/>
          </a:prstGeom>
          <a:ln w="28575">
            <a:solidFill>
              <a:srgbClr val="2A8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48709" y="1095555"/>
            <a:ext cx="2044461" cy="569343"/>
          </a:xfrm>
          <a:prstGeom prst="rect">
            <a:avLst/>
          </a:prstGeom>
          <a:noFill/>
          <a:ln w="28575">
            <a:solidFill>
              <a:srgbClr val="2A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7194431" y="1690777"/>
            <a:ext cx="698739" cy="258798"/>
          </a:xfrm>
          <a:prstGeom prst="straightConnector1">
            <a:avLst/>
          </a:prstGeom>
          <a:ln w="28575">
            <a:solidFill>
              <a:srgbClr val="2A8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1664898"/>
            <a:ext cx="14319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HY견고딕" pitchFamily="18" charset="-127"/>
                <a:ea typeface="HY견고딕" pitchFamily="18" charset="-127"/>
              </a:rPr>
              <a:t>로그인 전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4837" y="1558506"/>
            <a:ext cx="14319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로그인 후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096219" y="966903"/>
            <a:ext cx="475315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상품 상세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(viewGreenJs.jsp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외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페이지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[1]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74" y="2296781"/>
            <a:ext cx="2083286" cy="6491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4573" y="1475116"/>
            <a:ext cx="3485072" cy="308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3128638" y="2930106"/>
            <a:ext cx="2970238" cy="286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22762" y="3303898"/>
            <a:ext cx="1639019" cy="2863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14139" y="3680603"/>
            <a:ext cx="1650127" cy="2863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2" idx="3"/>
            <a:endCxn id="26" idx="1"/>
          </p:cNvCxnSpPr>
          <p:nvPr/>
        </p:nvCxnSpPr>
        <p:spPr>
          <a:xfrm>
            <a:off x="4761781" y="3447079"/>
            <a:ext cx="2141988" cy="1647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03769" y="3404075"/>
            <a:ext cx="2099333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수량에 따른 결제 총액 표시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수량 최대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개까지 가능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36504" y="1998451"/>
            <a:ext cx="1650127" cy="2863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7" idx="3"/>
            <a:endCxn id="38" idx="1"/>
          </p:cNvCxnSpPr>
          <p:nvPr/>
        </p:nvCxnSpPr>
        <p:spPr>
          <a:xfrm>
            <a:off x="4686631" y="2141632"/>
            <a:ext cx="2231516" cy="98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8147" y="2010909"/>
            <a:ext cx="2084955" cy="26340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선택한 상품의 가격 표시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3" name="꺾인 연결선 42"/>
          <p:cNvCxnSpPr>
            <a:stCxn id="23" idx="3"/>
            <a:endCxn id="26" idx="1"/>
          </p:cNvCxnSpPr>
          <p:nvPr/>
        </p:nvCxnSpPr>
        <p:spPr>
          <a:xfrm flipV="1">
            <a:off x="4764266" y="3611824"/>
            <a:ext cx="2139503" cy="2119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3096882" y="4071668"/>
            <a:ext cx="1454989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689893" y="4068792"/>
            <a:ext cx="1454989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94" idx="1"/>
            <a:endCxn id="1027" idx="3"/>
          </p:cNvCxnSpPr>
          <p:nvPr/>
        </p:nvCxnSpPr>
        <p:spPr>
          <a:xfrm rot="10800000">
            <a:off x="2151960" y="2621336"/>
            <a:ext cx="944922" cy="1678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5" idx="1"/>
            <a:endCxn id="94" idx="3"/>
          </p:cNvCxnSpPr>
          <p:nvPr/>
        </p:nvCxnSpPr>
        <p:spPr>
          <a:xfrm rot="10800000" flipV="1">
            <a:off x="4551871" y="4297392"/>
            <a:ext cx="138022" cy="2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49065" y="2950177"/>
            <a:ext cx="186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기간선택 하지 않을 시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74" y="3969487"/>
            <a:ext cx="2336323" cy="8084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7925" y="4073597"/>
            <a:ext cx="2605177" cy="71096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05" name="꺾인 연결선 104"/>
          <p:cNvCxnSpPr>
            <a:stCxn id="94" idx="2"/>
            <a:endCxn id="1029" idx="2"/>
          </p:cNvCxnSpPr>
          <p:nvPr/>
        </p:nvCxnSpPr>
        <p:spPr>
          <a:xfrm rot="5400000">
            <a:off x="2406069" y="3359636"/>
            <a:ext cx="249076" cy="2587541"/>
          </a:xfrm>
          <a:prstGeom prst="bentConnector3">
            <a:avLst>
              <a:gd name="adj1" fmla="val 1917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95" idx="2"/>
            <a:endCxn id="1030" idx="2"/>
          </p:cNvCxnSpPr>
          <p:nvPr/>
        </p:nvCxnSpPr>
        <p:spPr>
          <a:xfrm rot="16200000" flipH="1">
            <a:off x="6429668" y="3513712"/>
            <a:ext cx="258566" cy="2283126"/>
          </a:xfrm>
          <a:prstGeom prst="bentConnector3">
            <a:avLst>
              <a:gd name="adj1" fmla="val 188411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20" idx="1"/>
            <a:endCxn id="1027" idx="3"/>
          </p:cNvCxnSpPr>
          <p:nvPr/>
        </p:nvCxnSpPr>
        <p:spPr>
          <a:xfrm rot="10800000">
            <a:off x="2151960" y="2621335"/>
            <a:ext cx="976678" cy="451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096218" y="650187"/>
            <a:ext cx="475315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상품 상세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(viewGreenJs.jsp 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외 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[2] &gt;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3237" y="1406105"/>
            <a:ext cx="1770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주말을 제외한 식단표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Arial" charset="0"/>
              <a:buChar char="•"/>
            </a:pP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상품마다 다른 식단표 표시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 descr="C:\Users\Administrator\Desktop\ScreenHunter_48 Apr. 13 11.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6" y="957534"/>
            <a:ext cx="6262958" cy="31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ScreenHunter_49 Apr. 13 11.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5" y="4070961"/>
            <a:ext cx="6341811" cy="10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096218" y="633385"/>
            <a:ext cx="475315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상품 상세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(viewGreenJs.jsp 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외 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[3] &gt;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3237" y="1406105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 dirty="0" err="1" smtClean="0">
                <a:latin typeface="HY견고딕" pitchFamily="18" charset="-127"/>
                <a:ea typeface="HY견고딕" pitchFamily="18" charset="-127"/>
              </a:rPr>
              <a:t>그린푸드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상품 원산지 표기란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Picture 3" descr="C:\Users\jeonminsik94\Documents\카카오톡 받은 파일\원산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557" y="957533"/>
            <a:ext cx="6196248" cy="4185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39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64436" y="1027289"/>
            <a:ext cx="41040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장바구니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(CartList.jsp)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페이지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3419"/>
            <a:ext cx="3700732" cy="130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6199" y="1733608"/>
            <a:ext cx="4877801" cy="302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8882" y="1017289"/>
            <a:ext cx="147511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/>
          <p:cNvSpPr/>
          <p:nvPr/>
        </p:nvSpPr>
        <p:spPr>
          <a:xfrm>
            <a:off x="8626416" y="2475780"/>
            <a:ext cx="508958" cy="276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5" idx="1"/>
            <a:endCxn id="33" idx="3"/>
          </p:cNvCxnSpPr>
          <p:nvPr/>
        </p:nvCxnSpPr>
        <p:spPr>
          <a:xfrm rot="10800000" flipV="1">
            <a:off x="7044906" y="2613803"/>
            <a:ext cx="1581510" cy="1585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91177" y="2645435"/>
            <a:ext cx="215372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해당 상품 장바구니에서 삭제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497019" y="1109913"/>
            <a:ext cx="646981" cy="3565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37" idx="0"/>
            <a:endCxn id="44" idx="3"/>
          </p:cNvCxnSpPr>
          <p:nvPr/>
        </p:nvCxnSpPr>
        <p:spPr>
          <a:xfrm rot="16200000" flipH="1" flipV="1">
            <a:off x="7867641" y="399320"/>
            <a:ext cx="242276" cy="1663462"/>
          </a:xfrm>
          <a:prstGeom prst="bentConnector4">
            <a:avLst>
              <a:gd name="adj1" fmla="val -40947"/>
              <a:gd name="adj2" fmla="val 597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8267" y="1144440"/>
            <a:ext cx="178878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상단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메뉴바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장바구니에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존재하는 상품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갯수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표시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32696" y="4422475"/>
            <a:ext cx="908650" cy="276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stCxn id="50" idx="1"/>
            <a:endCxn id="58" idx="3"/>
          </p:cNvCxnSpPr>
          <p:nvPr/>
        </p:nvCxnSpPr>
        <p:spPr>
          <a:xfrm rot="10800000">
            <a:off x="3470696" y="3882326"/>
            <a:ext cx="762001" cy="678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28469" y="3755367"/>
            <a:ext cx="2142226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장바구니에 있는 전체 상품 삭제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1412" y="2613803"/>
            <a:ext cx="23578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장바구니에 상품이 없을 시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487727" y="4445479"/>
            <a:ext cx="816637" cy="276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31125" y="4287329"/>
            <a:ext cx="1302588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메인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(index.jsp)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페이지로 이동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" name="꺾인 연결선 77"/>
          <p:cNvCxnSpPr>
            <a:stCxn id="66" idx="1"/>
            <a:endCxn id="76" idx="3"/>
          </p:cNvCxnSpPr>
          <p:nvPr/>
        </p:nvCxnSpPr>
        <p:spPr>
          <a:xfrm rot="10800000">
            <a:off x="6633713" y="4495078"/>
            <a:ext cx="854014" cy="884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327363" y="4442603"/>
            <a:ext cx="816637" cy="276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꺾인 연결선 80"/>
          <p:cNvCxnSpPr>
            <a:stCxn id="79" idx="2"/>
            <a:endCxn id="2054" idx="3"/>
          </p:cNvCxnSpPr>
          <p:nvPr/>
        </p:nvCxnSpPr>
        <p:spPr>
          <a:xfrm rot="5400000" flipH="1">
            <a:off x="5963010" y="1945977"/>
            <a:ext cx="7548" cy="5537797"/>
          </a:xfrm>
          <a:prstGeom prst="bentConnector4">
            <a:avLst>
              <a:gd name="adj1" fmla="val -3028617"/>
              <a:gd name="adj2" fmla="val 53687"/>
            </a:avLst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045" y="4278702"/>
            <a:ext cx="2921840" cy="8647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39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681017" y="2867722"/>
            <a:ext cx="356477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CF7FB4-4D59-4D08-A960-FE543BA6C980}"/>
              </a:ext>
            </a:extLst>
          </p:cNvPr>
          <p:cNvSpPr txBox="1"/>
          <p:nvPr/>
        </p:nvSpPr>
        <p:spPr>
          <a:xfrm>
            <a:off x="681396" y="3352469"/>
            <a:ext cx="3605239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추진배경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57175" indent="-257175">
              <a:buAutoNum type="arabicPeriod"/>
            </a:pP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목적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A6B227-0842-4CE1-9C41-50A118FB19F8}"/>
              </a:ext>
            </a:extLst>
          </p:cNvPr>
          <p:cNvSpPr txBox="1"/>
          <p:nvPr/>
        </p:nvSpPr>
        <p:spPr>
          <a:xfrm>
            <a:off x="681018" y="1570722"/>
            <a:ext cx="1196291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23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1449866" y="977374"/>
            <a:ext cx="653019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주문서 작성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결제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allOrderWrite.jsp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, 	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oneOrderWrite.jsp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 descr="C:\Users\Administrator\Desktop\ScreenHunter_52 Apr. 13 11.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6"/>
            <a:ext cx="3538604" cy="16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ScreenHunter_51 Apr. 13 11.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85" y="1262067"/>
            <a:ext cx="5371066" cy="36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ScreenHunter_56 Apr. 13 11.5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94" y="1498632"/>
            <a:ext cx="1294771" cy="16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430795" y="1498632"/>
            <a:ext cx="1343704" cy="21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30795" y="1879498"/>
            <a:ext cx="1343704" cy="21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30795" y="2271866"/>
            <a:ext cx="1343704" cy="799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5" idx="3"/>
            <a:endCxn id="25" idx="1"/>
          </p:cNvCxnSpPr>
          <p:nvPr/>
        </p:nvCxnSpPr>
        <p:spPr>
          <a:xfrm>
            <a:off x="5774499" y="1606463"/>
            <a:ext cx="1859877" cy="7612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3"/>
            <a:endCxn id="25" idx="1"/>
          </p:cNvCxnSpPr>
          <p:nvPr/>
        </p:nvCxnSpPr>
        <p:spPr>
          <a:xfrm>
            <a:off x="5774499" y="1987329"/>
            <a:ext cx="1859877" cy="3803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3"/>
            <a:endCxn id="25" idx="1"/>
          </p:cNvCxnSpPr>
          <p:nvPr/>
        </p:nvCxnSpPr>
        <p:spPr>
          <a:xfrm flipV="1">
            <a:off x="5774499" y="2367699"/>
            <a:ext cx="1859877" cy="3038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34376" y="2159950"/>
            <a:ext cx="1422549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미입력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시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에러 메시지 출력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34376" y="4652247"/>
            <a:ext cx="686223" cy="21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9" idx="1"/>
            <a:endCxn id="2053" idx="2"/>
          </p:cNvCxnSpPr>
          <p:nvPr/>
        </p:nvCxnSpPr>
        <p:spPr>
          <a:xfrm rot="10800000">
            <a:off x="2021790" y="4652246"/>
            <a:ext cx="5612587" cy="10783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308445" y="4652246"/>
            <a:ext cx="688905" cy="21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C:\Users\Administrator\Desktop\ScreenHunter_55 Apr. 13 11.5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8" y="3088679"/>
            <a:ext cx="2481943" cy="67974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꺾인 연결선 39"/>
          <p:cNvCxnSpPr>
            <a:stCxn id="38" idx="0"/>
            <a:endCxn id="2054" idx="2"/>
          </p:cNvCxnSpPr>
          <p:nvPr/>
        </p:nvCxnSpPr>
        <p:spPr>
          <a:xfrm rot="16200000" flipV="1">
            <a:off x="4895433" y="894781"/>
            <a:ext cx="883823" cy="6631108"/>
          </a:xfrm>
          <a:prstGeom prst="bentConnector3">
            <a:avLst>
              <a:gd name="adj1" fmla="val 8614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Administrator\Desktop\ScreenHunter_54 Apr. 13 11.5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" y="4038378"/>
            <a:ext cx="2614172" cy="613867"/>
          </a:xfrm>
          <a:prstGeom prst="rect">
            <a:avLst/>
          </a:prstGeom>
          <a:noFill/>
          <a:ln>
            <a:solidFill>
              <a:srgbClr val="FF0000">
                <a:alpha val="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744193" y="4038378"/>
            <a:ext cx="2584682" cy="6138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tor\Documents\카카오톡 받은 파일\KakaoTalk_20200413_1212354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5" y="1104274"/>
            <a:ext cx="6709850" cy="40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43496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나의 쇼핑 정보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infoList.jsp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9" name="Picture 3" descr="C:\Users\Administrator\Desktop\ScreenHunter_57 Apr. 13 12.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87" y="3011163"/>
            <a:ext cx="9144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339751" y="2406770"/>
            <a:ext cx="1302589" cy="2260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4100" idx="3"/>
            <a:endCxn id="32" idx="1"/>
          </p:cNvCxnSpPr>
          <p:nvPr/>
        </p:nvCxnSpPr>
        <p:spPr>
          <a:xfrm flipV="1">
            <a:off x="6707695" y="2707492"/>
            <a:ext cx="307974" cy="4185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15669" y="2499743"/>
            <a:ext cx="1664900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현재 날짜 이전의 식단만 리뷰 작성 가능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2911" y="287964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14927" y="4666891"/>
            <a:ext cx="646981" cy="1984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021226" y="1561380"/>
            <a:ext cx="439959" cy="12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>
            <a:stCxn id="39" idx="3"/>
            <a:endCxn id="43" idx="1"/>
          </p:cNvCxnSpPr>
          <p:nvPr/>
        </p:nvCxnSpPr>
        <p:spPr>
          <a:xfrm flipV="1">
            <a:off x="6461185" y="1331778"/>
            <a:ext cx="576828" cy="2943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38013" y="1043237"/>
            <a:ext cx="1438858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식단 선택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SelectMenu.jsp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페이지로 이동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8217" y="1555619"/>
            <a:ext cx="625413" cy="12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53" idx="2"/>
            <a:endCxn id="57" idx="1"/>
          </p:cNvCxnSpPr>
          <p:nvPr/>
        </p:nvCxnSpPr>
        <p:spPr>
          <a:xfrm rot="16200000" flipH="1">
            <a:off x="1420535" y="745404"/>
            <a:ext cx="299566" cy="217878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59713" y="1696041"/>
            <a:ext cx="1664900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주문 상세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orderRead.jsp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페이지로 이동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9161" y="439383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페이징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처리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80892" y="4865298"/>
            <a:ext cx="1993014" cy="26234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꺾인 연결선 61"/>
          <p:cNvCxnSpPr>
            <a:stCxn id="61" idx="3"/>
            <a:endCxn id="65" idx="1"/>
          </p:cNvCxnSpPr>
          <p:nvPr/>
        </p:nvCxnSpPr>
        <p:spPr>
          <a:xfrm flipV="1">
            <a:off x="4373906" y="4996472"/>
            <a:ext cx="90279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76702" y="4869514"/>
            <a:ext cx="143606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HY견고딕" pitchFamily="18" charset="-127"/>
                <a:ea typeface="HY견고딕" pitchFamily="18" charset="-127"/>
              </a:rPr>
              <a:t>식단 정보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검색바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2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Administrator\Documents\카카오톡 받은 파일\KakaoTalk_20200413_1225113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59718"/>
            <a:ext cx="7065035" cy="399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43496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주문 상세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orderRead.jsp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3906" y="4848044"/>
            <a:ext cx="2625295" cy="286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9" idx="0"/>
            <a:endCxn id="33" idx="1"/>
          </p:cNvCxnSpPr>
          <p:nvPr/>
        </p:nvCxnSpPr>
        <p:spPr>
          <a:xfrm rot="5400000" flipH="1" flipV="1">
            <a:off x="6285265" y="3821577"/>
            <a:ext cx="427756" cy="162517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11732" y="4131747"/>
            <a:ext cx="1438858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Q&amp;A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게시판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BoardList.jsp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페이지로 이동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ScreenHunter_59 Apr. 13 12.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" y="1246620"/>
            <a:ext cx="7323826" cy="38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43496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목록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BoardList.jsp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[1] 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620" y="4387095"/>
            <a:ext cx="143885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페이징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처리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42077" y="1837427"/>
            <a:ext cx="155136" cy="1984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25926" y="4890400"/>
            <a:ext cx="1992703" cy="2112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28878" y="4841089"/>
            <a:ext cx="143885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게시판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검색바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62977" y="4641011"/>
            <a:ext cx="2518600" cy="2112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14465" y="1809672"/>
            <a:ext cx="118182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HY견고딕" pitchFamily="18" charset="-127"/>
                <a:ea typeface="HY견고딕" pitchFamily="18" charset="-127"/>
              </a:rPr>
              <a:t>첨부파일 표시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7227" y="4387094"/>
            <a:ext cx="646981" cy="253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6" idx="3"/>
            <a:endCxn id="31" idx="2"/>
          </p:cNvCxnSpPr>
          <p:nvPr/>
        </p:nvCxnSpPr>
        <p:spPr>
          <a:xfrm flipV="1">
            <a:off x="7384208" y="4090686"/>
            <a:ext cx="969564" cy="4233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34343" y="3190440"/>
            <a:ext cx="1438858" cy="900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Q&amp;A, NOTICE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에만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표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작성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BoardWrite.jsp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)</a:t>
            </a:r>
            <a:b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페이지로 이동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7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43496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목록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BoardList.jsp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[2] 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C:\Users\Administrator\Desktop\ScreenHunter_60 Apr. 13 13.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6621"/>
            <a:ext cx="7755147" cy="38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294102" y="2104846"/>
            <a:ext cx="155136" cy="1984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7" idx="0"/>
          </p:cNvCxnSpPr>
          <p:nvPr/>
        </p:nvCxnSpPr>
        <p:spPr>
          <a:xfrm rot="5400000" flipH="1" flipV="1">
            <a:off x="1672089" y="1140193"/>
            <a:ext cx="664235" cy="1265072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36744" y="1313653"/>
            <a:ext cx="83923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답글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표시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2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43496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게시판 목록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BoardWrite.jsp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194" name="Picture 2" descr="C:\Users\Administrator\Desktop\ScreenHunter_61 Apr. 13 13.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6621"/>
            <a:ext cx="5469147" cy="38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ScreenHunter_62 Apr. 13 13.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72" y="1654025"/>
            <a:ext cx="1331165" cy="75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621672" y="2007999"/>
            <a:ext cx="1331165" cy="122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6" idx="3"/>
            <a:endCxn id="18" idx="3"/>
          </p:cNvCxnSpPr>
          <p:nvPr/>
        </p:nvCxnSpPr>
        <p:spPr>
          <a:xfrm flipH="1" flipV="1">
            <a:off x="1963589" y="1373579"/>
            <a:ext cx="989248" cy="695854"/>
          </a:xfrm>
          <a:prstGeom prst="bentConnector3">
            <a:avLst>
              <a:gd name="adj1" fmla="val -2310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4731" y="1246621"/>
            <a:ext cx="1438858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관리자에게만 나타남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196" name="Picture 4" descr="C:\Users\Administrator\Desktop\ScreenHunter_63 Apr. 13 13.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73" y="1285995"/>
            <a:ext cx="2734575" cy="87322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Desktop\ScreenHunter_65 Apr. 13 13.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03" y="2450253"/>
            <a:ext cx="2419528" cy="77871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618804" y="2151773"/>
            <a:ext cx="1331165" cy="1228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624562" y="2304173"/>
            <a:ext cx="1325407" cy="1228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5" idx="3"/>
            <a:endCxn id="8196" idx="1"/>
          </p:cNvCxnSpPr>
          <p:nvPr/>
        </p:nvCxnSpPr>
        <p:spPr>
          <a:xfrm flipV="1">
            <a:off x="2949969" y="1722610"/>
            <a:ext cx="3256704" cy="49059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6" idx="3"/>
            <a:endCxn id="8197" idx="1"/>
          </p:cNvCxnSpPr>
          <p:nvPr/>
        </p:nvCxnSpPr>
        <p:spPr>
          <a:xfrm>
            <a:off x="2949969" y="2365607"/>
            <a:ext cx="2490934" cy="47400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1928" y="1015789"/>
            <a:ext cx="15424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sz="900" b="1" dirty="0" smtClean="0">
                <a:latin typeface="HY견고딕" pitchFamily="18" charset="-127"/>
                <a:ea typeface="HY견고딕" pitchFamily="18" charset="-127"/>
              </a:rPr>
              <a:t>리뷰 카테고리 선택 시 </a:t>
            </a:r>
            <a:r>
              <a:rPr lang="en-US" altLang="ko-KR" sz="900" b="1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9147" y="2196208"/>
            <a:ext cx="217096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HY견고딕" pitchFamily="18" charset="-127"/>
                <a:ea typeface="HY견고딕" pitchFamily="18" charset="-127"/>
              </a:rPr>
              <a:t>&lt; Q&amp;A</a:t>
            </a:r>
            <a:r>
              <a:rPr lang="ko-KR" altLang="en-US" sz="900" b="1" dirty="0" smtClean="0">
                <a:latin typeface="HY견고딕" pitchFamily="18" charset="-127"/>
                <a:ea typeface="HY견고딕" pitchFamily="18" charset="-127"/>
              </a:rPr>
              <a:t> 카테고리 선택 시 </a:t>
            </a:r>
            <a:r>
              <a:rPr lang="en-US" altLang="ko-KR" sz="900" b="1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</p:txBody>
      </p:sp>
      <p:pic>
        <p:nvPicPr>
          <p:cNvPr id="8198" name="Picture 6" descr="C:\Users\Administrator\Desktop\ScreenHunter_66 Apr. 13 13.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31" y="2450253"/>
            <a:ext cx="1270552" cy="11952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019909" y="4872747"/>
            <a:ext cx="443677" cy="208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08723" y="4869879"/>
            <a:ext cx="443677" cy="208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97537" y="4875637"/>
            <a:ext cx="443677" cy="208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41" idx="0"/>
            <a:endCxn id="1026" idx="1"/>
          </p:cNvCxnSpPr>
          <p:nvPr/>
        </p:nvCxnSpPr>
        <p:spPr>
          <a:xfrm rot="5400000" flipH="1" flipV="1">
            <a:off x="4466795" y="3870396"/>
            <a:ext cx="777304" cy="122739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ScreenHunter_67 Apr. 13 13.4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47" y="3780780"/>
            <a:ext cx="2170960" cy="62932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441214" y="3409161"/>
            <a:ext cx="19491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r>
              <a:rPr lang="en-US" altLang="ko-KR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제목</a:t>
            </a:r>
            <a:r>
              <a:rPr lang="en-US" altLang="ko-KR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내용 </a:t>
            </a:r>
            <a:r>
              <a:rPr lang="ko-KR" altLang="en-US" sz="9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미입력</a:t>
            </a:r>
            <a:r>
              <a:rPr lang="ko-KR" altLang="en-US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시 </a:t>
            </a:r>
            <a:endParaRPr lang="en-US" altLang="ko-KR" sz="9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에러메세지</a:t>
            </a:r>
            <a:r>
              <a:rPr lang="ko-KR" altLang="en-US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출력 </a:t>
            </a:r>
            <a:r>
              <a:rPr lang="en-US" altLang="ko-KR" sz="9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</p:txBody>
      </p:sp>
      <p:cxnSp>
        <p:nvCxnSpPr>
          <p:cNvPr id="38" name="꺾인 연결선 37"/>
          <p:cNvCxnSpPr>
            <a:stCxn id="43" idx="3"/>
            <a:endCxn id="44" idx="1"/>
          </p:cNvCxnSpPr>
          <p:nvPr/>
        </p:nvCxnSpPr>
        <p:spPr>
          <a:xfrm flipV="1">
            <a:off x="5441214" y="4772636"/>
            <a:ext cx="2017724" cy="2071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58938" y="4484095"/>
            <a:ext cx="1438858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게시판 목록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BoardList.jsp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 이동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ScreenHunter_69 Apr. 13 13.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192"/>
            <a:ext cx="6804624" cy="388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43496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보기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BoardRead.jsp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 descr="C:\Users\Administrator\Desktop\ScreenHunter_70 Apr. 13 13.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81" y="4822166"/>
            <a:ext cx="560987" cy="2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761781" y="4828439"/>
            <a:ext cx="560987" cy="21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40" idx="2"/>
          </p:cNvCxnSpPr>
          <p:nvPr/>
        </p:nvCxnSpPr>
        <p:spPr>
          <a:xfrm rot="16200000" flipV="1">
            <a:off x="3807473" y="3593637"/>
            <a:ext cx="1003516" cy="14660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36741" y="2924677"/>
            <a:ext cx="1878892" cy="900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Q&amp;A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게시글의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관리자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계정일때만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표시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답글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작성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QnAreply.jsp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 이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동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4108" y="2259993"/>
            <a:ext cx="1325407" cy="1228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638" y="4594876"/>
            <a:ext cx="1325407" cy="1228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5" idx="3"/>
            <a:endCxn id="52" idx="1"/>
          </p:cNvCxnSpPr>
          <p:nvPr/>
        </p:nvCxnSpPr>
        <p:spPr>
          <a:xfrm>
            <a:off x="1409515" y="2321427"/>
            <a:ext cx="1227226" cy="31825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6" idx="3"/>
            <a:endCxn id="52" idx="1"/>
          </p:cNvCxnSpPr>
          <p:nvPr/>
        </p:nvCxnSpPr>
        <p:spPr>
          <a:xfrm flipV="1">
            <a:off x="1387045" y="2639683"/>
            <a:ext cx="1249696" cy="2016627"/>
          </a:xfrm>
          <a:prstGeom prst="bentConnector3">
            <a:avLst>
              <a:gd name="adj1" fmla="val 5100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36741" y="2512725"/>
            <a:ext cx="212503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리뷰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게시글에서만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표시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331664" y="4831836"/>
            <a:ext cx="473913" cy="21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814203" y="4828439"/>
            <a:ext cx="473913" cy="21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58" idx="0"/>
            <a:endCxn id="63" idx="2"/>
          </p:cNvCxnSpPr>
          <p:nvPr/>
        </p:nvCxnSpPr>
        <p:spPr>
          <a:xfrm rot="5400000" flipH="1" flipV="1">
            <a:off x="5775466" y="2591513"/>
            <a:ext cx="2033478" cy="24471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44521" y="2382860"/>
            <a:ext cx="1742536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본인이 작성한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게시글에서만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표시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2" name="Picture 4" descr="C:\Users\Administrator\Desktop\ScreenHunter_71 Apr. 13 13.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317" y="3934063"/>
            <a:ext cx="2639683" cy="6608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꺾인 연결선 78"/>
          <p:cNvCxnSpPr>
            <a:stCxn id="59" idx="0"/>
            <a:endCxn id="2052" idx="1"/>
          </p:cNvCxnSpPr>
          <p:nvPr/>
        </p:nvCxnSpPr>
        <p:spPr>
          <a:xfrm rot="5400000" flipH="1" flipV="1">
            <a:off x="5995754" y="4319877"/>
            <a:ext cx="563969" cy="45315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9866" y="2075979"/>
            <a:ext cx="1297179" cy="1228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꺾인 연결선 82"/>
          <p:cNvCxnSpPr>
            <a:stCxn id="82" idx="3"/>
          </p:cNvCxnSpPr>
          <p:nvPr/>
        </p:nvCxnSpPr>
        <p:spPr>
          <a:xfrm flipV="1">
            <a:off x="1387045" y="1923691"/>
            <a:ext cx="1623574" cy="21372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10619" y="1812999"/>
            <a:ext cx="2125039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이미지 파일이 첨부된 경우 표시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첨부파일 다운로드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4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812839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리뷰 </a:t>
            </a:r>
            <a:r>
              <a:rPr lang="ko-KR" altLang="en-US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(Ajax Call) 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Administrator\Desktop\ScreenHunter_73 Apr. 13 14.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771875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7201711" y="2311879"/>
            <a:ext cx="473913" cy="64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>
            <a:stCxn id="31" idx="3"/>
            <a:endCxn id="35" idx="2"/>
          </p:cNvCxnSpPr>
          <p:nvPr/>
        </p:nvCxnSpPr>
        <p:spPr>
          <a:xfrm flipV="1">
            <a:off x="7675624" y="1358190"/>
            <a:ext cx="597108" cy="12771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01464" y="1104274"/>
            <a:ext cx="1742536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등록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196673" y="4666891"/>
            <a:ext cx="1325407" cy="3450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22080" y="4712461"/>
            <a:ext cx="217096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페이징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처리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87082" y="3937957"/>
            <a:ext cx="236956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Administrator\Desktop\ScreenHunter_74 Apr. 13 14.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29" y="3122762"/>
            <a:ext cx="5140481" cy="110041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824038" y="3797511"/>
            <a:ext cx="327922" cy="254747"/>
          </a:xfrm>
          <a:prstGeom prst="straightConnector1">
            <a:avLst/>
          </a:prstGeom>
          <a:ln w="28575">
            <a:solidFill>
              <a:srgbClr val="2A8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303788" y="3260783"/>
            <a:ext cx="160757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453000" y="3899139"/>
            <a:ext cx="160757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3" idx="3"/>
          </p:cNvCxnSpPr>
          <p:nvPr/>
        </p:nvCxnSpPr>
        <p:spPr>
          <a:xfrm flipV="1">
            <a:off x="7464545" y="3122762"/>
            <a:ext cx="583900" cy="271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35912" y="3006867"/>
            <a:ext cx="1108088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수정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7" name="꺾인 연결선 56"/>
          <p:cNvCxnSpPr>
            <a:stCxn id="54" idx="3"/>
            <a:endCxn id="61" idx="1"/>
          </p:cNvCxnSpPr>
          <p:nvPr/>
        </p:nvCxnSpPr>
        <p:spPr>
          <a:xfrm flipV="1">
            <a:off x="7613757" y="3782514"/>
            <a:ext cx="422155" cy="2503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035912" y="3574765"/>
            <a:ext cx="1108088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삭제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화면 설계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6.2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화면 레이아웃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2243496" y="961928"/>
            <a:ext cx="42608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수정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BoardModify.jsp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페이지</a:t>
            </a:r>
            <a:r>
              <a:rPr lang="en-US" altLang="ko-KR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  &gt;</a:t>
            </a:r>
            <a:endParaRPr lang="ko-KR" altLang="en-US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9" name="Picture 5" descr="C:\Users\Administrator\Desktop\ScreenHunter_75 Apr. 13 14.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6621"/>
            <a:ext cx="7573962" cy="38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937711" y="4451230"/>
            <a:ext cx="188370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30" idx="3"/>
          </p:cNvCxnSpPr>
          <p:nvPr/>
        </p:nvCxnSpPr>
        <p:spPr>
          <a:xfrm flipV="1">
            <a:off x="2126081" y="3692193"/>
            <a:ext cx="751235" cy="9056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dministrator\Desktop\ScreenHunter_76 Apr. 13 14.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16" y="3195060"/>
            <a:ext cx="2936888" cy="77780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557928" y="4821448"/>
            <a:ext cx="644463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221806" y="4823604"/>
            <a:ext cx="644463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endCxn id="4099" idx="1"/>
          </p:cNvCxnSpPr>
          <p:nvPr/>
        </p:nvCxnSpPr>
        <p:spPr>
          <a:xfrm rot="5400000" flipH="1" flipV="1">
            <a:off x="4639303" y="3096618"/>
            <a:ext cx="2967849" cy="4861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dministrator\Desktop\ScreenHunter_77 Apr. 13 14.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93" y="1317596"/>
            <a:ext cx="2740145" cy="1076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꺾인 연결선 52"/>
          <p:cNvCxnSpPr>
            <a:stCxn id="43" idx="0"/>
            <a:endCxn id="54" idx="1"/>
          </p:cNvCxnSpPr>
          <p:nvPr/>
        </p:nvCxnSpPr>
        <p:spPr>
          <a:xfrm rot="5400000" flipH="1" flipV="1">
            <a:off x="6135396" y="3557536"/>
            <a:ext cx="1674711" cy="85742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01464" y="2941144"/>
            <a:ext cx="1742536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클릭 시 해당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목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록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페이지 이동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9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678655" y="2867722"/>
            <a:ext cx="3550443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</a:t>
            </a:r>
            <a:r>
              <a: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CF7FB4-4D59-4D08-A960-FE543BA6C980}"/>
              </a:ext>
            </a:extLst>
          </p:cNvPr>
          <p:cNvSpPr txBox="1"/>
          <p:nvPr/>
        </p:nvSpPr>
        <p:spPr>
          <a:xfrm>
            <a:off x="678655" y="3352469"/>
            <a:ext cx="3590745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7.1 </a:t>
            </a:r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시연 시나리오</a:t>
            </a:r>
            <a:endParaRPr lang="en-US" altLang="ko-KR" sz="11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7.2 </a:t>
            </a:r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동영상 시연 및 </a:t>
            </a:r>
            <a:r>
              <a:rPr lang="en-US" altLang="ko-KR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DEMO </a:t>
            </a:r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A6B227-0842-4CE1-9C41-50A118FB19F8}"/>
              </a:ext>
            </a:extLst>
          </p:cNvPr>
          <p:cNvSpPr txBox="1"/>
          <p:nvPr/>
        </p:nvSpPr>
        <p:spPr>
          <a:xfrm>
            <a:off x="678279" y="1570722"/>
            <a:ext cx="1191482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9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8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84108" y="171292"/>
            <a:ext cx="455218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1.1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추진배경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421256310"/>
              </p:ext>
            </p:extLst>
          </p:nvPr>
        </p:nvGraphicFramePr>
        <p:xfrm>
          <a:off x="84108" y="982229"/>
          <a:ext cx="4248472" cy="2168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42783"/>
              </p:ext>
            </p:extLst>
          </p:nvPr>
        </p:nvGraphicFramePr>
        <p:xfrm>
          <a:off x="4046191" y="1055163"/>
          <a:ext cx="4932041" cy="209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" y="3251675"/>
            <a:ext cx="3685208" cy="1699739"/>
          </a:xfrm>
          <a:prstGeom prst="rect">
            <a:avLst/>
          </a:prstGeom>
        </p:spPr>
      </p:pic>
      <p:sp>
        <p:nvSpPr>
          <p:cNvPr id="30" name="TextBox 1"/>
          <p:cNvSpPr txBox="1"/>
          <p:nvPr/>
        </p:nvSpPr>
        <p:spPr>
          <a:xfrm>
            <a:off x="5853267" y="3000004"/>
            <a:ext cx="2968352" cy="202523"/>
          </a:xfrm>
          <a:prstGeom prst="rect">
            <a:avLst/>
          </a:prstGeom>
        </p:spPr>
        <p:txBody>
          <a:bodyPr wrap="square" lIns="68580" tIns="34290" rIns="68580" bIns="3429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설문대상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20~30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대 직장인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중대신문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14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2805" y="3697588"/>
            <a:ext cx="5010775" cy="8540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1~2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인 가구의 수는 쭉 증가하고 있는 추세이며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균형 잡힌 식단으로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조리하여 식사하기 보다 인스턴트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식품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외식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또는 배달 주문에 의존하는 경우가 늘어나고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있다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7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b="1" dirty="0">
                <a:latin typeface="HY견고딕" pitchFamily="18" charset="-127"/>
                <a:ea typeface="HY견고딕" pitchFamily="18" charset="-127"/>
              </a:rPr>
              <a:t>→ 때문에 영양소를 골고루 섭취할 수 있는 수단이 </a:t>
            </a:r>
            <a:r>
              <a:rPr lang="ko-KR" altLang="en-US" sz="1100" b="1" dirty="0" smtClean="0">
                <a:latin typeface="HY견고딕" pitchFamily="18" charset="-127"/>
                <a:ea typeface="HY견고딕" pitchFamily="18" charset="-127"/>
              </a:rPr>
              <a:t>필요하다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9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>
            <a:stCxn id="53" idx="2"/>
            <a:endCxn id="17" idx="0"/>
          </p:cNvCxnSpPr>
          <p:nvPr/>
        </p:nvCxnSpPr>
        <p:spPr>
          <a:xfrm>
            <a:off x="7518010" y="2453948"/>
            <a:ext cx="10616" cy="17792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5" idx="2"/>
            <a:endCxn id="27" idx="0"/>
          </p:cNvCxnSpPr>
          <p:nvPr/>
        </p:nvCxnSpPr>
        <p:spPr>
          <a:xfrm>
            <a:off x="3509873" y="2504200"/>
            <a:ext cx="0" cy="17216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6" idx="2"/>
            <a:endCxn id="21" idx="0"/>
          </p:cNvCxnSpPr>
          <p:nvPr/>
        </p:nvCxnSpPr>
        <p:spPr>
          <a:xfrm flipH="1">
            <a:off x="2151960" y="2504200"/>
            <a:ext cx="2757" cy="17216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8" idx="2"/>
            <a:endCxn id="32" idx="0"/>
          </p:cNvCxnSpPr>
          <p:nvPr/>
        </p:nvCxnSpPr>
        <p:spPr>
          <a:xfrm>
            <a:off x="799560" y="2504200"/>
            <a:ext cx="0" cy="17216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</a:t>
            </a:r>
            <a:r>
              <a: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7.1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시연 시나리오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3696" y="3515771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72762" y="4233244"/>
            <a:ext cx="1111728" cy="3939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Q&amp;A </a:t>
            </a:r>
            <a:r>
              <a:rPr lang="ko-KR" altLang="en-US" sz="105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답글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작성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수정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3696" y="2095523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회원 가입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96096" y="4225894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장바구니 담기 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바로 주문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00970" y="3515771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주문서 작성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결제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2334" y="2789146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식단 선택 후 주문 완료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54009" y="2095523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리뷰 작성 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&amp;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평점 부여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98854" y="2095523"/>
            <a:ext cx="1111727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주문 내역 확인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54010" y="4225894"/>
            <a:ext cx="1111727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Q&amp;A </a:t>
            </a:r>
            <a:r>
              <a:rPr lang="ko-KR" altLang="en-US" sz="11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수정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62146" y="2779329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주문 건 확인 및 상태 변경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72763" y="3515771"/>
            <a:ext cx="1111727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식단 등록 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및 수정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0970" y="2781392"/>
            <a:ext cx="1111728" cy="4241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리뷰 </a:t>
            </a:r>
            <a:r>
              <a:rPr lang="ko-KR" altLang="en-US" sz="11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및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대댓글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작성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58245" y="3515771"/>
            <a:ext cx="1111728" cy="3983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Q&amp;A </a:t>
            </a:r>
            <a:r>
              <a:rPr lang="ko-KR" altLang="en-US" sz="11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작성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3696" y="4225894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상품 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식단표 조회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15519" y="3514574"/>
            <a:ext cx="1111727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회원 탈퇴</a:t>
            </a:r>
            <a:endParaRPr lang="en-US" altLang="ko-KR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3696" y="2805647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아이디 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비밀번호 찾기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15518" y="4225894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검색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962146" y="1207768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관리자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85358" y="1207768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회원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962146" y="2045271"/>
            <a:ext cx="1111728" cy="40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5" name="직선 연결선 54"/>
          <p:cNvCxnSpPr>
            <a:stCxn id="21" idx="1"/>
            <a:endCxn id="32" idx="3"/>
          </p:cNvCxnSpPr>
          <p:nvPr/>
        </p:nvCxnSpPr>
        <p:spPr>
          <a:xfrm flipH="1">
            <a:off x="1355424" y="4430233"/>
            <a:ext cx="2406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1"/>
            <a:endCxn id="26" idx="3"/>
          </p:cNvCxnSpPr>
          <p:nvPr/>
        </p:nvCxnSpPr>
        <p:spPr>
          <a:xfrm flipH="1">
            <a:off x="2710580" y="2299862"/>
            <a:ext cx="24342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7" idx="1"/>
            <a:endCxn id="27" idx="3"/>
          </p:cNvCxnSpPr>
          <p:nvPr/>
        </p:nvCxnSpPr>
        <p:spPr>
          <a:xfrm flipH="1">
            <a:off x="4065736" y="4430233"/>
            <a:ext cx="24978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5" idx="2"/>
            <a:endCxn id="37" idx="0"/>
          </p:cNvCxnSpPr>
          <p:nvPr/>
        </p:nvCxnSpPr>
        <p:spPr>
          <a:xfrm flipH="1">
            <a:off x="4871382" y="3923251"/>
            <a:ext cx="1" cy="3026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</a:t>
            </a:r>
            <a:r>
              <a:rPr lang="ko-KR" altLang="en-US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7.2 </a:t>
            </a:r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동영상 시연 및 </a:t>
            </a:r>
            <a:r>
              <a:rPr lang="en-US" altLang="ko-KR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DEMO </a:t>
            </a:r>
            <a:r>
              <a:rPr lang="ko-KR" altLang="en-US" sz="11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시연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48" y="2381906"/>
            <a:ext cx="8154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  <a:hlinkClick r:id="rId2"/>
              </a:rPr>
              <a:t>https://www.youtube.com/watch?v=dniltAhiu-w&amp;t=59s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142" y="1974440"/>
            <a:ext cx="3703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&lt; GREEN FOOD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시연 동영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상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링크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4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678655" y="2867722"/>
            <a:ext cx="3550443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질의 응답 및 후기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CF7FB4-4D59-4D08-A960-FE543BA6C980}"/>
              </a:ext>
            </a:extLst>
          </p:cNvPr>
          <p:cNvSpPr txBox="1"/>
          <p:nvPr/>
        </p:nvSpPr>
        <p:spPr>
          <a:xfrm>
            <a:off x="678655" y="3352469"/>
            <a:ext cx="3590745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8.1 Q&amp;A </a:t>
            </a:r>
          </a:p>
          <a:p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후기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A6B227-0842-4CE1-9C41-50A118FB19F8}"/>
              </a:ext>
            </a:extLst>
          </p:cNvPr>
          <p:cNvSpPr txBox="1"/>
          <p:nvPr/>
        </p:nvSpPr>
        <p:spPr>
          <a:xfrm>
            <a:off x="678279" y="1570722"/>
            <a:ext cx="1191482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9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7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4F6EB1B-0A93-4489-860C-CB13ADF6678C}"/>
              </a:ext>
            </a:extLst>
          </p:cNvPr>
          <p:cNvGrpSpPr/>
          <p:nvPr/>
        </p:nvGrpSpPr>
        <p:grpSpPr>
          <a:xfrm>
            <a:off x="2497350" y="659927"/>
            <a:ext cx="4238836" cy="3830128"/>
            <a:chOff x="3929974" y="1259731"/>
            <a:chExt cx="4338537" cy="4338537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259840AC-1C12-4DAD-ABC4-674FA58E253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2284683C-5165-45B1-A094-8B4CC1D6C482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41040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7B710C6D-8A5D-4A27-BEA6-D68E2AE3568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6DF584BA-FBED-47C1-913F-ED2AF7AC76B0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33433F4C-8945-44A4-ACBC-6FA65B83C181}"/>
                </a:ext>
              </a:extLst>
            </p:cNvPr>
            <p:cNvCxnSpPr>
              <a:cxnSpLocks/>
            </p:cNvCxnSpPr>
            <p:nvPr/>
          </p:nvCxnSpPr>
          <p:spPr>
            <a:xfrm>
              <a:off x="6466195" y="1259731"/>
              <a:ext cx="1802316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8AD40BC1-2046-4E3B-8F96-8BE167F49B11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85EE874-9102-4AF1-9B9D-F316A17E172F}"/>
              </a:ext>
            </a:extLst>
          </p:cNvPr>
          <p:cNvSpPr txBox="1"/>
          <p:nvPr/>
        </p:nvSpPr>
        <p:spPr>
          <a:xfrm>
            <a:off x="2444367" y="1113423"/>
            <a:ext cx="434480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7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8. </a:t>
            </a:r>
            <a:r>
              <a:rPr lang="ko-KR" altLang="en-US" sz="27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후기 및 질의 응답</a:t>
            </a:r>
            <a:endParaRPr lang="ko-KR" altLang="en-US" sz="27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1986" y="2432649"/>
            <a:ext cx="36295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6095666" y="3829374"/>
            <a:ext cx="412974" cy="412975"/>
            <a:chOff x="11387587" y="219109"/>
            <a:chExt cx="629729" cy="629729"/>
          </a:xfrm>
        </p:grpSpPr>
        <p:sp>
          <p:nvSpPr>
            <p:cNvPr id="26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5199910" y="4242349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5EE874-9102-4AF1-9B9D-F316A17E172F}"/>
              </a:ext>
            </a:extLst>
          </p:cNvPr>
          <p:cNvSpPr txBox="1"/>
          <p:nvPr/>
        </p:nvSpPr>
        <p:spPr>
          <a:xfrm>
            <a:off x="2801986" y="1991843"/>
            <a:ext cx="361752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8.1 Q &amp; A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84110" y="171292"/>
            <a:ext cx="413572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후기 및 질의 응답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168218" y="636631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8.2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후기 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32" name="부분 원형 13">
              <a:extLst>
                <a:ext uri="{FF2B5EF4-FFF2-40B4-BE49-F238E27FC236}">
                  <a16:creationId xmlns:a16="http://schemas.microsoft.com/office/drawing/2014/main" xmlns="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1B9E7D-CF67-4FFB-B1D8-D1180E77897E}"/>
              </a:ext>
            </a:extLst>
          </p:cNvPr>
          <p:cNvSpPr txBox="1"/>
          <p:nvPr/>
        </p:nvSpPr>
        <p:spPr>
          <a:xfrm>
            <a:off x="1511750" y="1817789"/>
            <a:ext cx="2429875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조장 강나래</a:t>
            </a:r>
            <a:endParaRPr lang="ko-KR" altLang="en-US" sz="900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A7C8655-F0B7-4CC2-9E60-D3D5E9958A35}"/>
              </a:ext>
            </a:extLst>
          </p:cNvPr>
          <p:cNvSpPr txBox="1"/>
          <p:nvPr/>
        </p:nvSpPr>
        <p:spPr>
          <a:xfrm>
            <a:off x="5319096" y="1814250"/>
            <a:ext cx="2429875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조원 전민식</a:t>
            </a:r>
            <a:endParaRPr lang="ko-KR" altLang="en-US" sz="9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1C53D29-507A-49EC-8D8E-DEA538F1D63E}"/>
              </a:ext>
            </a:extLst>
          </p:cNvPr>
          <p:cNvSpPr txBox="1"/>
          <p:nvPr/>
        </p:nvSpPr>
        <p:spPr>
          <a:xfrm>
            <a:off x="1515558" y="3368385"/>
            <a:ext cx="2429875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조원 이한별</a:t>
            </a:r>
            <a:endParaRPr lang="ko-KR" altLang="en-US" sz="9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CA5C4D8-91FE-4A58-A522-E28FA141EE1D}"/>
              </a:ext>
            </a:extLst>
          </p:cNvPr>
          <p:cNvSpPr txBox="1"/>
          <p:nvPr/>
        </p:nvSpPr>
        <p:spPr>
          <a:xfrm>
            <a:off x="5319096" y="3368385"/>
            <a:ext cx="2429875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조원 이명균</a:t>
            </a:r>
            <a:endParaRPr lang="ko-KR" altLang="en-US" sz="9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7ED3644-68EE-4271-B716-32449D973D1C}"/>
              </a:ext>
            </a:extLst>
          </p:cNvPr>
          <p:cNvSpPr/>
          <p:nvPr/>
        </p:nvSpPr>
        <p:spPr>
          <a:xfrm>
            <a:off x="4829793" y="1758280"/>
            <a:ext cx="489304" cy="48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B1B12E1-D6DA-42BD-BF3A-4534918F118A}"/>
              </a:ext>
            </a:extLst>
          </p:cNvPr>
          <p:cNvSpPr/>
          <p:nvPr/>
        </p:nvSpPr>
        <p:spPr>
          <a:xfrm>
            <a:off x="1022446" y="3269352"/>
            <a:ext cx="489304" cy="489304"/>
          </a:xfrm>
          <a:prstGeom prst="ellipse">
            <a:avLst/>
          </a:prstGeom>
          <a:solidFill>
            <a:srgbClr val="2A8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8B7295A-B6F3-4995-BA7D-F792A9F07A71}"/>
              </a:ext>
            </a:extLst>
          </p:cNvPr>
          <p:cNvSpPr/>
          <p:nvPr/>
        </p:nvSpPr>
        <p:spPr>
          <a:xfrm>
            <a:off x="4829793" y="3227607"/>
            <a:ext cx="489304" cy="4893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7ED3644-68EE-4271-B716-32449D973D1C}"/>
              </a:ext>
            </a:extLst>
          </p:cNvPr>
          <p:cNvSpPr/>
          <p:nvPr/>
        </p:nvSpPr>
        <p:spPr>
          <a:xfrm>
            <a:off x="1026258" y="1758279"/>
            <a:ext cx="489304" cy="48930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F37FAA1-F473-4543-9617-C43241CA44A3}"/>
              </a:ext>
            </a:extLst>
          </p:cNvPr>
          <p:cNvSpPr txBox="1"/>
          <p:nvPr/>
        </p:nvSpPr>
        <p:spPr>
          <a:xfrm>
            <a:off x="3069908" y="1085908"/>
            <a:ext cx="2429875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ko-KR" altLang="en-US" sz="15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후기 </a:t>
            </a:r>
            <a:r>
              <a:rPr lang="en-US" altLang="ko-KR" sz="15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500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CBEF14F-A78C-4D5D-B31D-FCB5A6FCFB62}"/>
              </a:ext>
            </a:extLst>
          </p:cNvPr>
          <p:cNvSpPr txBox="1"/>
          <p:nvPr/>
        </p:nvSpPr>
        <p:spPr>
          <a:xfrm>
            <a:off x="5319099" y="2036042"/>
            <a:ext cx="3136938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팀 프로젝트를 진행 하면서 하나의 테이블로 셋으로 나눈 게시판과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장바구니 등 기능을 구현 해나가면서 코딩 실력 향상에 많은 도움이 되었고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의도 했던 대로 기능을 무사히 구현하여 전체적으로 만족스러운 프로젝트였다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그리고 취업 후 하게 될 협업의 축소판을 미리 체험 해볼 수 있어서 좋은 경험이 되었다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CBEF14F-A78C-4D5D-B31D-FCB5A6FCFB62}"/>
              </a:ext>
            </a:extLst>
          </p:cNvPr>
          <p:cNvSpPr txBox="1"/>
          <p:nvPr/>
        </p:nvSpPr>
        <p:spPr>
          <a:xfrm>
            <a:off x="1515561" y="2036041"/>
            <a:ext cx="3136938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지반을 다지는 일이 가장 중요하다는 것을 다시 한번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느낄수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 있었습니다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계획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설계부터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view page,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기능 구현까지 모든 작업은 하나의 줄기로 연결되어 있었고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그만큼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팀원들간의 주기적인 협의가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필수적이였습니다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팀프로젝트가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앞으로의 미래에 큰 도움이 되는 기초가 되어주리라 생각합니다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팀 고생하셨습니다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BEF14F-A78C-4D5D-B31D-FCB5A6FCFB62}"/>
              </a:ext>
            </a:extLst>
          </p:cNvPr>
          <p:cNvSpPr txBox="1"/>
          <p:nvPr/>
        </p:nvSpPr>
        <p:spPr>
          <a:xfrm>
            <a:off x="1511749" y="3576135"/>
            <a:ext cx="3136938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팀 프로젝트를 진행하면서 수업 때 배운 내용을 팀원들과 처음으로 하나부터 열까지 만들어보며 우여곡절도 많았지만 그만큼 전보다 실력이 향상된 느낌을 받았고 책임감도 느꼈다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함께 프로젝트를 진행하면서 서로의 지식을 공유하기도 하고 새로운 코드를 발견하면서 성장하는데 큰 도움이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되었다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BEF14F-A78C-4D5D-B31D-FCB5A6FCFB62}"/>
              </a:ext>
            </a:extLst>
          </p:cNvPr>
          <p:cNvSpPr txBox="1"/>
          <p:nvPr/>
        </p:nvSpPr>
        <p:spPr>
          <a:xfrm>
            <a:off x="5339934" y="3563846"/>
            <a:ext cx="313693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교육과정에서 배운 여러 가지 기술을 바탕으로 상품목록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상세설명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식단선택 등의 기능을 설계 및 구현하기 위해서 최선을 다하였다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이번 팀 프로젝트 과정을 통해 팀원과의 유기적인 소통과 호흡의 중요성을 배울 수 있었다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그리고 프로젝트 진행의 모든 과정이 내게 의미 있는 시간이었다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8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2406071" y="2581972"/>
            <a:ext cx="434480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A7294032-ED16-4381-A02F-9DC35B23F60C}"/>
              </a:ext>
            </a:extLst>
          </p:cNvPr>
          <p:cNvGrpSpPr/>
          <p:nvPr/>
        </p:nvGrpSpPr>
        <p:grpSpPr>
          <a:xfrm rot="16200000">
            <a:off x="4170409" y="1630219"/>
            <a:ext cx="803186" cy="803186"/>
            <a:chOff x="11387587" y="219109"/>
            <a:chExt cx="629729" cy="629729"/>
          </a:xfrm>
        </p:grpSpPr>
        <p:sp>
          <p:nvSpPr>
            <p:cNvPr id="8" name="부분 원형 7">
              <a:extLst>
                <a:ext uri="{FF2B5EF4-FFF2-40B4-BE49-F238E27FC236}">
                  <a16:creationId xmlns="" xmlns:a16="http://schemas.microsoft.com/office/drawing/2014/main" id="{48A181E7-5340-4C11-B45B-753EC22AC546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832EE78-F9BD-43FD-8851-A1D8877C990F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5EE874-9102-4AF1-9B9D-F316A17E172F}"/>
              </a:ext>
            </a:extLst>
          </p:cNvPr>
          <p:cNvSpPr txBox="1"/>
          <p:nvPr/>
        </p:nvSpPr>
        <p:spPr>
          <a:xfrm>
            <a:off x="2406071" y="3520502"/>
            <a:ext cx="434480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 you.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44F6EB1B-0A93-4489-860C-CB13ADF6678C}"/>
              </a:ext>
            </a:extLst>
          </p:cNvPr>
          <p:cNvGrpSpPr/>
          <p:nvPr/>
        </p:nvGrpSpPr>
        <p:grpSpPr>
          <a:xfrm>
            <a:off x="2497350" y="659927"/>
            <a:ext cx="4238836" cy="3830128"/>
            <a:chOff x="3929974" y="1259731"/>
            <a:chExt cx="4338537" cy="4338537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259840AC-1C12-4DAD-ABC4-674FA58E253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2284683C-5165-45B1-A094-8B4CC1D6C482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41040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7B710C6D-8A5D-4A27-BEA6-D68E2AE3568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6DF584BA-FBED-47C1-913F-ED2AF7AC76B0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33433F4C-8945-44A4-ACBC-6FA65B83C181}"/>
                </a:ext>
              </a:extLst>
            </p:cNvPr>
            <p:cNvCxnSpPr>
              <a:cxnSpLocks/>
            </p:cNvCxnSpPr>
            <p:nvPr/>
          </p:nvCxnSpPr>
          <p:spPr>
            <a:xfrm>
              <a:off x="6466195" y="1259731"/>
              <a:ext cx="1802316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8AD40BC1-2046-4E3B-8F96-8BE167F49B11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88" y="5598268"/>
              <a:ext cx="103763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4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84108" y="171292"/>
            <a:ext cx="455218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1.1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추진배경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3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476011"/>
              </p:ext>
            </p:extLst>
          </p:nvPr>
        </p:nvGraphicFramePr>
        <p:xfrm>
          <a:off x="413852" y="1108733"/>
          <a:ext cx="8316297" cy="27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12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090" y="4097570"/>
            <a:ext cx="8103475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현대인이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간편식을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이용하는 가장 큰 이유는 식사 준비 시간을 줄이기 위해서인 것으로 판단된다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→  식사 준비 시간을 단축 시키면서 경제적이고 </a:t>
            </a:r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균형잡힌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 식단의 간편식이 필요하다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8" y="171290"/>
            <a:ext cx="413570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1.2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목적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목표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47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893194" y="1325377"/>
            <a:ext cx="80189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C1F387BE-DC28-48B3-B100-B7FE3F29932D}"/>
              </a:ext>
            </a:extLst>
          </p:cNvPr>
          <p:cNvGrpSpPr/>
          <p:nvPr/>
        </p:nvGrpSpPr>
        <p:grpSpPr>
          <a:xfrm>
            <a:off x="821667" y="1678124"/>
            <a:ext cx="7446752" cy="495733"/>
            <a:chOff x="3929974" y="1259731"/>
            <a:chExt cx="4338537" cy="4338537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C78FE1F1-5160-4147-9EE6-84D3749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81526207-24DB-4B5D-ABEA-EF0DEA5331B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C3B3B463-B07B-480A-A1C7-D7DEF8FB28FD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4E6602A4-7E31-40E1-97CD-5EC527A211D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4BDBE4E7-37A1-4989-B6C8-3EA56C0739BD}"/>
                </a:ext>
              </a:extLst>
            </p:cNvPr>
            <p:cNvCxnSpPr>
              <a:cxnSpLocks/>
            </p:cNvCxnSpPr>
            <p:nvPr/>
          </p:nvCxnSpPr>
          <p:spPr>
            <a:xfrm>
              <a:off x="5641266" y="1259731"/>
              <a:ext cx="2627245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928F9270-D7D8-4682-9CC8-B582F301FDE6}"/>
                </a:ext>
              </a:extLst>
            </p:cNvPr>
            <p:cNvCxnSpPr>
              <a:cxnSpLocks/>
            </p:cNvCxnSpPr>
            <p:nvPr/>
          </p:nvCxnSpPr>
          <p:spPr>
            <a:xfrm>
              <a:off x="6459217" y="5598268"/>
              <a:ext cx="1802809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1108437" y="1765491"/>
            <a:ext cx="7282898" cy="3231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바쁜 현대인들을 위하여 균형 잡힌 식단의 도시락을 제공하여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식사 준비 시간을 단축하고 영양 불균형을 해결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893014" y="2767208"/>
            <a:ext cx="80207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dirty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C1F387BE-DC28-48B3-B100-B7FE3F29932D}"/>
              </a:ext>
            </a:extLst>
          </p:cNvPr>
          <p:cNvGrpSpPr/>
          <p:nvPr/>
        </p:nvGrpSpPr>
        <p:grpSpPr>
          <a:xfrm>
            <a:off x="821666" y="3111978"/>
            <a:ext cx="7446752" cy="1643333"/>
            <a:chOff x="3929974" y="1259731"/>
            <a:chExt cx="4338537" cy="4338537"/>
          </a:xfrm>
        </p:grpSpPr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C78FE1F1-5160-4147-9EE6-84D3749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59731"/>
              <a:ext cx="1724121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81526207-24DB-4B5D-ABEA-EF0DEA5331B6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5598268"/>
              <a:ext cx="2607013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C3B3B463-B07B-480A-A1C7-D7DEF8FB28FD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74" y="1269458"/>
              <a:ext cx="0" cy="432881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4E6602A4-7E31-40E1-97CD-5EC527A211D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1269458"/>
              <a:ext cx="0" cy="432881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4BDBE4E7-37A1-4989-B6C8-3EA56C0739BD}"/>
                </a:ext>
              </a:extLst>
            </p:cNvPr>
            <p:cNvCxnSpPr>
              <a:cxnSpLocks/>
            </p:cNvCxnSpPr>
            <p:nvPr/>
          </p:nvCxnSpPr>
          <p:spPr>
            <a:xfrm>
              <a:off x="5596033" y="1259731"/>
              <a:ext cx="2672478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928F9270-D7D8-4682-9CC8-B582F301FDE6}"/>
                </a:ext>
              </a:extLst>
            </p:cNvPr>
            <p:cNvCxnSpPr>
              <a:cxnSpLocks/>
            </p:cNvCxnSpPr>
            <p:nvPr/>
          </p:nvCxnSpPr>
          <p:spPr>
            <a:xfrm>
              <a:off x="6485603" y="5598268"/>
              <a:ext cx="1776423" cy="0"/>
            </a:xfrm>
            <a:prstGeom prst="line">
              <a:avLst/>
            </a:prstGeom>
            <a:ln w="28575">
              <a:solidFill>
                <a:srgbClr val="2A8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내용 개체 틀 2"/>
          <p:cNvSpPr txBox="1">
            <a:spLocks/>
          </p:cNvSpPr>
          <p:nvPr/>
        </p:nvSpPr>
        <p:spPr>
          <a:xfrm>
            <a:off x="1119446" y="3294944"/>
            <a:ext cx="4134726" cy="127921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Wingdings" pitchFamily="2" charset="2"/>
              <a:buChar char="§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식단표를 미리 확인하여 본인이 원하는 날짜에 맞추어 주문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14313" indent="-214313" algn="l">
              <a:buFont typeface="Wingdings" pitchFamily="2" charset="2"/>
              <a:buChar char="§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14313" indent="-214313" algn="l">
              <a:buFont typeface="Wingdings" pitchFamily="2" charset="2"/>
              <a:buChar char="§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메뉴 선택에서 주문까지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를 간소화하여 편리한 주문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방식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14313" indent="-214313" algn="l">
              <a:buFont typeface="Wingdings" pitchFamily="2" charset="2"/>
              <a:buChar char="§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14313" indent="-214313" algn="l">
              <a:buFont typeface="Wingdings" pitchFamily="2" charset="2"/>
              <a:buChar char="§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소비자의 의견을 적극적으로 반영할 수 있는 리뷰 시스템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구축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0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678655" y="2867722"/>
            <a:ext cx="3550443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팀 구성 및 개발일정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CF7FB4-4D59-4D08-A960-FE543BA6C980}"/>
              </a:ext>
            </a:extLst>
          </p:cNvPr>
          <p:cNvSpPr txBox="1"/>
          <p:nvPr/>
        </p:nvSpPr>
        <p:spPr>
          <a:xfrm>
            <a:off x="678655" y="3352469"/>
            <a:ext cx="3590745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팀 구성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(R &amp; R)</a:t>
            </a:r>
          </a:p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일정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1A6B227-0842-4CE1-9C41-50A118FB19F8}"/>
              </a:ext>
            </a:extLst>
          </p:cNvPr>
          <p:cNvSpPr txBox="1"/>
          <p:nvPr/>
        </p:nvSpPr>
        <p:spPr>
          <a:xfrm>
            <a:off x="678279" y="1570722"/>
            <a:ext cx="1191482" cy="1396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8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8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10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0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4A6E10-10AA-42D8-A123-140AC4A67C56}"/>
              </a:ext>
            </a:extLst>
          </p:cNvPr>
          <p:cNvSpPr/>
          <p:nvPr/>
        </p:nvSpPr>
        <p:spPr>
          <a:xfrm>
            <a:off x="0" y="1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115E53-5B2A-486B-863B-46924206EA03}"/>
              </a:ext>
            </a:extLst>
          </p:cNvPr>
          <p:cNvSpPr txBox="1"/>
          <p:nvPr/>
        </p:nvSpPr>
        <p:spPr>
          <a:xfrm>
            <a:off x="84109" y="171290"/>
            <a:ext cx="413572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팀 구성 및 개발일정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168217" y="636630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2.1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팀 구성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(R &amp; R)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AFD7851-7B65-4D20-8428-F328D723B366}"/>
              </a:ext>
            </a:extLst>
          </p:cNvPr>
          <p:cNvSpPr/>
          <p:nvPr/>
        </p:nvSpPr>
        <p:spPr>
          <a:xfrm>
            <a:off x="4941677" y="1838610"/>
            <a:ext cx="1601175" cy="160117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4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강나래</a:t>
            </a:r>
            <a:endParaRPr lang="ko-KR" altLang="en-US" sz="2400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0DDAD2B9-A214-4179-B99B-C5B70FAF5AD6}"/>
              </a:ext>
            </a:extLst>
          </p:cNvPr>
          <p:cNvSpPr/>
          <p:nvPr/>
        </p:nvSpPr>
        <p:spPr>
          <a:xfrm>
            <a:off x="4938752" y="3104320"/>
            <a:ext cx="1601175" cy="1601174"/>
          </a:xfrm>
          <a:prstGeom prst="ellipse">
            <a:avLst/>
          </a:prstGeom>
          <a:solidFill>
            <a:srgbClr val="2A8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이한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F4AA7B3A-3D81-4662-81F1-97F90A078AD9}"/>
              </a:ext>
            </a:extLst>
          </p:cNvPr>
          <p:cNvSpPr/>
          <p:nvPr/>
        </p:nvSpPr>
        <p:spPr>
          <a:xfrm>
            <a:off x="6339901" y="3104320"/>
            <a:ext cx="1601175" cy="1601174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이명균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7ED3644-68EE-4271-B716-32449D973D1C}"/>
              </a:ext>
            </a:extLst>
          </p:cNvPr>
          <p:cNvSpPr/>
          <p:nvPr/>
        </p:nvSpPr>
        <p:spPr>
          <a:xfrm>
            <a:off x="1342875" y="2242973"/>
            <a:ext cx="489304" cy="48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9B1B12E1-D6DA-42BD-BF3A-4534918F118A}"/>
              </a:ext>
            </a:extLst>
          </p:cNvPr>
          <p:cNvSpPr/>
          <p:nvPr/>
        </p:nvSpPr>
        <p:spPr>
          <a:xfrm>
            <a:off x="1342875" y="3180562"/>
            <a:ext cx="489304" cy="489304"/>
          </a:xfrm>
          <a:prstGeom prst="ellipse">
            <a:avLst/>
          </a:prstGeom>
          <a:solidFill>
            <a:srgbClr val="2A80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8B7295A-B6F3-4995-BA7D-F792A9F07A71}"/>
              </a:ext>
            </a:extLst>
          </p:cNvPr>
          <p:cNvSpPr/>
          <p:nvPr/>
        </p:nvSpPr>
        <p:spPr>
          <a:xfrm>
            <a:off x="1342875" y="4279889"/>
            <a:ext cx="489304" cy="4893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1927446" y="2242973"/>
            <a:ext cx="100625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1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조원 전민식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999446C-8E5D-4CC1-8295-A3C938983178}"/>
              </a:ext>
            </a:extLst>
          </p:cNvPr>
          <p:cNvSpPr txBox="1"/>
          <p:nvPr/>
        </p:nvSpPr>
        <p:spPr>
          <a:xfrm>
            <a:off x="1932214" y="2458956"/>
            <a:ext cx="211097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장바구니 기능 설계 및 구현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 기능  설계 및 구현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PPT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제작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ADC2FC2-DB6A-4132-861E-76AB43BF3120}"/>
              </a:ext>
            </a:extLst>
          </p:cNvPr>
          <p:cNvSpPr txBox="1"/>
          <p:nvPr/>
        </p:nvSpPr>
        <p:spPr>
          <a:xfrm>
            <a:off x="1927446" y="3180562"/>
            <a:ext cx="112055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1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조원 이한별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EA04F0-641C-4A26-A5A0-8ACCC90F7ED8}"/>
              </a:ext>
            </a:extLst>
          </p:cNvPr>
          <p:cNvSpPr txBox="1"/>
          <p:nvPr/>
        </p:nvSpPr>
        <p:spPr>
          <a:xfrm>
            <a:off x="1932214" y="3396546"/>
            <a:ext cx="2110975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데이터베이스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구축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기능 설계 및 구현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주소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API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 주문 및 결제 기능 설계 및 구현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4D3FE46-58D3-4CC6-B7B4-EDB226E9925E}"/>
              </a:ext>
            </a:extLst>
          </p:cNvPr>
          <p:cNvSpPr txBox="1"/>
          <p:nvPr/>
        </p:nvSpPr>
        <p:spPr>
          <a:xfrm>
            <a:off x="1927446" y="4278012"/>
            <a:ext cx="1111029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1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조원 이명균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1EE5656-427D-439E-A5A6-BBE3649879F3}"/>
              </a:ext>
            </a:extLst>
          </p:cNvPr>
          <p:cNvSpPr txBox="1"/>
          <p:nvPr/>
        </p:nvSpPr>
        <p:spPr>
          <a:xfrm>
            <a:off x="1932214" y="4493996"/>
            <a:ext cx="211097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 목록 및 상세 페이지 구현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식단 선택 페이지 구현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영상 촬영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AFD7851-7B65-4D20-8428-F328D723B366}"/>
              </a:ext>
            </a:extLst>
          </p:cNvPr>
          <p:cNvSpPr/>
          <p:nvPr/>
        </p:nvSpPr>
        <p:spPr>
          <a:xfrm>
            <a:off x="6339901" y="1841270"/>
            <a:ext cx="1601175" cy="1601174"/>
          </a:xfrm>
          <a:prstGeom prst="ellipse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전민식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67ED3644-68EE-4271-B716-32449D973D1C}"/>
              </a:ext>
            </a:extLst>
          </p:cNvPr>
          <p:cNvSpPr/>
          <p:nvPr/>
        </p:nvSpPr>
        <p:spPr>
          <a:xfrm>
            <a:off x="1342875" y="1239695"/>
            <a:ext cx="489304" cy="489304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F579B64-FAE8-4872-9A5B-FF95D975A823}"/>
              </a:ext>
            </a:extLst>
          </p:cNvPr>
          <p:cNvSpPr txBox="1"/>
          <p:nvPr/>
        </p:nvSpPr>
        <p:spPr>
          <a:xfrm>
            <a:off x="1927446" y="1151208"/>
            <a:ext cx="10634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2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조장 강나래</a:t>
            </a:r>
            <a:endParaRPr lang="ko-KR" altLang="en-US" sz="1200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999446C-8E5D-4CC1-8295-A3C938983178}"/>
              </a:ext>
            </a:extLst>
          </p:cNvPr>
          <p:cNvSpPr txBox="1"/>
          <p:nvPr/>
        </p:nvSpPr>
        <p:spPr>
          <a:xfrm>
            <a:off x="1935362" y="1398034"/>
            <a:ext cx="2110975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 페이지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제작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기능 설계 및 구현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기능 설계 및 구현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TEST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총괄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1"/>
            <a:ext cx="412974" cy="412975"/>
            <a:chOff x="11387587" y="219109"/>
            <a:chExt cx="629729" cy="629729"/>
          </a:xfrm>
        </p:grpSpPr>
        <p:sp>
          <p:nvSpPr>
            <p:cNvPr id="32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F37FAA1-F473-4543-9617-C43241CA44A3}"/>
              </a:ext>
            </a:extLst>
          </p:cNvPr>
          <p:cNvSpPr txBox="1"/>
          <p:nvPr/>
        </p:nvSpPr>
        <p:spPr>
          <a:xfrm>
            <a:off x="5252717" y="1239694"/>
            <a:ext cx="2429875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&lt; 3</a:t>
            </a:r>
            <a:r>
              <a:rPr lang="ko-KR" altLang="en-US" sz="15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조 팀원 소개 </a:t>
            </a:r>
            <a:r>
              <a:rPr lang="en-US" altLang="ko-KR" sz="1500" dirty="0" smtClean="0">
                <a:solidFill>
                  <a:srgbClr val="2A8033"/>
                </a:solidFill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500" dirty="0">
              <a:solidFill>
                <a:srgbClr val="2A803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4A6E10-10AA-42D8-A123-140AC4A67C56}"/>
              </a:ext>
            </a:extLst>
          </p:cNvPr>
          <p:cNvSpPr/>
          <p:nvPr/>
        </p:nvSpPr>
        <p:spPr>
          <a:xfrm>
            <a:off x="0" y="3"/>
            <a:ext cx="9144000" cy="957532"/>
          </a:xfrm>
          <a:prstGeom prst="rect">
            <a:avLst/>
          </a:prstGeom>
          <a:solidFill>
            <a:srgbClr val="2A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115E53-5B2A-486B-863B-46924206EA03}"/>
              </a:ext>
            </a:extLst>
          </p:cNvPr>
          <p:cNvSpPr txBox="1"/>
          <p:nvPr/>
        </p:nvSpPr>
        <p:spPr>
          <a:xfrm>
            <a:off x="84109" y="171292"/>
            <a:ext cx="5569791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팀 구성 및 개발일정</a:t>
            </a:r>
            <a:endParaRPr lang="ko-KR" altLang="en-US" sz="27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66411D-6D95-4D2C-B22F-273C0279B68C}"/>
              </a:ext>
            </a:extLst>
          </p:cNvPr>
          <p:cNvSpPr txBox="1"/>
          <p:nvPr/>
        </p:nvSpPr>
        <p:spPr>
          <a:xfrm>
            <a:off x="168217" y="636629"/>
            <a:ext cx="359074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2.2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일정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91B6F76-56C9-460A-96AD-98EA37661A0D}"/>
              </a:ext>
            </a:extLst>
          </p:cNvPr>
          <p:cNvGrpSpPr/>
          <p:nvPr/>
        </p:nvGrpSpPr>
        <p:grpSpPr>
          <a:xfrm rot="16200000">
            <a:off x="8474082" y="180402"/>
            <a:ext cx="412974" cy="412974"/>
            <a:chOff x="11387587" y="219109"/>
            <a:chExt cx="629729" cy="629729"/>
          </a:xfrm>
        </p:grpSpPr>
        <p:sp>
          <p:nvSpPr>
            <p:cNvPr id="24" name="부분 원형 13">
              <a:extLst>
                <a:ext uri="{FF2B5EF4-FFF2-40B4-BE49-F238E27FC236}">
                  <a16:creationId xmlns="" xmlns:a16="http://schemas.microsoft.com/office/drawing/2014/main" id="{B3C0868A-FD0A-4036-8A54-25EF92B558A2}"/>
                </a:ext>
              </a:extLst>
            </p:cNvPr>
            <p:cNvSpPr/>
            <p:nvPr/>
          </p:nvSpPr>
          <p:spPr>
            <a:xfrm>
              <a:off x="11387587" y="219109"/>
              <a:ext cx="629729" cy="62972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7A5EA2C-705F-4710-93B9-F0E1F756A30C}"/>
                </a:ext>
              </a:extLst>
            </p:cNvPr>
            <p:cNvSpPr/>
            <p:nvPr/>
          </p:nvSpPr>
          <p:spPr>
            <a:xfrm>
              <a:off x="11761537" y="223363"/>
              <a:ext cx="252764" cy="252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F66411D-6D95-4D2C-B22F-273C0279B68C}"/>
              </a:ext>
            </a:extLst>
          </p:cNvPr>
          <p:cNvSpPr txBox="1"/>
          <p:nvPr/>
        </p:nvSpPr>
        <p:spPr>
          <a:xfrm>
            <a:off x="7573961" y="593375"/>
            <a:ext cx="220448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GREEN FOOD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39484"/>
              </p:ext>
            </p:extLst>
          </p:nvPr>
        </p:nvGraphicFramePr>
        <p:xfrm>
          <a:off x="1051563" y="1188163"/>
          <a:ext cx="7040874" cy="3775854"/>
        </p:xfrm>
        <a:graphic>
          <a:graphicData uri="http://schemas.openxmlformats.org/drawingml/2006/table">
            <a:tbl>
              <a:tblPr/>
              <a:tblGrid>
                <a:gridCol w="2015047"/>
                <a:gridCol w="429689"/>
                <a:gridCol w="460304"/>
                <a:gridCol w="460304"/>
                <a:gridCol w="460304"/>
                <a:gridCol w="460304"/>
                <a:gridCol w="460304"/>
                <a:gridCol w="460304"/>
                <a:gridCol w="460304"/>
                <a:gridCol w="476170"/>
                <a:gridCol w="460304"/>
                <a:gridCol w="437536"/>
              </a:tblGrid>
              <a:tr h="2145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월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월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월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주제선정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및 분석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DB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설계 및 화면설계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구현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49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9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3.1. 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UI/UX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49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3.2.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회원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및 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EMAIL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서비스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구현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3.3.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게시판 구현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21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5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3.4.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상품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결제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상품 상세내역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나의 쇼핑정보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3.5.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상품상세페이지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구현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14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3.6.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장바구니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구현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endParaRPr lang="ko-KR" altLang="en-US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3.7.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식단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주문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구현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21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3.8.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관리자 구현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28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4.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UI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점검 및 미비점 보완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17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최종검토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및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PPT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작업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1925</Words>
  <Application>Microsoft Office PowerPoint</Application>
  <PresentationFormat>화면 슬라이드 쇼(16:9)</PresentationFormat>
  <Paragraphs>628</Paragraphs>
  <Slides>45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Administrator</cp:lastModifiedBy>
  <cp:revision>143</cp:revision>
  <dcterms:created xsi:type="dcterms:W3CDTF">2019-03-28T06:59:54Z</dcterms:created>
  <dcterms:modified xsi:type="dcterms:W3CDTF">2020-04-16T07:57:39Z</dcterms:modified>
</cp:coreProperties>
</file>