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3" r:id="rId4"/>
    <p:sldId id="274" r:id="rId5"/>
    <p:sldId id="279" r:id="rId6"/>
    <p:sldId id="275" r:id="rId7"/>
    <p:sldId id="276" r:id="rId8"/>
    <p:sldId id="272" r:id="rId9"/>
    <p:sldId id="270" r:id="rId10"/>
    <p:sldId id="271" r:id="rId11"/>
    <p:sldId id="269" r:id="rId12"/>
    <p:sldId id="266" r:id="rId13"/>
    <p:sldId id="277" r:id="rId14"/>
    <p:sldId id="263" r:id="rId15"/>
    <p:sldId id="265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56DFA-F14F-334F-A014-7E162CAD42C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21DA8-1387-C34E-93E8-699390C23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228298" cy="2342147"/>
          </a:xfrm>
        </p:spPr>
        <p:txBody>
          <a:bodyPr/>
          <a:lstStyle/>
          <a:p>
            <a:pPr algn="ctr"/>
            <a:r>
              <a:rPr lang="en-US" dirty="0" smtClean="0"/>
              <a:t>eGuard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Fall Detector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project MILESTONE </a:t>
            </a:r>
            <a:r>
              <a:rPr lang="en-US" dirty="0" smtClean="0"/>
              <a:t>2</a:t>
            </a:r>
          </a:p>
          <a:p>
            <a:r>
              <a:rPr lang="en-US" dirty="0"/>
              <a:t>	</a:t>
            </a:r>
            <a:r>
              <a:rPr lang="en-US" dirty="0" smtClean="0"/>
              <a:t>										- Narahari Sundaragopalan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Story 3</a:t>
            </a:r>
            <a:endParaRPr lang="en-US" dirty="0"/>
          </a:p>
          <a:p>
            <a:pPr lvl="1"/>
            <a:r>
              <a:rPr lang="en-US" dirty="0"/>
              <a:t>As a user, I want to know if the user's transition indicates a fall and the application should </a:t>
            </a:r>
            <a:r>
              <a:rPr lang="en-US" dirty="0" smtClean="0"/>
              <a:t>send an </a:t>
            </a:r>
            <a:r>
              <a:rPr lang="en-US" dirty="0"/>
              <a:t>emergency </a:t>
            </a:r>
            <a:r>
              <a:rPr lang="en-US" dirty="0" smtClean="0"/>
              <a:t>alert SMS</a:t>
            </a:r>
            <a:endParaRPr lang="en-US" dirty="0"/>
          </a:p>
          <a:p>
            <a:r>
              <a:rPr lang="en-US" b="1" dirty="0"/>
              <a:t>Acceptance Criteria</a:t>
            </a:r>
            <a:endParaRPr lang="en-US" dirty="0"/>
          </a:p>
          <a:p>
            <a:pPr lvl="1"/>
            <a:r>
              <a:rPr lang="en-US" dirty="0"/>
              <a:t>Application should monitor the user acceleration and correctly indicate, if the user has fallen, based on sudden increase in acceleration by checking a threshold </a:t>
            </a:r>
            <a:r>
              <a:rPr lang="en-US" dirty="0" smtClean="0"/>
              <a:t>value, and send an SMS to emergency contact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98074"/>
            <a:ext cx="10058400" cy="53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3982"/>
          </a:xfrm>
        </p:spPr>
        <p:txBody>
          <a:bodyPr/>
          <a:lstStyle/>
          <a:p>
            <a:r>
              <a:rPr lang="en-US" dirty="0" smtClean="0"/>
              <a:t>Threshold Value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9403742" cy="4195481"/>
          </a:xfrm>
        </p:spPr>
        <p:txBody>
          <a:bodyPr/>
          <a:lstStyle/>
          <a:p>
            <a:r>
              <a:rPr lang="en-US" dirty="0" smtClean="0"/>
              <a:t>Magnitude of </a:t>
            </a:r>
            <a:r>
              <a:rPr lang="en-US" dirty="0" smtClean="0"/>
              <a:t>Acceleration (in terms of “g”) </a:t>
            </a:r>
            <a:r>
              <a:rPr lang="en-US" dirty="0" smtClean="0"/>
              <a:t>=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quare </a:t>
            </a:r>
            <a:r>
              <a:rPr lang="en-US" dirty="0"/>
              <a:t>R</a:t>
            </a:r>
            <a:r>
              <a:rPr lang="en-US" dirty="0" smtClean="0"/>
              <a:t>oot </a:t>
            </a:r>
            <a:r>
              <a:rPr lang="en-US" dirty="0"/>
              <a:t>of the </a:t>
            </a:r>
            <a:r>
              <a:rPr lang="en-US" dirty="0" smtClean="0"/>
              <a:t>Sum </a:t>
            </a:r>
            <a:r>
              <a:rPr lang="en-US" dirty="0"/>
              <a:t>of the </a:t>
            </a:r>
            <a:r>
              <a:rPr lang="en-US" dirty="0" smtClean="0"/>
              <a:t>Squares </a:t>
            </a:r>
            <a:r>
              <a:rPr lang="en-US" dirty="0"/>
              <a:t>of the </a:t>
            </a:r>
            <a:r>
              <a:rPr lang="en-US" dirty="0" smtClean="0"/>
              <a:t>values </a:t>
            </a:r>
            <a:r>
              <a:rPr lang="en-US" dirty="0"/>
              <a:t>in each of the axes of the accelerometer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Acceleration = { Square Root of ( X</a:t>
            </a:r>
            <a:r>
              <a:rPr lang="en-US" baseline="30000" dirty="0" smtClean="0"/>
              <a:t>2 </a:t>
            </a:r>
            <a:r>
              <a:rPr lang="en-US" dirty="0" smtClean="0"/>
              <a:t>+ Y</a:t>
            </a:r>
            <a:r>
              <a:rPr lang="en-US" baseline="30000" dirty="0" smtClean="0"/>
              <a:t>2</a:t>
            </a:r>
            <a:r>
              <a:rPr lang="en-US" dirty="0" smtClean="0"/>
              <a:t> + Z</a:t>
            </a:r>
            <a:r>
              <a:rPr lang="en-US" baseline="30000" dirty="0" smtClean="0"/>
              <a:t>2</a:t>
            </a:r>
            <a:r>
              <a:rPr lang="en-US" dirty="0" smtClean="0"/>
              <a:t> ) </a:t>
            </a:r>
            <a:r>
              <a:rPr lang="en-US" dirty="0" smtClean="0"/>
              <a:t>}  * g</a:t>
            </a:r>
            <a:endParaRPr lang="en-US" dirty="0" smtClean="0"/>
          </a:p>
          <a:p>
            <a:pPr lvl="2"/>
            <a:r>
              <a:rPr lang="en-US" dirty="0" smtClean="0"/>
              <a:t>X </a:t>
            </a:r>
            <a:r>
              <a:rPr lang="mr-IN" dirty="0" smtClean="0"/>
              <a:t>–</a:t>
            </a:r>
            <a:r>
              <a:rPr lang="en-US" dirty="0" smtClean="0"/>
              <a:t> Reading in X-Axis of Accelerometer</a:t>
            </a:r>
          </a:p>
          <a:p>
            <a:pPr lvl="2"/>
            <a:r>
              <a:rPr lang="en-US" dirty="0" smtClean="0"/>
              <a:t>Y </a:t>
            </a:r>
            <a:r>
              <a:rPr lang="mr-IN" dirty="0"/>
              <a:t>–</a:t>
            </a:r>
            <a:r>
              <a:rPr lang="en-US" dirty="0"/>
              <a:t> Reading in </a:t>
            </a:r>
            <a:r>
              <a:rPr lang="en-US" dirty="0" smtClean="0"/>
              <a:t>Y-Axis </a:t>
            </a:r>
            <a:r>
              <a:rPr lang="en-US" dirty="0"/>
              <a:t>of Accelerometer</a:t>
            </a:r>
          </a:p>
          <a:p>
            <a:pPr lvl="2"/>
            <a:r>
              <a:rPr lang="en-US" dirty="0" smtClean="0"/>
              <a:t>Z </a:t>
            </a:r>
            <a:r>
              <a:rPr lang="mr-IN" dirty="0"/>
              <a:t>–</a:t>
            </a:r>
            <a:r>
              <a:rPr lang="en-US" dirty="0"/>
              <a:t> Reading in </a:t>
            </a:r>
            <a:r>
              <a:rPr lang="en-US" dirty="0" smtClean="0"/>
              <a:t>Z-Axis </a:t>
            </a:r>
            <a:r>
              <a:rPr lang="en-US" dirty="0"/>
              <a:t>of </a:t>
            </a:r>
            <a:r>
              <a:rPr lang="en-US" dirty="0" smtClean="0"/>
              <a:t>Accelerometer</a:t>
            </a:r>
          </a:p>
          <a:p>
            <a:pPr lvl="2"/>
            <a:r>
              <a:rPr lang="en-US" dirty="0" smtClean="0"/>
              <a:t>g </a:t>
            </a:r>
            <a:r>
              <a:rPr lang="mr-IN" dirty="0" smtClean="0"/>
              <a:t>–</a:t>
            </a:r>
            <a:r>
              <a:rPr lang="en-US" dirty="0" smtClean="0"/>
              <a:t> Acceleration due to gravity (9.81 m/s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Threshold Values for all cases are specified in the Table </a:t>
            </a:r>
            <a:r>
              <a:rPr lang="en-US" dirty="0" smtClean="0"/>
              <a:t>in terms of ”g”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01911"/>
          </a:xfrm>
        </p:spPr>
        <p:txBody>
          <a:bodyPr/>
          <a:lstStyle/>
          <a:p>
            <a:r>
              <a:rPr lang="en-US" sz="3200" dirty="0" smtClean="0"/>
              <a:t>Streaming Acceleration Data to detect Fall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5" y="1407696"/>
            <a:ext cx="10610090" cy="518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95608"/>
          </a:xfrm>
        </p:spPr>
        <p:txBody>
          <a:bodyPr/>
          <a:lstStyle/>
          <a:p>
            <a:r>
              <a:rPr lang="en-US" dirty="0" smtClean="0"/>
              <a:t>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97242"/>
            <a:ext cx="8946541" cy="4251157"/>
          </a:xfrm>
        </p:spPr>
        <p:txBody>
          <a:bodyPr/>
          <a:lstStyle/>
          <a:p>
            <a:r>
              <a:rPr lang="en-US" dirty="0" smtClean="0"/>
              <a:t>Need to ensure connection to the device every time and test for false positives with actual fall case.</a:t>
            </a:r>
          </a:p>
          <a:p>
            <a:r>
              <a:rPr lang="en-US" dirty="0" smtClean="0"/>
              <a:t>Improve the Layout of the front-end of the application</a:t>
            </a:r>
            <a:endParaRPr lang="en-US" dirty="0"/>
          </a:p>
          <a:p>
            <a:r>
              <a:rPr lang="en-US" dirty="0" smtClean="0"/>
              <a:t>Send an alert SMS when threshold 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6182"/>
          </a:xfrm>
        </p:spPr>
        <p:txBody>
          <a:bodyPr/>
          <a:lstStyle/>
          <a:p>
            <a:r>
              <a:rPr lang="en-US" dirty="0" smtClean="0"/>
              <a:t>Issues Faced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06600"/>
            <a:ext cx="8946541" cy="4241799"/>
          </a:xfrm>
        </p:spPr>
        <p:txBody>
          <a:bodyPr/>
          <a:lstStyle/>
          <a:p>
            <a:r>
              <a:rPr lang="en-US" dirty="0" smtClean="0"/>
              <a:t>Losing connection with Metawear device intermittently, while </a:t>
            </a:r>
            <a:r>
              <a:rPr lang="en-US" dirty="0" smtClean="0"/>
              <a:t>testing has hampered testing the transitions with my app</a:t>
            </a:r>
            <a:endParaRPr lang="en-US" dirty="0" smtClean="0"/>
          </a:p>
          <a:p>
            <a:r>
              <a:rPr lang="en-US" dirty="0" smtClean="0"/>
              <a:t>Due to Loss in connection, application is not connecting every time and collecting the data for a proper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564" y="2786844"/>
            <a:ext cx="9404723" cy="1400530"/>
          </a:xfrm>
        </p:spPr>
        <p:txBody>
          <a:bodyPr/>
          <a:lstStyle/>
          <a:p>
            <a:pPr algn="ctr"/>
            <a:r>
              <a:rPr lang="en-US" sz="4800" dirty="0" smtClean="0"/>
              <a:t>Questions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991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74918"/>
            <a:ext cx="9404723" cy="893482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70000"/>
            <a:ext cx="8946541" cy="4978399"/>
          </a:xfrm>
        </p:spPr>
        <p:txBody>
          <a:bodyPr>
            <a:normAutofit/>
          </a:bodyPr>
          <a:lstStyle/>
          <a:p>
            <a:r>
              <a:rPr lang="en-US" dirty="0" smtClean="0"/>
              <a:t>Android application</a:t>
            </a:r>
            <a:r>
              <a:rPr lang="en-US" dirty="0" smtClean="0"/>
              <a:t>, focused for elderly people, for </a:t>
            </a:r>
            <a:r>
              <a:rPr lang="en-US" dirty="0" smtClean="0"/>
              <a:t>fall detection and </a:t>
            </a:r>
            <a:r>
              <a:rPr lang="en-US" dirty="0" smtClean="0"/>
              <a:t>raise emergency </a:t>
            </a:r>
            <a:r>
              <a:rPr lang="en-US" dirty="0" smtClean="0"/>
              <a:t>alerts</a:t>
            </a:r>
          </a:p>
          <a:p>
            <a:r>
              <a:rPr lang="en-US" dirty="0" smtClean="0"/>
              <a:t>Use Metawear device’s 3-axis accelerometer to detect and monitor user activity</a:t>
            </a:r>
          </a:p>
          <a:p>
            <a:r>
              <a:rPr lang="en-US" dirty="0" smtClean="0"/>
              <a:t>Determine and differentiate various user movement patterns</a:t>
            </a:r>
          </a:p>
          <a:p>
            <a:r>
              <a:rPr lang="en-US" dirty="0" smtClean="0"/>
              <a:t>Continuously monitor transition of user movements from </a:t>
            </a:r>
            <a:r>
              <a:rPr lang="en-US" dirty="0" smtClean="0"/>
              <a:t>one type </a:t>
            </a:r>
            <a:r>
              <a:rPr lang="en-US" dirty="0" smtClean="0"/>
              <a:t>to another</a:t>
            </a:r>
          </a:p>
          <a:p>
            <a:r>
              <a:rPr lang="en-US" dirty="0" smtClean="0"/>
              <a:t>Calculate a threshold value for scenarios </a:t>
            </a:r>
            <a:r>
              <a:rPr lang="en-US" dirty="0" smtClean="0"/>
              <a:t>to differentiate a fall from normal movements.</a:t>
            </a:r>
            <a:endParaRPr lang="en-US" dirty="0" smtClean="0"/>
          </a:p>
          <a:p>
            <a:r>
              <a:rPr lang="en-US" dirty="0" smtClean="0"/>
              <a:t>Calculate the change in acceleration for each transition and compare with a threshold value </a:t>
            </a:r>
          </a:p>
          <a:p>
            <a:r>
              <a:rPr lang="en-US" dirty="0" smtClean="0"/>
              <a:t>Raise an alert in case a fall is </a:t>
            </a:r>
            <a:r>
              <a:rPr lang="en-US" dirty="0" smtClean="0"/>
              <a:t>detected.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0"/>
            <a:ext cx="9404723" cy="931582"/>
          </a:xfrm>
        </p:spPr>
        <p:txBody>
          <a:bodyPr/>
          <a:lstStyle/>
          <a:p>
            <a:r>
              <a:rPr lang="en-US" smtClean="0"/>
              <a:t>State Diagram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808247"/>
            <a:ext cx="11760200" cy="60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1" y="147918"/>
            <a:ext cx="9404723" cy="804582"/>
          </a:xfrm>
        </p:spPr>
        <p:txBody>
          <a:bodyPr/>
          <a:lstStyle/>
          <a:p>
            <a:r>
              <a:rPr lang="en-US" dirty="0" smtClean="0"/>
              <a:t>Transitions in User Movement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1" y="952500"/>
            <a:ext cx="9841553" cy="57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79" y="448707"/>
            <a:ext cx="9404723" cy="804582"/>
          </a:xfrm>
        </p:spPr>
        <p:txBody>
          <a:bodyPr/>
          <a:lstStyle/>
          <a:p>
            <a:r>
              <a:rPr lang="en-US" dirty="0" smtClean="0"/>
              <a:t>Transitions in User Movement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2251910"/>
            <a:ext cx="10058400" cy="27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dirty="0" smtClean="0"/>
              <a:t>Graphs to indicate Transitions</a:t>
            </a:r>
            <a:endParaRPr lang="en-US" dirty="0"/>
          </a:p>
        </p:txBody>
      </p:sp>
      <p:pic>
        <p:nvPicPr>
          <p:cNvPr id="4" name="Picture 3" descr="../CYBR8480/eGuard/data-source/graphs/T1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" y="1988820"/>
            <a:ext cx="5390833" cy="44119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3911" y="1329018"/>
            <a:ext cx="4243389" cy="563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T12 </a:t>
            </a:r>
            <a:r>
              <a:rPr lang="mr-IN" sz="2400" dirty="0" smtClean="0"/>
              <a:t>–</a:t>
            </a:r>
            <a:r>
              <a:rPr lang="en-US" sz="2400" dirty="0" smtClean="0"/>
              <a:t> Standing to Walking</a:t>
            </a:r>
            <a:endParaRPr lang="en-US" sz="2400" dirty="0"/>
          </a:p>
        </p:txBody>
      </p:sp>
      <p:pic>
        <p:nvPicPr>
          <p:cNvPr id="6" name="Picture 5" descr="../CYBR8480/eGuard/data-source/graphs/T2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988820"/>
            <a:ext cx="5384800" cy="44119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450011" y="1316318"/>
            <a:ext cx="4243389" cy="563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T21 </a:t>
            </a:r>
            <a:r>
              <a:rPr lang="mr-IN" sz="2400" dirty="0" smtClean="0"/>
              <a:t>–</a:t>
            </a:r>
            <a:r>
              <a:rPr lang="en-US" sz="2400" dirty="0" smtClean="0"/>
              <a:t> Walking to Standing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51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dirty="0" smtClean="0"/>
              <a:t>Graphs to indicate Transitions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3911" y="1329018"/>
            <a:ext cx="4243389" cy="563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T17 </a:t>
            </a:r>
            <a:r>
              <a:rPr lang="mr-IN" sz="2400" dirty="0" smtClean="0"/>
              <a:t>–</a:t>
            </a:r>
            <a:r>
              <a:rPr lang="en-US" sz="2400" dirty="0" smtClean="0"/>
              <a:t> Standing to Falling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50011" y="1316318"/>
            <a:ext cx="4243389" cy="563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T27 </a:t>
            </a:r>
            <a:r>
              <a:rPr lang="mr-IN" sz="2400" dirty="0" smtClean="0"/>
              <a:t>–</a:t>
            </a:r>
            <a:r>
              <a:rPr lang="en-US" sz="2400" dirty="0" smtClean="0"/>
              <a:t> Walking to Falling</a:t>
            </a:r>
            <a:endParaRPr lang="en-US" sz="24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2001520"/>
            <a:ext cx="5397500" cy="439928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0" y="2001520"/>
            <a:ext cx="5740400" cy="4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smtClean="0"/>
              <a:t>Story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Story 1</a:t>
            </a:r>
            <a:endParaRPr lang="en-US" dirty="0"/>
          </a:p>
          <a:p>
            <a:pPr lvl="1"/>
            <a:r>
              <a:rPr lang="en-US" dirty="0"/>
              <a:t>As a user, I want to </a:t>
            </a:r>
            <a:r>
              <a:rPr lang="en-US" dirty="0" smtClean="0"/>
              <a:t>identify the </a:t>
            </a:r>
            <a:r>
              <a:rPr lang="en-US" dirty="0"/>
              <a:t>different user movements of a </a:t>
            </a:r>
            <a:r>
              <a:rPr lang="en-US" dirty="0" smtClean="0"/>
              <a:t>user, such </a:t>
            </a:r>
            <a:r>
              <a:rPr lang="en-US" dirty="0"/>
              <a:t>as Sitting (Straight &amp; Fallback), Standing, Sleeping (Straight &amp; Sideways</a:t>
            </a:r>
            <a:r>
              <a:rPr lang="en-US" dirty="0" smtClean="0"/>
              <a:t>) and continuously stream accelerometer data</a:t>
            </a:r>
            <a:endParaRPr lang="en-US" dirty="0"/>
          </a:p>
          <a:p>
            <a:r>
              <a:rPr lang="en-US" b="1" dirty="0"/>
              <a:t>Acceptance Criteria</a:t>
            </a:r>
            <a:endParaRPr lang="en-US" dirty="0"/>
          </a:p>
          <a:p>
            <a:pPr lvl="1"/>
            <a:r>
              <a:rPr lang="en-US" dirty="0"/>
              <a:t>When a person is walking, standing or sleeping, the application should monitor these normal movements continuously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Story 2</a:t>
            </a:r>
            <a:endParaRPr lang="en-US" dirty="0"/>
          </a:p>
          <a:p>
            <a:pPr lvl="1"/>
            <a:r>
              <a:rPr lang="en-US" dirty="0"/>
              <a:t>As a user, I want to be able detect transitions in movement patterns of a user such as from Sitting to Standing; Standing to Walking; Sitting to Sleeping</a:t>
            </a:r>
            <a:r>
              <a:rPr lang="en-US" dirty="0" smtClean="0"/>
              <a:t>; etc. to reduce false positives</a:t>
            </a:r>
            <a:endParaRPr lang="en-US" dirty="0"/>
          </a:p>
          <a:p>
            <a:r>
              <a:rPr lang="en-US" b="1" dirty="0"/>
              <a:t>Acceptance Criteria</a:t>
            </a:r>
            <a:endParaRPr lang="en-US" dirty="0"/>
          </a:p>
          <a:p>
            <a:pPr lvl="1"/>
            <a:r>
              <a:rPr lang="en-US" dirty="0"/>
              <a:t>When a person makes a transition from type of movement to another, the application should monitor and check for the change in acceleration of the user continuously, and differentiate between normal transitions and fall transitions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</TotalTime>
  <Words>523</Words>
  <Application>Microsoft Macintosh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Mangal</vt:lpstr>
      <vt:lpstr>Wingdings 3</vt:lpstr>
      <vt:lpstr>Arial</vt:lpstr>
      <vt:lpstr>Ion</vt:lpstr>
      <vt:lpstr>eGuard –  Fall Detector</vt:lpstr>
      <vt:lpstr>Project Goals</vt:lpstr>
      <vt:lpstr>State Diagram</vt:lpstr>
      <vt:lpstr>Transitions in User Movement</vt:lpstr>
      <vt:lpstr>Transitions in User Movement</vt:lpstr>
      <vt:lpstr>Graphs to indicate Transitions</vt:lpstr>
      <vt:lpstr>Graphs to indicate Transitions</vt:lpstr>
      <vt:lpstr>User Story 1</vt:lpstr>
      <vt:lpstr>User Story 2 </vt:lpstr>
      <vt:lpstr>User Story 3 </vt:lpstr>
      <vt:lpstr>Architecture</vt:lpstr>
      <vt:lpstr>Threshold Value Calculation</vt:lpstr>
      <vt:lpstr>Streaming Acceleration Data to detect Fall</vt:lpstr>
      <vt:lpstr>To Be Done</vt:lpstr>
      <vt:lpstr>Issues Faced  </vt:lpstr>
      <vt:lpstr>Questions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CYBR 8080 -eGuard</dc:title>
  <dc:creator>Narahari Sundaragopalan</dc:creator>
  <cp:lastModifiedBy>Narahari Sundaragopalan</cp:lastModifiedBy>
  <cp:revision>44</cp:revision>
  <cp:lastPrinted>2018-04-17T15:30:22Z</cp:lastPrinted>
  <dcterms:created xsi:type="dcterms:W3CDTF">2018-04-17T14:11:45Z</dcterms:created>
  <dcterms:modified xsi:type="dcterms:W3CDTF">2018-04-18T00:21:52Z</dcterms:modified>
</cp:coreProperties>
</file>