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7" r:id="rId5"/>
    <p:sldId id="258" r:id="rId6"/>
    <p:sldId id="259" r:id="rId7"/>
    <p:sldId id="260" r:id="rId8"/>
    <p:sldId id="262" r:id="rId9"/>
    <p:sldId id="268" r:id="rId10"/>
    <p:sldId id="266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7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56DFA-F14F-334F-A014-7E162CAD42C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21DA8-1387-C34E-93E8-699390C23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arahari-Sundaragopalan/eGuard/tree/master/data-sour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CYBR 8080 -eGuard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MILESTONE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3982"/>
          </a:xfrm>
        </p:spPr>
        <p:txBody>
          <a:bodyPr/>
          <a:lstStyle/>
          <a:p>
            <a:r>
              <a:rPr lang="en-US" dirty="0" smtClean="0"/>
              <a:t>Threshold Value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403742" cy="4195481"/>
          </a:xfrm>
        </p:spPr>
        <p:txBody>
          <a:bodyPr/>
          <a:lstStyle/>
          <a:p>
            <a:r>
              <a:rPr lang="en-US" dirty="0" smtClean="0"/>
              <a:t>Magnitude of Acceleration =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quare </a:t>
            </a:r>
            <a:r>
              <a:rPr lang="en-US" dirty="0"/>
              <a:t>R</a:t>
            </a:r>
            <a:r>
              <a:rPr lang="en-US" dirty="0" smtClean="0"/>
              <a:t>oot </a:t>
            </a:r>
            <a:r>
              <a:rPr lang="en-US" dirty="0"/>
              <a:t>of the </a:t>
            </a:r>
            <a:r>
              <a:rPr lang="en-US" dirty="0" smtClean="0"/>
              <a:t>Sum </a:t>
            </a:r>
            <a:r>
              <a:rPr lang="en-US" dirty="0"/>
              <a:t>of the </a:t>
            </a:r>
            <a:r>
              <a:rPr lang="en-US" dirty="0" smtClean="0"/>
              <a:t>Squares </a:t>
            </a:r>
            <a:r>
              <a:rPr lang="en-US" dirty="0"/>
              <a:t>of the </a:t>
            </a:r>
            <a:r>
              <a:rPr lang="en-US" dirty="0" smtClean="0"/>
              <a:t>values </a:t>
            </a:r>
            <a:r>
              <a:rPr lang="en-US" dirty="0"/>
              <a:t>in each of the axes of the accelerometer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Acceleration = { Square Root of ( X</a:t>
            </a:r>
            <a:r>
              <a:rPr lang="en-US" baseline="30000" dirty="0" smtClean="0"/>
              <a:t>2 </a:t>
            </a:r>
            <a:r>
              <a:rPr lang="en-US" dirty="0" smtClean="0"/>
              <a:t>+ Y</a:t>
            </a:r>
            <a:r>
              <a:rPr lang="en-US" baseline="30000" dirty="0" smtClean="0"/>
              <a:t>2</a:t>
            </a:r>
            <a:r>
              <a:rPr lang="en-US" dirty="0" smtClean="0"/>
              <a:t> + Z</a:t>
            </a:r>
            <a:r>
              <a:rPr lang="en-US" baseline="30000" dirty="0" smtClean="0"/>
              <a:t>2</a:t>
            </a:r>
            <a:r>
              <a:rPr lang="en-US" dirty="0" smtClean="0"/>
              <a:t> ) }</a:t>
            </a:r>
          </a:p>
          <a:p>
            <a:pPr lvl="2"/>
            <a:r>
              <a:rPr lang="en-US" dirty="0" smtClean="0"/>
              <a:t>X </a:t>
            </a:r>
            <a:r>
              <a:rPr lang="mr-IN" dirty="0" smtClean="0"/>
              <a:t>–</a:t>
            </a:r>
            <a:r>
              <a:rPr lang="en-US" dirty="0" smtClean="0"/>
              <a:t> Reading in X-Axis of Accelerometer</a:t>
            </a:r>
          </a:p>
          <a:p>
            <a:pPr lvl="2"/>
            <a:r>
              <a:rPr lang="en-US" dirty="0" smtClean="0"/>
              <a:t>Y </a:t>
            </a:r>
            <a:r>
              <a:rPr lang="mr-IN" dirty="0"/>
              <a:t>–</a:t>
            </a:r>
            <a:r>
              <a:rPr lang="en-US" dirty="0"/>
              <a:t> Reading in </a:t>
            </a:r>
            <a:r>
              <a:rPr lang="en-US" dirty="0" smtClean="0"/>
              <a:t>Y-Axis </a:t>
            </a:r>
            <a:r>
              <a:rPr lang="en-US" dirty="0"/>
              <a:t>of Accelerometer</a:t>
            </a:r>
          </a:p>
          <a:p>
            <a:pPr lvl="2"/>
            <a:r>
              <a:rPr lang="en-US" dirty="0" smtClean="0"/>
              <a:t>Z </a:t>
            </a:r>
            <a:r>
              <a:rPr lang="mr-IN" dirty="0"/>
              <a:t>–</a:t>
            </a:r>
            <a:r>
              <a:rPr lang="en-US" dirty="0"/>
              <a:t> Reading in </a:t>
            </a:r>
            <a:r>
              <a:rPr lang="en-US" dirty="0" smtClean="0"/>
              <a:t>Z-Axis </a:t>
            </a:r>
            <a:r>
              <a:rPr lang="en-US" dirty="0"/>
              <a:t>of </a:t>
            </a:r>
            <a:r>
              <a:rPr lang="en-US" dirty="0" smtClean="0"/>
              <a:t>Accelerometer</a:t>
            </a:r>
          </a:p>
          <a:p>
            <a:r>
              <a:rPr lang="en-US" dirty="0" smtClean="0"/>
              <a:t>Threshold Values for all cases are specified in the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1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dirty="0" smtClean="0"/>
              <a:t>As part of Milestone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specified in User Story </a:t>
            </a:r>
            <a:r>
              <a:rPr lang="en-US" dirty="0" smtClean="0"/>
              <a:t>1, I tracked different user movements and corresponding patterns, such as Sitting (Straight &amp; Fallback), Lie Down(Straight &amp; Sideways), Falling, Standing, Walking.</a:t>
            </a:r>
          </a:p>
          <a:p>
            <a:r>
              <a:rPr lang="en-US" dirty="0" smtClean="0"/>
              <a:t>As specified in User Story 2, I detected the transitions from one type of movement to another, and calculated the change in acceleration.</a:t>
            </a:r>
          </a:p>
          <a:p>
            <a:r>
              <a:rPr lang="en-US" dirty="0" smtClean="0"/>
              <a:t>As specified in User Story 3, I calculated a threshold value, for a fall scenario, for the application to compare and raise an alert in such a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182"/>
          </a:xfrm>
        </p:spPr>
        <p:txBody>
          <a:bodyPr/>
          <a:lstStyle/>
          <a:p>
            <a:r>
              <a:rPr lang="en-US" dirty="0" smtClean="0"/>
              <a:t>Issues Faced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06600"/>
            <a:ext cx="8946541" cy="4241799"/>
          </a:xfrm>
        </p:spPr>
        <p:txBody>
          <a:bodyPr/>
          <a:lstStyle/>
          <a:p>
            <a:r>
              <a:rPr lang="en-US" dirty="0" smtClean="0"/>
              <a:t>Losing connection with Metawear device intermittently, while testing</a:t>
            </a:r>
          </a:p>
          <a:p>
            <a:r>
              <a:rPr lang="en-US" dirty="0" smtClean="0"/>
              <a:t>Unable to connect to the Metawear device on a consistent basis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74918"/>
            <a:ext cx="9404723" cy="893482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70000"/>
            <a:ext cx="8946541" cy="4978399"/>
          </a:xfrm>
        </p:spPr>
        <p:txBody>
          <a:bodyPr>
            <a:normAutofit/>
          </a:bodyPr>
          <a:lstStyle/>
          <a:p>
            <a:r>
              <a:rPr lang="en-US" dirty="0" smtClean="0"/>
              <a:t>Android application, which uses Metawear device for fall detection and emergency alerts</a:t>
            </a:r>
          </a:p>
          <a:p>
            <a:r>
              <a:rPr lang="en-US" dirty="0" smtClean="0"/>
              <a:t>Use Metawear device’s 3-axis accelerometer to detect and monitor user activity</a:t>
            </a:r>
          </a:p>
          <a:p>
            <a:r>
              <a:rPr lang="en-US" dirty="0" smtClean="0"/>
              <a:t>Determine and differentiate various user movement patterns</a:t>
            </a:r>
          </a:p>
          <a:p>
            <a:r>
              <a:rPr lang="en-US" dirty="0" smtClean="0"/>
              <a:t>Continuously monitor transition of user movements from type to another</a:t>
            </a:r>
          </a:p>
          <a:p>
            <a:r>
              <a:rPr lang="en-US" dirty="0" smtClean="0"/>
              <a:t>Calculate a threshold value for scenarios involving a fall</a:t>
            </a:r>
          </a:p>
          <a:p>
            <a:r>
              <a:rPr lang="en-US" dirty="0" smtClean="0"/>
              <a:t>Calculate the change in acceleration for each transition and compare with a threshold value </a:t>
            </a:r>
          </a:p>
          <a:p>
            <a:r>
              <a:rPr lang="en-US" dirty="0" smtClean="0"/>
              <a:t>Raise an alert in case a fall is detected</a:t>
            </a:r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35218"/>
            <a:ext cx="9404723" cy="906182"/>
          </a:xfrm>
        </p:spPr>
        <p:txBody>
          <a:bodyPr/>
          <a:lstStyle/>
          <a:p>
            <a:r>
              <a:rPr lang="en-US" dirty="0" smtClean="0"/>
              <a:t>User Stories -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927100"/>
            <a:ext cx="10555288" cy="5562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User </a:t>
            </a:r>
            <a:r>
              <a:rPr lang="en-US" b="1" dirty="0"/>
              <a:t>Story </a:t>
            </a:r>
            <a:r>
              <a:rPr lang="en-US" b="1" dirty="0" smtClean="0"/>
              <a:t>1</a:t>
            </a:r>
            <a:endParaRPr lang="en-US" dirty="0"/>
          </a:p>
          <a:p>
            <a:pPr lvl="1"/>
            <a:r>
              <a:rPr lang="en-US" dirty="0" smtClean="0"/>
              <a:t>As </a:t>
            </a:r>
            <a:r>
              <a:rPr lang="en-US" dirty="0"/>
              <a:t>a user, I want to detect the different user movements of a user during the course of a day, such as Sitting (Straight &amp; Fallback), Standing, Sleeping (Straight &amp; Sideways)</a:t>
            </a:r>
          </a:p>
          <a:p>
            <a:r>
              <a:rPr lang="en-US" b="1" dirty="0"/>
              <a:t>Acceptance </a:t>
            </a:r>
            <a:r>
              <a:rPr lang="en-US" b="1" dirty="0" smtClean="0"/>
              <a:t>Criteria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person is walking, standing or sleeping, the application should monitor these normal movements continuously</a:t>
            </a:r>
          </a:p>
          <a:p>
            <a:r>
              <a:rPr lang="en-US" b="1" dirty="0"/>
              <a:t>User Story </a:t>
            </a:r>
            <a:r>
              <a:rPr lang="en-US" b="1" dirty="0" smtClean="0"/>
              <a:t>2</a:t>
            </a:r>
            <a:endParaRPr lang="en-US" dirty="0"/>
          </a:p>
          <a:p>
            <a:pPr lvl="1"/>
            <a:r>
              <a:rPr lang="en-US" dirty="0" smtClean="0"/>
              <a:t>As </a:t>
            </a:r>
            <a:r>
              <a:rPr lang="en-US" dirty="0"/>
              <a:t>a user, I want to be able detect transitions in movement patterns of a user such as from Sitting to Standing; Standing to Walking; Sitting to Sleeping; etc.</a:t>
            </a:r>
          </a:p>
          <a:p>
            <a:r>
              <a:rPr lang="en-US" b="1" dirty="0"/>
              <a:t>Acceptance </a:t>
            </a:r>
            <a:r>
              <a:rPr lang="en-US" b="1" dirty="0" smtClean="0"/>
              <a:t>Criteria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person makes a transition from type of movement to another, the application should monitor and check for the change in acceleration of the user continuously, and differentiate between normal transitions and fall transitions</a:t>
            </a:r>
          </a:p>
          <a:p>
            <a:r>
              <a:rPr lang="en-US" b="1" dirty="0"/>
              <a:t>User Story </a:t>
            </a:r>
            <a:r>
              <a:rPr lang="en-US" b="1" dirty="0" smtClean="0"/>
              <a:t>3</a:t>
            </a:r>
            <a:endParaRPr lang="en-US" dirty="0"/>
          </a:p>
          <a:p>
            <a:pPr lvl="1"/>
            <a:r>
              <a:rPr lang="en-US" dirty="0" smtClean="0"/>
              <a:t>As </a:t>
            </a:r>
            <a:r>
              <a:rPr lang="en-US" dirty="0"/>
              <a:t>a user, I want to know if the user's transition indicates a fall and the application should make an emergency alert.</a:t>
            </a:r>
          </a:p>
          <a:p>
            <a:r>
              <a:rPr lang="en-US" b="1" dirty="0"/>
              <a:t>Acceptance </a:t>
            </a:r>
            <a:r>
              <a:rPr lang="en-US" b="1" dirty="0" smtClean="0"/>
              <a:t>Criteria</a:t>
            </a:r>
            <a:endParaRPr lang="en-US" dirty="0"/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should monitor the user acceleration and correctly indicate, if the user has fallen, based on sudden increase in acceleration by checking a threshold </a:t>
            </a:r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765300"/>
            <a:ext cx="9567253" cy="4483099"/>
          </a:xfrm>
        </p:spPr>
        <p:txBody>
          <a:bodyPr/>
          <a:lstStyle/>
          <a:p>
            <a:r>
              <a:rPr lang="en-US" dirty="0" smtClean="0"/>
              <a:t>Application opens and connects to Metawear device via BLE</a:t>
            </a:r>
          </a:p>
          <a:p>
            <a:r>
              <a:rPr lang="en-US" dirty="0" smtClean="0"/>
              <a:t>Continuously track user acceleration and changes in user acceleration</a:t>
            </a:r>
          </a:p>
          <a:p>
            <a:r>
              <a:rPr lang="en-US" dirty="0" smtClean="0"/>
              <a:t>Compare acceleration with threshold value and monitor transitions in user movements</a:t>
            </a:r>
          </a:p>
          <a:p>
            <a:r>
              <a:rPr lang="en-US" dirty="0" smtClean="0"/>
              <a:t>In case the threshold value is reached or exceeded, identify the user has suffered a fall, and raise an alert</a:t>
            </a:r>
          </a:p>
          <a:p>
            <a:r>
              <a:rPr lang="en-US" dirty="0" smtClean="0"/>
              <a:t>Send an alert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5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0"/>
            <a:ext cx="9404723" cy="931582"/>
          </a:xfrm>
        </p:spPr>
        <p:txBody>
          <a:bodyPr/>
          <a:lstStyle/>
          <a:p>
            <a:r>
              <a:rPr lang="en-US" smtClean="0"/>
              <a:t>State Diagram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808247"/>
            <a:ext cx="11760200" cy="60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1" y="147918"/>
            <a:ext cx="9404723" cy="804582"/>
          </a:xfrm>
        </p:spPr>
        <p:txBody>
          <a:bodyPr/>
          <a:lstStyle/>
          <a:p>
            <a:r>
              <a:rPr lang="en-US" dirty="0" smtClean="0"/>
              <a:t>Transitions in User Movement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6457551" cy="590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351" y="2717800"/>
            <a:ext cx="550866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0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dirty="0" smtClean="0"/>
              <a:t>Graphs to indicate Transitions</a:t>
            </a:r>
            <a:endParaRPr lang="en-US" dirty="0"/>
          </a:p>
        </p:txBody>
      </p:sp>
      <p:pic>
        <p:nvPicPr>
          <p:cNvPr id="4" name="Picture 3" descr="../CYBR8480/eGuard/data-source/graphs/T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" y="1988820"/>
            <a:ext cx="5390833" cy="44119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3911" y="1329018"/>
            <a:ext cx="4243389" cy="563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T12 </a:t>
            </a:r>
            <a:r>
              <a:rPr lang="mr-IN" sz="2400" dirty="0" smtClean="0"/>
              <a:t>–</a:t>
            </a:r>
            <a:r>
              <a:rPr lang="en-US" sz="2400" dirty="0" smtClean="0"/>
              <a:t> Standing to Walking</a:t>
            </a:r>
            <a:endParaRPr lang="en-US" sz="2400" dirty="0"/>
          </a:p>
        </p:txBody>
      </p:sp>
      <p:pic>
        <p:nvPicPr>
          <p:cNvPr id="6" name="Picture 5" descr="../CYBR8480/eGuard/data-source/graphs/T2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988820"/>
            <a:ext cx="5384800" cy="44119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450011" y="1316318"/>
            <a:ext cx="4243389" cy="563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T21 </a:t>
            </a:r>
            <a:r>
              <a:rPr lang="mr-IN" sz="2400" dirty="0" smtClean="0"/>
              <a:t>–</a:t>
            </a:r>
            <a:r>
              <a:rPr lang="en-US" sz="2400" dirty="0" smtClean="0"/>
              <a:t> Walking to Standing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562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dirty="0" smtClean="0"/>
              <a:t>Graphs to indicate Transitions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3911" y="1329018"/>
            <a:ext cx="4243389" cy="563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T17 </a:t>
            </a:r>
            <a:r>
              <a:rPr lang="mr-IN" sz="2400" dirty="0" smtClean="0"/>
              <a:t>–</a:t>
            </a:r>
            <a:r>
              <a:rPr lang="en-US" sz="2400" dirty="0" smtClean="0"/>
              <a:t> Standing to Falling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50011" y="1316318"/>
            <a:ext cx="4243389" cy="563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T27 </a:t>
            </a:r>
            <a:r>
              <a:rPr lang="mr-IN" sz="2400" dirty="0" smtClean="0"/>
              <a:t>–</a:t>
            </a:r>
            <a:r>
              <a:rPr lang="en-US" sz="2400" dirty="0" smtClean="0"/>
              <a:t> Walking to Falling</a:t>
            </a:r>
            <a:endParaRPr lang="en-US" sz="24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2001520"/>
            <a:ext cx="5397500" cy="439928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0" y="2001520"/>
            <a:ext cx="5740400" cy="4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211" y="2662518"/>
            <a:ext cx="9404723" cy="3090582"/>
          </a:xfrm>
        </p:spPr>
        <p:txBody>
          <a:bodyPr/>
          <a:lstStyle/>
          <a:p>
            <a:r>
              <a:rPr lang="en-US" dirty="0"/>
              <a:t>All graphs in Link below: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github.com/Narahari-Sundaragopalan/eGuard/tree/master/data-source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08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568</Words>
  <Application>Microsoft Macintosh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Century Gothic</vt:lpstr>
      <vt:lpstr>Mangal</vt:lpstr>
      <vt:lpstr>Wingdings 3</vt:lpstr>
      <vt:lpstr>Arial</vt:lpstr>
      <vt:lpstr>Ion</vt:lpstr>
      <vt:lpstr>CYBR 8080 -eGuard</vt:lpstr>
      <vt:lpstr>Project Goals</vt:lpstr>
      <vt:lpstr>User Stories - Recap</vt:lpstr>
      <vt:lpstr>Architecture Design</vt:lpstr>
      <vt:lpstr>State Diagram</vt:lpstr>
      <vt:lpstr>Transitions in User Movement</vt:lpstr>
      <vt:lpstr>Graphs to indicate Transitions</vt:lpstr>
      <vt:lpstr>Graphs to indicate Transitions</vt:lpstr>
      <vt:lpstr>All graphs in Link below:  https://github.com/Narahari-Sundaragopalan/eGuard/tree/master/data-source</vt:lpstr>
      <vt:lpstr>Threshold Value Calculation</vt:lpstr>
      <vt:lpstr>As part of Milestone 2</vt:lpstr>
      <vt:lpstr>Issues Faced  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CYBR 8080 -eGuard</dc:title>
  <dc:creator>Narahari Sundaragopalan</dc:creator>
  <cp:lastModifiedBy>Narahari Sundaragopalan</cp:lastModifiedBy>
  <cp:revision>8</cp:revision>
  <dcterms:created xsi:type="dcterms:W3CDTF">2018-04-17T14:11:45Z</dcterms:created>
  <dcterms:modified xsi:type="dcterms:W3CDTF">2018-04-17T15:29:25Z</dcterms:modified>
</cp:coreProperties>
</file>