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317" r:id="rId3"/>
    <p:sldId id="293" r:id="rId5"/>
    <p:sldId id="309" r:id="rId6"/>
    <p:sldId id="264" r:id="rId7"/>
    <p:sldId id="310" r:id="rId8"/>
    <p:sldId id="274" r:id="rId9"/>
    <p:sldId id="311" r:id="rId10"/>
    <p:sldId id="281" r:id="rId11"/>
    <p:sldId id="300" r:id="rId12"/>
    <p:sldId id="312" r:id="rId13"/>
    <p:sldId id="318" r:id="rId14"/>
    <p:sldId id="302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27" autoAdjust="0"/>
    <p:restoredTop sz="94660" autoAdjust="0"/>
  </p:normalViewPr>
  <p:slideViewPr>
    <p:cSldViewPr>
      <p:cViewPr>
        <p:scale>
          <a:sx n="92" d="100"/>
          <a:sy n="92" d="100"/>
        </p:scale>
        <p:origin x="222" y="306"/>
      </p:cViewPr>
      <p:guideLst>
        <p:guide orient="horz" pos="1654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940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派</a:t>
            </a:r>
            <a:r>
              <a:rPr lang="zh-CN" altLang="en-US" sz="3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琪项目总结</a:t>
            </a:r>
            <a:r>
              <a:rPr lang="en-US" altLang="zh-CN" sz="3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endParaRPr lang="zh-CN" altLang="en-US" sz="3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框架完整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的项目总结、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汇报、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演讲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报告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9"/>
          <p:cNvSpPr>
            <a:spLocks noChangeArrowheads="1"/>
          </p:cNvSpPr>
          <p:nvPr/>
        </p:nvSpPr>
        <p:spPr bwMode="auto">
          <a:xfrm>
            <a:off x="8763956" y="1898129"/>
            <a:ext cx="380044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228184" y="738430"/>
            <a:ext cx="2414745" cy="1177235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7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endParaRPr lang="en-US" altLang="zh-CN" sz="7200" b="1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4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04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4" grpId="0"/>
      <p:bldP spid="47" grpId="0" animBg="1" autoUpdateAnimBg="0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itchFamily="34" charset="0"/>
                </a:rPr>
                <a:t>04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236532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项目中遇到的问题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3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4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局部问题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14"/>
          <p:cNvSpPr/>
          <p:nvPr/>
        </p:nvSpPr>
        <p:spPr>
          <a:xfrm flipV="1">
            <a:off x="976" y="2734541"/>
            <a:ext cx="3171816" cy="18963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70564" tIns="35282" rIns="70564" bIns="35282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0250" y="2735643"/>
            <a:ext cx="1339514" cy="1338488"/>
            <a:chOff x="3225639" y="4543565"/>
            <a:chExt cx="1735762" cy="1734334"/>
          </a:xfrm>
        </p:grpSpPr>
        <p:sp>
          <p:nvSpPr>
            <p:cNvPr id="6" name="椭圆 5"/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0800000" flipV="1">
              <a:off x="3450403" y="4786205"/>
              <a:ext cx="1284515" cy="1284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 anchorCtr="1"/>
            <a:lstStyle/>
            <a:p>
              <a:pPr lvl="0" algn="ctr">
                <a:defRPr/>
              </a:pPr>
              <a:r>
                <a:rPr lang="en-US" altLang="zh-CN" sz="3100" b="1" kern="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3100" b="1" kern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矩形 14"/>
          <p:cNvSpPr/>
          <p:nvPr/>
        </p:nvSpPr>
        <p:spPr>
          <a:xfrm>
            <a:off x="976" y="2326775"/>
            <a:ext cx="5401154" cy="18963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0564" tIns="35282" rIns="70564" bIns="35282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732373" y="1180020"/>
            <a:ext cx="1339514" cy="1339591"/>
            <a:chOff x="6131016" y="674750"/>
            <a:chExt cx="1735762" cy="1735763"/>
          </a:xfrm>
        </p:grpSpPr>
        <p:sp>
          <p:nvSpPr>
            <p:cNvPr id="10" name="椭圆 9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355778" y="899818"/>
              <a:ext cx="1284515" cy="1284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/>
            <a:lstStyle/>
            <a:p>
              <a:pPr lvl="0" algn="ctr">
                <a:defRPr/>
              </a:pPr>
              <a:r>
                <a:rPr lang="en-US" altLang="zh-CN" sz="3100" b="1" ker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3100" b="1" ker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矩形 14"/>
          <p:cNvSpPr/>
          <p:nvPr/>
        </p:nvSpPr>
        <p:spPr>
          <a:xfrm flipV="1">
            <a:off x="4704739" y="2734540"/>
            <a:ext cx="4439261" cy="18963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0564" tIns="35282" rIns="70564" bIns="35282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034981" y="2735643"/>
            <a:ext cx="1339514" cy="1338488"/>
            <a:chOff x="5227325" y="4543565"/>
            <a:chExt cx="1735762" cy="1734334"/>
          </a:xfrm>
        </p:grpSpPr>
        <p:sp>
          <p:nvSpPr>
            <p:cNvPr id="14" name="椭圆 13"/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 flipV="1">
              <a:off x="5460802" y="4768780"/>
              <a:ext cx="1284515" cy="1284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/>
            <a:lstStyle/>
            <a:p>
              <a:pPr lvl="0" algn="ctr">
                <a:defRPr/>
              </a:pPr>
              <a:r>
                <a:rPr lang="en-US" altLang="zh-CN" sz="3100" b="1" ker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3100" b="1" ker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5935" y="1203598"/>
            <a:ext cx="2604477" cy="1271582"/>
          </a:xfrm>
          <a:prstGeom prst="rect">
            <a:avLst/>
          </a:prstGeom>
          <a:noFill/>
        </p:spPr>
        <p:txBody>
          <a:bodyPr wrap="square" lIns="70564" tIns="35282" rIns="70564" bIns="3528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因为原网页的内容还是比较单调的，所以如果要结合学习的案例，遇到的最多的就要构建动画，摆什么样子？要变成什么样子？因此也就翻了很多案例，找出一些自己想要的动画。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1698" y="947679"/>
            <a:ext cx="604171" cy="255919"/>
          </a:xfrm>
          <a:prstGeom prst="rect">
            <a:avLst/>
          </a:prstGeom>
          <a:noFill/>
        </p:spPr>
        <p:txBody>
          <a:bodyPr wrap="none" lIns="70564" tIns="35282" rIns="70564" bIns="35282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动画：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3058" y="4260627"/>
            <a:ext cx="2645798" cy="451870"/>
          </a:xfrm>
          <a:prstGeom prst="rect">
            <a:avLst/>
          </a:prstGeom>
          <a:noFill/>
        </p:spPr>
        <p:txBody>
          <a:bodyPr wrap="square" lIns="70564" tIns="35282" rIns="70564" bIns="3528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细节问题居多，图片 盒子的大小，数据位置的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改变。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8820" y="4011910"/>
            <a:ext cx="758059" cy="255919"/>
          </a:xfrm>
          <a:prstGeom prst="rect">
            <a:avLst/>
          </a:prstGeom>
          <a:noFill/>
        </p:spPr>
        <p:txBody>
          <a:bodyPr wrap="none" lIns="70564" tIns="35282" rIns="70564" bIns="35282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轮播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图：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7923" y="3792033"/>
            <a:ext cx="2604477" cy="651925"/>
          </a:xfrm>
          <a:prstGeom prst="rect">
            <a:avLst/>
          </a:prstGeom>
          <a:noFill/>
        </p:spPr>
        <p:txBody>
          <a:bodyPr wrap="square" lIns="70564" tIns="35282" rIns="70564" bIns="3528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如何注册同一个按钮有不同的点击事件？由于之前学过节流法，所以就朝着这个思路来解决了。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3686" y="3518302"/>
            <a:ext cx="911948" cy="255919"/>
          </a:xfrm>
          <a:prstGeom prst="rect">
            <a:avLst/>
          </a:prstGeom>
          <a:noFill/>
        </p:spPr>
        <p:txBody>
          <a:bodyPr wrap="none" lIns="70564" tIns="35282" rIns="70564" bIns="35282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点击事件：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99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99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99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99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1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65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15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650"/>
                            </p:stCondLst>
                            <p:childTnLst>
                              <p:par>
                                <p:cTn id="5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99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12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汇报完毕 感谢观看</a:t>
            </a:r>
            <a:endParaRPr lang="zh-CN" altLang="en-US" sz="3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框架完整的项目总结、学习汇报、演讲报告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8727444" y="1898129"/>
            <a:ext cx="416556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2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2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3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37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99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04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/>
      <p:bldP spid="1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/>
          <p:nvPr/>
        </p:nvSpPr>
        <p:spPr>
          <a:xfrm>
            <a:off x="867224" y="915566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前言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PREFACE</a:t>
            </a:r>
            <a:endParaRPr lang="en-GB" sz="1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084966"/>
            <a:ext cx="5832648" cy="1638912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岁月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流转，时光飞逝，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转眼间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两个半月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的学习接近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尾声。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回首过去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半个月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工作，经过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全体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学员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及组长的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共同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努力，各项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学习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全面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发展。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新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起点、新希望。站在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2018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的起点，我们将继承和发扬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过去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学习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存在的优点，汲取经验，摒弃不足，满怀信心，以更清醒的头脑、更旺盛的斗志、更奋发的姿态和更充沛的干劲，向我们的既定目标进发！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8872" y="1544039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6152189" y="1077866"/>
            <a:ext cx="341135" cy="341756"/>
            <a:chOff x="6084168" y="1274820"/>
            <a:chExt cx="432048" cy="432834"/>
          </a:xfrm>
        </p:grpSpPr>
        <p:sp>
          <p:nvSpPr>
            <p:cNvPr id="2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166969" y="1078093"/>
            <a:ext cx="341135" cy="341135"/>
            <a:chOff x="4788024" y="1275213"/>
            <a:chExt cx="432048" cy="432048"/>
          </a:xfrm>
        </p:grpSpPr>
        <p:sp>
          <p:nvSpPr>
            <p:cNvPr id="3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70405" y="1077866"/>
            <a:ext cx="341755" cy="341756"/>
            <a:chOff x="5436096" y="1274820"/>
            <a:chExt cx="432833" cy="432834"/>
          </a:xfrm>
        </p:grpSpPr>
        <p:sp>
          <p:nvSpPr>
            <p:cNvPr id="33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58237" y="1077866"/>
            <a:ext cx="341755" cy="341756"/>
            <a:chOff x="3491880" y="1274820"/>
            <a:chExt cx="432833" cy="432834"/>
          </a:xfrm>
        </p:grpSpPr>
        <p:sp>
          <p:nvSpPr>
            <p:cNvPr id="3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662293" y="1077866"/>
            <a:ext cx="341755" cy="341756"/>
            <a:chOff x="4139952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5" grpId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itchFamily="34" charset="0"/>
                </a:rPr>
                <a:t>01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236532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29135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267744" y="1879198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237581" y="2501063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237581" y="3077127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247354" y="3653191"/>
            <a:ext cx="884486" cy="502735"/>
            <a:chOff x="2215144" y="5107938"/>
            <a:chExt cx="1231128" cy="921702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itchFamily="34" charset="0"/>
              </a:endParaRPr>
            </a:p>
          </p:txBody>
        </p:sp>
        <p:sp>
          <p:nvSpPr>
            <p:cNvPr id="59" name="文本框 13"/>
            <p:cNvSpPr txBox="1"/>
            <p:nvPr/>
          </p:nvSpPr>
          <p:spPr>
            <a:xfrm>
              <a:off x="2379473" y="5107938"/>
              <a:ext cx="1066799" cy="81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32129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首页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987824" y="1907048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品牌互联网化策略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915816" y="2521217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微网站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移动开发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915816" y="3108944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网络营销企划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946998" y="3679621"/>
            <a:ext cx="3857250" cy="459690"/>
            <a:chOff x="4315150" y="3730038"/>
            <a:chExt cx="3857250" cy="540057"/>
          </a:xfrm>
        </p:grpSpPr>
        <p:sp>
          <p:nvSpPr>
            <p:cNvPr id="73" name="矩形 72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服务案例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195736" y="4229254"/>
            <a:ext cx="884486" cy="523220"/>
            <a:chOff x="2215144" y="5107938"/>
            <a:chExt cx="1231128" cy="959259"/>
          </a:xfrm>
        </p:grpSpPr>
        <p:sp>
          <p:nvSpPr>
            <p:cNvPr id="81" name="平行四边形 80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itchFamily="34" charset="0"/>
              </a:endParaRPr>
            </a:p>
          </p:txBody>
        </p:sp>
        <p:sp>
          <p:nvSpPr>
            <p:cNvPr id="82" name="文本框 13"/>
            <p:cNvSpPr txBox="1"/>
            <p:nvPr/>
          </p:nvSpPr>
          <p:spPr>
            <a:xfrm>
              <a:off x="2379473" y="5107938"/>
              <a:ext cx="1066799" cy="95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itchFamily="34" charset="0"/>
                </a:rPr>
                <a:t>06</a:t>
              </a:r>
              <a:endParaRPr lang="zh-CN" altLang="en-US" sz="28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915816" y="4229255"/>
            <a:ext cx="3857250" cy="459690"/>
            <a:chOff x="4315150" y="3730038"/>
            <a:chExt cx="3857250" cy="540057"/>
          </a:xfrm>
        </p:grpSpPr>
        <p:sp>
          <p:nvSpPr>
            <p:cNvPr id="84" name="矩形 83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关于派琪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平行四边形 84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itchFamily="34" charset="0"/>
                </a:rPr>
                <a:t>02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236532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小组成员介绍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3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4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/>
          <p:nvPr/>
        </p:nvSpPr>
        <p:spPr bwMode="auto">
          <a:xfrm>
            <a:off x="7276948" y="2441024"/>
            <a:ext cx="374764" cy="779979"/>
          </a:xfrm>
          <a:custGeom>
            <a:avLst/>
            <a:gdLst>
              <a:gd name="T0" fmla="*/ 280 w 280"/>
              <a:gd name="T1" fmla="*/ 278 h 862"/>
              <a:gd name="T2" fmla="*/ 280 w 280"/>
              <a:gd name="T3" fmla="*/ 862 h 862"/>
              <a:gd name="T4" fmla="*/ 0 w 280"/>
              <a:gd name="T5" fmla="*/ 582 h 862"/>
              <a:gd name="T6" fmla="*/ 0 w 280"/>
              <a:gd name="T7" fmla="*/ 0 h 862"/>
              <a:gd name="T8" fmla="*/ 3 w 280"/>
              <a:gd name="T9" fmla="*/ 0 h 862"/>
              <a:gd name="T10" fmla="*/ 280 w 280"/>
              <a:gd name="T11" fmla="*/ 278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862">
                <a:moveTo>
                  <a:pt x="280" y="278"/>
                </a:moveTo>
                <a:lnTo>
                  <a:pt x="280" y="862"/>
                </a:lnTo>
                <a:lnTo>
                  <a:pt x="0" y="582"/>
                </a:lnTo>
                <a:lnTo>
                  <a:pt x="0" y="0"/>
                </a:lnTo>
                <a:lnTo>
                  <a:pt x="3" y="0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Freeform 8"/>
          <p:cNvSpPr/>
          <p:nvPr/>
        </p:nvSpPr>
        <p:spPr bwMode="auto">
          <a:xfrm>
            <a:off x="6128563" y="2441024"/>
            <a:ext cx="376103" cy="1016144"/>
          </a:xfrm>
          <a:custGeom>
            <a:avLst/>
            <a:gdLst>
              <a:gd name="T0" fmla="*/ 281 w 281"/>
              <a:gd name="T1" fmla="*/ 278 h 1123"/>
              <a:gd name="T2" fmla="*/ 281 w 281"/>
              <a:gd name="T3" fmla="*/ 1123 h 1123"/>
              <a:gd name="T4" fmla="*/ 0 w 281"/>
              <a:gd name="T5" fmla="*/ 842 h 1123"/>
              <a:gd name="T6" fmla="*/ 0 w 281"/>
              <a:gd name="T7" fmla="*/ 0 h 1123"/>
              <a:gd name="T8" fmla="*/ 279 w 281"/>
              <a:gd name="T9" fmla="*/ 278 h 1123"/>
              <a:gd name="T10" fmla="*/ 281 w 281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1" h="1123">
                <a:moveTo>
                  <a:pt x="281" y="278"/>
                </a:moveTo>
                <a:lnTo>
                  <a:pt x="281" y="1123"/>
                </a:lnTo>
                <a:lnTo>
                  <a:pt x="0" y="842"/>
                </a:lnTo>
                <a:lnTo>
                  <a:pt x="0" y="0"/>
                </a:lnTo>
                <a:lnTo>
                  <a:pt x="279" y="278"/>
                </a:lnTo>
                <a:lnTo>
                  <a:pt x="281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Freeform 10"/>
          <p:cNvSpPr/>
          <p:nvPr/>
        </p:nvSpPr>
        <p:spPr bwMode="auto">
          <a:xfrm>
            <a:off x="4981516" y="2441024"/>
            <a:ext cx="376103" cy="1016144"/>
          </a:xfrm>
          <a:custGeom>
            <a:avLst/>
            <a:gdLst>
              <a:gd name="T0" fmla="*/ 281 w 281"/>
              <a:gd name="T1" fmla="*/ 278 h 1123"/>
              <a:gd name="T2" fmla="*/ 281 w 281"/>
              <a:gd name="T3" fmla="*/ 1123 h 1123"/>
              <a:gd name="T4" fmla="*/ 0 w 281"/>
              <a:gd name="T5" fmla="*/ 842 h 1123"/>
              <a:gd name="T6" fmla="*/ 0 w 281"/>
              <a:gd name="T7" fmla="*/ 0 h 1123"/>
              <a:gd name="T8" fmla="*/ 278 w 281"/>
              <a:gd name="T9" fmla="*/ 278 h 1123"/>
              <a:gd name="T10" fmla="*/ 281 w 281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1" h="1123">
                <a:moveTo>
                  <a:pt x="281" y="278"/>
                </a:moveTo>
                <a:lnTo>
                  <a:pt x="281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1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Freeform 12"/>
          <p:cNvSpPr/>
          <p:nvPr/>
        </p:nvSpPr>
        <p:spPr bwMode="auto">
          <a:xfrm>
            <a:off x="3834469" y="2441024"/>
            <a:ext cx="374764" cy="1016144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Freeform 14"/>
          <p:cNvSpPr/>
          <p:nvPr/>
        </p:nvSpPr>
        <p:spPr bwMode="auto">
          <a:xfrm>
            <a:off x="2687422" y="2441024"/>
            <a:ext cx="374764" cy="1016144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Freeform 16"/>
          <p:cNvSpPr/>
          <p:nvPr/>
        </p:nvSpPr>
        <p:spPr bwMode="auto">
          <a:xfrm>
            <a:off x="1540375" y="2441024"/>
            <a:ext cx="374764" cy="1016144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Freeform 17"/>
          <p:cNvSpPr/>
          <p:nvPr/>
        </p:nvSpPr>
        <p:spPr bwMode="auto">
          <a:xfrm>
            <a:off x="7651713" y="2572227"/>
            <a:ext cx="825820" cy="768216"/>
          </a:xfrm>
          <a:custGeom>
            <a:avLst/>
            <a:gdLst>
              <a:gd name="T0" fmla="*/ 210 w 617"/>
              <a:gd name="T1" fmla="*/ 849 h 849"/>
              <a:gd name="T2" fmla="*/ 210 w 617"/>
              <a:gd name="T3" fmla="*/ 717 h 849"/>
              <a:gd name="T4" fmla="*/ 0 w 617"/>
              <a:gd name="T5" fmla="*/ 717 h 849"/>
              <a:gd name="T6" fmla="*/ 0 w 617"/>
              <a:gd name="T7" fmla="*/ 133 h 849"/>
              <a:gd name="T8" fmla="*/ 210 w 617"/>
              <a:gd name="T9" fmla="*/ 133 h 849"/>
              <a:gd name="T10" fmla="*/ 210 w 617"/>
              <a:gd name="T11" fmla="*/ 0 h 849"/>
              <a:gd name="T12" fmla="*/ 617 w 617"/>
              <a:gd name="T13" fmla="*/ 424 h 849"/>
              <a:gd name="T14" fmla="*/ 210 w 617"/>
              <a:gd name="T15" fmla="*/ 849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7" h="849">
                <a:moveTo>
                  <a:pt x="210" y="849"/>
                </a:moveTo>
                <a:lnTo>
                  <a:pt x="210" y="717"/>
                </a:lnTo>
                <a:lnTo>
                  <a:pt x="0" y="717"/>
                </a:lnTo>
                <a:lnTo>
                  <a:pt x="0" y="133"/>
                </a:lnTo>
                <a:lnTo>
                  <a:pt x="210" y="133"/>
                </a:lnTo>
                <a:lnTo>
                  <a:pt x="210" y="0"/>
                </a:lnTo>
                <a:lnTo>
                  <a:pt x="617" y="424"/>
                </a:lnTo>
                <a:lnTo>
                  <a:pt x="210" y="8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83568" y="2441024"/>
            <a:ext cx="1044189" cy="1016144"/>
            <a:chOff x="882491" y="2261909"/>
            <a:chExt cx="959665" cy="1012525"/>
          </a:xfrm>
        </p:grpSpPr>
        <p:sp>
          <p:nvSpPr>
            <p:cNvPr id="13" name="Freeform 15"/>
            <p:cNvSpPr/>
            <p:nvPr/>
          </p:nvSpPr>
          <p:spPr bwMode="auto">
            <a:xfrm>
              <a:off x="967016" y="2261909"/>
              <a:ext cx="772282" cy="1012525"/>
            </a:xfrm>
            <a:custGeom>
              <a:avLst/>
              <a:gdLst>
                <a:gd name="T0" fmla="*/ 577 w 577"/>
                <a:gd name="T1" fmla="*/ 0 h 1119"/>
                <a:gd name="T2" fmla="*/ 577 w 577"/>
                <a:gd name="T3" fmla="*/ 1119 h 1119"/>
                <a:gd name="T4" fmla="*/ 288 w 577"/>
                <a:gd name="T5" fmla="*/ 840 h 1119"/>
                <a:gd name="T6" fmla="*/ 0 w 577"/>
                <a:gd name="T7" fmla="*/ 1118 h 1119"/>
                <a:gd name="T8" fmla="*/ 0 w 577"/>
                <a:gd name="T9" fmla="*/ 0 h 1119"/>
                <a:gd name="T10" fmla="*/ 577 w 577"/>
                <a:gd name="T1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7" h="1119">
                  <a:moveTo>
                    <a:pt x="577" y="0"/>
                  </a:moveTo>
                  <a:lnTo>
                    <a:pt x="577" y="1119"/>
                  </a:lnTo>
                  <a:lnTo>
                    <a:pt x="288" y="840"/>
                  </a:lnTo>
                  <a:lnTo>
                    <a:pt x="0" y="1118"/>
                  </a:lnTo>
                  <a:lnTo>
                    <a:pt x="0" y="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6" name="Text Placeholder 59"/>
            <p:cNvSpPr txBox="1"/>
            <p:nvPr/>
          </p:nvSpPr>
          <p:spPr>
            <a:xfrm>
              <a:off x="882491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赵春明</a:t>
              </a:r>
              <a:endParaRPr 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830615" y="2441024"/>
            <a:ext cx="959665" cy="1016144"/>
            <a:chOff x="2029538" y="2261909"/>
            <a:chExt cx="959665" cy="1016144"/>
          </a:xfrm>
        </p:grpSpPr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114063" y="2261909"/>
              <a:ext cx="772282" cy="1016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" name="Text Placeholder 59"/>
            <p:cNvSpPr txBox="1"/>
            <p:nvPr/>
          </p:nvSpPr>
          <p:spPr>
            <a:xfrm>
              <a:off x="2029538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李金良</a:t>
              </a:r>
              <a:endParaRPr 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977662" y="2441024"/>
            <a:ext cx="959665" cy="1016144"/>
            <a:chOff x="3176585" y="2261909"/>
            <a:chExt cx="959665" cy="1016144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261110" y="2261909"/>
              <a:ext cx="772282" cy="1016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" name="Text Placeholder 59"/>
            <p:cNvSpPr txBox="1"/>
            <p:nvPr/>
          </p:nvSpPr>
          <p:spPr>
            <a:xfrm>
              <a:off x="3176585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冯思浩</a:t>
              </a:r>
              <a:endParaRPr 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124709" y="2441024"/>
            <a:ext cx="959665" cy="1016144"/>
            <a:chOff x="4323632" y="2261909"/>
            <a:chExt cx="959665" cy="1016144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408157" y="2261909"/>
              <a:ext cx="772282" cy="1016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9" name="Text Placeholder 59"/>
            <p:cNvSpPr txBox="1"/>
            <p:nvPr/>
          </p:nvSpPr>
          <p:spPr>
            <a:xfrm>
              <a:off x="4323632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b="0" kern="1200">
                  <a:solidFill>
                    <a:schemeClr val="accent5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王福雄</a:t>
              </a:r>
              <a:endParaRPr 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269234" y="2441024"/>
            <a:ext cx="959665" cy="1016144"/>
            <a:chOff x="5468157" y="2261909"/>
            <a:chExt cx="959665" cy="1016144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5556542" y="2261909"/>
              <a:ext cx="770944" cy="1016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0" name="Text Placeholder 59"/>
            <p:cNvSpPr txBox="1"/>
            <p:nvPr/>
          </p:nvSpPr>
          <p:spPr>
            <a:xfrm>
              <a:off x="5468157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沈汪汪</a:t>
              </a:r>
              <a:endParaRPr 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20141" y="2441024"/>
            <a:ext cx="959665" cy="1016144"/>
            <a:chOff x="6619064" y="2261909"/>
            <a:chExt cx="959665" cy="1016144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6703589" y="2261909"/>
              <a:ext cx="772282" cy="1016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1" name="Text Placeholder 59"/>
            <p:cNvSpPr txBox="1"/>
            <p:nvPr/>
          </p:nvSpPr>
          <p:spPr>
            <a:xfrm>
              <a:off x="6619064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方宁洁</a:t>
              </a:r>
              <a:endParaRPr 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" name="Text Placeholder 59"/>
          <p:cNvSpPr txBox="1"/>
          <p:nvPr/>
        </p:nvSpPr>
        <p:spPr>
          <a:xfrm>
            <a:off x="1915139" y="3707976"/>
            <a:ext cx="1919329" cy="936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组员</a:t>
            </a:r>
            <a:endParaRPr lang="zh-CN" altLang="en-US" sz="1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微网站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移动开发</a:t>
            </a:r>
            <a:endParaRPr lang="en-GB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Straight Connector 54"/>
          <p:cNvCxnSpPr/>
          <p:nvPr/>
        </p:nvCxnSpPr>
        <p:spPr>
          <a:xfrm>
            <a:off x="1915140" y="3451814"/>
            <a:ext cx="0" cy="10992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59"/>
          <p:cNvSpPr txBox="1"/>
          <p:nvPr/>
        </p:nvSpPr>
        <p:spPr>
          <a:xfrm>
            <a:off x="4208665" y="3707976"/>
            <a:ext cx="1919329" cy="936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组员</a:t>
            </a:r>
            <a:endParaRPr lang="zh-CN" altLang="en-US" sz="1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服务案例</a:t>
            </a:r>
            <a:endParaRPr lang="en-GB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Straight Connector 56"/>
          <p:cNvCxnSpPr/>
          <p:nvPr/>
        </p:nvCxnSpPr>
        <p:spPr>
          <a:xfrm>
            <a:off x="4208666" y="3451814"/>
            <a:ext cx="0" cy="10992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9"/>
          <p:cNvSpPr txBox="1"/>
          <p:nvPr/>
        </p:nvSpPr>
        <p:spPr>
          <a:xfrm>
            <a:off x="6504665" y="3707976"/>
            <a:ext cx="1919329" cy="936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组员</a:t>
            </a:r>
            <a:endParaRPr lang="zh-CN" altLang="en-US" sz="1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网络营销企划</a:t>
            </a:r>
            <a:endParaRPr lang="en-GB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Straight Connector 58"/>
          <p:cNvCxnSpPr/>
          <p:nvPr/>
        </p:nvCxnSpPr>
        <p:spPr>
          <a:xfrm>
            <a:off x="6504666" y="3451814"/>
            <a:ext cx="0" cy="10992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59"/>
          <p:cNvSpPr txBox="1"/>
          <p:nvPr/>
        </p:nvSpPr>
        <p:spPr>
          <a:xfrm>
            <a:off x="768092" y="1419622"/>
            <a:ext cx="1919329" cy="936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组长</a:t>
            </a:r>
            <a:endParaRPr lang="en-US" altLang="zh-CN" sz="1200" b="1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首页负责人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9" name="Text Placeholder 59"/>
          <p:cNvSpPr txBox="1"/>
          <p:nvPr/>
        </p:nvSpPr>
        <p:spPr>
          <a:xfrm>
            <a:off x="3061618" y="1419622"/>
            <a:ext cx="1919329" cy="936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组员</a:t>
            </a:r>
            <a:endParaRPr lang="zh-CN" altLang="en-US" sz="1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品牌互联网化策略</a:t>
            </a:r>
            <a:endParaRPr lang="en-GB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 Placeholder 59"/>
          <p:cNvSpPr txBox="1"/>
          <p:nvPr/>
        </p:nvSpPr>
        <p:spPr>
          <a:xfrm>
            <a:off x="5357618" y="1419622"/>
            <a:ext cx="1919329" cy="936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组员</a:t>
            </a:r>
            <a:endParaRPr lang="zh-CN" altLang="en-US" sz="12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关于派琪</a:t>
            </a:r>
            <a:endParaRPr lang="en-GB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Straight Connector 62"/>
          <p:cNvCxnSpPr/>
          <p:nvPr/>
        </p:nvCxnSpPr>
        <p:spPr>
          <a:xfrm>
            <a:off x="776001" y="1347614"/>
            <a:ext cx="0" cy="10992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63"/>
          <p:cNvCxnSpPr/>
          <p:nvPr/>
        </p:nvCxnSpPr>
        <p:spPr>
          <a:xfrm>
            <a:off x="3069201" y="1347614"/>
            <a:ext cx="0" cy="10992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64"/>
          <p:cNvCxnSpPr/>
          <p:nvPr/>
        </p:nvCxnSpPr>
        <p:spPr>
          <a:xfrm>
            <a:off x="5360925" y="1347614"/>
            <a:ext cx="0" cy="10992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组员项目分布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5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25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7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25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25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75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25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75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  <p:bldP spid="12" grpId="0" animBg="1"/>
      <p:bldP spid="14" grpId="0" animBg="1"/>
      <p:bldP spid="15" grpId="0" animBg="1"/>
      <p:bldP spid="22" grpId="0"/>
      <p:bldP spid="24" grpId="0"/>
      <p:bldP spid="26" grpId="0"/>
      <p:bldP spid="28" grpId="0"/>
      <p:bldP spid="29" grpId="0"/>
      <p:bldP spid="30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itchFamily="34" charset="0"/>
                </a:rPr>
                <a:t>03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236532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项目详细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3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4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136360" y="1299207"/>
            <a:ext cx="3142800" cy="3142800"/>
            <a:chOff x="5136360" y="1299207"/>
            <a:chExt cx="3142800" cy="3142800"/>
          </a:xfrm>
        </p:grpSpPr>
        <p:sp>
          <p:nvSpPr>
            <p:cNvPr id="5" name="Oval 18"/>
            <p:cNvSpPr/>
            <p:nvPr/>
          </p:nvSpPr>
          <p:spPr>
            <a:xfrm>
              <a:off x="5136360" y="1299207"/>
              <a:ext cx="3142800" cy="3142800"/>
            </a:xfrm>
            <a:prstGeom prst="ellipse">
              <a:avLst/>
            </a:prstGeom>
            <a:solidFill>
              <a:schemeClr val="accent2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lang="en-US">
                <a:latin typeface="微软雅黑" pitchFamily="34" charset="-122"/>
                <a:ea typeface="微软雅黑" pitchFamily="34" charset="-122"/>
                <a:cs typeface="Helvetica Ligh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34936" y="3170672"/>
              <a:ext cx="1938908" cy="1859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0959" y="2337142"/>
              <a:ext cx="1257300" cy="7829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4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Roboto Regular"/>
                </a:rPr>
                <a:t>20</a:t>
              </a:r>
              <a:r>
                <a:rPr lang="en-US" sz="4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Roboto Regular"/>
                </a:rPr>
                <a:t>%</a:t>
              </a:r>
              <a:endPara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Roboto Regular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30598" y="3518887"/>
              <a:ext cx="29816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JQ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09267" y="1241284"/>
            <a:ext cx="2506980" cy="2506980"/>
            <a:chOff x="909267" y="1241284"/>
            <a:chExt cx="2506980" cy="2506980"/>
          </a:xfrm>
        </p:grpSpPr>
        <p:sp>
          <p:nvSpPr>
            <p:cNvPr id="3" name="Oval 16"/>
            <p:cNvSpPr/>
            <p:nvPr/>
          </p:nvSpPr>
          <p:spPr>
            <a:xfrm>
              <a:off x="909267" y="1241284"/>
              <a:ext cx="2506980" cy="2506980"/>
            </a:xfrm>
            <a:prstGeom prst="ellipse">
              <a:avLst/>
            </a:prstGeom>
            <a:solidFill>
              <a:schemeClr val="accent1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lang="en-US">
                <a:latin typeface="微软雅黑" pitchFamily="34" charset="-122"/>
                <a:ea typeface="微软雅黑" pitchFamily="34" charset="-122"/>
                <a:cs typeface="Helvetica 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1338" y="2666615"/>
              <a:ext cx="1798494" cy="1690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9213" y="1905094"/>
              <a:ext cx="1269578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4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Roboto Regular"/>
                </a:rPr>
                <a:t>30</a:t>
              </a:r>
              <a:r>
                <a:rPr lang="en-US" sz="4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Roboto Regular"/>
                </a:rPr>
                <a:t>%</a:t>
              </a:r>
              <a:endParaRPr 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Roboto Regula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43918" y="2798807"/>
              <a:ext cx="24846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JS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923938" y="2625442"/>
            <a:ext cx="2034540" cy="2034540"/>
            <a:chOff x="2923938" y="2625442"/>
            <a:chExt cx="2034540" cy="2034540"/>
          </a:xfrm>
        </p:grpSpPr>
        <p:sp>
          <p:nvSpPr>
            <p:cNvPr id="2" name="Oval 14"/>
            <p:cNvSpPr/>
            <p:nvPr/>
          </p:nvSpPr>
          <p:spPr>
            <a:xfrm>
              <a:off x="2923938" y="2625442"/>
              <a:ext cx="2034540" cy="2034540"/>
            </a:xfrm>
            <a:prstGeom prst="ellipse">
              <a:avLst/>
            </a:prstGeom>
            <a:solidFill>
              <a:schemeClr val="accent2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lang="en-US">
                <a:latin typeface="微软雅黑" pitchFamily="34" charset="-122"/>
                <a:ea typeface="微软雅黑" pitchFamily="34" charset="-122"/>
                <a:cs typeface="Helvetica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56432" y="3700222"/>
              <a:ext cx="1400331" cy="135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3645" y="3303443"/>
              <a:ext cx="837565" cy="5219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Roboto Regular"/>
                </a:rPr>
                <a:t>40</a:t>
              </a:r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Roboto Regular"/>
                </a:rPr>
                <a:t>%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Roboto Regula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20368" y="4002038"/>
              <a:ext cx="25648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静态</a:t>
              </a:r>
              <a:endPara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743074" y="1151562"/>
            <a:ext cx="1663582" cy="1663582"/>
            <a:chOff x="3743074" y="1151562"/>
            <a:chExt cx="1663582" cy="1663582"/>
          </a:xfrm>
        </p:grpSpPr>
        <p:sp>
          <p:nvSpPr>
            <p:cNvPr id="4" name="Oval 17"/>
            <p:cNvSpPr/>
            <p:nvPr/>
          </p:nvSpPr>
          <p:spPr>
            <a:xfrm>
              <a:off x="3743074" y="1151562"/>
              <a:ext cx="1663582" cy="1663582"/>
            </a:xfrm>
            <a:prstGeom prst="ellipse">
              <a:avLst/>
            </a:prstGeom>
            <a:solidFill>
              <a:schemeClr val="accent1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lang="en-US">
                <a:latin typeface="微软雅黑" pitchFamily="34" charset="-122"/>
                <a:ea typeface="微软雅黑" pitchFamily="34" charset="-122"/>
                <a:cs typeface="Helvetica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9740" y="2007393"/>
              <a:ext cx="1330331" cy="135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66953" y="1647259"/>
              <a:ext cx="837565" cy="5219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Roboto Regular"/>
                </a:rPr>
                <a:t>10</a:t>
              </a:r>
              <a:r>
                <a:rPr 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Roboto Regular"/>
                </a:rPr>
                <a:t>%</a:t>
              </a:r>
              <a:endParaRPr 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Roboto Regula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59837" y="2273846"/>
              <a:ext cx="25648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整合</a:t>
              </a:r>
              <a:endParaRPr lang="zh-CN" altLang="en-US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49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49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22029" y="3972243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78077" y="3972243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V="1">
            <a:off x="3700055" y="3094220"/>
            <a:ext cx="17560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2700000" flipH="1">
            <a:off x="3079195" y="3351386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8900000">
            <a:off x="4320911" y="3351386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619672" y="3424708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89817" y="3796336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轮播图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453144" y="2663168"/>
            <a:ext cx="2237712" cy="2948289"/>
            <a:chOff x="3815003" y="3087488"/>
            <a:chExt cx="2237712" cy="2948289"/>
          </a:xfrm>
        </p:grpSpPr>
        <p:sp>
          <p:nvSpPr>
            <p:cNvPr id="19" name="椭圆 18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815003" y="3087488"/>
              <a:ext cx="2237712" cy="2948289"/>
              <a:chOff x="3692888" y="2889538"/>
              <a:chExt cx="2473262" cy="3258636"/>
            </a:xfrm>
          </p:grpSpPr>
          <p:sp>
            <p:nvSpPr>
              <p:cNvPr id="21" name="椭圆 4"/>
              <p:cNvSpPr/>
              <p:nvPr/>
            </p:nvSpPr>
            <p:spPr>
              <a:xfrm>
                <a:off x="3692888" y="2889538"/>
                <a:ext cx="2473262" cy="2473262"/>
              </a:xfrm>
              <a:custGeom>
                <a:avLst/>
                <a:gdLst/>
                <a:ahLst/>
                <a:cxnLst/>
                <a:rect l="l" t="t" r="r" b="b"/>
                <a:pathLst>
                  <a:path w="2473262" h="2473262">
                    <a:moveTo>
                      <a:pt x="1236631" y="235688"/>
                    </a:moveTo>
                    <a:cubicBezTo>
                      <a:pt x="683825" y="235688"/>
                      <a:pt x="235688" y="683825"/>
                      <a:pt x="235688" y="1236631"/>
                    </a:cubicBezTo>
                    <a:cubicBezTo>
                      <a:pt x="235688" y="1789437"/>
                      <a:pt x="683825" y="2237574"/>
                      <a:pt x="1236631" y="2237574"/>
                    </a:cubicBezTo>
                    <a:cubicBezTo>
                      <a:pt x="1789437" y="2237574"/>
                      <a:pt x="2237574" y="1789437"/>
                      <a:pt x="2237574" y="1236631"/>
                    </a:cubicBezTo>
                    <a:cubicBezTo>
                      <a:pt x="2237574" y="683825"/>
                      <a:pt x="1789437" y="235688"/>
                      <a:pt x="1236631" y="235688"/>
                    </a:cubicBezTo>
                    <a:close/>
                    <a:moveTo>
                      <a:pt x="1236631" y="0"/>
                    </a:moveTo>
                    <a:cubicBezTo>
                      <a:pt x="1919603" y="0"/>
                      <a:pt x="2473262" y="553659"/>
                      <a:pt x="2473262" y="1236631"/>
                    </a:cubicBezTo>
                    <a:cubicBezTo>
                      <a:pt x="2473262" y="1919603"/>
                      <a:pt x="1919603" y="2473262"/>
                      <a:pt x="1236631" y="2473262"/>
                    </a:cubicBezTo>
                    <a:cubicBezTo>
                      <a:pt x="553659" y="2473262"/>
                      <a:pt x="0" y="1919603"/>
                      <a:pt x="0" y="1236631"/>
                    </a:cubicBezTo>
                    <a:cubicBezTo>
                      <a:pt x="0" y="553659"/>
                      <a:pt x="553659" y="0"/>
                      <a:pt x="12366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710544" y="5261738"/>
                <a:ext cx="437950" cy="88643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Rectangle 11"/>
          <p:cNvSpPr>
            <a:spLocks noChangeArrowheads="1"/>
          </p:cNvSpPr>
          <p:nvPr/>
        </p:nvSpPr>
        <p:spPr bwMode="gray">
          <a:xfrm>
            <a:off x="3836056" y="3579862"/>
            <a:ext cx="146370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详细分布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280408" y="1707654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053984" y="1055424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652120" y="1707654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456872" y="3424708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384912" y="1965939"/>
            <a:ext cx="890944" cy="605811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滚轮加回掉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32606" y="1419622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24128" y="2068144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旋转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48712" y="3796336"/>
            <a:ext cx="890944" cy="35959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手风琴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5576" y="1059582"/>
            <a:ext cx="2913592" cy="166712"/>
            <a:chOff x="539552" y="1182027"/>
            <a:chExt cx="2913592" cy="166712"/>
          </a:xfrm>
        </p:grpSpPr>
        <p:sp>
          <p:nvSpPr>
            <p:cNvPr id="41" name="TextBox 40"/>
            <p:cNvSpPr txBox="1"/>
            <p:nvPr/>
          </p:nvSpPr>
          <p:spPr>
            <a:xfrm>
              <a:off x="728900" y="1182027"/>
              <a:ext cx="2724244" cy="1667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 smtClean="0"/>
                <a:t>项目中运用到的知识点</a:t>
              </a:r>
              <a:endParaRPr lang="en-US" altLang="zh-CN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539552" y="1203485"/>
              <a:ext cx="120566" cy="1205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49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49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149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49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149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649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149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 animBg="1"/>
      <p:bldP spid="17" grpId="0"/>
      <p:bldP spid="23" grpId="0"/>
      <p:bldP spid="24" grpId="0" animBg="1"/>
      <p:bldP spid="25" grpId="0" animBg="1"/>
      <p:bldP spid="35" grpId="0" animBg="1"/>
      <p:bldP spid="36" grpId="0" animBg="1"/>
      <p:bldP spid="37" grpId="0"/>
      <p:bldP spid="38" grpId="0"/>
      <p:bldP spid="39" grpId="0"/>
      <p:bldP spid="40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Kingsoft Office WPP</Application>
  <PresentationFormat>全屏显示(16:9)</PresentationFormat>
  <Paragraphs>148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creator>丫丫精饰</dc:creator>
  <cp:keywords>https:/cyppt.taobao.com</cp:keywords>
  <dc:description>https://cyppt.taobao.com/</dc:description>
  <dc:subject>丫丫精饰</dc:subject>
  <cp:category>https://cyppt.taobao.com/</cp:category>
  <cp:lastModifiedBy>chaochao</cp:lastModifiedBy>
  <cp:revision>106</cp:revision>
  <dcterms:created xsi:type="dcterms:W3CDTF">2015-12-11T17:46:00Z</dcterms:created>
  <dcterms:modified xsi:type="dcterms:W3CDTF">2018-02-02T06:16:44Z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