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5" r:id="rId12"/>
    <p:sldId id="271" r:id="rId13"/>
    <p:sldId id="272" r:id="rId14"/>
    <p:sldId id="266" r:id="rId15"/>
    <p:sldId id="267" r:id="rId16"/>
    <p:sldId id="268" r:id="rId17"/>
    <p:sldId id="269"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6106B-197B-5E4A-87DD-05063B8A0FD2}"/>
              </a:ext>
            </a:extLst>
          </p:cNvPr>
          <p:cNvSpPr>
            <a:spLocks noGrp="1"/>
          </p:cNvSpPr>
          <p:nvPr>
            <p:ph type="ctrTitle"/>
          </p:nvPr>
        </p:nvSpPr>
        <p:spPr/>
        <p:txBody>
          <a:bodyPr/>
          <a:lstStyle/>
          <a:p>
            <a:pPr algn="ctr"/>
            <a:r>
              <a:rPr lang="en-US"/>
              <a:t>Presentation on c# programms</a:t>
            </a:r>
          </a:p>
        </p:txBody>
      </p:sp>
      <p:sp>
        <p:nvSpPr>
          <p:cNvPr id="3" name="Subtitle 2">
            <a:extLst>
              <a:ext uri="{FF2B5EF4-FFF2-40B4-BE49-F238E27FC236}">
                <a16:creationId xmlns:a16="http://schemas.microsoft.com/office/drawing/2014/main" xmlns="" id="{BA676226-D51C-4243-A7B4-AA8244039BAA}"/>
              </a:ext>
            </a:extLst>
          </p:cNvPr>
          <p:cNvSpPr>
            <a:spLocks noGrp="1"/>
          </p:cNvSpPr>
          <p:nvPr>
            <p:ph type="subTitle" idx="1"/>
          </p:nvPr>
        </p:nvSpPr>
        <p:spPr/>
        <p:txBody>
          <a:bodyPr>
            <a:normAutofit/>
          </a:bodyPr>
          <a:lstStyle/>
          <a:p>
            <a:pPr algn="ctr"/>
            <a:r>
              <a:rPr lang="en-US"/>
              <a:t>By</a:t>
            </a:r>
          </a:p>
          <a:p>
            <a:pPr algn="ctr"/>
            <a:r>
              <a:rPr lang="en-US"/>
              <a:t>NARALA praveen</a:t>
            </a:r>
          </a:p>
        </p:txBody>
      </p:sp>
    </p:spTree>
    <p:extLst>
      <p:ext uri="{BB962C8B-B14F-4D97-AF65-F5344CB8AC3E}">
        <p14:creationId xmlns:p14="http://schemas.microsoft.com/office/powerpoint/2010/main" val="6901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D4A8A8-B272-CE47-A4F8-5F870F5948D9}"/>
              </a:ext>
            </a:extLst>
          </p:cNvPr>
          <p:cNvSpPr>
            <a:spLocks noGrp="1"/>
          </p:cNvSpPr>
          <p:nvPr>
            <p:ph idx="1"/>
          </p:nvPr>
        </p:nvSpPr>
        <p:spPr>
          <a:xfrm>
            <a:off x="1103312" y="743416"/>
            <a:ext cx="8946541" cy="5504984"/>
          </a:xfrm>
        </p:spPr>
        <p:txBody>
          <a:bodyPr>
            <a:noAutofit/>
          </a:bodyPr>
          <a:lstStyle/>
          <a:p>
            <a:pPr marL="0" indent="0">
              <a:buNone/>
            </a:pPr>
            <a:r>
              <a:rPr lang="en-US" sz="1200" dirty="0"/>
              <a:t> Console.WriteLine(“Enter input value:”)</a:t>
            </a:r>
            <a:r>
              <a:rPr lang="en-IN" sz="1200" dirty="0"/>
              <a:t>;</a:t>
            </a:r>
          </a:p>
          <a:p>
            <a:pPr marL="0" indent="0">
              <a:buNone/>
            </a:pPr>
            <a:r>
              <a:rPr lang="en-US" sz="1200" dirty="0"/>
              <a:t>            int input = Convert.ToInt32(Console.ReadLine());</a:t>
            </a:r>
            <a:endParaRPr lang="en-IN" sz="1200" dirty="0"/>
          </a:p>
          <a:p>
            <a:pPr marL="0" indent="0">
              <a:buNone/>
            </a:pPr>
            <a:r>
              <a:rPr lang="en-IN" sz="1200" dirty="0"/>
              <a:t> </a:t>
            </a:r>
            <a:r>
              <a:rPr lang="en-US" sz="1200" dirty="0"/>
              <a:t>           //using for loop</a:t>
            </a:r>
            <a:endParaRPr lang="en-IN" sz="1200" dirty="0"/>
          </a:p>
          <a:p>
            <a:pPr marL="0" indent="0">
              <a:buNone/>
            </a:pPr>
            <a:r>
              <a:rPr lang="en-US" sz="1200" dirty="0"/>
              <a:t>             //Logic and Output</a:t>
            </a:r>
            <a:endParaRPr lang="en-IN" sz="1200" dirty="0"/>
          </a:p>
          <a:p>
            <a:pPr marL="0" indent="0">
              <a:buNone/>
            </a:pPr>
            <a:r>
              <a:rPr lang="en-US" sz="1200" dirty="0"/>
              <a:t>            for (int I = 0; I &lt; data.Length; i++)</a:t>
            </a:r>
            <a:endParaRPr lang="en-IN" sz="1200" dirty="0"/>
          </a:p>
          <a:p>
            <a:pPr marL="0" indent="0">
              <a:buNone/>
            </a:pPr>
            <a:r>
              <a:rPr lang="en-US" sz="1200" dirty="0"/>
              <a:t>            {</a:t>
            </a:r>
            <a:endParaRPr lang="en-IN" sz="1200" dirty="0"/>
          </a:p>
          <a:p>
            <a:pPr marL="0" indent="0">
              <a:buNone/>
            </a:pPr>
            <a:r>
              <a:rPr lang="en-US" sz="1200" dirty="0"/>
              <a:t>                if (data[i] == input)</a:t>
            </a:r>
            <a:endParaRPr lang="en-IN" sz="1200" dirty="0"/>
          </a:p>
          <a:p>
            <a:pPr marL="0" indent="0">
              <a:buNone/>
            </a:pPr>
            <a:r>
              <a:rPr lang="en-US" sz="1200" dirty="0"/>
              <a:t>                {</a:t>
            </a:r>
            <a:endParaRPr lang="en-IN" sz="1200" dirty="0"/>
          </a:p>
          <a:p>
            <a:pPr marL="0" indent="0">
              <a:buNone/>
            </a:pPr>
            <a:r>
              <a:rPr lang="en-US" sz="1200" dirty="0"/>
              <a:t>                    Console.WriteLine($"The number {input},is in index{i},at position {i + 1}");</a:t>
            </a:r>
            <a:endParaRPr lang="en-IN" sz="1200" dirty="0"/>
          </a:p>
          <a:p>
            <a:pPr marL="0" indent="0">
              <a:buNone/>
            </a:pPr>
            <a:r>
              <a:rPr lang="en-US" sz="1200" dirty="0"/>
              <a:t>                    Console.ReadLine();</a:t>
            </a:r>
            <a:endParaRPr lang="en-IN" sz="1200" dirty="0"/>
          </a:p>
          <a:p>
            <a:pPr marL="0" indent="0">
              <a:buNone/>
            </a:pPr>
            <a:r>
              <a:rPr lang="en-US" sz="1200" dirty="0"/>
              <a:t>                }</a:t>
            </a:r>
            <a:endParaRPr lang="en-IN" sz="1200" dirty="0"/>
          </a:p>
          <a:p>
            <a:pPr marL="0" indent="0">
              <a:buNone/>
            </a:pPr>
            <a:r>
              <a:rPr lang="en-US" sz="1200" dirty="0"/>
              <a:t>             }</a:t>
            </a:r>
            <a:endParaRPr lang="en-IN" sz="1200" dirty="0"/>
          </a:p>
          <a:p>
            <a:pPr marL="0" indent="0">
              <a:buNone/>
            </a:pPr>
            <a:r>
              <a:rPr lang="en-US" sz="1200" dirty="0"/>
              <a:t>            //if nu</a:t>
            </a:r>
            <a:r>
              <a:rPr lang="en-IN" sz="1200" dirty="0"/>
              <a:t>m</a:t>
            </a:r>
            <a:r>
              <a:rPr lang="en-US" sz="1200" dirty="0" err="1"/>
              <a:t>ber</a:t>
            </a:r>
            <a:r>
              <a:rPr lang="en-US" sz="1200" dirty="0"/>
              <a:t> not found</a:t>
            </a:r>
            <a:endParaRPr lang="en-IN" sz="1200" dirty="0"/>
          </a:p>
          <a:p>
            <a:pPr marL="0" indent="0">
              <a:buNone/>
            </a:pPr>
            <a:r>
              <a:rPr lang="en-US" sz="1200" dirty="0"/>
              <a:t>            Console.WriteLine("number not found");</a:t>
            </a:r>
            <a:endParaRPr lang="en-IN" sz="1200" dirty="0"/>
          </a:p>
          <a:p>
            <a:pPr marL="0" indent="0">
              <a:buNone/>
            </a:pPr>
            <a:r>
              <a:rPr lang="en-US" sz="1200" dirty="0"/>
              <a:t>            Console.ReadLine();</a:t>
            </a:r>
            <a:endParaRPr lang="en-IN" sz="1200" dirty="0"/>
          </a:p>
          <a:p>
            <a:pPr marL="0" indent="0">
              <a:buNone/>
            </a:pPr>
            <a:r>
              <a:rPr lang="en-US" sz="1200" dirty="0"/>
              <a:t>        }</a:t>
            </a:r>
            <a:endParaRPr lang="en-IN" sz="1200" dirty="0"/>
          </a:p>
          <a:p>
            <a:pPr marL="0" indent="0">
              <a:buNone/>
            </a:pPr>
            <a:r>
              <a:rPr lang="en-US" sz="1200" dirty="0"/>
              <a:t>    }</a:t>
            </a:r>
            <a:endParaRPr lang="en-IN" sz="1200" dirty="0"/>
          </a:p>
          <a:p>
            <a:pPr marL="0" indent="0">
              <a:buNone/>
            </a:pPr>
            <a:r>
              <a:rPr lang="en-US" sz="1200" dirty="0"/>
              <a:t>}</a:t>
            </a:r>
          </a:p>
        </p:txBody>
      </p:sp>
    </p:spTree>
    <p:extLst>
      <p:ext uri="{BB962C8B-B14F-4D97-AF65-F5344CB8AC3E}">
        <p14:creationId xmlns:p14="http://schemas.microsoft.com/office/powerpoint/2010/main" val="400327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5D8601-8ADC-B647-AA28-E6B16AF52A5B}"/>
              </a:ext>
            </a:extLst>
          </p:cNvPr>
          <p:cNvSpPr>
            <a:spLocks noGrp="1"/>
          </p:cNvSpPr>
          <p:nvPr>
            <p:ph idx="1"/>
          </p:nvPr>
        </p:nvSpPr>
        <p:spPr>
          <a:xfrm>
            <a:off x="1103312" y="867318"/>
            <a:ext cx="8946541" cy="836341"/>
          </a:xfrm>
        </p:spPr>
        <p:txBody>
          <a:bodyPr/>
          <a:lstStyle/>
          <a:p>
            <a:pPr marL="0" indent="0">
              <a:buNone/>
            </a:pPr>
            <a:r>
              <a:rPr lang="en-IN" b="1" dirty="0"/>
              <a:t>Output :</a:t>
            </a:r>
            <a:endParaRPr lang="en-US" b="1" dirty="0"/>
          </a:p>
        </p:txBody>
      </p:sp>
      <p:pic>
        <p:nvPicPr>
          <p:cNvPr id="6" name="Picture 5">
            <a:extLst>
              <a:ext uri="{FF2B5EF4-FFF2-40B4-BE49-F238E27FC236}">
                <a16:creationId xmlns:a16="http://schemas.microsoft.com/office/drawing/2014/main" xmlns="" id="{5214E61A-3F3D-CE44-BD87-901180469B5D}"/>
              </a:ext>
            </a:extLst>
          </p:cNvPr>
          <p:cNvPicPr>
            <a:picLocks noChangeAspect="1"/>
          </p:cNvPicPr>
          <p:nvPr/>
        </p:nvPicPr>
        <p:blipFill>
          <a:blip r:embed="rId2"/>
          <a:stretch>
            <a:fillRect/>
          </a:stretch>
        </p:blipFill>
        <p:spPr>
          <a:xfrm>
            <a:off x="1103312" y="2448292"/>
            <a:ext cx="3851788" cy="1822351"/>
          </a:xfrm>
          <a:prstGeom prst="rect">
            <a:avLst/>
          </a:prstGeom>
        </p:spPr>
      </p:pic>
      <p:pic>
        <p:nvPicPr>
          <p:cNvPr id="4" name="Picture 3">
            <a:extLst>
              <a:ext uri="{FF2B5EF4-FFF2-40B4-BE49-F238E27FC236}">
                <a16:creationId xmlns:a16="http://schemas.microsoft.com/office/drawing/2014/main" xmlns="" id="{5602C01E-52DB-B641-B8D2-1156840811D8}"/>
              </a:ext>
            </a:extLst>
          </p:cNvPr>
          <p:cNvPicPr>
            <a:picLocks noChangeAspect="1"/>
          </p:cNvPicPr>
          <p:nvPr/>
        </p:nvPicPr>
        <p:blipFill>
          <a:blip r:embed="rId3"/>
          <a:stretch>
            <a:fillRect/>
          </a:stretch>
        </p:blipFill>
        <p:spPr>
          <a:xfrm>
            <a:off x="5307051" y="2552319"/>
            <a:ext cx="4742802" cy="1718323"/>
          </a:xfrm>
          <a:prstGeom prst="rect">
            <a:avLst/>
          </a:prstGeom>
        </p:spPr>
      </p:pic>
    </p:spTree>
    <p:extLst>
      <p:ext uri="{BB962C8B-B14F-4D97-AF65-F5344CB8AC3E}">
        <p14:creationId xmlns:p14="http://schemas.microsoft.com/office/powerpoint/2010/main" val="19860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F0B26-1D3E-4047-A9FB-C6E3858E7BD7}"/>
              </a:ext>
            </a:extLst>
          </p:cNvPr>
          <p:cNvSpPr>
            <a:spLocks noGrp="1"/>
          </p:cNvSpPr>
          <p:nvPr>
            <p:ph type="title"/>
          </p:nvPr>
        </p:nvSpPr>
        <p:spPr/>
        <p:txBody>
          <a:bodyPr/>
          <a:lstStyle/>
          <a:p>
            <a:r>
              <a:rPr lang="en-US"/>
              <a:t>What is Binary search ? </a:t>
            </a:r>
          </a:p>
        </p:txBody>
      </p:sp>
      <p:sp>
        <p:nvSpPr>
          <p:cNvPr id="3" name="Content Placeholder 2">
            <a:extLst>
              <a:ext uri="{FF2B5EF4-FFF2-40B4-BE49-F238E27FC236}">
                <a16:creationId xmlns:a16="http://schemas.microsoft.com/office/drawing/2014/main" xmlns="" id="{3A6FB1DE-34C6-C94E-AF1D-879EAA9E6149}"/>
              </a:ext>
            </a:extLst>
          </p:cNvPr>
          <p:cNvSpPr>
            <a:spLocks noGrp="1"/>
          </p:cNvSpPr>
          <p:nvPr>
            <p:ph idx="1"/>
          </p:nvPr>
        </p:nvSpPr>
        <p:spPr/>
        <p:txBody>
          <a:bodyPr/>
          <a:lstStyle/>
          <a:p>
            <a:r>
              <a:rPr lang="en-US"/>
              <a:t>In computer science, binary search, also known as half-interval search, logarithmic search, or binary chop, is a search algorithm that finds the position of a target value within a sorted array If the search ends with the remaining half being empty, the target is not in the array.</a:t>
            </a:r>
          </a:p>
        </p:txBody>
      </p:sp>
    </p:spTree>
    <p:extLst>
      <p:ext uri="{BB962C8B-B14F-4D97-AF65-F5344CB8AC3E}">
        <p14:creationId xmlns:p14="http://schemas.microsoft.com/office/powerpoint/2010/main" val="381024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xmlns="" id="{F53D7310-F39F-394F-A462-BE340CF17277}"/>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81972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A952AD2-D6C6-074C-84F5-6E6BB92B7945}"/>
              </a:ext>
            </a:extLst>
          </p:cNvPr>
          <p:cNvSpPr>
            <a:spLocks noGrp="1"/>
          </p:cNvSpPr>
          <p:nvPr>
            <p:ph idx="1"/>
          </p:nvPr>
        </p:nvSpPr>
        <p:spPr>
          <a:xfrm>
            <a:off x="1103312" y="681464"/>
            <a:ext cx="8946541" cy="5566936"/>
          </a:xfrm>
        </p:spPr>
        <p:txBody>
          <a:bodyPr>
            <a:noAutofit/>
          </a:bodyPr>
          <a:lstStyle/>
          <a:p>
            <a:pPr marL="0" indent="0">
              <a:buNone/>
            </a:pPr>
            <a:r>
              <a:rPr lang="en-US" sz="1100" dirty="0"/>
              <a:t>using System;</a:t>
            </a:r>
            <a:endParaRPr lang="en-IN" sz="1100" dirty="0"/>
          </a:p>
          <a:p>
            <a:pPr marL="0" indent="0">
              <a:buNone/>
            </a:pPr>
            <a:r>
              <a:rPr lang="en-US" sz="1100" dirty="0"/>
              <a:t>using System.Collections.Generic;</a:t>
            </a:r>
            <a:endParaRPr lang="en-IN" sz="1100" dirty="0"/>
          </a:p>
          <a:p>
            <a:pPr marL="0" indent="0">
              <a:buNone/>
            </a:pPr>
            <a:r>
              <a:rPr lang="en-US" sz="1100" dirty="0"/>
              <a:t>Using </a:t>
            </a:r>
            <a:r>
              <a:rPr lang="en-US" sz="1100" dirty="0" err="1"/>
              <a:t>System.Linq</a:t>
            </a:r>
            <a:r>
              <a:rPr lang="en-US" sz="1100" dirty="0"/>
              <a:t>;</a:t>
            </a:r>
            <a:endParaRPr lang="en-IN" sz="1100" dirty="0"/>
          </a:p>
          <a:p>
            <a:pPr marL="0" indent="0">
              <a:buNone/>
            </a:pPr>
            <a:r>
              <a:rPr lang="en-US" sz="1100" dirty="0"/>
              <a:t>Using System.Text;</a:t>
            </a:r>
            <a:endParaRPr lang="en-IN" sz="1100" dirty="0"/>
          </a:p>
          <a:p>
            <a:pPr marL="0" indent="0">
              <a:buNone/>
            </a:pPr>
            <a:r>
              <a:rPr lang="en-US" sz="1100" dirty="0"/>
              <a:t>Using System.Threading.Tasks;</a:t>
            </a:r>
            <a:endParaRPr lang="en-IN" sz="1100" dirty="0"/>
          </a:p>
          <a:p>
            <a:pPr marL="0" indent="0">
              <a:buNone/>
            </a:pPr>
            <a:r>
              <a:rPr lang="en-US" sz="1100" dirty="0"/>
              <a:t>Namespace</a:t>
            </a:r>
            <a:endParaRPr lang="en-IN" sz="1100" dirty="0"/>
          </a:p>
          <a:p>
            <a:pPr marL="0" indent="0">
              <a:buNone/>
            </a:pPr>
            <a:r>
              <a:rPr lang="en-US" sz="1100" dirty="0"/>
              <a:t> BinarySearch</a:t>
            </a:r>
            <a:endParaRPr lang="en-IN" sz="1100" dirty="0"/>
          </a:p>
          <a:p>
            <a:pPr marL="0" indent="0">
              <a:buNone/>
            </a:pPr>
            <a:r>
              <a:rPr lang="en-US" sz="1100" dirty="0"/>
              <a:t>{</a:t>
            </a:r>
            <a:endParaRPr lang="en-IN" sz="1100" dirty="0"/>
          </a:p>
          <a:p>
            <a:pPr marL="0" indent="0">
              <a:buNone/>
            </a:pPr>
            <a:r>
              <a:rPr lang="en-US" sz="1100" dirty="0"/>
              <a:t>    //Author: Narala praveen</a:t>
            </a:r>
            <a:endParaRPr lang="en-IN" sz="1100" dirty="0"/>
          </a:p>
          <a:p>
            <a:pPr marL="0" indent="0">
              <a:buNone/>
            </a:pPr>
            <a:r>
              <a:rPr lang="en-US" sz="1100" dirty="0"/>
              <a:t>    //Purpose: Binary search</a:t>
            </a:r>
            <a:endParaRPr lang="en-IN" sz="1100" dirty="0"/>
          </a:p>
          <a:p>
            <a:pPr marL="0" indent="0">
              <a:buNone/>
            </a:pPr>
            <a:r>
              <a:rPr lang="en-US" sz="1100" dirty="0"/>
              <a:t>    internal class Program</a:t>
            </a:r>
            <a:endParaRPr lang="en-IN" sz="1100" dirty="0"/>
          </a:p>
          <a:p>
            <a:pPr marL="0" indent="0">
              <a:buNone/>
            </a:pPr>
            <a:r>
              <a:rPr lang="en-US" sz="1100" dirty="0"/>
              <a:t>    {</a:t>
            </a:r>
            <a:endParaRPr lang="en-IN" sz="1100" dirty="0"/>
          </a:p>
          <a:p>
            <a:pPr marL="0" indent="0">
              <a:buNone/>
            </a:pPr>
            <a:r>
              <a:rPr lang="en-US" sz="1100" dirty="0"/>
              <a:t>        //Binary search function</a:t>
            </a:r>
            <a:endParaRPr lang="en-IN" sz="1100" dirty="0"/>
          </a:p>
          <a:p>
            <a:pPr marL="0" indent="0">
              <a:buNone/>
            </a:pPr>
            <a:r>
              <a:rPr lang="en-US" sz="1100" dirty="0"/>
              <a:t>        public static int </a:t>
            </a:r>
            <a:r>
              <a:rPr lang="en-US" sz="1100" dirty="0" err="1"/>
              <a:t>Binarysearch</a:t>
            </a:r>
            <a:r>
              <a:rPr lang="en-US" sz="1100" dirty="0"/>
              <a:t>(int[] data, int i)</a:t>
            </a:r>
            <a:endParaRPr lang="en-IN" sz="1100" dirty="0"/>
          </a:p>
          <a:p>
            <a:pPr marL="0" indent="0">
              <a:buNone/>
            </a:pPr>
            <a:r>
              <a:rPr lang="en-US" sz="1100" dirty="0"/>
              <a:t>        {</a:t>
            </a:r>
            <a:endParaRPr lang="en-IN" sz="1100" dirty="0"/>
          </a:p>
          <a:p>
            <a:pPr marL="0" indent="0">
              <a:buNone/>
            </a:pPr>
            <a:r>
              <a:rPr lang="en-US" sz="1100" dirty="0"/>
              <a:t>            int left = 0;</a:t>
            </a:r>
            <a:endParaRPr lang="en-IN" sz="1100" dirty="0"/>
          </a:p>
          <a:p>
            <a:pPr marL="0" indent="0">
              <a:buNone/>
            </a:pPr>
            <a:r>
              <a:rPr lang="en-US" sz="1100" dirty="0"/>
              <a:t>//initially</a:t>
            </a:r>
            <a:endParaRPr lang="en-IN" sz="1100" dirty="0"/>
          </a:p>
          <a:p>
            <a:pPr marL="0" indent="0">
              <a:buNone/>
            </a:pPr>
            <a:r>
              <a:rPr lang="en-US" sz="1100" dirty="0"/>
              <a:t>           int right = data.Length – 1;</a:t>
            </a:r>
            <a:endParaRPr lang="en-IN" sz="1100" dirty="0"/>
          </a:p>
          <a:p>
            <a:pPr marL="0" indent="0">
              <a:buNone/>
            </a:pPr>
            <a:r>
              <a:rPr lang="en-US" sz="1100" dirty="0"/>
              <a:t>//At end          </a:t>
            </a:r>
          </a:p>
        </p:txBody>
      </p:sp>
    </p:spTree>
    <p:extLst>
      <p:ext uri="{BB962C8B-B14F-4D97-AF65-F5344CB8AC3E}">
        <p14:creationId xmlns:p14="http://schemas.microsoft.com/office/powerpoint/2010/main" val="379864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6BC8E6-7AD7-5540-A86C-3999A9C73F7F}"/>
              </a:ext>
            </a:extLst>
          </p:cNvPr>
          <p:cNvSpPr>
            <a:spLocks noGrp="1"/>
          </p:cNvSpPr>
          <p:nvPr>
            <p:ph idx="1"/>
          </p:nvPr>
        </p:nvSpPr>
        <p:spPr>
          <a:xfrm>
            <a:off x="1103312" y="650488"/>
            <a:ext cx="8946541" cy="5597911"/>
          </a:xfrm>
        </p:spPr>
        <p:txBody>
          <a:bodyPr>
            <a:noAutofit/>
          </a:bodyPr>
          <a:lstStyle/>
          <a:p>
            <a:pPr marL="0" indent="0">
              <a:buNone/>
            </a:pPr>
            <a:r>
              <a:rPr lang="en-US" sz="1200" dirty="0"/>
              <a:t> while (left &lt;= right)</a:t>
            </a:r>
            <a:endParaRPr lang="en-IN" sz="1200" dirty="0"/>
          </a:p>
          <a:p>
            <a:pPr marL="0" indent="0">
              <a:buNone/>
            </a:pPr>
            <a:r>
              <a:rPr lang="en-US" sz="1200" dirty="0"/>
              <a:t>            {</a:t>
            </a:r>
            <a:endParaRPr lang="en-IN" sz="1200" dirty="0"/>
          </a:p>
          <a:p>
            <a:pPr marL="0" indent="0">
              <a:buNone/>
            </a:pPr>
            <a:r>
              <a:rPr lang="en-US" sz="1200" dirty="0"/>
              <a:t>                int mid = (left + right) / 2;</a:t>
            </a:r>
            <a:endParaRPr lang="en-IN" sz="1200" dirty="0"/>
          </a:p>
          <a:p>
            <a:pPr marL="0" indent="0">
              <a:buNone/>
            </a:pPr>
            <a:r>
              <a:rPr lang="en-US" sz="1200" dirty="0"/>
              <a:t>                if (I &lt; data[mid])</a:t>
            </a:r>
            <a:endParaRPr lang="en-IN" sz="1200" dirty="0"/>
          </a:p>
          <a:p>
            <a:pPr marL="0" indent="0">
              <a:buNone/>
            </a:pPr>
            <a:r>
              <a:rPr lang="en-US" sz="1200" dirty="0"/>
              <a:t>                {</a:t>
            </a:r>
            <a:endParaRPr lang="en-IN" sz="1200" dirty="0"/>
          </a:p>
          <a:p>
            <a:pPr marL="0" indent="0">
              <a:buNone/>
            </a:pPr>
            <a:r>
              <a:rPr lang="en-US" sz="1200" dirty="0"/>
              <a:t>                    right = mid – 1;</a:t>
            </a:r>
            <a:endParaRPr lang="en-IN" sz="1200" dirty="0"/>
          </a:p>
          <a:p>
            <a:pPr marL="0" indent="0">
              <a:buNone/>
            </a:pPr>
            <a:r>
              <a:rPr lang="en-US" sz="1200" dirty="0"/>
              <a:t>                }</a:t>
            </a:r>
            <a:endParaRPr lang="en-IN" sz="1200" dirty="0"/>
          </a:p>
          <a:p>
            <a:pPr marL="0" indent="0">
              <a:buNone/>
            </a:pPr>
            <a:r>
              <a:rPr lang="en-US" sz="1200" dirty="0"/>
              <a:t>                else if (I &gt; data[mid])</a:t>
            </a:r>
            <a:endParaRPr lang="en-IN" sz="1200" dirty="0"/>
          </a:p>
          <a:p>
            <a:pPr marL="0" indent="0">
              <a:buNone/>
            </a:pPr>
            <a:r>
              <a:rPr lang="en-US" sz="1200" dirty="0"/>
              <a:t>                {</a:t>
            </a:r>
            <a:endParaRPr lang="en-IN" sz="1200" dirty="0"/>
          </a:p>
          <a:p>
            <a:pPr marL="0" indent="0">
              <a:buNone/>
            </a:pPr>
            <a:r>
              <a:rPr lang="en-US" sz="1200" dirty="0"/>
              <a:t>                    left = mid + 1;</a:t>
            </a:r>
            <a:endParaRPr lang="en-IN" sz="1200" dirty="0"/>
          </a:p>
          <a:p>
            <a:pPr marL="0" indent="0">
              <a:buNone/>
            </a:pPr>
            <a:r>
              <a:rPr lang="en-US" sz="1200" dirty="0"/>
              <a:t>                }</a:t>
            </a:r>
            <a:endParaRPr lang="en-IN" sz="1200" dirty="0"/>
          </a:p>
          <a:p>
            <a:pPr marL="0" indent="0">
              <a:buNone/>
            </a:pPr>
            <a:r>
              <a:rPr lang="en-US" sz="1200" dirty="0"/>
              <a:t>                else</a:t>
            </a:r>
            <a:endParaRPr lang="en-IN" sz="1200" dirty="0"/>
          </a:p>
          <a:p>
            <a:pPr marL="0" indent="0">
              <a:buNone/>
            </a:pPr>
            <a:r>
              <a:rPr lang="en-US" sz="1200" dirty="0"/>
              <a:t>                {</a:t>
            </a:r>
            <a:endParaRPr lang="en-IN" sz="1200" dirty="0"/>
          </a:p>
          <a:p>
            <a:pPr marL="0" indent="0">
              <a:buNone/>
            </a:pPr>
            <a:r>
              <a:rPr lang="en-US" sz="1200" dirty="0"/>
              <a:t>                    return mid;</a:t>
            </a:r>
            <a:endParaRPr lang="en-IN" sz="1200" dirty="0"/>
          </a:p>
          <a:p>
            <a:pPr marL="0" indent="0">
              <a:buNone/>
            </a:pPr>
            <a:r>
              <a:rPr lang="en-US" sz="1200" dirty="0"/>
              <a:t>                }</a:t>
            </a:r>
            <a:endParaRPr lang="en-IN" sz="1200" dirty="0"/>
          </a:p>
          <a:p>
            <a:pPr marL="0" indent="0">
              <a:buNone/>
            </a:pPr>
            <a:r>
              <a:rPr lang="en-US" sz="1200" dirty="0"/>
              <a:t>            }</a:t>
            </a:r>
            <a:endParaRPr lang="en-IN" sz="1200" dirty="0"/>
          </a:p>
          <a:p>
            <a:pPr marL="0" indent="0">
              <a:buNone/>
            </a:pPr>
            <a:r>
              <a:rPr lang="en-US" sz="1200" dirty="0"/>
              <a:t>            return 0;</a:t>
            </a:r>
            <a:endParaRPr lang="en-IN" sz="1200" dirty="0"/>
          </a:p>
          <a:p>
            <a:pPr marL="0" indent="0">
              <a:buNone/>
            </a:pPr>
            <a:r>
              <a:rPr lang="en-US" sz="1200" dirty="0"/>
              <a:t>//if condition fails      </a:t>
            </a:r>
          </a:p>
        </p:txBody>
      </p:sp>
    </p:spTree>
    <p:extLst>
      <p:ext uri="{BB962C8B-B14F-4D97-AF65-F5344CB8AC3E}">
        <p14:creationId xmlns:p14="http://schemas.microsoft.com/office/powerpoint/2010/main" val="3366069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EED0CC-65C4-8E42-9258-D71AFA2835CA}"/>
              </a:ext>
            </a:extLst>
          </p:cNvPr>
          <p:cNvSpPr>
            <a:spLocks noGrp="1"/>
          </p:cNvSpPr>
          <p:nvPr>
            <p:ph idx="1"/>
          </p:nvPr>
        </p:nvSpPr>
        <p:spPr>
          <a:xfrm>
            <a:off x="1103312" y="743416"/>
            <a:ext cx="8946541" cy="5504984"/>
          </a:xfrm>
        </p:spPr>
        <p:txBody>
          <a:bodyPr>
            <a:noAutofit/>
          </a:bodyPr>
          <a:lstStyle/>
          <a:p>
            <a:pPr marL="0" indent="0">
              <a:buNone/>
            </a:pPr>
            <a:r>
              <a:rPr lang="en-US" sz="1100" dirty="0"/>
              <a:t> }</a:t>
            </a:r>
            <a:endParaRPr lang="en-IN" sz="1100" dirty="0"/>
          </a:p>
          <a:p>
            <a:pPr marL="0" indent="0">
              <a:buNone/>
            </a:pPr>
            <a:r>
              <a:rPr lang="en-US" sz="1100" dirty="0"/>
              <a:t>        static void Main(string[] args)</a:t>
            </a:r>
            <a:endParaRPr lang="en-IN" sz="1100" dirty="0"/>
          </a:p>
          <a:p>
            <a:pPr marL="0" indent="0">
              <a:buNone/>
            </a:pPr>
            <a:r>
              <a:rPr lang="en-US" sz="1100" dirty="0"/>
              <a:t>        {</a:t>
            </a:r>
            <a:endParaRPr lang="en-IN" sz="1100" dirty="0"/>
          </a:p>
          <a:p>
            <a:pPr marL="0" indent="0">
              <a:buNone/>
            </a:pPr>
            <a:r>
              <a:rPr lang="en-US" sz="1100" dirty="0"/>
              <a:t>            // Array declaration and </a:t>
            </a:r>
            <a:r>
              <a:rPr lang="en-US" sz="1100" dirty="0" err="1"/>
              <a:t>Initialisation</a:t>
            </a:r>
            <a:endParaRPr lang="en-IN" sz="1100" dirty="0"/>
          </a:p>
          <a:p>
            <a:pPr marL="0" indent="0">
              <a:buNone/>
            </a:pPr>
            <a:r>
              <a:rPr lang="en-US" sz="1100" dirty="0"/>
              <a:t>                       int[] data = new int[] { 44,65,84,99,12,47,65,58 };</a:t>
            </a:r>
            <a:endParaRPr lang="en-IN" sz="1100" dirty="0"/>
          </a:p>
          <a:p>
            <a:pPr marL="0" indent="0">
              <a:buNone/>
            </a:pPr>
            <a:r>
              <a:rPr lang="en-US" sz="1100" dirty="0"/>
              <a:t>            //search an element in the array</a:t>
            </a:r>
            <a:endParaRPr lang="en-IN" sz="1100" dirty="0"/>
          </a:p>
          <a:p>
            <a:pPr marL="0" indent="0">
              <a:buNone/>
            </a:pPr>
            <a:r>
              <a:rPr lang="en-US" sz="1100" dirty="0"/>
              <a:t>                       Console.WriteLine("Enter number to search");</a:t>
            </a:r>
            <a:endParaRPr lang="en-IN" sz="1100" dirty="0"/>
          </a:p>
          <a:p>
            <a:pPr marL="0" indent="0">
              <a:buNone/>
            </a:pPr>
            <a:r>
              <a:rPr lang="en-US" sz="1100" dirty="0"/>
              <a:t>            int i = Convert.ToInt32(Console.ReadLine());</a:t>
            </a:r>
            <a:endParaRPr lang="en-IN" sz="1100" dirty="0"/>
          </a:p>
          <a:p>
            <a:pPr marL="0" indent="0">
              <a:buNone/>
            </a:pPr>
            <a:r>
              <a:rPr lang="en-US" sz="1100" dirty="0"/>
              <a:t>            int result = Bin</a:t>
            </a:r>
            <a:r>
              <a:rPr lang="en-IN" sz="1100" dirty="0"/>
              <a:t>a</a:t>
            </a:r>
            <a:r>
              <a:rPr lang="en-US" sz="1100" dirty="0" err="1"/>
              <a:t>rysearch</a:t>
            </a:r>
            <a:r>
              <a:rPr lang="en-US" sz="1100" dirty="0"/>
              <a:t>(data, i);</a:t>
            </a:r>
            <a:endParaRPr lang="en-IN" sz="1100" dirty="0"/>
          </a:p>
          <a:p>
            <a:pPr marL="0" indent="0">
              <a:buNone/>
            </a:pPr>
            <a:r>
              <a:rPr lang="en-US" sz="1100" dirty="0"/>
              <a:t>            if (result &lt;= 0)</a:t>
            </a:r>
            <a:endParaRPr lang="en-IN" sz="1100" dirty="0"/>
          </a:p>
          <a:p>
            <a:pPr marL="0" indent="0">
              <a:buNone/>
            </a:pPr>
            <a:r>
              <a:rPr lang="en-US" sz="1100" dirty="0"/>
              <a:t>            {</a:t>
            </a:r>
            <a:endParaRPr lang="en-IN" sz="1100" dirty="0"/>
          </a:p>
          <a:p>
            <a:pPr marL="0" indent="0">
              <a:buNone/>
            </a:pPr>
            <a:r>
              <a:rPr lang="en-US" sz="1100" dirty="0"/>
              <a:t>                Console.WriteLine($”The number you searched {i} not found”);</a:t>
            </a:r>
            <a:endParaRPr lang="en-IN" sz="1100" dirty="0"/>
          </a:p>
          <a:p>
            <a:pPr marL="0" indent="0">
              <a:buNone/>
            </a:pPr>
            <a:r>
              <a:rPr lang="en-US" sz="1100" dirty="0"/>
              <a:t>            }</a:t>
            </a:r>
            <a:endParaRPr lang="en-IN" sz="1100" dirty="0"/>
          </a:p>
          <a:p>
            <a:pPr marL="0" indent="0">
              <a:buNone/>
            </a:pPr>
            <a:r>
              <a:rPr lang="en-US" sz="1100" dirty="0"/>
              <a:t>            else</a:t>
            </a:r>
            <a:endParaRPr lang="en-IN" sz="1100" dirty="0"/>
          </a:p>
          <a:p>
            <a:pPr marL="0" indent="0">
              <a:buNone/>
            </a:pPr>
            <a:r>
              <a:rPr lang="en-US" sz="1100" dirty="0"/>
              <a:t>            {</a:t>
            </a:r>
            <a:endParaRPr lang="en-IN" sz="1100" dirty="0"/>
          </a:p>
          <a:p>
            <a:pPr marL="0" indent="0">
              <a:buNone/>
            </a:pPr>
            <a:r>
              <a:rPr lang="en-US" sz="1100" dirty="0"/>
              <a:t>                Console.WriteLine($"The number you searched {i} Found at index {result}");</a:t>
            </a:r>
            <a:endParaRPr lang="en-IN" sz="1100" dirty="0"/>
          </a:p>
          <a:p>
            <a:pPr marL="0" indent="0">
              <a:buNone/>
            </a:pPr>
            <a:r>
              <a:rPr lang="en-IN" sz="1100" dirty="0"/>
              <a:t> </a:t>
            </a:r>
            <a:r>
              <a:rPr lang="en-US" sz="1100" dirty="0"/>
              <a:t>            }</a:t>
            </a:r>
            <a:endParaRPr lang="en-IN" sz="1100" dirty="0"/>
          </a:p>
          <a:p>
            <a:pPr marL="0" indent="0">
              <a:buNone/>
            </a:pPr>
            <a:r>
              <a:rPr lang="en-US" sz="1100" dirty="0"/>
              <a:t>            Console.ReadLine();</a:t>
            </a:r>
            <a:endParaRPr lang="en-IN" sz="1100" dirty="0"/>
          </a:p>
          <a:p>
            <a:pPr marL="0" indent="0">
              <a:buNone/>
            </a:pPr>
            <a:r>
              <a:rPr lang="en-US" sz="1100" dirty="0"/>
              <a:t>        }</a:t>
            </a:r>
            <a:endParaRPr lang="en-IN" sz="1100" dirty="0"/>
          </a:p>
          <a:p>
            <a:pPr marL="0" indent="0">
              <a:buNone/>
            </a:pPr>
            <a:r>
              <a:rPr lang="en-US" sz="1100" dirty="0"/>
              <a:t>    }</a:t>
            </a:r>
            <a:endParaRPr lang="en-IN" sz="1100" dirty="0"/>
          </a:p>
          <a:p>
            <a:pPr marL="0" indent="0">
              <a:buNone/>
            </a:pPr>
            <a:r>
              <a:rPr lang="en-US" sz="1100" dirty="0"/>
              <a:t>}</a:t>
            </a:r>
          </a:p>
        </p:txBody>
      </p:sp>
    </p:spTree>
    <p:extLst>
      <p:ext uri="{BB962C8B-B14F-4D97-AF65-F5344CB8AC3E}">
        <p14:creationId xmlns:p14="http://schemas.microsoft.com/office/powerpoint/2010/main" val="301376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75DDFE-D3E7-8C43-BC06-7FD5A7D6B7FD}"/>
              </a:ext>
            </a:extLst>
          </p:cNvPr>
          <p:cNvSpPr>
            <a:spLocks noGrp="1"/>
          </p:cNvSpPr>
          <p:nvPr>
            <p:ph idx="1"/>
          </p:nvPr>
        </p:nvSpPr>
        <p:spPr>
          <a:xfrm>
            <a:off x="979409" y="411212"/>
            <a:ext cx="8946541" cy="920740"/>
          </a:xfrm>
        </p:spPr>
        <p:txBody>
          <a:bodyPr/>
          <a:lstStyle/>
          <a:p>
            <a:pPr marL="0" indent="0">
              <a:buNone/>
            </a:pPr>
            <a:r>
              <a:rPr lang="en-IN" b="1" dirty="0"/>
              <a:t>Output:</a:t>
            </a:r>
            <a:endParaRPr lang="en-US" b="1" dirty="0"/>
          </a:p>
        </p:txBody>
      </p:sp>
      <p:pic>
        <p:nvPicPr>
          <p:cNvPr id="6" name="Picture 5">
            <a:extLst>
              <a:ext uri="{FF2B5EF4-FFF2-40B4-BE49-F238E27FC236}">
                <a16:creationId xmlns:a16="http://schemas.microsoft.com/office/drawing/2014/main" xmlns="" id="{52C16615-546D-1644-A449-77717355D967}"/>
              </a:ext>
            </a:extLst>
          </p:cNvPr>
          <p:cNvPicPr>
            <a:picLocks noChangeAspect="1"/>
          </p:cNvPicPr>
          <p:nvPr/>
        </p:nvPicPr>
        <p:blipFill>
          <a:blip r:embed="rId2"/>
          <a:stretch>
            <a:fillRect/>
          </a:stretch>
        </p:blipFill>
        <p:spPr>
          <a:xfrm>
            <a:off x="979409" y="1888127"/>
            <a:ext cx="4538106" cy="1828945"/>
          </a:xfrm>
          <a:prstGeom prst="rect">
            <a:avLst/>
          </a:prstGeom>
        </p:spPr>
      </p:pic>
      <p:pic>
        <p:nvPicPr>
          <p:cNvPr id="9" name="Picture 8">
            <a:extLst>
              <a:ext uri="{FF2B5EF4-FFF2-40B4-BE49-F238E27FC236}">
                <a16:creationId xmlns:a16="http://schemas.microsoft.com/office/drawing/2014/main" xmlns="" id="{EEB7571D-0714-4E40-86F0-37CB9DAA15F4}"/>
              </a:ext>
            </a:extLst>
          </p:cNvPr>
          <p:cNvPicPr>
            <a:picLocks noChangeAspect="1"/>
          </p:cNvPicPr>
          <p:nvPr/>
        </p:nvPicPr>
        <p:blipFill>
          <a:blip r:embed="rId3"/>
          <a:stretch>
            <a:fillRect/>
          </a:stretch>
        </p:blipFill>
        <p:spPr>
          <a:xfrm>
            <a:off x="5517515" y="1888127"/>
            <a:ext cx="4708561" cy="1828945"/>
          </a:xfrm>
          <a:prstGeom prst="rect">
            <a:avLst/>
          </a:prstGeom>
        </p:spPr>
      </p:pic>
    </p:spTree>
    <p:extLst>
      <p:ext uri="{BB962C8B-B14F-4D97-AF65-F5344CB8AC3E}">
        <p14:creationId xmlns:p14="http://schemas.microsoft.com/office/powerpoint/2010/main" val="1842543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BF51DD-40AA-094A-A4EF-A3BB061F683D}"/>
              </a:ext>
            </a:extLst>
          </p:cNvPr>
          <p:cNvSpPr>
            <a:spLocks noGrp="1"/>
          </p:cNvSpPr>
          <p:nvPr>
            <p:ph type="title"/>
          </p:nvPr>
        </p:nvSpPr>
        <p:spPr/>
        <p:txBody>
          <a:bodyPr/>
          <a:lstStyle/>
          <a:p>
            <a:pPr algn="ctr"/>
            <a:r>
              <a:rPr lang="en-US"/>
              <a:t>Thank you </a:t>
            </a:r>
          </a:p>
        </p:txBody>
      </p:sp>
      <p:sp>
        <p:nvSpPr>
          <p:cNvPr id="3" name="Content Placeholder 2">
            <a:extLst>
              <a:ext uri="{FF2B5EF4-FFF2-40B4-BE49-F238E27FC236}">
                <a16:creationId xmlns:a16="http://schemas.microsoft.com/office/drawing/2014/main" xmlns="" id="{E3A9230C-5B66-A642-BB7E-91D216830B6F}"/>
              </a:ext>
            </a:extLst>
          </p:cNvPr>
          <p:cNvSpPr>
            <a:spLocks noGrp="1"/>
          </p:cNvSpPr>
          <p:nvPr>
            <p:ph type="body" sz="half" idx="2"/>
          </p:nvPr>
        </p:nvSpPr>
        <p:spPr/>
        <p:txBody>
          <a:bodyPr/>
          <a:lstStyle/>
          <a:p>
            <a:endParaRPr lang="en-US"/>
          </a:p>
        </p:txBody>
      </p:sp>
      <p:pic>
        <p:nvPicPr>
          <p:cNvPr id="4" name="Picture 4">
            <a:extLst>
              <a:ext uri="{FF2B5EF4-FFF2-40B4-BE49-F238E27FC236}">
                <a16:creationId xmlns:a16="http://schemas.microsoft.com/office/drawing/2014/main" xmlns="" id="{B0847AFF-E2D2-B54E-944D-E70E933F946E}"/>
              </a:ext>
            </a:extLst>
          </p:cNvPr>
          <p:cNvPicPr>
            <a:picLocks noChangeAspect="1"/>
          </p:cNvPicPr>
          <p:nvPr/>
        </p:nvPicPr>
        <p:blipFill>
          <a:blip r:embed="rId2"/>
          <a:stretch>
            <a:fillRect/>
          </a:stretch>
        </p:blipFill>
        <p:spPr>
          <a:xfrm>
            <a:off x="0" y="0"/>
            <a:ext cx="12192000" cy="7036594"/>
          </a:xfrm>
          <a:prstGeom prst="rect">
            <a:avLst/>
          </a:prstGeom>
        </p:spPr>
      </p:pic>
    </p:spTree>
    <p:extLst>
      <p:ext uri="{BB962C8B-B14F-4D97-AF65-F5344CB8AC3E}">
        <p14:creationId xmlns:p14="http://schemas.microsoft.com/office/powerpoint/2010/main" val="407773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D40A7B-9AD9-8E41-8A66-E4AB4C254879}"/>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xmlns="" id="{219125A0-CD52-7A40-815C-EC99E8E50AB8}"/>
              </a:ext>
            </a:extLst>
          </p:cNvPr>
          <p:cNvSpPr>
            <a:spLocks noGrp="1"/>
          </p:cNvSpPr>
          <p:nvPr>
            <p:ph idx="1"/>
          </p:nvPr>
        </p:nvSpPr>
        <p:spPr/>
        <p:txBody>
          <a:bodyPr/>
          <a:lstStyle/>
          <a:p>
            <a:r>
              <a:rPr lang="en-US"/>
              <a:t>Bubble sort using array functions .</a:t>
            </a:r>
          </a:p>
          <a:p>
            <a:r>
              <a:rPr lang="en-US"/>
              <a:t>Linear search using array  functions.</a:t>
            </a:r>
          </a:p>
          <a:p>
            <a:r>
              <a:rPr lang="en-US"/>
              <a:t>Binary search using array functions. </a:t>
            </a:r>
          </a:p>
        </p:txBody>
      </p:sp>
    </p:spTree>
    <p:extLst>
      <p:ext uri="{BB962C8B-B14F-4D97-AF65-F5344CB8AC3E}">
        <p14:creationId xmlns:p14="http://schemas.microsoft.com/office/powerpoint/2010/main" val="228806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CFE24-564C-5A40-B15D-33C0E75AFBA1}"/>
              </a:ext>
            </a:extLst>
          </p:cNvPr>
          <p:cNvSpPr>
            <a:spLocks noGrp="1"/>
          </p:cNvSpPr>
          <p:nvPr>
            <p:ph type="title"/>
          </p:nvPr>
        </p:nvSpPr>
        <p:spPr/>
        <p:txBody>
          <a:bodyPr/>
          <a:lstStyle/>
          <a:p>
            <a:r>
              <a:rPr lang="en-US"/>
              <a:t>What is Bubble sort? </a:t>
            </a:r>
          </a:p>
        </p:txBody>
      </p:sp>
      <p:sp>
        <p:nvSpPr>
          <p:cNvPr id="3" name="Content Placeholder 2">
            <a:extLst>
              <a:ext uri="{FF2B5EF4-FFF2-40B4-BE49-F238E27FC236}">
                <a16:creationId xmlns:a16="http://schemas.microsoft.com/office/drawing/2014/main" xmlns="" id="{95842290-E486-EB4A-B6A2-5965F252E701}"/>
              </a:ext>
            </a:extLst>
          </p:cNvPr>
          <p:cNvSpPr>
            <a:spLocks noGrp="1"/>
          </p:cNvSpPr>
          <p:nvPr>
            <p:ph idx="1"/>
          </p:nvPr>
        </p:nvSpPr>
        <p:spPr/>
        <p:txBody>
          <a:bodyPr/>
          <a:lstStyle/>
          <a:p>
            <a:r>
              <a:rPr lang="en-US"/>
              <a:t>Bubble sort is a sorting algorithm that works by repeatedly stepping through lists that need to be sorted, comparing each pair of adjacent items and swapping them if they are in the wrong order. This passing procedure is repeated until no swaps are required, indicating that the list is sorted .  </a:t>
            </a:r>
          </a:p>
        </p:txBody>
      </p:sp>
    </p:spTree>
    <p:extLst>
      <p:ext uri="{BB962C8B-B14F-4D97-AF65-F5344CB8AC3E}">
        <p14:creationId xmlns:p14="http://schemas.microsoft.com/office/powerpoint/2010/main" val="304600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997E3E59-29C7-2D48-BAA6-6A35F207E4D7}"/>
              </a:ext>
            </a:extLst>
          </p:cNvPr>
          <p:cNvPicPr>
            <a:picLocks noChangeAspect="1"/>
          </p:cNvPicPr>
          <p:nvPr/>
        </p:nvPicPr>
        <p:blipFill>
          <a:blip r:embed="rId2"/>
          <a:stretch>
            <a:fillRect/>
          </a:stretch>
        </p:blipFill>
        <p:spPr>
          <a:xfrm>
            <a:off x="0" y="0"/>
            <a:ext cx="12191999" cy="6858001"/>
          </a:xfrm>
          <a:prstGeom prst="rect">
            <a:avLst/>
          </a:prstGeom>
        </p:spPr>
      </p:pic>
    </p:spTree>
    <p:extLst>
      <p:ext uri="{BB962C8B-B14F-4D97-AF65-F5344CB8AC3E}">
        <p14:creationId xmlns:p14="http://schemas.microsoft.com/office/powerpoint/2010/main" val="125706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C64A04-8327-C649-ABD8-94FEB0D33AA3}"/>
              </a:ext>
            </a:extLst>
          </p:cNvPr>
          <p:cNvSpPr>
            <a:spLocks noGrp="1"/>
          </p:cNvSpPr>
          <p:nvPr>
            <p:ph idx="1"/>
          </p:nvPr>
        </p:nvSpPr>
        <p:spPr>
          <a:xfrm>
            <a:off x="1103312" y="650488"/>
            <a:ext cx="8946541" cy="5597911"/>
          </a:xfrm>
        </p:spPr>
        <p:txBody>
          <a:bodyPr>
            <a:noAutofit/>
          </a:bodyPr>
          <a:lstStyle/>
          <a:p>
            <a:pPr marL="0" indent="0">
              <a:buNone/>
            </a:pPr>
            <a:r>
              <a:rPr lang="en-US" sz="1200" dirty="0"/>
              <a:t>using System;</a:t>
            </a:r>
            <a:endParaRPr lang="en-IN" sz="1200" dirty="0"/>
          </a:p>
          <a:p>
            <a:pPr marL="0" indent="0">
              <a:buNone/>
            </a:pPr>
            <a:r>
              <a:rPr lang="en-US" sz="1200" dirty="0"/>
              <a:t>Using System.Collections.Generic;</a:t>
            </a:r>
            <a:endParaRPr lang="en-IN" sz="1200" dirty="0"/>
          </a:p>
          <a:p>
            <a:pPr marL="0" indent="0">
              <a:buNone/>
            </a:pPr>
            <a:r>
              <a:rPr lang="en-US" sz="1200" dirty="0"/>
              <a:t>Using </a:t>
            </a:r>
            <a:r>
              <a:rPr lang="en-US" sz="1200" dirty="0" err="1"/>
              <a:t>System.Linq</a:t>
            </a:r>
            <a:r>
              <a:rPr lang="en-US" sz="1200" dirty="0"/>
              <a:t>;</a:t>
            </a:r>
            <a:endParaRPr lang="en-IN" sz="1200" dirty="0"/>
          </a:p>
          <a:p>
            <a:pPr marL="0" indent="0">
              <a:buNone/>
            </a:pPr>
            <a:r>
              <a:rPr lang="en-US" sz="1200" dirty="0"/>
              <a:t>Using System.Text;</a:t>
            </a:r>
            <a:endParaRPr lang="en-IN" sz="1200" dirty="0"/>
          </a:p>
          <a:p>
            <a:pPr marL="0" indent="0">
              <a:buNone/>
            </a:pPr>
            <a:r>
              <a:rPr lang="en-US" sz="1200" dirty="0"/>
              <a:t>Using System.Threading.Tasks;</a:t>
            </a:r>
            <a:endParaRPr lang="en-IN" sz="1200" dirty="0"/>
          </a:p>
          <a:p>
            <a:pPr marL="0" indent="0">
              <a:buNone/>
            </a:pPr>
            <a:r>
              <a:rPr lang="en-US" sz="1200" dirty="0"/>
              <a:t>Namespace </a:t>
            </a:r>
            <a:r>
              <a:rPr lang="en-US" sz="1200" dirty="0" err="1"/>
              <a:t>Bubblesort</a:t>
            </a:r>
            <a:endParaRPr lang="en-IN" sz="1200" dirty="0"/>
          </a:p>
          <a:p>
            <a:pPr marL="0" indent="0">
              <a:buNone/>
            </a:pPr>
            <a:r>
              <a:rPr lang="en-US" sz="1200" dirty="0"/>
              <a:t>{</a:t>
            </a:r>
            <a:endParaRPr lang="en-IN" sz="1200" dirty="0"/>
          </a:p>
          <a:p>
            <a:pPr marL="0" indent="0">
              <a:buNone/>
            </a:pPr>
            <a:endParaRPr lang="en-IN" sz="1200" dirty="0"/>
          </a:p>
          <a:p>
            <a:pPr marL="0" indent="0">
              <a:buNone/>
            </a:pPr>
            <a:r>
              <a:rPr lang="en-US" sz="1200" dirty="0"/>
              <a:t>    //*******************************************************************\\</a:t>
            </a:r>
            <a:endParaRPr lang="en-IN" sz="1200" dirty="0"/>
          </a:p>
          <a:p>
            <a:pPr marL="0" indent="0">
              <a:buNone/>
            </a:pPr>
            <a:r>
              <a:rPr lang="en-US" sz="1200" dirty="0"/>
              <a:t>    //Author:Narala Praveen    //Purpose:using Arrays bubble sort program</a:t>
            </a:r>
            <a:endParaRPr lang="en-IN" sz="1200" dirty="0"/>
          </a:p>
          <a:p>
            <a:pPr marL="0" indent="0">
              <a:buNone/>
            </a:pPr>
            <a:r>
              <a:rPr lang="en-US" sz="1200" dirty="0"/>
              <a:t>    //**********************************************************************\\</a:t>
            </a:r>
            <a:endParaRPr lang="en-IN" sz="1200" dirty="0"/>
          </a:p>
          <a:p>
            <a:pPr marL="0" indent="0">
              <a:buNone/>
            </a:pPr>
            <a:r>
              <a:rPr lang="en-US" sz="1200" dirty="0"/>
              <a:t>    internal class Program</a:t>
            </a:r>
            <a:endParaRPr lang="en-IN" sz="1200" dirty="0"/>
          </a:p>
          <a:p>
            <a:pPr marL="0" indent="0">
              <a:buNone/>
            </a:pPr>
            <a:r>
              <a:rPr lang="en-US" sz="1200" dirty="0"/>
              <a:t>    {</a:t>
            </a:r>
            <a:endParaRPr lang="en-IN" sz="1200" dirty="0"/>
          </a:p>
          <a:p>
            <a:pPr marL="0" indent="0">
              <a:buNone/>
            </a:pPr>
            <a:r>
              <a:rPr lang="en-US" sz="1200" dirty="0"/>
              <a:t>        static void Main(string[] args)</a:t>
            </a:r>
            <a:endParaRPr lang="en-IN" sz="1200" dirty="0"/>
          </a:p>
          <a:p>
            <a:pPr marL="0" indent="0">
              <a:buNone/>
            </a:pPr>
            <a:r>
              <a:rPr lang="en-US" sz="1200" dirty="0"/>
              <a:t>        {</a:t>
            </a:r>
            <a:endParaRPr lang="en-IN" sz="1200" dirty="0"/>
          </a:p>
          <a:p>
            <a:pPr marL="0" indent="0">
              <a:buNone/>
            </a:pPr>
            <a:r>
              <a:rPr lang="en-US" sz="1200" dirty="0"/>
              <a:t>            //Array Initialization</a:t>
            </a:r>
            <a:endParaRPr lang="en-IN" sz="1200" dirty="0"/>
          </a:p>
          <a:p>
            <a:pPr marL="0" indent="0">
              <a:buNone/>
            </a:pPr>
            <a:r>
              <a:rPr lang="en-US" sz="1200" dirty="0"/>
              <a:t>            int[] data = new int[] { 44, 82, 56, 78, 49, 48 };</a:t>
            </a:r>
            <a:endParaRPr lang="en-IN" sz="1200" dirty="0"/>
          </a:p>
          <a:p>
            <a:pPr marL="0" indent="0">
              <a:buNone/>
            </a:pPr>
            <a:r>
              <a:rPr lang="en-US" sz="1200" dirty="0"/>
              <a:t>            int praveen;</a:t>
            </a:r>
            <a:endParaRPr lang="en-IN" sz="1200" dirty="0"/>
          </a:p>
          <a:p>
            <a:pPr marL="0" indent="0">
              <a:buNone/>
            </a:pPr>
            <a:r>
              <a:rPr lang="en-US" sz="1200" dirty="0"/>
              <a:t>            </a:t>
            </a:r>
          </a:p>
        </p:txBody>
      </p:sp>
    </p:spTree>
    <p:extLst>
      <p:ext uri="{BB962C8B-B14F-4D97-AF65-F5344CB8AC3E}">
        <p14:creationId xmlns:p14="http://schemas.microsoft.com/office/powerpoint/2010/main" val="328680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6D8F4C-3F2B-3040-B941-A389BF7F0EE7}"/>
              </a:ext>
            </a:extLst>
          </p:cNvPr>
          <p:cNvSpPr>
            <a:spLocks noGrp="1"/>
          </p:cNvSpPr>
          <p:nvPr>
            <p:ph idx="1"/>
          </p:nvPr>
        </p:nvSpPr>
        <p:spPr>
          <a:xfrm>
            <a:off x="1165263" y="691995"/>
            <a:ext cx="8946541" cy="5474009"/>
          </a:xfrm>
        </p:spPr>
        <p:txBody>
          <a:bodyPr>
            <a:noAutofit/>
          </a:bodyPr>
          <a:lstStyle/>
          <a:p>
            <a:pPr marL="0" indent="0">
              <a:buNone/>
            </a:pPr>
            <a:r>
              <a:rPr lang="en-US" sz="1200" dirty="0"/>
              <a:t>//logic</a:t>
            </a:r>
            <a:endParaRPr lang="en-IN" sz="1200" dirty="0"/>
          </a:p>
          <a:p>
            <a:pPr marL="0" indent="0">
              <a:buNone/>
            </a:pPr>
            <a:r>
              <a:rPr lang="en-US" sz="1200" dirty="0"/>
              <a:t>             for(int I = 0; I &lt; data.Length-2;i++)</a:t>
            </a:r>
            <a:endParaRPr lang="en-IN" sz="1200" dirty="0"/>
          </a:p>
          <a:p>
            <a:pPr marL="0" indent="0">
              <a:buNone/>
            </a:pPr>
            <a:r>
              <a:rPr lang="en-US" sz="1200" dirty="0"/>
              <a:t>            {</a:t>
            </a:r>
            <a:endParaRPr lang="en-IN" sz="1200" dirty="0"/>
          </a:p>
          <a:p>
            <a:pPr marL="0" indent="0">
              <a:buNone/>
            </a:pPr>
            <a:r>
              <a:rPr lang="en-US" sz="1200" dirty="0"/>
              <a:t>                for(int j=0;j&lt;=data.Length-2;j++)</a:t>
            </a:r>
            <a:endParaRPr lang="en-IN" sz="1200" dirty="0"/>
          </a:p>
          <a:p>
            <a:pPr marL="0" indent="0">
              <a:buNone/>
            </a:pPr>
            <a:r>
              <a:rPr lang="en-US" sz="1200" dirty="0"/>
              <a:t>                {</a:t>
            </a:r>
            <a:endParaRPr lang="en-IN" sz="1200" dirty="0"/>
          </a:p>
          <a:p>
            <a:pPr marL="0" indent="0">
              <a:buNone/>
            </a:pPr>
            <a:r>
              <a:rPr lang="en-US" sz="1200" dirty="0"/>
              <a:t>                    if (data[j] &gt; data[j + 1])</a:t>
            </a:r>
            <a:endParaRPr lang="en-IN" sz="1200" dirty="0"/>
          </a:p>
          <a:p>
            <a:pPr marL="0" indent="0">
              <a:buNone/>
            </a:pPr>
            <a:r>
              <a:rPr lang="en-US" sz="1200" dirty="0"/>
              <a:t>                    {</a:t>
            </a:r>
            <a:endParaRPr lang="en-IN" sz="1200" dirty="0"/>
          </a:p>
          <a:p>
            <a:pPr marL="0" indent="0">
              <a:buNone/>
            </a:pPr>
            <a:r>
              <a:rPr lang="en-US" sz="1200" dirty="0"/>
              <a:t>                        praveen = data[j + 1];</a:t>
            </a:r>
            <a:endParaRPr lang="en-IN" sz="1200" dirty="0"/>
          </a:p>
          <a:p>
            <a:pPr marL="0" indent="0">
              <a:buNone/>
            </a:pPr>
            <a:r>
              <a:rPr lang="en-US" sz="1200" dirty="0"/>
              <a:t>                       data[j+1]=data[j];</a:t>
            </a:r>
            <a:endParaRPr lang="en-IN" sz="1200" dirty="0"/>
          </a:p>
          <a:p>
            <a:pPr marL="0" indent="0">
              <a:buNone/>
            </a:pPr>
            <a:r>
              <a:rPr lang="en-US" sz="1200" dirty="0"/>
              <a:t>                        data[j] = praveen;</a:t>
            </a:r>
            <a:endParaRPr lang="en-IN" sz="1200" dirty="0"/>
          </a:p>
          <a:p>
            <a:pPr marL="0" indent="0">
              <a:buNone/>
            </a:pPr>
            <a:r>
              <a:rPr lang="en-US" sz="1200" dirty="0"/>
              <a:t>                    }</a:t>
            </a:r>
            <a:endParaRPr lang="en-IN" sz="1200" dirty="0"/>
          </a:p>
          <a:p>
            <a:pPr marL="0" indent="0">
              <a:buNone/>
            </a:pPr>
            <a:r>
              <a:rPr lang="en-US" sz="1200" dirty="0"/>
              <a:t>                                        }</a:t>
            </a:r>
            <a:endParaRPr lang="en-IN" sz="1200" dirty="0"/>
          </a:p>
          <a:p>
            <a:pPr marL="0" indent="0">
              <a:buNone/>
            </a:pPr>
            <a:r>
              <a:rPr lang="en-US" sz="1200" dirty="0"/>
              <a:t>            }</a:t>
            </a:r>
            <a:endParaRPr lang="en-IN" sz="1200" dirty="0"/>
          </a:p>
          <a:p>
            <a:pPr marL="0" indent="0">
              <a:buNone/>
            </a:pPr>
            <a:r>
              <a:rPr lang="en-US" sz="1200" dirty="0"/>
              <a:t>            //</a:t>
            </a:r>
            <a:r>
              <a:rPr lang="en-US" sz="1200" dirty="0" err="1"/>
              <a:t>Ouput</a:t>
            </a:r>
            <a:endParaRPr lang="en-IN" sz="1200" dirty="0"/>
          </a:p>
          <a:p>
            <a:pPr marL="0" indent="0">
              <a:buNone/>
            </a:pPr>
            <a:r>
              <a:rPr lang="en-US" sz="1200" dirty="0"/>
              <a:t>            foreach(var d in data)</a:t>
            </a:r>
            <a:endParaRPr lang="en-IN" sz="1200" dirty="0"/>
          </a:p>
          <a:p>
            <a:pPr marL="0" indent="0">
              <a:buNone/>
            </a:pPr>
            <a:r>
              <a:rPr lang="en-US" sz="1200" dirty="0"/>
              <a:t>                Console.WriteLine(d);</a:t>
            </a:r>
            <a:endParaRPr lang="en-IN" sz="1200" dirty="0"/>
          </a:p>
          <a:p>
            <a:pPr marL="0" indent="0">
              <a:buNone/>
            </a:pPr>
            <a:r>
              <a:rPr lang="en-US" sz="1200" dirty="0"/>
              <a:t>            Console.ReadLine();</a:t>
            </a:r>
            <a:endParaRPr lang="en-IN" sz="1200" dirty="0"/>
          </a:p>
          <a:p>
            <a:pPr marL="0" indent="0">
              <a:buNone/>
            </a:pPr>
            <a:r>
              <a:rPr lang="en-US" sz="1200" dirty="0"/>
              <a:t>        }</a:t>
            </a:r>
            <a:endParaRPr lang="en-IN" sz="1200" dirty="0"/>
          </a:p>
          <a:p>
            <a:pPr marL="0" indent="0">
              <a:buNone/>
            </a:pPr>
            <a:r>
              <a:rPr lang="en-US" sz="1200" dirty="0"/>
              <a:t>    }</a:t>
            </a:r>
            <a:endParaRPr lang="en-IN" sz="1200" dirty="0"/>
          </a:p>
          <a:p>
            <a:pPr marL="0" indent="0">
              <a:buNone/>
            </a:pPr>
            <a:r>
              <a:rPr lang="en-US" sz="1200" dirty="0"/>
              <a:t>}</a:t>
            </a:r>
          </a:p>
        </p:txBody>
      </p:sp>
    </p:spTree>
    <p:extLst>
      <p:ext uri="{BB962C8B-B14F-4D97-AF65-F5344CB8AC3E}">
        <p14:creationId xmlns:p14="http://schemas.microsoft.com/office/powerpoint/2010/main" val="94917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21641E-2AD2-044A-ABC0-FB5F1D243613}"/>
              </a:ext>
            </a:extLst>
          </p:cNvPr>
          <p:cNvSpPr>
            <a:spLocks noGrp="1"/>
          </p:cNvSpPr>
          <p:nvPr>
            <p:ph idx="1"/>
          </p:nvPr>
        </p:nvSpPr>
        <p:spPr>
          <a:xfrm>
            <a:off x="1103310" y="937796"/>
            <a:ext cx="8946541" cy="920741"/>
          </a:xfrm>
        </p:spPr>
        <p:txBody>
          <a:bodyPr/>
          <a:lstStyle/>
          <a:p>
            <a:pPr marL="0" indent="0">
              <a:buNone/>
            </a:pPr>
            <a:r>
              <a:rPr lang="en-IN" b="1" dirty="0"/>
              <a:t>Output :</a:t>
            </a:r>
            <a:endParaRPr lang="en-US" b="1" dirty="0"/>
          </a:p>
        </p:txBody>
      </p:sp>
      <p:pic>
        <p:nvPicPr>
          <p:cNvPr id="9" name="Picture 8">
            <a:extLst>
              <a:ext uri="{FF2B5EF4-FFF2-40B4-BE49-F238E27FC236}">
                <a16:creationId xmlns:a16="http://schemas.microsoft.com/office/drawing/2014/main" xmlns="" id="{41BDAC34-38CC-9B4F-9B10-3C0898E00F60}"/>
              </a:ext>
            </a:extLst>
          </p:cNvPr>
          <p:cNvPicPr>
            <a:picLocks noChangeAspect="1"/>
          </p:cNvPicPr>
          <p:nvPr/>
        </p:nvPicPr>
        <p:blipFill>
          <a:blip r:embed="rId2"/>
          <a:stretch>
            <a:fillRect/>
          </a:stretch>
        </p:blipFill>
        <p:spPr>
          <a:xfrm>
            <a:off x="3714829" y="2561683"/>
            <a:ext cx="3723501" cy="3005718"/>
          </a:xfrm>
          <a:prstGeom prst="rect">
            <a:avLst/>
          </a:prstGeom>
        </p:spPr>
      </p:pic>
    </p:spTree>
    <p:extLst>
      <p:ext uri="{BB962C8B-B14F-4D97-AF65-F5344CB8AC3E}">
        <p14:creationId xmlns:p14="http://schemas.microsoft.com/office/powerpoint/2010/main" val="81840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E76F8-1151-BD44-9C3A-BA0F71C860C3}"/>
              </a:ext>
            </a:extLst>
          </p:cNvPr>
          <p:cNvSpPr>
            <a:spLocks noGrp="1"/>
          </p:cNvSpPr>
          <p:nvPr>
            <p:ph type="title"/>
          </p:nvPr>
        </p:nvSpPr>
        <p:spPr/>
        <p:txBody>
          <a:bodyPr/>
          <a:lstStyle/>
          <a:p>
            <a:r>
              <a:rPr lang="en-US"/>
              <a:t>What is Linear search ? </a:t>
            </a:r>
          </a:p>
        </p:txBody>
      </p:sp>
      <p:sp>
        <p:nvSpPr>
          <p:cNvPr id="3" name="Content Placeholder 2">
            <a:extLst>
              <a:ext uri="{FF2B5EF4-FFF2-40B4-BE49-F238E27FC236}">
                <a16:creationId xmlns:a16="http://schemas.microsoft.com/office/drawing/2014/main" xmlns="" id="{D75C3919-6FFF-854F-907A-DA891B9FAF9D}"/>
              </a:ext>
            </a:extLst>
          </p:cNvPr>
          <p:cNvSpPr>
            <a:spLocks noGrp="1"/>
          </p:cNvSpPr>
          <p:nvPr>
            <p:ph idx="1"/>
          </p:nvPr>
        </p:nvSpPr>
        <p:spPr/>
        <p:txBody>
          <a:bodyPr/>
          <a:lstStyle/>
          <a:p>
            <a:r>
              <a:rPr lang="en-US"/>
              <a:t>A linear search (or) sequential search is a method for finding an element within a list . It sequentially checks each element of the list until a match is found or the whole list has been searched . </a:t>
            </a:r>
          </a:p>
        </p:txBody>
      </p:sp>
      <p:pic>
        <p:nvPicPr>
          <p:cNvPr id="5" name="Picture 5">
            <a:extLst>
              <a:ext uri="{FF2B5EF4-FFF2-40B4-BE49-F238E27FC236}">
                <a16:creationId xmlns:a16="http://schemas.microsoft.com/office/drawing/2014/main" xmlns="" id="{A45EC029-1F8A-234D-8A87-76D76FE37736}"/>
              </a:ext>
            </a:extLst>
          </p:cNvPr>
          <p:cNvPicPr>
            <a:picLocks noChangeAspect="1"/>
          </p:cNvPicPr>
          <p:nvPr/>
        </p:nvPicPr>
        <p:blipFill>
          <a:blip r:embed="rId2"/>
          <a:stretch>
            <a:fillRect/>
          </a:stretch>
        </p:blipFill>
        <p:spPr>
          <a:xfrm>
            <a:off x="1982390" y="3429000"/>
            <a:ext cx="7620000" cy="2781300"/>
          </a:xfrm>
          <a:prstGeom prst="rect">
            <a:avLst/>
          </a:prstGeom>
        </p:spPr>
      </p:pic>
    </p:spTree>
    <p:extLst>
      <p:ext uri="{BB962C8B-B14F-4D97-AF65-F5344CB8AC3E}">
        <p14:creationId xmlns:p14="http://schemas.microsoft.com/office/powerpoint/2010/main" val="412732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AE2EEA-C342-7B48-9A37-61C4E55777FC}"/>
              </a:ext>
            </a:extLst>
          </p:cNvPr>
          <p:cNvSpPr>
            <a:spLocks noGrp="1"/>
          </p:cNvSpPr>
          <p:nvPr>
            <p:ph idx="1"/>
          </p:nvPr>
        </p:nvSpPr>
        <p:spPr>
          <a:xfrm>
            <a:off x="1103312" y="960244"/>
            <a:ext cx="8946541" cy="5288155"/>
          </a:xfrm>
        </p:spPr>
        <p:txBody>
          <a:bodyPr>
            <a:noAutofit/>
          </a:bodyPr>
          <a:lstStyle/>
          <a:p>
            <a:pPr marL="0" indent="0">
              <a:buNone/>
            </a:pPr>
            <a:r>
              <a:rPr lang="en-US" sz="1100" dirty="0"/>
              <a:t>using System;</a:t>
            </a:r>
            <a:endParaRPr lang="en-IN" sz="1100" dirty="0"/>
          </a:p>
          <a:p>
            <a:pPr marL="0" indent="0">
              <a:buNone/>
            </a:pPr>
            <a:r>
              <a:rPr lang="en-US" sz="1100" dirty="0"/>
              <a:t>Using System.Collections.Generic;</a:t>
            </a:r>
            <a:endParaRPr lang="en-IN" sz="1100" dirty="0"/>
          </a:p>
          <a:p>
            <a:pPr marL="0" indent="0">
              <a:buNone/>
            </a:pPr>
            <a:r>
              <a:rPr lang="en-US" sz="1100" dirty="0"/>
              <a:t>Using </a:t>
            </a:r>
            <a:r>
              <a:rPr lang="en-US" sz="1100" dirty="0" err="1"/>
              <a:t>System.Linq</a:t>
            </a:r>
            <a:r>
              <a:rPr lang="en-US" sz="1100" dirty="0"/>
              <a:t>;</a:t>
            </a:r>
            <a:endParaRPr lang="en-IN" sz="1100" dirty="0"/>
          </a:p>
          <a:p>
            <a:pPr marL="0" indent="0">
              <a:buNone/>
            </a:pPr>
            <a:r>
              <a:rPr lang="en-US" sz="1100" dirty="0"/>
              <a:t>Using System.Text;</a:t>
            </a:r>
            <a:endParaRPr lang="en-IN" sz="1100" dirty="0"/>
          </a:p>
          <a:p>
            <a:pPr marL="0" indent="0">
              <a:buNone/>
            </a:pPr>
            <a:r>
              <a:rPr lang="en-US" sz="1100" dirty="0"/>
              <a:t>Using System.Threading.Tasks;</a:t>
            </a:r>
            <a:endParaRPr lang="en-IN" sz="1100" dirty="0"/>
          </a:p>
          <a:p>
            <a:pPr marL="0" indent="0">
              <a:buNone/>
            </a:pPr>
            <a:r>
              <a:rPr lang="en-US" sz="1100" dirty="0"/>
              <a:t>Namespace </a:t>
            </a:r>
            <a:r>
              <a:rPr lang="en-US" sz="1100" dirty="0" err="1"/>
              <a:t>LInearsearch2</a:t>
            </a:r>
            <a:endParaRPr lang="en-IN" sz="1100" dirty="0"/>
          </a:p>
          <a:p>
            <a:pPr marL="0" indent="0">
              <a:buNone/>
            </a:pPr>
            <a:r>
              <a:rPr lang="en-US" sz="1100" dirty="0"/>
              <a:t>            //***************************************************\\</a:t>
            </a:r>
            <a:endParaRPr lang="en-IN" sz="1100" dirty="0"/>
          </a:p>
          <a:p>
            <a:pPr marL="0" indent="0">
              <a:buNone/>
            </a:pPr>
            <a:r>
              <a:rPr lang="en-US" sz="1100" dirty="0"/>
              <a:t>            //Author:Narala Praveen</a:t>
            </a:r>
            <a:endParaRPr lang="en-IN" sz="1100" dirty="0"/>
          </a:p>
          <a:p>
            <a:pPr marL="0" indent="0">
              <a:buNone/>
            </a:pPr>
            <a:r>
              <a:rPr lang="en-US" sz="1100" dirty="0"/>
              <a:t>            //Purpose:Linear Search using Arrays</a:t>
            </a:r>
            <a:endParaRPr lang="en-IN" sz="1100" dirty="0"/>
          </a:p>
          <a:p>
            <a:pPr marL="0" indent="0">
              <a:buNone/>
            </a:pPr>
            <a:r>
              <a:rPr lang="en-US" sz="1100" dirty="0"/>
              <a:t>            //****************************************************\\</a:t>
            </a:r>
            <a:endParaRPr lang="en-IN" sz="1100" dirty="0"/>
          </a:p>
          <a:p>
            <a:pPr marL="0" indent="0">
              <a:buNone/>
            </a:pPr>
            <a:r>
              <a:rPr lang="en-US" sz="1100" dirty="0"/>
              <a:t>{</a:t>
            </a:r>
            <a:endParaRPr lang="en-IN" sz="1100" dirty="0"/>
          </a:p>
          <a:p>
            <a:pPr marL="0" indent="0">
              <a:buNone/>
            </a:pPr>
            <a:r>
              <a:rPr lang="en-US" sz="1100" dirty="0"/>
              <a:t>    internal class Program</a:t>
            </a:r>
            <a:endParaRPr lang="en-IN" sz="1100" dirty="0"/>
          </a:p>
          <a:p>
            <a:pPr marL="0" indent="0">
              <a:buNone/>
            </a:pPr>
            <a:r>
              <a:rPr lang="en-US" sz="1100" dirty="0"/>
              <a:t>    {</a:t>
            </a:r>
            <a:endParaRPr lang="en-IN" sz="1100" dirty="0"/>
          </a:p>
          <a:p>
            <a:pPr marL="0" indent="0">
              <a:buNone/>
            </a:pPr>
            <a:r>
              <a:rPr lang="en-US" sz="1100" dirty="0"/>
              <a:t>        static void Main(string[] args)</a:t>
            </a:r>
            <a:endParaRPr lang="en-IN" sz="1100" dirty="0"/>
          </a:p>
          <a:p>
            <a:pPr marL="0" indent="0">
              <a:buNone/>
            </a:pPr>
            <a:r>
              <a:rPr lang="en-US" sz="1100" dirty="0"/>
              <a:t>        {</a:t>
            </a:r>
            <a:endParaRPr lang="en-IN" sz="1100" dirty="0"/>
          </a:p>
          <a:p>
            <a:pPr marL="0" indent="0">
              <a:buNone/>
            </a:pPr>
            <a:r>
              <a:rPr lang="en-US" sz="1100" dirty="0"/>
              <a:t>            //Array Declaration and Initialization</a:t>
            </a:r>
            <a:endParaRPr lang="en-IN" sz="1100" dirty="0"/>
          </a:p>
          <a:p>
            <a:pPr marL="0" indent="0">
              <a:buNone/>
            </a:pPr>
            <a:r>
              <a:rPr lang="en-US" sz="1100" dirty="0"/>
              <a:t>            int[] data = new int[] { 101,201,85,65,95,86,98,38 };</a:t>
            </a:r>
            <a:endParaRPr lang="en-IN" sz="1100" dirty="0"/>
          </a:p>
          <a:p>
            <a:pPr marL="0" indent="0">
              <a:buNone/>
            </a:pPr>
            <a:r>
              <a:rPr lang="en-US" sz="1100" dirty="0"/>
              <a:t>            //Reading user input</a:t>
            </a:r>
            <a:endParaRPr lang="en-IN" sz="1100" dirty="0"/>
          </a:p>
          <a:p>
            <a:pPr marL="0" indent="0">
              <a:buNone/>
            </a:pPr>
            <a:endParaRPr lang="en-US" sz="1100" dirty="0"/>
          </a:p>
        </p:txBody>
      </p:sp>
    </p:spTree>
    <p:extLst>
      <p:ext uri="{BB962C8B-B14F-4D97-AF65-F5344CB8AC3E}">
        <p14:creationId xmlns:p14="http://schemas.microsoft.com/office/powerpoint/2010/main" val="2500432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Custom</PresentationFormat>
  <Paragraphs>150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Presentation on c# programms</vt:lpstr>
      <vt:lpstr>Agenda:</vt:lpstr>
      <vt:lpstr>What is Bubble sort? </vt:lpstr>
      <vt:lpstr>PowerPoint Presentation</vt:lpstr>
      <vt:lpstr>PowerPoint Presentation</vt:lpstr>
      <vt:lpstr>PowerPoint Presentation</vt:lpstr>
      <vt:lpstr>PowerPoint Presentation</vt:lpstr>
      <vt:lpstr>What is Linear search ? </vt:lpstr>
      <vt:lpstr>PowerPoint Presentation</vt:lpstr>
      <vt:lpstr>PowerPoint Presentation</vt:lpstr>
      <vt:lpstr>PowerPoint Presentation</vt:lpstr>
      <vt:lpstr>What is Binary search ? </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 programms</dc:title>
  <dc:creator>Narala Praveen</dc:creator>
  <cp:lastModifiedBy>PC</cp:lastModifiedBy>
  <cp:revision>5</cp:revision>
  <dcterms:created xsi:type="dcterms:W3CDTF">2022-02-03T07:31:42Z</dcterms:created>
  <dcterms:modified xsi:type="dcterms:W3CDTF">2022-02-03T10:01:08Z</dcterms:modified>
</cp:coreProperties>
</file>