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7"/>
  </p:notesMasterIdLst>
  <p:handoutMasterIdLst>
    <p:handoutMasterId r:id="rId58"/>
  </p:handoutMasterIdLst>
  <p:sldIdLst>
    <p:sldId id="274" r:id="rId2"/>
    <p:sldId id="530" r:id="rId3"/>
    <p:sldId id="531" r:id="rId4"/>
    <p:sldId id="580" r:id="rId5"/>
    <p:sldId id="532" r:id="rId6"/>
    <p:sldId id="533" r:id="rId7"/>
    <p:sldId id="534" r:id="rId8"/>
    <p:sldId id="535" r:id="rId9"/>
    <p:sldId id="536" r:id="rId10"/>
    <p:sldId id="537" r:id="rId11"/>
    <p:sldId id="538" r:id="rId12"/>
    <p:sldId id="539" r:id="rId13"/>
    <p:sldId id="540" r:id="rId14"/>
    <p:sldId id="541" r:id="rId15"/>
    <p:sldId id="542" r:id="rId16"/>
    <p:sldId id="543" r:id="rId17"/>
    <p:sldId id="544" r:id="rId18"/>
    <p:sldId id="545" r:id="rId19"/>
    <p:sldId id="546" r:id="rId20"/>
    <p:sldId id="548" r:id="rId21"/>
    <p:sldId id="549" r:id="rId22"/>
    <p:sldId id="551" r:id="rId23"/>
    <p:sldId id="581" r:id="rId24"/>
    <p:sldId id="553" r:id="rId25"/>
    <p:sldId id="554" r:id="rId26"/>
    <p:sldId id="557" r:id="rId27"/>
    <p:sldId id="558" r:id="rId28"/>
    <p:sldId id="559" r:id="rId29"/>
    <p:sldId id="560" r:id="rId30"/>
    <p:sldId id="561" r:id="rId31"/>
    <p:sldId id="562" r:id="rId32"/>
    <p:sldId id="563" r:id="rId33"/>
    <p:sldId id="564" r:id="rId34"/>
    <p:sldId id="565" r:id="rId35"/>
    <p:sldId id="566" r:id="rId36"/>
    <p:sldId id="567" r:id="rId37"/>
    <p:sldId id="568" r:id="rId38"/>
    <p:sldId id="569" r:id="rId39"/>
    <p:sldId id="570" r:id="rId40"/>
    <p:sldId id="571" r:id="rId41"/>
    <p:sldId id="572" r:id="rId42"/>
    <p:sldId id="573" r:id="rId43"/>
    <p:sldId id="574" r:id="rId44"/>
    <p:sldId id="575" r:id="rId45"/>
    <p:sldId id="584" r:id="rId46"/>
    <p:sldId id="585" r:id="rId47"/>
    <p:sldId id="586" r:id="rId48"/>
    <p:sldId id="587" r:id="rId49"/>
    <p:sldId id="588" r:id="rId50"/>
    <p:sldId id="349" r:id="rId51"/>
    <p:sldId id="528" r:id="rId52"/>
    <p:sldId id="582" r:id="rId53"/>
    <p:sldId id="583" r:id="rId54"/>
    <p:sldId id="405" r:id="rId55"/>
    <p:sldId id="400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30"/>
            <p14:sldId id="531"/>
          </p14:sldIdLst>
        </p14:section>
        <p14:section name="Node.js Filesystem" id="{91F416ED-73FE-49FC-994E-5899957B4320}">
          <p14:sldIdLst>
            <p14:sldId id="580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</p14:sldIdLst>
        </p14:section>
        <p14:section name="Relational vs Non-relational" id="{11B428FA-9320-44D9-84E1-DE93C6D1D56F}">
          <p14:sldIdLst>
            <p14:sldId id="540"/>
            <p14:sldId id="541"/>
            <p14:sldId id="542"/>
            <p14:sldId id="543"/>
          </p14:sldIdLst>
        </p14:section>
        <p14:section name="MongoDB" id="{37BC921E-10E8-4AB9-9344-D00D47B9056D}">
          <p14:sldIdLst>
            <p14:sldId id="544"/>
            <p14:sldId id="545"/>
            <p14:sldId id="546"/>
            <p14:sldId id="548"/>
            <p14:sldId id="549"/>
            <p14:sldId id="551"/>
          </p14:sldIdLst>
        </p14:section>
        <p14:section name="Mongoose Overview" id="{A96171A5-8304-449D-A410-4F984938DB68}">
          <p14:sldIdLst>
            <p14:sldId id="581"/>
            <p14:sldId id="553"/>
            <p14:sldId id="554"/>
            <p14:sldId id="557"/>
          </p14:sldIdLst>
        </p14:section>
        <p14:section name="Mongoose Models" id="{88CC0D59-CA30-41A7-8B7D-0E7831F055AF}">
          <p14:sldIdLst>
            <p14:sldId id="558"/>
            <p14:sldId id="559"/>
            <p14:sldId id="560"/>
            <p14:sldId id="561"/>
            <p14:sldId id="562"/>
            <p14:sldId id="563"/>
            <p14:sldId id="564"/>
          </p14:sldIdLst>
        </p14:section>
        <p14:section name="CRUD with Mongoose" id="{BF680AC6-0F65-419F-89C0-B8D3FB4F7514}">
          <p14:sldIdLst>
            <p14:sldId id="565"/>
            <p14:sldId id="566"/>
            <p14:sldId id="567"/>
            <p14:sldId id="568"/>
            <p14:sldId id="569"/>
            <p14:sldId id="570"/>
            <p14:sldId id="571"/>
          </p14:sldIdLst>
        </p14:section>
        <p14:section name="Mongoose Queries" id="{71111D9A-F3A2-449A-88A6-CDC5117FBD05}">
          <p14:sldIdLst>
            <p14:sldId id="572"/>
            <p14:sldId id="573"/>
            <p14:sldId id="574"/>
            <p14:sldId id="575"/>
          </p14:sldIdLst>
        </p14:section>
        <p14:section name="Model Population" id="{25CE1838-2DD4-4178-9A27-DD1265B4DDC1}">
          <p14:sldIdLst>
            <p14:sldId id="584"/>
            <p14:sldId id="585"/>
            <p14:sldId id="586"/>
            <p14:sldId id="587"/>
            <p14:sldId id="588"/>
          </p14:sldIdLst>
        </p14:section>
        <p14:section name="Conclusion" id="{10E03AB1-9AA8-4E86-9A64-D741901E50A2}">
          <p14:sldIdLst>
            <p14:sldId id="349"/>
            <p14:sldId id="528"/>
            <p14:sldId id="582"/>
            <p14:sldId id="583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20" autoAdjust="0"/>
  </p:normalViewPr>
  <p:slideViewPr>
    <p:cSldViewPr snapToGrid="0" showGuides="1">
      <p:cViewPr varScale="1">
        <p:scale>
          <a:sx n="107" d="100"/>
          <a:sy n="107" d="100"/>
        </p:scale>
        <p:origin x="56" y="10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132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1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18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6894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412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27678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4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3905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0347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4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94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xmlns="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782" y="6400802"/>
            <a:ext cx="10485335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31" y="973900"/>
            <a:ext cx="3789585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C72FAC-F5FC-4E78-AF2E-5FE88145F87F}"/>
              </a:ext>
            </a:extLst>
          </p:cNvPr>
          <p:cNvSpPr/>
          <p:nvPr userDrawn="1"/>
        </p:nvSpPr>
        <p:spPr>
          <a:xfrm rot="20949717">
            <a:off x="2719240" y="3306088"/>
            <a:ext cx="4542163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16E2CED5-12CB-4DAB-AB53-DAFC84087DD6}"/>
              </a:ext>
            </a:extLst>
          </p:cNvPr>
          <p:cNvSpPr txBox="1"/>
          <p:nvPr userDrawn="1"/>
        </p:nvSpPr>
        <p:spPr>
          <a:xfrm rot="20630519">
            <a:off x="6533936" y="2513233"/>
            <a:ext cx="419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AD1C000-AB32-4602-B810-4D9852856055}"/>
              </a:ext>
            </a:extLst>
          </p:cNvPr>
          <p:cNvSpPr txBox="1"/>
          <p:nvPr userDrawn="1"/>
        </p:nvSpPr>
        <p:spPr>
          <a:xfrm rot="1520410">
            <a:off x="4149147" y="2083657"/>
            <a:ext cx="603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2766" y="1556593"/>
            <a:ext cx="794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7942" y="2358552"/>
            <a:ext cx="336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B44A4A6-AE34-4A8F-9077-D6569BF40B0C}"/>
              </a:ext>
            </a:extLst>
          </p:cNvPr>
          <p:cNvSpPr txBox="1"/>
          <p:nvPr userDrawn="1"/>
        </p:nvSpPr>
        <p:spPr>
          <a:xfrm rot="20630519">
            <a:off x="5867129" y="1968054"/>
            <a:ext cx="63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8861D82-7435-41E8-B5ED-398623FC4F51}"/>
              </a:ext>
            </a:extLst>
          </p:cNvPr>
          <p:cNvSpPr txBox="1"/>
          <p:nvPr userDrawn="1"/>
        </p:nvSpPr>
        <p:spPr>
          <a:xfrm rot="20630519">
            <a:off x="6229818" y="4242981"/>
            <a:ext cx="489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224F999-651D-4A26-8A68-EB68765C5790}"/>
              </a:ext>
            </a:extLst>
          </p:cNvPr>
          <p:cNvSpPr txBox="1"/>
          <p:nvPr userDrawn="1"/>
        </p:nvSpPr>
        <p:spPr>
          <a:xfrm rot="1523920">
            <a:off x="5797665" y="5030876"/>
            <a:ext cx="512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5855C6E-6513-4A5E-964E-CBB574B2B476}"/>
              </a:ext>
            </a:extLst>
          </p:cNvPr>
          <p:cNvSpPr txBox="1"/>
          <p:nvPr userDrawn="1"/>
        </p:nvSpPr>
        <p:spPr>
          <a:xfrm rot="20630519">
            <a:off x="4721205" y="5267108"/>
            <a:ext cx="890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719AA859-1237-4914-865D-8E0CD3AD6567}"/>
              </a:ext>
            </a:extLst>
          </p:cNvPr>
          <p:cNvSpPr txBox="1"/>
          <p:nvPr userDrawn="1"/>
        </p:nvSpPr>
        <p:spPr>
          <a:xfrm rot="20630519">
            <a:off x="4087316" y="4778904"/>
            <a:ext cx="71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3CC8498-FFA6-457D-8B54-3BF3461CEF7A}"/>
              </a:ext>
            </a:extLst>
          </p:cNvPr>
          <p:cNvSpPr txBox="1"/>
          <p:nvPr userDrawn="1"/>
        </p:nvSpPr>
        <p:spPr>
          <a:xfrm rot="20630519">
            <a:off x="6972366" y="5614702"/>
            <a:ext cx="67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E797E8D-83EB-4466-9FA3-509596EA5568}"/>
              </a:ext>
            </a:extLst>
          </p:cNvPr>
          <p:cNvSpPr txBox="1"/>
          <p:nvPr userDrawn="1"/>
        </p:nvSpPr>
        <p:spPr>
          <a:xfrm rot="20414927">
            <a:off x="4836292" y="3905106"/>
            <a:ext cx="8911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8B95D20-6C4F-4F79-AA1D-E40A00E41053}"/>
              </a:ext>
            </a:extLst>
          </p:cNvPr>
          <p:cNvSpPr txBox="1"/>
          <p:nvPr userDrawn="1"/>
        </p:nvSpPr>
        <p:spPr>
          <a:xfrm rot="20215874">
            <a:off x="3508403" y="5315806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CD5EF91-E0BC-462F-B1B8-6B3F8F1038E5}"/>
              </a:ext>
            </a:extLst>
          </p:cNvPr>
          <p:cNvSpPr txBox="1"/>
          <p:nvPr userDrawn="1"/>
        </p:nvSpPr>
        <p:spPr>
          <a:xfrm rot="1264394">
            <a:off x="5244307" y="5518913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FF45627-4AF4-4071-A0E8-76738F228651}"/>
              </a:ext>
            </a:extLst>
          </p:cNvPr>
          <p:cNvSpPr txBox="1"/>
          <p:nvPr userDrawn="1"/>
        </p:nvSpPr>
        <p:spPr>
          <a:xfrm rot="1264394">
            <a:off x="2559564" y="4843636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F119269-565D-4BCB-BED2-4133229E3330}"/>
              </a:ext>
            </a:extLst>
          </p:cNvPr>
          <p:cNvSpPr txBox="1"/>
          <p:nvPr userDrawn="1"/>
        </p:nvSpPr>
        <p:spPr>
          <a:xfrm rot="19121928">
            <a:off x="1419249" y="5249907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9FE10EB-E49B-416A-A18D-617D25B2AADB}"/>
              </a:ext>
            </a:extLst>
          </p:cNvPr>
          <p:cNvSpPr txBox="1"/>
          <p:nvPr userDrawn="1"/>
        </p:nvSpPr>
        <p:spPr>
          <a:xfrm rot="1264394">
            <a:off x="5390729" y="2481161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9FCDDF2-3137-4E34-B264-5F180611DC0D}"/>
              </a:ext>
            </a:extLst>
          </p:cNvPr>
          <p:cNvSpPr txBox="1"/>
          <p:nvPr userDrawn="1"/>
        </p:nvSpPr>
        <p:spPr>
          <a:xfrm rot="1264394">
            <a:off x="6618377" y="1491081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F4930118-998D-499A-B37E-D5577CC1A7E4}"/>
              </a:ext>
            </a:extLst>
          </p:cNvPr>
          <p:cNvSpPr txBox="1"/>
          <p:nvPr userDrawn="1"/>
        </p:nvSpPr>
        <p:spPr>
          <a:xfrm rot="20252314">
            <a:off x="3927049" y="2616560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0EE0643-28B4-437C-A977-17D2723F8213}"/>
              </a:ext>
            </a:extLst>
          </p:cNvPr>
          <p:cNvSpPr txBox="1"/>
          <p:nvPr userDrawn="1"/>
        </p:nvSpPr>
        <p:spPr>
          <a:xfrm rot="20585427">
            <a:off x="5425318" y="1263054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DAF237D-C784-4665-8DD2-A2B085FC2CAF}"/>
              </a:ext>
            </a:extLst>
          </p:cNvPr>
          <p:cNvSpPr txBox="1"/>
          <p:nvPr userDrawn="1"/>
        </p:nvSpPr>
        <p:spPr>
          <a:xfrm rot="1264394">
            <a:off x="6359272" y="4923003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012AF389-E695-4054-9706-588DCD4FD543}"/>
              </a:ext>
            </a:extLst>
          </p:cNvPr>
          <p:cNvSpPr txBox="1"/>
          <p:nvPr userDrawn="1"/>
        </p:nvSpPr>
        <p:spPr>
          <a:xfrm rot="2248444">
            <a:off x="3178083" y="1174443"/>
            <a:ext cx="8911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681" y="5819780"/>
            <a:ext cx="71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9996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1" r:id="rId15"/>
    <p:sldLayoutId id="2147483692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fs.html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wnload-center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tutorial/install-mongodb-on-windows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mongo-shell/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nosqlbooster.com/" TargetMode="External"/><Relationship Id="rId2" Type="http://schemas.openxmlformats.org/officeDocument/2006/relationships/hyperlink" Target="https://robomongo.org/download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mlab.com/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mongoosejs.com/docs/populate.htm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express-js-fundament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68.png"/><Relationship Id="rId26" Type="http://schemas.openxmlformats.org/officeDocument/2006/relationships/image" Target="../media/image7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3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65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62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66.png"/><Relationship Id="rId22" Type="http://schemas.openxmlformats.org/officeDocument/2006/relationships/image" Target="../media/image6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1.jpeg"/><Relationship Id="rId7" Type="http://schemas.openxmlformats.org/officeDocument/2006/relationships/image" Target="../media/image7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4.gi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Working with the </a:t>
            </a:r>
            <a:r>
              <a:rPr lang="en-US" dirty="0" err="1" smtClean="0"/>
              <a:t>Filesystem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Mongoose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9">
            <a:extLst>
              <a:ext uri="{FF2B5EF4-FFF2-40B4-BE49-F238E27FC236}">
                <a16:creationId xmlns:a16="http://schemas.microsoft.com/office/drawing/2014/main" xmlns="" id="{D3546336-F0C5-4632-9BEB-213405972A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39" y="3018118"/>
            <a:ext cx="1773734" cy="1773272"/>
          </a:xfrm>
          <a:prstGeom prst="rect">
            <a:avLst/>
          </a:prstGeom>
        </p:spPr>
      </p:pic>
      <p:pic>
        <p:nvPicPr>
          <p:cNvPr id="14" name="Picture 25">
            <a:extLst>
              <a:ext uri="{FF2B5EF4-FFF2-40B4-BE49-F238E27FC236}">
                <a16:creationId xmlns:a16="http://schemas.microsoft.com/office/drawing/2014/main" xmlns="" id="{3C913621-9EA1-46F5-A4FC-DBFA961953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7" y="2494865"/>
            <a:ext cx="2252554" cy="155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(6)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2C5B876-FC10-4618-9A45-6368A814A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45" y="2133601"/>
            <a:ext cx="9451261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unlinkSync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('./target.txt');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CB2C90A-8949-4EE4-81C0-744E84C5B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45" y="3262174"/>
            <a:ext cx="9451261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unlink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('./target.txt', err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(err)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console.log(err);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8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directory</a:t>
            </a:r>
          </a:p>
          <a:p>
            <a:pPr>
              <a:spcBef>
                <a:spcPts val="33600"/>
              </a:spcBef>
            </a:pPr>
            <a:r>
              <a:rPr lang="en-US" dirty="0"/>
              <a:t>Full API docs: </a:t>
            </a:r>
            <a:r>
              <a:rPr lang="en-US" dirty="0">
                <a:hlinkClick r:id="rId2"/>
              </a:rPr>
              <a:t>https://nodejs.org/api/fs.html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(7)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2C5B876-FC10-4618-9A45-6368A814A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45" y="1905001"/>
            <a:ext cx="9451261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rmdirSync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('./myDir');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CB2C90A-8949-4EE4-81C0-744E84C5B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45" y="2819401"/>
            <a:ext cx="9451261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rmdir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('./myDir', err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(err)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console.log(err);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8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3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Persistence Demo</a:t>
            </a:r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Web server with file </a:t>
            </a:r>
            <a:r>
              <a:rPr lang="en-US" dirty="0" smtClean="0"/>
              <a:t>storage</a:t>
            </a:r>
            <a:endParaRPr lang="en-US" dirty="0"/>
          </a:p>
        </p:txBody>
      </p:sp>
      <p:grpSp>
        <p:nvGrpSpPr>
          <p:cNvPr id="10" name="Групиране 9"/>
          <p:cNvGrpSpPr/>
          <p:nvPr/>
        </p:nvGrpSpPr>
        <p:grpSpPr>
          <a:xfrm>
            <a:off x="4496886" y="1785600"/>
            <a:ext cx="3192714" cy="1631411"/>
            <a:chOff x="3352086" y="1847797"/>
            <a:chExt cx="5297278" cy="241172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086" y="1847797"/>
              <a:ext cx="2090333" cy="2411728"/>
            </a:xfrm>
            <a:prstGeom prst="rect">
              <a:avLst/>
            </a:prstGeom>
          </p:spPr>
        </p:pic>
        <p:sp>
          <p:nvSpPr>
            <p:cNvPr id="2" name="Rectangle: Rounded Corners 1"/>
            <p:cNvSpPr>
              <a:spLocks noChangeAspect="1"/>
            </p:cNvSpPr>
            <p:nvPr/>
          </p:nvSpPr>
          <p:spPr>
            <a:xfrm>
              <a:off x="6705758" y="2514600"/>
              <a:ext cx="1448177" cy="814388"/>
            </a:xfrm>
            <a:prstGeom prst="roundRect">
              <a:avLst>
                <a:gd name="adj" fmla="val 8621"/>
              </a:avLst>
            </a:prstGeom>
            <a:noFill/>
            <a:ln w="76200">
              <a:solidFill>
                <a:srgbClr val="88BC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" name="Trapezoid 2"/>
            <p:cNvSpPr/>
            <p:nvPr/>
          </p:nvSpPr>
          <p:spPr>
            <a:xfrm>
              <a:off x="6210329" y="3516832"/>
              <a:ext cx="2439035" cy="293169"/>
            </a:xfrm>
            <a:prstGeom prst="trapezoid">
              <a:avLst>
                <a:gd name="adj" fmla="val 170923"/>
              </a:avLst>
            </a:prstGeom>
            <a:noFill/>
            <a:ln w="76200">
              <a:solidFill>
                <a:srgbClr val="88BC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/>
            </a:p>
          </p:txBody>
        </p:sp>
        <p:sp>
          <p:nvSpPr>
            <p:cNvPr id="7" name="Arrow: Right 6"/>
            <p:cNvSpPr/>
            <p:nvPr/>
          </p:nvSpPr>
          <p:spPr>
            <a:xfrm>
              <a:off x="5711626" y="2430047"/>
              <a:ext cx="707890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Arrow: Right 7"/>
            <p:cNvSpPr/>
            <p:nvPr/>
          </p:nvSpPr>
          <p:spPr>
            <a:xfrm flipH="1">
              <a:off x="5711626" y="3053661"/>
              <a:ext cx="707890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36613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Relational and </a:t>
            </a:r>
            <a:r>
              <a:rPr lang="en-US" dirty="0" err="1"/>
              <a:t>NoSQL</a:t>
            </a:r>
            <a:r>
              <a:rPr lang="en-US" dirty="0"/>
              <a:t> Databases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Differences and </a:t>
            </a:r>
            <a:r>
              <a:rPr lang="en-US" dirty="0" smtClean="0"/>
              <a:t>Examples</a:t>
            </a:r>
            <a:endParaRPr lang="en-US" dirty="0"/>
          </a:p>
        </p:txBody>
      </p:sp>
      <p:grpSp>
        <p:nvGrpSpPr>
          <p:cNvPr id="5" name="Групиране 4"/>
          <p:cNvGrpSpPr/>
          <p:nvPr/>
        </p:nvGrpSpPr>
        <p:grpSpPr>
          <a:xfrm>
            <a:off x="4309053" y="1929600"/>
            <a:ext cx="3429893" cy="1606800"/>
            <a:chOff x="2666107" y="1905000"/>
            <a:chExt cx="6487834" cy="28194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5897FB46-7053-46F4-AD0F-0E75BD8EC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198" y="2167128"/>
              <a:ext cx="2295743" cy="229514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AF82A441-3B6D-4DA6-A174-F8914FA73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6107" y="1905000"/>
              <a:ext cx="2820134" cy="28194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0EB64338-416B-4156-A923-2438DA5A7D5A}"/>
                </a:ext>
              </a:extLst>
            </p:cNvPr>
            <p:cNvSpPr/>
            <p:nvPr/>
          </p:nvSpPr>
          <p:spPr>
            <a:xfrm>
              <a:off x="5253542" y="2967335"/>
              <a:ext cx="1684918" cy="162013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954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A31842A-4B87-4581-B545-DBCB4916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8CCA56-C32E-4C47-A399-97F1363A64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1" y="1064109"/>
            <a:ext cx="10036163" cy="527604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Organize data into one or more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columns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b="1" dirty="0">
                <a:solidFill>
                  <a:schemeClr val="bg1"/>
                </a:solidFill>
              </a:rPr>
              <a:t>rows</a:t>
            </a:r>
          </a:p>
          <a:p>
            <a:pPr>
              <a:buClr>
                <a:schemeClr val="tx1"/>
              </a:buClr>
            </a:pPr>
            <a:r>
              <a:rPr lang="en-US" dirty="0"/>
              <a:t>Unique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identifying each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of data</a:t>
            </a:r>
          </a:p>
          <a:p>
            <a:pPr>
              <a:buClr>
                <a:schemeClr val="tx1"/>
              </a:buClr>
            </a:pPr>
            <a:r>
              <a:rPr lang="en-US" dirty="0"/>
              <a:t>Almost all relational databases use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extract</a:t>
            </a:r>
            <a:r>
              <a:rPr lang="en-US" dirty="0"/>
              <a:t> data</a:t>
            </a:r>
          </a:p>
          <a:p>
            <a:pPr>
              <a:spcBef>
                <a:spcPts val="9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Relations</a:t>
            </a:r>
            <a:r>
              <a:rPr lang="en-US" dirty="0"/>
              <a:t> between tables are done using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Foreign </a:t>
            </a:r>
            <a:r>
              <a:rPr lang="en-US" b="1" dirty="0">
                <a:solidFill>
                  <a:schemeClr val="bg1"/>
                </a:solidFill>
              </a:rPr>
              <a:t>Keys (FK)</a:t>
            </a:r>
          </a:p>
          <a:p>
            <a:pPr>
              <a:buClr>
                <a:schemeClr val="tx1"/>
              </a:buClr>
            </a:pPr>
            <a:r>
              <a:rPr lang="en-US" dirty="0"/>
              <a:t>Such databases are </a:t>
            </a:r>
            <a:r>
              <a:rPr lang="en-US" b="1" dirty="0">
                <a:solidFill>
                  <a:schemeClr val="bg1"/>
                </a:solidFill>
              </a:rPr>
              <a:t>Oracle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MySQL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SQL Server</a:t>
            </a:r>
            <a:r>
              <a:rPr lang="en-US" dirty="0"/>
              <a:t>, etc..</a:t>
            </a:r>
          </a:p>
        </p:txBody>
      </p:sp>
      <p:sp>
        <p:nvSpPr>
          <p:cNvPr id="6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C55ED93E-B29E-48D6-BBE3-421335AA91DA}"/>
              </a:ext>
            </a:extLst>
          </p:cNvPr>
          <p:cNvSpPr txBox="1">
            <a:spLocks/>
          </p:cNvSpPr>
          <p:nvPr/>
        </p:nvSpPr>
        <p:spPr>
          <a:xfrm>
            <a:off x="2422566" y="3702133"/>
            <a:ext cx="88186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  <a:effectLst/>
              </a:rPr>
              <a:t>SELECT</a:t>
            </a:r>
            <a:r>
              <a:rPr lang="en-US" sz="2800" dirty="0">
                <a:solidFill>
                  <a:schemeClr val="tx2"/>
                </a:solidFill>
                <a:effectLst/>
              </a:rPr>
              <a:t> * </a:t>
            </a:r>
            <a:r>
              <a:rPr lang="en-US" sz="2800" dirty="0">
                <a:solidFill>
                  <a:schemeClr val="bg1"/>
                </a:solidFill>
                <a:effectLst/>
              </a:rPr>
              <a:t>FROM</a:t>
            </a:r>
            <a:r>
              <a:rPr lang="en-US" sz="2800" dirty="0">
                <a:solidFill>
                  <a:schemeClr val="tx2"/>
                </a:solidFill>
                <a:effectLst/>
              </a:rPr>
              <a:t> Students</a:t>
            </a:r>
            <a:endParaRPr lang="en-US" sz="2800" dirty="0">
              <a:solidFill>
                <a:schemeClr val="accent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388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E1C0C30-112B-4044-A656-25D9732B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- Example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A5FCB3FE-D85A-4725-804D-C44583AD829D}"/>
              </a:ext>
            </a:extLst>
          </p:cNvPr>
          <p:cNvGrpSpPr/>
          <p:nvPr/>
        </p:nvGrpSpPr>
        <p:grpSpPr>
          <a:xfrm>
            <a:off x="1065489" y="1719544"/>
            <a:ext cx="3506113" cy="3766856"/>
            <a:chOff x="6475412" y="933540"/>
            <a:chExt cx="2057400" cy="226686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C721E079-9BEE-4FA4-AE2E-F6D0B7EE4984}"/>
                </a:ext>
              </a:extLst>
            </p:cNvPr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rgbClr val="FBEEDC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8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Table Pets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7DEDFD43-931E-449F-BCD0-C1E15DC297B6}"/>
                </a:ext>
              </a:extLst>
            </p:cNvPr>
            <p:cNvGrpSpPr/>
            <p:nvPr/>
          </p:nvGrpSpPr>
          <p:grpSpPr>
            <a:xfrm>
              <a:off x="6727403" y="1255884"/>
              <a:ext cx="1553419" cy="998567"/>
              <a:chOff x="6746894" y="1357595"/>
              <a:chExt cx="1553419" cy="998567"/>
            </a:xfrm>
          </p:grpSpPr>
          <p:sp>
            <p:nvSpPr>
              <p:cNvPr id="8" name="Rectangle: Rounded Corners 13">
                <a:extLst>
                  <a:ext uri="{FF2B5EF4-FFF2-40B4-BE49-F238E27FC236}">
                    <a16:creationId xmlns:a16="http://schemas.microsoft.com/office/drawing/2014/main" xmlns="" id="{797FEA79-6E41-4A64-B202-44C9DBA24A89}"/>
                  </a:ext>
                </a:extLst>
              </p:cNvPr>
              <p:cNvSpPr/>
              <p:nvPr/>
            </p:nvSpPr>
            <p:spPr>
              <a:xfrm>
                <a:off x="6746894" y="1655624"/>
                <a:ext cx="1553419" cy="334035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Name</a:t>
                </a:r>
              </a:p>
            </p:txBody>
          </p:sp>
          <p:sp>
            <p:nvSpPr>
              <p:cNvPr id="9" name="Rectangle: Rounded Corners 13">
                <a:extLst>
                  <a:ext uri="{FF2B5EF4-FFF2-40B4-BE49-F238E27FC236}">
                    <a16:creationId xmlns:a16="http://schemas.microsoft.com/office/drawing/2014/main" xmlns="" id="{9790F1D0-D39A-475D-8251-8B48C48787FB}"/>
                  </a:ext>
                </a:extLst>
              </p:cNvPr>
              <p:cNvSpPr/>
              <p:nvPr/>
            </p:nvSpPr>
            <p:spPr>
              <a:xfrm>
                <a:off x="6746894" y="1357595"/>
                <a:ext cx="1553418" cy="289992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Id</a:t>
                </a:r>
              </a:p>
            </p:txBody>
          </p:sp>
          <p:sp>
            <p:nvSpPr>
              <p:cNvPr id="10" name="Rectangle: Rounded Corners 13">
                <a:extLst>
                  <a:ext uri="{FF2B5EF4-FFF2-40B4-BE49-F238E27FC236}">
                    <a16:creationId xmlns:a16="http://schemas.microsoft.com/office/drawing/2014/main" xmlns="" id="{29D7643D-EFC1-46F6-AE5E-236029141452}"/>
                  </a:ext>
                </a:extLst>
              </p:cNvPr>
              <p:cNvSpPr/>
              <p:nvPr/>
            </p:nvSpPr>
            <p:spPr>
              <a:xfrm>
                <a:off x="6746894" y="2014985"/>
                <a:ext cx="1553419" cy="341177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Age</a:t>
                </a:r>
              </a:p>
            </p:txBody>
          </p:sp>
        </p:grpSp>
      </p:grpSp>
      <p:sp>
        <p:nvSpPr>
          <p:cNvPr id="11" name="Rectangle: Rounded Corners 13">
            <a:extLst>
              <a:ext uri="{FF2B5EF4-FFF2-40B4-BE49-F238E27FC236}">
                <a16:creationId xmlns:a16="http://schemas.microsoft.com/office/drawing/2014/main" xmlns="" id="{D64219FD-16C5-42F3-BF62-92CD3F2C248A}"/>
              </a:ext>
            </a:extLst>
          </p:cNvPr>
          <p:cNvSpPr/>
          <p:nvPr/>
        </p:nvSpPr>
        <p:spPr>
          <a:xfrm>
            <a:off x="1494917" y="3956596"/>
            <a:ext cx="2647255" cy="515341"/>
          </a:xfrm>
          <a:prstGeom prst="roundRect">
            <a:avLst>
              <a:gd name="adj" fmla="val 5319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Color</a:t>
            </a:r>
          </a:p>
        </p:txBody>
      </p:sp>
      <p:sp>
        <p:nvSpPr>
          <p:cNvPr id="12" name="Rectangle: Rounded Corners 13">
            <a:extLst>
              <a:ext uri="{FF2B5EF4-FFF2-40B4-BE49-F238E27FC236}">
                <a16:creationId xmlns:a16="http://schemas.microsoft.com/office/drawing/2014/main" xmlns="" id="{56C4B008-16E7-4F00-8D4E-1BC0A7FF78E5}"/>
              </a:ext>
            </a:extLst>
          </p:cNvPr>
          <p:cNvSpPr/>
          <p:nvPr/>
        </p:nvSpPr>
        <p:spPr>
          <a:xfrm>
            <a:off x="1490186" y="4514020"/>
            <a:ext cx="2647255" cy="515341"/>
          </a:xfrm>
          <a:prstGeom prst="roundRect">
            <a:avLst>
              <a:gd name="adj" fmla="val 5319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OwnerId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D4255B67-33EB-4396-9855-93B09BE853F5}"/>
              </a:ext>
            </a:extLst>
          </p:cNvPr>
          <p:cNvGrpSpPr/>
          <p:nvPr/>
        </p:nvGrpSpPr>
        <p:grpSpPr>
          <a:xfrm rot="16200000">
            <a:off x="5602600" y="3711683"/>
            <a:ext cx="529481" cy="2134154"/>
            <a:chOff x="1041397" y="1688004"/>
            <a:chExt cx="720519" cy="2133598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xmlns="" id="{3447FFA9-9006-4894-9C8B-37689F66A2EA}"/>
                </a:ext>
              </a:extLst>
            </p:cNvPr>
            <p:cNvSpPr/>
            <p:nvPr/>
          </p:nvSpPr>
          <p:spPr>
            <a:xfrm rot="5400000">
              <a:off x="1287357" y="1442044"/>
              <a:ext cx="228600" cy="720519"/>
            </a:xfrm>
            <a:prstGeom prst="rightBrac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32E42709-9387-4D1C-8D55-09A102DA007C}"/>
                </a:ext>
              </a:extLst>
            </p:cNvPr>
            <p:cNvSpPr txBox="1"/>
            <p:nvPr/>
          </p:nvSpPr>
          <p:spPr>
            <a:xfrm rot="5400000">
              <a:off x="615080" y="2694009"/>
              <a:ext cx="1752599" cy="5025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Foreign Key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874A0C6A-C8C4-44A9-9736-CA516EB7A176}"/>
              </a:ext>
            </a:extLst>
          </p:cNvPr>
          <p:cNvGrpSpPr/>
          <p:nvPr/>
        </p:nvGrpSpPr>
        <p:grpSpPr>
          <a:xfrm>
            <a:off x="7620397" y="1719544"/>
            <a:ext cx="3506113" cy="3766856"/>
            <a:chOff x="6475412" y="933540"/>
            <a:chExt cx="2057400" cy="226686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xmlns="" id="{B205318C-EF90-48A3-BCDB-F285356181C6}"/>
                </a:ext>
              </a:extLst>
            </p:cNvPr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rgbClr val="FBEEDC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28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Table People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45995532-CA11-4CF8-AA7C-825ED6987D51}"/>
                </a:ext>
              </a:extLst>
            </p:cNvPr>
            <p:cNvGrpSpPr/>
            <p:nvPr/>
          </p:nvGrpSpPr>
          <p:grpSpPr>
            <a:xfrm>
              <a:off x="6727403" y="1255884"/>
              <a:ext cx="1553419" cy="998567"/>
              <a:chOff x="6746894" y="1357595"/>
              <a:chExt cx="1553419" cy="998567"/>
            </a:xfrm>
          </p:grpSpPr>
          <p:sp>
            <p:nvSpPr>
              <p:cNvPr id="21" name="Rectangle: Rounded Corners 13">
                <a:extLst>
                  <a:ext uri="{FF2B5EF4-FFF2-40B4-BE49-F238E27FC236}">
                    <a16:creationId xmlns:a16="http://schemas.microsoft.com/office/drawing/2014/main" xmlns="" id="{B7472083-EEC8-4F74-90AA-E30265CD0B4B}"/>
                  </a:ext>
                </a:extLst>
              </p:cNvPr>
              <p:cNvSpPr/>
              <p:nvPr/>
            </p:nvSpPr>
            <p:spPr>
              <a:xfrm>
                <a:off x="6746894" y="1655624"/>
                <a:ext cx="1553419" cy="334035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Name</a:t>
                </a:r>
              </a:p>
            </p:txBody>
          </p:sp>
          <p:sp>
            <p:nvSpPr>
              <p:cNvPr id="22" name="Rectangle: Rounded Corners 13">
                <a:extLst>
                  <a:ext uri="{FF2B5EF4-FFF2-40B4-BE49-F238E27FC236}">
                    <a16:creationId xmlns:a16="http://schemas.microsoft.com/office/drawing/2014/main" xmlns="" id="{454BC887-E830-482F-A5F0-28A0FC42A6E2}"/>
                  </a:ext>
                </a:extLst>
              </p:cNvPr>
              <p:cNvSpPr/>
              <p:nvPr/>
            </p:nvSpPr>
            <p:spPr>
              <a:xfrm>
                <a:off x="6746894" y="1357595"/>
                <a:ext cx="1553418" cy="289992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Id</a:t>
                </a:r>
              </a:p>
            </p:txBody>
          </p:sp>
          <p:sp>
            <p:nvSpPr>
              <p:cNvPr id="23" name="Rectangle: Rounded Corners 13">
                <a:extLst>
                  <a:ext uri="{FF2B5EF4-FFF2-40B4-BE49-F238E27FC236}">
                    <a16:creationId xmlns:a16="http://schemas.microsoft.com/office/drawing/2014/main" xmlns="" id="{57A01108-8139-43A2-A5E2-473E8AC67527}"/>
                  </a:ext>
                </a:extLst>
              </p:cNvPr>
              <p:cNvSpPr/>
              <p:nvPr/>
            </p:nvSpPr>
            <p:spPr>
              <a:xfrm>
                <a:off x="6746894" y="2014985"/>
                <a:ext cx="1553419" cy="341177"/>
              </a:xfrm>
              <a:prstGeom prst="roundRect">
                <a:avLst>
                  <a:gd name="adj" fmla="val 5319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Age</a:t>
                </a:r>
              </a:p>
            </p:txBody>
          </p:sp>
        </p:grpSp>
      </p:grpSp>
      <p:sp>
        <p:nvSpPr>
          <p:cNvPr id="24" name="Rectangle: Rounded Corners 13">
            <a:extLst>
              <a:ext uri="{FF2B5EF4-FFF2-40B4-BE49-F238E27FC236}">
                <a16:creationId xmlns:a16="http://schemas.microsoft.com/office/drawing/2014/main" xmlns="" id="{9650CF08-83FF-4F8F-858B-ABBC223FD86F}"/>
              </a:ext>
            </a:extLst>
          </p:cNvPr>
          <p:cNvSpPr/>
          <p:nvPr/>
        </p:nvSpPr>
        <p:spPr>
          <a:xfrm>
            <a:off x="8049825" y="3961224"/>
            <a:ext cx="2647255" cy="566936"/>
          </a:xfrm>
          <a:prstGeom prst="roundRect">
            <a:avLst>
              <a:gd name="adj" fmla="val 5319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Height</a:t>
            </a:r>
          </a:p>
        </p:txBody>
      </p:sp>
      <p:sp>
        <p:nvSpPr>
          <p:cNvPr id="25" name="Rectangle: Rounded Corners 13">
            <a:extLst>
              <a:ext uri="{FF2B5EF4-FFF2-40B4-BE49-F238E27FC236}">
                <a16:creationId xmlns:a16="http://schemas.microsoft.com/office/drawing/2014/main" xmlns="" id="{C553BBA8-93FE-4E1A-B503-7A7F4B3626E4}"/>
              </a:ext>
            </a:extLst>
          </p:cNvPr>
          <p:cNvSpPr/>
          <p:nvPr/>
        </p:nvSpPr>
        <p:spPr>
          <a:xfrm>
            <a:off x="8049825" y="4571806"/>
            <a:ext cx="2647255" cy="566936"/>
          </a:xfrm>
          <a:prstGeom prst="roundRect">
            <a:avLst>
              <a:gd name="adj" fmla="val 5319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Email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454DE0B8-0B0A-48F5-9AC0-3186F96250AC}"/>
              </a:ext>
            </a:extLst>
          </p:cNvPr>
          <p:cNvCxnSpPr>
            <a:cxnSpLocks/>
          </p:cNvCxnSpPr>
          <p:nvPr/>
        </p:nvCxnSpPr>
        <p:spPr>
          <a:xfrm flipV="1">
            <a:off x="5028923" y="2590800"/>
            <a:ext cx="2439034" cy="1881136"/>
          </a:xfrm>
          <a:prstGeom prst="line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1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A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9B6AD1-56E6-4FDA-9701-685AE40D6DE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Key-value </a:t>
            </a:r>
            <a:r>
              <a:rPr lang="en-US" b="1" dirty="0">
                <a:solidFill>
                  <a:schemeClr val="bg1"/>
                </a:solidFill>
              </a:rPr>
              <a:t>stores</a:t>
            </a:r>
          </a:p>
          <a:p>
            <a:pPr>
              <a:spcBef>
                <a:spcPts val="195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/>
              <a:t> query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used in NoSQL systems</a:t>
            </a:r>
          </a:p>
          <a:p>
            <a:pPr>
              <a:buClr>
                <a:schemeClr val="tx1"/>
              </a:buClr>
            </a:pPr>
            <a:r>
              <a:rPr lang="en-US" dirty="0"/>
              <a:t>More </a:t>
            </a:r>
            <a:r>
              <a:rPr lang="en-US" b="1" dirty="0">
                <a:solidFill>
                  <a:schemeClr val="bg1"/>
                </a:solidFill>
              </a:rPr>
              <a:t>scalable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provide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superior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</a:p>
          <a:p>
            <a:pPr>
              <a:buClr>
                <a:schemeClr val="tx1"/>
              </a:buClr>
            </a:pPr>
            <a:r>
              <a:rPr lang="en-US" dirty="0"/>
              <a:t>Such databases are </a:t>
            </a:r>
            <a:r>
              <a:rPr lang="en-US" b="1" dirty="0">
                <a:solidFill>
                  <a:schemeClr val="bg1"/>
                </a:solidFill>
              </a:rPr>
              <a:t>MongoDB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Cassandra</a:t>
            </a:r>
            <a:r>
              <a:rPr lang="en-US" dirty="0" smtClean="0"/>
              <a:t>, </a:t>
            </a:r>
            <a:r>
              <a:rPr lang="en-US" b="1" dirty="0" err="1">
                <a:solidFill>
                  <a:schemeClr val="bg1"/>
                </a:solidFill>
              </a:rPr>
              <a:t>Redis</a:t>
            </a:r>
            <a:r>
              <a:rPr lang="en-US" dirty="0"/>
              <a:t>, etc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29C92F2-F897-48A3-BCDD-B940222F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Non-relational Database (NoSQL)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942BAA5D-0505-4E98-B6D0-C937552BED9B}"/>
              </a:ext>
            </a:extLst>
          </p:cNvPr>
          <p:cNvSpPr txBox="1">
            <a:spLocks/>
          </p:cNvSpPr>
          <p:nvPr/>
        </p:nvSpPr>
        <p:spPr>
          <a:xfrm>
            <a:off x="608171" y="1828801"/>
            <a:ext cx="10442119" cy="21417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   </a:t>
            </a:r>
            <a:r>
              <a:rPr lang="bg-BG" sz="2500" dirty="0" smtClean="0">
                <a:solidFill>
                  <a:schemeClr val="tx1"/>
                </a:solidFill>
                <a:effectLst/>
              </a:rPr>
              <a:t>"</a:t>
            </a:r>
            <a:r>
              <a:rPr lang="bg-BG" sz="2500" dirty="0" smtClean="0">
                <a:solidFill>
                  <a:schemeClr val="bg1"/>
                </a:solidFill>
                <a:effectLst/>
              </a:rPr>
              <a:t>_</a:t>
            </a:r>
            <a:r>
              <a:rPr lang="en-US" sz="2500" dirty="0" smtClean="0">
                <a:solidFill>
                  <a:schemeClr val="bg1"/>
                </a:solidFill>
                <a:effectLst/>
              </a:rPr>
              <a:t>id</a:t>
            </a:r>
            <a:r>
              <a:rPr lang="bg-BG" sz="2500" dirty="0" smtClean="0">
                <a:solidFill>
                  <a:schemeClr val="tx1"/>
                </a:solidFill>
                <a:effectLst/>
              </a:rPr>
              <a:t>"</a:t>
            </a:r>
            <a:r>
              <a:rPr lang="en-US" sz="2500" dirty="0" smtClean="0">
                <a:solidFill>
                  <a:schemeClr val="tx1"/>
                </a:solidFill>
                <a:effectLst/>
              </a:rPr>
              <a:t>: </a:t>
            </a:r>
            <a:r>
              <a:rPr lang="en-US" sz="2500" dirty="0" err="1" smtClean="0">
                <a:solidFill>
                  <a:schemeClr val="bg1"/>
                </a:solidFill>
                <a:effectLst/>
              </a:rPr>
              <a:t>ObjectId</a:t>
            </a:r>
            <a:r>
              <a:rPr lang="en-US" sz="2500" dirty="0">
                <a:solidFill>
                  <a:schemeClr val="tx1"/>
                </a:solidFill>
                <a:effectLst/>
              </a:rPr>
              <a:t>("59d3fe7ed81452db0933a871"),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   "</a:t>
            </a:r>
            <a:r>
              <a:rPr lang="en-US" sz="2500" dirty="0">
                <a:solidFill>
                  <a:schemeClr val="bg1"/>
                </a:solidFill>
                <a:effectLst/>
              </a:rPr>
              <a:t>email</a:t>
            </a:r>
            <a:r>
              <a:rPr lang="en-US" sz="2500" dirty="0">
                <a:solidFill>
                  <a:schemeClr val="tx1"/>
                </a:solidFill>
                <a:effectLst/>
              </a:rPr>
              <a:t>": </a:t>
            </a:r>
            <a:r>
              <a:rPr lang="bg-BG" sz="2500" dirty="0" smtClean="0">
                <a:solidFill>
                  <a:schemeClr val="tx1"/>
                </a:solidFill>
                <a:effectLst/>
              </a:rPr>
              <a:t>"</a:t>
            </a:r>
            <a:r>
              <a:rPr lang="en-US" sz="2500" dirty="0" smtClean="0">
                <a:solidFill>
                  <a:schemeClr val="tx1"/>
                </a:solidFill>
                <a:effectLst/>
              </a:rPr>
              <a:t>peter@gmail.com</a:t>
            </a:r>
            <a:r>
              <a:rPr lang="bg-BG" sz="2500" dirty="0" smtClean="0">
                <a:solidFill>
                  <a:schemeClr val="tx1"/>
                </a:solidFill>
                <a:effectLst/>
              </a:rPr>
              <a:t>"</a:t>
            </a:r>
            <a:r>
              <a:rPr lang="en-US" sz="2500" dirty="0" smtClean="0">
                <a:solidFill>
                  <a:schemeClr val="tx1"/>
                </a:solidFill>
                <a:effectLst/>
              </a:rPr>
              <a:t>,</a:t>
            </a:r>
            <a:endParaRPr lang="en-US" sz="2500" dirty="0">
              <a:solidFill>
                <a:schemeClr val="tx1"/>
              </a:solidFill>
              <a:effectLst/>
            </a:endParaRP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   "</a:t>
            </a:r>
            <a:r>
              <a:rPr lang="en-US" sz="2500" dirty="0">
                <a:solidFill>
                  <a:schemeClr val="bg1"/>
                </a:solidFill>
                <a:effectLst/>
              </a:rPr>
              <a:t>age</a:t>
            </a:r>
            <a:r>
              <a:rPr lang="en-US" sz="2500" dirty="0">
                <a:solidFill>
                  <a:schemeClr val="tx1"/>
                </a:solidFill>
                <a:effectLst/>
              </a:rPr>
              <a:t>": 22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Overview</a:t>
            </a: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Installation, Configuration, </a:t>
            </a:r>
            <a:r>
              <a:rPr lang="en-US" dirty="0" smtClean="0"/>
              <a:t>Startup</a:t>
            </a:r>
            <a:endParaRPr lang="en-US" dirty="0"/>
          </a:p>
        </p:txBody>
      </p:sp>
      <p:pic>
        <p:nvPicPr>
          <p:cNvPr id="4" name="Picture 2" descr="C:\Users\Vako\Desktop\Visual_Studio_Code_0.10.1_icon.png">
            <a:extLst>
              <a:ext uri="{FF2B5EF4-FFF2-40B4-BE49-F238E27FC236}">
                <a16:creationId xmlns:a16="http://schemas.microsoft.com/office/drawing/2014/main" xmlns="" id="{8955BF09-E971-45DD-8130-A76BDE061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697" y="2625268"/>
            <a:ext cx="1105188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C75D6D3-FECC-432A-87BC-5C3EEAAC7C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7" y="2568430"/>
            <a:ext cx="1207591" cy="1207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1A640A6-B337-48DB-B580-88A985909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471" y="1346165"/>
            <a:ext cx="1765464" cy="122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7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8881B5-79A8-4D33-87A4-744A54ACE5A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Download from: 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https://www.mongodb.com/download-center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installed</a:t>
            </a:r>
            <a:r>
              <a:rPr lang="en-US" dirty="0"/>
              <a:t>, MongoDB needs a </a:t>
            </a:r>
            <a:r>
              <a:rPr lang="en-US" b="1" dirty="0">
                <a:solidFill>
                  <a:schemeClr val="bg1"/>
                </a:solidFill>
              </a:rPr>
              <a:t>driver</a:t>
            </a:r>
          </a:p>
          <a:p>
            <a:pPr lvl="1"/>
            <a:r>
              <a:rPr lang="en-US" dirty="0"/>
              <a:t>One to use with Node.js, .NET, Java, etc..</a:t>
            </a:r>
          </a:p>
          <a:p>
            <a:pPr lvl="1"/>
            <a:r>
              <a:rPr lang="en-US" dirty="0"/>
              <a:t>Install MongoDB </a:t>
            </a:r>
            <a:r>
              <a:rPr lang="en-US" b="1" dirty="0">
                <a:solidFill>
                  <a:schemeClr val="bg1"/>
                </a:solidFill>
              </a:rPr>
              <a:t>driver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Node.js: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B3DB779-84BC-412A-9F91-58C8A170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MongoDB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459BD779-432D-4967-8FD6-39652D87633A}"/>
              </a:ext>
            </a:extLst>
          </p:cNvPr>
          <p:cNvSpPr txBox="1">
            <a:spLocks/>
          </p:cNvSpPr>
          <p:nvPr/>
        </p:nvSpPr>
        <p:spPr>
          <a:xfrm>
            <a:off x="760610" y="4114801"/>
            <a:ext cx="10442119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 err="1">
                <a:solidFill>
                  <a:schemeClr val="tx2"/>
                </a:solidFill>
                <a:effectLst/>
              </a:rPr>
              <a:t>npm</a:t>
            </a:r>
            <a:r>
              <a:rPr lang="en-US" sz="2800" dirty="0">
                <a:solidFill>
                  <a:schemeClr val="tx2"/>
                </a:solidFill>
                <a:effectLst/>
              </a:rPr>
              <a:t> install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mongodb</a:t>
            </a:r>
            <a:r>
              <a:rPr lang="en-US" sz="280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-g</a:t>
            </a:r>
          </a:p>
        </p:txBody>
      </p:sp>
      <p:sp>
        <p:nvSpPr>
          <p:cNvPr id="7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5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E66F61-740B-4A3F-ADDA-0D7BD5DF46C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Additional configurations are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Go to installation folder and </a:t>
            </a:r>
            <a:r>
              <a:rPr lang="en-US" b="1" dirty="0">
                <a:solidFill>
                  <a:schemeClr val="bg1"/>
                </a:solidFill>
              </a:rPr>
              <a:t>run</a:t>
            </a:r>
            <a:r>
              <a:rPr lang="en-US" dirty="0"/>
              <a:t> a command prompt as an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b="1" dirty="0" smtClean="0">
                <a:solidFill>
                  <a:schemeClr val="bg1"/>
                </a:solidFill>
              </a:rPr>
              <a:t>administrator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Type the following command:</a:t>
            </a:r>
          </a:p>
          <a:p>
            <a:pPr lvl="1">
              <a:spcBef>
                <a:spcPts val="9600"/>
              </a:spcBef>
            </a:pPr>
            <a:r>
              <a:rPr lang="en-US" dirty="0"/>
              <a:t>Additional information at: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FFC000"/>
                </a:solidFill>
                <a:hlinkClick r:id="rId2"/>
              </a:rPr>
              <a:t>https://docs.mongodb.com/manual/tutorial/install-mongodb-on-windows/</a:t>
            </a:r>
            <a:r>
              <a:rPr lang="en-US" sz="3000" dirty="0">
                <a:solidFill>
                  <a:srgbClr val="FFC000"/>
                </a:solidFill>
              </a:rPr>
              <a:t> </a:t>
            </a:r>
          </a:p>
          <a:p>
            <a:pPr lvl="1">
              <a:spcBef>
                <a:spcPts val="9600"/>
              </a:spcBef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BD2C823-3D6D-439B-A351-B20B2C92C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MongoDB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9FB613FC-D7CB-41C2-97E0-F2CA60AA5466}"/>
              </a:ext>
            </a:extLst>
          </p:cNvPr>
          <p:cNvSpPr txBox="1">
            <a:spLocks/>
          </p:cNvSpPr>
          <p:nvPr/>
        </p:nvSpPr>
        <p:spPr>
          <a:xfrm>
            <a:off x="760610" y="3912731"/>
            <a:ext cx="10289680" cy="602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500" dirty="0">
                <a:solidFill>
                  <a:schemeClr val="tx2"/>
                </a:solidFill>
                <a:effectLst/>
              </a:rPr>
              <a:t>&lt;</a:t>
            </a:r>
            <a:r>
              <a:rPr lang="en-US" sz="2500" dirty="0" smtClean="0">
                <a:solidFill>
                  <a:schemeClr val="tx2"/>
                </a:solidFill>
                <a:effectLst/>
              </a:rPr>
              <a:t>path </a:t>
            </a:r>
            <a:r>
              <a:rPr lang="en-US" sz="2500" dirty="0">
                <a:solidFill>
                  <a:schemeClr val="tx2"/>
                </a:solidFill>
                <a:effectLst/>
              </a:rPr>
              <a:t>to </a:t>
            </a:r>
            <a:r>
              <a:rPr lang="en-US" sz="2500" dirty="0" smtClean="0">
                <a:solidFill>
                  <a:schemeClr val="bg1"/>
                </a:solidFill>
                <a:effectLst/>
              </a:rPr>
              <a:t>mongod.exe</a:t>
            </a:r>
            <a:r>
              <a:rPr lang="en-US" sz="2500" dirty="0">
                <a:solidFill>
                  <a:schemeClr val="tx2"/>
                </a:solidFill>
                <a:effectLst/>
              </a:rPr>
              <a:t>&gt;</a:t>
            </a:r>
            <a:r>
              <a:rPr lang="en-US" sz="250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mongod</a:t>
            </a:r>
            <a:r>
              <a:rPr lang="en-US" sz="2500" dirty="0">
                <a:solidFill>
                  <a:schemeClr val="accent1"/>
                </a:solidFill>
                <a:effectLst/>
              </a:rPr>
              <a:t> </a:t>
            </a:r>
            <a:r>
              <a:rPr lang="en-US" sz="2500" dirty="0">
                <a:solidFill>
                  <a:schemeClr val="tx2"/>
                </a:solidFill>
                <a:effectLst/>
              </a:rPr>
              <a:t>--</a:t>
            </a:r>
            <a:r>
              <a:rPr lang="en-US" sz="2500" dirty="0" err="1">
                <a:solidFill>
                  <a:schemeClr val="tx2"/>
                </a:solidFill>
                <a:effectLst/>
              </a:rPr>
              <a:t>dbpath</a:t>
            </a:r>
            <a:r>
              <a:rPr lang="en-US" sz="2500" dirty="0">
                <a:solidFill>
                  <a:schemeClr val="tx2"/>
                </a:solidFill>
                <a:effectLst/>
              </a:rPr>
              <a:t> </a:t>
            </a:r>
            <a:r>
              <a:rPr lang="en-US" sz="2500" dirty="0" smtClean="0">
                <a:solidFill>
                  <a:schemeClr val="tx2"/>
                </a:solidFill>
                <a:effectLst/>
              </a:rPr>
              <a:t>&lt;path </a:t>
            </a:r>
            <a:r>
              <a:rPr lang="en-US" sz="2500" dirty="0">
                <a:solidFill>
                  <a:schemeClr val="tx2"/>
                </a:solidFill>
                <a:effectLst/>
              </a:rPr>
              <a:t>to </a:t>
            </a:r>
            <a:r>
              <a:rPr lang="en-US" sz="2500" dirty="0">
                <a:solidFill>
                  <a:schemeClr val="bg1"/>
                </a:solidFill>
                <a:effectLst/>
              </a:rPr>
              <a:t>store</a:t>
            </a:r>
            <a:r>
              <a:rPr lang="en-US" sz="2500" dirty="0">
                <a:solidFill>
                  <a:schemeClr val="accent1"/>
                </a:solidFill>
                <a:effectLst/>
              </a:rPr>
              <a:t> </a:t>
            </a:r>
            <a:r>
              <a:rPr lang="en-US" sz="2500" dirty="0" smtClean="0">
                <a:solidFill>
                  <a:schemeClr val="tx2"/>
                </a:solidFill>
                <a:effectLst/>
              </a:rPr>
              <a:t>data&gt;</a:t>
            </a:r>
            <a:endParaRPr lang="en-US" sz="2500" dirty="0">
              <a:solidFill>
                <a:schemeClr val="accent1"/>
              </a:solidFill>
              <a:effectLst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5AB1D3F0-0A19-4545-863A-B5035D0D2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2039" y="2804531"/>
            <a:ext cx="5041959" cy="1066800"/>
          </a:xfrm>
          <a:prstGeom prst="wedgeRoundRectCallout">
            <a:avLst>
              <a:gd name="adj1" fmla="val -98607"/>
              <a:gd name="adj2" fmla="val 6210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Usually in </a:t>
            </a:r>
            <a:r>
              <a:rPr lang="en-US" sz="2800" b="1" noProof="1">
                <a:solidFill>
                  <a:schemeClr val="bg1"/>
                </a:solidFill>
              </a:rPr>
              <a:t>C:\Program Files\MongoDB\Server\3.4\bin</a:t>
            </a:r>
          </a:p>
        </p:txBody>
      </p:sp>
      <p:sp>
        <p:nvSpPr>
          <p:cNvPr id="7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8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91467"/>
            <a:ext cx="11807897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Node.js Filesystem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Relational and Non-Relational Databases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MongoDB and Mongoose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Mongoose Models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CRUD with Mongoose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Mongoose Querying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5266" y="1371600"/>
            <a:ext cx="357309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789FC4-E420-4C97-95E7-D070EBE02FA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/>
              <a:t>Start the shell from </a:t>
            </a:r>
            <a:r>
              <a:rPr lang="en-US" b="1" dirty="0">
                <a:solidFill>
                  <a:schemeClr val="bg1"/>
                </a:solidFill>
              </a:rPr>
              <a:t>another</a:t>
            </a:r>
            <a:r>
              <a:rPr lang="en-US" dirty="0"/>
              <a:t> CLI</a:t>
            </a:r>
          </a:p>
          <a:p>
            <a:pPr lvl="1"/>
            <a:r>
              <a:rPr lang="en-US" dirty="0"/>
              <a:t>Type the command </a:t>
            </a:r>
            <a:r>
              <a:rPr lang="en-US" b="1" dirty="0">
                <a:solidFill>
                  <a:schemeClr val="bg1"/>
                </a:solidFill>
              </a:rPr>
              <a:t>mongo</a:t>
            </a:r>
          </a:p>
          <a:p>
            <a:pPr lvl="1">
              <a:spcBef>
                <a:spcPts val="28000"/>
              </a:spcBef>
            </a:pPr>
            <a:r>
              <a:rPr lang="en-US" dirty="0"/>
              <a:t>Additional information at: </a:t>
            </a:r>
            <a:r>
              <a:rPr lang="en-US" dirty="0">
                <a:hlinkClick r:id="rId2"/>
              </a:rPr>
              <a:t>https://docs.mongodb.com/manual/reference/mongo-shell/</a:t>
            </a:r>
            <a:r>
              <a:rPr lang="en-US" dirty="0"/>
              <a:t> </a:t>
            </a:r>
          </a:p>
          <a:p>
            <a:pPr lvl="1">
              <a:spcBef>
                <a:spcPts val="28000"/>
              </a:spcBef>
            </a:pP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8781522-D5FF-44AF-9B30-92293262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MongoDB Shell Client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812A4377-E537-4A62-94CD-15E94088A211}"/>
              </a:ext>
            </a:extLst>
          </p:cNvPr>
          <p:cNvSpPr txBox="1">
            <a:spLocks/>
          </p:cNvSpPr>
          <p:nvPr/>
        </p:nvSpPr>
        <p:spPr>
          <a:xfrm>
            <a:off x="814968" y="2372047"/>
            <a:ext cx="8079304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</a:rPr>
              <a:t>show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dbs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F648C910-0BF5-45C2-98E7-CF5AE429C443}"/>
              </a:ext>
            </a:extLst>
          </p:cNvPr>
          <p:cNvSpPr txBox="1">
            <a:spLocks/>
          </p:cNvSpPr>
          <p:nvPr/>
        </p:nvSpPr>
        <p:spPr>
          <a:xfrm>
            <a:off x="814968" y="3014252"/>
            <a:ext cx="8079304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</a:rPr>
              <a:t>use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mytestdb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8B6F8B62-9BE4-468F-8C89-01C9F6C9E442}"/>
              </a:ext>
            </a:extLst>
          </p:cNvPr>
          <p:cNvSpPr txBox="1">
            <a:spLocks/>
          </p:cNvSpPr>
          <p:nvPr/>
        </p:nvSpPr>
        <p:spPr>
          <a:xfrm>
            <a:off x="814968" y="3645175"/>
            <a:ext cx="8079304" cy="523220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  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db.</a:t>
            </a:r>
            <a:r>
              <a:rPr kumimoji="0" lang="en-US" sz="240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</a:rPr>
              <a:t>mycollection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.insert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({"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name":"George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"})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48CA6E57-F0B8-4CC2-8D12-B1B585153C9A}"/>
              </a:ext>
            </a:extLst>
          </p:cNvPr>
          <p:cNvSpPr txBox="1">
            <a:spLocks/>
          </p:cNvSpPr>
          <p:nvPr/>
        </p:nvSpPr>
        <p:spPr>
          <a:xfrm>
            <a:off x="814968" y="4326536"/>
            <a:ext cx="8079304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lvl="0" algn="ctr" defTabSz="914400">
              <a:buClr>
                <a:srgbClr val="A19574">
                  <a:lumMod val="40000"/>
                  <a:lumOff val="60000"/>
                </a:srgbClr>
              </a:buClr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db.</a:t>
            </a:r>
            <a:r>
              <a:rPr kumimoji="0" lang="en-US" sz="240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</a:rPr>
              <a:t>mycollection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.find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({"name</a:t>
            </a:r>
            <a:r>
              <a:rPr lang="en-US" sz="2400" kern="0" dirty="0">
                <a:solidFill>
                  <a:schemeClr val="tx1"/>
                </a:solidFill>
                <a:effectLst/>
              </a:rPr>
              <a:t>":" George"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})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86238C34-C193-4F2A-8A26-8C268F1E1C06}"/>
              </a:ext>
            </a:extLst>
          </p:cNvPr>
          <p:cNvSpPr txBox="1">
            <a:spLocks/>
          </p:cNvSpPr>
          <p:nvPr/>
        </p:nvSpPr>
        <p:spPr>
          <a:xfrm>
            <a:off x="814968" y="4936408"/>
            <a:ext cx="8079304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db.</a:t>
            </a:r>
            <a:r>
              <a:rPr kumimoji="0" lang="en-US" sz="240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</a:rPr>
              <a:t>mycollection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.find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({})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xmlns="" id="{7350A578-43B3-458A-BC22-3C2BD2813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781" y="1344496"/>
            <a:ext cx="2972574" cy="880304"/>
          </a:xfrm>
          <a:prstGeom prst="wedgeRoundRectCallout">
            <a:avLst>
              <a:gd name="adj1" fmla="val -45849"/>
              <a:gd name="adj2" fmla="val 1421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bg2"/>
                </a:solidFill>
              </a:rPr>
              <a:t>Shows </a:t>
            </a:r>
            <a:r>
              <a:rPr lang="en-US" sz="2500" b="1" noProof="1">
                <a:solidFill>
                  <a:schemeClr val="bg1"/>
                </a:solidFill>
              </a:rPr>
              <a:t>all</a:t>
            </a:r>
            <a:r>
              <a:rPr lang="en-US" sz="2500" noProof="1">
                <a:solidFill>
                  <a:schemeClr val="bg2"/>
                </a:solidFill>
              </a:rPr>
              <a:t> databases in data </a:t>
            </a:r>
            <a:r>
              <a:rPr lang="en-US" sz="2500" b="1" noProof="1">
                <a:solidFill>
                  <a:schemeClr val="bg1"/>
                </a:solidFill>
              </a:rPr>
              <a:t>folder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xmlns="" id="{C974A7D1-7F9B-4FDB-8C1D-9AC6B526D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555" y="4936408"/>
            <a:ext cx="2743915" cy="761999"/>
          </a:xfrm>
          <a:prstGeom prst="wedgeRoundRectCallout">
            <a:avLst>
              <a:gd name="adj1" fmla="val -40522"/>
              <a:gd name="adj2" fmla="val -2911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bg2"/>
                </a:solidFill>
              </a:rPr>
              <a:t>Gets </a:t>
            </a:r>
            <a:r>
              <a:rPr lang="en-US" sz="2500" b="1" noProof="1">
                <a:solidFill>
                  <a:schemeClr val="bg1"/>
                </a:solidFill>
              </a:rPr>
              <a:t>all</a:t>
            </a:r>
            <a:r>
              <a:rPr lang="en-US" sz="2500" noProof="1">
                <a:solidFill>
                  <a:schemeClr val="bg2"/>
                </a:solidFill>
              </a:rPr>
              <a:t> entries in database</a:t>
            </a:r>
          </a:p>
        </p:txBody>
      </p:sp>
      <p:sp>
        <p:nvSpPr>
          <p:cNvPr id="14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46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A353D7-B32E-43E0-A453-7A9B6A4573F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Choose one of the many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 err="1" smtClean="0"/>
              <a:t>Robo</a:t>
            </a:r>
            <a:r>
              <a:rPr lang="en-US" dirty="0" smtClean="0"/>
              <a:t> 3T-&gt; </a:t>
            </a:r>
            <a:r>
              <a:rPr lang="en-US" dirty="0">
                <a:hlinkClick r:id="rId2"/>
              </a:rPr>
              <a:t>https://robomongo.org/download </a:t>
            </a:r>
            <a:endParaRPr lang="en-US" dirty="0"/>
          </a:p>
          <a:p>
            <a:pPr lvl="1"/>
            <a:r>
              <a:rPr lang="en-US" dirty="0" err="1" smtClean="0"/>
              <a:t>NoSQLBooster</a:t>
            </a:r>
            <a:r>
              <a:rPr lang="en-US" dirty="0" smtClean="0"/>
              <a:t>-&gt;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hlinkClick r:id="rId3"/>
              </a:rPr>
              <a:t>https://nosqlbooster.com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A5FDCCE-DDD5-49CD-90D3-A009889E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MongoDB GUI</a:t>
            </a:r>
          </a:p>
        </p:txBody>
      </p:sp>
      <p:pic>
        <p:nvPicPr>
          <p:cNvPr id="5" name="Picture 2" descr="https://robomongo.org/static/screens-transparent-6e2a44fd.png">
            <a:extLst>
              <a:ext uri="{FF2B5EF4-FFF2-40B4-BE49-F238E27FC236}">
                <a16:creationId xmlns:a16="http://schemas.microsoft.com/office/drawing/2014/main" xmlns="" id="{68093B0A-D23C-4B54-9CC1-EB5F4AE9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184" y="3936298"/>
            <a:ext cx="6855783" cy="255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1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A25C1F0-B967-409A-A7F9-22FDEE8B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with MongoDB from Node.js - Example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C7E9F4D0-941B-4151-A895-2A8A5EC47269}"/>
              </a:ext>
            </a:extLst>
          </p:cNvPr>
          <p:cNvSpPr txBox="1">
            <a:spLocks/>
          </p:cNvSpPr>
          <p:nvPr/>
        </p:nvSpPr>
        <p:spPr>
          <a:xfrm>
            <a:off x="379511" y="1447801"/>
            <a:ext cx="8307964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</a:rPr>
              <a:t>mongodb</a:t>
            </a:r>
            <a:r>
              <a:rPr lang="en-US" dirty="0">
                <a:solidFill>
                  <a:schemeClr val="tx1"/>
                </a:solidFill>
                <a:effectLst/>
              </a:rPr>
              <a:t> = require(</a:t>
            </a:r>
            <a:r>
              <a:rPr lang="en-US" dirty="0">
                <a:solidFill>
                  <a:schemeClr val="bg1"/>
                </a:solidFill>
                <a:effectLst/>
              </a:rPr>
              <a:t>'</a:t>
            </a:r>
            <a:r>
              <a:rPr lang="en-US" dirty="0" err="1">
                <a:solidFill>
                  <a:schemeClr val="bg1"/>
                </a:solidFill>
                <a:effectLst/>
              </a:rPr>
              <a:t>mongodb</a:t>
            </a:r>
            <a:r>
              <a:rPr lang="en-US" dirty="0">
                <a:solidFill>
                  <a:schemeClr val="bg1"/>
                </a:solidFill>
                <a:effectLst/>
              </a:rPr>
              <a:t>'</a:t>
            </a:r>
            <a:r>
              <a:rPr lang="en-US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let </a:t>
            </a:r>
            <a:r>
              <a:rPr lang="en-US" dirty="0" err="1">
                <a:solidFill>
                  <a:schemeClr val="bg1"/>
                </a:solidFill>
                <a:effectLst/>
              </a:rPr>
              <a:t>connectionStr</a:t>
            </a:r>
            <a:r>
              <a:rPr lang="en-US" dirty="0">
                <a:solidFill>
                  <a:schemeClr val="tx1"/>
                </a:solidFill>
                <a:effectLst/>
              </a:rPr>
              <a:t> = '</a:t>
            </a:r>
            <a:r>
              <a:rPr lang="en-US" dirty="0" err="1">
                <a:solidFill>
                  <a:schemeClr val="tx1"/>
                </a:solidFill>
                <a:effectLst/>
              </a:rPr>
              <a:t>mongodb</a:t>
            </a:r>
            <a:r>
              <a:rPr lang="en-US" dirty="0">
                <a:solidFill>
                  <a:schemeClr val="tx1"/>
                </a:solidFill>
                <a:effectLst/>
              </a:rPr>
              <a:t>://localhost:27017/</a:t>
            </a:r>
            <a:r>
              <a:rPr lang="en-US" dirty="0" err="1">
                <a:solidFill>
                  <a:schemeClr val="tx1"/>
                </a:solidFill>
                <a:effectLst/>
              </a:rPr>
              <a:t>testdb</a:t>
            </a:r>
            <a:r>
              <a:rPr lang="en-US" dirty="0">
                <a:solidFill>
                  <a:schemeClr val="tx1"/>
                </a:solidFill>
                <a:effectLst/>
              </a:rPr>
              <a:t>'</a:t>
            </a:r>
          </a:p>
          <a:p>
            <a:r>
              <a:rPr lang="en-US" dirty="0" err="1">
                <a:solidFill>
                  <a:schemeClr val="tx1"/>
                </a:solidFill>
                <a:effectLst/>
              </a:rPr>
              <a:t>mongodb.</a:t>
            </a:r>
            <a:r>
              <a:rPr lang="en-US" dirty="0" err="1">
                <a:solidFill>
                  <a:schemeClr val="bg1"/>
                </a:solidFill>
                <a:effectLst/>
              </a:rPr>
              <a:t>MongoClient</a:t>
            </a:r>
            <a:r>
              <a:rPr lang="en-US" dirty="0" err="1">
                <a:solidFill>
                  <a:schemeClr val="tx1"/>
                </a:solidFill>
                <a:effectLst/>
              </a:rPr>
              <a:t>.connect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  <a:r>
              <a:rPr lang="en-US" dirty="0" err="1">
                <a:solidFill>
                  <a:schemeClr val="bg1"/>
                </a:solidFill>
                <a:effectLst/>
              </a:rPr>
              <a:t>connectionStr</a:t>
            </a:r>
            <a:r>
              <a:rPr lang="en-US" dirty="0">
                <a:solidFill>
                  <a:schemeClr val="tx1"/>
                </a:solidFill>
                <a:effectLst/>
              </a:rPr>
              <a:t>, (err, </a:t>
            </a:r>
            <a:r>
              <a:rPr lang="en-US" dirty="0" err="1">
                <a:solidFill>
                  <a:schemeClr val="bg1"/>
                </a:solidFill>
                <a:effectLst/>
              </a:rPr>
              <a:t>db</a:t>
            </a:r>
            <a:r>
              <a:rPr lang="en-US" dirty="0">
                <a:solidFill>
                  <a:schemeClr val="tx1"/>
                </a:solidFill>
                <a:effectLst/>
              </a:rPr>
              <a:t>) =&gt;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let people = </a:t>
            </a:r>
            <a:r>
              <a:rPr lang="en-US" dirty="0" err="1">
                <a:solidFill>
                  <a:schemeClr val="tx1"/>
                </a:solidFill>
                <a:effectLst/>
              </a:rPr>
              <a:t>db.</a:t>
            </a:r>
            <a:r>
              <a:rPr lang="en-US" dirty="0" err="1">
                <a:solidFill>
                  <a:schemeClr val="bg1"/>
                </a:solidFill>
                <a:effectLst/>
              </a:rPr>
              <a:t>collection</a:t>
            </a:r>
            <a:r>
              <a:rPr lang="en-US" dirty="0">
                <a:solidFill>
                  <a:schemeClr val="tx1"/>
                </a:solidFill>
                <a:effectLst/>
              </a:rPr>
              <a:t>('people')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err="1">
                <a:solidFill>
                  <a:schemeClr val="tx1"/>
                </a:solidFill>
                <a:effectLst/>
              </a:rPr>
              <a:t>people.</a:t>
            </a:r>
            <a:r>
              <a:rPr lang="en-US" dirty="0" err="1">
                <a:solidFill>
                  <a:schemeClr val="bg1"/>
                </a:solidFill>
                <a:effectLst/>
              </a:rPr>
              <a:t>insert</a:t>
            </a:r>
            <a:r>
              <a:rPr lang="en-US" dirty="0">
                <a:solidFill>
                  <a:schemeClr val="tx1"/>
                </a:solidFill>
                <a:effectLst/>
              </a:rPr>
              <a:t>({ 'name': 'Pavel' }, (err, result) =&gt;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dirty="0" err="1">
                <a:solidFill>
                  <a:schemeClr val="tx1"/>
                </a:solidFill>
                <a:effectLst/>
              </a:rPr>
              <a:t>people.</a:t>
            </a:r>
            <a:r>
              <a:rPr lang="en-US" dirty="0" err="1">
                <a:solidFill>
                  <a:schemeClr val="bg1"/>
                </a:solidFill>
                <a:effectLst/>
              </a:rPr>
              <a:t>find</a:t>
            </a:r>
            <a:r>
              <a:rPr lang="en-US" dirty="0">
                <a:solidFill>
                  <a:schemeClr val="tx1"/>
                </a:solidFill>
                <a:effectLst/>
              </a:rPr>
              <a:t>({ name: 'Ivan' }).</a:t>
            </a:r>
            <a:r>
              <a:rPr lang="en-US" dirty="0" err="1">
                <a:solidFill>
                  <a:schemeClr val="bg1"/>
                </a:solidFill>
                <a:effectLst/>
              </a:rPr>
              <a:t>toArray</a:t>
            </a:r>
            <a:r>
              <a:rPr lang="en-US" dirty="0">
                <a:solidFill>
                  <a:schemeClr val="tx1"/>
                </a:solidFill>
                <a:effectLst/>
              </a:rPr>
              <a:t>((err, data) =&gt;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console.log(data)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})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22567086-1F31-49A4-9E85-ED3DC1BB6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6702" y="4286596"/>
            <a:ext cx="3048795" cy="914400"/>
          </a:xfrm>
          <a:prstGeom prst="wedgeRoundRectCallout">
            <a:avLst>
              <a:gd name="adj1" fmla="val -50512"/>
              <a:gd name="adj2" fmla="val -107710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Loads </a:t>
            </a:r>
            <a:r>
              <a:rPr lang="en-US" sz="2800" b="1" noProof="1">
                <a:solidFill>
                  <a:schemeClr val="bg1"/>
                </a:solidFill>
              </a:rPr>
              <a:t>all </a:t>
            </a:r>
            <a:r>
              <a:rPr lang="en-US" sz="2800" noProof="1">
                <a:solidFill>
                  <a:srgbClr val="FFFFFF"/>
                </a:solidFill>
              </a:rPr>
              <a:t>data into the </a:t>
            </a:r>
            <a:r>
              <a:rPr lang="en-US" sz="2800" b="1" noProof="1">
                <a:solidFill>
                  <a:schemeClr val="bg1"/>
                </a:solidFill>
              </a:rPr>
              <a:t>RAM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915" y="2590800"/>
            <a:ext cx="3048795" cy="914400"/>
          </a:xfrm>
          <a:prstGeom prst="wedgeRoundRectCallout">
            <a:avLst>
              <a:gd name="adj1" fmla="val -137010"/>
              <a:gd name="adj2" fmla="val -69125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Connection string to </a:t>
            </a:r>
            <a:r>
              <a:rPr lang="en-US" sz="2800" b="1" noProof="1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8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26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Mongoose Overview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Installation, Models, </a:t>
            </a:r>
            <a:r>
              <a:rPr lang="en-US" dirty="0" smtClean="0"/>
              <a:t>Schema</a:t>
            </a:r>
            <a:endParaRPr lang="en-US" dirty="0"/>
          </a:p>
        </p:txBody>
      </p:sp>
      <p:pic>
        <p:nvPicPr>
          <p:cNvPr id="2050" name="Picture 2" descr="Ð ÐµÐ·ÑÐ»ÑÐ°Ñ Ñ Ð¸Ð·Ð¾Ð±ÑÐ°Ð¶ÐµÐ½Ð¸Ðµ Ð·Ð° mongoosejs 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777" y="1720800"/>
            <a:ext cx="3496798" cy="169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79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Overview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Mongoose is a object-document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module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</a:t>
            </a:r>
            <a:r>
              <a:rPr lang="en-US" dirty="0"/>
              <a:t>for MongoDB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provides</a:t>
            </a:r>
            <a:r>
              <a:rPr lang="en-US" dirty="0"/>
              <a:t> a straight-forward, </a:t>
            </a:r>
            <a:r>
              <a:rPr lang="en-US" b="1" dirty="0">
                <a:solidFill>
                  <a:schemeClr val="bg1"/>
                </a:solidFill>
              </a:rPr>
              <a:t>schema-based</a:t>
            </a:r>
            <a:r>
              <a:rPr lang="en-US" dirty="0"/>
              <a:t> solution to </a:t>
            </a:r>
            <a:r>
              <a:rPr lang="en-US" b="1" dirty="0">
                <a:solidFill>
                  <a:schemeClr val="bg1"/>
                </a:solidFill>
              </a:rPr>
              <a:t>model </a:t>
            </a:r>
            <a:r>
              <a:rPr lang="en-US" dirty="0"/>
              <a:t>your application data.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Includes build-in type </a:t>
            </a:r>
            <a:r>
              <a:rPr lang="en-US" b="1" dirty="0">
                <a:solidFill>
                  <a:schemeClr val="bg1"/>
                </a:solidFill>
              </a:rPr>
              <a:t>casting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Extends</a:t>
            </a:r>
            <a:r>
              <a:rPr lang="en-US" dirty="0"/>
              <a:t> the native </a:t>
            </a:r>
            <a:r>
              <a:rPr lang="en-US" b="1" dirty="0">
                <a:solidFill>
                  <a:schemeClr val="bg1"/>
                </a:solidFill>
              </a:rPr>
              <a:t>queries</a:t>
            </a:r>
            <a:r>
              <a:rPr lang="en-US" dirty="0"/>
              <a:t> (much </a:t>
            </a:r>
            <a:r>
              <a:rPr lang="en-US" b="1" dirty="0">
                <a:solidFill>
                  <a:schemeClr val="bg1"/>
                </a:solidFill>
              </a:rPr>
              <a:t>easier</a:t>
            </a:r>
            <a:r>
              <a:rPr lang="en-US" dirty="0"/>
              <a:t> to use)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install</a:t>
            </a:r>
            <a:r>
              <a:rPr lang="en-US" dirty="0"/>
              <a:t> type in CMD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2697258" y="5761513"/>
            <a:ext cx="8239915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kern="0" dirty="0">
                <a:solidFill>
                  <a:schemeClr val="tx1"/>
                </a:solidFill>
                <a:effectLst/>
              </a:rPr>
              <a:t>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pm install 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</a:rPr>
              <a:t>mongoose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--g</a:t>
            </a:r>
          </a:p>
        </p:txBody>
      </p:sp>
    </p:spTree>
    <p:extLst>
      <p:ext uri="{BB962C8B-B14F-4D97-AF65-F5344CB8AC3E}">
        <p14:creationId xmlns:p14="http://schemas.microsoft.com/office/powerpoint/2010/main" val="81413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Load the following module:</a:t>
            </a:r>
          </a:p>
          <a:p>
            <a:pPr>
              <a:spcBef>
                <a:spcPts val="8000"/>
              </a:spcBef>
            </a:pPr>
            <a:r>
              <a:rPr lang="en-US" dirty="0"/>
              <a:t>Connecting to the database:</a:t>
            </a:r>
          </a:p>
          <a:p>
            <a:pPr>
              <a:spcBef>
                <a:spcPts val="8000"/>
              </a:spcBef>
            </a:pPr>
            <a:r>
              <a:rPr lang="en-US" dirty="0"/>
              <a:t>Create models/schemas and store their data: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Mongoose in Node.js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608170" y="2031069"/>
            <a:ext cx="10594559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kern="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kern="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kern="0" dirty="0">
                <a:solidFill>
                  <a:schemeClr val="bg1"/>
                </a:solidFill>
                <a:effectLst/>
              </a:rPr>
              <a:t>mongoose</a:t>
            </a:r>
            <a:r>
              <a:rPr lang="en-US" sz="2400" kern="0" dirty="0">
                <a:solidFill>
                  <a:schemeClr val="tx1"/>
                </a:solidFill>
                <a:effectLst/>
              </a:rPr>
              <a:t> = require(</a:t>
            </a:r>
            <a:r>
              <a:rPr lang="en-US" sz="2400" kern="0" dirty="0">
                <a:solidFill>
                  <a:schemeClr val="bg1"/>
                </a:solidFill>
                <a:effectLst/>
              </a:rPr>
              <a:t>'mongoose'</a:t>
            </a:r>
            <a:r>
              <a:rPr lang="en-US" sz="2400" kern="0" dirty="0">
                <a:solidFill>
                  <a:schemeClr val="tx1"/>
                </a:solidFill>
                <a:effectLst/>
              </a:rPr>
              <a:t>)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608170" y="3658692"/>
            <a:ext cx="10594559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 defTabSz="91440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400" kern="0" dirty="0" err="1">
                <a:solidFill>
                  <a:schemeClr val="tx1"/>
                </a:solidFill>
                <a:effectLst/>
              </a:rPr>
              <a:t>mongoose.connect</a:t>
            </a:r>
            <a:r>
              <a:rPr lang="en-US" sz="2400" kern="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kern="0" dirty="0">
                <a:solidFill>
                  <a:schemeClr val="bg1"/>
                </a:solidFill>
                <a:effectLst/>
              </a:rPr>
              <a:t>'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mongodb</a:t>
            </a:r>
            <a:r>
              <a:rPr lang="en-US" sz="2400" dirty="0">
                <a:solidFill>
                  <a:schemeClr val="bg1"/>
                </a:solidFill>
                <a:effectLst/>
              </a:rPr>
              <a:t>://localhost:27017/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unidb</a:t>
            </a:r>
            <a:r>
              <a:rPr lang="en-US" sz="2400" kern="0" dirty="0">
                <a:solidFill>
                  <a:schemeClr val="bg1"/>
                </a:solidFill>
                <a:effectLst/>
              </a:rPr>
              <a:t>'</a:t>
            </a:r>
            <a:r>
              <a:rPr lang="en-US" sz="2400" kern="0" dirty="0">
                <a:solidFill>
                  <a:schemeClr val="tx1"/>
                </a:solidFill>
                <a:effectLst/>
              </a:rPr>
              <a:t>)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608170" y="5286315"/>
            <a:ext cx="10594559" cy="1200329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kern="0" dirty="0">
                <a:solidFill>
                  <a:schemeClr val="tx1"/>
                </a:solidFill>
                <a:effectLst/>
              </a:rPr>
              <a:t>let Student = </a:t>
            </a:r>
            <a:r>
              <a:rPr lang="en-US" sz="2400" kern="0" dirty="0" err="1">
                <a:solidFill>
                  <a:schemeClr val="bg1"/>
                </a:solidFill>
                <a:effectLst/>
              </a:rPr>
              <a:t>mongoose.model</a:t>
            </a:r>
            <a:r>
              <a:rPr lang="en-US" sz="2400" kern="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kern="0" dirty="0">
                <a:solidFill>
                  <a:schemeClr val="bg1"/>
                </a:solidFill>
                <a:effectLst/>
              </a:rPr>
              <a:t>'Student'</a:t>
            </a:r>
            <a:r>
              <a:rPr lang="en-US" sz="2400" kern="0" dirty="0">
                <a:solidFill>
                  <a:schemeClr val="tx1"/>
                </a:solidFill>
                <a:effectLst/>
              </a:rPr>
              <a:t>, { type: </a:t>
            </a:r>
            <a:r>
              <a:rPr lang="en-US" sz="2400" kern="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kern="0" dirty="0">
                <a:solidFill>
                  <a:schemeClr val="tx1"/>
                </a:solidFill>
                <a:effectLst/>
              </a:rPr>
              <a:t> })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kern="0" dirty="0">
                <a:solidFill>
                  <a:schemeClr val="tx1"/>
                </a:solidFill>
                <a:effectLst/>
              </a:rPr>
              <a:t>let </a:t>
            </a:r>
            <a:r>
              <a:rPr lang="en-US" sz="2400" kern="0" dirty="0" err="1">
                <a:solidFill>
                  <a:schemeClr val="tx1"/>
                </a:solidFill>
                <a:effectLst/>
              </a:rPr>
              <a:t>studentEntity</a:t>
            </a:r>
            <a:r>
              <a:rPr lang="en-US" sz="2400" kern="0" dirty="0">
                <a:solidFill>
                  <a:schemeClr val="tx1"/>
                </a:solidFill>
                <a:effectLst/>
              </a:rPr>
              <a:t> = new Student(</a:t>
            </a:r>
            <a:r>
              <a:rPr lang="en-US" sz="2400" kern="0" dirty="0">
                <a:solidFill>
                  <a:schemeClr val="bg1"/>
                </a:solidFill>
                <a:effectLst/>
              </a:rPr>
              <a:t>'</a:t>
            </a:r>
            <a:r>
              <a:rPr lang="en-US" sz="2400" kern="0" dirty="0" err="1">
                <a:solidFill>
                  <a:schemeClr val="bg1"/>
                </a:solidFill>
                <a:effectLst/>
              </a:rPr>
              <a:t>Petar</a:t>
            </a:r>
            <a:r>
              <a:rPr lang="en-US" sz="2400" kern="0" dirty="0">
                <a:solidFill>
                  <a:schemeClr val="bg1"/>
                </a:solidFill>
                <a:effectLst/>
              </a:rPr>
              <a:t>'</a:t>
            </a:r>
            <a:r>
              <a:rPr lang="en-US" sz="2400" kern="0" dirty="0">
                <a:solidFill>
                  <a:schemeClr val="tx1"/>
                </a:solidFill>
                <a:effectLst/>
              </a:rPr>
              <a:t>)</a:t>
            </a:r>
            <a:endParaRPr lang="en-US" sz="2400" kern="0" dirty="0">
              <a:solidFill>
                <a:schemeClr val="bg1"/>
              </a:solidFill>
              <a:effectLst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studentEntity.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</a:rPr>
              <a:t>save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(callback)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</a:rPr>
              <a:t> // Save to Database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17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75325"/>
            <a:ext cx="11818096" cy="520106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Host a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in the largest MongoDB </a:t>
            </a:r>
            <a:r>
              <a:rPr lang="en-US" b="1" dirty="0">
                <a:solidFill>
                  <a:schemeClr val="bg1"/>
                </a:solidFill>
              </a:rPr>
              <a:t>cloud</a:t>
            </a:r>
            <a:r>
              <a:rPr lang="en-US" dirty="0"/>
              <a:t> service</a:t>
            </a:r>
          </a:p>
          <a:p>
            <a:r>
              <a:rPr lang="en-US" dirty="0"/>
              <a:t>Go to '</a:t>
            </a:r>
            <a:r>
              <a:rPr lang="en-US" b="1" dirty="0" err="1">
                <a:solidFill>
                  <a:schemeClr val="bg1"/>
                </a:solidFill>
              </a:rPr>
              <a:t>mLab</a:t>
            </a:r>
            <a:r>
              <a:rPr lang="en-US" dirty="0"/>
              <a:t>' and register -&gt; </a:t>
            </a:r>
            <a:r>
              <a:rPr lang="en-US" dirty="0">
                <a:hlinkClick r:id="rId2"/>
              </a:rPr>
              <a:t>https://mlab.com/</a:t>
            </a:r>
            <a:endParaRPr lang="en-US" dirty="0"/>
          </a:p>
          <a:p>
            <a:r>
              <a:rPr lang="en-US" dirty="0"/>
              <a:t>You can </a:t>
            </a:r>
            <a:r>
              <a:rPr lang="en-US" b="1" dirty="0">
                <a:solidFill>
                  <a:schemeClr val="bg1"/>
                </a:solidFill>
              </a:rPr>
              <a:t>store</a:t>
            </a:r>
            <a:r>
              <a:rPr lang="en-US" dirty="0"/>
              <a:t> up to 500 MB of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Hosting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02" y="3678992"/>
            <a:ext cx="5714901" cy="285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5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Mongoose Models</a:t>
            </a:r>
            <a:endParaRPr lang="bg-BG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Constructor, Virtual Properties, </a:t>
            </a:r>
            <a:r>
              <a:rPr lang="en-US" dirty="0" smtClean="0"/>
              <a:t>Validation</a:t>
            </a:r>
            <a:endParaRPr lang="bg-BG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630" y="1663200"/>
            <a:ext cx="1447368" cy="196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4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Mongoose </a:t>
            </a:r>
            <a:r>
              <a:rPr lang="en-US" b="1" dirty="0">
                <a:solidFill>
                  <a:schemeClr val="bg1"/>
                </a:solidFill>
              </a:rPr>
              <a:t>supports</a:t>
            </a:r>
            <a:r>
              <a:rPr lang="en-US" dirty="0"/>
              <a:t> models</a:t>
            </a:r>
          </a:p>
          <a:p>
            <a:pPr lvl="1"/>
            <a:r>
              <a:rPr lang="en-US" sz="2800" dirty="0"/>
              <a:t>Fixed </a:t>
            </a:r>
            <a:r>
              <a:rPr lang="en-US" sz="2800" b="1" dirty="0">
                <a:solidFill>
                  <a:schemeClr val="bg1"/>
                </a:solidFill>
              </a:rPr>
              <a:t>types </a:t>
            </a:r>
            <a:r>
              <a:rPr lang="en-US" sz="2800" dirty="0"/>
              <a:t>of documents</a:t>
            </a:r>
          </a:p>
          <a:p>
            <a:pPr lvl="2"/>
            <a:r>
              <a:rPr lang="en-US" sz="2600" dirty="0"/>
              <a:t>Used like object </a:t>
            </a:r>
            <a:r>
              <a:rPr lang="en-US" sz="2600" b="1" dirty="0">
                <a:solidFill>
                  <a:schemeClr val="bg1"/>
                </a:solidFill>
              </a:rPr>
              <a:t>constructors</a:t>
            </a:r>
          </a:p>
          <a:p>
            <a:pPr lvl="1"/>
            <a:r>
              <a:rPr lang="en-US" sz="2800" dirty="0"/>
              <a:t>Needs a </a:t>
            </a:r>
            <a:r>
              <a:rPr lang="en-US" sz="2800" b="1" dirty="0" err="1">
                <a:solidFill>
                  <a:schemeClr val="bg1"/>
                </a:solidFill>
              </a:rPr>
              <a:t>mongoose.Schema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call</a:t>
            </a:r>
          </a:p>
          <a:p>
            <a:pPr lvl="1"/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2684729" y="3689296"/>
            <a:ext cx="7240886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let </a:t>
            </a:r>
            <a:r>
              <a:rPr lang="en-US" dirty="0" err="1">
                <a:solidFill>
                  <a:schemeClr val="tx1"/>
                </a:solidFill>
                <a:effectLst/>
              </a:rPr>
              <a:t>modelSchema</a:t>
            </a:r>
            <a:r>
              <a:rPr lang="en-US" dirty="0">
                <a:solidFill>
                  <a:schemeClr val="tx1"/>
                </a:solidFill>
                <a:effectLst/>
              </a:rPr>
              <a:t> = new </a:t>
            </a:r>
            <a:r>
              <a:rPr lang="en-US" dirty="0" err="1">
                <a:solidFill>
                  <a:schemeClr val="tx1"/>
                </a:solidFill>
                <a:effectLst/>
              </a:rPr>
              <a:t>mongoose.Schema</a:t>
            </a:r>
            <a:r>
              <a:rPr lang="en-US" dirty="0">
                <a:solidFill>
                  <a:schemeClr val="tx1"/>
                </a:solidFill>
                <a:effectLst/>
              </a:rPr>
              <a:t>({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err="1">
                <a:solidFill>
                  <a:schemeClr val="tx1"/>
                </a:solidFill>
                <a:effectLst/>
              </a:rPr>
              <a:t>propString</a:t>
            </a:r>
            <a:r>
              <a:rPr lang="en-US" dirty="0">
                <a:solidFill>
                  <a:schemeClr val="tx1"/>
                </a:solidFill>
                <a:effectLst/>
              </a:rPr>
              <a:t>: </a:t>
            </a:r>
            <a:r>
              <a:rPr lang="en-US" dirty="0">
                <a:solidFill>
                  <a:schemeClr val="bg1"/>
                </a:solidFill>
                <a:effectLst/>
              </a:rPr>
              <a:t>String</a:t>
            </a:r>
            <a:r>
              <a:rPr lang="en-US" dirty="0"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err="1">
                <a:solidFill>
                  <a:schemeClr val="tx1"/>
                </a:solidFill>
                <a:effectLst/>
              </a:rPr>
              <a:t>propNumber</a:t>
            </a:r>
            <a:r>
              <a:rPr lang="en-US" dirty="0">
                <a:solidFill>
                  <a:schemeClr val="tx1"/>
                </a:solidFill>
                <a:effectLst/>
              </a:rPr>
              <a:t>: </a:t>
            </a:r>
            <a:r>
              <a:rPr lang="en-US" dirty="0">
                <a:solidFill>
                  <a:schemeClr val="bg1"/>
                </a:solidFill>
                <a:effectLst/>
              </a:rPr>
              <a:t>Number</a:t>
            </a:r>
            <a:r>
              <a:rPr lang="en-US" dirty="0"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err="1">
                <a:solidFill>
                  <a:schemeClr val="tx1"/>
                </a:solidFill>
                <a:effectLst/>
              </a:rPr>
              <a:t>propObject</a:t>
            </a:r>
            <a:r>
              <a:rPr lang="en-US" dirty="0">
                <a:solidFill>
                  <a:schemeClr val="tx1"/>
                </a:solidFill>
                <a:effectLst/>
              </a:rPr>
              <a:t>: </a:t>
            </a:r>
            <a:r>
              <a:rPr lang="en-US" dirty="0">
                <a:solidFill>
                  <a:schemeClr val="bg1"/>
                </a:solidFill>
                <a:effectLst/>
              </a:rPr>
              <a:t>{}</a:t>
            </a:r>
            <a:r>
              <a:rPr lang="en-US" dirty="0"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err="1">
                <a:solidFill>
                  <a:schemeClr val="tx1"/>
                </a:solidFill>
                <a:effectLst/>
              </a:rPr>
              <a:t>propArray</a:t>
            </a:r>
            <a:r>
              <a:rPr lang="en-US" dirty="0">
                <a:solidFill>
                  <a:schemeClr val="tx1"/>
                </a:solidFill>
                <a:effectLst/>
              </a:rPr>
              <a:t>: </a:t>
            </a:r>
            <a:r>
              <a:rPr lang="en-US" dirty="0">
                <a:solidFill>
                  <a:schemeClr val="bg1"/>
                </a:solidFill>
                <a:effectLst/>
              </a:rPr>
              <a:t>[]</a:t>
            </a:r>
            <a:r>
              <a:rPr lang="en-US" dirty="0"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err="1">
                <a:solidFill>
                  <a:schemeClr val="tx1"/>
                </a:solidFill>
                <a:effectLst/>
              </a:rPr>
              <a:t>propBool</a:t>
            </a:r>
            <a:r>
              <a:rPr lang="en-US" dirty="0">
                <a:solidFill>
                  <a:schemeClr val="tx1"/>
                </a:solidFill>
                <a:effectLst/>
              </a:rPr>
              <a:t>: </a:t>
            </a:r>
            <a:r>
              <a:rPr lang="en-US" dirty="0">
                <a:solidFill>
                  <a:schemeClr val="bg1"/>
                </a:solidFill>
                <a:effectLst/>
              </a:rPr>
              <a:t>Boolean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})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let Model = </a:t>
            </a:r>
            <a:r>
              <a:rPr lang="en-US" dirty="0" err="1">
                <a:solidFill>
                  <a:schemeClr val="tx1"/>
                </a:solidFill>
                <a:effectLst/>
              </a:rPr>
              <a:t>mongoose.</a:t>
            </a:r>
            <a:r>
              <a:rPr lang="en-US" dirty="0" err="1">
                <a:solidFill>
                  <a:schemeClr val="bg1"/>
                </a:solidFill>
                <a:effectLst/>
              </a:rPr>
              <a:t>model</a:t>
            </a:r>
            <a:r>
              <a:rPr lang="en-US" dirty="0">
                <a:solidFill>
                  <a:schemeClr val="tx1"/>
                </a:solidFill>
                <a:effectLst/>
              </a:rPr>
              <a:t>('Model', </a:t>
            </a:r>
            <a:r>
              <a:rPr lang="en-US" dirty="0" err="1">
                <a:solidFill>
                  <a:schemeClr val="bg1"/>
                </a:solidFill>
                <a:effectLst/>
              </a:rPr>
              <a:t>modelSchema</a:t>
            </a:r>
            <a:r>
              <a:rPr lang="en-US" dirty="0">
                <a:solidFill>
                  <a:schemeClr val="tx1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932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Since mongoose models are just JavaScript </a:t>
            </a:r>
            <a:r>
              <a:rPr lang="en-US" sz="3000" b="1" dirty="0">
                <a:solidFill>
                  <a:schemeClr val="bg1"/>
                </a:solidFill>
              </a:rPr>
              <a:t>object constructors</a:t>
            </a:r>
            <a:r>
              <a:rPr lang="en-US" sz="3000" dirty="0"/>
              <a:t> they can have </a:t>
            </a:r>
            <a:r>
              <a:rPr lang="en-US" sz="3000" b="1" dirty="0">
                <a:solidFill>
                  <a:schemeClr val="bg1"/>
                </a:solidFill>
              </a:rPr>
              <a:t>methods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And these methods can be </a:t>
            </a:r>
            <a:r>
              <a:rPr lang="en-US" sz="2800" b="1" dirty="0">
                <a:solidFill>
                  <a:schemeClr val="bg1"/>
                </a:solidFill>
              </a:rPr>
              <a:t>added</a:t>
            </a:r>
            <a:r>
              <a:rPr lang="en-US" sz="2800" dirty="0"/>
              <a:t> to a schema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Use a </a:t>
            </a:r>
            <a:r>
              <a:rPr lang="en-US" sz="2600" b="1" dirty="0">
                <a:solidFill>
                  <a:schemeClr val="bg1"/>
                </a:solidFill>
              </a:rPr>
              <a:t>different</a:t>
            </a:r>
            <a:r>
              <a:rPr lang="en-US" sz="2600" dirty="0"/>
              <a:t> syntax than plain JS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Methods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903776" y="3736562"/>
            <a:ext cx="807930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let </a:t>
            </a:r>
            <a:r>
              <a:rPr lang="en-US" dirty="0" err="1">
                <a:solidFill>
                  <a:schemeClr val="tx1"/>
                </a:solidFill>
                <a:effectLst/>
              </a:rPr>
              <a:t>studentSchema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bg-BG" dirty="0">
                <a:solidFill>
                  <a:schemeClr val="tx1"/>
                </a:solidFill>
                <a:effectLst/>
              </a:rPr>
              <a:t>=</a:t>
            </a:r>
            <a:r>
              <a:rPr lang="en-US" dirty="0">
                <a:solidFill>
                  <a:schemeClr val="tx1"/>
                </a:solidFill>
                <a:effectLst/>
              </a:rPr>
              <a:t> new</a:t>
            </a:r>
            <a:r>
              <a:rPr lang="bg-BG" dirty="0">
                <a:solidFill>
                  <a:schemeClr val="tx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mongoose.Schema</a:t>
            </a:r>
            <a:r>
              <a:rPr lang="en-US" dirty="0">
                <a:solidFill>
                  <a:schemeClr val="tx1"/>
                </a:solidFill>
                <a:effectLst/>
              </a:rPr>
              <a:t>({…})</a:t>
            </a:r>
          </a:p>
          <a:p>
            <a:r>
              <a:rPr lang="en-US" dirty="0" err="1">
                <a:solidFill>
                  <a:schemeClr val="tx1"/>
                </a:solidFill>
                <a:effectLst/>
              </a:rPr>
              <a:t>studentSchema.</a:t>
            </a:r>
            <a:r>
              <a:rPr lang="en-US" dirty="0" err="1">
                <a:solidFill>
                  <a:schemeClr val="bg1"/>
                </a:solidFill>
                <a:effectLst/>
              </a:rPr>
              <a:t>methods</a:t>
            </a:r>
            <a:r>
              <a:rPr lang="en-US" dirty="0" err="1">
                <a:solidFill>
                  <a:schemeClr val="tx1"/>
                </a:solidFill>
                <a:effectLst/>
              </a:rPr>
              <a:t>.</a:t>
            </a:r>
            <a:r>
              <a:rPr lang="en-US" dirty="0" err="1">
                <a:solidFill>
                  <a:schemeClr val="bg1"/>
                </a:solidFill>
                <a:effectLst/>
              </a:rPr>
              <a:t>getInfo</a:t>
            </a:r>
            <a:r>
              <a:rPr lang="en-US" dirty="0">
                <a:solidFill>
                  <a:schemeClr val="tx1"/>
                </a:solidFill>
                <a:effectLst/>
              </a:rPr>
              <a:t> = </a:t>
            </a:r>
            <a:r>
              <a:rPr lang="en-US" dirty="0">
                <a:solidFill>
                  <a:schemeClr val="bg1"/>
                </a:solidFill>
                <a:effectLst/>
              </a:rPr>
              <a:t>function</a:t>
            </a:r>
            <a:r>
              <a:rPr lang="en-US" dirty="0" smtClean="0">
                <a:solidFill>
                  <a:schemeClr val="tx1"/>
                </a:solidFill>
                <a:effectLst/>
              </a:rPr>
              <a:t>() {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return `I am ${</a:t>
            </a:r>
            <a:r>
              <a:rPr lang="en-US" dirty="0" err="1">
                <a:solidFill>
                  <a:schemeClr val="bg1"/>
                </a:solidFill>
                <a:effectLst/>
              </a:rPr>
              <a:t>this</a:t>
            </a:r>
            <a:r>
              <a:rPr lang="en-US" dirty="0" err="1">
                <a:solidFill>
                  <a:schemeClr val="tx1"/>
                </a:solidFill>
                <a:effectLst/>
              </a:rPr>
              <a:t>.firstName</a:t>
            </a:r>
            <a:r>
              <a:rPr lang="en-US" dirty="0">
                <a:solidFill>
                  <a:schemeClr val="tx1"/>
                </a:solidFill>
                <a:effectLst/>
              </a:rPr>
              <a:t>} ${</a:t>
            </a:r>
            <a:r>
              <a:rPr lang="en-US" dirty="0" err="1">
                <a:solidFill>
                  <a:schemeClr val="bg1"/>
                </a:solidFill>
                <a:effectLst/>
              </a:rPr>
              <a:t>this</a:t>
            </a:r>
            <a:r>
              <a:rPr lang="en-US" dirty="0" err="1">
                <a:solidFill>
                  <a:schemeClr val="tx1"/>
                </a:solidFill>
                <a:effectLst/>
              </a:rPr>
              <a:t>.lastName</a:t>
            </a:r>
            <a:r>
              <a:rPr lang="en-US" dirty="0">
                <a:solidFill>
                  <a:schemeClr val="tx1"/>
                </a:solidFill>
                <a:effectLst/>
              </a:rPr>
              <a:t>}`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let student = new Student({ … } 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dirty="0" err="1">
                <a:solidFill>
                  <a:schemeClr val="tx1"/>
                </a:solidFill>
                <a:effectLst/>
              </a:rPr>
              <a:t>student.getInfo</a:t>
            </a:r>
            <a:r>
              <a:rPr lang="en-US" dirty="0">
                <a:solidFill>
                  <a:schemeClr val="tx1"/>
                </a:solidFill>
                <a:effectLst/>
              </a:rPr>
              <a:t>())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6966" y="3317457"/>
            <a:ext cx="3048795" cy="838200"/>
          </a:xfrm>
          <a:prstGeom prst="wedgeRoundRectCallout">
            <a:avLst>
              <a:gd name="adj1" fmla="val -28256"/>
              <a:gd name="adj2" fmla="val 37942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Avoid </a:t>
            </a:r>
            <a:r>
              <a:rPr lang="en-US" sz="2800" b="1" noProof="1">
                <a:solidFill>
                  <a:schemeClr val="bg1"/>
                </a:solidFill>
              </a:rPr>
              <a:t>arrow</a:t>
            </a:r>
            <a:r>
              <a:rPr lang="en-US" sz="2800" noProof="1">
                <a:solidFill>
                  <a:srgbClr val="FFFFFF"/>
                </a:solidFill>
              </a:rPr>
              <a:t> functions</a:t>
            </a:r>
            <a:endParaRPr lang="en-US" sz="2800" noProof="1">
              <a:solidFill>
                <a:schemeClr val="accent1"/>
              </a:solidFill>
            </a:endParaRP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92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3738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Yet, not all properties </a:t>
            </a:r>
            <a:r>
              <a:rPr lang="en-US" b="1" dirty="0">
                <a:solidFill>
                  <a:schemeClr val="bg1"/>
                </a:solidFill>
              </a:rPr>
              <a:t>need</a:t>
            </a:r>
            <a:r>
              <a:rPr lang="en-US" dirty="0"/>
              <a:t> to be </a:t>
            </a:r>
            <a:r>
              <a:rPr lang="en-US" b="1" dirty="0">
                <a:solidFill>
                  <a:schemeClr val="bg1"/>
                </a:solidFill>
              </a:rPr>
              <a:t>persisted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</a:p>
          <a:p>
            <a:pPr lvl="1"/>
            <a:r>
              <a:rPr lang="en-US" dirty="0"/>
              <a:t>Mongoose provides a way to 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properties, that are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accessible </a:t>
            </a:r>
            <a:r>
              <a:rPr lang="en-US" dirty="0"/>
              <a:t>on all models, but are </a:t>
            </a:r>
            <a:r>
              <a:rPr lang="en-US" b="1" dirty="0">
                <a:solidFill>
                  <a:schemeClr val="bg1"/>
                </a:solidFill>
              </a:rPr>
              <a:t>not persisted </a:t>
            </a:r>
            <a:r>
              <a:rPr lang="en-US" dirty="0"/>
              <a:t>to the database</a:t>
            </a:r>
          </a:p>
          <a:p>
            <a:pPr lvl="2"/>
            <a:r>
              <a:rPr lang="en-US" dirty="0"/>
              <a:t>And they have both 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Virtual Properties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903776" y="3950153"/>
            <a:ext cx="807930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  <a:effectLst/>
              </a:rPr>
              <a:t>studentSchema.</a:t>
            </a:r>
            <a:r>
              <a:rPr lang="en-US" dirty="0" err="1">
                <a:solidFill>
                  <a:schemeClr val="bg1"/>
                </a:solidFill>
                <a:effectLst/>
              </a:rPr>
              <a:t>virtual</a:t>
            </a:r>
            <a:r>
              <a:rPr lang="en-US" dirty="0">
                <a:solidFill>
                  <a:schemeClr val="tx1"/>
                </a:solidFill>
                <a:effectLst/>
              </a:rPr>
              <a:t>('</a:t>
            </a:r>
            <a:r>
              <a:rPr lang="en-US" dirty="0" err="1">
                <a:solidFill>
                  <a:schemeClr val="tx1"/>
                </a:solidFill>
                <a:effectLst/>
              </a:rPr>
              <a:t>fullName</a:t>
            </a:r>
            <a:r>
              <a:rPr lang="en-US" dirty="0">
                <a:solidFill>
                  <a:schemeClr val="tx1"/>
                </a:solidFill>
                <a:effectLst/>
              </a:rPr>
              <a:t>').</a:t>
            </a:r>
            <a:r>
              <a:rPr lang="en-US" dirty="0">
                <a:solidFill>
                  <a:schemeClr val="bg1"/>
                </a:solidFill>
                <a:effectLst/>
              </a:rPr>
              <a:t>get</a:t>
            </a:r>
            <a:r>
              <a:rPr lang="en-US" dirty="0">
                <a:solidFill>
                  <a:schemeClr val="tx1"/>
                </a:solidFill>
                <a:effectLst/>
              </a:rPr>
              <a:t>(function ()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return </a:t>
            </a:r>
            <a:r>
              <a:rPr lang="en-US" dirty="0" err="1">
                <a:solidFill>
                  <a:schemeClr val="tx1"/>
                </a:solidFill>
                <a:effectLst/>
              </a:rPr>
              <a:t>this.firstName</a:t>
            </a:r>
            <a:r>
              <a:rPr lang="en-US" dirty="0">
                <a:solidFill>
                  <a:schemeClr val="tx1"/>
                </a:solidFill>
                <a:effectLst/>
              </a:rPr>
              <a:t> + ' ' + </a:t>
            </a:r>
            <a:r>
              <a:rPr lang="en-US" dirty="0" err="1">
                <a:solidFill>
                  <a:schemeClr val="tx1"/>
                </a:solidFill>
                <a:effectLst/>
              </a:rPr>
              <a:t>this.lastName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})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1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With Mongoose developers can </a:t>
            </a:r>
            <a:r>
              <a:rPr lang="en-US" b="1" dirty="0">
                <a:solidFill>
                  <a:schemeClr val="bg1"/>
                </a:solidFill>
              </a:rPr>
              <a:t>define</a:t>
            </a:r>
            <a:r>
              <a:rPr lang="en-US" dirty="0"/>
              <a:t> custom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  <a:r>
              <a:rPr lang="en-US" dirty="0"/>
              <a:t> on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their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  <a:p>
            <a:pPr lvl="1"/>
            <a:r>
              <a:rPr lang="en-US" dirty="0"/>
              <a:t>Validate records when trying to </a:t>
            </a:r>
            <a:r>
              <a:rPr lang="en-US" b="1" dirty="0">
                <a:solidFill>
                  <a:schemeClr val="bg1"/>
                </a:solidFill>
              </a:rPr>
              <a:t>save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Validation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84638" y="3410681"/>
            <a:ext cx="969033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tx1"/>
                </a:solidFill>
                <a:effectLst/>
              </a:rPr>
              <a:t>studentSchema.</a:t>
            </a:r>
            <a:r>
              <a:rPr lang="en-US" dirty="0" err="1" smtClean="0">
                <a:solidFill>
                  <a:schemeClr val="bg1"/>
                </a:solidFill>
                <a:effectLst/>
              </a:rPr>
              <a:t>path</a:t>
            </a:r>
            <a:r>
              <a:rPr lang="en-US" dirty="0">
                <a:solidFill>
                  <a:schemeClr val="tx1"/>
                </a:solidFill>
                <a:effectLst/>
              </a:rPr>
              <a:t>('</a:t>
            </a:r>
            <a:r>
              <a:rPr lang="en-US" dirty="0" err="1">
                <a:solidFill>
                  <a:schemeClr val="tx1"/>
                </a:solidFill>
                <a:effectLst/>
              </a:rPr>
              <a:t>firstName</a:t>
            </a:r>
            <a:r>
              <a:rPr lang="en-US" dirty="0" smtClean="0">
                <a:solidFill>
                  <a:schemeClr val="tx1"/>
                </a:solidFill>
                <a:effectLst/>
              </a:rPr>
              <a:t>')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  .</a:t>
            </a:r>
            <a:r>
              <a:rPr lang="en-US" dirty="0">
                <a:solidFill>
                  <a:schemeClr val="bg1"/>
                </a:solidFill>
                <a:effectLst/>
              </a:rPr>
              <a:t>validate</a:t>
            </a:r>
            <a:r>
              <a:rPr lang="en-US" dirty="0">
                <a:solidFill>
                  <a:schemeClr val="tx1"/>
                </a:solidFill>
                <a:effectLst/>
              </a:rPr>
              <a:t>(function ()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	return </a:t>
            </a:r>
            <a:r>
              <a:rPr lang="en-US" dirty="0" err="1">
                <a:solidFill>
                  <a:schemeClr val="tx1"/>
                </a:solidFill>
                <a:effectLst/>
              </a:rPr>
              <a:t>this.firstName.length</a:t>
            </a:r>
            <a:r>
              <a:rPr lang="en-US" dirty="0">
                <a:solidFill>
                  <a:schemeClr val="tx1"/>
                </a:solidFill>
                <a:effectLst/>
              </a:rPr>
              <a:t> &gt;= 2 </a:t>
            </a:r>
            <a:endParaRPr lang="en-US" dirty="0" smtClean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	</a:t>
            </a:r>
            <a:r>
              <a:rPr lang="en-US" dirty="0" smtClean="0">
                <a:solidFill>
                  <a:schemeClr val="tx1"/>
                </a:solidFill>
                <a:effectLst/>
              </a:rPr>
              <a:t>&amp;&amp;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this.firstName.length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</a:rPr>
              <a:t>&lt;= 10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}, 'First name must be </a:t>
            </a:r>
            <a:r>
              <a:rPr lang="en-US" dirty="0">
                <a:solidFill>
                  <a:schemeClr val="bg1"/>
                </a:solidFill>
                <a:effectLst/>
              </a:rPr>
              <a:t>between 2</a:t>
            </a:r>
            <a:r>
              <a:rPr lang="en-US" dirty="0">
                <a:solidFill>
                  <a:schemeClr val="tx1"/>
                </a:solidFill>
                <a:effectLst/>
              </a:rPr>
              <a:t> and </a:t>
            </a:r>
            <a:r>
              <a:rPr lang="en-US" dirty="0">
                <a:solidFill>
                  <a:schemeClr val="bg1"/>
                </a:solidFill>
                <a:effectLst/>
              </a:rPr>
              <a:t>10</a:t>
            </a:r>
            <a:r>
              <a:rPr lang="en-US" dirty="0">
                <a:solidFill>
                  <a:schemeClr val="tx1"/>
                </a:solidFill>
                <a:effectLst/>
              </a:rPr>
              <a:t> symbols long!')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7657" y="5235711"/>
            <a:ext cx="3048795" cy="967665"/>
          </a:xfrm>
          <a:prstGeom prst="wedgeRoundRectCallout">
            <a:avLst>
              <a:gd name="adj1" fmla="val -62189"/>
              <a:gd name="adj2" fmla="val -58942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Error</a:t>
            </a:r>
            <a:r>
              <a:rPr lang="en-US" sz="2800" noProof="1">
                <a:solidFill>
                  <a:schemeClr val="tx1"/>
                </a:solidFill>
              </a:rPr>
              <a:t> </a:t>
            </a:r>
            <a:r>
              <a:rPr lang="en-US" sz="2800" noProof="1">
                <a:solidFill>
                  <a:schemeClr val="bg2"/>
                </a:solidFill>
              </a:rPr>
              <a:t>message as </a:t>
            </a:r>
            <a:r>
              <a:rPr lang="en-US" sz="2800" b="1" noProof="1">
                <a:solidFill>
                  <a:schemeClr val="bg1"/>
                </a:solidFill>
              </a:rPr>
              <a:t>second </a:t>
            </a:r>
            <a:r>
              <a:rPr lang="en-US" sz="2800" noProof="1">
                <a:solidFill>
                  <a:schemeClr val="bg2"/>
                </a:solidFill>
              </a:rPr>
              <a:t>param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2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Having all model definitions in the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module is 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 good</a:t>
            </a:r>
          </a:p>
          <a:p>
            <a:pPr lvl="1"/>
            <a:r>
              <a:rPr lang="en-US" dirty="0"/>
              <a:t>That is the reason Node.js has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  <a:r>
              <a:rPr lang="en-US" dirty="0"/>
              <a:t> in the first place</a:t>
            </a:r>
          </a:p>
          <a:p>
            <a:pPr lvl="1"/>
            <a:r>
              <a:rPr lang="en-US" dirty="0"/>
              <a:t>In folder </a:t>
            </a:r>
            <a:r>
              <a:rPr lang="en-US" b="1" dirty="0">
                <a:solidFill>
                  <a:schemeClr val="bg1"/>
                </a:solidFill>
              </a:rPr>
              <a:t>models</a:t>
            </a:r>
            <a:r>
              <a:rPr lang="en-US" dirty="0"/>
              <a:t>, file </a:t>
            </a:r>
            <a:r>
              <a:rPr lang="en-US" b="1" dirty="0">
                <a:solidFill>
                  <a:schemeClr val="bg1"/>
                </a:solidFill>
              </a:rPr>
              <a:t>Student.js</a:t>
            </a:r>
            <a:r>
              <a:rPr lang="en-US" dirty="0"/>
              <a:t>:</a:t>
            </a:r>
          </a:p>
          <a:p>
            <a:pPr lvl="1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2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2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Modules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20C78B5F-3D8C-4F94-A9AB-9CAAC4D4E256}"/>
              </a:ext>
            </a:extLst>
          </p:cNvPr>
          <p:cNvSpPr txBox="1">
            <a:spLocks/>
          </p:cNvSpPr>
          <p:nvPr/>
        </p:nvSpPr>
        <p:spPr>
          <a:xfrm>
            <a:off x="760610" y="3200400"/>
            <a:ext cx="9298822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bg1"/>
                </a:solidFill>
                <a:effectLst/>
              </a:rPr>
              <a:t>const</a:t>
            </a:r>
            <a:r>
              <a:rPr lang="en-US" dirty="0">
                <a:solidFill>
                  <a:schemeClr val="tx1"/>
                </a:solidFill>
                <a:effectLst/>
              </a:rPr>
              <a:t> mongoose = </a:t>
            </a:r>
            <a:r>
              <a:rPr lang="en-US" dirty="0">
                <a:solidFill>
                  <a:schemeClr val="bg1"/>
                </a:solidFill>
                <a:effectLst/>
              </a:rPr>
              <a:t>require</a:t>
            </a:r>
            <a:r>
              <a:rPr lang="en-US" dirty="0">
                <a:solidFill>
                  <a:schemeClr val="tx1"/>
                </a:solidFill>
                <a:effectLst/>
              </a:rPr>
              <a:t>('mongoose')</a:t>
            </a:r>
          </a:p>
          <a:p>
            <a:r>
              <a:rPr lang="en-US" dirty="0" err="1">
                <a:solidFill>
                  <a:schemeClr val="bg1"/>
                </a:solidFill>
                <a:effectLst/>
              </a:rPr>
              <a:t>const</a:t>
            </a:r>
            <a:r>
              <a:rPr lang="en-US" dirty="0">
                <a:solidFill>
                  <a:schemeClr val="accent1"/>
                </a:solidFill>
                <a:effectLst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</a:rPr>
              <a:t>studentSchema</a:t>
            </a:r>
            <a:r>
              <a:rPr lang="en-US" dirty="0">
                <a:solidFill>
                  <a:schemeClr val="tx1"/>
                </a:solidFill>
                <a:effectLst/>
              </a:rPr>
              <a:t> = new </a:t>
            </a:r>
            <a:r>
              <a:rPr lang="en-US" dirty="0" err="1">
                <a:solidFill>
                  <a:schemeClr val="tx1"/>
                </a:solidFill>
                <a:effectLst/>
              </a:rPr>
              <a:t>mongoose.</a:t>
            </a:r>
            <a:r>
              <a:rPr lang="en-US" dirty="0" err="1">
                <a:solidFill>
                  <a:schemeClr val="bg1"/>
                </a:solidFill>
                <a:effectLst/>
              </a:rPr>
              <a:t>Schema</a:t>
            </a:r>
            <a:r>
              <a:rPr lang="en-US" dirty="0">
                <a:solidFill>
                  <a:schemeClr val="tx1"/>
                </a:solidFill>
                <a:effectLst/>
              </a:rPr>
              <a:t>({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</a:t>
            </a:r>
            <a:r>
              <a:rPr lang="en-US" dirty="0" err="1">
                <a:solidFill>
                  <a:schemeClr val="tx1"/>
                </a:solidFill>
                <a:effectLst/>
              </a:rPr>
              <a:t>firstName</a:t>
            </a:r>
            <a:r>
              <a:rPr lang="en-US" dirty="0">
                <a:solidFill>
                  <a:schemeClr val="tx1"/>
                </a:solidFill>
                <a:effectLst/>
              </a:rPr>
              <a:t>: { type: String, required: true },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</a:t>
            </a:r>
            <a:r>
              <a:rPr lang="en-US" dirty="0" err="1">
                <a:solidFill>
                  <a:schemeClr val="tx1"/>
                </a:solidFill>
                <a:effectLst/>
              </a:rPr>
              <a:t>lastName</a:t>
            </a:r>
            <a:r>
              <a:rPr lang="en-US" dirty="0">
                <a:solidFill>
                  <a:schemeClr val="tx1"/>
                </a:solidFill>
                <a:effectLst/>
              </a:rPr>
              <a:t>: { type: String, required: true },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</a:t>
            </a:r>
            <a:r>
              <a:rPr lang="en-US" dirty="0" err="1">
                <a:solidFill>
                  <a:schemeClr val="tx1"/>
                </a:solidFill>
                <a:effectLst/>
              </a:rPr>
              <a:t>facultyNumber</a:t>
            </a:r>
            <a:r>
              <a:rPr lang="en-US" dirty="0">
                <a:solidFill>
                  <a:schemeClr val="tx1"/>
                </a:solidFill>
                <a:effectLst/>
              </a:rPr>
              <a:t>: { type: String, required: true, unique: true },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age: { type: Number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})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 err="1">
                <a:solidFill>
                  <a:schemeClr val="tx1"/>
                </a:solidFill>
                <a:effectLst/>
              </a:rPr>
              <a:t>module.</a:t>
            </a:r>
            <a:r>
              <a:rPr lang="en-US" dirty="0" err="1">
                <a:solidFill>
                  <a:schemeClr val="bg1"/>
                </a:solidFill>
                <a:effectLst/>
              </a:rPr>
              <a:t>exports</a:t>
            </a:r>
            <a:r>
              <a:rPr lang="en-US" dirty="0">
                <a:solidFill>
                  <a:schemeClr val="tx1"/>
                </a:solidFill>
                <a:effectLst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</a:rPr>
              <a:t>mongoose.</a:t>
            </a:r>
            <a:r>
              <a:rPr lang="en-US" dirty="0" err="1">
                <a:solidFill>
                  <a:schemeClr val="bg1"/>
                </a:solidFill>
                <a:effectLst/>
              </a:rPr>
              <a:t>model</a:t>
            </a:r>
            <a:r>
              <a:rPr lang="en-US" dirty="0">
                <a:solidFill>
                  <a:schemeClr val="tx1"/>
                </a:solidFill>
                <a:effectLst/>
              </a:rPr>
              <a:t>('Student')</a:t>
            </a:r>
          </a:p>
        </p:txBody>
      </p:sp>
    </p:spTree>
    <p:extLst>
      <p:ext uri="{BB962C8B-B14F-4D97-AF65-F5344CB8AC3E}">
        <p14:creationId xmlns:p14="http://schemas.microsoft.com/office/powerpoint/2010/main" val="421337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We can put each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in a different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load</a:t>
            </a:r>
            <a:r>
              <a:rPr lang="en-US" dirty="0"/>
              <a:t> all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models </a:t>
            </a:r>
            <a:r>
              <a:rPr lang="en-US" dirty="0"/>
              <a:t>at start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dirty="0"/>
              <a:t>Where it is needed: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Modules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10598" y="3048000"/>
            <a:ext cx="853662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bg1"/>
                </a:solidFill>
                <a:effectLst/>
              </a:rPr>
              <a:t>let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Student = </a:t>
            </a:r>
            <a:r>
              <a:rPr lang="en-US" dirty="0">
                <a:solidFill>
                  <a:schemeClr val="bg1"/>
                </a:solidFill>
                <a:effectLst/>
              </a:rPr>
              <a:t>require</a:t>
            </a:r>
            <a:r>
              <a:rPr lang="en-US" dirty="0">
                <a:solidFill>
                  <a:schemeClr val="tx1"/>
                </a:solidFill>
                <a:effectLst/>
              </a:rPr>
              <a:t>('./</a:t>
            </a:r>
            <a:r>
              <a:rPr lang="en-US" dirty="0" smtClean="0">
                <a:solidFill>
                  <a:schemeClr val="tx1"/>
                </a:solidFill>
                <a:effectLst/>
              </a:rPr>
              <a:t>models/Student')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6955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CRUD with Mongoose</a:t>
            </a:r>
            <a:endParaRPr lang="bg-BG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Create, Read, Update, </a:t>
            </a:r>
            <a:r>
              <a:rPr lang="en-US" dirty="0" smtClean="0"/>
              <a:t>Delete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000" y="1818422"/>
            <a:ext cx="4048451" cy="162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1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with Mongoose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Mongoose supports </a:t>
            </a:r>
            <a:r>
              <a:rPr lang="en-US" b="1" dirty="0">
                <a:solidFill>
                  <a:schemeClr val="bg1"/>
                </a:solidFill>
              </a:rPr>
              <a:t>all </a:t>
            </a:r>
            <a:r>
              <a:rPr lang="en-US" dirty="0"/>
              <a:t>CRUD operations</a:t>
            </a:r>
          </a:p>
          <a:p>
            <a:pPr lvl="1"/>
            <a:r>
              <a:rPr lang="en-US" dirty="0"/>
              <a:t>Create (Persist data)</a:t>
            </a:r>
          </a:p>
          <a:p>
            <a:pPr lvl="1">
              <a:spcBef>
                <a:spcPts val="7000"/>
              </a:spcBef>
            </a:pPr>
            <a:r>
              <a:rPr lang="en-US" dirty="0"/>
              <a:t>Read (Extract data)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464991" y="2599657"/>
            <a:ext cx="807930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  <a:effectLst/>
              </a:rPr>
              <a:t>new Student({}).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save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(callback</a:t>
            </a:r>
            <a:r>
              <a:rPr lang="en-US" sz="24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464991" y="4036759"/>
            <a:ext cx="807930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sz="2400" dirty="0" err="1">
                <a:solidFill>
                  <a:schemeClr val="tx1"/>
                </a:solidFill>
                <a:effectLst/>
              </a:rPr>
              <a:t>Student.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find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({})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963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with Mongoose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Update (Modify data)</a:t>
            </a:r>
          </a:p>
          <a:p>
            <a:pPr>
              <a:spcBef>
                <a:spcPts val="20000"/>
              </a:spcBef>
            </a:pPr>
            <a:r>
              <a:rPr lang="en-US" dirty="0"/>
              <a:t>Delete (Remove data)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959075" y="1804849"/>
            <a:ext cx="10046747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Student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 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findById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(id, callback)</a:t>
            </a:r>
          </a:p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Student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 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findByIdAndUpdate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(id, {</a:t>
            </a:r>
            <a:r>
              <a:rPr lang="en-US" sz="2400" dirty="0">
                <a:solidFill>
                  <a:schemeClr val="bg1"/>
                </a:solidFill>
                <a:effectLst/>
              </a:rPr>
              <a:t>$set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accent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{prop: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newVal</a:t>
            </a:r>
            <a:r>
              <a:rPr lang="en-US" sz="2400" dirty="0">
                <a:solidFill>
                  <a:schemeClr val="tx1"/>
                </a:solidFill>
                <a:effectLst/>
              </a:rPr>
              <a:t>}}, callback)</a:t>
            </a:r>
          </a:p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Student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 .</a:t>
            </a:r>
            <a:r>
              <a:rPr lang="en-US" sz="2400" dirty="0">
                <a:solidFill>
                  <a:schemeClr val="bg1"/>
                </a:solidFill>
                <a:effectLst/>
              </a:rPr>
              <a:t>update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({_id: id, {</a:t>
            </a:r>
            <a:r>
              <a:rPr lang="en-US" sz="2400" dirty="0">
                <a:solidFill>
                  <a:schemeClr val="bg1"/>
                </a:solidFill>
                <a:effectLst/>
              </a:rPr>
              <a:t>$set</a:t>
            </a:r>
            <a:r>
              <a:rPr lang="en-US" sz="2400" dirty="0">
                <a:solidFill>
                  <a:schemeClr val="tx1"/>
                </a:solidFill>
                <a:effectLst/>
              </a:rPr>
              <a:t>: {prop: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newVal</a:t>
            </a:r>
            <a:r>
              <a:rPr lang="en-US" sz="2400" dirty="0">
                <a:solidFill>
                  <a:schemeClr val="tx1"/>
                </a:solidFill>
                <a:effectLst/>
              </a:rPr>
              <a:t>}}, callback)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969660" y="5088998"/>
            <a:ext cx="1003616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Student.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findByIdAndRemove</a:t>
            </a:r>
            <a:r>
              <a:rPr lang="en-US" sz="2400" dirty="0">
                <a:solidFill>
                  <a:schemeClr val="tx1"/>
                </a:solidFill>
                <a:effectLst/>
              </a:rPr>
              <a:t>(id, callback)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Student.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remove</a:t>
            </a:r>
            <a:r>
              <a:rPr lang="en-US" sz="2400" dirty="0">
                <a:solidFill>
                  <a:schemeClr val="tx1"/>
                </a:solidFill>
                <a:effectLst/>
              </a:rPr>
              <a:t>({name: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studentName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7452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Example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581216" y="1549731"/>
            <a:ext cx="8384183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let mongoose = require('mongoose')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let </a:t>
            </a:r>
            <a:r>
              <a:rPr lang="en-US" dirty="0" err="1">
                <a:solidFill>
                  <a:schemeClr val="bg1"/>
                </a:solidFill>
                <a:effectLst/>
              </a:rPr>
              <a:t>connectionStr</a:t>
            </a:r>
            <a:r>
              <a:rPr lang="en-US" dirty="0">
                <a:solidFill>
                  <a:schemeClr val="accent1"/>
                </a:solidFill>
                <a:effectLst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</a:rPr>
              <a:t>= '</a:t>
            </a:r>
            <a:r>
              <a:rPr lang="en-US" dirty="0" err="1">
                <a:solidFill>
                  <a:schemeClr val="tx1"/>
                </a:solidFill>
                <a:effectLst/>
              </a:rPr>
              <a:t>mongodb</a:t>
            </a:r>
            <a:r>
              <a:rPr lang="en-US" dirty="0">
                <a:solidFill>
                  <a:schemeClr val="tx1"/>
                </a:solidFill>
                <a:effectLst/>
              </a:rPr>
              <a:t>://localhost:27017/</a:t>
            </a:r>
            <a:r>
              <a:rPr lang="en-US" dirty="0" err="1">
                <a:solidFill>
                  <a:schemeClr val="tx1"/>
                </a:solidFill>
                <a:effectLst/>
              </a:rPr>
              <a:t>unidb</a:t>
            </a:r>
            <a:r>
              <a:rPr lang="en-US" dirty="0">
                <a:solidFill>
                  <a:schemeClr val="tx1"/>
                </a:solidFill>
                <a:effectLst/>
              </a:rPr>
              <a:t>'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let </a:t>
            </a:r>
            <a:r>
              <a:rPr lang="en-US" dirty="0" err="1">
                <a:solidFill>
                  <a:schemeClr val="tx1"/>
                </a:solidFill>
                <a:effectLst/>
              </a:rPr>
              <a:t>studentSchema</a:t>
            </a:r>
            <a:r>
              <a:rPr lang="en-US" dirty="0">
                <a:solidFill>
                  <a:schemeClr val="tx1"/>
                </a:solidFill>
                <a:effectLst/>
              </a:rPr>
              <a:t> = new </a:t>
            </a:r>
            <a:r>
              <a:rPr lang="en-US" dirty="0" err="1">
                <a:solidFill>
                  <a:schemeClr val="tx1"/>
                </a:solidFill>
                <a:effectLst/>
              </a:rPr>
              <a:t>mongoose.Schema</a:t>
            </a:r>
            <a:r>
              <a:rPr lang="en-US" dirty="0">
                <a:solidFill>
                  <a:schemeClr val="tx1"/>
                </a:solidFill>
                <a:effectLst/>
              </a:rPr>
              <a:t>({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>
                <a:solidFill>
                  <a:schemeClr val="bg1"/>
                </a:solidFill>
                <a:effectLst/>
              </a:rPr>
              <a:t>name</a:t>
            </a:r>
            <a:r>
              <a:rPr lang="en-US" dirty="0">
                <a:solidFill>
                  <a:schemeClr val="tx1"/>
                </a:solidFill>
                <a:effectLst/>
              </a:rPr>
              <a:t>: { type: String, required: true, </a:t>
            </a:r>
            <a:r>
              <a:rPr lang="en-US" dirty="0" err="1">
                <a:solidFill>
                  <a:schemeClr val="tx1"/>
                </a:solidFill>
                <a:effectLst/>
              </a:rPr>
              <a:t>minlength</a:t>
            </a:r>
            <a:r>
              <a:rPr lang="en-US" dirty="0">
                <a:solidFill>
                  <a:schemeClr val="tx1"/>
                </a:solidFill>
                <a:effectLst/>
              </a:rPr>
              <a:t>: 3 },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>
                <a:solidFill>
                  <a:schemeClr val="bg1"/>
                </a:solidFill>
                <a:effectLst/>
              </a:rPr>
              <a:t>age</a:t>
            </a:r>
            <a:r>
              <a:rPr lang="en-US" dirty="0">
                <a:solidFill>
                  <a:schemeClr val="tx1"/>
                </a:solidFill>
                <a:effectLst/>
              </a:rPr>
              <a:t>: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{ type: Number }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})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let Student = </a:t>
            </a:r>
            <a:r>
              <a:rPr lang="en-US" dirty="0" err="1">
                <a:solidFill>
                  <a:schemeClr val="tx1"/>
                </a:solidFill>
                <a:effectLst/>
              </a:rPr>
              <a:t>mongoose.model</a:t>
            </a:r>
            <a:r>
              <a:rPr lang="en-US" dirty="0">
                <a:solidFill>
                  <a:schemeClr val="tx1"/>
                </a:solidFill>
                <a:effectLst/>
              </a:rPr>
              <a:t>('Student', </a:t>
            </a:r>
            <a:r>
              <a:rPr lang="en-US" dirty="0" err="1">
                <a:solidFill>
                  <a:schemeClr val="tx1"/>
                </a:solidFill>
                <a:effectLst/>
              </a:rPr>
              <a:t>studentSchema</a:t>
            </a:r>
            <a:r>
              <a:rPr lang="en-US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dirty="0" err="1">
                <a:solidFill>
                  <a:schemeClr val="tx1"/>
                </a:solidFill>
                <a:effectLst/>
              </a:rPr>
              <a:t>mongoose.connect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  <a:r>
              <a:rPr lang="en-US" dirty="0" err="1">
                <a:solidFill>
                  <a:schemeClr val="bg1"/>
                </a:solidFill>
                <a:effectLst/>
              </a:rPr>
              <a:t>connectionStr</a:t>
            </a:r>
            <a:r>
              <a:rPr lang="en-US" dirty="0">
                <a:solidFill>
                  <a:schemeClr val="tx1"/>
                </a:solidFill>
                <a:effectLst/>
              </a:rPr>
              <a:t>).then(() =&gt;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new Student({ </a:t>
            </a:r>
            <a:r>
              <a:rPr lang="en-US" dirty="0">
                <a:solidFill>
                  <a:schemeClr val="bg1"/>
                </a:solidFill>
                <a:effectLst/>
              </a:rPr>
              <a:t>name:</a:t>
            </a:r>
            <a:r>
              <a:rPr lang="en-US" dirty="0">
                <a:solidFill>
                  <a:schemeClr val="accent1"/>
                </a:solidFill>
                <a:effectLst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</a:rPr>
              <a:t>'</a:t>
            </a:r>
            <a:r>
              <a:rPr lang="en-US" dirty="0" err="1">
                <a:solidFill>
                  <a:schemeClr val="tx1"/>
                </a:solidFill>
                <a:effectLst/>
              </a:rPr>
              <a:t>Petar</a:t>
            </a:r>
            <a:r>
              <a:rPr lang="en-US" dirty="0">
                <a:solidFill>
                  <a:schemeClr val="tx1"/>
                </a:solidFill>
                <a:effectLst/>
              </a:rPr>
              <a:t>', </a:t>
            </a:r>
            <a:r>
              <a:rPr lang="en-US" dirty="0">
                <a:solidFill>
                  <a:schemeClr val="bg1"/>
                </a:solidFill>
                <a:effectLst/>
              </a:rPr>
              <a:t>age:</a:t>
            </a:r>
            <a:r>
              <a:rPr lang="en-US" dirty="0">
                <a:solidFill>
                  <a:schemeClr val="accent1"/>
                </a:solidFill>
                <a:effectLst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</a:rPr>
              <a:t>21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})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  .</a:t>
            </a:r>
            <a:r>
              <a:rPr lang="en-US" dirty="0">
                <a:solidFill>
                  <a:schemeClr val="bg1"/>
                </a:solidFill>
                <a:effectLst/>
              </a:rPr>
              <a:t>save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.then(</a:t>
            </a:r>
            <a:r>
              <a:rPr lang="en-US" dirty="0">
                <a:solidFill>
                  <a:schemeClr val="bg1"/>
                </a:solidFill>
                <a:effectLst/>
              </a:rPr>
              <a:t>student</a:t>
            </a:r>
            <a:r>
              <a:rPr lang="en-US" dirty="0">
                <a:solidFill>
                  <a:schemeClr val="tx1"/>
                </a:solidFill>
                <a:effectLst/>
              </a:rPr>
              <a:t> =&gt;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console.log(</a:t>
            </a:r>
            <a:r>
              <a:rPr lang="en-US" dirty="0" err="1">
                <a:solidFill>
                  <a:schemeClr val="bg1"/>
                </a:solidFill>
                <a:effectLst/>
              </a:rPr>
              <a:t>student</a:t>
            </a:r>
            <a:r>
              <a:rPr lang="en-US" dirty="0" err="1">
                <a:solidFill>
                  <a:schemeClr val="tx1"/>
                </a:solidFill>
                <a:effectLst/>
              </a:rPr>
              <a:t>._id</a:t>
            </a:r>
            <a:r>
              <a:rPr lang="en-US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})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463253" y="4957949"/>
            <a:ext cx="3615928" cy="854033"/>
          </a:xfrm>
          <a:prstGeom prst="wedgeRoundRectCallout">
            <a:avLst>
              <a:gd name="adj1" fmla="val -42292"/>
              <a:gd name="adj2" fmla="val -76035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</a:rPr>
              <a:t>You can also use </a:t>
            </a:r>
            <a:r>
              <a:rPr lang="en-US" sz="2800" b="1" dirty="0" err="1" smtClean="0">
                <a:solidFill>
                  <a:schemeClr val="bg2"/>
                </a:solidFill>
              </a:rPr>
              <a:t>Student.</a:t>
            </a:r>
            <a:r>
              <a:rPr lang="en-US" sz="2800" b="1" dirty="0" err="1" smtClean="0">
                <a:solidFill>
                  <a:schemeClr val="bg1"/>
                </a:solidFill>
              </a:rPr>
              <a:t>create</a:t>
            </a:r>
            <a:r>
              <a:rPr lang="en-US" sz="2800" b="1" dirty="0" smtClean="0">
                <a:solidFill>
                  <a:schemeClr val="bg1"/>
                </a:solidFill>
              </a:rPr>
              <a:t>()</a:t>
            </a:r>
            <a:endParaRPr lang="bg-B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38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Example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571291" y="1600801"/>
            <a:ext cx="6936006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.</a:t>
            </a:r>
            <a:r>
              <a:rPr lang="en-US" dirty="0">
                <a:solidFill>
                  <a:schemeClr val="bg1"/>
                </a:solidFill>
                <a:effectLst/>
              </a:rPr>
              <a:t>find</a:t>
            </a:r>
            <a:r>
              <a:rPr lang="en-US" dirty="0">
                <a:solidFill>
                  <a:schemeClr val="tx1"/>
                </a:solidFill>
                <a:effectLst/>
              </a:rPr>
              <a:t>({})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</a:rPr>
              <a:t>.then(students =&gt; console.log(students))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    .catch(err =&gt;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console.error</a:t>
            </a:r>
            <a:r>
              <a:rPr lang="en-US" dirty="0" smtClean="0">
                <a:solidFill>
                  <a:schemeClr val="tx1"/>
                </a:solidFill>
                <a:effectLst/>
              </a:rPr>
              <a:t>(err))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.</a:t>
            </a:r>
            <a:r>
              <a:rPr lang="en-US" dirty="0">
                <a:solidFill>
                  <a:schemeClr val="bg1"/>
                </a:solidFill>
                <a:effectLst/>
              </a:rPr>
              <a:t>find</a:t>
            </a:r>
            <a:r>
              <a:rPr lang="en-US" dirty="0">
                <a:solidFill>
                  <a:schemeClr val="tx1"/>
                </a:solidFill>
                <a:effectLst/>
              </a:rPr>
              <a:t>({name: '</a:t>
            </a:r>
            <a:r>
              <a:rPr lang="en-US" dirty="0" err="1">
                <a:solidFill>
                  <a:schemeClr val="tx1"/>
                </a:solidFill>
                <a:effectLst/>
              </a:rPr>
              <a:t>Petar</a:t>
            </a:r>
            <a:r>
              <a:rPr lang="en-US" dirty="0">
                <a:solidFill>
                  <a:schemeClr val="tx1"/>
                </a:solidFill>
                <a:effectLst/>
              </a:rPr>
              <a:t>'})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    .</a:t>
            </a:r>
            <a:r>
              <a:rPr lang="en-US" dirty="0">
                <a:solidFill>
                  <a:schemeClr val="tx1"/>
                </a:solidFill>
                <a:effectLst/>
              </a:rPr>
              <a:t>then(students =&gt; console.log(students))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.</a:t>
            </a:r>
            <a:r>
              <a:rPr lang="en-US" dirty="0" err="1">
                <a:solidFill>
                  <a:schemeClr val="bg1"/>
                </a:solidFill>
                <a:effectLst/>
              </a:rPr>
              <a:t>findOne</a:t>
            </a:r>
            <a:r>
              <a:rPr lang="en-US" dirty="0">
                <a:solidFill>
                  <a:schemeClr val="tx1"/>
                </a:solidFill>
                <a:effectLst/>
              </a:rPr>
              <a:t>({name: '</a:t>
            </a:r>
            <a:r>
              <a:rPr lang="en-US" dirty="0" err="1">
                <a:solidFill>
                  <a:schemeClr val="tx1"/>
                </a:solidFill>
                <a:effectLst/>
              </a:rPr>
              <a:t>Petar</a:t>
            </a:r>
            <a:r>
              <a:rPr lang="en-US" dirty="0">
                <a:solidFill>
                  <a:schemeClr val="tx1"/>
                </a:solidFill>
                <a:effectLst/>
              </a:rPr>
              <a:t>'})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    .</a:t>
            </a:r>
            <a:r>
              <a:rPr lang="en-US" dirty="0">
                <a:solidFill>
                  <a:schemeClr val="tx1"/>
                </a:solidFill>
                <a:effectLst/>
              </a:rPr>
              <a:t>then(</a:t>
            </a:r>
            <a:r>
              <a:rPr lang="en-US" dirty="0">
                <a:solidFill>
                  <a:schemeClr val="bg1"/>
                </a:solidFill>
                <a:effectLst/>
              </a:rPr>
              <a:t>student</a:t>
            </a:r>
            <a:r>
              <a:rPr lang="en-US" dirty="0">
                <a:solidFill>
                  <a:schemeClr val="tx1"/>
                </a:solidFill>
                <a:effectLst/>
              </a:rPr>
              <a:t> =&gt; console.log(</a:t>
            </a:r>
            <a:r>
              <a:rPr lang="en-US" dirty="0">
                <a:solidFill>
                  <a:schemeClr val="bg1"/>
                </a:solidFill>
                <a:effectLst/>
              </a:rPr>
              <a:t>student</a:t>
            </a:r>
            <a:r>
              <a:rPr lang="en-US" dirty="0">
                <a:solidFill>
                  <a:schemeClr val="tx1"/>
                </a:solidFill>
                <a:effectLst/>
              </a:rPr>
              <a:t>))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xmlns="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640" y="3851001"/>
            <a:ext cx="3212150" cy="665018"/>
          </a:xfrm>
          <a:prstGeom prst="wedgeRoundRectCallout">
            <a:avLst>
              <a:gd name="adj1" fmla="val -41981"/>
              <a:gd name="adj2" fmla="val 1433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Can return </a:t>
            </a:r>
            <a:r>
              <a:rPr lang="en-US" sz="2800" b="1" noProof="1">
                <a:solidFill>
                  <a:schemeClr val="bg1"/>
                </a:solidFill>
              </a:rPr>
              <a:t>multiple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9388" y="5212240"/>
            <a:ext cx="2938653" cy="713860"/>
          </a:xfrm>
          <a:prstGeom prst="wedgeRoundRectCallout">
            <a:avLst>
              <a:gd name="adj1" fmla="val -42024"/>
              <a:gd name="adj2" fmla="val -18695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en-US" sz="28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</a:t>
            </a:r>
            <a:r>
              <a:rPr lang="en-US" sz="28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8174290" y="2588821"/>
            <a:ext cx="3392122" cy="644783"/>
          </a:xfrm>
          <a:prstGeom prst="wedgeRoundRectCallout">
            <a:avLst>
              <a:gd name="adj1" fmla="val -57136"/>
              <a:gd name="adj2" fmla="val -28500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Always handle errors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42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Example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742573" y="1410492"/>
            <a:ext cx="8231744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.</a:t>
            </a:r>
            <a:r>
              <a:rPr lang="en-US" dirty="0" err="1">
                <a:solidFill>
                  <a:schemeClr val="bg1"/>
                </a:solidFill>
                <a:effectLst/>
              </a:rPr>
              <a:t>findById</a:t>
            </a:r>
            <a:r>
              <a:rPr lang="en-US" dirty="0">
                <a:solidFill>
                  <a:schemeClr val="tx1"/>
                </a:solidFill>
                <a:effectLst/>
              </a:rPr>
              <a:t>('57fb9fe1853ab747b0f692d1')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    .</a:t>
            </a:r>
            <a:r>
              <a:rPr lang="en-US" dirty="0">
                <a:solidFill>
                  <a:schemeClr val="bg1"/>
                </a:solidFill>
                <a:effectLst/>
              </a:rPr>
              <a:t>then</a:t>
            </a:r>
            <a:r>
              <a:rPr lang="en-US" dirty="0">
                <a:solidFill>
                  <a:schemeClr val="tx1"/>
                </a:solidFill>
                <a:effectLst/>
              </a:rPr>
              <a:t>(student =&gt; { </a:t>
            </a:r>
            <a:endParaRPr lang="en-US" dirty="0" smtClean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   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student.firstName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</a:rPr>
              <a:t>= '</a:t>
            </a:r>
            <a:r>
              <a:rPr lang="en-US" dirty="0" err="1">
                <a:solidFill>
                  <a:schemeClr val="bg1"/>
                </a:solidFill>
                <a:effectLst/>
              </a:rPr>
              <a:t>Stamat</a:t>
            </a:r>
            <a:r>
              <a:rPr lang="en-US" dirty="0">
                <a:solidFill>
                  <a:schemeClr val="tx1"/>
                </a:solidFill>
                <a:effectLst/>
              </a:rPr>
              <a:t>'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</a:t>
            </a:r>
            <a:r>
              <a:rPr lang="en-US" dirty="0" err="1">
                <a:solidFill>
                  <a:schemeClr val="tx1"/>
                </a:solidFill>
                <a:effectLst/>
              </a:rPr>
              <a:t>student.</a:t>
            </a:r>
            <a:r>
              <a:rPr lang="en-US" dirty="0" err="1">
                <a:solidFill>
                  <a:schemeClr val="bg1"/>
                </a:solidFill>
                <a:effectLst/>
              </a:rPr>
              <a:t>save</a:t>
            </a:r>
            <a:r>
              <a:rPr lang="en-US" dirty="0" smtClean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    })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Student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.</a:t>
            </a:r>
            <a:r>
              <a:rPr lang="en-US" dirty="0" err="1">
                <a:solidFill>
                  <a:schemeClr val="bg1"/>
                </a:solidFill>
                <a:effectLst/>
              </a:rPr>
              <a:t>findByIdAndUpdate</a:t>
            </a:r>
            <a:r>
              <a:rPr lang="en-US" dirty="0">
                <a:solidFill>
                  <a:schemeClr val="tx1"/>
                </a:solidFill>
                <a:effectLst/>
              </a:rPr>
              <a:t>('57fb9fe90cd76e4e2c59e1a2',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</a:t>
            </a:r>
            <a:r>
              <a:rPr lang="en-US" dirty="0">
                <a:solidFill>
                  <a:schemeClr val="bg1"/>
                </a:solidFill>
                <a:effectLst/>
              </a:rPr>
              <a:t>$set</a:t>
            </a:r>
            <a:r>
              <a:rPr lang="en-US" dirty="0">
                <a:solidFill>
                  <a:schemeClr val="tx1"/>
                </a:solidFill>
                <a:effectLst/>
              </a:rPr>
              <a:t>: { name: '</a:t>
            </a:r>
            <a:r>
              <a:rPr lang="en-US" dirty="0" err="1">
                <a:solidFill>
                  <a:schemeClr val="tx1"/>
                </a:solidFill>
                <a:effectLst/>
              </a:rPr>
              <a:t>Stamat</a:t>
            </a:r>
            <a:r>
              <a:rPr lang="en-US" dirty="0">
                <a:solidFill>
                  <a:schemeClr val="tx1"/>
                </a:solidFill>
                <a:effectLst/>
              </a:rPr>
              <a:t>'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})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Student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.</a:t>
            </a:r>
            <a:r>
              <a:rPr lang="en-US" dirty="0">
                <a:solidFill>
                  <a:schemeClr val="bg1"/>
                </a:solidFill>
                <a:effectLst/>
              </a:rPr>
              <a:t>update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{ </a:t>
            </a:r>
            <a:r>
              <a:rPr lang="en-US" dirty="0" err="1">
                <a:solidFill>
                  <a:schemeClr val="tx1"/>
                </a:solidFill>
                <a:effectLst/>
              </a:rPr>
              <a:t>firstName</a:t>
            </a:r>
            <a:r>
              <a:rPr lang="en-US" dirty="0">
                <a:solidFill>
                  <a:schemeClr val="tx1"/>
                </a:solidFill>
                <a:effectLst/>
              </a:rPr>
              <a:t>: '</a:t>
            </a:r>
            <a:r>
              <a:rPr lang="en-US" dirty="0">
                <a:solidFill>
                  <a:schemeClr val="bg1"/>
                </a:solidFill>
                <a:effectLst/>
              </a:rPr>
              <a:t>Kiril</a:t>
            </a:r>
            <a:r>
              <a:rPr lang="en-US" dirty="0">
                <a:solidFill>
                  <a:schemeClr val="tx1"/>
                </a:solidFill>
                <a:effectLst/>
              </a:rPr>
              <a:t>' },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{ </a:t>
            </a:r>
            <a:r>
              <a:rPr lang="en-US" dirty="0">
                <a:solidFill>
                  <a:schemeClr val="bg1"/>
                </a:solidFill>
                <a:effectLst/>
              </a:rPr>
              <a:t>$set</a:t>
            </a:r>
            <a:r>
              <a:rPr lang="en-US" dirty="0">
                <a:solidFill>
                  <a:schemeClr val="tx1"/>
                </a:solidFill>
                <a:effectLst/>
              </a:rPr>
              <a:t>: { name: '</a:t>
            </a:r>
            <a:r>
              <a:rPr lang="en-US" dirty="0" err="1">
                <a:solidFill>
                  <a:schemeClr val="tx1"/>
                </a:solidFill>
                <a:effectLst/>
              </a:rPr>
              <a:t>Stamat</a:t>
            </a:r>
            <a:r>
              <a:rPr lang="en-US" dirty="0">
                <a:solidFill>
                  <a:schemeClr val="tx1"/>
                </a:solidFill>
                <a:effectLst/>
              </a:rPr>
              <a:t>' } },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{ </a:t>
            </a:r>
            <a:r>
              <a:rPr lang="en-US" dirty="0">
                <a:solidFill>
                  <a:schemeClr val="bg1"/>
                </a:solidFill>
                <a:effectLst/>
              </a:rPr>
              <a:t>multi</a:t>
            </a:r>
            <a:r>
              <a:rPr lang="en-US" dirty="0">
                <a:solidFill>
                  <a:schemeClr val="tx1"/>
                </a:solidFill>
                <a:effectLst/>
              </a:rPr>
              <a:t>: true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})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996546" y="5379601"/>
            <a:ext cx="3373582" cy="879763"/>
          </a:xfrm>
          <a:prstGeom prst="wedgeRoundRectCallout">
            <a:avLst>
              <a:gd name="adj1" fmla="val -56027"/>
              <a:gd name="adj2" fmla="val -272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entities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240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Node.js File system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file system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375" y="1389786"/>
            <a:ext cx="2515625" cy="251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Ð ÐµÐ·ÑÐ»ÑÐ°Ñ Ñ Ð¸Ð·Ð¾Ð±ÑÐ°Ð¶ÐµÐ½Ð¸Ðµ Ð·Ð° node.js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588" y="2426399"/>
            <a:ext cx="2541598" cy="95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96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dirty="0" smtClean="0"/>
              <a:t>&amp; </a:t>
            </a:r>
            <a:r>
              <a:rPr lang="en-US" dirty="0"/>
              <a:t>Count Example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154938" y="1791156"/>
            <a:ext cx="7469545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.</a:t>
            </a:r>
            <a:r>
              <a:rPr lang="en-US" dirty="0" err="1">
                <a:solidFill>
                  <a:schemeClr val="bg1"/>
                </a:solidFill>
                <a:effectLst/>
              </a:rPr>
              <a:t>findByIdAndRemove</a:t>
            </a:r>
            <a:r>
              <a:rPr lang="en-US" dirty="0">
                <a:solidFill>
                  <a:schemeClr val="tx1"/>
                </a:solidFill>
                <a:effectLst/>
              </a:rPr>
              <a:t>('57fb9fe1853ab747b0f692d1')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Student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.</a:t>
            </a:r>
            <a:r>
              <a:rPr lang="en-US" dirty="0">
                <a:solidFill>
                  <a:schemeClr val="bg1"/>
                </a:solidFill>
                <a:effectLst/>
              </a:rPr>
              <a:t>remove</a:t>
            </a:r>
            <a:r>
              <a:rPr lang="en-US" dirty="0">
                <a:solidFill>
                  <a:schemeClr val="tx1"/>
                </a:solidFill>
                <a:effectLst/>
              </a:rPr>
              <a:t>({ name: '</a:t>
            </a:r>
            <a:r>
              <a:rPr lang="en-US" dirty="0" err="1">
                <a:solidFill>
                  <a:schemeClr val="tx1"/>
                </a:solidFill>
                <a:effectLst/>
              </a:rPr>
              <a:t>Stamat</a:t>
            </a:r>
            <a:r>
              <a:rPr lang="en-US" dirty="0">
                <a:solidFill>
                  <a:schemeClr val="tx1"/>
                </a:solidFill>
                <a:effectLst/>
              </a:rPr>
              <a:t>' })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Student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.</a:t>
            </a:r>
            <a:r>
              <a:rPr lang="en-US" dirty="0">
                <a:solidFill>
                  <a:schemeClr val="bg1"/>
                </a:solidFill>
                <a:effectLst/>
              </a:rPr>
              <a:t>count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    .</a:t>
            </a:r>
            <a:r>
              <a:rPr lang="en-US" dirty="0">
                <a:solidFill>
                  <a:schemeClr val="tx1"/>
                </a:solidFill>
                <a:effectLst/>
              </a:rPr>
              <a:t>then(console.log)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.</a:t>
            </a:r>
            <a:r>
              <a:rPr lang="en-US" dirty="0">
                <a:solidFill>
                  <a:schemeClr val="bg1"/>
                </a:solidFill>
                <a:effectLst/>
              </a:rPr>
              <a:t>count</a:t>
            </a:r>
            <a:r>
              <a:rPr lang="en-US" dirty="0">
                <a:solidFill>
                  <a:schemeClr val="tx1"/>
                </a:solidFill>
                <a:effectLst/>
              </a:rPr>
              <a:t>({ age: { </a:t>
            </a:r>
            <a:r>
              <a:rPr lang="en-US" dirty="0">
                <a:solidFill>
                  <a:schemeClr val="bg1"/>
                </a:solidFill>
                <a:effectLst/>
              </a:rPr>
              <a:t>$</a:t>
            </a:r>
            <a:r>
              <a:rPr lang="en-US" dirty="0" err="1">
                <a:solidFill>
                  <a:schemeClr val="bg1"/>
                </a:solidFill>
                <a:effectLst/>
              </a:rPr>
              <a:t>gt</a:t>
            </a:r>
            <a:r>
              <a:rPr lang="en-US" dirty="0">
                <a:solidFill>
                  <a:schemeClr val="tx1"/>
                </a:solidFill>
                <a:effectLst/>
              </a:rPr>
              <a:t>: 19 } })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    .</a:t>
            </a:r>
            <a:r>
              <a:rPr lang="en-US" dirty="0">
                <a:solidFill>
                  <a:schemeClr val="tx1"/>
                </a:solidFill>
                <a:effectLst/>
              </a:rPr>
              <a:t>then(console.log)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200514" y="2576946"/>
            <a:ext cx="3392122" cy="644783"/>
          </a:xfrm>
          <a:prstGeom prst="wedgeRoundRectCallout">
            <a:avLst>
              <a:gd name="adj1" fmla="val -61337"/>
              <a:gd name="adj2" fmla="val -547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</a:rPr>
              <a:t>Remove by criteria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200514" y="4087091"/>
            <a:ext cx="3890051" cy="796636"/>
          </a:xfrm>
          <a:prstGeom prst="wedgeRoundRectCallout">
            <a:avLst>
              <a:gd name="adj1" fmla="val -61337"/>
              <a:gd name="adj2" fmla="val -547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</a:rPr>
              <a:t>Get the count by criteria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21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Mongoose Queries</a:t>
            </a:r>
            <a:endParaRPr lang="bg-BG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550E01-6484-4E28-AFD9-9E813E3317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3176">
            <a:off x="4745327" y="1478664"/>
            <a:ext cx="2646744" cy="264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0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Queries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Mongoose defines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queries of the native MongoDB driver in a more </a:t>
            </a:r>
            <a:r>
              <a:rPr lang="en-US" b="1" dirty="0">
                <a:solidFill>
                  <a:schemeClr val="bg1"/>
                </a:solidFill>
              </a:rPr>
              <a:t>clear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useful</a:t>
            </a:r>
            <a:r>
              <a:rPr lang="en-US" dirty="0"/>
              <a:t> way</a:t>
            </a:r>
          </a:p>
          <a:p>
            <a:pPr lvl="1"/>
            <a:r>
              <a:rPr lang="en-US" dirty="0"/>
              <a:t>Instead of: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Do: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546877" y="2994561"/>
            <a:ext cx="853662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{ 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>
                <a:solidFill>
                  <a:schemeClr val="bg1"/>
                </a:solidFill>
                <a:effectLst/>
              </a:rPr>
              <a:t>$or</a:t>
            </a:r>
            <a:r>
              <a:rPr lang="en-US" dirty="0">
                <a:solidFill>
                  <a:schemeClr val="tx1"/>
                </a:solidFill>
                <a:effectLst/>
              </a:rPr>
              <a:t>: [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  <a:r>
              <a:rPr lang="en-US" dirty="0" err="1">
                <a:solidFill>
                  <a:schemeClr val="tx1"/>
                </a:solidFill>
                <a:effectLst/>
              </a:rPr>
              <a:t>conditionOne</a:t>
            </a:r>
            <a:r>
              <a:rPr lang="en-US" dirty="0">
                <a:solidFill>
                  <a:schemeClr val="tx1"/>
                </a:solidFill>
                <a:effectLst/>
              </a:rPr>
              <a:t>: true},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  <a:r>
              <a:rPr lang="en-US" dirty="0" err="1">
                <a:solidFill>
                  <a:schemeClr val="tx1"/>
                </a:solidFill>
                <a:effectLst/>
              </a:rPr>
              <a:t>conditionTwo</a:t>
            </a:r>
            <a:r>
              <a:rPr lang="en-US" dirty="0">
                <a:solidFill>
                  <a:schemeClr val="tx1"/>
                </a:solidFill>
                <a:effectLst/>
              </a:rPr>
              <a:t>: true}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]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546876" y="5820889"/>
            <a:ext cx="853662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solidFill>
                  <a:schemeClr val="bg1"/>
                </a:solidFill>
                <a:effectLst/>
              </a:rPr>
              <a:t>where</a:t>
            </a:r>
            <a:r>
              <a:rPr lang="en-US" dirty="0">
                <a:solidFill>
                  <a:schemeClr val="tx1"/>
                </a:solidFill>
                <a:effectLst/>
              </a:rPr>
              <a:t>({ </a:t>
            </a:r>
            <a:r>
              <a:rPr lang="en-US" dirty="0" err="1">
                <a:solidFill>
                  <a:schemeClr val="tx1"/>
                </a:solidFill>
                <a:effectLst/>
              </a:rPr>
              <a:t>conditionOne</a:t>
            </a:r>
            <a:r>
              <a:rPr lang="en-US" dirty="0">
                <a:solidFill>
                  <a:schemeClr val="tx1"/>
                </a:solidFill>
                <a:effectLst/>
              </a:rPr>
              <a:t>: true }).</a:t>
            </a:r>
            <a:r>
              <a:rPr lang="en-US" dirty="0">
                <a:solidFill>
                  <a:schemeClr val="bg1"/>
                </a:solidFill>
                <a:effectLst/>
              </a:rPr>
              <a:t>or</a:t>
            </a:r>
            <a:r>
              <a:rPr lang="en-US" dirty="0">
                <a:solidFill>
                  <a:schemeClr val="tx1"/>
                </a:solidFill>
                <a:effectLst/>
              </a:rPr>
              <a:t>({ </a:t>
            </a:r>
            <a:r>
              <a:rPr lang="en-US" dirty="0" err="1">
                <a:solidFill>
                  <a:schemeClr val="tx1"/>
                </a:solidFill>
                <a:effectLst/>
              </a:rPr>
              <a:t>conditionTwo</a:t>
            </a:r>
            <a:r>
              <a:rPr lang="en-US" dirty="0">
                <a:solidFill>
                  <a:schemeClr val="tx1"/>
                </a:solidFill>
                <a:effectLst/>
              </a:rPr>
              <a:t>: true })</a:t>
            </a:r>
          </a:p>
        </p:txBody>
      </p:sp>
    </p:spTree>
    <p:extLst>
      <p:ext uri="{BB962C8B-B14F-4D97-AF65-F5344CB8AC3E}">
        <p14:creationId xmlns:p14="http://schemas.microsoft.com/office/powerpoint/2010/main" val="170416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Mongoose supports 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  <a:r>
              <a:rPr lang="en-US" dirty="0"/>
              <a:t> queries:</a:t>
            </a:r>
          </a:p>
          <a:p>
            <a:pPr lvl="1"/>
            <a:r>
              <a:rPr lang="en-US" dirty="0"/>
              <a:t>For equality/non-equality</a:t>
            </a:r>
          </a:p>
          <a:p>
            <a:pPr lvl="1"/>
            <a:endParaRPr lang="en-US" dirty="0"/>
          </a:p>
          <a:p>
            <a:pPr marL="3778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Selection of some properties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Queries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553DBDAA-52AA-4024-92FB-10157DC42FD6}"/>
              </a:ext>
            </a:extLst>
          </p:cNvPr>
          <p:cNvSpPr txBox="1">
            <a:spLocks/>
          </p:cNvSpPr>
          <p:nvPr/>
        </p:nvSpPr>
        <p:spPr>
          <a:xfrm>
            <a:off x="836830" y="2773328"/>
            <a:ext cx="853662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  <a:effectLst/>
              </a:rPr>
              <a:t>Student.</a:t>
            </a:r>
            <a:r>
              <a:rPr lang="en-US" dirty="0" err="1">
                <a:solidFill>
                  <a:schemeClr val="bg1"/>
                </a:solidFill>
                <a:effectLst/>
              </a:rPr>
              <a:t>findOne</a:t>
            </a:r>
            <a:r>
              <a:rPr lang="en-US" dirty="0">
                <a:solidFill>
                  <a:schemeClr val="tx1"/>
                </a:solidFill>
                <a:effectLst/>
              </a:rPr>
              <a:t>({'</a:t>
            </a:r>
            <a:r>
              <a:rPr lang="en-US" dirty="0" err="1">
                <a:solidFill>
                  <a:schemeClr val="tx1"/>
                </a:solidFill>
                <a:effectLst/>
              </a:rPr>
              <a:t>lastName</a:t>
            </a:r>
            <a:r>
              <a:rPr lang="en-US" dirty="0">
                <a:solidFill>
                  <a:schemeClr val="tx1"/>
                </a:solidFill>
                <a:effectLst/>
              </a:rPr>
              <a:t>':'Kirilov'})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BB68C99E-7B5B-47E4-82A2-497052651A8A}"/>
              </a:ext>
            </a:extLst>
          </p:cNvPr>
          <p:cNvSpPr txBox="1">
            <a:spLocks/>
          </p:cNvSpPr>
          <p:nvPr/>
        </p:nvSpPr>
        <p:spPr>
          <a:xfrm>
            <a:off x="836830" y="3578240"/>
            <a:ext cx="853662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  <a:effectLst/>
              </a:rPr>
              <a:t>Student.</a:t>
            </a:r>
            <a:r>
              <a:rPr lang="en-US" dirty="0" err="1">
                <a:solidFill>
                  <a:schemeClr val="bg1"/>
                </a:solidFill>
                <a:effectLst/>
              </a:rPr>
              <a:t>find</a:t>
            </a:r>
            <a:r>
              <a:rPr lang="en-US" dirty="0">
                <a:solidFill>
                  <a:schemeClr val="tx1"/>
                </a:solidFill>
                <a:effectLst/>
              </a:rPr>
              <a:t>({}).</a:t>
            </a:r>
            <a:r>
              <a:rPr lang="en-US" dirty="0">
                <a:solidFill>
                  <a:schemeClr val="bg1"/>
                </a:solidFill>
                <a:effectLst/>
              </a:rPr>
              <a:t>where</a:t>
            </a:r>
            <a:r>
              <a:rPr lang="en-US" dirty="0">
                <a:solidFill>
                  <a:schemeClr val="tx1"/>
                </a:solidFill>
                <a:effectLst/>
              </a:rPr>
              <a:t>('age').</a:t>
            </a:r>
            <a:r>
              <a:rPr lang="en-US" dirty="0" err="1">
                <a:solidFill>
                  <a:schemeClr val="bg1"/>
                </a:solidFill>
                <a:effectLst/>
              </a:rPr>
              <a:t>gt</a:t>
            </a:r>
            <a:r>
              <a:rPr lang="en-US" dirty="0">
                <a:solidFill>
                  <a:schemeClr val="tx1"/>
                </a:solidFill>
                <a:effectLst/>
              </a:rPr>
              <a:t>(7)</a:t>
            </a:r>
            <a:r>
              <a:rPr lang="en-US" dirty="0">
                <a:solidFill>
                  <a:schemeClr val="bg1"/>
                </a:solidFill>
                <a:effectLst/>
              </a:rPr>
              <a:t>.</a:t>
            </a:r>
            <a:r>
              <a:rPr lang="en-US" dirty="0" err="1">
                <a:solidFill>
                  <a:schemeClr val="bg1"/>
                </a:solidFill>
                <a:effectLst/>
              </a:rPr>
              <a:t>lt</a:t>
            </a:r>
            <a:r>
              <a:rPr lang="en-US" dirty="0">
                <a:solidFill>
                  <a:schemeClr val="tx1"/>
                </a:solidFill>
                <a:effectLst/>
              </a:rPr>
              <a:t>(14)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D11804A-BF52-4BB3-BEFD-4502E760BCFF}"/>
              </a:ext>
            </a:extLst>
          </p:cNvPr>
          <p:cNvSpPr txBox="1">
            <a:spLocks/>
          </p:cNvSpPr>
          <p:nvPr/>
        </p:nvSpPr>
        <p:spPr>
          <a:xfrm>
            <a:off x="836830" y="4338978"/>
            <a:ext cx="853662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  <a:effectLst/>
              </a:rPr>
              <a:t>Student.</a:t>
            </a:r>
            <a:r>
              <a:rPr lang="en-US" dirty="0" err="1">
                <a:solidFill>
                  <a:schemeClr val="bg1"/>
                </a:solidFill>
                <a:effectLst/>
              </a:rPr>
              <a:t>find</a:t>
            </a:r>
            <a:r>
              <a:rPr lang="en-US" dirty="0">
                <a:solidFill>
                  <a:schemeClr val="tx1"/>
                </a:solidFill>
                <a:effectLst/>
              </a:rPr>
              <a:t>({}).</a:t>
            </a:r>
            <a:r>
              <a:rPr lang="en-US" dirty="0">
                <a:solidFill>
                  <a:schemeClr val="bg1"/>
                </a:solidFill>
                <a:effectLst/>
              </a:rPr>
              <a:t>where</a:t>
            </a:r>
            <a:r>
              <a:rPr lang="en-US" dirty="0">
                <a:solidFill>
                  <a:schemeClr val="tx1"/>
                </a:solidFill>
                <a:effectLst/>
              </a:rPr>
              <a:t>('</a:t>
            </a:r>
            <a:r>
              <a:rPr lang="en-US" dirty="0" err="1">
                <a:solidFill>
                  <a:schemeClr val="tx1"/>
                </a:solidFill>
                <a:effectLst/>
              </a:rPr>
              <a:t>facultyNumber</a:t>
            </a:r>
            <a:r>
              <a:rPr lang="en-US" dirty="0">
                <a:solidFill>
                  <a:schemeClr val="tx1"/>
                </a:solidFill>
                <a:effectLst/>
              </a:rPr>
              <a:t>').</a:t>
            </a:r>
            <a:r>
              <a:rPr lang="en-US" dirty="0">
                <a:solidFill>
                  <a:schemeClr val="bg1"/>
                </a:solidFill>
                <a:effectLst/>
              </a:rPr>
              <a:t>equals</a:t>
            </a:r>
            <a:r>
              <a:rPr lang="en-US" dirty="0">
                <a:solidFill>
                  <a:schemeClr val="tx1"/>
                </a:solidFill>
                <a:effectLst/>
              </a:rPr>
              <a:t>('12399')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F46C0625-FF36-4D9E-AD8D-A1987FAB0FB3}"/>
              </a:ext>
            </a:extLst>
          </p:cNvPr>
          <p:cNvSpPr txBox="1">
            <a:spLocks/>
          </p:cNvSpPr>
          <p:nvPr/>
        </p:nvSpPr>
        <p:spPr>
          <a:xfrm>
            <a:off x="836830" y="5963485"/>
            <a:ext cx="895979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  <a:effectLst/>
              </a:rPr>
              <a:t>Student.</a:t>
            </a:r>
            <a:r>
              <a:rPr lang="en-US" dirty="0" err="1">
                <a:solidFill>
                  <a:schemeClr val="bg1"/>
                </a:solidFill>
                <a:effectLst/>
              </a:rPr>
              <a:t>findOne</a:t>
            </a:r>
            <a:r>
              <a:rPr lang="en-US" dirty="0">
                <a:solidFill>
                  <a:schemeClr val="tx1"/>
                </a:solidFill>
                <a:effectLst/>
              </a:rPr>
              <a:t>({'</a:t>
            </a:r>
            <a:r>
              <a:rPr lang="en-US" dirty="0" err="1">
                <a:solidFill>
                  <a:schemeClr val="tx1"/>
                </a:solidFill>
                <a:effectLst/>
              </a:rPr>
              <a:t>lastName</a:t>
            </a:r>
            <a:r>
              <a:rPr lang="en-US" dirty="0">
                <a:solidFill>
                  <a:schemeClr val="tx1"/>
                </a:solidFill>
                <a:effectLst/>
              </a:rPr>
              <a:t>':'Kirilov'}).</a:t>
            </a:r>
            <a:r>
              <a:rPr lang="en-US" dirty="0">
                <a:solidFill>
                  <a:schemeClr val="bg1"/>
                </a:solidFill>
                <a:effectLst/>
              </a:rPr>
              <a:t>select</a:t>
            </a:r>
            <a:r>
              <a:rPr lang="en-US" dirty="0">
                <a:solidFill>
                  <a:schemeClr val="tx1"/>
                </a:solidFill>
                <a:effectLst/>
              </a:rPr>
              <a:t>('name age')</a:t>
            </a:r>
          </a:p>
        </p:txBody>
      </p:sp>
    </p:spTree>
    <p:extLst>
      <p:ext uri="{BB962C8B-B14F-4D97-AF65-F5344CB8AC3E}">
        <p14:creationId xmlns:p14="http://schemas.microsoft.com/office/powerpoint/2010/main" val="297975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0D4E23BC-C881-46B3-B33C-58E13EED0C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en-US" dirty="0"/>
              <a:t>Sorting</a:t>
            </a:r>
          </a:p>
          <a:p>
            <a:pPr marL="377887" lvl="1" indent="0">
              <a:buNone/>
            </a:pPr>
            <a:endParaRPr lang="en-US" dirty="0"/>
          </a:p>
          <a:p>
            <a:pPr lvl="1"/>
            <a:r>
              <a:rPr lang="en-US" dirty="0"/>
              <a:t>Limit &amp; skip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Different methods could be </a:t>
            </a:r>
            <a:r>
              <a:rPr lang="en-US" b="1" dirty="0">
                <a:solidFill>
                  <a:schemeClr val="bg1"/>
                </a:solidFill>
              </a:rPr>
              <a:t>stacked </a:t>
            </a:r>
            <a:r>
              <a:rPr lang="en-US" dirty="0"/>
              <a:t>one upon the other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Queries Example 2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A4E14D7D-96B8-4096-A097-D7A7AD3CFFC4}"/>
              </a:ext>
            </a:extLst>
          </p:cNvPr>
          <p:cNvSpPr txBox="1">
            <a:spLocks/>
          </p:cNvSpPr>
          <p:nvPr/>
        </p:nvSpPr>
        <p:spPr>
          <a:xfrm>
            <a:off x="624049" y="1861791"/>
            <a:ext cx="853662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  <a:effectLst/>
              </a:rPr>
              <a:t>Student.</a:t>
            </a:r>
            <a:r>
              <a:rPr lang="en-US" dirty="0" err="1">
                <a:solidFill>
                  <a:schemeClr val="bg1"/>
                </a:solidFill>
                <a:effectLst/>
              </a:rPr>
              <a:t>find</a:t>
            </a:r>
            <a:r>
              <a:rPr lang="en-US" dirty="0">
                <a:solidFill>
                  <a:schemeClr val="tx1"/>
                </a:solidFill>
                <a:effectLst/>
              </a:rPr>
              <a:t>({}).</a:t>
            </a:r>
            <a:r>
              <a:rPr lang="en-US" dirty="0">
                <a:solidFill>
                  <a:schemeClr val="bg1"/>
                </a:solidFill>
                <a:effectLst/>
              </a:rPr>
              <a:t>sort</a:t>
            </a:r>
            <a:r>
              <a:rPr lang="en-US" dirty="0">
                <a:solidFill>
                  <a:schemeClr val="tx1"/>
                </a:solidFill>
                <a:effectLst/>
              </a:rPr>
              <a:t>({age:-1})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DAC842CF-7227-42FD-B85B-3C5A210B866A}"/>
              </a:ext>
            </a:extLst>
          </p:cNvPr>
          <p:cNvSpPr txBox="1">
            <a:spLocks/>
          </p:cNvSpPr>
          <p:nvPr/>
        </p:nvSpPr>
        <p:spPr>
          <a:xfrm>
            <a:off x="624049" y="3180853"/>
            <a:ext cx="853662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  <a:effectLst/>
              </a:rPr>
              <a:t>Student.</a:t>
            </a:r>
            <a:r>
              <a:rPr lang="en-US" dirty="0" err="1">
                <a:solidFill>
                  <a:schemeClr val="bg1"/>
                </a:solidFill>
                <a:effectLst/>
              </a:rPr>
              <a:t>find</a:t>
            </a:r>
            <a:r>
              <a:rPr lang="en-US" dirty="0">
                <a:solidFill>
                  <a:schemeClr val="tx1"/>
                </a:solidFill>
                <a:effectLst/>
              </a:rPr>
              <a:t>({}).</a:t>
            </a:r>
            <a:r>
              <a:rPr lang="en-US" dirty="0">
                <a:solidFill>
                  <a:schemeClr val="bg1"/>
                </a:solidFill>
                <a:effectLst/>
              </a:rPr>
              <a:t>sort</a:t>
            </a:r>
            <a:r>
              <a:rPr lang="en-US" dirty="0">
                <a:solidFill>
                  <a:schemeClr val="tx1"/>
                </a:solidFill>
                <a:effectLst/>
              </a:rPr>
              <a:t>({age:-1}).</a:t>
            </a:r>
            <a:r>
              <a:rPr lang="en-US" dirty="0">
                <a:solidFill>
                  <a:schemeClr val="bg1"/>
                </a:solidFill>
                <a:effectLst/>
              </a:rPr>
              <a:t>skip</a:t>
            </a:r>
            <a:r>
              <a:rPr lang="en-US" dirty="0">
                <a:solidFill>
                  <a:schemeClr val="tx1"/>
                </a:solidFill>
                <a:effectLst/>
              </a:rPr>
              <a:t>(10).</a:t>
            </a:r>
            <a:r>
              <a:rPr lang="en-US" dirty="0">
                <a:solidFill>
                  <a:schemeClr val="bg1"/>
                </a:solidFill>
                <a:effectLst/>
              </a:rPr>
              <a:t>limit</a:t>
            </a:r>
            <a:r>
              <a:rPr lang="en-US" dirty="0">
                <a:solidFill>
                  <a:schemeClr val="tx1"/>
                </a:solidFill>
                <a:effectLst/>
              </a:rPr>
              <a:t>(10)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27AECFF0-ADF0-456E-8FDC-21B81BB23202}"/>
              </a:ext>
            </a:extLst>
          </p:cNvPr>
          <p:cNvSpPr txBox="1">
            <a:spLocks/>
          </p:cNvSpPr>
          <p:nvPr/>
        </p:nvSpPr>
        <p:spPr>
          <a:xfrm>
            <a:off x="710598" y="4579192"/>
            <a:ext cx="9653713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  <a:effectLst/>
              </a:rPr>
              <a:t>Student.</a:t>
            </a:r>
            <a:r>
              <a:rPr lang="en-US" dirty="0" err="1">
                <a:solidFill>
                  <a:schemeClr val="bg1"/>
                </a:solidFill>
                <a:effectLst/>
              </a:rPr>
              <a:t>find</a:t>
            </a:r>
            <a:r>
              <a:rPr lang="en-US" dirty="0">
                <a:solidFill>
                  <a:schemeClr val="tx1"/>
                </a:solidFill>
                <a:effectLst/>
              </a:rPr>
              <a:t>({}).</a:t>
            </a:r>
            <a:r>
              <a:rPr lang="en-US" dirty="0">
                <a:solidFill>
                  <a:schemeClr val="bg1"/>
                </a:solidFill>
                <a:effectLst/>
              </a:rPr>
              <a:t>where</a:t>
            </a:r>
            <a:r>
              <a:rPr lang="en-US" dirty="0">
                <a:solidFill>
                  <a:schemeClr val="tx1"/>
                </a:solidFill>
                <a:effectLst/>
              </a:rPr>
              <a:t>('</a:t>
            </a:r>
            <a:r>
              <a:rPr lang="en-US" dirty="0" err="1">
                <a:solidFill>
                  <a:schemeClr val="tx1"/>
                </a:solidFill>
                <a:effectLst/>
              </a:rPr>
              <a:t>firstName</a:t>
            </a:r>
            <a:r>
              <a:rPr lang="en-US" dirty="0">
                <a:solidFill>
                  <a:schemeClr val="tx1"/>
                </a:solidFill>
                <a:effectLst/>
              </a:rPr>
              <a:t>').</a:t>
            </a:r>
            <a:r>
              <a:rPr lang="en-US" dirty="0">
                <a:solidFill>
                  <a:schemeClr val="bg1"/>
                </a:solidFill>
                <a:effectLst/>
              </a:rPr>
              <a:t>equals</a:t>
            </a:r>
            <a:r>
              <a:rPr lang="en-US" dirty="0">
                <a:solidFill>
                  <a:schemeClr val="tx1"/>
                </a:solidFill>
                <a:effectLst/>
              </a:rPr>
              <a:t>('</a:t>
            </a:r>
            <a:r>
              <a:rPr lang="en-US" dirty="0" err="1">
                <a:solidFill>
                  <a:schemeClr val="tx1"/>
                </a:solidFill>
                <a:effectLst/>
              </a:rPr>
              <a:t>gosho</a:t>
            </a:r>
            <a:r>
              <a:rPr lang="en-US" dirty="0">
                <a:solidFill>
                  <a:schemeClr val="tx1"/>
                </a:solidFill>
                <a:effectLst/>
              </a:rPr>
              <a:t>').</a:t>
            </a:r>
            <a:r>
              <a:rPr lang="en-US" dirty="0">
                <a:solidFill>
                  <a:schemeClr val="bg1"/>
                </a:solidFill>
                <a:effectLst/>
              </a:rPr>
              <a:t>where</a:t>
            </a:r>
            <a:r>
              <a:rPr lang="en-US" dirty="0">
                <a:solidFill>
                  <a:schemeClr val="tx1"/>
                </a:solidFill>
                <a:effectLst/>
              </a:rPr>
              <a:t>('age').</a:t>
            </a:r>
            <a:r>
              <a:rPr lang="en-US" dirty="0" err="1">
                <a:solidFill>
                  <a:schemeClr val="bg1"/>
                </a:solidFill>
                <a:effectLst/>
              </a:rPr>
              <a:t>gt</a:t>
            </a:r>
            <a:r>
              <a:rPr lang="en-US" dirty="0">
                <a:solidFill>
                  <a:schemeClr val="tx1"/>
                </a:solidFill>
                <a:effectLst/>
              </a:rPr>
              <a:t>(18).</a:t>
            </a:r>
            <a:r>
              <a:rPr lang="en-US" dirty="0" err="1">
                <a:solidFill>
                  <a:schemeClr val="bg1"/>
                </a:solidFill>
                <a:effectLst/>
              </a:rPr>
              <a:t>lt</a:t>
            </a:r>
            <a:r>
              <a:rPr lang="en-US" dirty="0">
                <a:solidFill>
                  <a:schemeClr val="tx1"/>
                </a:solidFill>
                <a:effectLst/>
              </a:rPr>
              <a:t>(65).</a:t>
            </a:r>
            <a:r>
              <a:rPr lang="en-US" dirty="0">
                <a:solidFill>
                  <a:schemeClr val="bg1"/>
                </a:solidFill>
                <a:effectLst/>
              </a:rPr>
              <a:t>sort</a:t>
            </a:r>
            <a:r>
              <a:rPr lang="en-US" dirty="0">
                <a:solidFill>
                  <a:schemeClr val="tx1"/>
                </a:solidFill>
                <a:effectLst/>
              </a:rPr>
              <a:t>({age:-1}).</a:t>
            </a:r>
            <a:r>
              <a:rPr lang="en-US" dirty="0">
                <a:solidFill>
                  <a:schemeClr val="bg1"/>
                </a:solidFill>
                <a:effectLst/>
              </a:rPr>
              <a:t>skip</a:t>
            </a:r>
            <a:r>
              <a:rPr lang="en-US" dirty="0">
                <a:solidFill>
                  <a:schemeClr val="tx1"/>
                </a:solidFill>
                <a:effectLst/>
              </a:rPr>
              <a:t>(10).</a:t>
            </a:r>
            <a:r>
              <a:rPr lang="en-US" dirty="0">
                <a:solidFill>
                  <a:schemeClr val="bg1"/>
                </a:solidFill>
                <a:effectLst/>
              </a:rPr>
              <a:t>limit</a:t>
            </a:r>
            <a:r>
              <a:rPr lang="en-US" dirty="0">
                <a:solidFill>
                  <a:schemeClr val="tx1"/>
                </a:solidFill>
                <a:effectLst/>
              </a:rPr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25508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Model Population</a:t>
            </a:r>
            <a:endParaRPr lang="bg-BG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Reference documents in other collections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890" y="1468583"/>
            <a:ext cx="2346219" cy="234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5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044728" y="1245835"/>
            <a:ext cx="9929724" cy="527604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Population is the process of </a:t>
            </a:r>
            <a:r>
              <a:rPr lang="en-US" b="1" dirty="0">
                <a:solidFill>
                  <a:schemeClr val="bg1"/>
                </a:solidFill>
              </a:rPr>
              <a:t>automatically replacing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specified paths </a:t>
            </a:r>
            <a:r>
              <a:rPr lang="en-US" dirty="0"/>
              <a:t>in the document 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document(s</a:t>
            </a:r>
            <a:r>
              <a:rPr lang="en-US" dirty="0"/>
              <a:t>) from </a:t>
            </a:r>
            <a:r>
              <a:rPr lang="en-US" b="1" dirty="0">
                <a:solidFill>
                  <a:schemeClr val="bg1"/>
                </a:solidFill>
              </a:rPr>
              <a:t>other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collection(s</a:t>
            </a:r>
            <a:r>
              <a:rPr lang="en-US" dirty="0" smtClean="0"/>
              <a:t>)</a:t>
            </a:r>
          </a:p>
          <a:p>
            <a:r>
              <a:rPr lang="en-US" dirty="0"/>
              <a:t>We may populate a single document, multiple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documents</a:t>
            </a:r>
            <a:r>
              <a:rPr lang="en-US" dirty="0"/>
              <a:t>, plain object, multiple plain objects,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all objects returned from a query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0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7138" y="1244621"/>
            <a:ext cx="11818096" cy="5201066"/>
          </a:xfrm>
        </p:spPr>
        <p:txBody>
          <a:bodyPr/>
          <a:lstStyle/>
          <a:p>
            <a:r>
              <a:rPr lang="en-US" dirty="0" smtClean="0"/>
              <a:t>We create </a:t>
            </a:r>
            <a:r>
              <a:rPr lang="en-US" b="1" dirty="0" smtClean="0">
                <a:solidFill>
                  <a:schemeClr val="bg1"/>
                </a:solidFill>
              </a:rPr>
              <a:t>two models </a:t>
            </a:r>
            <a:r>
              <a:rPr lang="en-US" dirty="0" smtClean="0"/>
              <a:t>that </a:t>
            </a:r>
            <a:r>
              <a:rPr lang="en-US" b="1" dirty="0" smtClean="0">
                <a:solidFill>
                  <a:schemeClr val="bg1"/>
                </a:solidFill>
              </a:rPr>
              <a:t>reference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each other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C7E9F4D0-941B-4151-A895-2A8A5EC47269}"/>
              </a:ext>
            </a:extLst>
          </p:cNvPr>
          <p:cNvSpPr txBox="1">
            <a:spLocks/>
          </p:cNvSpPr>
          <p:nvPr/>
        </p:nvSpPr>
        <p:spPr>
          <a:xfrm>
            <a:off x="803302" y="1866883"/>
            <a:ext cx="8756336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studentSchema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</a:rPr>
              <a:t>=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new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mongoose.Schema</a:t>
            </a:r>
            <a:r>
              <a:rPr lang="en-US" dirty="0">
                <a:solidFill>
                  <a:schemeClr val="tx1"/>
                </a:solidFill>
                <a:effectLst/>
              </a:rPr>
              <a:t>({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  name</a:t>
            </a:r>
            <a:r>
              <a:rPr lang="en-US" dirty="0">
                <a:solidFill>
                  <a:schemeClr val="tx1"/>
                </a:solidFill>
                <a:effectLst/>
              </a:rPr>
              <a:t>: String,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age: Number</a:t>
            </a:r>
            <a:r>
              <a:rPr lang="en-US" dirty="0" smtClean="0"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facultyNumber</a:t>
            </a:r>
            <a:r>
              <a:rPr lang="en-US" dirty="0" smtClean="0">
                <a:solidFill>
                  <a:schemeClr val="tx1"/>
                </a:solidFill>
                <a:effectLst/>
              </a:rPr>
              <a:t>: String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teacher: { type: </a:t>
            </a:r>
            <a:r>
              <a:rPr lang="en-US" dirty="0" err="1">
                <a:solidFill>
                  <a:schemeClr val="tx1"/>
                </a:solidFill>
                <a:effectLst/>
              </a:rPr>
              <a:t>Schema.Types.</a:t>
            </a:r>
            <a:r>
              <a:rPr lang="en-US" dirty="0" err="1">
                <a:solidFill>
                  <a:schemeClr val="bg1"/>
                </a:solidFill>
                <a:effectLst/>
              </a:rPr>
              <a:t>ObjectId</a:t>
            </a:r>
            <a:r>
              <a:rPr lang="en-US" dirty="0">
                <a:solidFill>
                  <a:schemeClr val="tx1"/>
                </a:solidFill>
                <a:effectLst/>
              </a:rPr>
              <a:t>, </a:t>
            </a:r>
            <a:r>
              <a:rPr lang="en-US" dirty="0">
                <a:solidFill>
                  <a:schemeClr val="bg1"/>
                </a:solidFill>
                <a:effectLst/>
              </a:rPr>
              <a:t>ref</a:t>
            </a:r>
            <a:r>
              <a:rPr lang="en-US" dirty="0">
                <a:solidFill>
                  <a:schemeClr val="tx1"/>
                </a:solidFill>
                <a:effectLst/>
              </a:rPr>
              <a:t>: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'Teacher' }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subjects: </a:t>
            </a:r>
            <a:r>
              <a:rPr lang="en-US" dirty="0">
                <a:solidFill>
                  <a:schemeClr val="tx1"/>
                </a:solidFill>
                <a:effectLst/>
              </a:rPr>
              <a:t>[{ type: </a:t>
            </a:r>
            <a:r>
              <a:rPr lang="en-US" dirty="0" err="1">
                <a:solidFill>
                  <a:schemeClr val="tx1"/>
                </a:solidFill>
                <a:effectLst/>
              </a:rPr>
              <a:t>Schema.Types.</a:t>
            </a:r>
            <a:r>
              <a:rPr lang="en-US" dirty="0" err="1">
                <a:solidFill>
                  <a:schemeClr val="bg1"/>
                </a:solidFill>
                <a:effectLst/>
              </a:rPr>
              <a:t>ObjectId</a:t>
            </a:r>
            <a:r>
              <a:rPr lang="en-US" dirty="0">
                <a:solidFill>
                  <a:schemeClr val="tx1"/>
                </a:solidFill>
                <a:effectLst/>
              </a:rPr>
              <a:t>, </a:t>
            </a:r>
            <a:r>
              <a:rPr lang="en-US" dirty="0">
                <a:solidFill>
                  <a:schemeClr val="bg1"/>
                </a:solidFill>
                <a:effectLst/>
              </a:rPr>
              <a:t>ref</a:t>
            </a:r>
            <a:r>
              <a:rPr lang="en-US" dirty="0">
                <a:solidFill>
                  <a:schemeClr val="tx1"/>
                </a:solidFill>
                <a:effectLst/>
              </a:rPr>
              <a:t>: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'Subject' </a:t>
            </a:r>
            <a:r>
              <a:rPr lang="en-US" dirty="0">
                <a:solidFill>
                  <a:schemeClr val="tx1"/>
                </a:solidFill>
                <a:effectLst/>
              </a:rPr>
              <a:t>}]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});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subjectSchema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</a:rPr>
              <a:t>=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new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mongoose.Schema</a:t>
            </a:r>
            <a:r>
              <a:rPr lang="en-US" dirty="0">
                <a:solidFill>
                  <a:schemeClr val="tx1"/>
                </a:solidFill>
                <a:effectLst/>
              </a:rPr>
              <a:t>({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  title</a:t>
            </a:r>
            <a:r>
              <a:rPr lang="en-US" dirty="0">
                <a:solidFill>
                  <a:schemeClr val="tx1"/>
                </a:solidFill>
                <a:effectLst/>
              </a:rPr>
              <a:t>: String,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students: </a:t>
            </a:r>
            <a:r>
              <a:rPr lang="en-US" dirty="0">
                <a:solidFill>
                  <a:schemeClr val="tx1"/>
                </a:solidFill>
                <a:effectLst/>
              </a:rPr>
              <a:t>[{ type: </a:t>
            </a:r>
            <a:r>
              <a:rPr lang="en-US" dirty="0" err="1">
                <a:solidFill>
                  <a:schemeClr val="tx1"/>
                </a:solidFill>
                <a:effectLst/>
              </a:rPr>
              <a:t>Schema.Types.</a:t>
            </a:r>
            <a:r>
              <a:rPr lang="en-US" dirty="0" err="1">
                <a:solidFill>
                  <a:schemeClr val="bg1"/>
                </a:solidFill>
                <a:effectLst/>
              </a:rPr>
              <a:t>ObjectId</a:t>
            </a:r>
            <a:r>
              <a:rPr lang="en-US" dirty="0">
                <a:solidFill>
                  <a:schemeClr val="tx1"/>
                </a:solidFill>
                <a:effectLst/>
              </a:rPr>
              <a:t>, </a:t>
            </a:r>
            <a:r>
              <a:rPr lang="en-US" dirty="0">
                <a:solidFill>
                  <a:schemeClr val="bg1"/>
                </a:solidFill>
                <a:effectLst/>
              </a:rPr>
              <a:t>ref</a:t>
            </a:r>
            <a:r>
              <a:rPr lang="en-US" dirty="0">
                <a:solidFill>
                  <a:schemeClr val="tx1"/>
                </a:solidFill>
                <a:effectLst/>
              </a:rPr>
              <a:t>: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'Student' </a:t>
            </a:r>
            <a:r>
              <a:rPr lang="en-US" dirty="0">
                <a:solidFill>
                  <a:schemeClr val="tx1"/>
                </a:solidFill>
                <a:effectLst/>
              </a:rPr>
              <a:t>}]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});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Student = </a:t>
            </a:r>
            <a:r>
              <a:rPr lang="en-US" dirty="0" err="1">
                <a:solidFill>
                  <a:schemeClr val="tx1"/>
                </a:solidFill>
                <a:effectLst/>
              </a:rPr>
              <a:t>mongoose.model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  <a:r>
              <a:rPr lang="en-US" dirty="0" smtClean="0">
                <a:solidFill>
                  <a:schemeClr val="tx1"/>
                </a:solidFill>
                <a:effectLst/>
              </a:rPr>
              <a:t>'Student',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studentSchema</a:t>
            </a:r>
            <a:r>
              <a:rPr lang="en-US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Subject = </a:t>
            </a:r>
            <a:r>
              <a:rPr lang="en-US" dirty="0" err="1">
                <a:solidFill>
                  <a:schemeClr val="tx1"/>
                </a:solidFill>
                <a:effectLst/>
              </a:rPr>
              <a:t>mongoose.model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  <a:r>
              <a:rPr lang="en-US" dirty="0" smtClean="0">
                <a:solidFill>
                  <a:schemeClr val="tx1"/>
                </a:solidFill>
                <a:effectLst/>
              </a:rPr>
              <a:t>'Subject',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subjectSchema</a:t>
            </a:r>
            <a:r>
              <a:rPr lang="en-US" dirty="0">
                <a:solidFill>
                  <a:schemeClr val="tx1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6669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5000"/>
              </a:spcAft>
            </a:pPr>
            <a:r>
              <a:rPr lang="en-US" dirty="0" smtClean="0"/>
              <a:t>To load all the data </a:t>
            </a:r>
            <a:r>
              <a:rPr lang="en-US" b="1" dirty="0" smtClean="0">
                <a:solidFill>
                  <a:schemeClr val="bg1"/>
                </a:solidFill>
              </a:rPr>
              <a:t>referenced</a:t>
            </a:r>
            <a:r>
              <a:rPr lang="en-US" dirty="0" smtClean="0"/>
              <a:t> with the entity use </a:t>
            </a:r>
            <a:r>
              <a:rPr lang="en-US" b="1" dirty="0" smtClean="0">
                <a:solidFill>
                  <a:schemeClr val="bg1"/>
                </a:solidFill>
              </a:rPr>
              <a:t>populate()</a:t>
            </a:r>
          </a:p>
          <a:p>
            <a:pPr>
              <a:spcAft>
                <a:spcPts val="15000"/>
              </a:spcAft>
            </a:pPr>
            <a:r>
              <a:rPr lang="en-US" dirty="0" smtClean="0"/>
              <a:t>You can also load </a:t>
            </a:r>
            <a:r>
              <a:rPr lang="en-US" b="1" dirty="0" smtClean="0">
                <a:solidFill>
                  <a:schemeClr val="bg1"/>
                </a:solidFill>
              </a:rPr>
              <a:t>multiple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paths</a:t>
            </a:r>
          </a:p>
          <a:p>
            <a:pPr>
              <a:spcBef>
                <a:spcPts val="5000"/>
              </a:spcBef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C7E9F4D0-941B-4151-A895-2A8A5EC47269}"/>
              </a:ext>
            </a:extLst>
          </p:cNvPr>
          <p:cNvSpPr txBox="1">
            <a:spLocks/>
          </p:cNvSpPr>
          <p:nvPr/>
        </p:nvSpPr>
        <p:spPr>
          <a:xfrm>
            <a:off x="858719" y="1892082"/>
            <a:ext cx="8756336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tx1"/>
                </a:solidFill>
                <a:effectLst/>
              </a:rPr>
              <a:t>Student.findOne</a:t>
            </a:r>
            <a:r>
              <a:rPr lang="en-US" dirty="0" smtClean="0">
                <a:solidFill>
                  <a:schemeClr val="tx1"/>
                </a:solidFill>
                <a:effectLst/>
              </a:rPr>
              <a:t>({ name: 'Peter' })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  .</a:t>
            </a:r>
            <a:r>
              <a:rPr lang="en-US" dirty="0" smtClean="0">
                <a:solidFill>
                  <a:schemeClr val="bg1"/>
                </a:solidFill>
                <a:effectLst/>
              </a:rPr>
              <a:t>populate</a:t>
            </a:r>
            <a:r>
              <a:rPr lang="en-US" dirty="0" smtClean="0">
                <a:solidFill>
                  <a:schemeClr val="tx1"/>
                </a:solidFill>
                <a:effectLst/>
              </a:rPr>
              <a:t>('subjects')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  .then(student =&gt;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   console.log(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student.</a:t>
            </a:r>
            <a:r>
              <a:rPr lang="en-US" dirty="0" err="1" smtClean="0">
                <a:solidFill>
                  <a:schemeClr val="bg1"/>
                </a:solidFill>
                <a:effectLst/>
              </a:rPr>
              <a:t>subjects</a:t>
            </a:r>
            <a:r>
              <a:rPr lang="en-US" dirty="0" smtClean="0">
                <a:solidFill>
                  <a:schemeClr val="tx1"/>
                </a:solidFill>
                <a:effectLst/>
              </a:rPr>
              <a:t>)</a:t>
            </a:r>
            <a:br>
              <a:rPr lang="en-US" dirty="0" smtClean="0">
                <a:solidFill>
                  <a:schemeClr val="tx1"/>
                </a:solidFill>
                <a:effectLst/>
              </a:rPr>
            </a:br>
            <a:r>
              <a:rPr lang="en-US" dirty="0" smtClean="0">
                <a:solidFill>
                  <a:schemeClr val="tx1"/>
                </a:solidFill>
                <a:effectLst/>
              </a:rPr>
              <a:t>   })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970" y="2854799"/>
            <a:ext cx="3462921" cy="1336997"/>
          </a:xfrm>
          <a:prstGeom prst="wedgeRoundRectCallout">
            <a:avLst>
              <a:gd name="adj1" fmla="val -47100"/>
              <a:gd name="adj2" fmla="val -2502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chemeClr val="bg2"/>
                </a:solidFill>
              </a:rPr>
              <a:t>Will return an array of </a:t>
            </a:r>
            <a:r>
              <a:rPr lang="en-US" sz="2800" b="1" noProof="1" smtClean="0">
                <a:solidFill>
                  <a:schemeClr val="bg1"/>
                </a:solidFill>
              </a:rPr>
              <a:t>objects</a:t>
            </a:r>
            <a:r>
              <a:rPr lang="en-US" sz="2800" noProof="1" smtClean="0">
                <a:solidFill>
                  <a:schemeClr val="bg2"/>
                </a:solidFill>
              </a:rPr>
              <a:t> and </a:t>
            </a:r>
            <a:r>
              <a:rPr lang="en-US" sz="2800" b="1" noProof="1" smtClean="0">
                <a:solidFill>
                  <a:schemeClr val="bg1"/>
                </a:solidFill>
              </a:rPr>
              <a:t>NOT</a:t>
            </a:r>
            <a:r>
              <a:rPr lang="en-US" sz="2800" noProof="1" smtClean="0">
                <a:solidFill>
                  <a:schemeClr val="bg1"/>
                </a:solidFill>
              </a:rPr>
              <a:t> </a:t>
            </a:r>
            <a:r>
              <a:rPr lang="en-US" sz="2800" noProof="1" smtClean="0">
                <a:solidFill>
                  <a:schemeClr val="bg2"/>
                </a:solidFill>
              </a:rPr>
              <a:t>Id's</a:t>
            </a:r>
            <a:endParaRPr lang="en-US" sz="2800" noProof="1">
              <a:solidFill>
                <a:schemeClr val="bg2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C7E9F4D0-941B-4151-A895-2A8A5EC47269}"/>
              </a:ext>
            </a:extLst>
          </p:cNvPr>
          <p:cNvSpPr txBox="1">
            <a:spLocks/>
          </p:cNvSpPr>
          <p:nvPr/>
        </p:nvSpPr>
        <p:spPr>
          <a:xfrm>
            <a:off x="858719" y="4363143"/>
            <a:ext cx="875633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tx1"/>
                </a:solidFill>
                <a:effectLst/>
              </a:rPr>
              <a:t>Student.findOne</a:t>
            </a:r>
            <a:r>
              <a:rPr lang="en-US" dirty="0" smtClean="0">
                <a:solidFill>
                  <a:schemeClr val="tx1"/>
                </a:solidFill>
                <a:effectLst/>
              </a:rPr>
              <a:t>({ name: 'Peter' })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   .</a:t>
            </a:r>
            <a:r>
              <a:rPr lang="en-US" dirty="0" smtClean="0">
                <a:solidFill>
                  <a:schemeClr val="bg1"/>
                </a:solidFill>
                <a:effectLst/>
              </a:rPr>
              <a:t>populate</a:t>
            </a:r>
            <a:r>
              <a:rPr lang="en-US" dirty="0" smtClean="0">
                <a:solidFill>
                  <a:schemeClr val="tx1"/>
                </a:solidFill>
                <a:effectLst/>
              </a:rPr>
              <a:t>('subjects')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 .</a:t>
            </a:r>
            <a:r>
              <a:rPr lang="en-US" dirty="0" smtClean="0">
                <a:solidFill>
                  <a:schemeClr val="bg1"/>
                </a:solidFill>
                <a:effectLst/>
              </a:rPr>
              <a:t>populate</a:t>
            </a:r>
            <a:r>
              <a:rPr lang="en-US" dirty="0" smtClean="0">
                <a:solidFill>
                  <a:schemeClr val="tx1"/>
                </a:solidFill>
                <a:effectLst/>
              </a:rPr>
              <a:t>('teacher')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   .then(student =&gt;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    console.log(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student.</a:t>
            </a:r>
            <a:r>
              <a:rPr lang="en-US" dirty="0" err="1" smtClean="0">
                <a:solidFill>
                  <a:schemeClr val="bg1"/>
                </a:solidFill>
                <a:effectLst/>
              </a:rPr>
              <a:t>teacher</a:t>
            </a:r>
            <a:r>
              <a:rPr lang="en-US" dirty="0" smtClean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    console.log(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student.</a:t>
            </a:r>
            <a:r>
              <a:rPr lang="en-US" dirty="0" err="1" smtClean="0">
                <a:solidFill>
                  <a:schemeClr val="bg1"/>
                </a:solidFill>
                <a:effectLst/>
              </a:rPr>
              <a:t>subjects</a:t>
            </a:r>
            <a:r>
              <a:rPr lang="en-US" dirty="0" smtClean="0">
                <a:solidFill>
                  <a:schemeClr val="tx1"/>
                </a:solidFill>
                <a:effectLst/>
              </a:rPr>
              <a:t>)</a:t>
            </a:r>
            <a:br>
              <a:rPr lang="en-US" dirty="0" smtClean="0">
                <a:solidFill>
                  <a:schemeClr val="tx1"/>
                </a:solidFill>
                <a:effectLst/>
              </a:rPr>
            </a:br>
            <a:r>
              <a:rPr lang="en-US" dirty="0" smtClean="0">
                <a:solidFill>
                  <a:schemeClr val="tx1"/>
                </a:solidFill>
                <a:effectLst/>
              </a:rPr>
              <a:t>   })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64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21000"/>
              </a:spcAft>
            </a:pPr>
            <a:r>
              <a:rPr lang="en-US" dirty="0" smtClean="0"/>
              <a:t>Populate based on a </a:t>
            </a:r>
            <a:r>
              <a:rPr lang="en-US" b="1" dirty="0" smtClean="0">
                <a:solidFill>
                  <a:schemeClr val="bg1"/>
                </a:solidFill>
              </a:rPr>
              <a:t>condition</a:t>
            </a:r>
          </a:p>
          <a:p>
            <a:pPr>
              <a:spcBef>
                <a:spcPts val="2000"/>
              </a:spcBef>
              <a:spcAft>
                <a:spcPts val="21000"/>
              </a:spcAft>
            </a:pPr>
            <a:r>
              <a:rPr lang="en-US" dirty="0" smtClean="0"/>
              <a:t>More </a:t>
            </a:r>
            <a:r>
              <a:rPr lang="en-US" dirty="0"/>
              <a:t>on populate </a:t>
            </a:r>
            <a:r>
              <a:rPr lang="en-US" dirty="0" smtClean="0"/>
              <a:t>here: </a:t>
            </a:r>
            <a:r>
              <a:rPr lang="en-US" dirty="0" smtClean="0">
                <a:hlinkClick r:id="rId2"/>
              </a:rPr>
              <a:t>mongoosejs.com/docs/populate.html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Conditions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C7E9F4D0-941B-4151-A895-2A8A5EC47269}"/>
              </a:ext>
            </a:extLst>
          </p:cNvPr>
          <p:cNvSpPr txBox="1">
            <a:spLocks/>
          </p:cNvSpPr>
          <p:nvPr/>
        </p:nvSpPr>
        <p:spPr>
          <a:xfrm>
            <a:off x="796375" y="1915374"/>
            <a:ext cx="875633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tx1"/>
                </a:solidFill>
                <a:effectLst/>
              </a:rPr>
              <a:t>Subject.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find</a:t>
            </a:r>
            <a:r>
              <a:rPr lang="en-US" dirty="0" smtClean="0">
                <a:solidFill>
                  <a:schemeClr val="tx1"/>
                </a:solidFill>
                <a:effectLst/>
              </a:rPr>
              <a:t>({}).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populate({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dirty="0">
                <a:solidFill>
                  <a:schemeClr val="bg1"/>
                </a:solidFill>
                <a:effectLst/>
              </a:rPr>
              <a:t>path</a:t>
            </a:r>
            <a:r>
              <a:rPr lang="en-US" dirty="0">
                <a:solidFill>
                  <a:schemeClr val="tx1"/>
                </a:solidFill>
                <a:effectLst/>
              </a:rPr>
              <a:t>: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'students',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match: { age: { $</a:t>
            </a:r>
            <a:r>
              <a:rPr lang="en-US" dirty="0" err="1">
                <a:solidFill>
                  <a:schemeClr val="tx1"/>
                </a:solidFill>
                <a:effectLst/>
              </a:rPr>
              <a:t>gte</a:t>
            </a:r>
            <a:r>
              <a:rPr lang="en-US" dirty="0">
                <a:solidFill>
                  <a:schemeClr val="tx1"/>
                </a:solidFill>
                <a:effectLst/>
              </a:rPr>
              <a:t>: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19 </a:t>
            </a:r>
            <a:r>
              <a:rPr lang="en-US" dirty="0">
                <a:solidFill>
                  <a:schemeClr val="tx1"/>
                </a:solidFill>
                <a:effectLst/>
              </a:rPr>
              <a:t>}},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    select</a:t>
            </a:r>
            <a:r>
              <a:rPr lang="en-US" dirty="0">
                <a:solidFill>
                  <a:schemeClr val="tx1"/>
                </a:solidFill>
                <a:effectLst/>
              </a:rPr>
              <a:t>: 'name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facultyNumber</a:t>
            </a:r>
            <a:r>
              <a:rPr lang="en-US" dirty="0" smtClean="0">
                <a:solidFill>
                  <a:schemeClr val="tx1"/>
                </a:solidFill>
                <a:effectLst/>
              </a:rPr>
              <a:t>',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options: { limit: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3 </a:t>
            </a:r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65735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fs</a:t>
            </a:r>
            <a:r>
              <a:rPr lang="en-US" dirty="0"/>
              <a:t> module gives you access to the </a:t>
            </a:r>
            <a:r>
              <a:rPr lang="en-US" b="1" dirty="0">
                <a:solidFill>
                  <a:schemeClr val="bg1"/>
                </a:solidFill>
              </a:rPr>
              <a:t>file system</a:t>
            </a:r>
          </a:p>
          <a:p>
            <a:pPr>
              <a:spcBef>
                <a:spcPts val="7200"/>
              </a:spcBef>
            </a:pPr>
            <a:r>
              <a:rPr lang="en-US" dirty="0"/>
              <a:t>All functions have </a:t>
            </a:r>
            <a:r>
              <a:rPr lang="en-US" b="1" dirty="0">
                <a:solidFill>
                  <a:schemeClr val="bg1"/>
                </a:solidFill>
              </a:rPr>
              <a:t>synchronous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variants</a:t>
            </a:r>
            <a:endParaRPr lang="en-US" dirty="0"/>
          </a:p>
          <a:p>
            <a:endParaRPr lang="en-US" dirty="0"/>
          </a:p>
        </p:txBody>
      </p:sp>
      <p:sp>
        <p:nvSpPr>
          <p:cNvPr id="12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00696" y="1934217"/>
            <a:ext cx="8645236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fs = require('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fs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00696" y="3849405"/>
            <a:ext cx="8645236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data = fs.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readFileSync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('./package.json', 'utf8');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console.log(data);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600696" y="4812923"/>
            <a:ext cx="8645236" cy="19543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data = fs.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readFile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('./package.json', 'utf8', </a:t>
            </a:r>
            <a:r>
              <a:rPr lang="en-US" sz="2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err, data)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Handle possible errors 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console.log(data);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283959" y="5407725"/>
            <a:ext cx="3731324" cy="578882"/>
          </a:xfrm>
          <a:prstGeom prst="wedgeRoundRectCallout">
            <a:avLst>
              <a:gd name="adj1" fmla="val -60561"/>
              <a:gd name="adj2" fmla="val -4848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Asynchronous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callback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681441" y="2557840"/>
            <a:ext cx="3790495" cy="1055608"/>
          </a:xfrm>
          <a:prstGeom prst="wedgeRoundRectCallout">
            <a:avLst>
              <a:gd name="adj1" fmla="val -25744"/>
              <a:gd name="adj2" fmla="val 74335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operation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blocks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event loop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833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416594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5" name="Правоъгълник 4"/>
          <p:cNvSpPr/>
          <p:nvPr/>
        </p:nvSpPr>
        <p:spPr>
          <a:xfrm>
            <a:off x="952800" y="1716114"/>
            <a:ext cx="7615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 err="1">
                <a:solidFill>
                  <a:schemeClr val="bg2"/>
                </a:solidFill>
              </a:rPr>
              <a:t>NoSql</a:t>
            </a:r>
            <a:r>
              <a:rPr lang="en-US" sz="2400" dirty="0">
                <a:solidFill>
                  <a:schemeClr val="bg2"/>
                </a:solidFill>
              </a:rPr>
              <a:t> databases provide </a:t>
            </a:r>
            <a:r>
              <a:rPr lang="en-US" sz="2400" b="1" dirty="0">
                <a:solidFill>
                  <a:schemeClr val="bg1"/>
                </a:solidFill>
              </a:rPr>
              <a:t>superior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smtClean="0">
                <a:solidFill>
                  <a:schemeClr val="bg2"/>
                </a:solidFill>
              </a:rPr>
              <a:t>performance</a:t>
            </a:r>
            <a:endParaRPr lang="en-US" sz="2400" dirty="0">
              <a:solidFill>
                <a:schemeClr val="bg2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>
                <a:solidFill>
                  <a:schemeClr val="bg2"/>
                </a:solidFill>
              </a:rPr>
              <a:t>Mongoose gives us a </a:t>
            </a:r>
            <a:r>
              <a:rPr lang="en-US" sz="2400" b="1" dirty="0">
                <a:solidFill>
                  <a:schemeClr val="bg1"/>
                </a:solidFill>
              </a:rPr>
              <a:t>schema-based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smtClean="0">
                <a:solidFill>
                  <a:schemeClr val="bg2"/>
                </a:solidFill>
              </a:rPr>
              <a:t>solution</a:t>
            </a:r>
            <a:endParaRPr lang="bg-BG" sz="2400" dirty="0" smtClean="0">
              <a:solidFill>
                <a:schemeClr val="bg2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bg-BG" sz="2400" dirty="0">
              <a:solidFill>
                <a:schemeClr val="bg2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bg-BG" sz="2400" dirty="0" smtClean="0">
              <a:solidFill>
                <a:schemeClr val="bg2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bg-BG" sz="2400" dirty="0" smtClean="0">
              <a:solidFill>
                <a:schemeClr val="bg2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2400" dirty="0">
              <a:solidFill>
                <a:schemeClr val="bg2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>
                <a:solidFill>
                  <a:schemeClr val="bg2"/>
                </a:solidFill>
              </a:rPr>
              <a:t>Mongoose supports all </a:t>
            </a:r>
            <a:r>
              <a:rPr lang="en-US" sz="2400" b="1" dirty="0">
                <a:solidFill>
                  <a:schemeClr val="bg1"/>
                </a:solidFill>
              </a:rPr>
              <a:t>CRUD</a:t>
            </a:r>
            <a:r>
              <a:rPr lang="en-US" sz="2400" dirty="0">
                <a:solidFill>
                  <a:schemeClr val="bg2"/>
                </a:solidFill>
              </a:rPr>
              <a:t> operations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>
                <a:solidFill>
                  <a:schemeClr val="bg2"/>
                </a:solidFill>
              </a:rPr>
              <a:t>Chaining queries with Mongoose is </a:t>
            </a:r>
            <a:r>
              <a:rPr lang="en-US" sz="2400" dirty="0" smtClean="0">
                <a:solidFill>
                  <a:schemeClr val="bg2"/>
                </a:solidFill>
              </a:rPr>
              <a:t>possible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1092597" y="2731776"/>
            <a:ext cx="7273803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bg2"/>
                </a:solidFill>
              </a:rPr>
              <a:t>let</a:t>
            </a:r>
            <a:r>
              <a:rPr lang="en-US" dirty="0">
                <a:solidFill>
                  <a:schemeClr val="bg2"/>
                </a:solidFill>
                <a:effectLst/>
              </a:rPr>
              <a:t> </a:t>
            </a:r>
            <a:r>
              <a:rPr lang="en-US" dirty="0" err="1">
                <a:solidFill>
                  <a:schemeClr val="bg2"/>
                </a:solidFill>
                <a:effectLst/>
              </a:rPr>
              <a:t>modelSchema</a:t>
            </a:r>
            <a:r>
              <a:rPr lang="en-US" dirty="0">
                <a:solidFill>
                  <a:schemeClr val="bg2"/>
                </a:solidFill>
                <a:effectLst/>
              </a:rPr>
              <a:t> = new </a:t>
            </a:r>
            <a:r>
              <a:rPr lang="en-US" dirty="0" err="1">
                <a:solidFill>
                  <a:schemeClr val="bg2"/>
                </a:solidFill>
                <a:effectLst/>
              </a:rPr>
              <a:t>mongoose.</a:t>
            </a:r>
            <a:r>
              <a:rPr lang="en-US" dirty="0" err="1">
                <a:solidFill>
                  <a:schemeClr val="bg1"/>
                </a:solidFill>
                <a:effectLst/>
              </a:rPr>
              <a:t>Schema</a:t>
            </a:r>
            <a:r>
              <a:rPr lang="en-US" dirty="0">
                <a:solidFill>
                  <a:schemeClr val="bg2"/>
                </a:solidFill>
                <a:effectLst/>
              </a:rPr>
              <a:t>({</a:t>
            </a:r>
          </a:p>
          <a:p>
            <a:r>
              <a:rPr lang="en-US" dirty="0" smtClean="0">
                <a:solidFill>
                  <a:schemeClr val="bg2"/>
                </a:solidFill>
                <a:effectLst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effectLst/>
              </a:rPr>
              <a:t>propString</a:t>
            </a:r>
            <a:r>
              <a:rPr lang="en-US" dirty="0">
                <a:solidFill>
                  <a:schemeClr val="bg2"/>
                </a:solidFill>
                <a:effectLst/>
              </a:rPr>
              <a:t>: String </a:t>
            </a:r>
            <a:endParaRPr lang="en-US" dirty="0" smtClean="0">
              <a:solidFill>
                <a:schemeClr val="bg2"/>
              </a:solidFill>
              <a:effectLst/>
            </a:endParaRPr>
          </a:p>
          <a:p>
            <a:r>
              <a:rPr lang="en-US" dirty="0" smtClean="0">
                <a:solidFill>
                  <a:schemeClr val="bg2"/>
                </a:solidFill>
                <a:effectLst/>
              </a:rPr>
              <a:t>})</a:t>
            </a:r>
            <a:endParaRPr lang="en-US" dirty="0">
              <a:solidFill>
                <a:schemeClr val="bg2"/>
              </a:solidFill>
              <a:effectLst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27AECFF0-ADF0-456E-8FDC-21B81BB23202}"/>
              </a:ext>
            </a:extLst>
          </p:cNvPr>
          <p:cNvSpPr txBox="1">
            <a:spLocks/>
          </p:cNvSpPr>
          <p:nvPr/>
        </p:nvSpPr>
        <p:spPr>
          <a:xfrm>
            <a:off x="1030794" y="4896000"/>
            <a:ext cx="733560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bg2"/>
                </a:solidFill>
              </a:rPr>
              <a:t>Student.</a:t>
            </a:r>
            <a:r>
              <a:rPr lang="en-US" dirty="0" err="1" smtClean="0">
                <a:solidFill>
                  <a:schemeClr val="bg1"/>
                </a:solidFill>
              </a:rPr>
              <a:t>find</a:t>
            </a:r>
            <a:r>
              <a:rPr lang="en-US" dirty="0" smtClean="0">
                <a:solidFill>
                  <a:schemeClr val="bg2"/>
                </a:solidFill>
              </a:rPr>
              <a:t>({}).</a:t>
            </a:r>
            <a:r>
              <a:rPr lang="en-US" dirty="0">
                <a:solidFill>
                  <a:schemeClr val="bg1"/>
                </a:solidFill>
              </a:rPr>
              <a:t>where</a:t>
            </a:r>
            <a:r>
              <a:rPr lang="en-US" dirty="0">
                <a:solidFill>
                  <a:schemeClr val="bg2"/>
                </a:solidFill>
              </a:rPr>
              <a:t>('</a:t>
            </a:r>
            <a:r>
              <a:rPr lang="en-US" dirty="0" err="1">
                <a:solidFill>
                  <a:schemeClr val="bg2"/>
                </a:solidFill>
              </a:rPr>
              <a:t>firstName</a:t>
            </a:r>
            <a:r>
              <a:rPr lang="en-US" dirty="0">
                <a:solidFill>
                  <a:schemeClr val="bg2"/>
                </a:solidFill>
              </a:rPr>
              <a:t>').</a:t>
            </a:r>
            <a:r>
              <a:rPr lang="en-US" dirty="0">
                <a:solidFill>
                  <a:schemeClr val="bg1"/>
                </a:solidFill>
              </a:rPr>
              <a:t>equals</a:t>
            </a:r>
            <a:r>
              <a:rPr lang="en-US" dirty="0">
                <a:solidFill>
                  <a:schemeClr val="bg2"/>
                </a:solidFill>
              </a:rPr>
              <a:t>('</a:t>
            </a:r>
            <a:r>
              <a:rPr lang="en-US" dirty="0" err="1">
                <a:solidFill>
                  <a:schemeClr val="bg2"/>
                </a:solidFill>
              </a:rPr>
              <a:t>gosho</a:t>
            </a:r>
            <a:r>
              <a:rPr lang="en-US" dirty="0" smtClean="0">
                <a:solidFill>
                  <a:schemeClr val="bg2"/>
                </a:solidFill>
              </a:rPr>
              <a:t>')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.</a:t>
            </a:r>
            <a:r>
              <a:rPr lang="en-US" dirty="0">
                <a:solidFill>
                  <a:schemeClr val="bg2"/>
                </a:solidFill>
              </a:rPr>
              <a:t>where('age').</a:t>
            </a:r>
            <a:r>
              <a:rPr lang="en-US" dirty="0" err="1">
                <a:solidFill>
                  <a:schemeClr val="bg1"/>
                </a:solidFill>
              </a:rPr>
              <a:t>gt</a:t>
            </a:r>
            <a:r>
              <a:rPr lang="en-US" dirty="0">
                <a:solidFill>
                  <a:schemeClr val="bg2"/>
                </a:solidFill>
              </a:rPr>
              <a:t>(18).</a:t>
            </a:r>
            <a:r>
              <a:rPr lang="en-US" dirty="0" err="1">
                <a:solidFill>
                  <a:schemeClr val="bg1"/>
                </a:solidFill>
              </a:rPr>
              <a:t>lt</a:t>
            </a:r>
            <a:r>
              <a:rPr lang="en-US" dirty="0">
                <a:solidFill>
                  <a:schemeClr val="bg2"/>
                </a:solidFill>
              </a:rPr>
              <a:t>(65).</a:t>
            </a:r>
            <a:r>
              <a:rPr lang="en-US" dirty="0">
                <a:solidFill>
                  <a:schemeClr val="bg1"/>
                </a:solidFill>
              </a:rPr>
              <a:t>sort</a:t>
            </a:r>
            <a:r>
              <a:rPr lang="en-US" dirty="0">
                <a:solidFill>
                  <a:schemeClr val="bg2"/>
                </a:solidFill>
              </a:rPr>
              <a:t>({</a:t>
            </a:r>
            <a:r>
              <a:rPr lang="en-US" dirty="0" smtClean="0">
                <a:solidFill>
                  <a:schemeClr val="bg2"/>
                </a:solidFill>
              </a:rPr>
              <a:t>age:1</a:t>
            </a:r>
            <a:r>
              <a:rPr lang="en-US" dirty="0">
                <a:solidFill>
                  <a:schemeClr val="bg2"/>
                </a:solidFill>
              </a:rPr>
              <a:t>}).</a:t>
            </a:r>
            <a:r>
              <a:rPr lang="en-US" dirty="0">
                <a:solidFill>
                  <a:schemeClr val="bg1"/>
                </a:solidFill>
              </a:rPr>
              <a:t>skip</a:t>
            </a:r>
            <a:r>
              <a:rPr lang="en-US" dirty="0">
                <a:solidFill>
                  <a:schemeClr val="bg2"/>
                </a:solidFill>
              </a:rPr>
              <a:t>(10</a:t>
            </a:r>
            <a:r>
              <a:rPr lang="en-US" dirty="0" smtClean="0">
                <a:solidFill>
                  <a:schemeClr val="bg2"/>
                </a:solidFill>
              </a:rPr>
              <a:t>)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limit</a:t>
            </a:r>
            <a:r>
              <a:rPr lang="en-US" dirty="0">
                <a:solidFill>
                  <a:schemeClr val="bg2"/>
                </a:solidFill>
              </a:rPr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https://softuni.bg/courses/express-js-fundamentals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7387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30356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700671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8515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4266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89132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 files in a directory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(2)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846221C-3ABC-494B-AF86-1278AABA0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71" y="3505200"/>
            <a:ext cx="9451261" cy="269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data = fs.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readdir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('./myDir', 'utf8', (err, data)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(err)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console.log(err);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console.log(data);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xmlns="" id="{6AC3A2E9-2665-479C-BF10-F3E0DB7D0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823" y="4887992"/>
            <a:ext cx="5094468" cy="1055608"/>
          </a:xfrm>
          <a:prstGeom prst="wedgeRoundRectCallout">
            <a:avLst>
              <a:gd name="adj1" fmla="val -65370"/>
              <a:gd name="adj2" fmla="val 19945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result is an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strings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containing all filenames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09EF654-035E-4AC2-8232-B04B8C8DF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71" y="2133600"/>
            <a:ext cx="9451261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data = fs.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readdirSync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('./myDir', 'utf8');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console.log(data);</a:t>
            </a:r>
          </a:p>
        </p:txBody>
      </p:sp>
      <p:sp>
        <p:nvSpPr>
          <p:cNvPr id="7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3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dirty="0"/>
              <a:t> a directory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(3)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9F4EBFF-D091-43A8-ABF6-ACEB2A70F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45" y="3159610"/>
            <a:ext cx="9451261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mkdir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('./myDir', err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(err)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console.log(err);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E5FCC8F-2B39-4EAA-BF83-830B11367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45" y="2133600"/>
            <a:ext cx="9451261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mkdirSync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('./myDir');</a:t>
            </a:r>
          </a:p>
        </p:txBody>
      </p:sp>
      <p:sp>
        <p:nvSpPr>
          <p:cNvPr id="7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0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Rename</a:t>
            </a:r>
            <a:r>
              <a:rPr lang="en-US" dirty="0"/>
              <a:t> file or directory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(4)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2C5B876-FC10-4618-9A45-6368A814A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45" y="2133600"/>
            <a:ext cx="9451261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renameSync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('./oldName', './newName');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CB2C90A-8949-4EE4-81C0-744E84C5B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45" y="3262174"/>
            <a:ext cx="9451261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rename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('./oldName', './newName', err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(err)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console.log(err);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8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4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Write</a:t>
            </a:r>
            <a:r>
              <a:rPr lang="en-US" dirty="0"/>
              <a:t> a file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(5)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CCD288E-D449-44DF-9046-41C9C28C5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45" y="1828800"/>
            <a:ext cx="9451261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const fs = require('fs');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filePath = './data.txt';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data = 'Some text';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359BF26-E00B-42E9-8ACD-C3C9EA946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45" y="4078078"/>
            <a:ext cx="9451261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fs.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writeFile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(filePath, data, err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(err)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console.log(err);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5FDD08C-6D90-4243-8023-274B576E3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45" y="3317309"/>
            <a:ext cx="9451261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fs.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writeFileSync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(filePath, data);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C41D8B8F-9657-4FF9-A13D-63AEA4F0B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241" y="2486125"/>
            <a:ext cx="3910312" cy="578882"/>
          </a:xfrm>
          <a:prstGeom prst="wedgeRoundRectCallout">
            <a:avLst>
              <a:gd name="adj1" fmla="val -44067"/>
              <a:gd name="adj2" fmla="val 10607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encoding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utf8</a:t>
            </a:r>
          </a:p>
        </p:txBody>
      </p:sp>
      <p:sp>
        <p:nvSpPr>
          <p:cNvPr id="10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87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4574</TotalTime>
  <Words>2294</Words>
  <Application>Microsoft Office PowerPoint</Application>
  <PresentationFormat>Widescreen</PresentationFormat>
  <Paragraphs>526</Paragraphs>
  <Slides>55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Persistence</vt:lpstr>
      <vt:lpstr>Table of Contents</vt:lpstr>
      <vt:lpstr>Have a Question?</vt:lpstr>
      <vt:lpstr>PowerPoint Presentation</vt:lpstr>
      <vt:lpstr>Working with the File System</vt:lpstr>
      <vt:lpstr>Working with the File System (2)</vt:lpstr>
      <vt:lpstr>Working with the File System (3)</vt:lpstr>
      <vt:lpstr>Working with the File System (4)</vt:lpstr>
      <vt:lpstr>Working with the File System (5)</vt:lpstr>
      <vt:lpstr>Working with the File System (6)</vt:lpstr>
      <vt:lpstr>Working with the File System (7)</vt:lpstr>
      <vt:lpstr>PowerPoint Presentation</vt:lpstr>
      <vt:lpstr>PowerPoint Presentation</vt:lpstr>
      <vt:lpstr>Relational Database</vt:lpstr>
      <vt:lpstr>Relational Database - Example</vt:lpstr>
      <vt:lpstr>Non-relational Database (NoSQL)</vt:lpstr>
      <vt:lpstr>PowerPoint Presentation</vt:lpstr>
      <vt:lpstr>Install MongoDB</vt:lpstr>
      <vt:lpstr>Configure MongoDB</vt:lpstr>
      <vt:lpstr>Working with MongoDB Shell Client</vt:lpstr>
      <vt:lpstr>Working with MongoDB GUI</vt:lpstr>
      <vt:lpstr>Working with MongoDB from Node.js - Example</vt:lpstr>
      <vt:lpstr>PowerPoint Presentation</vt:lpstr>
      <vt:lpstr>Mongoose Overview</vt:lpstr>
      <vt:lpstr>Working with Mongoose in Node.js</vt:lpstr>
      <vt:lpstr>MongoDB Hosting</vt:lpstr>
      <vt:lpstr>PowerPoint Presentation</vt:lpstr>
      <vt:lpstr>Mongoose Models</vt:lpstr>
      <vt:lpstr>Model Methods</vt:lpstr>
      <vt:lpstr>Model Virtual Properties</vt:lpstr>
      <vt:lpstr>Property Validation</vt:lpstr>
      <vt:lpstr>Exporting Modules</vt:lpstr>
      <vt:lpstr>Using Modules</vt:lpstr>
      <vt:lpstr>PowerPoint Presentation</vt:lpstr>
      <vt:lpstr>CRUD with Mongoose</vt:lpstr>
      <vt:lpstr>CRUD with Mongoose</vt:lpstr>
      <vt:lpstr>Create Example</vt:lpstr>
      <vt:lpstr>Read Example</vt:lpstr>
      <vt:lpstr>Update Example</vt:lpstr>
      <vt:lpstr>Remove &amp; Count Example</vt:lpstr>
      <vt:lpstr>PowerPoint Presentation</vt:lpstr>
      <vt:lpstr>Mongoose Queries</vt:lpstr>
      <vt:lpstr>Mongoose Queries Example</vt:lpstr>
      <vt:lpstr>Mongoose Queries Example 2</vt:lpstr>
      <vt:lpstr>PowerPoint Presentation</vt:lpstr>
      <vt:lpstr>Population Definition</vt:lpstr>
      <vt:lpstr>Example</vt:lpstr>
      <vt:lpstr>Population</vt:lpstr>
      <vt:lpstr>Query Conditions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MongoDB &amp; Mongoose</dc:title>
  <dc:creator>Alen Paunov</dc:creator>
  <cp:keywords>Node.js, ExpressJS, Software University, SoftUni, programming, coding, software development, education, training, course</cp:keywords>
  <cp:lastModifiedBy>Kiril Kirilov</cp:lastModifiedBy>
  <cp:revision>97</cp:revision>
  <dcterms:created xsi:type="dcterms:W3CDTF">2018-05-23T13:08:44Z</dcterms:created>
  <dcterms:modified xsi:type="dcterms:W3CDTF">2019-01-21T15:47:17Z</dcterms:modified>
  <cp:category>programming, education, software engineering, software development </cp:category>
</cp:coreProperties>
</file>