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7"/>
  </p:notesMasterIdLst>
  <p:sldIdLst>
    <p:sldId id="260" r:id="rId6"/>
  </p:sldIdLst>
  <p:sldSz cx="25199975" cy="18000663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B162E-4648-C8C0-03A3-F4735D71502D}" v="1" dt="2024-12-02T15:42:35.919"/>
    <p1510:client id="{29F581D2-C785-4E17-82B5-2D0BD25E2D98}" v="35" dt="2024-12-04T06:32:38.033"/>
    <p1510:client id="{E6BC731C-0ABB-4C2E-B314-B4531FA38D5F}" v="49" dt="2024-12-03T06:39:45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312" y="24"/>
      </p:cViewPr>
      <p:guideLst>
        <p:guide orient="horz" pos="5670"/>
        <p:guide pos="793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WA FADHIL" userId="S::nazwa.535210101@stu.untar.ac.id::ad19c857-9889-4930-be8c-3bcc06c2628a" providerId="AD" clId="Web-{29F581D2-C785-4E17-82B5-2D0BD25E2D98}"/>
    <pc:docChg chg="modSld">
      <pc:chgData name="NAZWA FADHIL" userId="S::nazwa.535210101@stu.untar.ac.id::ad19c857-9889-4930-be8c-3bcc06c2628a" providerId="AD" clId="Web-{29F581D2-C785-4E17-82B5-2D0BD25E2D98}" dt="2024-12-04T06:32:29.315" v="23"/>
      <pc:docMkLst>
        <pc:docMk/>
      </pc:docMkLst>
      <pc:sldChg chg="addSp delSp">
        <pc:chgData name="NAZWA FADHIL" userId="S::nazwa.535210101@stu.untar.ac.id::ad19c857-9889-4930-be8c-3bcc06c2628a" providerId="AD" clId="Web-{29F581D2-C785-4E17-82B5-2D0BD25E2D98}" dt="2024-12-04T06:32:29.315" v="23"/>
        <pc:sldMkLst>
          <pc:docMk/>
          <pc:sldMk cId="0" sldId="260"/>
        </pc:sldMkLst>
        <pc:spChg chg="add del">
          <ac:chgData name="NAZWA FADHIL" userId="S::nazwa.535210101@stu.untar.ac.id::ad19c857-9889-4930-be8c-3bcc06c2628a" providerId="AD" clId="Web-{29F581D2-C785-4E17-82B5-2D0BD25E2D98}" dt="2024-12-04T06:32:29.299" v="12"/>
          <ac:spMkLst>
            <pc:docMk/>
            <pc:sldMk cId="0" sldId="260"/>
            <ac:spMk id="3" creationId="{3808C7E1-3BA8-FBA8-8019-7DF6C9976965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13"/>
          <ac:spMkLst>
            <pc:docMk/>
            <pc:sldMk cId="0" sldId="260"/>
            <ac:spMk id="4" creationId="{AC99A59D-CD6B-048B-431E-EA4249F9E9AA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14"/>
          <ac:spMkLst>
            <pc:docMk/>
            <pc:sldMk cId="0" sldId="260"/>
            <ac:spMk id="5" creationId="{68F603E6-4A74-EC58-A14C-57663EB034AD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15"/>
          <ac:spMkLst>
            <pc:docMk/>
            <pc:sldMk cId="0" sldId="260"/>
            <ac:spMk id="6" creationId="{32AC0133-931C-1947-3A0F-B5D4E6564776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16"/>
          <ac:spMkLst>
            <pc:docMk/>
            <pc:sldMk cId="0" sldId="260"/>
            <ac:spMk id="7" creationId="{69D929F5-FCFF-80EB-0CC9-5EC3835F72A1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17"/>
          <ac:spMkLst>
            <pc:docMk/>
            <pc:sldMk cId="0" sldId="260"/>
            <ac:spMk id="8" creationId="{25AFCADF-443A-971C-FB4E-A01317ACB686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20"/>
          <ac:spMkLst>
            <pc:docMk/>
            <pc:sldMk cId="0" sldId="260"/>
            <ac:spMk id="13" creationId="{4E91132E-FC8E-6149-B3DF-72D39AC8D100}"/>
          </ac:spMkLst>
        </pc:spChg>
        <pc:spChg chg="add del">
          <ac:chgData name="NAZWA FADHIL" userId="S::nazwa.535210101@stu.untar.ac.id::ad19c857-9889-4930-be8c-3bcc06c2628a" providerId="AD" clId="Web-{29F581D2-C785-4E17-82B5-2D0BD25E2D98}" dt="2024-12-04T06:32:29.315" v="22"/>
          <ac:spMkLst>
            <pc:docMk/>
            <pc:sldMk cId="0" sldId="260"/>
            <ac:spMk id="18" creationId="{C5807A47-EC06-0E3E-1412-3A1749872599}"/>
          </ac:spMkLst>
        </pc:spChg>
        <pc:picChg chg="add del">
          <ac:chgData name="NAZWA FADHIL" userId="S::nazwa.535210101@stu.untar.ac.id::ad19c857-9889-4930-be8c-3bcc06c2628a" providerId="AD" clId="Web-{29F581D2-C785-4E17-82B5-2D0BD25E2D98}" dt="2024-12-04T06:32:29.315" v="23"/>
          <ac:picMkLst>
            <pc:docMk/>
            <pc:sldMk cId="0" sldId="260"/>
            <ac:picMk id="2" creationId="{7A9C9C8F-D258-47E4-8871-EA42051E3E3C}"/>
          </ac:picMkLst>
        </pc:picChg>
        <pc:picChg chg="add del">
          <ac:chgData name="NAZWA FADHIL" userId="S::nazwa.535210101@stu.untar.ac.id::ad19c857-9889-4930-be8c-3bcc06c2628a" providerId="AD" clId="Web-{29F581D2-C785-4E17-82B5-2D0BD25E2D98}" dt="2024-12-04T06:32:29.315" v="18"/>
          <ac:picMkLst>
            <pc:docMk/>
            <pc:sldMk cId="0" sldId="260"/>
            <ac:picMk id="9" creationId="{2BCC942A-ED42-A9DA-173F-44313243F47A}"/>
          </ac:picMkLst>
        </pc:picChg>
        <pc:picChg chg="add del">
          <ac:chgData name="NAZWA FADHIL" userId="S::nazwa.535210101@stu.untar.ac.id::ad19c857-9889-4930-be8c-3bcc06c2628a" providerId="AD" clId="Web-{29F581D2-C785-4E17-82B5-2D0BD25E2D98}" dt="2024-12-04T06:32:29.315" v="19"/>
          <ac:picMkLst>
            <pc:docMk/>
            <pc:sldMk cId="0" sldId="260"/>
            <ac:picMk id="10" creationId="{DAA9E805-6A4E-9D47-A5C0-09DE26B4B7F2}"/>
          </ac:picMkLst>
        </pc:picChg>
        <pc:picChg chg="add del">
          <ac:chgData name="NAZWA FADHIL" userId="S::nazwa.535210101@stu.untar.ac.id::ad19c857-9889-4930-be8c-3bcc06c2628a" providerId="AD" clId="Web-{29F581D2-C785-4E17-82B5-2D0BD25E2D98}" dt="2024-12-04T06:32:29.315" v="21"/>
          <ac:picMkLst>
            <pc:docMk/>
            <pc:sldMk cId="0" sldId="260"/>
            <ac:picMk id="11" creationId="{E966E515-576F-2889-7B37-044AD4BEB4CB}"/>
          </ac:picMkLst>
        </pc:picChg>
      </pc:sldChg>
    </pc:docChg>
  </pc:docChgLst>
  <pc:docChgLst>
    <pc:chgData name="JAMES TIRTA HALIM" userId="S::james.535210025@stu.untar.ac.id::a14d3a39-1fb9-487b-925c-570adae198dd" providerId="AD" clId="Web-{E6BC731C-0ABB-4C2E-B314-B4531FA38D5F}"/>
    <pc:docChg chg="modSld">
      <pc:chgData name="JAMES TIRTA HALIM" userId="S::james.535210025@stu.untar.ac.id::a14d3a39-1fb9-487b-925c-570adae198dd" providerId="AD" clId="Web-{E6BC731C-0ABB-4C2E-B314-B4531FA38D5F}" dt="2024-12-03T06:39:42.123" v="23" actId="20577"/>
      <pc:docMkLst>
        <pc:docMk/>
      </pc:docMkLst>
      <pc:sldChg chg="modSp">
        <pc:chgData name="JAMES TIRTA HALIM" userId="S::james.535210025@stu.untar.ac.id::a14d3a39-1fb9-487b-925c-570adae198dd" providerId="AD" clId="Web-{E6BC731C-0ABB-4C2E-B314-B4531FA38D5F}" dt="2024-12-03T06:39:42.123" v="23" actId="20577"/>
        <pc:sldMkLst>
          <pc:docMk/>
          <pc:sldMk cId="0" sldId="260"/>
        </pc:sldMkLst>
        <pc:spChg chg="mod">
          <ac:chgData name="JAMES TIRTA HALIM" userId="S::james.535210025@stu.untar.ac.id::a14d3a39-1fb9-487b-925c-570adae198dd" providerId="AD" clId="Web-{E6BC731C-0ABB-4C2E-B314-B4531FA38D5F}" dt="2024-12-03T06:39:42.123" v="23" actId="20577"/>
          <ac:spMkLst>
            <pc:docMk/>
            <pc:sldMk cId="0" sldId="260"/>
            <ac:spMk id="7" creationId="{69D929F5-FCFF-80EB-0CC9-5EC3835F72A1}"/>
          </ac:spMkLst>
        </pc:spChg>
      </pc:sldChg>
    </pc:docChg>
  </pc:docChgLst>
  <pc:docChgLst>
    <pc:chgData name="DONY DONY" userId="S::dony.535210081@stu.untar.ac.id::65f5262e-1577-4e5c-95c0-d573e66c25ad" providerId="AD" clId="Web-{0C9B162E-4648-C8C0-03A3-F4735D71502D}"/>
    <pc:docChg chg="modSld">
      <pc:chgData name="DONY DONY" userId="S::dony.535210081@stu.untar.ac.id::65f5262e-1577-4e5c-95c0-d573e66c25ad" providerId="AD" clId="Web-{0C9B162E-4648-C8C0-03A3-F4735D71502D}" dt="2024-12-02T15:42:35.919" v="0" actId="1076"/>
      <pc:docMkLst>
        <pc:docMk/>
      </pc:docMkLst>
      <pc:sldChg chg="modSp">
        <pc:chgData name="DONY DONY" userId="S::dony.535210081@stu.untar.ac.id::65f5262e-1577-4e5c-95c0-d573e66c25ad" providerId="AD" clId="Web-{0C9B162E-4648-C8C0-03A3-F4735D71502D}" dt="2024-12-02T15:42:35.919" v="0" actId="1076"/>
        <pc:sldMkLst>
          <pc:docMk/>
          <pc:sldMk cId="0" sldId="260"/>
        </pc:sldMkLst>
        <pc:picChg chg="mod">
          <ac:chgData name="DONY DONY" userId="S::dony.535210081@stu.untar.ac.id::65f5262e-1577-4e5c-95c0-d573e66c25ad" providerId="AD" clId="Web-{0C9B162E-4648-C8C0-03A3-F4735D71502D}" dt="2024-12-02T15:42:35.919" v="0" actId="1076"/>
          <ac:picMkLst>
            <pc:docMk/>
            <pc:sldMk cId="0" sldId="260"/>
            <ac:picMk id="10" creationId="{DAA9E805-6A4E-9D47-A5C0-09DE26B4B7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85800"/>
            <a:ext cx="4800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f7388990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2f7388990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85800"/>
            <a:ext cx="4800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11" name="Google Shape;11;p2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010293" y="4628167"/>
            <a:ext cx="21187656" cy="5825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10781" y="11104171"/>
            <a:ext cx="21187656" cy="189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2288481" y="14590669"/>
            <a:ext cx="2055250" cy="160377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2010293" y="2568599"/>
            <a:ext cx="21188483" cy="4356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2010293" y="7954407"/>
            <a:ext cx="21188483" cy="553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3149997" y="2945943"/>
            <a:ext cx="18899981" cy="626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12402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3149997" y="9454516"/>
            <a:ext cx="18899981" cy="434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961"/>
            </a:lvl1pPr>
            <a:lvl2pPr lvl="1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4134"/>
            </a:lvl2pPr>
            <a:lvl3pPr lvl="2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858"/>
            </a:lvl3pPr>
            <a:lvl4pPr lvl="3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4pPr>
            <a:lvl5pPr lvl="4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5pPr>
            <a:lvl6pPr lvl="5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6pPr>
            <a:lvl7pPr lvl="6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7pPr>
            <a:lvl8pPr lvl="7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8pPr>
            <a:lvl9pPr lvl="8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1732499" y="4791844"/>
            <a:ext cx="21734978" cy="114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1719375" y="4487670"/>
            <a:ext cx="21734978" cy="748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12402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719375" y="12046277"/>
            <a:ext cx="21734978" cy="393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4961">
                <a:solidFill>
                  <a:srgbClr val="888888"/>
                </a:solidFill>
              </a:defRPr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4134">
                <a:solidFill>
                  <a:srgbClr val="888888"/>
                </a:solidFill>
              </a:defRPr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3858">
                <a:solidFill>
                  <a:srgbClr val="888888"/>
                </a:solidFill>
              </a:defRPr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1732498" y="4791844"/>
            <a:ext cx="10709989" cy="114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2"/>
          </p:nvPr>
        </p:nvSpPr>
        <p:spPr>
          <a:xfrm>
            <a:off x="12757488" y="4791844"/>
            <a:ext cx="10709989" cy="114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735781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1735781" y="4412663"/>
            <a:ext cx="10660769" cy="216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961" b="1"/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4134" b="1"/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858" b="1"/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1735781" y="6575243"/>
            <a:ext cx="10660769" cy="967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3"/>
          </p:nvPr>
        </p:nvSpPr>
        <p:spPr>
          <a:xfrm>
            <a:off x="12757489" y="4412663"/>
            <a:ext cx="10713272" cy="216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961" b="1"/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4134" b="1"/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858" b="1"/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"/>
          </p:nvPr>
        </p:nvSpPr>
        <p:spPr>
          <a:xfrm>
            <a:off x="12757489" y="6575243"/>
            <a:ext cx="10713272" cy="967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10713272" y="2591765"/>
            <a:ext cx="12757487" cy="1279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1049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6614"/>
            </a:lvl1pPr>
            <a:lvl2pPr marL="2519995" lvl="1" indent="-997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5787"/>
            </a:lvl2pPr>
            <a:lvl3pPr marL="3779992" lvl="2" indent="-94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4961"/>
            </a:lvl3pPr>
            <a:lvl4pPr marL="5039990" lvl="3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4pPr>
            <a:lvl5pPr marL="6299987" lvl="4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5pPr>
            <a:lvl6pPr marL="7559985" lvl="5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6pPr>
            <a:lvl7pPr marL="8819982" lvl="6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7pPr>
            <a:lvl8pPr marL="10079980" lvl="7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8pPr>
            <a:lvl9pPr marL="11339977" lvl="8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1735780" y="5400201"/>
            <a:ext cx="8127648" cy="100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3031"/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2480"/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010293" y="4628167"/>
            <a:ext cx="21188483" cy="5314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>
            <a:spLocks noGrp="1"/>
          </p:cNvSpPr>
          <p:nvPr>
            <p:ph type="pic" idx="2"/>
          </p:nvPr>
        </p:nvSpPr>
        <p:spPr>
          <a:xfrm>
            <a:off x="10713272" y="2591765"/>
            <a:ext cx="12757487" cy="12792139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1735780" y="5400201"/>
            <a:ext cx="8127648" cy="100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3031"/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2480"/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 rot="5400000">
            <a:off x="6889359" y="-365016"/>
            <a:ext cx="11421257" cy="2173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 rot="5400000">
            <a:off x="13123240" y="5868861"/>
            <a:ext cx="15254732" cy="543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 rot="5400000">
            <a:off x="2098251" y="592617"/>
            <a:ext cx="15254732" cy="15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25" name="Google Shape;25;p4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010293" y="4614868"/>
            <a:ext cx="21189310" cy="1873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010293" y="7275421"/>
            <a:ext cx="21189310" cy="7913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33" name="Google Shape;33;p5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010293" y="4614868"/>
            <a:ext cx="21188483" cy="1873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2009949" y="7275421"/>
            <a:ext cx="10401604" cy="7913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12797321" y="7275421"/>
            <a:ext cx="10401604" cy="7913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42" name="Google Shape;42;p6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2010293" y="4614868"/>
            <a:ext cx="21188483" cy="1873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49" name="Google Shape;49;p7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11809" y="4614868"/>
            <a:ext cx="9096959" cy="4834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987626" y="9735179"/>
            <a:ext cx="9096959" cy="5590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2288481" y="14590669"/>
            <a:ext cx="2055250" cy="160377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010293" y="3024783"/>
            <a:ext cx="19349745" cy="10446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12599988" cy="180006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63" name="Google Shape;63;p9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011809" y="4614868"/>
            <a:ext cx="9096959" cy="590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997892" y="11064362"/>
            <a:ext cx="9096959" cy="265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4259661" y="4733770"/>
            <a:ext cx="9299518" cy="10588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997892" y="15302579"/>
            <a:ext cx="21213286" cy="1611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259997" lvl="0" indent="-6299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9015" y="1557450"/>
            <a:ext cx="23481945" cy="200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9015" y="4033307"/>
            <a:ext cx="23481945" cy="1195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732499" y="4791844"/>
            <a:ext cx="21734978" cy="114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9C9C8F-D258-47E4-8871-EA42051E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767" y="122758"/>
            <a:ext cx="3430894" cy="1729508"/>
          </a:xfrm>
          <a:prstGeom prst="rect">
            <a:avLst/>
          </a:prstGeom>
        </p:spPr>
      </p:pic>
      <p:sp>
        <p:nvSpPr>
          <p:cNvPr id="3" name="Shape 130">
            <a:extLst>
              <a:ext uri="{FF2B5EF4-FFF2-40B4-BE49-F238E27FC236}">
                <a16:creationId xmlns:a16="http://schemas.microsoft.com/office/drawing/2014/main" id="{3808C7E1-3BA8-FBA8-8019-7DF6C9976965}"/>
              </a:ext>
            </a:extLst>
          </p:cNvPr>
          <p:cNvSpPr/>
          <p:nvPr/>
        </p:nvSpPr>
        <p:spPr>
          <a:xfrm>
            <a:off x="17100521" y="4217789"/>
            <a:ext cx="7825952" cy="12003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Kesimpulan</a:t>
            </a:r>
            <a:r>
              <a:rPr b="0" dirty="0"/>
              <a:t>(Arial 28 Bold)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coding dan non-coding: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MANOVA Two-Ways,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STeM</a:t>
            </a:r>
            <a:r>
              <a:rPr lang="en-ID" dirty="0"/>
              <a:t> (Science, Technology, dan Math) </a:t>
            </a:r>
            <a:r>
              <a:rPr lang="en-ID" dirty="0" err="1"/>
              <a:t>siswa</a:t>
            </a:r>
            <a:r>
              <a:rPr lang="en-ID" dirty="0"/>
              <a:t> yang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coding dan </a:t>
            </a:r>
            <a:r>
              <a:rPr lang="en-ID" dirty="0" err="1"/>
              <a:t>siswa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coding, </a:t>
            </a:r>
            <a:r>
              <a:rPr lang="en-ID" dirty="0" err="1"/>
              <a:t>siswa</a:t>
            </a:r>
            <a:r>
              <a:rPr lang="en-ID" dirty="0"/>
              <a:t> yang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coding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di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mata</a:t>
            </a:r>
            <a:r>
              <a:rPr lang="en-ID" dirty="0"/>
              <a:t> Pelajaran </a:t>
            </a:r>
            <a:r>
              <a:rPr lang="en-ID" dirty="0" err="1"/>
              <a:t>tersebut</a:t>
            </a:r>
            <a:r>
              <a:rPr lang="en-ID" dirty="0"/>
              <a:t>,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pengenalan</a:t>
            </a:r>
            <a:r>
              <a:rPr lang="en-ID" dirty="0"/>
              <a:t> coding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keterampilan</a:t>
            </a:r>
            <a:r>
              <a:rPr lang="en-ID" dirty="0"/>
              <a:t> </a:t>
            </a:r>
            <a:r>
              <a:rPr lang="en-ID" dirty="0" err="1"/>
              <a:t>berpikir</a:t>
            </a:r>
            <a:r>
              <a:rPr lang="en-ID" dirty="0"/>
              <a:t> </a:t>
            </a:r>
            <a:r>
              <a:rPr lang="en-ID" dirty="0" err="1"/>
              <a:t>logis</a:t>
            </a:r>
            <a:r>
              <a:rPr lang="en-ID" dirty="0"/>
              <a:t> dan </a:t>
            </a:r>
            <a:r>
              <a:rPr lang="en-ID" dirty="0" err="1"/>
              <a:t>sistematis</a:t>
            </a:r>
            <a:r>
              <a:rPr lang="en-ID" dirty="0"/>
              <a:t>.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lang="en-ID" dirty="0"/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Ucapan</a:t>
            </a:r>
            <a:r>
              <a:rPr dirty="0"/>
              <a:t> Terima Kasih  </a:t>
            </a:r>
            <a:r>
              <a:rPr b="0" dirty="0"/>
              <a:t>(Arial 28 Bold)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Terima </a:t>
            </a:r>
            <a:r>
              <a:rPr dirty="0" err="1"/>
              <a:t>kasih</a:t>
            </a:r>
            <a:r>
              <a:rPr dirty="0"/>
              <a:t> kepada </a:t>
            </a:r>
            <a:r>
              <a:rPr lang="en-US" dirty="0"/>
              <a:t>Dosen Pembimbing yang telah membantu dalam menyelesaikan </a:t>
            </a:r>
            <a:r>
              <a:rPr lang="en-US" dirty="0" err="1"/>
              <a:t>prencangan</a:t>
            </a:r>
            <a:r>
              <a:rPr lang="en-US" dirty="0"/>
              <a:t> ini, </a:t>
            </a:r>
            <a:r>
              <a:rPr lang="en-US" dirty="0" err="1"/>
              <a:t>serta</a:t>
            </a:r>
            <a:r>
              <a:rPr lang="en-US" dirty="0"/>
              <a:t> kepada seluruh orang tua yang telah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dalam penelitian.</a:t>
            </a:r>
            <a:endParaRPr dirty="0"/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Referensi</a:t>
            </a:r>
            <a:r>
              <a:rPr dirty="0"/>
              <a:t>  </a:t>
            </a:r>
            <a:r>
              <a:rPr b="0" dirty="0"/>
              <a:t> (Arial 28 Bold)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[1] E. </a:t>
            </a:r>
            <a:r>
              <a:rPr lang="en-US" dirty="0" err="1"/>
              <a:t>Relkin</a:t>
            </a:r>
            <a:r>
              <a:rPr lang="en-US" dirty="0"/>
              <a:t>, L. E. de Ruiter, and M. U. Bers, “Learning to code and the acquisition of computational thinking by young children,” </a:t>
            </a:r>
            <a:r>
              <a:rPr lang="en-US" dirty="0" err="1"/>
              <a:t>Comput</a:t>
            </a:r>
            <a:r>
              <a:rPr lang="en-US" dirty="0"/>
              <a:t> Educ, vol. 169, Aug. 2021, </a:t>
            </a:r>
            <a:r>
              <a:rPr lang="en-US" dirty="0" err="1"/>
              <a:t>doi</a:t>
            </a:r>
            <a:r>
              <a:rPr lang="en-US" dirty="0"/>
              <a:t>: 10.1016/j.compedu.2021.104222. </a:t>
            </a:r>
            <a:r>
              <a:rPr lang="en-US" sz="2000" dirty="0"/>
              <a:t>M. [2] Wang, Y. Zhou, and G. Z. Tan, “Multivariate analysis of variance (MANOVA) on the microstructure gradient of biomimetic nanofiber scaffolds fabricated by cone electrospinning,” J </a:t>
            </a:r>
            <a:r>
              <a:rPr lang="en-US" sz="2000" dirty="0" err="1"/>
              <a:t>Manuf</a:t>
            </a:r>
            <a:r>
              <a:rPr lang="en-US" sz="2000" dirty="0"/>
              <a:t> Process, vol. 44, pp. 55–61, Aug. 2019, </a:t>
            </a:r>
            <a:r>
              <a:rPr lang="en-US" sz="2000" dirty="0" err="1"/>
              <a:t>doi</a:t>
            </a:r>
            <a:r>
              <a:rPr lang="en-US" sz="2000" dirty="0"/>
              <a:t>: 10.1016/j.jmapro.2019.05.038.</a:t>
            </a:r>
          </a:p>
          <a:p>
            <a:pPr>
              <a:lnSpc>
                <a:spcPct val="15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[3]A. C. Rencher, Methods of Multivariate Analysis Second Edition, 2nd ed. Canada: WILEY-INTERSCIENCE, 2002.</a:t>
            </a:r>
            <a:endParaRPr lang="en-ID" sz="2000" dirty="0"/>
          </a:p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	      </a:t>
            </a:r>
            <a:endParaRPr sz="1600" dirty="0"/>
          </a:p>
        </p:txBody>
      </p:sp>
      <p:sp>
        <p:nvSpPr>
          <p:cNvPr id="4" name="Shape 131">
            <a:extLst>
              <a:ext uri="{FF2B5EF4-FFF2-40B4-BE49-F238E27FC236}">
                <a16:creationId xmlns:a16="http://schemas.microsoft.com/office/drawing/2014/main" id="{AC99A59D-CD6B-048B-431E-EA4249F9E9AA}"/>
              </a:ext>
            </a:extLst>
          </p:cNvPr>
          <p:cNvSpPr/>
          <p:nvPr/>
        </p:nvSpPr>
        <p:spPr>
          <a:xfrm>
            <a:off x="273502" y="4492215"/>
            <a:ext cx="7650958" cy="12407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Pendahuluan</a:t>
            </a:r>
            <a:r>
              <a:rPr b="0" dirty="0"/>
              <a:t>  (Arial 28)</a:t>
            </a:r>
            <a:endParaRPr sz="2000"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 err="1"/>
              <a:t>Transformasi</a:t>
            </a:r>
            <a:r>
              <a:rPr lang="en-ID" dirty="0"/>
              <a:t> digital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, </a:t>
            </a:r>
            <a:r>
              <a:rPr lang="en-ID" dirty="0" err="1"/>
              <a:t>pendidikan</a:t>
            </a:r>
            <a:r>
              <a:rPr lang="en-ID" dirty="0"/>
              <a:t>, </a:t>
            </a:r>
            <a:r>
              <a:rPr lang="en-ID" dirty="0" err="1"/>
              <a:t>kesehatan</a:t>
            </a:r>
            <a:r>
              <a:rPr lang="en-ID" dirty="0"/>
              <a:t>, dan </a:t>
            </a:r>
            <a:r>
              <a:rPr lang="en-ID" dirty="0" err="1"/>
              <a:t>pemerintahan</a:t>
            </a:r>
            <a:r>
              <a:rPr lang="en-ID" dirty="0"/>
              <a:t>.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dampaknya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meningkatnya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keterampilan</a:t>
            </a:r>
            <a:r>
              <a:rPr lang="en-ID" dirty="0"/>
              <a:t> coding, yang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mempersiapkan</a:t>
            </a:r>
            <a:r>
              <a:rPr lang="en-ID" dirty="0"/>
              <a:t> </a:t>
            </a:r>
            <a:r>
              <a:rPr lang="en-ID" dirty="0" err="1"/>
              <a:t>anak-anak</a:t>
            </a:r>
            <a:r>
              <a:rPr lang="en-ID" dirty="0"/>
              <a:t> </a:t>
            </a:r>
            <a:r>
              <a:rPr lang="en-ID" dirty="0" err="1"/>
              <a:t>menghadapi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masa </a:t>
            </a:r>
            <a:r>
              <a:rPr lang="en-ID" dirty="0" err="1"/>
              <a:t>depan</a:t>
            </a:r>
            <a:r>
              <a:rPr lang="en-ID" dirty="0"/>
              <a:t> [1].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mengeksplorasi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coding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STeM</a:t>
            </a:r>
            <a:r>
              <a:rPr lang="en-ID" dirty="0"/>
              <a:t>. Data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</a:t>
            </a:r>
            <a:r>
              <a:rPr lang="en-ID" dirty="0" err="1"/>
              <a:t>STeM</a:t>
            </a:r>
            <a:r>
              <a:rPr lang="en-ID" dirty="0"/>
              <a:t> yang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semester </a:t>
            </a:r>
            <a:r>
              <a:rPr lang="en-ID" dirty="0" err="1"/>
              <a:t>genap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 2023/2024 </a:t>
            </a:r>
            <a:r>
              <a:rPr lang="en-ID" dirty="0" err="1"/>
              <a:t>dari</a:t>
            </a:r>
            <a:r>
              <a:rPr lang="en-ID" dirty="0"/>
              <a:t> 60 </a:t>
            </a:r>
            <a:r>
              <a:rPr lang="en-ID" dirty="0" err="1"/>
              <a:t>anak-anak</a:t>
            </a:r>
            <a:r>
              <a:rPr lang="en-ID" dirty="0"/>
              <a:t> yang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i="1" dirty="0"/>
              <a:t>coding</a:t>
            </a:r>
            <a:r>
              <a:rPr lang="en-ID" dirty="0"/>
              <a:t> di Algorithmics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Timedoor</a:t>
            </a:r>
            <a:r>
              <a:rPr lang="en-ID" dirty="0"/>
              <a:t> 3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1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/</a:t>
            </a:r>
            <a:r>
              <a:rPr lang="en-ID" dirty="0" err="1"/>
              <a:t>kursus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pada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apapun</a:t>
            </a:r>
            <a:r>
              <a:rPr lang="en-ID" dirty="0"/>
              <a:t>, dan 60 </a:t>
            </a:r>
            <a:r>
              <a:rPr lang="en-ID" dirty="0" err="1"/>
              <a:t>anak-anak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i="1" dirty="0"/>
              <a:t>coding</a:t>
            </a:r>
            <a:r>
              <a:rPr lang="en-ID" dirty="0"/>
              <a:t> di </a:t>
            </a:r>
            <a:r>
              <a:rPr lang="en-ID" dirty="0" err="1"/>
              <a:t>daerah</a:t>
            </a:r>
            <a:r>
              <a:rPr lang="en-ID" dirty="0"/>
              <a:t> Tangerang dan Jakarta.</a:t>
            </a:r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Metode</a:t>
            </a:r>
            <a:r>
              <a:rPr dirty="0"/>
              <a:t> </a:t>
            </a:r>
            <a:r>
              <a:rPr lang="en-US" dirty="0"/>
              <a:t>MANOVA Two-Ways</a:t>
            </a:r>
            <a:endParaRPr b="0"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MANOVA Two-Ways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dua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pada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terikat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simultan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perlakuan</a:t>
            </a:r>
            <a:r>
              <a:rPr lang="en-ID" dirty="0"/>
              <a:t> dua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[2-3]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. </a:t>
            </a:r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Hasil dan Pembahasan </a:t>
            </a:r>
            <a:r>
              <a:rPr b="0" dirty="0"/>
              <a:t>(Arial 28 Bold)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Hasil </a:t>
            </a:r>
            <a:r>
              <a:rPr lang="en-ID" dirty="0" err="1"/>
              <a:t>analisis</a:t>
            </a:r>
            <a:r>
              <a:rPr lang="en-ID" dirty="0"/>
              <a:t> MANOVA Two-Ways </a:t>
            </a:r>
            <a:r>
              <a:rPr lang="en-ID" dirty="0" err="1"/>
              <a:t>ialah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Coding dan Non Coding,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1-3 dan </a:t>
            </a:r>
            <a:r>
              <a:rPr lang="en-ID" dirty="0" err="1"/>
              <a:t>kelas</a:t>
            </a:r>
            <a:r>
              <a:rPr lang="en-ID" dirty="0"/>
              <a:t> 4-6. Nilai rata-rata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Science: Coding (85.61) vs Non-Coding (80.33)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Technology: Coding (88.03) vs Non-Coding (78.95)</a:t>
            </a:r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Math: Coding (85.68) vs Non-Coding (78.85)</a:t>
            </a:r>
          </a:p>
        </p:txBody>
      </p:sp>
      <p:sp>
        <p:nvSpPr>
          <p:cNvPr id="5" name="Shape 132">
            <a:extLst>
              <a:ext uri="{FF2B5EF4-FFF2-40B4-BE49-F238E27FC236}">
                <a16:creationId xmlns:a16="http://schemas.microsoft.com/office/drawing/2014/main" id="{68F603E6-4A74-EC58-A14C-57663EB034AD}"/>
              </a:ext>
            </a:extLst>
          </p:cNvPr>
          <p:cNvSpPr/>
          <p:nvPr/>
        </p:nvSpPr>
        <p:spPr>
          <a:xfrm>
            <a:off x="5985163" y="373492"/>
            <a:ext cx="14002304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ctr">
              <a:defRPr sz="44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Dampak Kelas Coding </a:t>
            </a:r>
            <a:r>
              <a:rPr lang="en-US" dirty="0" err="1"/>
              <a:t>Terhadap</a:t>
            </a:r>
            <a:r>
              <a:rPr lang="en-US" dirty="0"/>
              <a:t> Nilai </a:t>
            </a:r>
            <a:r>
              <a:rPr lang="en-US" dirty="0" err="1"/>
              <a:t>STeM</a:t>
            </a:r>
            <a:r>
              <a:rPr lang="en-US" dirty="0"/>
              <a:t> </a:t>
            </a:r>
          </a:p>
          <a:p>
            <a:pPr algn="ctr">
              <a:defRPr sz="44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Menggunakan </a:t>
            </a:r>
            <a:r>
              <a:rPr lang="en-US" dirty="0" err="1"/>
              <a:t>Metode</a:t>
            </a:r>
            <a:r>
              <a:rPr lang="en-US" dirty="0"/>
              <a:t> MANOVA Two-Ways</a:t>
            </a:r>
          </a:p>
        </p:txBody>
      </p:sp>
      <p:sp>
        <p:nvSpPr>
          <p:cNvPr id="6" name="Shape 133">
            <a:extLst>
              <a:ext uri="{FF2B5EF4-FFF2-40B4-BE49-F238E27FC236}">
                <a16:creationId xmlns:a16="http://schemas.microsoft.com/office/drawing/2014/main" id="{32AC0133-931C-1947-3A0F-B5D4E6564776}"/>
              </a:ext>
            </a:extLst>
          </p:cNvPr>
          <p:cNvSpPr/>
          <p:nvPr/>
        </p:nvSpPr>
        <p:spPr>
          <a:xfrm>
            <a:off x="8445352" y="8607058"/>
            <a:ext cx="83092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Gambar 1. </a:t>
            </a:r>
            <a:r>
              <a:rPr lang="en-US" dirty="0" err="1"/>
              <a:t>Grafik</a:t>
            </a:r>
            <a:r>
              <a:rPr lang="en-US" dirty="0"/>
              <a:t> perbandingan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STeM</a:t>
            </a:r>
            <a:endParaRPr dirty="0"/>
          </a:p>
        </p:txBody>
      </p:sp>
      <p:sp>
        <p:nvSpPr>
          <p:cNvPr id="7" name="Shape 134">
            <a:extLst>
              <a:ext uri="{FF2B5EF4-FFF2-40B4-BE49-F238E27FC236}">
                <a16:creationId xmlns:a16="http://schemas.microsoft.com/office/drawing/2014/main" id="{69D929F5-FCFF-80EB-0CC9-5EC3835F72A1}"/>
              </a:ext>
            </a:extLst>
          </p:cNvPr>
          <p:cNvSpPr/>
          <p:nvPr/>
        </p:nvSpPr>
        <p:spPr>
          <a:xfrm>
            <a:off x="4282781" y="2343262"/>
            <a:ext cx="158417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lIns="45719" tIns="45720" rIns="45719" bIns="4572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Naramia Wijaya</a:t>
            </a:r>
            <a:r>
              <a:rPr dirty="0"/>
              <a:t>,</a:t>
            </a:r>
            <a:r>
              <a:rPr lang="en-US" dirty="0"/>
              <a:t> Program Studi Teknik Informatika</a:t>
            </a:r>
            <a:r>
              <a:rPr lang="en-ID" dirty="0"/>
              <a:t>, </a:t>
            </a:r>
            <a:r>
              <a:rPr lang="en-ID" dirty="0" err="1"/>
              <a:t>Fakultas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dirty="0"/>
              <a:t>, Universitas </a:t>
            </a:r>
            <a:r>
              <a:rPr lang="en-US" dirty="0"/>
              <a:t>Tarumanagara</a:t>
            </a:r>
            <a:endParaRPr dirty="0"/>
          </a:p>
        </p:txBody>
      </p:sp>
      <p:sp>
        <p:nvSpPr>
          <p:cNvPr id="8" name="Shape 135">
            <a:extLst>
              <a:ext uri="{FF2B5EF4-FFF2-40B4-BE49-F238E27FC236}">
                <a16:creationId xmlns:a16="http://schemas.microsoft.com/office/drawing/2014/main" id="{25AFCADF-443A-971C-FB4E-A01317ACB686}"/>
              </a:ext>
            </a:extLst>
          </p:cNvPr>
          <p:cNvSpPr/>
          <p:nvPr/>
        </p:nvSpPr>
        <p:spPr>
          <a:xfrm>
            <a:off x="4160277" y="2838056"/>
            <a:ext cx="158417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sz="2000" dirty="0" err="1"/>
              <a:t>Dyah</a:t>
            </a:r>
            <a:r>
              <a:rPr lang="en-ID" sz="2000" dirty="0"/>
              <a:t> </a:t>
            </a:r>
            <a:r>
              <a:rPr lang="en-ID" sz="2000" dirty="0" err="1"/>
              <a:t>Erny</a:t>
            </a:r>
            <a:r>
              <a:rPr lang="en-ID" sz="2000" dirty="0"/>
              <a:t> </a:t>
            </a:r>
            <a:r>
              <a:rPr lang="en-ID" sz="2000" dirty="0" err="1"/>
              <a:t>Herwindiati</a:t>
            </a:r>
            <a:r>
              <a:rPr lang="en-ID" sz="2000" dirty="0"/>
              <a:t>, Ir., </a:t>
            </a:r>
            <a:r>
              <a:rPr lang="en-ID" sz="2000" dirty="0" err="1"/>
              <a:t>M.Si</a:t>
            </a:r>
            <a:r>
              <a:rPr lang="en-ID" sz="2000" dirty="0"/>
              <a:t>., </a:t>
            </a:r>
            <a:r>
              <a:rPr lang="en-ID" sz="2000" dirty="0" err="1"/>
              <a:t>Dr.</a:t>
            </a:r>
            <a:r>
              <a:rPr lang="en-ID" sz="2000" dirty="0"/>
              <a:t>, Prof., </a:t>
            </a:r>
            <a:r>
              <a:rPr lang="en-US" dirty="0"/>
              <a:t>Program Studi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Teknik Informatika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Fakultas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Universitas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Tarumanagara</a:t>
            </a:r>
            <a:endParaRPr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91132E-FC8E-6149-B3DF-72D39AC8D100}"/>
              </a:ext>
            </a:extLst>
          </p:cNvPr>
          <p:cNvSpPr/>
          <p:nvPr/>
        </p:nvSpPr>
        <p:spPr>
          <a:xfrm>
            <a:off x="20124542" y="224866"/>
            <a:ext cx="4856570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ctr"/>
            <a:r>
              <a:rPr lang="en-US" sz="3300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Seminar </a:t>
            </a:r>
            <a:r>
              <a:rPr lang="en-US" sz="3300" b="1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Tugas</a:t>
            </a:r>
            <a:r>
              <a:rPr lang="en-US" sz="3300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Akhir </a:t>
            </a:r>
          </a:p>
          <a:p>
            <a:pPr algn="ctr"/>
            <a:r>
              <a:rPr lang="en-US" sz="3300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FTI </a:t>
            </a:r>
            <a:r>
              <a:rPr lang="en-US" sz="3300" b="1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Ganjil</a:t>
            </a:r>
            <a:r>
              <a:rPr lang="en-US" sz="3300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2024 - 2025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6E515-576F-2889-7B37-044AD4BEB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4" y="9249"/>
            <a:ext cx="4120169" cy="1971069"/>
          </a:xfrm>
          <a:prstGeom prst="rect">
            <a:avLst/>
          </a:prstGeom>
        </p:spPr>
      </p:pic>
      <p:sp>
        <p:nvSpPr>
          <p:cNvPr id="18" name="Shape 135">
            <a:extLst>
              <a:ext uri="{FF2B5EF4-FFF2-40B4-BE49-F238E27FC236}">
                <a16:creationId xmlns:a16="http://schemas.microsoft.com/office/drawing/2014/main" id="{C5807A47-EC06-0E3E-1412-3A1749872599}"/>
              </a:ext>
            </a:extLst>
          </p:cNvPr>
          <p:cNvSpPr/>
          <p:nvPr/>
        </p:nvSpPr>
        <p:spPr>
          <a:xfrm>
            <a:off x="4160276" y="3234368"/>
            <a:ext cx="158417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sz="2000" dirty="0" err="1"/>
              <a:t>Manatap</a:t>
            </a:r>
            <a:r>
              <a:rPr lang="en-ID" sz="2000" dirty="0"/>
              <a:t> </a:t>
            </a:r>
            <a:r>
              <a:rPr lang="en-ID" sz="2000" dirty="0" err="1"/>
              <a:t>Dolok</a:t>
            </a:r>
            <a:r>
              <a:rPr lang="en-ID" sz="2000" dirty="0"/>
              <a:t> Lauro </a:t>
            </a:r>
            <a:r>
              <a:rPr lang="en-ID" sz="2000" dirty="0" err="1"/>
              <a:t>S.Kom</a:t>
            </a:r>
            <a:r>
              <a:rPr lang="en-ID" sz="2000" dirty="0"/>
              <a:t>., M.M.S.I., </a:t>
            </a:r>
            <a:r>
              <a:rPr lang="en-US" dirty="0"/>
              <a:t>Program Studi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Teknik Informatika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Fakultas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Universitas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Tarumanagara</a:t>
            </a:r>
            <a:endParaRPr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FB0A37-9CA0-0DF1-0C8F-9FDD62CCB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8870" y="11719138"/>
            <a:ext cx="2996622" cy="1607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1D6CCA-574E-3A08-1E13-8CF700B80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8731" y="9279553"/>
            <a:ext cx="3836435" cy="1607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531301-8A75-53A5-CDE7-FAD79748A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7617" y="4612134"/>
            <a:ext cx="4862646" cy="3708123"/>
          </a:xfrm>
          <a:prstGeom prst="rect">
            <a:avLst/>
          </a:prstGeom>
        </p:spPr>
      </p:pic>
      <p:sp>
        <p:nvSpPr>
          <p:cNvPr id="22" name="Shape 133">
            <a:extLst>
              <a:ext uri="{FF2B5EF4-FFF2-40B4-BE49-F238E27FC236}">
                <a16:creationId xmlns:a16="http://schemas.microsoft.com/office/drawing/2014/main" id="{B4EF0BE6-8612-5320-5DB5-9667C14D45E1}"/>
              </a:ext>
            </a:extLst>
          </p:cNvPr>
          <p:cNvSpPr/>
          <p:nvPr/>
        </p:nvSpPr>
        <p:spPr>
          <a:xfrm>
            <a:off x="8445352" y="11103072"/>
            <a:ext cx="83092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Gambar 2. </a:t>
            </a:r>
            <a:r>
              <a:rPr lang="en-US" dirty="0" err="1"/>
              <a:t>Situasi</a:t>
            </a:r>
            <a:r>
              <a:rPr lang="en-US" dirty="0"/>
              <a:t> kelas coding </a:t>
            </a:r>
            <a:r>
              <a:rPr lang="en-US" dirty="0" err="1"/>
              <a:t>secara</a:t>
            </a:r>
            <a:r>
              <a:rPr lang="en-US" dirty="0"/>
              <a:t> online</a:t>
            </a:r>
            <a:endParaRPr dirty="0"/>
          </a:p>
        </p:txBody>
      </p:sp>
      <p:sp>
        <p:nvSpPr>
          <p:cNvPr id="23" name="Shape 133">
            <a:extLst>
              <a:ext uri="{FF2B5EF4-FFF2-40B4-BE49-F238E27FC236}">
                <a16:creationId xmlns:a16="http://schemas.microsoft.com/office/drawing/2014/main" id="{817CB773-6002-3CA0-F8D5-7DA1F32C80DE}"/>
              </a:ext>
            </a:extLst>
          </p:cNvPr>
          <p:cNvSpPr/>
          <p:nvPr/>
        </p:nvSpPr>
        <p:spPr>
          <a:xfrm>
            <a:off x="8445352" y="13499478"/>
            <a:ext cx="83092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Gambar 3. Materi kelas coding awal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1F2EEA-BECE-9FA5-8E60-5741AA244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8393" y="14168731"/>
            <a:ext cx="2990535" cy="16042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8135DE-0FAB-F6C6-0A7E-03983BC3CF5A}"/>
              </a:ext>
            </a:extLst>
          </p:cNvPr>
          <p:cNvSpPr txBox="1"/>
          <p:nvPr/>
        </p:nvSpPr>
        <p:spPr>
          <a:xfrm>
            <a:off x="8445352" y="16160671"/>
            <a:ext cx="12602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Gambar 4. Materi kelas coding advance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2792da-fa0b-4f0b-8a7f-5541c51a4e66" xsi:nil="true"/>
    <lcf76f155ced4ddcb4097134ff3c332f xmlns="74b8d1c8-4d6e-47dd-8ecc-f5f97d6dde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AE2B5CB9DC9B4BB700EF5DBFBFE5D3" ma:contentTypeVersion="12" ma:contentTypeDescription="Create a new document." ma:contentTypeScope="" ma:versionID="19fffd585ec8e9484ecfbf0ffe4c4602">
  <xsd:schema xmlns:xsd="http://www.w3.org/2001/XMLSchema" xmlns:xs="http://www.w3.org/2001/XMLSchema" xmlns:p="http://schemas.microsoft.com/office/2006/metadata/properties" xmlns:ns2="74b8d1c8-4d6e-47dd-8ecc-f5f97d6ddeb1" xmlns:ns3="022792da-fa0b-4f0b-8a7f-5541c51a4e66" targetNamespace="http://schemas.microsoft.com/office/2006/metadata/properties" ma:root="true" ma:fieldsID="153e94f1aecb50ddbeab5852589ad13b" ns2:_="" ns3:_="">
    <xsd:import namespace="74b8d1c8-4d6e-47dd-8ecc-f5f97d6ddeb1"/>
    <xsd:import namespace="022792da-fa0b-4f0b-8a7f-5541c51a4e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8d1c8-4d6e-47dd-8ecc-f5f97d6dde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4bbf21e-7695-43ce-8b27-bd9c1cdbdc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792da-fa0b-4f0b-8a7f-5541c51a4e6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f57bd3a-1616-4b5b-a009-43f29044c507}" ma:internalName="TaxCatchAll" ma:showField="CatchAllData" ma:web="022792da-fa0b-4f0b-8a7f-5541c51a4e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ECDB70-8710-4AEC-A101-5C5F90EC18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C90398-2367-4F79-BEF1-9BD4CD2E2C89}">
  <ds:schemaRefs>
    <ds:schemaRef ds:uri="022792da-fa0b-4f0b-8a7f-5541c51a4e66"/>
    <ds:schemaRef ds:uri="74b8d1c8-4d6e-47dd-8ecc-f5f97d6ddeb1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3B01EC-45FE-4D41-81A6-8C6E7936CD43}">
  <ds:schemaRefs>
    <ds:schemaRef ds:uri="022792da-fa0b-4f0b-8a7f-5541c51a4e66"/>
    <ds:schemaRef ds:uri="74b8d1c8-4d6e-47dd-8ecc-f5f97d6dde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596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Raleway</vt:lpstr>
      <vt:lpstr>Lato</vt:lpstr>
      <vt:lpstr>Arial</vt:lpstr>
      <vt:lpstr>Calibri</vt:lpstr>
      <vt:lpstr>Streamline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Liputra</dc:creator>
  <cp:lastModifiedBy>NARAMIA WIJAYA</cp:lastModifiedBy>
  <cp:revision>57</cp:revision>
  <dcterms:modified xsi:type="dcterms:W3CDTF">2024-12-06T02:29:08Z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0x0101006CAE2B5CB9DC9B4BB700EF5DBFBFE5D3</vt:lpwstr>
  </property>
  <property fmtid="{D5CDD505-2E9C-101B-9397-08002B2CF9AE}" pid="3" name="MediaServiceImageTags">
    <vt:lpwstr/>
  </property>
</Properties>
</file>