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0" r:id="rId2"/>
    <p:sldId id="277" r:id="rId3"/>
    <p:sldId id="272" r:id="rId4"/>
    <p:sldId id="274" r:id="rId5"/>
    <p:sldId id="269" r:id="rId6"/>
    <p:sldId id="275" r:id="rId7"/>
    <p:sldId id="256" r:id="rId8"/>
    <p:sldId id="258" r:id="rId9"/>
    <p:sldId id="261" r:id="rId10"/>
    <p:sldId id="260" r:id="rId11"/>
    <p:sldId id="259" r:id="rId12"/>
    <p:sldId id="263" r:id="rId13"/>
    <p:sldId id="268" r:id="rId14"/>
    <p:sldId id="264" r:id="rId15"/>
    <p:sldId id="266" r:id="rId16"/>
    <p:sldId id="267" r:id="rId17"/>
    <p:sldId id="287" r:id="rId18"/>
    <p:sldId id="288" r:id="rId19"/>
    <p:sldId id="289" r:id="rId20"/>
    <p:sldId id="281" r:id="rId21"/>
    <p:sldId id="286" r:id="rId22"/>
    <p:sldId id="280" r:id="rId2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333333"/>
    <a:srgbClr val="4F9AD8"/>
    <a:srgbClr val="6BAFE4"/>
    <a:srgbClr val="1F497D"/>
    <a:srgbClr val="FFFFFF"/>
    <a:srgbClr val="84C8F2"/>
    <a:srgbClr val="4F81C1"/>
    <a:srgbClr val="8ED0E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740" autoAdjust="0"/>
    <p:restoredTop sz="95335" autoAdjust="0"/>
  </p:normalViewPr>
  <p:slideViewPr>
    <p:cSldViewPr>
      <p:cViewPr varScale="1">
        <p:scale>
          <a:sx n="73" d="100"/>
          <a:sy n="73" d="100"/>
        </p:scale>
        <p:origin x="-180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hyperlink" Target="http://www.owasp.org/index.php/ESAPI#tab=Classic_ASP" TargetMode="External"/><Relationship Id="rId13" Type="http://schemas.openxmlformats.org/officeDocument/2006/relationships/hyperlink" Target="http://www.owasp.org/index.php/WebGoat" TargetMode="External"/><Relationship Id="rId3" Type="http://schemas.openxmlformats.org/officeDocument/2006/relationships/hyperlink" Target="http://www.owasp.org/index.php/Guide" TargetMode="External"/><Relationship Id="rId7" Type="http://schemas.openxmlformats.org/officeDocument/2006/relationships/hyperlink" Target="http://www.owasp.org/index.php/ESAPI#tab=PHP" TargetMode="External"/><Relationship Id="rId12" Type="http://schemas.openxmlformats.org/officeDocument/2006/relationships/hyperlink" Target="http://www.owasp.org/index.php/Category:OWASP_Education_Project" TargetMode="External"/><Relationship Id="rId2" Type="http://schemas.openxmlformats.org/officeDocument/2006/relationships/hyperlink" Target="http://www.owasp.org/index.php/OWASP_Secure_Software_Contract_Annex" TargetMode="External"/><Relationship Id="rId1" Type="http://schemas.openxmlformats.org/officeDocument/2006/relationships/hyperlink" Target="http://www.owasp.org/index.php/ASVS" TargetMode="External"/><Relationship Id="rId6" Type="http://schemas.openxmlformats.org/officeDocument/2006/relationships/hyperlink" Target="http://www.owasp.org/index.php/ESAPI#tab=.NET" TargetMode="External"/><Relationship Id="rId11" Type="http://schemas.openxmlformats.org/officeDocument/2006/relationships/hyperlink" Target="http://www.owasp.org/index.php/SAMM" TargetMode="External"/><Relationship Id="rId5" Type="http://schemas.openxmlformats.org/officeDocument/2006/relationships/hyperlink" Target="http://www.owasp.org/index.php/ESAPI#tab=Java_EE" TargetMode="External"/><Relationship Id="rId15" Type="http://schemas.openxmlformats.org/officeDocument/2006/relationships/hyperlink" Target="http://www.owasp.org/index.php/Category:OWASP_Chapter" TargetMode="External"/><Relationship Id="rId10" Type="http://schemas.openxmlformats.org/officeDocument/2006/relationships/hyperlink" Target="http://www.owasp.org/index.php/ESAPI#tab=ColdFusion.2FCFML" TargetMode="External"/><Relationship Id="rId4" Type="http://schemas.openxmlformats.org/officeDocument/2006/relationships/hyperlink" Target="http://www.owasp.org/index.php/ESAPI" TargetMode="External"/><Relationship Id="rId9" Type="http://schemas.openxmlformats.org/officeDocument/2006/relationships/hyperlink" Target="http://www.owasp.org/index.php/ESAPI#tab=Python" TargetMode="External"/><Relationship Id="rId14" Type="http://schemas.openxmlformats.org/officeDocument/2006/relationships/hyperlink" Target="http://www.owasp.org/index.php/Category:OWASP_AppSec_Conference" TargetMode="External"/></Relationships>
</file>

<file path=ppt/diagrams/_rels/data3.xml.rels><?xml version="1.0" encoding="UTF-8" standalone="yes"?>
<Relationships xmlns="http://schemas.openxmlformats.org/package/2006/relationships"><Relationship Id="rId8" Type="http://schemas.openxmlformats.org/officeDocument/2006/relationships/hyperlink" Target="http://www.owasp.org/index.php/SAMM_-_Verification" TargetMode="External"/><Relationship Id="rId13" Type="http://schemas.openxmlformats.org/officeDocument/2006/relationships/hyperlink" Target="http://www.owasp.org/index.php/SAMM_-_Education_&amp;_Guidance_-_3" TargetMode="External"/><Relationship Id="rId3" Type="http://schemas.openxmlformats.org/officeDocument/2006/relationships/hyperlink" Target="http://www.owasp.org/index.php/OWASP_Risk_Rating_Methodology" TargetMode="External"/><Relationship Id="rId7" Type="http://schemas.openxmlformats.org/officeDocument/2006/relationships/hyperlink" Target="http://www.owasp.org/index.php/SAMM_-_Construction" TargetMode="External"/><Relationship Id="rId12" Type="http://schemas.openxmlformats.org/officeDocument/2006/relationships/hyperlink" Target="http://www.owasp.org/index.php/SAMM_-_Security_Testing_-_1" TargetMode="External"/><Relationship Id="rId2" Type="http://schemas.openxmlformats.org/officeDocument/2006/relationships/hyperlink" Target="http://www.owasp.org/index.php/SAMM_-_Strategy_&amp;_Metrics_-_2" TargetMode="External"/><Relationship Id="rId1" Type="http://schemas.openxmlformats.org/officeDocument/2006/relationships/hyperlink" Target="http://www.owasp.org/index.php/SAMM_-_Strategy_&amp;_Metrics_-_1" TargetMode="External"/><Relationship Id="rId6" Type="http://schemas.openxmlformats.org/officeDocument/2006/relationships/hyperlink" Target="http://www.owasp.org/index.php/SAMM_-_Education_&amp;_Guidance_-_2" TargetMode="External"/><Relationship Id="rId11" Type="http://schemas.openxmlformats.org/officeDocument/2006/relationships/hyperlink" Target="http://www.owasp.org/index.php/SAMM_-_Code_Review_-_1" TargetMode="External"/><Relationship Id="rId5" Type="http://schemas.openxmlformats.org/officeDocument/2006/relationships/hyperlink" Target="http://www.owasp.org/index.php/ESAPI" TargetMode="External"/><Relationship Id="rId15" Type="http://schemas.openxmlformats.org/officeDocument/2006/relationships/hyperlink" Target="http://www.owasp.org/index.php/SAMM_-_Education_&amp;_Guidance_-_1" TargetMode="External"/><Relationship Id="rId10" Type="http://schemas.openxmlformats.org/officeDocument/2006/relationships/hyperlink" Target="http://www.owasp.org/index.php/SAMM_-_Design_Review_-_1" TargetMode="External"/><Relationship Id="rId4" Type="http://schemas.openxmlformats.org/officeDocument/2006/relationships/hyperlink" Target="http://www.owasp.org/index.php/SAMM_-_Policy_&amp;_Compliance_-_2" TargetMode="External"/><Relationship Id="rId9" Type="http://schemas.openxmlformats.org/officeDocument/2006/relationships/hyperlink" Target="http://www.owasp.org/index.php/SAMM_-_Threat_Assessment_-_1" TargetMode="External"/><Relationship Id="rId14" Type="http://schemas.openxmlformats.org/officeDocument/2006/relationships/hyperlink" Target="http://www.owasp.org/index.php/SAMM_-_Strategy_&amp;_Metrics_-_3" TargetMode="External"/></Relationships>
</file>

<file path=ppt/diagrams/_rels/drawing2.xml.rels><?xml version="1.0" encoding="UTF-8" standalone="yes"?>
<Relationships xmlns="http://schemas.openxmlformats.org/package/2006/relationships"><Relationship Id="rId8" Type="http://schemas.openxmlformats.org/officeDocument/2006/relationships/hyperlink" Target="http://www.owasp.org/index.php/ESAPI#tab=Classic_ASP" TargetMode="External"/><Relationship Id="rId13" Type="http://schemas.openxmlformats.org/officeDocument/2006/relationships/hyperlink" Target="http://www.owasp.org/index.php/WebGoat" TargetMode="External"/><Relationship Id="rId3" Type="http://schemas.openxmlformats.org/officeDocument/2006/relationships/hyperlink" Target="http://www.owasp.org/index.php/Guide" TargetMode="External"/><Relationship Id="rId7" Type="http://schemas.openxmlformats.org/officeDocument/2006/relationships/hyperlink" Target="http://www.owasp.org/index.php/ESAPI#tab=PHP" TargetMode="External"/><Relationship Id="rId12" Type="http://schemas.openxmlformats.org/officeDocument/2006/relationships/hyperlink" Target="http://www.owasp.org/index.php/Category:OWASP_Education_Project" TargetMode="External"/><Relationship Id="rId2" Type="http://schemas.openxmlformats.org/officeDocument/2006/relationships/hyperlink" Target="http://www.owasp.org/index.php/OWASP_Secure_Software_Contract_Annex" TargetMode="External"/><Relationship Id="rId1" Type="http://schemas.openxmlformats.org/officeDocument/2006/relationships/hyperlink" Target="http://www.owasp.org/index.php/ASVS" TargetMode="External"/><Relationship Id="rId6" Type="http://schemas.openxmlformats.org/officeDocument/2006/relationships/hyperlink" Target="http://www.owasp.org/index.php/ESAPI#tab=.NET" TargetMode="External"/><Relationship Id="rId11" Type="http://schemas.openxmlformats.org/officeDocument/2006/relationships/hyperlink" Target="http://www.owasp.org/index.php/SAMM" TargetMode="External"/><Relationship Id="rId5" Type="http://schemas.openxmlformats.org/officeDocument/2006/relationships/hyperlink" Target="http://www.owasp.org/index.php/ESAPI#tab=Java_EE" TargetMode="External"/><Relationship Id="rId15" Type="http://schemas.openxmlformats.org/officeDocument/2006/relationships/hyperlink" Target="http://www.owasp.org/index.php/Category:OWASP_Chapter" TargetMode="External"/><Relationship Id="rId10" Type="http://schemas.openxmlformats.org/officeDocument/2006/relationships/hyperlink" Target="http://www.owasp.org/index.php/ESAPI#tab=ColdFusion.2FCFML" TargetMode="External"/><Relationship Id="rId4" Type="http://schemas.openxmlformats.org/officeDocument/2006/relationships/hyperlink" Target="http://www.owasp.org/index.php/ESAPI" TargetMode="External"/><Relationship Id="rId9" Type="http://schemas.openxmlformats.org/officeDocument/2006/relationships/hyperlink" Target="http://www.owasp.org/index.php/ESAPI#tab=Python" TargetMode="External"/><Relationship Id="rId14" Type="http://schemas.openxmlformats.org/officeDocument/2006/relationships/hyperlink" Target="http://www.owasp.org/index.php/Category:OWASP_AppSec_Conference" TargetMode="External"/></Relationships>
</file>

<file path=ppt/diagrams/_rels/drawing3.xml.rels><?xml version="1.0" encoding="UTF-8" standalone="yes"?>
<Relationships xmlns="http://schemas.openxmlformats.org/package/2006/relationships"><Relationship Id="rId8" Type="http://schemas.openxmlformats.org/officeDocument/2006/relationships/hyperlink" Target="http://www.owasp.org/index.php/SAMM_-_Education_&amp;_Guidance_-_2" TargetMode="External"/><Relationship Id="rId13" Type="http://schemas.openxmlformats.org/officeDocument/2006/relationships/hyperlink" Target="http://www.owasp.org/index.php/SAMM_-_Code_Review_-_1" TargetMode="External"/><Relationship Id="rId3" Type="http://schemas.openxmlformats.org/officeDocument/2006/relationships/hyperlink" Target="http://www.owasp.org/index.php/SAMM_-_Education_&amp;_Guidance_-_1" TargetMode="External"/><Relationship Id="rId7" Type="http://schemas.openxmlformats.org/officeDocument/2006/relationships/hyperlink" Target="http://www.owasp.org/index.php/ESAPI" TargetMode="External"/><Relationship Id="rId12" Type="http://schemas.openxmlformats.org/officeDocument/2006/relationships/hyperlink" Target="http://www.owasp.org/index.php/SAMM_-_Design_Review_-_1" TargetMode="External"/><Relationship Id="rId2" Type="http://schemas.openxmlformats.org/officeDocument/2006/relationships/hyperlink" Target="http://www.owasp.org/index.php/SAMM_-_Strategy_&amp;_Metrics_-_3" TargetMode="External"/><Relationship Id="rId1" Type="http://schemas.openxmlformats.org/officeDocument/2006/relationships/hyperlink" Target="http://www.owasp.org/index.php/SAMM_-_Strategy_&amp;_Metrics_-_1" TargetMode="External"/><Relationship Id="rId6" Type="http://schemas.openxmlformats.org/officeDocument/2006/relationships/hyperlink" Target="http://www.owasp.org/index.php/SAMM_-_Policy_&amp;_Compliance_-_2" TargetMode="External"/><Relationship Id="rId11" Type="http://schemas.openxmlformats.org/officeDocument/2006/relationships/hyperlink" Target="http://www.owasp.org/index.php/SAMM_-_Threat_Assessment_-_1" TargetMode="External"/><Relationship Id="rId5" Type="http://schemas.openxmlformats.org/officeDocument/2006/relationships/hyperlink" Target="http://www.owasp.org/index.php/OWASP_Risk_Rating_Methodology" TargetMode="External"/><Relationship Id="rId15" Type="http://schemas.openxmlformats.org/officeDocument/2006/relationships/hyperlink" Target="http://www.owasp.org/index.php/SAMM_-_Education_&amp;_Guidance_-_3" TargetMode="External"/><Relationship Id="rId10" Type="http://schemas.openxmlformats.org/officeDocument/2006/relationships/hyperlink" Target="http://www.owasp.org/index.php/SAMM_-_Verification" TargetMode="External"/><Relationship Id="rId4" Type="http://schemas.openxmlformats.org/officeDocument/2006/relationships/hyperlink" Target="http://www.owasp.org/index.php/SAMM_-_Strategy_&amp;_Metrics_-_2" TargetMode="External"/><Relationship Id="rId9" Type="http://schemas.openxmlformats.org/officeDocument/2006/relationships/hyperlink" Target="http://www.owasp.org/index.php/SAMM_-_Construction" TargetMode="External"/><Relationship Id="rId14" Type="http://schemas.openxmlformats.org/officeDocument/2006/relationships/hyperlink" Target="http://www.owasp.org/index.php/SAMM_-_Security_Testing_-_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99114BD6-AB84-47D7-90FA-E674D66B7A70}">
      <dgm:prSet phldrT="[Text]" custT="1"/>
      <dgm:spPr/>
      <dgm:t>
        <a:bodyPr/>
        <a:lstStyle/>
        <a:p>
          <a:r>
            <a:rPr lang="es-ES_tradnl" sz="1200" b="1" i="0" u="none" noProof="0" dirty="0" smtClean="0"/>
            <a:t>A1 </a:t>
          </a:r>
          <a:r>
            <a:rPr lang="es-ES_tradnl" sz="1200" b="1" i="0" u="none" noProof="0" dirty="0" err="1" smtClean="0"/>
            <a:t>–</a:t>
          </a:r>
          <a:r>
            <a:rPr lang="es-ES_tradnl" sz="1200" b="1" i="0" u="none" noProof="0" dirty="0" smtClean="0"/>
            <a:t> Inyección</a:t>
          </a:r>
          <a:endParaRPr lang="es-ES_tradnl" sz="1200" noProof="0" dirty="0"/>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C7383E11-2997-46ED-9CDE-19D4351797B7}">
      <dgm:prSet custT="1"/>
      <dgm:spPr/>
      <dgm:t>
        <a:bodyPr/>
        <a:lstStyle/>
        <a:p>
          <a:r>
            <a:rPr lang="es-ES_tradnl" sz="1200" b="1" i="0" u="none" noProof="0" smtClean="0"/>
            <a:t>A2 – Secuencia de comandos en sitios cruzados (XSS)</a:t>
          </a:r>
          <a:endParaRPr lang="es-ES_tradnl" sz="1200" noProof="0"/>
        </a:p>
      </dgm:t>
    </dgm:pt>
    <dgm:pt modelId="{7480DFFA-AE50-4F5A-9B34-549DC64CBECE}" type="parTrans" cxnId="{64EA57B5-69CD-49C3-9B03-E44D15D0B36F}">
      <dgm:prSet/>
      <dgm:spPr/>
      <dgm:t>
        <a:bodyPr/>
        <a:lstStyle/>
        <a:p>
          <a:endParaRPr lang="en-US"/>
        </a:p>
      </dgm:t>
    </dgm:pt>
    <dgm:pt modelId="{528554B3-3377-4274-ADB1-6970BE43DEBB}" type="sibTrans" cxnId="{64EA57B5-69CD-49C3-9B03-E44D15D0B36F}">
      <dgm:prSet/>
      <dgm:spPr/>
      <dgm:t>
        <a:bodyPr/>
        <a:lstStyle/>
        <a:p>
          <a:endParaRPr lang="en-US"/>
        </a:p>
      </dgm:t>
    </dgm:pt>
    <dgm:pt modelId="{A1B85367-743A-4C9F-A891-07038BBF96F2}">
      <dgm:prSet custT="1"/>
      <dgm:spPr/>
      <dgm:t>
        <a:bodyPr/>
        <a:lstStyle/>
        <a:p>
          <a:r>
            <a:rPr lang="es-ES_tradnl" sz="1200" b="1" i="0" u="none" noProof="0" dirty="0" smtClean="0"/>
            <a:t>A3 </a:t>
          </a:r>
          <a:r>
            <a:rPr lang="es-ES_tradnl" sz="1200" b="1" i="0" u="none" noProof="0" dirty="0" err="1" smtClean="0"/>
            <a:t>–</a:t>
          </a:r>
          <a:r>
            <a:rPr lang="es-ES_tradnl" sz="1200" b="1" i="0" u="none" noProof="0" dirty="0" smtClean="0"/>
            <a:t> Pérdida de Autenticación y Gestión de Sesiones</a:t>
          </a:r>
          <a:endParaRPr lang="es-ES_tradnl" sz="1200" noProof="0" dirty="0"/>
        </a:p>
      </dgm:t>
    </dgm:pt>
    <dgm:pt modelId="{53C4939E-201B-4ED1-9161-7E355E0F4074}" type="parTrans" cxnId="{D7526BF8-3D84-473A-BD13-72C4368227C7}">
      <dgm:prSet/>
      <dgm:spPr/>
      <dgm:t>
        <a:bodyPr/>
        <a:lstStyle/>
        <a:p>
          <a:endParaRPr lang="en-US"/>
        </a:p>
      </dgm:t>
    </dgm:pt>
    <dgm:pt modelId="{68A5A658-9210-4933-94F8-E5EB41BF4147}" type="sibTrans" cxnId="{D7526BF8-3D84-473A-BD13-72C4368227C7}">
      <dgm:prSet/>
      <dgm:spPr/>
      <dgm:t>
        <a:bodyPr/>
        <a:lstStyle/>
        <a:p>
          <a:endParaRPr lang="en-US"/>
        </a:p>
      </dgm:t>
    </dgm:pt>
    <dgm:pt modelId="{2BD590FA-9231-49C0-97E0-217A496C2237}">
      <dgm:prSet custT="1"/>
      <dgm:spPr/>
      <dgm:t>
        <a:bodyPr/>
        <a:lstStyle/>
        <a:p>
          <a:r>
            <a:rPr lang="es-ES_tradnl" sz="1200" b="1" i="0" u="none" noProof="0" smtClean="0"/>
            <a:t>A4 – Referencia Directa Insegura a Objetos</a:t>
          </a:r>
          <a:endParaRPr lang="es-ES_tradnl" sz="1200" noProof="0"/>
        </a:p>
      </dgm:t>
    </dgm:pt>
    <dgm:pt modelId="{09FCF6D7-DCB3-4316-B5AF-4A79E28A3947}" type="parTrans" cxnId="{BA4D9481-1FA9-4104-AE41-818FA1E75DC7}">
      <dgm:prSet/>
      <dgm:spPr/>
      <dgm:t>
        <a:bodyPr/>
        <a:lstStyle/>
        <a:p>
          <a:endParaRPr lang="en-US"/>
        </a:p>
      </dgm:t>
    </dgm:pt>
    <dgm:pt modelId="{ECA2D58B-5985-4D42-8ACF-DA4EEB388D97}" type="sibTrans" cxnId="{BA4D9481-1FA9-4104-AE41-818FA1E75DC7}">
      <dgm:prSet/>
      <dgm:spPr/>
      <dgm:t>
        <a:bodyPr/>
        <a:lstStyle/>
        <a:p>
          <a:endParaRPr lang="en-US"/>
        </a:p>
      </dgm:t>
    </dgm:pt>
    <dgm:pt modelId="{C03D2B45-045F-419F-9A43-BA3CEAFBC613}">
      <dgm:prSet custT="1"/>
      <dgm:spPr/>
      <dgm:t>
        <a:bodyPr/>
        <a:lstStyle/>
        <a:p>
          <a:r>
            <a:rPr lang="es-ES_tradnl" sz="1200" b="1" i="0" u="none" noProof="0" smtClean="0"/>
            <a:t>A5 – Falsificación de Peticiones en Sitios Cruzados (CSRF)</a:t>
          </a:r>
          <a:endParaRPr lang="es-ES_tradnl" sz="1200" noProof="0"/>
        </a:p>
      </dgm:t>
    </dgm:pt>
    <dgm:pt modelId="{D2A2FA93-5279-4E69-A1CA-8046392DF8BB}" type="parTrans" cxnId="{84313AD1-D806-4F50-906D-164AF3200717}">
      <dgm:prSet/>
      <dgm:spPr/>
      <dgm:t>
        <a:bodyPr/>
        <a:lstStyle/>
        <a:p>
          <a:endParaRPr lang="en-US"/>
        </a:p>
      </dgm:t>
    </dgm:pt>
    <dgm:pt modelId="{0D3D0307-BCC6-4666-B008-AB05B3454592}" type="sibTrans" cxnId="{84313AD1-D806-4F50-906D-164AF3200717}">
      <dgm:prSet/>
      <dgm:spPr/>
      <dgm:t>
        <a:bodyPr/>
        <a:lstStyle/>
        <a:p>
          <a:endParaRPr lang="en-US"/>
        </a:p>
      </dgm:t>
    </dgm:pt>
    <dgm:pt modelId="{47E9EF4E-AA7A-42E3-9DB3-FF494FD47A04}">
      <dgm:prSet phldrT="[Text]" custT="1"/>
      <dgm:spPr/>
      <dgm:t>
        <a:bodyPr lIns="36576" tIns="36576" rIns="36576" bIns="18288"/>
        <a:lstStyle/>
        <a:p>
          <a:r>
            <a:rPr lang="es-ES_tradnl" sz="1000" b="0" i="0" u="none" noProof="0" dirty="0" smtClean="0"/>
            <a:t>Las fallas de inyección, tales como SQL, OS, y LDAP, ocurren cuando datos no confiables son enviados a un interprete como parte de un comando o consulta. Los datos hostiles del atacante pueden engañar al interprete en ejecutar comandos no intencionados o acceder datos no autorizados.</a:t>
          </a:r>
          <a:endParaRPr lang="es-ES_tradnl" sz="1000" noProof="0" dirty="0"/>
        </a:p>
      </dgm:t>
    </dgm:pt>
    <dgm:pt modelId="{00FA895F-EA9F-49D0-B094-026497ADB1F9}" type="parTrans" cxnId="{E7AF4FA8-50BA-4438-88DC-24520061291C}">
      <dgm:prSet/>
      <dgm:spPr/>
      <dgm:t>
        <a:bodyPr/>
        <a:lstStyle/>
        <a:p>
          <a:endParaRPr lang="en-US"/>
        </a:p>
      </dgm:t>
    </dgm:pt>
    <dgm:pt modelId="{FFBA57D2-1B10-41DD-9593-2DE28EC9DE88}" type="sibTrans" cxnId="{E7AF4FA8-50BA-4438-88DC-24520061291C}">
      <dgm:prSet/>
      <dgm:spPr/>
      <dgm:t>
        <a:bodyPr/>
        <a:lstStyle/>
        <a:p>
          <a:endParaRPr lang="en-US"/>
        </a:p>
      </dgm:t>
    </dgm:pt>
    <dgm:pt modelId="{DA7DD3FF-C2BA-419E-88D3-4DE8B0D3FE4D}">
      <dgm:prSet custT="1"/>
      <dgm:spPr/>
      <dgm:t>
        <a:bodyPr lIns="36576" tIns="36576" rIns="36576" bIns="18288"/>
        <a:lstStyle/>
        <a:p>
          <a:r>
            <a:rPr lang="es-ES_tradnl" sz="1000" b="0" i="0" u="none" noProof="0" dirty="0" smtClean="0"/>
            <a:t>Las fallas XSS ocurren cada vez que una aplicación toma datos no confiables y los envía al navegador </a:t>
          </a:r>
          <a:r>
            <a:rPr lang="es-ES_tradnl" sz="1000" b="0" i="0" u="none" noProof="0" dirty="0" err="1" smtClean="0"/>
            <a:t>web</a:t>
          </a:r>
          <a:r>
            <a:rPr lang="es-ES_tradnl" sz="1000" b="0" i="0" u="none" noProof="0" dirty="0" smtClean="0"/>
            <a:t> sin una validación y codificación apropiada. XSS permite a los atacantes ejecutar secuencia de comandos en el navegador de la victima los cuales pueden secuestrar las sesiones de usuario, destruir sitios </a:t>
          </a:r>
          <a:r>
            <a:rPr lang="es-ES_tradnl" sz="1000" b="0" i="0" u="none" noProof="0" dirty="0" err="1" smtClean="0"/>
            <a:t>web</a:t>
          </a:r>
          <a:r>
            <a:rPr lang="es-ES_tradnl" sz="1000" b="0" i="0" u="none" noProof="0" dirty="0" smtClean="0"/>
            <a:t>, o dirigir al usuario hacia un sitio malicioso.</a:t>
          </a:r>
          <a:endParaRPr lang="es-ES_tradnl" sz="1000" noProof="0" dirty="0"/>
        </a:p>
      </dgm:t>
    </dgm:pt>
    <dgm:pt modelId="{A3E3EC78-9BBC-41A1-9C38-D8A0F920D1EE}" type="parTrans" cxnId="{CEABDA5D-2CCD-47EA-91C3-340B08D5CA35}">
      <dgm:prSet/>
      <dgm:spPr/>
      <dgm:t>
        <a:bodyPr/>
        <a:lstStyle/>
        <a:p>
          <a:endParaRPr lang="en-US"/>
        </a:p>
      </dgm:t>
    </dgm:pt>
    <dgm:pt modelId="{35D55CF6-A108-42C3-AD8E-0484F859C755}" type="sibTrans" cxnId="{CEABDA5D-2CCD-47EA-91C3-340B08D5CA35}">
      <dgm:prSet/>
      <dgm:spPr/>
      <dgm:t>
        <a:bodyPr/>
        <a:lstStyle/>
        <a:p>
          <a:endParaRPr lang="en-US"/>
        </a:p>
      </dgm:t>
    </dgm:pt>
    <dgm:pt modelId="{3A1C44CE-CCA3-4BD0-B54E-89DB7E3E4543}">
      <dgm:prSet custT="1"/>
      <dgm:spPr/>
      <dgm:t>
        <a:bodyPr lIns="36576" tIns="36576" rIns="36576" bIns="18288"/>
        <a:lstStyle/>
        <a:p>
          <a:r>
            <a:rPr lang="es-ES_tradnl" sz="1000" b="0" i="0" u="none" noProof="0" dirty="0" smtClean="0"/>
            <a:t>Las funciones de la aplicación relacionadas a autenticación y gestión de sesiones son frecuentemente implementadas incorrectamente, permitiendo a los atacantes comprometer contraseñas, llaves, token de sesiones, o explotar otras fallas de implementación para asumir la identidad de otros usuarios.</a:t>
          </a:r>
          <a:endParaRPr lang="es-ES_tradnl" sz="1000" noProof="0" dirty="0"/>
        </a:p>
      </dgm:t>
    </dgm:pt>
    <dgm:pt modelId="{53F5BEB3-3EDE-4323-8D58-1235F631434F}" type="parTrans" cxnId="{C09CDA34-B6A3-4717-8DE9-255D336A9884}">
      <dgm:prSet/>
      <dgm:spPr/>
      <dgm:t>
        <a:bodyPr/>
        <a:lstStyle/>
        <a:p>
          <a:endParaRPr lang="en-US"/>
        </a:p>
      </dgm:t>
    </dgm:pt>
    <dgm:pt modelId="{D06F3C25-B302-446A-981A-0C9D3ABE828A}" type="sibTrans" cxnId="{C09CDA34-B6A3-4717-8DE9-255D336A9884}">
      <dgm:prSet/>
      <dgm:spPr/>
      <dgm:t>
        <a:bodyPr/>
        <a:lstStyle/>
        <a:p>
          <a:endParaRPr lang="en-US"/>
        </a:p>
      </dgm:t>
    </dgm:pt>
    <dgm:pt modelId="{14EF3D90-B7BF-472E-9422-7B5778E09D13}">
      <dgm:prSet custT="1"/>
      <dgm:spPr/>
      <dgm:t>
        <a:bodyPr lIns="36576" tIns="36576" rIns="36576" bIns="18288"/>
        <a:lstStyle/>
        <a:p>
          <a:r>
            <a:rPr lang="es-ES_tradnl" sz="1000" b="0" i="0" u="none" noProof="0" dirty="0" smtClean="0"/>
            <a:t>Una referencia directa a objetos ocurre cuando un desarrollador expone una referencia a un objeto de implementación interno, tal como un fichero, directorio, o base de datos. Sin un chequeo de control de acceso u otra protección, los atacantes pueden manipular estas referencias para acceder datos no autorizados.</a:t>
          </a:r>
          <a:endParaRPr lang="es-ES_tradnl" sz="1000" noProof="0" dirty="0"/>
        </a:p>
      </dgm:t>
    </dgm:pt>
    <dgm:pt modelId="{2F9B48C0-85AA-453B-B650-01AA8ED87AF6}" type="parTrans" cxnId="{4EC8A31B-A603-4169-B3AF-6B7CC5FC3144}">
      <dgm:prSet/>
      <dgm:spPr/>
      <dgm:t>
        <a:bodyPr/>
        <a:lstStyle/>
        <a:p>
          <a:endParaRPr lang="en-US"/>
        </a:p>
      </dgm:t>
    </dgm:pt>
    <dgm:pt modelId="{632CD812-98A5-4F26-9F34-EC4F9D15FA07}" type="sibTrans" cxnId="{4EC8A31B-A603-4169-B3AF-6B7CC5FC3144}">
      <dgm:prSet/>
      <dgm:spPr/>
      <dgm:t>
        <a:bodyPr/>
        <a:lstStyle/>
        <a:p>
          <a:endParaRPr lang="en-US"/>
        </a:p>
      </dgm:t>
    </dgm:pt>
    <dgm:pt modelId="{2CA751A3-FAC5-4333-8C12-EE4CE8E8AB39}">
      <dgm:prSet custT="1"/>
      <dgm:spPr/>
      <dgm:t>
        <a:bodyPr lIns="36576" tIns="36576" rIns="36576" bIns="18288"/>
        <a:lstStyle/>
        <a:p>
          <a:r>
            <a:rPr lang="es-ES_tradnl" sz="1000" b="0" i="0" u="none" noProof="0" dirty="0" smtClean="0"/>
            <a:t>Un ataque CSRF obliga al navegador de una victima autenticada a enviar una petición HTTP falsificado, incluyendo la sesión del usuario y cualquier otra información de autenticación incluida automáticamente, a una aplicación web vulnerable. Esto permite al atacante forzar al navegador de la victima para generar pedidos que la aplicación vulnerable piensa son peticiones legítimas provenientes de la victima.</a:t>
          </a:r>
          <a:endParaRPr lang="es-ES_tradnl" sz="1000" noProof="0" dirty="0"/>
        </a:p>
      </dgm:t>
    </dgm:pt>
    <dgm:pt modelId="{FB3ED1EB-ADBC-4177-8BC2-4E567542EC6C}" type="parTrans" cxnId="{CD6092A4-C4DC-45ED-A751-1B3F7A06E9AA}">
      <dgm:prSet/>
      <dgm:spPr/>
      <dgm:t>
        <a:bodyPr/>
        <a:lstStyle/>
        <a:p>
          <a:endParaRPr lang="en-US"/>
        </a:p>
      </dgm:t>
    </dgm:pt>
    <dgm:pt modelId="{A2286D90-3029-415D-AE6F-2F380A320E85}" type="sibTrans" cxnId="{CD6092A4-C4DC-45ED-A751-1B3F7A06E9AA}">
      <dgm:prSet/>
      <dgm:spPr/>
      <dgm:t>
        <a:bodyPr/>
        <a:lstStyle/>
        <a:p>
          <a:endParaRPr lang="en-US"/>
        </a:p>
      </dgm:t>
    </dgm:pt>
    <dgm:pt modelId="{25555832-CE6E-49DC-8853-636E1959542E}">
      <dgm:prSet custT="1"/>
      <dgm:spPr/>
      <dgm:t>
        <a:bodyPr lIns="36576" tIns="36576" rIns="36576" bIns="18288"/>
        <a:lstStyle/>
        <a:p>
          <a:r>
            <a:rPr lang="es-ES_tradnl" sz="1000" b="0" i="0" u="none" noProof="0" dirty="0" smtClean="0"/>
            <a:t>Las aplicaciones frecuentemente fallan al autenticar, cifrar, y proteger la confidencialidad e integridad de tráfico de red sensible. Cuando esto ocurre, es debido a la utilización de  algoritmos débiles, certificados expirados, inválidos, o sencillamente no utilizados correctamente.</a:t>
          </a:r>
          <a:endParaRPr lang="es-ES_tradnl" sz="1000" noProof="0" dirty="0"/>
        </a:p>
      </dgm:t>
    </dgm:pt>
    <dgm:pt modelId="{7C354702-E349-4CDA-99AD-1E32BD6F3EC6}">
      <dgm:prSet custT="1"/>
      <dgm:spPr/>
      <dgm:t>
        <a:bodyPr/>
        <a:lstStyle/>
        <a:p>
          <a:r>
            <a:rPr lang="es-ES_tradnl" sz="1200" b="1" i="0" u="none" noProof="0" smtClean="0"/>
            <a:t>A9 – Protección Insuficiente en la capa de Transporte</a:t>
          </a:r>
          <a:endParaRPr lang="es-ES_tradnl" sz="1200" noProof="0"/>
        </a:p>
      </dgm:t>
    </dgm:pt>
    <dgm:pt modelId="{D2E7E824-9857-4FA1-8D4C-966BADFFD02E}" type="sibTrans" cxnId="{CCCFD819-1397-40BF-B77A-80238AB85FB6}">
      <dgm:prSet/>
      <dgm:spPr/>
      <dgm:t>
        <a:bodyPr/>
        <a:lstStyle/>
        <a:p>
          <a:endParaRPr lang="en-US"/>
        </a:p>
      </dgm:t>
    </dgm:pt>
    <dgm:pt modelId="{3E4FB5F1-8123-4CBF-ABA0-4D9C713C7B8A}" type="parTrans" cxnId="{CCCFD819-1397-40BF-B77A-80238AB85FB6}">
      <dgm:prSet/>
      <dgm:spPr/>
      <dgm:t>
        <a:bodyPr/>
        <a:lstStyle/>
        <a:p>
          <a:endParaRPr lang="en-US"/>
        </a:p>
      </dgm:t>
    </dgm:pt>
    <dgm:pt modelId="{22A8181F-3DA9-4EBB-9991-856323D70780}" type="sibTrans" cxnId="{D6BA2657-A55D-4DAB-8EE5-B6CD8738C915}">
      <dgm:prSet/>
      <dgm:spPr/>
      <dgm:t>
        <a:bodyPr/>
        <a:lstStyle/>
        <a:p>
          <a:endParaRPr lang="en-US"/>
        </a:p>
      </dgm:t>
    </dgm:pt>
    <dgm:pt modelId="{949AE632-8A31-479F-9DE5-DEB648FA5F47}" type="parTrans" cxnId="{D6BA2657-A55D-4DAB-8EE5-B6CD8738C915}">
      <dgm:prSet/>
      <dgm:spPr/>
      <dgm:t>
        <a:bodyPr/>
        <a:lstStyle/>
        <a:p>
          <a:endParaRPr lang="en-US"/>
        </a:p>
      </dgm:t>
    </dgm:pt>
    <dgm:pt modelId="{F5A8502D-52C4-4B4A-ACF7-0A37A965A8B6}">
      <dgm:prSet custT="1"/>
      <dgm:spPr/>
      <dgm:t>
        <a:bodyPr lIns="36576" tIns="36576" rIns="36576" bIns="18288"/>
        <a:lstStyle/>
        <a:p>
          <a:r>
            <a:rPr lang="es-ES_tradnl" sz="1000" b="0" i="0" u="none" noProof="0" dirty="0" smtClean="0"/>
            <a:t>Muchas aplicaciones </a:t>
          </a:r>
          <a:r>
            <a:rPr lang="es-ES_tradnl" sz="1000" b="0" i="0" u="none" noProof="0" dirty="0" err="1" smtClean="0"/>
            <a:t>web</a:t>
          </a:r>
          <a:r>
            <a:rPr lang="es-ES_tradnl" sz="1000" b="0" i="0" u="none" noProof="0" dirty="0" smtClean="0"/>
            <a:t> verifican los privilegios de acceso a </a:t>
          </a:r>
          <a:r>
            <a:rPr lang="es-ES_tradnl" sz="1000" b="0" i="0" u="none" noProof="0" dirty="0" err="1" smtClean="0"/>
            <a:t>URLs</a:t>
          </a:r>
          <a:r>
            <a:rPr lang="es-ES_tradnl" sz="1000" b="0" i="0" u="none" noProof="0" dirty="0" smtClean="0"/>
            <a:t> antes de generar enlaces o botones protegidos. Sin embargo, las aplicaciones necesitan realizar controles similares cada vez que estas páginas son accedidas, o los atacantes podrán falsificar </a:t>
          </a:r>
          <a:r>
            <a:rPr lang="es-ES_tradnl" sz="1000" b="0" i="0" u="none" noProof="0" dirty="0" err="1" smtClean="0"/>
            <a:t>URLs</a:t>
          </a:r>
          <a:r>
            <a:rPr lang="es-ES_tradnl" sz="1000" b="0" i="0" u="none" noProof="0" dirty="0" smtClean="0"/>
            <a:t> para acceder a estas páginas igualmente.</a:t>
          </a:r>
          <a:endParaRPr lang="es-ES_tradnl" sz="1000" noProof="0" dirty="0"/>
        </a:p>
      </dgm:t>
    </dgm:pt>
    <dgm:pt modelId="{09240EC7-522E-4395-8D61-1A972E9AC8FE}">
      <dgm:prSet custT="1"/>
      <dgm:spPr/>
      <dgm:t>
        <a:bodyPr/>
        <a:lstStyle/>
        <a:p>
          <a:r>
            <a:rPr lang="es-ES_tradnl" sz="1200" b="1" i="0" u="none" noProof="0" dirty="0" smtClean="0"/>
            <a:t>A7 </a:t>
          </a:r>
          <a:r>
            <a:rPr lang="es-ES_tradnl" sz="1200" b="1" i="0" u="none" noProof="0" dirty="0" err="1" smtClean="0"/>
            <a:t>–</a:t>
          </a:r>
          <a:r>
            <a:rPr lang="es-ES_tradnl" sz="1200" b="1" i="0" u="none" noProof="0" dirty="0" smtClean="0"/>
            <a:t> Almacenamiento Criptográfico Inseguro</a:t>
          </a:r>
          <a:endParaRPr lang="es-ES_tradnl" sz="1200" noProof="0" dirty="0"/>
        </a:p>
      </dgm:t>
    </dgm:pt>
    <dgm:pt modelId="{DC6AC552-EC1D-4C41-BC2A-2A31755C14D6}" type="sibTrans" cxnId="{D12E2220-E3D4-4AD9-8C72-73CD40A20BF9}">
      <dgm:prSet/>
      <dgm:spPr/>
      <dgm:t>
        <a:bodyPr/>
        <a:lstStyle/>
        <a:p>
          <a:endParaRPr lang="en-US"/>
        </a:p>
      </dgm:t>
    </dgm:pt>
    <dgm:pt modelId="{E1C6D0C2-4799-4B09-8EDB-71B4CE380B3C}" type="parTrans" cxnId="{D12E2220-E3D4-4AD9-8C72-73CD40A20BF9}">
      <dgm:prSet/>
      <dgm:spPr/>
      <dgm:t>
        <a:bodyPr/>
        <a:lstStyle/>
        <a:p>
          <a:endParaRPr lang="en-US"/>
        </a:p>
      </dgm:t>
    </dgm:pt>
    <dgm:pt modelId="{4F009B1C-CA71-4886-8BD8-1834F3031679}" type="sibTrans" cxnId="{812FD558-0CC1-4C36-B25E-18FCE06EA12D}">
      <dgm:prSet/>
      <dgm:spPr/>
      <dgm:t>
        <a:bodyPr/>
        <a:lstStyle/>
        <a:p>
          <a:endParaRPr lang="en-US"/>
        </a:p>
      </dgm:t>
    </dgm:pt>
    <dgm:pt modelId="{19F46D76-A2BD-46B9-94FE-57535FE3C1A8}" type="parTrans" cxnId="{812FD558-0CC1-4C36-B25E-18FCE06EA12D}">
      <dgm:prSet/>
      <dgm:spPr/>
      <dgm:t>
        <a:bodyPr/>
        <a:lstStyle/>
        <a:p>
          <a:endParaRPr lang="en-US"/>
        </a:p>
      </dgm:t>
    </dgm:pt>
    <dgm:pt modelId="{5DA0AAD8-DB42-4198-B614-1D5996278F65}">
      <dgm:prSet custT="1"/>
      <dgm:spPr/>
      <dgm:t>
        <a:bodyPr lIns="36576" tIns="36576" rIns="36576" bIns="18288"/>
        <a:lstStyle/>
        <a:p>
          <a:r>
            <a:rPr lang="es-ES_tradnl" sz="1000" b="0" i="0" u="none" noProof="0" dirty="0" smtClean="0"/>
            <a:t> Una buena seguridad requiere tener definida e implementada una configuración segura para la aplicación, marcos de trabajo, servidor de aplicación, servidor </a:t>
          </a:r>
          <a:r>
            <a:rPr lang="es-ES_tradnl" sz="1000" b="0" i="0" u="none" noProof="0" dirty="0" err="1" smtClean="0"/>
            <a:t>web</a:t>
          </a:r>
          <a:r>
            <a:rPr lang="es-ES_tradnl" sz="1000" b="0" i="0" u="none" noProof="0" dirty="0" smtClean="0"/>
            <a:t>, base de datos, y plataforma. Todas estas configuraciones deben ser definidas, implementadas, y mantenidas ya que por lo general no son seguras por defecto. Esto incluye mantener todo el software actualizado, incluidas las librerías de código utilizadas por la aplicación.</a:t>
          </a:r>
          <a:endParaRPr lang="es-ES_tradnl" sz="1000" noProof="0" dirty="0"/>
        </a:p>
      </dgm:t>
    </dgm:pt>
    <dgm:pt modelId="{74651D76-1A4B-4035-A912-0E9B4AC31E56}">
      <dgm:prSet custT="1"/>
      <dgm:spPr/>
      <dgm:t>
        <a:bodyPr/>
        <a:lstStyle/>
        <a:p>
          <a:r>
            <a:rPr lang="es-ES_tradnl" sz="1200" b="1" i="0" u="none" noProof="0" dirty="0" smtClean="0"/>
            <a:t>A6 </a:t>
          </a:r>
          <a:r>
            <a:rPr lang="es-ES_tradnl" sz="1200" b="1" i="0" u="none" noProof="0" dirty="0" err="1" smtClean="0"/>
            <a:t>–</a:t>
          </a:r>
          <a:r>
            <a:rPr lang="es-ES_tradnl" sz="1200" b="1" i="0" u="none" noProof="0" dirty="0" smtClean="0"/>
            <a:t> Defectuosa configuración de seguridad</a:t>
          </a:r>
          <a:endParaRPr lang="es-ES_tradnl" sz="1200" noProof="0" dirty="0"/>
        </a:p>
      </dgm:t>
    </dgm:pt>
    <dgm:pt modelId="{714A456E-0F05-4956-B40C-07B05BE592F8}" type="sibTrans" cxnId="{203150CC-0F3F-45BE-9F5A-D2254D61B2E3}">
      <dgm:prSet/>
      <dgm:spPr/>
      <dgm:t>
        <a:bodyPr/>
        <a:lstStyle/>
        <a:p>
          <a:endParaRPr lang="en-US"/>
        </a:p>
      </dgm:t>
    </dgm:pt>
    <dgm:pt modelId="{F6854210-4FAC-4257-B882-980D94C69A89}" type="parTrans" cxnId="{203150CC-0F3F-45BE-9F5A-D2254D61B2E3}">
      <dgm:prSet/>
      <dgm:spPr/>
      <dgm:t>
        <a:bodyPr/>
        <a:lstStyle/>
        <a:p>
          <a:endParaRPr lang="en-US"/>
        </a:p>
      </dgm:t>
    </dgm:pt>
    <dgm:pt modelId="{84FC8053-FDE8-4A4C-8131-8A4B24494FE3}" type="sibTrans" cxnId="{CD4505AB-F295-4DBF-BDE3-234AE1950D08}">
      <dgm:prSet/>
      <dgm:spPr/>
      <dgm:t>
        <a:bodyPr/>
        <a:lstStyle/>
        <a:p>
          <a:endParaRPr lang="en-US"/>
        </a:p>
      </dgm:t>
    </dgm:pt>
    <dgm:pt modelId="{41F9CA30-D50A-4966-BDAE-8D4514BFA5E0}" type="parTrans" cxnId="{CD4505AB-F295-4DBF-BDE3-234AE1950D08}">
      <dgm:prSet/>
      <dgm:spPr/>
      <dgm:t>
        <a:bodyPr/>
        <a:lstStyle/>
        <a:p>
          <a:endParaRPr lang="en-US"/>
        </a:p>
      </dgm:t>
    </dgm:pt>
    <dgm:pt modelId="{4FB0F712-7A12-4305-A804-F19DB2A74F1D}">
      <dgm:prSet custT="1"/>
      <dgm:spPr/>
      <dgm:t>
        <a:bodyPr lIns="36576" tIns="36576" rIns="36576" bIns="18288"/>
        <a:lstStyle/>
        <a:p>
          <a:r>
            <a:rPr lang="es-ES_tradnl" sz="1000" b="0" i="0" u="none" noProof="0" dirty="0" smtClean="0"/>
            <a:t>Muchas aplicaciones </a:t>
          </a:r>
          <a:r>
            <a:rPr lang="es-ES_tradnl" sz="1000" b="0" i="0" u="none" noProof="0" dirty="0" err="1" smtClean="0"/>
            <a:t>web</a:t>
          </a:r>
          <a:r>
            <a:rPr lang="es-ES_tradnl" sz="1000" b="0" i="0" u="none" noProof="0" dirty="0" smtClean="0"/>
            <a:t> no protegen adecuadamente los datos sensibles, tales como tarjetas de crédito, </a:t>
          </a:r>
          <a:r>
            <a:rPr lang="es-ES_tradnl" sz="1000" b="0" i="0" u="none" noProof="0" dirty="0" err="1" smtClean="0"/>
            <a:t>NSSs</a:t>
          </a:r>
          <a:r>
            <a:rPr lang="es-ES_tradnl" sz="1000" b="0" i="0" u="none" noProof="0" dirty="0" smtClean="0"/>
            <a:t>, y credenciales de autenticación con mecanismos de cifrado o </a:t>
          </a:r>
          <a:r>
            <a:rPr lang="es-ES_tradnl" sz="1000" b="0" i="0" u="none" noProof="0" dirty="0" err="1" smtClean="0"/>
            <a:t>hashing</a:t>
          </a:r>
          <a:r>
            <a:rPr lang="es-ES_tradnl" sz="1000" b="0" i="0" u="none" noProof="0" dirty="0" smtClean="0"/>
            <a:t>. Atacantes pueden modificar o robar tales datos protegidos inadecuadamente para conducir robos de identidad, fraudes de tarjeta de crédito u otros crímenes.</a:t>
          </a:r>
          <a:endParaRPr lang="es-ES_tradnl" sz="1000" noProof="0" dirty="0"/>
        </a:p>
      </dgm:t>
    </dgm:pt>
    <dgm:pt modelId="{983F9778-1966-4F92-9D76-49AED59BA5D1}" type="parTrans" cxnId="{B5311067-92D2-419F-BCCF-525CEFFE4616}">
      <dgm:prSet/>
      <dgm:spPr/>
      <dgm:t>
        <a:bodyPr/>
        <a:lstStyle/>
        <a:p>
          <a:endParaRPr lang="en-US"/>
        </a:p>
      </dgm:t>
    </dgm:pt>
    <dgm:pt modelId="{C9B9B97E-B4C8-4806-B7B1-0C0989D9A093}" type="sibTrans" cxnId="{B5311067-92D2-419F-BCCF-525CEFFE4616}">
      <dgm:prSet/>
      <dgm:spPr/>
      <dgm:t>
        <a:bodyPr/>
        <a:lstStyle/>
        <a:p>
          <a:endParaRPr lang="en-US"/>
        </a:p>
      </dgm:t>
    </dgm:pt>
    <dgm:pt modelId="{930B7E02-7BD0-4A1A-8B80-F9B89ACD00BA}">
      <dgm:prSet custT="1"/>
      <dgm:spPr/>
      <dgm:t>
        <a:bodyPr/>
        <a:lstStyle/>
        <a:p>
          <a:r>
            <a:rPr lang="es-ES_tradnl" sz="1200" b="1" i="0" u="none" noProof="0" smtClean="0"/>
            <a:t>A8 - </a:t>
          </a:r>
          <a:r>
            <a:rPr lang="es-ES_tradnl" sz="1200" b="1" noProof="0" smtClean="0"/>
            <a:t>Falla de Restricción de Acceso a URL</a:t>
          </a:r>
          <a:endParaRPr lang="es-ES_tradnl" b="1" noProof="0"/>
        </a:p>
      </dgm:t>
    </dgm:pt>
    <dgm:pt modelId="{CF1391D4-B6B7-4AE2-B993-338C00C11B84}" type="parTrans" cxnId="{1AA23A82-4061-401B-A47E-EFAC421C5C82}">
      <dgm:prSet/>
      <dgm:spPr/>
      <dgm:t>
        <a:bodyPr/>
        <a:lstStyle/>
        <a:p>
          <a:endParaRPr lang="en-US"/>
        </a:p>
      </dgm:t>
    </dgm:pt>
    <dgm:pt modelId="{05EEABB9-F420-43FF-B065-1A7F16C9839E}" type="sibTrans" cxnId="{1AA23A82-4061-401B-A47E-EFAC421C5C82}">
      <dgm:prSet/>
      <dgm:spPr/>
      <dgm:t>
        <a:bodyPr/>
        <a:lstStyle/>
        <a:p>
          <a:endParaRPr lang="en-US"/>
        </a:p>
      </dgm:t>
    </dgm:pt>
    <dgm:pt modelId="{0B5E7E68-CA72-4D92-A967-DF995646C3AC}">
      <dgm:prSet custT="1"/>
      <dgm:spPr/>
      <dgm:t>
        <a:bodyPr/>
        <a:lstStyle/>
        <a:p>
          <a:r>
            <a:rPr lang="es-ES_tradnl" sz="1200" b="1" i="0" u="none" noProof="0" dirty="0" smtClean="0"/>
            <a:t>A10 – Redirecciones y Reenvíos no validados</a:t>
          </a:r>
          <a:endParaRPr lang="es-ES_tradnl" sz="1200" noProof="0" dirty="0"/>
        </a:p>
      </dgm:t>
    </dgm:pt>
    <dgm:pt modelId="{C5ADD28B-795D-4030-8D34-142FCD3ADFA1}" type="parTrans" cxnId="{56EABEEA-509F-4220-B7FD-7B176CA17F0C}">
      <dgm:prSet/>
      <dgm:spPr/>
      <dgm:t>
        <a:bodyPr/>
        <a:lstStyle/>
        <a:p>
          <a:endParaRPr lang="en-US"/>
        </a:p>
      </dgm:t>
    </dgm:pt>
    <dgm:pt modelId="{E086090F-2561-40F5-94CB-7FFBE1252C88}" type="sibTrans" cxnId="{56EABEEA-509F-4220-B7FD-7B176CA17F0C}">
      <dgm:prSet/>
      <dgm:spPr/>
      <dgm:t>
        <a:bodyPr/>
        <a:lstStyle/>
        <a:p>
          <a:endParaRPr lang="en-US"/>
        </a:p>
      </dgm:t>
    </dgm:pt>
    <dgm:pt modelId="{C4E8E996-7C5B-4BA4-B933-DE6C0BAA3728}">
      <dgm:prSet custT="1"/>
      <dgm:spPr/>
      <dgm:t>
        <a:bodyPr lIns="36576" tIns="36576" rIns="36576" bIns="18288"/>
        <a:lstStyle/>
        <a:p>
          <a:r>
            <a:rPr lang="es-ES_tradnl" sz="1000" b="0" i="0" u="none" noProof="0" dirty="0" smtClean="0"/>
            <a:t>Las aplicaciones web frecuentemente redirigen y reenvían a los usuarios hacia otras páginas o sitios web, y utilizan datos no confiables para determinar la página de destino. Sin una validación apropiada, los atacantes pueden redirigir a las víctimas hacia sitios de phishing o malware, o utilizar reenvíos para acceder páginas no autorizadas. </a:t>
          </a:r>
          <a:endParaRPr lang="es-ES_tradnl" sz="1000" noProof="0" dirty="0"/>
        </a:p>
      </dgm:t>
    </dgm:pt>
    <dgm:pt modelId="{A9927FDB-9211-4A14-A3B9-13F746B34567}" type="parTrans" cxnId="{9421F470-78C5-4566-AEE3-B492692D7446}">
      <dgm:prSet/>
      <dgm:spPr/>
      <dgm:t>
        <a:bodyPr/>
        <a:lstStyle/>
        <a:p>
          <a:endParaRPr lang="en-US"/>
        </a:p>
      </dgm:t>
    </dgm:pt>
    <dgm:pt modelId="{CEE520DC-DC8B-451B-A49E-0F5C4A893DD2}" type="sibTrans" cxnId="{9421F470-78C5-4566-AEE3-B492692D744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t>
        <a:bodyPr/>
        <a:lstStyle/>
        <a:p>
          <a:endParaRPr lang="en-US"/>
        </a:p>
      </dgm:t>
    </dgm:pt>
    <dgm:pt modelId="{13D31E1D-AAA2-4FA3-B46E-809665F827F4}" type="pres">
      <dgm:prSet presAssocID="{99114BD6-AB84-47D7-90FA-E674D66B7A70}" presName="parentText" presStyleLbl="node1" presStyleIdx="0" presStyleCnt="10" custScaleX="48148">
        <dgm:presLayoutVars>
          <dgm:chMax val="1"/>
          <dgm:bulletEnabled val="1"/>
        </dgm:presLayoutVars>
      </dgm:prSet>
      <dgm:spPr/>
      <dgm:t>
        <a:bodyPr/>
        <a:lstStyle/>
        <a:p>
          <a:endParaRPr lang="en-US"/>
        </a:p>
      </dgm:t>
    </dgm:pt>
    <dgm:pt modelId="{ED648348-3383-4156-B7CD-1CB7092349F2}" type="pres">
      <dgm:prSet presAssocID="{99114BD6-AB84-47D7-90FA-E674D66B7A70}" presName="descendantText" presStyleLbl="alignAccFollowNode1" presStyleIdx="0" presStyleCnt="10">
        <dgm:presLayoutVars>
          <dgm:bulletEnabled val="1"/>
        </dgm:presLayoutVars>
      </dgm:prSet>
      <dgm:spPr/>
      <dgm:t>
        <a:bodyPr/>
        <a:lstStyle/>
        <a:p>
          <a:endParaRPr lang="en-US"/>
        </a:p>
      </dgm:t>
    </dgm:pt>
    <dgm:pt modelId="{7AEB17ED-67DE-40AD-82AF-B765FE5DE4A4}" type="pres">
      <dgm:prSet presAssocID="{5934DCE2-D67E-4FF3-9717-AC23829A1B63}" presName="sp" presStyleCnt="0"/>
      <dgm:spPr/>
      <dgm:t>
        <a:bodyPr/>
        <a:lstStyle/>
        <a:p>
          <a:endParaRPr lang="en-US"/>
        </a:p>
      </dgm:t>
    </dgm:pt>
    <dgm:pt modelId="{06753445-795E-4852-B39B-5A81E3AE22FA}" type="pres">
      <dgm:prSet presAssocID="{C7383E11-2997-46ED-9CDE-19D4351797B7}" presName="linNode" presStyleCnt="0"/>
      <dgm:spPr/>
      <dgm:t>
        <a:bodyPr/>
        <a:lstStyle/>
        <a:p>
          <a:endParaRPr lang="en-US"/>
        </a:p>
      </dgm:t>
    </dgm:pt>
    <dgm:pt modelId="{003658D4-D49D-4F10-A431-9B7DDB9AF5BC}" type="pres">
      <dgm:prSet presAssocID="{C7383E11-2997-46ED-9CDE-19D4351797B7}" presName="parentText" presStyleLbl="node1" presStyleIdx="1" presStyleCnt="10" custScaleX="48148">
        <dgm:presLayoutVars>
          <dgm:chMax val="1"/>
          <dgm:bulletEnabled val="1"/>
        </dgm:presLayoutVars>
      </dgm:prSet>
      <dgm:spPr/>
      <dgm:t>
        <a:bodyPr/>
        <a:lstStyle/>
        <a:p>
          <a:endParaRPr lang="en-US"/>
        </a:p>
      </dgm:t>
    </dgm:pt>
    <dgm:pt modelId="{52F1B1A3-C58C-409E-9189-6742201CA556}" type="pres">
      <dgm:prSet presAssocID="{C7383E11-2997-46ED-9CDE-19D4351797B7}" presName="descendantText" presStyleLbl="alignAccFollowNode1" presStyleIdx="1" presStyleCnt="10">
        <dgm:presLayoutVars>
          <dgm:bulletEnabled val="1"/>
        </dgm:presLayoutVars>
      </dgm:prSet>
      <dgm:spPr/>
      <dgm:t>
        <a:bodyPr/>
        <a:lstStyle/>
        <a:p>
          <a:endParaRPr lang="en-US"/>
        </a:p>
      </dgm:t>
    </dgm:pt>
    <dgm:pt modelId="{60C6FAA5-309B-4E4D-9AF3-F9B36FA3793F}" type="pres">
      <dgm:prSet presAssocID="{528554B3-3377-4274-ADB1-6970BE43DEBB}" presName="sp" presStyleCnt="0"/>
      <dgm:spPr/>
      <dgm:t>
        <a:bodyPr/>
        <a:lstStyle/>
        <a:p>
          <a:endParaRPr lang="en-US"/>
        </a:p>
      </dgm:t>
    </dgm:pt>
    <dgm:pt modelId="{607560B6-B977-4D1C-97A0-595C7A55205A}" type="pres">
      <dgm:prSet presAssocID="{A1B85367-743A-4C9F-A891-07038BBF96F2}" presName="linNode" presStyleCnt="0"/>
      <dgm:spPr/>
      <dgm:t>
        <a:bodyPr/>
        <a:lstStyle/>
        <a:p>
          <a:endParaRPr lang="en-US"/>
        </a:p>
      </dgm:t>
    </dgm:pt>
    <dgm:pt modelId="{A6F3CB7F-5F61-44E3-9C30-A5FD20B57740}" type="pres">
      <dgm:prSet presAssocID="{A1B85367-743A-4C9F-A891-07038BBF96F2}" presName="parentText" presStyleLbl="node1" presStyleIdx="2" presStyleCnt="10" custScaleX="48148">
        <dgm:presLayoutVars>
          <dgm:chMax val="1"/>
          <dgm:bulletEnabled val="1"/>
        </dgm:presLayoutVars>
      </dgm:prSet>
      <dgm:spPr/>
      <dgm:t>
        <a:bodyPr/>
        <a:lstStyle/>
        <a:p>
          <a:endParaRPr lang="en-US"/>
        </a:p>
      </dgm:t>
    </dgm:pt>
    <dgm:pt modelId="{7C8316E6-CCC6-432E-9248-FEE6B536ED74}" type="pres">
      <dgm:prSet presAssocID="{A1B85367-743A-4C9F-A891-07038BBF96F2}" presName="descendantText" presStyleLbl="alignAccFollowNode1" presStyleIdx="2" presStyleCnt="10">
        <dgm:presLayoutVars>
          <dgm:bulletEnabled val="1"/>
        </dgm:presLayoutVars>
      </dgm:prSet>
      <dgm:spPr/>
      <dgm:t>
        <a:bodyPr/>
        <a:lstStyle/>
        <a:p>
          <a:endParaRPr lang="en-US"/>
        </a:p>
      </dgm:t>
    </dgm:pt>
    <dgm:pt modelId="{232A10D5-9CE7-4866-9B98-3442E96D191C}" type="pres">
      <dgm:prSet presAssocID="{68A5A658-9210-4933-94F8-E5EB41BF4147}" presName="sp" presStyleCnt="0"/>
      <dgm:spPr/>
      <dgm:t>
        <a:bodyPr/>
        <a:lstStyle/>
        <a:p>
          <a:endParaRPr lang="en-US"/>
        </a:p>
      </dgm:t>
    </dgm:pt>
    <dgm:pt modelId="{56A0CB35-4DB9-4A39-BA7D-CE8C25A49E42}" type="pres">
      <dgm:prSet presAssocID="{2BD590FA-9231-49C0-97E0-217A496C2237}" presName="linNode" presStyleCnt="0"/>
      <dgm:spPr/>
      <dgm:t>
        <a:bodyPr/>
        <a:lstStyle/>
        <a:p>
          <a:endParaRPr lang="en-US"/>
        </a:p>
      </dgm:t>
    </dgm:pt>
    <dgm:pt modelId="{7BBDFC2B-854A-4CD2-A909-AD613CC7FC62}" type="pres">
      <dgm:prSet presAssocID="{2BD590FA-9231-49C0-97E0-217A496C2237}" presName="parentText" presStyleLbl="node1" presStyleIdx="3" presStyleCnt="10" custScaleX="48148">
        <dgm:presLayoutVars>
          <dgm:chMax val="1"/>
          <dgm:bulletEnabled val="1"/>
        </dgm:presLayoutVars>
      </dgm:prSet>
      <dgm:spPr/>
      <dgm:t>
        <a:bodyPr/>
        <a:lstStyle/>
        <a:p>
          <a:endParaRPr lang="en-US"/>
        </a:p>
      </dgm:t>
    </dgm:pt>
    <dgm:pt modelId="{191C5091-28DD-4765-9653-28B6CE68C4E4}" type="pres">
      <dgm:prSet presAssocID="{2BD590FA-9231-49C0-97E0-217A496C2237}" presName="descendantText" presStyleLbl="alignAccFollowNode1" presStyleIdx="3" presStyleCnt="10">
        <dgm:presLayoutVars>
          <dgm:bulletEnabled val="1"/>
        </dgm:presLayoutVars>
      </dgm:prSet>
      <dgm:spPr/>
      <dgm:t>
        <a:bodyPr/>
        <a:lstStyle/>
        <a:p>
          <a:endParaRPr lang="en-US"/>
        </a:p>
      </dgm:t>
    </dgm:pt>
    <dgm:pt modelId="{9A6A0E46-45CA-442A-8601-BBA2D73584E4}" type="pres">
      <dgm:prSet presAssocID="{ECA2D58B-5985-4D42-8ACF-DA4EEB388D97}" presName="sp" presStyleCnt="0"/>
      <dgm:spPr/>
      <dgm:t>
        <a:bodyPr/>
        <a:lstStyle/>
        <a:p>
          <a:endParaRPr lang="en-US"/>
        </a:p>
      </dgm:t>
    </dgm:pt>
    <dgm:pt modelId="{F793DF08-4A07-4166-B1E1-1D362BA95C8F}" type="pres">
      <dgm:prSet presAssocID="{C03D2B45-045F-419F-9A43-BA3CEAFBC613}" presName="linNode" presStyleCnt="0"/>
      <dgm:spPr/>
      <dgm:t>
        <a:bodyPr/>
        <a:lstStyle/>
        <a:p>
          <a:endParaRPr lang="en-US"/>
        </a:p>
      </dgm:t>
    </dgm:pt>
    <dgm:pt modelId="{2E090A74-1099-4AEA-9902-A404935E56DA}" type="pres">
      <dgm:prSet presAssocID="{C03D2B45-045F-419F-9A43-BA3CEAFBC613}" presName="parentText" presStyleLbl="node1" presStyleIdx="4" presStyleCnt="10" custScaleX="48148">
        <dgm:presLayoutVars>
          <dgm:chMax val="1"/>
          <dgm:bulletEnabled val="1"/>
        </dgm:presLayoutVars>
      </dgm:prSet>
      <dgm:spPr/>
      <dgm:t>
        <a:bodyPr/>
        <a:lstStyle/>
        <a:p>
          <a:endParaRPr lang="en-US"/>
        </a:p>
      </dgm:t>
    </dgm:pt>
    <dgm:pt modelId="{DC3A35B8-DD6D-4881-97A7-11F37E912D62}" type="pres">
      <dgm:prSet presAssocID="{C03D2B45-045F-419F-9A43-BA3CEAFBC613}" presName="descendantText" presStyleLbl="alignAccFollowNode1" presStyleIdx="4" presStyleCnt="10">
        <dgm:presLayoutVars>
          <dgm:bulletEnabled val="1"/>
        </dgm:presLayoutVars>
      </dgm:prSet>
      <dgm:spPr/>
      <dgm:t>
        <a:bodyPr/>
        <a:lstStyle/>
        <a:p>
          <a:endParaRPr lang="en-US"/>
        </a:p>
      </dgm:t>
    </dgm:pt>
    <dgm:pt modelId="{614D783F-9EA6-4A55-A7F2-79B49F95A4D5}" type="pres">
      <dgm:prSet presAssocID="{0D3D0307-BCC6-4666-B008-AB05B3454592}" presName="sp" presStyleCnt="0"/>
      <dgm:spPr/>
      <dgm:t>
        <a:bodyPr/>
        <a:lstStyle/>
        <a:p>
          <a:endParaRPr lang="en-US"/>
        </a:p>
      </dgm:t>
    </dgm:pt>
    <dgm:pt modelId="{5C6E04D9-34F9-48BA-AE99-367B8D0960C9}" type="pres">
      <dgm:prSet presAssocID="{74651D76-1A4B-4035-A912-0E9B4AC31E56}" presName="linNode" presStyleCnt="0"/>
      <dgm:spPr/>
      <dgm:t>
        <a:bodyPr/>
        <a:lstStyle/>
        <a:p>
          <a:endParaRPr lang="en-US"/>
        </a:p>
      </dgm:t>
    </dgm:pt>
    <dgm:pt modelId="{83DCA457-5C79-4624-88A4-3B0DB935FCFB}" type="pres">
      <dgm:prSet presAssocID="{74651D76-1A4B-4035-A912-0E9B4AC31E56}" presName="parentText" presStyleLbl="node1" presStyleIdx="5" presStyleCnt="10" custScaleX="48148">
        <dgm:presLayoutVars>
          <dgm:chMax val="1"/>
          <dgm:bulletEnabled val="1"/>
        </dgm:presLayoutVars>
      </dgm:prSet>
      <dgm:spPr/>
      <dgm:t>
        <a:bodyPr/>
        <a:lstStyle/>
        <a:p>
          <a:endParaRPr lang="en-US"/>
        </a:p>
      </dgm:t>
    </dgm:pt>
    <dgm:pt modelId="{5AF71587-9F2C-4EC1-B860-6DD404B4035A}" type="pres">
      <dgm:prSet presAssocID="{74651D76-1A4B-4035-A912-0E9B4AC31E56}" presName="descendantText" presStyleLbl="alignAccFollowNode1" presStyleIdx="5" presStyleCnt="10">
        <dgm:presLayoutVars>
          <dgm:bulletEnabled val="1"/>
        </dgm:presLayoutVars>
      </dgm:prSet>
      <dgm:spPr/>
      <dgm:t>
        <a:bodyPr/>
        <a:lstStyle/>
        <a:p>
          <a:endParaRPr lang="en-US"/>
        </a:p>
      </dgm:t>
    </dgm:pt>
    <dgm:pt modelId="{0A869A77-087B-4990-95D8-340F0D6466A4}" type="pres">
      <dgm:prSet presAssocID="{714A456E-0F05-4956-B40C-07B05BE592F8}" presName="sp" presStyleCnt="0"/>
      <dgm:spPr/>
      <dgm:t>
        <a:bodyPr/>
        <a:lstStyle/>
        <a:p>
          <a:endParaRPr lang="en-US"/>
        </a:p>
      </dgm:t>
    </dgm:pt>
    <dgm:pt modelId="{07DBCB74-C0C4-443F-B333-47E942AEDD04}" type="pres">
      <dgm:prSet presAssocID="{09240EC7-522E-4395-8D61-1A972E9AC8FE}" presName="linNode" presStyleCnt="0"/>
      <dgm:spPr/>
      <dgm:t>
        <a:bodyPr/>
        <a:lstStyle/>
        <a:p>
          <a:endParaRPr lang="en-US"/>
        </a:p>
      </dgm:t>
    </dgm:pt>
    <dgm:pt modelId="{FAA2C47D-B4B2-4B6C-88DC-FF4BB6876945}" type="pres">
      <dgm:prSet presAssocID="{09240EC7-522E-4395-8D61-1A972E9AC8FE}" presName="parentText" presStyleLbl="node1" presStyleIdx="6" presStyleCnt="10" custScaleX="48148">
        <dgm:presLayoutVars>
          <dgm:chMax val="1"/>
          <dgm:bulletEnabled val="1"/>
        </dgm:presLayoutVars>
      </dgm:prSet>
      <dgm:spPr/>
      <dgm:t>
        <a:bodyPr/>
        <a:lstStyle/>
        <a:p>
          <a:endParaRPr lang="en-US"/>
        </a:p>
      </dgm:t>
    </dgm:pt>
    <dgm:pt modelId="{56FADFE1-1107-40A2-AFFA-1F804BA9889C}" type="pres">
      <dgm:prSet presAssocID="{09240EC7-522E-4395-8D61-1A972E9AC8FE}" presName="descendantText" presStyleLbl="alignAccFollowNode1" presStyleIdx="6" presStyleCnt="10">
        <dgm:presLayoutVars>
          <dgm:bulletEnabled val="1"/>
        </dgm:presLayoutVars>
      </dgm:prSet>
      <dgm:spPr/>
      <dgm:t>
        <a:bodyPr/>
        <a:lstStyle/>
        <a:p>
          <a:endParaRPr lang="en-US"/>
        </a:p>
      </dgm:t>
    </dgm:pt>
    <dgm:pt modelId="{E59023DB-6273-42AA-AC15-3F73F1A109E5}" type="pres">
      <dgm:prSet presAssocID="{DC6AC552-EC1D-4C41-BC2A-2A31755C14D6}" presName="sp" presStyleCnt="0"/>
      <dgm:spPr/>
      <dgm:t>
        <a:bodyPr/>
        <a:lstStyle/>
        <a:p>
          <a:endParaRPr lang="en-US"/>
        </a:p>
      </dgm:t>
    </dgm:pt>
    <dgm:pt modelId="{08B3E8E4-0A68-4271-BBB4-E93B6D85CD3F}" type="pres">
      <dgm:prSet presAssocID="{930B7E02-7BD0-4A1A-8B80-F9B89ACD00BA}" presName="linNode" presStyleCnt="0"/>
      <dgm:spPr/>
    </dgm:pt>
    <dgm:pt modelId="{AF125120-BBE5-4C6D-A4D9-AA1EC3299EDE}" type="pres">
      <dgm:prSet presAssocID="{930B7E02-7BD0-4A1A-8B80-F9B89ACD00BA}" presName="parentText" presStyleLbl="node1" presStyleIdx="7" presStyleCnt="10" custScaleX="48148">
        <dgm:presLayoutVars>
          <dgm:chMax val="1"/>
          <dgm:bulletEnabled val="1"/>
        </dgm:presLayoutVars>
      </dgm:prSet>
      <dgm:spPr/>
      <dgm:t>
        <a:bodyPr/>
        <a:lstStyle/>
        <a:p>
          <a:endParaRPr lang="en-US"/>
        </a:p>
      </dgm:t>
    </dgm:pt>
    <dgm:pt modelId="{4D86F0FC-F50F-41D3-A81F-CF4A5F22CAC5}" type="pres">
      <dgm:prSet presAssocID="{930B7E02-7BD0-4A1A-8B80-F9B89ACD00BA}" presName="descendantText" presStyleLbl="alignAccFollowNode1" presStyleIdx="7" presStyleCnt="10">
        <dgm:presLayoutVars>
          <dgm:bulletEnabled val="1"/>
        </dgm:presLayoutVars>
      </dgm:prSet>
      <dgm:spPr/>
      <dgm:t>
        <a:bodyPr/>
        <a:lstStyle/>
        <a:p>
          <a:endParaRPr lang="en-US"/>
        </a:p>
      </dgm:t>
    </dgm:pt>
    <dgm:pt modelId="{5A8EE57E-71C8-45FF-8F85-DB1D3B00675A}" type="pres">
      <dgm:prSet presAssocID="{05EEABB9-F420-43FF-B065-1A7F16C9839E}" presName="sp" presStyleCnt="0"/>
      <dgm:spPr/>
    </dgm:pt>
    <dgm:pt modelId="{D5D73147-C71B-4BD4-8E5F-9AFBE1BC12F1}" type="pres">
      <dgm:prSet presAssocID="{7C354702-E349-4CDA-99AD-1E32BD6F3EC6}" presName="linNode" presStyleCnt="0"/>
      <dgm:spPr/>
      <dgm:t>
        <a:bodyPr/>
        <a:lstStyle/>
        <a:p>
          <a:endParaRPr lang="en-US"/>
        </a:p>
      </dgm:t>
    </dgm:pt>
    <dgm:pt modelId="{F4FC3D9E-43E9-4607-9C8C-93C2D1D5E198}" type="pres">
      <dgm:prSet presAssocID="{7C354702-E349-4CDA-99AD-1E32BD6F3EC6}" presName="parentText" presStyleLbl="node1" presStyleIdx="8" presStyleCnt="10" custScaleX="48148">
        <dgm:presLayoutVars>
          <dgm:chMax val="1"/>
          <dgm:bulletEnabled val="1"/>
        </dgm:presLayoutVars>
      </dgm:prSet>
      <dgm:spPr/>
      <dgm:t>
        <a:bodyPr/>
        <a:lstStyle/>
        <a:p>
          <a:endParaRPr lang="en-US"/>
        </a:p>
      </dgm:t>
    </dgm:pt>
    <dgm:pt modelId="{3AEEED12-760D-417A-B975-196C59CB31B8}" type="pres">
      <dgm:prSet presAssocID="{7C354702-E349-4CDA-99AD-1E32BD6F3EC6}" presName="descendantText" presStyleLbl="alignAccFollowNode1" presStyleIdx="8" presStyleCnt="10">
        <dgm:presLayoutVars>
          <dgm:bulletEnabled val="1"/>
        </dgm:presLayoutVars>
      </dgm:prSet>
      <dgm:spPr/>
      <dgm:t>
        <a:bodyPr/>
        <a:lstStyle/>
        <a:p>
          <a:endParaRPr lang="en-US"/>
        </a:p>
      </dgm:t>
    </dgm:pt>
    <dgm:pt modelId="{D0CBEA6D-B12F-4310-BB76-D6EA68F3F0F3}" type="pres">
      <dgm:prSet presAssocID="{D2E7E824-9857-4FA1-8D4C-966BADFFD02E}" presName="sp" presStyleCnt="0"/>
      <dgm:spPr/>
    </dgm:pt>
    <dgm:pt modelId="{63747B4C-CE12-46F7-AB53-65F75E33DDD5}" type="pres">
      <dgm:prSet presAssocID="{0B5E7E68-CA72-4D92-A967-DF995646C3AC}" presName="linNode" presStyleCnt="0"/>
      <dgm:spPr/>
    </dgm:pt>
    <dgm:pt modelId="{9ABE634A-56CE-4C59-A76B-EF46EF79F3AF}" type="pres">
      <dgm:prSet presAssocID="{0B5E7E68-CA72-4D92-A967-DF995646C3AC}" presName="parentText" presStyleLbl="node1" presStyleIdx="9" presStyleCnt="10" custScaleX="48148">
        <dgm:presLayoutVars>
          <dgm:chMax val="1"/>
          <dgm:bulletEnabled val="1"/>
        </dgm:presLayoutVars>
      </dgm:prSet>
      <dgm:spPr/>
      <dgm:t>
        <a:bodyPr/>
        <a:lstStyle/>
        <a:p>
          <a:endParaRPr lang="en-US"/>
        </a:p>
      </dgm:t>
    </dgm:pt>
    <dgm:pt modelId="{5C6BB524-1E1A-40DC-AF21-81BF18606E37}" type="pres">
      <dgm:prSet presAssocID="{0B5E7E68-CA72-4D92-A967-DF995646C3AC}" presName="descendantText" presStyleLbl="alignAccFollowNode1" presStyleIdx="9" presStyleCnt="10">
        <dgm:presLayoutVars>
          <dgm:bulletEnabled val="1"/>
        </dgm:presLayoutVars>
      </dgm:prSet>
      <dgm:spPr/>
      <dgm:t>
        <a:bodyPr/>
        <a:lstStyle/>
        <a:p>
          <a:endParaRPr lang="en-US"/>
        </a:p>
      </dgm:t>
    </dgm:pt>
  </dgm:ptLst>
  <dgm:cxnLst>
    <dgm:cxn modelId="{A9EEFAB9-4C27-46E2-9E49-F1B133D55D4B}" type="presOf" srcId="{5DA0AAD8-DB42-4198-B614-1D5996278F65}" destId="{5AF71587-9F2C-4EC1-B860-6DD404B4035A}" srcOrd="0" destOrd="0" presId="urn:microsoft.com/office/officeart/2005/8/layout/vList5"/>
    <dgm:cxn modelId="{1EFD55FE-6872-434D-8EFD-C07A4192FB97}" type="presOf" srcId="{DA7DD3FF-C2BA-419E-88D3-4DE8B0D3FE4D}" destId="{52F1B1A3-C58C-409E-9189-6742201CA556}" srcOrd="0" destOrd="0" presId="urn:microsoft.com/office/officeart/2005/8/layout/vList5"/>
    <dgm:cxn modelId="{18B0E9E8-7E8F-4AB4-83AB-1ADC8CFA4CDE}" type="presOf" srcId="{A1B85367-743A-4C9F-A891-07038BBF96F2}" destId="{A6F3CB7F-5F61-44E3-9C30-A5FD20B57740}" srcOrd="0" destOrd="0" presId="urn:microsoft.com/office/officeart/2005/8/layout/vList5"/>
    <dgm:cxn modelId="{574FFFBE-7C5B-403B-8F4C-5295D17C30DC}" type="presOf" srcId="{C4E8E996-7C5B-4BA4-B933-DE6C0BAA3728}" destId="{5C6BB524-1E1A-40DC-AF21-81BF18606E37}" srcOrd="0" destOrd="0" presId="urn:microsoft.com/office/officeart/2005/8/layout/vList5"/>
    <dgm:cxn modelId="{B848EF3F-7587-4A88-B7F3-FF3128594EB4}" type="presOf" srcId="{0B5E7E68-CA72-4D92-A967-DF995646C3AC}" destId="{9ABE634A-56CE-4C59-A76B-EF46EF79F3AF}" srcOrd="0" destOrd="0" presId="urn:microsoft.com/office/officeart/2005/8/layout/vList5"/>
    <dgm:cxn modelId="{2D43BC85-4946-48BE-919A-6DDBEDD883C6}" type="presOf" srcId="{99114BD6-AB84-47D7-90FA-E674D66B7A70}" destId="{13D31E1D-AAA2-4FA3-B46E-809665F827F4}" srcOrd="0" destOrd="0" presId="urn:microsoft.com/office/officeart/2005/8/layout/vList5"/>
    <dgm:cxn modelId="{D6BA2657-A55D-4DAB-8EE5-B6CD8738C915}" srcId="{7C354702-E349-4CDA-99AD-1E32BD6F3EC6}" destId="{25555832-CE6E-49DC-8853-636E1959542E}" srcOrd="0" destOrd="0" parTransId="{949AE632-8A31-479F-9DE5-DEB648FA5F47}" sibTransId="{22A8181F-3DA9-4EBB-9991-856323D70780}"/>
    <dgm:cxn modelId="{DC87E294-BD79-4526-93BD-B9A1A983F979}" type="presOf" srcId="{7C354702-E349-4CDA-99AD-1E32BD6F3EC6}" destId="{F4FC3D9E-43E9-4607-9C8C-93C2D1D5E198}" srcOrd="0" destOrd="0" presId="urn:microsoft.com/office/officeart/2005/8/layout/vList5"/>
    <dgm:cxn modelId="{3953A1EE-3547-4BC3-8597-4D4809BBF654}" type="presOf" srcId="{930B7E02-7BD0-4A1A-8B80-F9B89ACD00BA}" destId="{AF125120-BBE5-4C6D-A4D9-AA1EC3299EDE}" srcOrd="0" destOrd="0" presId="urn:microsoft.com/office/officeart/2005/8/layout/vList5"/>
    <dgm:cxn modelId="{BA4D9481-1FA9-4104-AE41-818FA1E75DC7}" srcId="{DA2B7DFC-AE2C-443E-8CBC-87D79BE207FB}" destId="{2BD590FA-9231-49C0-97E0-217A496C2237}" srcOrd="3" destOrd="0" parTransId="{09FCF6D7-DCB3-4316-B5AF-4A79E28A3947}" sibTransId="{ECA2D58B-5985-4D42-8ACF-DA4EEB388D97}"/>
    <dgm:cxn modelId="{CEABDA5D-2CCD-47EA-91C3-340B08D5CA35}" srcId="{C7383E11-2997-46ED-9CDE-19D4351797B7}" destId="{DA7DD3FF-C2BA-419E-88D3-4DE8B0D3FE4D}" srcOrd="0" destOrd="0" parTransId="{A3E3EC78-9BBC-41A1-9C38-D8A0F920D1EE}" sibTransId="{35D55CF6-A108-42C3-AD8E-0484F859C755}"/>
    <dgm:cxn modelId="{203150CC-0F3F-45BE-9F5A-D2254D61B2E3}" srcId="{DA2B7DFC-AE2C-443E-8CBC-87D79BE207FB}" destId="{74651D76-1A4B-4035-A912-0E9B4AC31E56}" srcOrd="5" destOrd="0" parTransId="{F6854210-4FAC-4257-B882-980D94C69A89}" sibTransId="{714A456E-0F05-4956-B40C-07B05BE592F8}"/>
    <dgm:cxn modelId="{812FD558-0CC1-4C36-B25E-18FCE06EA12D}" srcId="{930B7E02-7BD0-4A1A-8B80-F9B89ACD00BA}" destId="{F5A8502D-52C4-4B4A-ACF7-0A37A965A8B6}" srcOrd="0" destOrd="0" parTransId="{19F46D76-A2BD-46B9-94FE-57535FE3C1A8}" sibTransId="{4F009B1C-CA71-4886-8BD8-1834F3031679}"/>
    <dgm:cxn modelId="{CD4505AB-F295-4DBF-BDE3-234AE1950D08}" srcId="{74651D76-1A4B-4035-A912-0E9B4AC31E56}" destId="{5DA0AAD8-DB42-4198-B614-1D5996278F65}" srcOrd="0" destOrd="0" parTransId="{41F9CA30-D50A-4966-BDAE-8D4514BFA5E0}" sibTransId="{84FC8053-FDE8-4A4C-8131-8A4B24494FE3}"/>
    <dgm:cxn modelId="{1AA23A82-4061-401B-A47E-EFAC421C5C82}" srcId="{DA2B7DFC-AE2C-443E-8CBC-87D79BE207FB}" destId="{930B7E02-7BD0-4A1A-8B80-F9B89ACD00BA}" srcOrd="7" destOrd="0" parTransId="{CF1391D4-B6B7-4AE2-B993-338C00C11B84}" sibTransId="{05EEABB9-F420-43FF-B065-1A7F16C9839E}"/>
    <dgm:cxn modelId="{A8340DD6-F371-41AF-B929-41C2A9D0E1D3}" type="presOf" srcId="{74651D76-1A4B-4035-A912-0E9B4AC31E56}" destId="{83DCA457-5C79-4624-88A4-3B0DB935FCFB}" srcOrd="0" destOrd="0" presId="urn:microsoft.com/office/officeart/2005/8/layout/vList5"/>
    <dgm:cxn modelId="{B5311067-92D2-419F-BCCF-525CEFFE4616}" srcId="{09240EC7-522E-4395-8D61-1A972E9AC8FE}" destId="{4FB0F712-7A12-4305-A804-F19DB2A74F1D}" srcOrd="0" destOrd="0" parTransId="{983F9778-1966-4F92-9D76-49AED59BA5D1}" sibTransId="{C9B9B97E-B4C8-4806-B7B1-0C0989D9A093}"/>
    <dgm:cxn modelId="{4EC8A31B-A603-4169-B3AF-6B7CC5FC3144}" srcId="{2BD590FA-9231-49C0-97E0-217A496C2237}" destId="{14EF3D90-B7BF-472E-9422-7B5778E09D13}" srcOrd="0" destOrd="0" parTransId="{2F9B48C0-85AA-453B-B650-01AA8ED87AF6}" sibTransId="{632CD812-98A5-4F26-9F34-EC4F9D15FA07}"/>
    <dgm:cxn modelId="{CCCFD819-1397-40BF-B77A-80238AB85FB6}" srcId="{DA2B7DFC-AE2C-443E-8CBC-87D79BE207FB}" destId="{7C354702-E349-4CDA-99AD-1E32BD6F3EC6}" srcOrd="8" destOrd="0" parTransId="{3E4FB5F1-8123-4CBF-ABA0-4D9C713C7B8A}" sibTransId="{D2E7E824-9857-4FA1-8D4C-966BADFFD02E}"/>
    <dgm:cxn modelId="{D7526BF8-3D84-473A-BD13-72C4368227C7}" srcId="{DA2B7DFC-AE2C-443E-8CBC-87D79BE207FB}" destId="{A1B85367-743A-4C9F-A891-07038BBF96F2}" srcOrd="2" destOrd="0" parTransId="{53C4939E-201B-4ED1-9161-7E355E0F4074}" sibTransId="{68A5A658-9210-4933-94F8-E5EB41BF4147}"/>
    <dgm:cxn modelId="{635FD6B7-EBAB-4B69-8EC4-D803EA7BEE02}" type="presOf" srcId="{09240EC7-522E-4395-8D61-1A972E9AC8FE}" destId="{FAA2C47D-B4B2-4B6C-88DC-FF4BB6876945}" srcOrd="0" destOrd="0" presId="urn:microsoft.com/office/officeart/2005/8/layout/vList5"/>
    <dgm:cxn modelId="{27734F48-0EA8-40C4-AB8D-9B865F1F5E21}" type="presOf" srcId="{3A1C44CE-CCA3-4BD0-B54E-89DB7E3E4543}" destId="{7C8316E6-CCC6-432E-9248-FEE6B536ED74}" srcOrd="0" destOrd="0" presId="urn:microsoft.com/office/officeart/2005/8/layout/vList5"/>
    <dgm:cxn modelId="{E7AF4FA8-50BA-4438-88DC-24520061291C}" srcId="{99114BD6-AB84-47D7-90FA-E674D66B7A70}" destId="{47E9EF4E-AA7A-42E3-9DB3-FF494FD47A04}" srcOrd="0" destOrd="0" parTransId="{00FA895F-EA9F-49D0-B094-026497ADB1F9}" sibTransId="{FFBA57D2-1B10-41DD-9593-2DE28EC9DE88}"/>
    <dgm:cxn modelId="{9E43CCD8-D5B0-4713-AE2D-4B4C020B6207}" type="presOf" srcId="{C7383E11-2997-46ED-9CDE-19D4351797B7}" destId="{003658D4-D49D-4F10-A431-9B7DDB9AF5BC}" srcOrd="0" destOrd="0" presId="urn:microsoft.com/office/officeart/2005/8/layout/vList5"/>
    <dgm:cxn modelId="{32A4F302-5987-424E-8EE4-DC0398FB69D4}" type="presOf" srcId="{4FB0F712-7A12-4305-A804-F19DB2A74F1D}" destId="{56FADFE1-1107-40A2-AFFA-1F804BA9889C}" srcOrd="0" destOrd="0" presId="urn:microsoft.com/office/officeart/2005/8/layout/vList5"/>
    <dgm:cxn modelId="{64EA57B5-69CD-49C3-9B03-E44D15D0B36F}" srcId="{DA2B7DFC-AE2C-443E-8CBC-87D79BE207FB}" destId="{C7383E11-2997-46ED-9CDE-19D4351797B7}" srcOrd="1" destOrd="0" parTransId="{7480DFFA-AE50-4F5A-9B34-549DC64CBECE}" sibTransId="{528554B3-3377-4274-ADB1-6970BE43DEBB}"/>
    <dgm:cxn modelId="{00E39E26-AF0C-41C0-84FD-64038494147D}" type="presOf" srcId="{F5A8502D-52C4-4B4A-ACF7-0A37A965A8B6}" destId="{4D86F0FC-F50F-41D3-A81F-CF4A5F22CAC5}" srcOrd="0" destOrd="0" presId="urn:microsoft.com/office/officeart/2005/8/layout/vList5"/>
    <dgm:cxn modelId="{9421F470-78C5-4566-AEE3-B492692D7446}" srcId="{0B5E7E68-CA72-4D92-A967-DF995646C3AC}" destId="{C4E8E996-7C5B-4BA4-B933-DE6C0BAA3728}" srcOrd="0" destOrd="0" parTransId="{A9927FDB-9211-4A14-A3B9-13F746B34567}" sibTransId="{CEE520DC-DC8B-451B-A49E-0F5C4A893DD2}"/>
    <dgm:cxn modelId="{CD6092A4-C4DC-45ED-A751-1B3F7A06E9AA}" srcId="{C03D2B45-045F-419F-9A43-BA3CEAFBC613}" destId="{2CA751A3-FAC5-4333-8C12-EE4CE8E8AB39}" srcOrd="0" destOrd="0" parTransId="{FB3ED1EB-ADBC-4177-8BC2-4E567542EC6C}" sibTransId="{A2286D90-3029-415D-AE6F-2F380A320E85}"/>
    <dgm:cxn modelId="{84313AD1-D806-4F50-906D-164AF3200717}" srcId="{DA2B7DFC-AE2C-443E-8CBC-87D79BE207FB}" destId="{C03D2B45-045F-419F-9A43-BA3CEAFBC613}" srcOrd="4" destOrd="0" parTransId="{D2A2FA93-5279-4E69-A1CA-8046392DF8BB}" sibTransId="{0D3D0307-BCC6-4666-B008-AB05B3454592}"/>
    <dgm:cxn modelId="{C09CDA34-B6A3-4717-8DE9-255D336A9884}" srcId="{A1B85367-743A-4C9F-A891-07038BBF96F2}" destId="{3A1C44CE-CCA3-4BD0-B54E-89DB7E3E4543}" srcOrd="0" destOrd="0" parTransId="{53F5BEB3-3EDE-4323-8D58-1235F631434F}" sibTransId="{D06F3C25-B302-446A-981A-0C9D3ABE828A}"/>
    <dgm:cxn modelId="{5D0FC350-E686-4776-A47D-ED7DCB3CF43B}" type="presOf" srcId="{14EF3D90-B7BF-472E-9422-7B5778E09D13}" destId="{191C5091-28DD-4765-9653-28B6CE68C4E4}" srcOrd="0" destOrd="0" presId="urn:microsoft.com/office/officeart/2005/8/layout/vList5"/>
    <dgm:cxn modelId="{99BC30B6-08E9-4189-8A98-DC96CDC56BAD}" type="presOf" srcId="{2CA751A3-FAC5-4333-8C12-EE4CE8E8AB39}" destId="{DC3A35B8-DD6D-4881-97A7-11F37E912D62}" srcOrd="0" destOrd="0" presId="urn:microsoft.com/office/officeart/2005/8/layout/vList5"/>
    <dgm:cxn modelId="{5B7C18B9-7574-45EA-9408-F5A93A2E8EE7}" type="presOf" srcId="{DA2B7DFC-AE2C-443E-8CBC-87D79BE207FB}" destId="{71703B9B-47D8-4F48-B97D-9DC075FD943B}" srcOrd="0" destOrd="0" presId="urn:microsoft.com/office/officeart/2005/8/layout/vList5"/>
    <dgm:cxn modelId="{E90C5705-2DCA-45D6-ADFF-671075599DE9}" type="presOf" srcId="{25555832-CE6E-49DC-8853-636E1959542E}" destId="{3AEEED12-760D-417A-B975-196C59CB31B8}" srcOrd="0" destOrd="0" presId="urn:microsoft.com/office/officeart/2005/8/layout/vList5"/>
    <dgm:cxn modelId="{56EABEEA-509F-4220-B7FD-7B176CA17F0C}" srcId="{DA2B7DFC-AE2C-443E-8CBC-87D79BE207FB}" destId="{0B5E7E68-CA72-4D92-A967-DF995646C3AC}" srcOrd="9" destOrd="0" parTransId="{C5ADD28B-795D-4030-8D34-142FCD3ADFA1}" sibTransId="{E086090F-2561-40F5-94CB-7FFBE1252C88}"/>
    <dgm:cxn modelId="{EF3952BD-4CCB-4FA7-9270-19C8ED5018E3}" type="presOf" srcId="{C03D2B45-045F-419F-9A43-BA3CEAFBC613}" destId="{2E090A74-1099-4AEA-9902-A404935E56DA}" srcOrd="0" destOrd="0" presId="urn:microsoft.com/office/officeart/2005/8/layout/vList5"/>
    <dgm:cxn modelId="{D12E2220-E3D4-4AD9-8C72-73CD40A20BF9}" srcId="{DA2B7DFC-AE2C-443E-8CBC-87D79BE207FB}" destId="{09240EC7-522E-4395-8D61-1A972E9AC8FE}" srcOrd="6" destOrd="0" parTransId="{E1C6D0C2-4799-4B09-8EDB-71B4CE380B3C}" sibTransId="{DC6AC552-EC1D-4C41-BC2A-2A31755C14D6}"/>
    <dgm:cxn modelId="{552BEC9E-B5F4-450A-887F-2537B364E7E3}" srcId="{DA2B7DFC-AE2C-443E-8CBC-87D79BE207FB}" destId="{99114BD6-AB84-47D7-90FA-E674D66B7A70}" srcOrd="0" destOrd="0" parTransId="{A201932A-BA50-4861-8522-7F31487BAA62}" sibTransId="{5934DCE2-D67E-4FF3-9717-AC23829A1B63}"/>
    <dgm:cxn modelId="{CAB21728-DD98-4C10-B970-D7C77870A35E}" type="presOf" srcId="{2BD590FA-9231-49C0-97E0-217A496C2237}" destId="{7BBDFC2B-854A-4CD2-A909-AD613CC7FC62}" srcOrd="0" destOrd="0" presId="urn:microsoft.com/office/officeart/2005/8/layout/vList5"/>
    <dgm:cxn modelId="{CEF9AD90-C318-4153-ACF6-C78A2602E5A2}" type="presOf" srcId="{47E9EF4E-AA7A-42E3-9DB3-FF494FD47A04}" destId="{ED648348-3383-4156-B7CD-1CB7092349F2}" srcOrd="0" destOrd="0" presId="urn:microsoft.com/office/officeart/2005/8/layout/vList5"/>
    <dgm:cxn modelId="{07260CA8-1EA1-4453-AA4A-7AA35E12E747}" type="presParOf" srcId="{71703B9B-47D8-4F48-B97D-9DC075FD943B}" destId="{E49726BA-1773-46ED-9FF3-586BF4430A36}" srcOrd="0" destOrd="0" presId="urn:microsoft.com/office/officeart/2005/8/layout/vList5"/>
    <dgm:cxn modelId="{1388A4C0-C056-4B00-A5BB-0B5E6BD78609}" type="presParOf" srcId="{E49726BA-1773-46ED-9FF3-586BF4430A36}" destId="{13D31E1D-AAA2-4FA3-B46E-809665F827F4}" srcOrd="0" destOrd="0" presId="urn:microsoft.com/office/officeart/2005/8/layout/vList5"/>
    <dgm:cxn modelId="{4CC162C5-BA85-421E-A194-1FD49596D585}" type="presParOf" srcId="{E49726BA-1773-46ED-9FF3-586BF4430A36}" destId="{ED648348-3383-4156-B7CD-1CB7092349F2}" srcOrd="1" destOrd="0" presId="urn:microsoft.com/office/officeart/2005/8/layout/vList5"/>
    <dgm:cxn modelId="{E2F2E404-4883-486F-85C1-539AB2C3D6A4}" type="presParOf" srcId="{71703B9B-47D8-4F48-B97D-9DC075FD943B}" destId="{7AEB17ED-67DE-40AD-82AF-B765FE5DE4A4}" srcOrd="1" destOrd="0" presId="urn:microsoft.com/office/officeart/2005/8/layout/vList5"/>
    <dgm:cxn modelId="{DBB1314C-2D17-45E7-B13B-855A606D5182}" type="presParOf" srcId="{71703B9B-47D8-4F48-B97D-9DC075FD943B}" destId="{06753445-795E-4852-B39B-5A81E3AE22FA}" srcOrd="2" destOrd="0" presId="urn:microsoft.com/office/officeart/2005/8/layout/vList5"/>
    <dgm:cxn modelId="{9F74E8B3-6262-41FA-97A1-9D7D47883AF7}" type="presParOf" srcId="{06753445-795E-4852-B39B-5A81E3AE22FA}" destId="{003658D4-D49D-4F10-A431-9B7DDB9AF5BC}" srcOrd="0" destOrd="0" presId="urn:microsoft.com/office/officeart/2005/8/layout/vList5"/>
    <dgm:cxn modelId="{508B8F58-E40A-451F-92B4-156C326B49D3}" type="presParOf" srcId="{06753445-795E-4852-B39B-5A81E3AE22FA}" destId="{52F1B1A3-C58C-409E-9189-6742201CA556}" srcOrd="1" destOrd="0" presId="urn:microsoft.com/office/officeart/2005/8/layout/vList5"/>
    <dgm:cxn modelId="{D45E7DC8-2A12-43A8-BD24-A25361886CD8}" type="presParOf" srcId="{71703B9B-47D8-4F48-B97D-9DC075FD943B}" destId="{60C6FAA5-309B-4E4D-9AF3-F9B36FA3793F}" srcOrd="3" destOrd="0" presId="urn:microsoft.com/office/officeart/2005/8/layout/vList5"/>
    <dgm:cxn modelId="{45164E23-D710-4C12-9006-905EEC2AE1F8}" type="presParOf" srcId="{71703B9B-47D8-4F48-B97D-9DC075FD943B}" destId="{607560B6-B977-4D1C-97A0-595C7A55205A}" srcOrd="4" destOrd="0" presId="urn:microsoft.com/office/officeart/2005/8/layout/vList5"/>
    <dgm:cxn modelId="{312F398A-44D7-4EBF-B702-603B21ECF944}" type="presParOf" srcId="{607560B6-B977-4D1C-97A0-595C7A55205A}" destId="{A6F3CB7F-5F61-44E3-9C30-A5FD20B57740}" srcOrd="0" destOrd="0" presId="urn:microsoft.com/office/officeart/2005/8/layout/vList5"/>
    <dgm:cxn modelId="{5EC9AC93-DB3B-410A-9F9A-23D0CD7BFCB2}" type="presParOf" srcId="{607560B6-B977-4D1C-97A0-595C7A55205A}" destId="{7C8316E6-CCC6-432E-9248-FEE6B536ED74}" srcOrd="1" destOrd="0" presId="urn:microsoft.com/office/officeart/2005/8/layout/vList5"/>
    <dgm:cxn modelId="{9376EF0D-7282-46A1-B6E9-A1F779C929AB}" type="presParOf" srcId="{71703B9B-47D8-4F48-B97D-9DC075FD943B}" destId="{232A10D5-9CE7-4866-9B98-3442E96D191C}" srcOrd="5" destOrd="0" presId="urn:microsoft.com/office/officeart/2005/8/layout/vList5"/>
    <dgm:cxn modelId="{EDBC7913-0C88-4728-A64C-9E220F2B92F4}" type="presParOf" srcId="{71703B9B-47D8-4F48-B97D-9DC075FD943B}" destId="{56A0CB35-4DB9-4A39-BA7D-CE8C25A49E42}" srcOrd="6" destOrd="0" presId="urn:microsoft.com/office/officeart/2005/8/layout/vList5"/>
    <dgm:cxn modelId="{D8C9E3DF-4673-46FA-89D5-819BDAA57045}" type="presParOf" srcId="{56A0CB35-4DB9-4A39-BA7D-CE8C25A49E42}" destId="{7BBDFC2B-854A-4CD2-A909-AD613CC7FC62}" srcOrd="0" destOrd="0" presId="urn:microsoft.com/office/officeart/2005/8/layout/vList5"/>
    <dgm:cxn modelId="{5083F37E-D817-4566-9D02-41499975DD99}" type="presParOf" srcId="{56A0CB35-4DB9-4A39-BA7D-CE8C25A49E42}" destId="{191C5091-28DD-4765-9653-28B6CE68C4E4}" srcOrd="1" destOrd="0" presId="urn:microsoft.com/office/officeart/2005/8/layout/vList5"/>
    <dgm:cxn modelId="{4572AF3D-5655-479D-979A-A145360B88B5}" type="presParOf" srcId="{71703B9B-47D8-4F48-B97D-9DC075FD943B}" destId="{9A6A0E46-45CA-442A-8601-BBA2D73584E4}" srcOrd="7" destOrd="0" presId="urn:microsoft.com/office/officeart/2005/8/layout/vList5"/>
    <dgm:cxn modelId="{46C0BE1B-7543-4D58-879E-EFCB54D83447}" type="presParOf" srcId="{71703B9B-47D8-4F48-B97D-9DC075FD943B}" destId="{F793DF08-4A07-4166-B1E1-1D362BA95C8F}" srcOrd="8" destOrd="0" presId="urn:microsoft.com/office/officeart/2005/8/layout/vList5"/>
    <dgm:cxn modelId="{64C8ABF8-EE70-47A3-B1FC-24159C32D305}" type="presParOf" srcId="{F793DF08-4A07-4166-B1E1-1D362BA95C8F}" destId="{2E090A74-1099-4AEA-9902-A404935E56DA}" srcOrd="0" destOrd="0" presId="urn:microsoft.com/office/officeart/2005/8/layout/vList5"/>
    <dgm:cxn modelId="{3A806AB1-D6E5-4804-ABEB-69CAEC5AD69A}" type="presParOf" srcId="{F793DF08-4A07-4166-B1E1-1D362BA95C8F}" destId="{DC3A35B8-DD6D-4881-97A7-11F37E912D62}" srcOrd="1" destOrd="0" presId="urn:microsoft.com/office/officeart/2005/8/layout/vList5"/>
    <dgm:cxn modelId="{48A4E18E-1E45-4857-B895-9EEB63BC4E39}" type="presParOf" srcId="{71703B9B-47D8-4F48-B97D-9DC075FD943B}" destId="{614D783F-9EA6-4A55-A7F2-79B49F95A4D5}" srcOrd="9" destOrd="0" presId="urn:microsoft.com/office/officeart/2005/8/layout/vList5"/>
    <dgm:cxn modelId="{93E20138-109A-4B59-AF00-1528310DCAE3}" type="presParOf" srcId="{71703B9B-47D8-4F48-B97D-9DC075FD943B}" destId="{5C6E04D9-34F9-48BA-AE99-367B8D0960C9}" srcOrd="10" destOrd="0" presId="urn:microsoft.com/office/officeart/2005/8/layout/vList5"/>
    <dgm:cxn modelId="{99C34FCE-C72F-469E-B0EA-D1C95DA19B86}" type="presParOf" srcId="{5C6E04D9-34F9-48BA-AE99-367B8D0960C9}" destId="{83DCA457-5C79-4624-88A4-3B0DB935FCFB}" srcOrd="0" destOrd="0" presId="urn:microsoft.com/office/officeart/2005/8/layout/vList5"/>
    <dgm:cxn modelId="{4F710583-5FE4-4898-90F8-EEF3C3BB8676}" type="presParOf" srcId="{5C6E04D9-34F9-48BA-AE99-367B8D0960C9}" destId="{5AF71587-9F2C-4EC1-B860-6DD404B4035A}" srcOrd="1" destOrd="0" presId="urn:microsoft.com/office/officeart/2005/8/layout/vList5"/>
    <dgm:cxn modelId="{31D24F16-AF9F-4702-8FC7-2E16E0BF363A}" type="presParOf" srcId="{71703B9B-47D8-4F48-B97D-9DC075FD943B}" destId="{0A869A77-087B-4990-95D8-340F0D6466A4}" srcOrd="11" destOrd="0" presId="urn:microsoft.com/office/officeart/2005/8/layout/vList5"/>
    <dgm:cxn modelId="{6519CDFA-1A56-4F4E-8F82-BAA96204FDA6}" type="presParOf" srcId="{71703B9B-47D8-4F48-B97D-9DC075FD943B}" destId="{07DBCB74-C0C4-443F-B333-47E942AEDD04}" srcOrd="12" destOrd="0" presId="urn:microsoft.com/office/officeart/2005/8/layout/vList5"/>
    <dgm:cxn modelId="{0FF3EDAC-B948-4235-A405-C6AF4688E5CB}" type="presParOf" srcId="{07DBCB74-C0C4-443F-B333-47E942AEDD04}" destId="{FAA2C47D-B4B2-4B6C-88DC-FF4BB6876945}" srcOrd="0" destOrd="0" presId="urn:microsoft.com/office/officeart/2005/8/layout/vList5"/>
    <dgm:cxn modelId="{718B1CA7-62BC-4576-9EE1-0A825C3E3A05}" type="presParOf" srcId="{07DBCB74-C0C4-443F-B333-47E942AEDD04}" destId="{56FADFE1-1107-40A2-AFFA-1F804BA9889C}" srcOrd="1" destOrd="0" presId="urn:microsoft.com/office/officeart/2005/8/layout/vList5"/>
    <dgm:cxn modelId="{96DAFF56-6649-4CFC-AE5E-982B2EFF71E6}" type="presParOf" srcId="{71703B9B-47D8-4F48-B97D-9DC075FD943B}" destId="{E59023DB-6273-42AA-AC15-3F73F1A109E5}" srcOrd="13" destOrd="0" presId="urn:microsoft.com/office/officeart/2005/8/layout/vList5"/>
    <dgm:cxn modelId="{1F162A55-3302-44FC-8EDD-780892757ED3}" type="presParOf" srcId="{71703B9B-47D8-4F48-B97D-9DC075FD943B}" destId="{08B3E8E4-0A68-4271-BBB4-E93B6D85CD3F}" srcOrd="14" destOrd="0" presId="urn:microsoft.com/office/officeart/2005/8/layout/vList5"/>
    <dgm:cxn modelId="{60522597-A0FC-4303-B232-68C723F82950}" type="presParOf" srcId="{08B3E8E4-0A68-4271-BBB4-E93B6D85CD3F}" destId="{AF125120-BBE5-4C6D-A4D9-AA1EC3299EDE}" srcOrd="0" destOrd="0" presId="urn:microsoft.com/office/officeart/2005/8/layout/vList5"/>
    <dgm:cxn modelId="{F9A2A868-AE51-4E0A-9CD1-26DBEE558B6B}" type="presParOf" srcId="{08B3E8E4-0A68-4271-BBB4-E93B6D85CD3F}" destId="{4D86F0FC-F50F-41D3-A81F-CF4A5F22CAC5}" srcOrd="1" destOrd="0" presId="urn:microsoft.com/office/officeart/2005/8/layout/vList5"/>
    <dgm:cxn modelId="{D7288062-5FB1-44EA-BB44-55C753E5FF3F}" type="presParOf" srcId="{71703B9B-47D8-4F48-B97D-9DC075FD943B}" destId="{5A8EE57E-71C8-45FF-8F85-DB1D3B00675A}" srcOrd="15" destOrd="0" presId="urn:microsoft.com/office/officeart/2005/8/layout/vList5"/>
    <dgm:cxn modelId="{1904B415-641F-4A20-8B78-10976D22272C}" type="presParOf" srcId="{71703B9B-47D8-4F48-B97D-9DC075FD943B}" destId="{D5D73147-C71B-4BD4-8E5F-9AFBE1BC12F1}" srcOrd="16" destOrd="0" presId="urn:microsoft.com/office/officeart/2005/8/layout/vList5"/>
    <dgm:cxn modelId="{D89974E4-42ED-44E3-BE9A-E2BC83845F71}" type="presParOf" srcId="{D5D73147-C71B-4BD4-8E5F-9AFBE1BC12F1}" destId="{F4FC3D9E-43E9-4607-9C8C-93C2D1D5E198}" srcOrd="0" destOrd="0" presId="urn:microsoft.com/office/officeart/2005/8/layout/vList5"/>
    <dgm:cxn modelId="{0ABA3A08-AB39-4C04-91AF-54FE99000914}" type="presParOf" srcId="{D5D73147-C71B-4BD4-8E5F-9AFBE1BC12F1}" destId="{3AEEED12-760D-417A-B975-196C59CB31B8}" srcOrd="1" destOrd="0" presId="urn:microsoft.com/office/officeart/2005/8/layout/vList5"/>
    <dgm:cxn modelId="{BADCCDC2-8B0E-47CF-860F-AFA7BA87BFE9}" type="presParOf" srcId="{71703B9B-47D8-4F48-B97D-9DC075FD943B}" destId="{D0CBEA6D-B12F-4310-BB76-D6EA68F3F0F3}" srcOrd="17" destOrd="0" presId="urn:microsoft.com/office/officeart/2005/8/layout/vList5"/>
    <dgm:cxn modelId="{43EC7B01-53B1-423C-98A3-9CD42A3220B5}" type="presParOf" srcId="{71703B9B-47D8-4F48-B97D-9DC075FD943B}" destId="{63747B4C-CE12-46F7-AB53-65F75E33DDD5}" srcOrd="18" destOrd="0" presId="urn:microsoft.com/office/officeart/2005/8/layout/vList5"/>
    <dgm:cxn modelId="{C6BDDBD5-99E5-4F37-B2E2-79E91D1A98FB}" type="presParOf" srcId="{63747B4C-CE12-46F7-AB53-65F75E33DDD5}" destId="{9ABE634A-56CE-4C59-A76B-EF46EF79F3AF}" srcOrd="0" destOrd="0" presId="urn:microsoft.com/office/officeart/2005/8/layout/vList5"/>
    <dgm:cxn modelId="{D1BB140E-5C18-4629-9354-80627076B15D}" type="presParOf" srcId="{63747B4C-CE12-46F7-AB53-65F75E33DDD5}" destId="{5C6BB524-1E1A-40DC-AF21-81BF18606E37}" srcOrd="1" destOrd="0" presId="urn:microsoft.com/office/officeart/2005/8/layout/vList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99114BD6-AB84-47D7-90FA-E674D66B7A70}">
      <dgm:prSet phldrT="[Text]" custT="1"/>
      <dgm:spPr>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dgm:spPr>
      <dgm:t>
        <a:bodyPr/>
        <a:lstStyle/>
        <a:p>
          <a:r>
            <a:rPr lang="es-ES_tradnl" sz="1000" b="1" baseline="0" noProof="0" dirty="0">
              <a:solidFill>
                <a:schemeClr val="bg1"/>
              </a:solidFill>
            </a:rPr>
            <a:t>Requisitos de seguridad de la aplicación</a:t>
          </a:r>
          <a:endParaRPr lang="es-ES_tradnl" sz="1000" noProof="0" dirty="0">
            <a:solidFill>
              <a:schemeClr val="bg1"/>
            </a:solidFill>
          </a:endParaRP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39F11DF5-92F1-4803-9176-8CE41A00F711}">
      <dgm:prSet phldrT="[Text]" custT="1"/>
      <dgm:spPr/>
      <dgm:t>
        <a:bodyPr/>
        <a:lstStyle/>
        <a:p>
          <a:pPr rtl="0"/>
          <a:r>
            <a:rPr lang="es-ES_tradnl" sz="950" baseline="0" noProof="0" dirty="0">
              <a:solidFill>
                <a:schemeClr val="tx2"/>
              </a:solidFill>
            </a:rPr>
            <a:t>Para producir una aplicación web </a:t>
          </a:r>
          <a:r>
            <a:rPr lang="es-ES_tradnl" sz="950" u="sng" baseline="0" noProof="0" dirty="0">
              <a:solidFill>
                <a:schemeClr val="tx2"/>
              </a:solidFill>
            </a:rPr>
            <a:t>segura</a:t>
          </a:r>
          <a:r>
            <a:rPr lang="es-ES_tradnl" sz="950" baseline="0" noProof="0" dirty="0">
              <a:solidFill>
                <a:schemeClr val="tx2"/>
              </a:solidFill>
            </a:rPr>
            <a:t>, </a:t>
          </a:r>
          <a:r>
            <a:rPr lang="es-ES_tradnl" sz="950" baseline="0" noProof="0" dirty="0" smtClean="0">
              <a:solidFill>
                <a:schemeClr val="tx2"/>
              </a:solidFill>
            </a:rPr>
            <a:t>debe </a:t>
          </a:r>
          <a:r>
            <a:rPr lang="es-ES_tradnl" sz="950" baseline="0" noProof="0" dirty="0">
              <a:solidFill>
                <a:schemeClr val="tx2"/>
              </a:solidFill>
            </a:rPr>
            <a:t>definir que significa para esa aplicación ser segura. OWASP</a:t>
          </a:r>
          <a:r>
            <a:rPr lang="es-ES_tradnl" sz="950" baseline="0" noProof="0" dirty="0" smtClean="0">
              <a:solidFill>
                <a:schemeClr val="tx2"/>
              </a:solidFill>
            </a:rPr>
            <a:t> le </a:t>
          </a:r>
          <a:r>
            <a:rPr lang="es-ES_tradnl" sz="950" baseline="0" noProof="0" dirty="0">
              <a:solidFill>
                <a:schemeClr val="tx2"/>
              </a:solidFill>
            </a:rPr>
            <a:t>recomienda usar </a:t>
          </a:r>
          <a:r>
            <a:rPr lang="es-ES_tradnl" sz="950" baseline="0" noProof="0" dirty="0">
              <a:solidFill>
                <a:schemeClr val="tx2"/>
              </a:solidFill>
              <a:hlinkClick xmlns:r="http://schemas.openxmlformats.org/officeDocument/2006/relationships" r:id="rId1"/>
            </a:rPr>
            <a:t>los estándares de verificación de</a:t>
          </a:r>
          <a:r>
            <a:rPr lang="es-ES_tradnl" sz="950" baseline="0" noProof="0" dirty="0" smtClean="0">
              <a:solidFill>
                <a:schemeClr val="tx2"/>
              </a:solidFill>
              <a:hlinkClick xmlns:r="http://schemas.openxmlformats.org/officeDocument/2006/relationships" r:id="rId1"/>
            </a:rPr>
            <a:t> </a:t>
          </a:r>
          <a:r>
            <a:rPr lang="en-US" sz="950" baseline="0" noProof="0" dirty="0" smtClean="0">
              <a:solidFill>
                <a:schemeClr val="tx2"/>
              </a:solidFill>
              <a:hlinkClick xmlns:r="http://schemas.openxmlformats.org/officeDocument/2006/relationships" r:id="rId1"/>
            </a:rPr>
            <a:t>seguridad en aplicaciones</a:t>
          </a:r>
          <a:r>
            <a:rPr lang="es-ES_tradnl" sz="950" baseline="0" noProof="0" dirty="0" smtClean="0">
              <a:solidFill>
                <a:schemeClr val="tx2"/>
              </a:solidFill>
              <a:hlinkClick xmlns:r="http://schemas.openxmlformats.org/officeDocument/2006/relationships" r:id="rId1"/>
            </a:rPr>
            <a:t>,</a:t>
          </a:r>
          <a:r>
            <a:rPr lang="en-US" sz="950" baseline="0" noProof="0" dirty="0" smtClean="0">
              <a:solidFill>
                <a:schemeClr val="tx2"/>
              </a:solidFill>
              <a:hlinkClick xmlns:r="http://schemas.openxmlformats.org/officeDocument/2006/relationships" r:id="rId1"/>
            </a:rPr>
            <a:t> </a:t>
          </a:r>
          <a:r>
            <a:rPr lang="es-ES_tradnl" sz="950" baseline="0" noProof="0" dirty="0" smtClean="0">
              <a:solidFill>
                <a:schemeClr val="tx2"/>
              </a:solidFill>
              <a:hlinkClick xmlns:r="http://schemas.openxmlformats.org/officeDocument/2006/relationships" r:id="rId1"/>
            </a:rPr>
            <a:t>Application </a:t>
          </a:r>
          <a:r>
            <a:rPr lang="es-ES_tradnl" sz="950" baseline="0" noProof="0" dirty="0">
              <a:solidFill>
                <a:schemeClr val="tx2"/>
              </a:solidFill>
              <a:hlinkClick xmlns:r="http://schemas.openxmlformats.org/officeDocument/2006/relationships" r:id="rId1"/>
            </a:rPr>
            <a:t>Security Verification Standard (ASVS)</a:t>
          </a:r>
          <a:r>
            <a:rPr lang="es-ES_tradnl" sz="950" baseline="0" noProof="0" dirty="0">
              <a:solidFill>
                <a:schemeClr val="tx2"/>
              </a:solidFill>
            </a:rPr>
            <a:t>, como una guía para configurar los requisitos de seguridad de tu/s aplicación/es. Si</a:t>
          </a:r>
          <a:r>
            <a:rPr lang="es-ES_tradnl" sz="950" baseline="0" noProof="0" dirty="0" smtClean="0">
              <a:solidFill>
                <a:schemeClr val="tx2"/>
              </a:solidFill>
            </a:rPr>
            <a:t> externaliza el </a:t>
          </a:r>
          <a:r>
            <a:rPr lang="es-ES_tradnl" sz="950" baseline="0" noProof="0" dirty="0">
              <a:solidFill>
                <a:schemeClr val="tx2"/>
              </a:solidFill>
            </a:rPr>
            <a:t>proceso, </a:t>
          </a:r>
          <a:r>
            <a:rPr lang="es-ES_tradnl" sz="950" baseline="0" noProof="0" dirty="0" smtClean="0">
              <a:solidFill>
                <a:schemeClr val="tx2"/>
              </a:solidFill>
            </a:rPr>
            <a:t>puede </a:t>
          </a:r>
          <a:r>
            <a:rPr lang="es-ES_tradnl" sz="950" baseline="0" noProof="0" dirty="0">
              <a:solidFill>
                <a:schemeClr val="tx2"/>
              </a:solidFill>
            </a:rPr>
            <a:t>considerar el </a:t>
          </a:r>
          <a:r>
            <a:rPr lang="es-ES_tradnl" sz="950" baseline="0" noProof="0" dirty="0">
              <a:solidFill>
                <a:schemeClr val="tx2"/>
              </a:solidFill>
              <a:hlinkClick xmlns:r="http://schemas.openxmlformats.org/officeDocument/2006/relationships" r:id="rId2"/>
            </a:rPr>
            <a:t>Anexo a Contratos de Seguridad de Software</a:t>
          </a:r>
          <a:r>
            <a:rPr lang="es-ES_tradnl" sz="950" baseline="0" noProof="0" dirty="0">
              <a:solidFill>
                <a:schemeClr val="tx2"/>
              </a:solidFill>
            </a:rPr>
            <a:t>.</a:t>
          </a:r>
          <a:endParaRPr lang="es-ES_tradnl" sz="950" noProof="0" dirty="0"/>
        </a:p>
      </dgm:t>
    </dgm:pt>
    <dgm:pt modelId="{6A80C258-8448-4B2A-A29D-75B427DB2E14}" type="parTrans" cxnId="{DDC2C771-D18B-4F81-9A8C-9226D30F1A3B}">
      <dgm:prSet/>
      <dgm:spPr/>
      <dgm:t>
        <a:bodyPr/>
        <a:lstStyle/>
        <a:p>
          <a:endParaRPr lang="en-US" sz="1000"/>
        </a:p>
      </dgm:t>
    </dgm:pt>
    <dgm:pt modelId="{0AC1C748-C2BF-49EE-BEA2-E40FA789A0EA}" type="sibTrans" cxnId="{DDC2C771-D18B-4F81-9A8C-9226D30F1A3B}">
      <dgm:prSet/>
      <dgm:spPr/>
      <dgm:t>
        <a:bodyPr/>
        <a:lstStyle/>
        <a:p>
          <a:endParaRPr lang="en-US" sz="1000"/>
        </a:p>
      </dgm:t>
    </dgm:pt>
    <dgm:pt modelId="{5CF86F3C-C725-40E9-9BD5-DEF8085DEA2E}">
      <dgm:prSet phldrT="[Text]" custT="1"/>
      <dgm:spPr/>
      <dgm:t>
        <a:bodyPr/>
        <a:lstStyle/>
        <a:p>
          <a:pPr rtl="0"/>
          <a:r>
            <a:rPr lang="es-ES_tradnl" sz="1000" b="1" baseline="0" noProof="0" dirty="0">
              <a:solidFill>
                <a:schemeClr val="bg1"/>
              </a:solidFill>
            </a:rPr>
            <a:t>Arquitectura de seguridad de la aplicación</a:t>
          </a:r>
          <a:endParaRPr lang="es-ES_tradnl" sz="1000" baseline="0" noProof="0" dirty="0">
            <a:solidFill>
              <a:schemeClr val="bg1"/>
            </a:solidFill>
            <a:latin typeface="+mn-lt"/>
            <a:ea typeface="+mn-ea"/>
            <a:cs typeface="+mn-cs"/>
          </a:endParaRPr>
        </a:p>
      </dgm:t>
    </dgm:pt>
    <dgm:pt modelId="{C44C12F1-0403-475A-AE8F-FC6620291395}" type="parTrans" cxnId="{B29B22A2-3156-48F5-A350-963380660B24}">
      <dgm:prSet/>
      <dgm:spPr/>
      <dgm:t>
        <a:bodyPr/>
        <a:lstStyle/>
        <a:p>
          <a:endParaRPr lang="en-US" sz="1000"/>
        </a:p>
      </dgm:t>
    </dgm:pt>
    <dgm:pt modelId="{C6F93B38-475D-4104-A89D-89CE58E7B1DF}" type="sibTrans" cxnId="{B29B22A2-3156-48F5-A350-963380660B24}">
      <dgm:prSet/>
      <dgm:spPr/>
      <dgm:t>
        <a:bodyPr/>
        <a:lstStyle/>
        <a:p>
          <a:endParaRPr lang="en-US" sz="1000"/>
        </a:p>
      </dgm:t>
    </dgm:pt>
    <dgm:pt modelId="{35005AD2-355F-4221-AFBE-62EE5EE8EED6}">
      <dgm:prSet phldrT="[Text]" custT="1"/>
      <dgm:spPr/>
      <dgm:t>
        <a:bodyPr/>
        <a:lstStyle/>
        <a:p>
          <a:pPr rtl="0"/>
          <a:r>
            <a:rPr lang="es-ES_tradnl" sz="950" baseline="0" noProof="0" dirty="0">
              <a:solidFill>
                <a:schemeClr val="tx2"/>
              </a:solidFill>
              <a:latin typeface="+mn-lt"/>
              <a:ea typeface="+mn-ea"/>
              <a:cs typeface="+mn-cs"/>
            </a:rPr>
            <a:t>En vez de introducir la seguridad en</a:t>
          </a:r>
          <a:r>
            <a:rPr lang="es-ES_tradnl" sz="950" baseline="0" noProof="0" dirty="0" smtClean="0">
              <a:solidFill>
                <a:schemeClr val="tx2"/>
              </a:solidFill>
              <a:latin typeface="+mn-lt"/>
              <a:ea typeface="+mn-ea"/>
              <a:cs typeface="+mn-cs"/>
            </a:rPr>
            <a:t> sus </a:t>
          </a:r>
          <a:r>
            <a:rPr lang="es-ES_tradnl" sz="950" baseline="0" noProof="0" dirty="0">
              <a:solidFill>
                <a:schemeClr val="tx2"/>
              </a:solidFill>
              <a:latin typeface="+mn-lt"/>
              <a:ea typeface="+mn-ea"/>
              <a:cs typeface="+mn-cs"/>
            </a:rPr>
            <a:t>aplicaciones a posteriori, es mucho más rentable en términos de coste integrar la seguridad desde el diseño inicial. OWASP recomienda la</a:t>
          </a:r>
          <a:r>
            <a:rPr lang="es-ES_tradnl" sz="950" baseline="0" noProof="0" dirty="0" smtClean="0">
              <a:solidFill>
                <a:schemeClr val="tx2"/>
              </a:solidFill>
              <a:latin typeface="+mn-lt"/>
              <a:ea typeface="+mn-ea"/>
              <a:cs typeface="+mn-cs"/>
            </a:rPr>
            <a:t> </a:t>
          </a:r>
          <a:r>
            <a:rPr lang="es-ES_tradnl" sz="950" baseline="0" noProof="0" dirty="0" smtClean="0">
              <a:solidFill>
                <a:schemeClr val="tx2"/>
              </a:solidFill>
              <a:latin typeface="+mn-lt"/>
              <a:ea typeface="+mn-ea"/>
              <a:cs typeface="+mn-cs"/>
              <a:hlinkClick xmlns:r="http://schemas.openxmlformats.org/officeDocument/2006/relationships" r:id="rId3"/>
            </a:rPr>
            <a:t>Guía </a:t>
          </a:r>
          <a:r>
            <a:rPr lang="es-ES_tradnl" sz="950" baseline="0" noProof="0" dirty="0">
              <a:solidFill>
                <a:schemeClr val="tx2"/>
              </a:solidFill>
              <a:latin typeface="+mn-lt"/>
              <a:ea typeface="+mn-ea"/>
              <a:cs typeface="+mn-cs"/>
              <a:hlinkClick xmlns:r="http://schemas.openxmlformats.org/officeDocument/2006/relationships" r:id="rId3"/>
            </a:rPr>
            <a:t>de desarrollo OWASP</a:t>
          </a:r>
          <a:r>
            <a:rPr lang="es-ES_tradnl" sz="950" baseline="0" noProof="0" dirty="0">
              <a:solidFill>
                <a:schemeClr val="tx2"/>
              </a:solidFill>
              <a:latin typeface="+mn-lt"/>
              <a:ea typeface="+mn-ea"/>
              <a:cs typeface="+mn-cs"/>
            </a:rPr>
            <a:t>,</a:t>
          </a:r>
          <a:r>
            <a:rPr lang="es-ES_tradnl" sz="950" baseline="0" noProof="0" dirty="0" smtClean="0">
              <a:solidFill>
                <a:schemeClr val="tx2"/>
              </a:solidFill>
              <a:latin typeface="+mn-lt"/>
              <a:ea typeface="+mn-ea"/>
              <a:cs typeface="+mn-cs"/>
            </a:rPr>
            <a:t> como </a:t>
          </a:r>
          <a:r>
            <a:rPr lang="es-ES_tradnl" sz="950" baseline="0" noProof="0" dirty="0">
              <a:solidFill>
                <a:schemeClr val="tx2"/>
              </a:solidFill>
              <a:latin typeface="+mn-lt"/>
              <a:ea typeface="+mn-ea"/>
              <a:cs typeface="+mn-cs"/>
            </a:rPr>
            <a:t>un buen punto de partida para tener una orientación de como integrar la seguridad desde el diseño inicial.</a:t>
          </a:r>
        </a:p>
      </dgm:t>
    </dgm:pt>
    <dgm:pt modelId="{C9DFD859-7C28-4046-AE98-F24823BD2FCA}" type="parTrans" cxnId="{EAA6F69C-B5ED-43A6-B7AF-84BF5CD6BBEC}">
      <dgm:prSet/>
      <dgm:spPr/>
      <dgm:t>
        <a:bodyPr/>
        <a:lstStyle/>
        <a:p>
          <a:endParaRPr lang="en-US" sz="1000"/>
        </a:p>
      </dgm:t>
    </dgm:pt>
    <dgm:pt modelId="{DC2A79BE-AD63-4ED9-B55E-16C3C2F46D7D}" type="sibTrans" cxnId="{EAA6F69C-B5ED-43A6-B7AF-84BF5CD6BBEC}">
      <dgm:prSet/>
      <dgm:spPr/>
      <dgm:t>
        <a:bodyPr/>
        <a:lstStyle/>
        <a:p>
          <a:endParaRPr lang="en-US" sz="1000"/>
        </a:p>
      </dgm:t>
    </dgm:pt>
    <dgm:pt modelId="{DB4CDFA1-2818-4A44-954F-EB22B78FAC9C}">
      <dgm:prSet phldrT="[Text]" custT="1"/>
      <dgm:spPr/>
      <dgm:t>
        <a:bodyPr/>
        <a:lstStyle/>
        <a:p>
          <a:pPr rtl="0"/>
          <a:r>
            <a:rPr lang="es-ES_tradnl" sz="1000" b="1" baseline="0" noProof="0" dirty="0">
              <a:solidFill>
                <a:schemeClr val="bg1"/>
              </a:solidFill>
            </a:rPr>
            <a:t>Estándares de controles de seguridad</a:t>
          </a:r>
          <a:endParaRPr lang="es-ES_tradnl" sz="1000" baseline="0" noProof="0" dirty="0">
            <a:solidFill>
              <a:schemeClr val="bg1"/>
            </a:solidFill>
          </a:endParaRPr>
        </a:p>
      </dgm:t>
    </dgm:pt>
    <dgm:pt modelId="{78BDE72E-320A-45A2-9C00-71C161400527}" type="parTrans" cxnId="{A9C19672-C679-460C-9FE3-F6008C0FDA2E}">
      <dgm:prSet/>
      <dgm:spPr/>
      <dgm:t>
        <a:bodyPr/>
        <a:lstStyle/>
        <a:p>
          <a:endParaRPr lang="en-US" sz="1000"/>
        </a:p>
      </dgm:t>
    </dgm:pt>
    <dgm:pt modelId="{48C4FD2A-4FFD-49E2-8C3B-E8FB5C35EE2E}" type="sibTrans" cxnId="{A9C19672-C679-460C-9FE3-F6008C0FDA2E}">
      <dgm:prSet/>
      <dgm:spPr/>
      <dgm:t>
        <a:bodyPr/>
        <a:lstStyle/>
        <a:p>
          <a:endParaRPr lang="en-US" sz="1000"/>
        </a:p>
      </dgm:t>
    </dgm:pt>
    <dgm:pt modelId="{E9B37935-A190-492F-89CA-C506985D7367}">
      <dgm:prSet phldrT="[Text]" custT="1"/>
      <dgm:spPr/>
      <dgm:t>
        <a:bodyPr/>
        <a:lstStyle/>
        <a:p>
          <a:pPr rtl="0"/>
          <a:r>
            <a:rPr lang="es-ES_tradnl" sz="950" baseline="0" noProof="0" dirty="0">
              <a:solidFill>
                <a:schemeClr val="tx2"/>
              </a:solidFill>
            </a:rPr>
            <a:t>Construir controles de seguridad robustos y utilizables es</a:t>
          </a:r>
          <a:r>
            <a:rPr lang="es-ES_tradnl" sz="950" baseline="0" noProof="0" dirty="0" smtClean="0">
              <a:solidFill>
                <a:schemeClr val="tx2"/>
              </a:solidFill>
            </a:rPr>
            <a:t> excepcionalmente </a:t>
          </a:r>
          <a:r>
            <a:rPr lang="es-ES_tradnl" sz="950" baseline="0" noProof="0" dirty="0">
              <a:solidFill>
                <a:schemeClr val="tx2"/>
              </a:solidFill>
            </a:rPr>
            <a:t>difícil. Proporcionar a los desarrolladores</a:t>
          </a:r>
          <a:r>
            <a:rPr lang="es-ES_tradnl" sz="950" baseline="0" noProof="0" dirty="0" smtClean="0">
              <a:solidFill>
                <a:schemeClr val="tx2"/>
              </a:solidFill>
            </a:rPr>
            <a:t> con un conjunto </a:t>
          </a:r>
          <a:r>
            <a:rPr lang="es-ES_tradnl" sz="950" baseline="0" noProof="0" dirty="0">
              <a:solidFill>
                <a:schemeClr val="tx2"/>
              </a:solidFill>
            </a:rPr>
            <a:t>de controles de seguridad estándar simplifica radicalmente el desarrollo de aplicaciones seguras. OWASP recomienda el proyecto </a:t>
          </a:r>
          <a:r>
            <a:rPr lang="es-ES_tradnl" sz="950" baseline="0" noProof="0" dirty="0">
              <a:solidFill>
                <a:schemeClr val="tx2"/>
              </a:solidFill>
              <a:hlinkClick xmlns:r="http://schemas.openxmlformats.org/officeDocument/2006/relationships" r:id="rId4"/>
            </a:rPr>
            <a:t>OWASP Enterprise Security API (ESAPI</a:t>
          </a:r>
          <a:r>
            <a:rPr lang="es-ES_tradnl" sz="950" baseline="0" noProof="0" dirty="0" smtClean="0">
              <a:solidFill>
                <a:schemeClr val="tx2"/>
              </a:solidFill>
              <a:hlinkClick xmlns:r="http://schemas.openxmlformats.org/officeDocument/2006/relationships" r:id="rId4"/>
            </a:rPr>
            <a:t>)</a:t>
          </a:r>
          <a:r>
            <a:rPr lang="en-US" sz="950" baseline="0" noProof="0" dirty="0" smtClean="0">
              <a:solidFill>
                <a:schemeClr val="tx2"/>
              </a:solidFill>
            </a:rPr>
            <a:t> </a:t>
          </a:r>
          <a:r>
            <a:rPr lang="es-ES_tradnl" sz="950" baseline="0" noProof="0" dirty="0" smtClean="0">
              <a:solidFill>
                <a:schemeClr val="tx2"/>
              </a:solidFill>
            </a:rPr>
            <a:t>como </a:t>
          </a:r>
          <a:r>
            <a:rPr lang="es-ES_tradnl" sz="950" baseline="0" noProof="0" dirty="0">
              <a:solidFill>
                <a:schemeClr val="tx2"/>
              </a:solidFill>
            </a:rPr>
            <a:t>un modelo para las </a:t>
          </a:r>
          <a:r>
            <a:rPr lang="es-ES_tradnl" sz="950" baseline="0" noProof="0" dirty="0" err="1">
              <a:solidFill>
                <a:schemeClr val="tx2"/>
              </a:solidFill>
            </a:rPr>
            <a:t>APIs</a:t>
          </a:r>
          <a:r>
            <a:rPr lang="es-ES_tradnl" sz="950" baseline="0" noProof="0" dirty="0">
              <a:solidFill>
                <a:schemeClr val="tx2"/>
              </a:solidFill>
            </a:rPr>
            <a:t> de </a:t>
          </a:r>
          <a:r>
            <a:rPr lang="es-ES_tradnl" sz="950" baseline="0" noProof="0" dirty="0" smtClean="0">
              <a:solidFill>
                <a:schemeClr val="tx2"/>
              </a:solidFill>
            </a:rPr>
            <a:t>seguridad</a:t>
          </a:r>
          <a:r>
            <a:rPr lang="en-US" sz="950" baseline="0" noProof="0" dirty="0" smtClean="0">
              <a:solidFill>
                <a:schemeClr val="tx2"/>
              </a:solidFill>
            </a:rPr>
            <a:t> </a:t>
          </a:r>
          <a:r>
            <a:rPr lang="es-ES_tradnl" sz="950" baseline="0" noProof="0" dirty="0" smtClean="0">
              <a:solidFill>
                <a:schemeClr val="tx2"/>
              </a:solidFill>
            </a:rPr>
            <a:t>para </a:t>
          </a:r>
          <a:r>
            <a:rPr lang="es-ES_tradnl" sz="950" baseline="0" noProof="0" dirty="0">
              <a:solidFill>
                <a:schemeClr val="tx2"/>
              </a:solidFill>
            </a:rPr>
            <a:t>producir aplicaciones </a:t>
          </a:r>
          <a:r>
            <a:rPr lang="es-ES_tradnl" sz="950" baseline="0" noProof="0" dirty="0" err="1">
              <a:solidFill>
                <a:schemeClr val="tx2"/>
              </a:solidFill>
            </a:rPr>
            <a:t>web</a:t>
          </a:r>
          <a:r>
            <a:rPr lang="es-ES_tradnl" sz="950" baseline="0" noProof="0" dirty="0">
              <a:solidFill>
                <a:schemeClr val="tx2"/>
              </a:solidFill>
            </a:rPr>
            <a:t> seguras. ESAPI proporciona implementaciones de referencia</a:t>
          </a:r>
          <a:r>
            <a:rPr lang="es-ES_tradnl" sz="950" baseline="0" noProof="0" dirty="0" smtClean="0">
              <a:solidFill>
                <a:schemeClr val="tx2"/>
              </a:solidFill>
            </a:rPr>
            <a:t> en </a:t>
          </a:r>
          <a:r>
            <a:rPr lang="es-ES_tradnl" sz="950" baseline="0" noProof="0" dirty="0">
              <a:solidFill>
                <a:schemeClr val="tx2"/>
              </a:solidFill>
              <a:hlinkClick xmlns:r="http://schemas.openxmlformats.org/officeDocument/2006/relationships" r:id="rId5"/>
            </a:rPr>
            <a:t>Java</a:t>
          </a:r>
          <a:r>
            <a:rPr lang="es-ES_tradnl" sz="950" baseline="0" noProof="0" dirty="0">
              <a:solidFill>
                <a:schemeClr val="tx2"/>
              </a:solidFill>
            </a:rPr>
            <a:t>, </a:t>
          </a:r>
          <a:r>
            <a:rPr lang="es-ES_tradnl" sz="950" baseline="0" noProof="0" dirty="0">
              <a:solidFill>
                <a:schemeClr val="tx2"/>
              </a:solidFill>
              <a:hlinkClick xmlns:r="http://schemas.openxmlformats.org/officeDocument/2006/relationships" r:id="rId6"/>
            </a:rPr>
            <a:t>.NET</a:t>
          </a:r>
          <a:r>
            <a:rPr lang="es-ES_tradnl" sz="950" baseline="0" noProof="0" dirty="0">
              <a:solidFill>
                <a:schemeClr val="tx2"/>
              </a:solidFill>
            </a:rPr>
            <a:t>, </a:t>
          </a:r>
          <a:r>
            <a:rPr lang="es-ES_tradnl" sz="950" baseline="0" noProof="0" dirty="0">
              <a:solidFill>
                <a:schemeClr val="tx2"/>
              </a:solidFill>
              <a:hlinkClick xmlns:r="http://schemas.openxmlformats.org/officeDocument/2006/relationships" r:id="rId7"/>
            </a:rPr>
            <a:t>PHP</a:t>
          </a:r>
          <a:r>
            <a:rPr lang="es-ES_tradnl" sz="950" baseline="0" noProof="0" dirty="0">
              <a:solidFill>
                <a:schemeClr val="tx2"/>
              </a:solidFill>
            </a:rPr>
            <a:t>, </a:t>
          </a:r>
          <a:r>
            <a:rPr lang="es-ES_tradnl" sz="950" baseline="0" noProof="0" dirty="0">
              <a:solidFill>
                <a:schemeClr val="tx2"/>
              </a:solidFill>
              <a:hlinkClick xmlns:r="http://schemas.openxmlformats.org/officeDocument/2006/relationships" r:id="rId8"/>
            </a:rPr>
            <a:t>Classic ASP</a:t>
          </a:r>
          <a:r>
            <a:rPr lang="es-ES_tradnl" sz="950" baseline="0" noProof="0" dirty="0">
              <a:solidFill>
                <a:schemeClr val="tx2"/>
              </a:solidFill>
            </a:rPr>
            <a:t>, </a:t>
          </a:r>
          <a:r>
            <a:rPr lang="es-ES_tradnl" sz="950" baseline="0" noProof="0" dirty="0">
              <a:solidFill>
                <a:schemeClr val="tx2"/>
              </a:solidFill>
              <a:hlinkClick xmlns:r="http://schemas.openxmlformats.org/officeDocument/2006/relationships" r:id="rId9"/>
            </a:rPr>
            <a:t>Python</a:t>
          </a:r>
          <a:r>
            <a:rPr lang="es-ES_tradnl" sz="950" baseline="0" noProof="0" dirty="0">
              <a:solidFill>
                <a:schemeClr val="tx2"/>
              </a:solidFill>
            </a:rPr>
            <a:t>, y </a:t>
          </a:r>
          <a:r>
            <a:rPr lang="es-ES_tradnl" sz="950" baseline="0" noProof="0" dirty="0">
              <a:solidFill>
                <a:schemeClr val="tx2"/>
              </a:solidFill>
              <a:hlinkClick xmlns:r="http://schemas.openxmlformats.org/officeDocument/2006/relationships" r:id="rId10"/>
            </a:rPr>
            <a:t>Cold Fusion</a:t>
          </a:r>
          <a:r>
            <a:rPr lang="es-ES_tradnl" sz="950" baseline="0" noProof="0" dirty="0">
              <a:solidFill>
                <a:schemeClr val="tx2"/>
              </a:solidFill>
            </a:rPr>
            <a:t>.</a:t>
          </a:r>
          <a:endParaRPr lang="es-ES_tradnl" sz="950" baseline="0" noProof="0" dirty="0">
            <a:solidFill>
              <a:schemeClr val="tx1"/>
            </a:solidFill>
          </a:endParaRPr>
        </a:p>
      </dgm:t>
    </dgm:pt>
    <dgm:pt modelId="{DF94F857-8D0F-453F-9A65-525077F420EA}" type="parTrans" cxnId="{CCBBEF0D-7BB3-44EA-BD95-BCAEB8FA6D24}">
      <dgm:prSet/>
      <dgm:spPr/>
      <dgm:t>
        <a:bodyPr/>
        <a:lstStyle/>
        <a:p>
          <a:endParaRPr lang="en-US" sz="1000"/>
        </a:p>
      </dgm:t>
    </dgm:pt>
    <dgm:pt modelId="{07F02B5F-B548-4258-8893-06A8F8803A6E}" type="sibTrans" cxnId="{CCBBEF0D-7BB3-44EA-BD95-BCAEB8FA6D24}">
      <dgm:prSet/>
      <dgm:spPr/>
      <dgm:t>
        <a:bodyPr/>
        <a:lstStyle/>
        <a:p>
          <a:endParaRPr lang="en-US" sz="1000"/>
        </a:p>
      </dgm:t>
    </dgm:pt>
    <dgm:pt modelId="{88BEC42B-0235-4112-AA8D-C1D1764EF8E1}">
      <dgm:prSet phldrT="[Text]" custT="1"/>
      <dgm:spPr/>
      <dgm:t>
        <a:bodyPr/>
        <a:lstStyle/>
        <a:p>
          <a:pPr rtl="0"/>
          <a:r>
            <a:rPr lang="es-ES_tradnl" sz="1000" b="1" baseline="0" noProof="0" dirty="0">
              <a:solidFill>
                <a:schemeClr val="bg1"/>
              </a:solidFill>
            </a:rPr>
            <a:t>Ciclo de vida de desarrollo seguro</a:t>
          </a:r>
        </a:p>
      </dgm:t>
    </dgm:pt>
    <dgm:pt modelId="{671B8E39-0FE0-4EFE-ADB5-69CAB59A0932}" type="parTrans" cxnId="{820E1E9E-430D-44C7-9220-3F902A5D2586}">
      <dgm:prSet/>
      <dgm:spPr/>
      <dgm:t>
        <a:bodyPr/>
        <a:lstStyle/>
        <a:p>
          <a:endParaRPr lang="en-US" sz="1000"/>
        </a:p>
      </dgm:t>
    </dgm:pt>
    <dgm:pt modelId="{5EF82AA8-8580-4CBB-94BB-7D5D0BEBEECC}" type="sibTrans" cxnId="{820E1E9E-430D-44C7-9220-3F902A5D2586}">
      <dgm:prSet/>
      <dgm:spPr/>
      <dgm:t>
        <a:bodyPr/>
        <a:lstStyle/>
        <a:p>
          <a:endParaRPr lang="en-US" sz="1000"/>
        </a:p>
      </dgm:t>
    </dgm:pt>
    <dgm:pt modelId="{41C02D83-CEEC-4620-A615-8B5A4D00B738}">
      <dgm:prSet phldrT="[Text]" custT="1"/>
      <dgm:spPr/>
      <dgm:t>
        <a:bodyPr/>
        <a:lstStyle/>
        <a:p>
          <a:pPr rtl="0"/>
          <a:r>
            <a:rPr lang="es-ES_tradnl" sz="950" baseline="0" noProof="0" dirty="0">
              <a:solidFill>
                <a:schemeClr val="tx2"/>
              </a:solidFill>
            </a:rPr>
            <a:t>Para mejorar el proceso que</a:t>
          </a:r>
          <a:r>
            <a:rPr lang="es-ES_tradnl" sz="950" baseline="0" noProof="0" dirty="0" smtClean="0">
              <a:solidFill>
                <a:schemeClr val="tx2"/>
              </a:solidFill>
            </a:rPr>
            <a:t> su </a:t>
          </a:r>
          <a:r>
            <a:rPr lang="es-ES_tradnl" sz="950" baseline="0" noProof="0" dirty="0">
              <a:solidFill>
                <a:schemeClr val="tx2"/>
              </a:solidFill>
            </a:rPr>
            <a:t>organización sigue a la hora de generar aplicaciones, OWASP recomienda el modelo de comprobación de Madurez del </a:t>
          </a:r>
          <a:r>
            <a:rPr lang="es-ES_tradnl" sz="950" baseline="0" noProof="0" dirty="0" smtClean="0">
              <a:solidFill>
                <a:schemeClr val="tx2"/>
              </a:solidFill>
            </a:rPr>
            <a:t>software</a:t>
          </a:r>
          <a:r>
            <a:rPr lang="es-ES_tradnl" sz="950" baseline="0" noProof="0" dirty="0">
              <a:solidFill>
                <a:schemeClr val="tx2"/>
              </a:solidFill>
            </a:rPr>
            <a:t>, </a:t>
          </a:r>
          <a:r>
            <a:rPr lang="es-ES_tradnl" sz="950" baseline="0" noProof="0" dirty="0">
              <a:solidFill>
                <a:schemeClr val="tx2"/>
              </a:solidFill>
              <a:hlinkClick xmlns:r="http://schemas.openxmlformats.org/officeDocument/2006/relationships" r:id="rId11"/>
            </a:rPr>
            <a:t>OWASP Software Assurance Maturity Model (SAMM)</a:t>
          </a:r>
          <a:r>
            <a:rPr lang="es-ES_tradnl" sz="950" baseline="0" noProof="0" dirty="0">
              <a:solidFill>
                <a:schemeClr val="tx2"/>
              </a:solidFill>
            </a:rPr>
            <a:t>. Este modelo ayuda a las organizaciones a formular e implementar una estrategia que se ajuste a los riesgos específicos a los que se </a:t>
          </a:r>
          <a:r>
            <a:rPr lang="es-ES_tradnl" sz="950" baseline="0" noProof="0" dirty="0" smtClean="0">
              <a:solidFill>
                <a:schemeClr val="tx2"/>
              </a:solidFill>
            </a:rPr>
            <a:t>enfrenta </a:t>
          </a:r>
          <a:r>
            <a:rPr lang="es-ES_tradnl" sz="950" baseline="0" noProof="0" dirty="0">
              <a:solidFill>
                <a:schemeClr val="tx2"/>
              </a:solidFill>
            </a:rPr>
            <a:t>su organización.</a:t>
          </a:r>
        </a:p>
      </dgm:t>
    </dgm:pt>
    <dgm:pt modelId="{5B8401E1-D1AE-4822-A27B-6C7F36490558}" type="parTrans" cxnId="{F7B73C40-DD58-41F7-94EB-D126F6E5D054}">
      <dgm:prSet/>
      <dgm:spPr/>
      <dgm:t>
        <a:bodyPr/>
        <a:lstStyle/>
        <a:p>
          <a:endParaRPr lang="en-US" sz="1000"/>
        </a:p>
      </dgm:t>
    </dgm:pt>
    <dgm:pt modelId="{963C0D22-4492-41AE-A9A3-1E59F83BC07A}" type="sibTrans" cxnId="{F7B73C40-DD58-41F7-94EB-D126F6E5D054}">
      <dgm:prSet/>
      <dgm:spPr/>
      <dgm:t>
        <a:bodyPr/>
        <a:lstStyle/>
        <a:p>
          <a:endParaRPr lang="en-US" sz="1000"/>
        </a:p>
      </dgm:t>
    </dgm:pt>
    <dgm:pt modelId="{E3D14D2D-CB9A-4BA6-A4F0-30D73ED14363}">
      <dgm:prSet phldrT="[Text]" custT="1"/>
      <dgm:spPr/>
      <dgm:t>
        <a:bodyPr/>
        <a:lstStyle/>
        <a:p>
          <a:pPr rtl="0"/>
          <a:r>
            <a:rPr lang="es-ES_tradnl" sz="1000" b="1" baseline="0" noProof="0" dirty="0">
              <a:solidFill>
                <a:schemeClr val="bg1"/>
              </a:solidFill>
            </a:rPr>
            <a:t>Formación</a:t>
          </a:r>
          <a:r>
            <a:rPr lang="es-ES_tradnl" sz="1000" b="1" baseline="0" noProof="0" dirty="0" smtClean="0">
              <a:solidFill>
                <a:schemeClr val="bg1"/>
              </a:solidFill>
            </a:rPr>
            <a:t> sobre seguridad en aplicaciones</a:t>
          </a:r>
          <a:endParaRPr lang="es-ES_tradnl" sz="1000" baseline="0" noProof="0" dirty="0">
            <a:solidFill>
              <a:schemeClr val="bg1"/>
            </a:solidFill>
          </a:endParaRPr>
        </a:p>
      </dgm:t>
    </dgm:pt>
    <dgm:pt modelId="{39506D7C-E801-4EF1-B6DE-EE6CE2183B0C}" type="parTrans" cxnId="{B9B967EE-9801-4D73-AD1E-74E3D6EEE0D5}">
      <dgm:prSet/>
      <dgm:spPr/>
      <dgm:t>
        <a:bodyPr/>
        <a:lstStyle/>
        <a:p>
          <a:endParaRPr lang="en-US" sz="1000"/>
        </a:p>
      </dgm:t>
    </dgm:pt>
    <dgm:pt modelId="{B0CC77F7-8370-4C79-B175-E8006AF5A824}" type="sibTrans" cxnId="{B9B967EE-9801-4D73-AD1E-74E3D6EEE0D5}">
      <dgm:prSet/>
      <dgm:spPr/>
      <dgm:t>
        <a:bodyPr/>
        <a:lstStyle/>
        <a:p>
          <a:endParaRPr lang="en-US" sz="1000"/>
        </a:p>
      </dgm:t>
    </dgm:pt>
    <dgm:pt modelId="{0527E629-D6A1-4D08-92A0-442047772A1B}">
      <dgm:prSet phldrT="[Text]" custT="1"/>
      <dgm:spPr/>
      <dgm:t>
        <a:bodyPr/>
        <a:lstStyle/>
        <a:p>
          <a:pPr rtl="0"/>
          <a:r>
            <a:rPr lang="es-ES_tradnl" sz="950" baseline="0" noProof="0" dirty="0">
              <a:solidFill>
                <a:schemeClr val="tx2"/>
              </a:solidFill>
            </a:rPr>
            <a:t>El</a:t>
          </a:r>
          <a:r>
            <a:rPr lang="es-ES_tradnl" sz="950" baseline="0" noProof="0" dirty="0" smtClean="0">
              <a:solidFill>
                <a:schemeClr val="tx2"/>
              </a:solidFill>
            </a:rPr>
            <a:t> </a:t>
          </a:r>
          <a:r>
            <a:rPr lang="es-ES_tradnl" sz="950" baseline="0" noProof="0" dirty="0" smtClean="0">
              <a:solidFill>
                <a:schemeClr val="tx2"/>
              </a:solidFill>
              <a:hlinkClick xmlns:r="http://schemas.openxmlformats.org/officeDocument/2006/relationships" r:id="rId12"/>
            </a:rPr>
            <a:t>Proyecto de Educación OWASP</a:t>
          </a:r>
          <a:r>
            <a:rPr lang="es-ES_tradnl" sz="950" baseline="0" noProof="0" dirty="0" smtClean="0">
              <a:solidFill>
                <a:schemeClr val="tx2"/>
              </a:solidFill>
            </a:rPr>
            <a:t> </a:t>
          </a:r>
          <a:r>
            <a:rPr lang="es-ES_tradnl" sz="950" baseline="0" noProof="0" dirty="0">
              <a:solidFill>
                <a:schemeClr val="tx2"/>
              </a:solidFill>
            </a:rPr>
            <a:t>proporciona materiales de formación para ayudar a</a:t>
          </a:r>
          <a:r>
            <a:rPr lang="es-ES_tradnl" sz="950" baseline="0" noProof="0" dirty="0" smtClean="0">
              <a:solidFill>
                <a:schemeClr val="tx2"/>
              </a:solidFill>
            </a:rPr>
            <a:t> educar </a:t>
          </a:r>
          <a:r>
            <a:rPr lang="es-ES_tradnl" sz="950" baseline="0" noProof="0" dirty="0">
              <a:solidFill>
                <a:schemeClr val="tx2"/>
              </a:solidFill>
            </a:rPr>
            <a:t>desarrolladores en</a:t>
          </a:r>
          <a:r>
            <a:rPr lang="es-ES_tradnl" sz="950" baseline="0" noProof="0" dirty="0" smtClean="0">
              <a:solidFill>
                <a:schemeClr val="tx2"/>
              </a:solidFill>
            </a:rPr>
            <a:t> </a:t>
          </a:r>
          <a:r>
            <a:rPr lang="en-US" sz="950" baseline="0" noProof="0" dirty="0" err="1" smtClean="0">
              <a:solidFill>
                <a:schemeClr val="tx2"/>
              </a:solidFill>
            </a:rPr>
            <a:t>seguridad</a:t>
          </a:r>
          <a:r>
            <a:rPr lang="en-US" sz="950" baseline="0" noProof="0" dirty="0" smtClean="0">
              <a:solidFill>
                <a:schemeClr val="tx2"/>
              </a:solidFill>
            </a:rPr>
            <a:t> en </a:t>
          </a:r>
          <a:r>
            <a:rPr lang="en-US" sz="950" baseline="0" noProof="0" dirty="0" err="1" smtClean="0">
              <a:solidFill>
                <a:schemeClr val="tx2"/>
              </a:solidFill>
            </a:rPr>
            <a:t>aplicaciones</a:t>
          </a:r>
          <a:r>
            <a:rPr lang="es-ES_tradnl" sz="950" baseline="0" noProof="0" dirty="0" smtClean="0">
              <a:solidFill>
                <a:schemeClr val="tx2"/>
              </a:solidFill>
            </a:rPr>
            <a:t> </a:t>
          </a:r>
          <a:r>
            <a:rPr lang="es-ES_tradnl" sz="950" baseline="0" noProof="0" dirty="0">
              <a:solidFill>
                <a:schemeClr val="tx2"/>
              </a:solidFill>
            </a:rPr>
            <a:t>web, y ha compilado una gran número de</a:t>
          </a:r>
          <a:r>
            <a:rPr lang="es-ES_tradnl" sz="950" baseline="0" noProof="0" dirty="0" smtClean="0">
              <a:solidFill>
                <a:schemeClr val="tx2"/>
              </a:solidFill>
            </a:rPr>
            <a:t> presentaciones </a:t>
          </a:r>
          <a:r>
            <a:rPr lang="es-ES_tradnl" sz="950" baseline="0" noProof="0" dirty="0">
              <a:solidFill>
                <a:schemeClr val="tx2"/>
              </a:solidFill>
            </a:rPr>
            <a:t>educativas. Para una formación práctica acerca de vulnerabilidades, </a:t>
          </a:r>
          <a:r>
            <a:rPr lang="es-ES_tradnl" sz="950" baseline="0" noProof="0" dirty="0" smtClean="0">
              <a:solidFill>
                <a:schemeClr val="tx2"/>
              </a:solidFill>
            </a:rPr>
            <a:t>pruebe </a:t>
          </a:r>
          <a:r>
            <a:rPr lang="es-ES_tradnl" sz="950" baseline="0" noProof="0" dirty="0">
              <a:solidFill>
                <a:schemeClr val="tx2"/>
              </a:solidFill>
            </a:rPr>
            <a:t>el proyecto </a:t>
          </a:r>
          <a:r>
            <a:rPr lang="es-ES_tradnl" sz="950" baseline="0" noProof="0" dirty="0">
              <a:solidFill>
                <a:schemeClr val="tx2"/>
              </a:solidFill>
              <a:hlinkClick xmlns:r="http://schemas.openxmlformats.org/officeDocument/2006/relationships" r:id="rId13"/>
            </a:rPr>
            <a:t>OWASP WebGoat</a:t>
          </a:r>
          <a:r>
            <a:rPr lang="es-ES_tradnl" sz="950" baseline="0" noProof="0" dirty="0" smtClean="0">
              <a:solidFill>
                <a:schemeClr val="tx2"/>
              </a:solidFill>
            </a:rPr>
            <a:t>.</a:t>
          </a:r>
          <a:r>
            <a:rPr lang="en-US" sz="950" baseline="0" noProof="0" dirty="0" smtClean="0">
              <a:solidFill>
                <a:schemeClr val="tx2"/>
              </a:solidFill>
            </a:rPr>
            <a:t> </a:t>
          </a:r>
          <a:r>
            <a:rPr lang="es-ES_tradnl" sz="950" baseline="0" noProof="0" dirty="0" smtClean="0">
              <a:solidFill>
                <a:schemeClr val="tx2"/>
              </a:solidFill>
            </a:rPr>
            <a:t>Para </a:t>
          </a:r>
          <a:r>
            <a:rPr lang="es-ES_tradnl" sz="950" baseline="0" noProof="0" dirty="0">
              <a:solidFill>
                <a:schemeClr val="tx2"/>
              </a:solidFill>
            </a:rPr>
            <a:t>mantenerse al día, </a:t>
          </a:r>
          <a:r>
            <a:rPr lang="es-ES_tradnl" sz="950" baseline="0" noProof="0" dirty="0" smtClean="0">
              <a:solidFill>
                <a:schemeClr val="tx2"/>
              </a:solidFill>
            </a:rPr>
            <a:t>acuda </a:t>
          </a:r>
          <a:r>
            <a:rPr lang="es-ES_tradnl" sz="950" baseline="0" noProof="0" dirty="0">
              <a:solidFill>
                <a:schemeClr val="tx2"/>
              </a:solidFill>
            </a:rPr>
            <a:t>a una </a:t>
          </a:r>
          <a:r>
            <a:rPr lang="es-ES_tradnl" sz="950" baseline="0" noProof="0" dirty="0">
              <a:solidFill>
                <a:schemeClr val="tx2"/>
              </a:solidFill>
              <a:hlinkClick xmlns:r="http://schemas.openxmlformats.org/officeDocument/2006/relationships" r:id="rId14"/>
            </a:rPr>
            <a:t>Conferencia de seguridad en aplicaciones OWASP</a:t>
          </a:r>
          <a:r>
            <a:rPr lang="es-ES_tradnl" sz="950" baseline="0" noProof="0" dirty="0">
              <a:solidFill>
                <a:schemeClr val="tx2"/>
              </a:solidFill>
            </a:rPr>
            <a:t>, conferencia de formación OWASP, o reuniones de </a:t>
          </a:r>
          <a:r>
            <a:rPr lang="es-ES_tradnl" sz="950" baseline="0" noProof="0" dirty="0">
              <a:solidFill>
                <a:schemeClr val="tx2"/>
              </a:solidFill>
              <a:hlinkClick xmlns:r="http://schemas.openxmlformats.org/officeDocument/2006/relationships" r:id="rId15"/>
            </a:rPr>
            <a:t>los capítulos OWASP locales</a:t>
          </a:r>
          <a:r>
            <a:rPr lang="es-ES_tradnl" sz="950" baseline="0" noProof="0" dirty="0">
              <a:solidFill>
                <a:schemeClr val="tx2"/>
              </a:solidFill>
            </a:rPr>
            <a:t>. </a:t>
          </a:r>
        </a:p>
      </dgm:t>
    </dgm:pt>
    <dgm:pt modelId="{DE30B842-5C00-46E7-924F-4ED4BCAC119F}" type="parTrans" cxnId="{5BCE37A6-D490-402E-BED7-B266D56B4D42}">
      <dgm:prSet/>
      <dgm:spPr/>
      <dgm:t>
        <a:bodyPr/>
        <a:lstStyle/>
        <a:p>
          <a:endParaRPr lang="en-US" sz="1000"/>
        </a:p>
      </dgm:t>
    </dgm:pt>
    <dgm:pt modelId="{61BE0B0A-057E-4602-B5F4-5CE5CF26BCAA}" type="sibTrans" cxnId="{5BCE37A6-D490-402E-BED7-B266D56B4D42}">
      <dgm:prSet/>
      <dgm:spPr/>
      <dgm:t>
        <a:bodyPr/>
        <a:lstStyle/>
        <a:p>
          <a:endParaRPr lang="en-US" sz="1000"/>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t>
        <a:bodyPr/>
        <a:lstStyle/>
        <a:p>
          <a:endParaRPr lang="en-US"/>
        </a:p>
      </dgm:t>
    </dgm:pt>
    <dgm:pt modelId="{13D31E1D-AAA2-4FA3-B46E-809665F827F4}" type="pres">
      <dgm:prSet presAssocID="{99114BD6-AB84-47D7-90FA-E674D66B7A70}" presName="parentText" presStyleLbl="node1" presStyleIdx="0" presStyleCnt="5" custScaleX="29803">
        <dgm:presLayoutVars>
          <dgm:chMax val="1"/>
          <dgm:bulletEnabled val="1"/>
        </dgm:presLayoutVars>
      </dgm:prSet>
      <dgm:spPr/>
      <dgm:t>
        <a:bodyPr/>
        <a:lstStyle/>
        <a:p>
          <a:endParaRPr lang="en-US"/>
        </a:p>
      </dgm:t>
    </dgm:pt>
    <dgm:pt modelId="{ED648348-3383-4156-B7CD-1CB7092349F2}" type="pres">
      <dgm:prSet presAssocID="{99114BD6-AB84-47D7-90FA-E674D66B7A70}" presName="descendantText" presStyleLbl="alignAccFollowNode1" presStyleIdx="0" presStyleCnt="5">
        <dgm:presLayoutVars>
          <dgm:bulletEnabled val="1"/>
        </dgm:presLayoutVars>
      </dgm:prSet>
      <dgm:spPr/>
      <dgm:t>
        <a:bodyPr/>
        <a:lstStyle/>
        <a:p>
          <a:endParaRPr lang="en-US"/>
        </a:p>
      </dgm:t>
    </dgm:pt>
    <dgm:pt modelId="{7AEB17ED-67DE-40AD-82AF-B765FE5DE4A4}" type="pres">
      <dgm:prSet presAssocID="{5934DCE2-D67E-4FF3-9717-AC23829A1B63}" presName="sp" presStyleCnt="0"/>
      <dgm:spPr/>
      <dgm:t>
        <a:bodyPr/>
        <a:lstStyle/>
        <a:p>
          <a:endParaRPr lang="en-US"/>
        </a:p>
      </dgm:t>
    </dgm:pt>
    <dgm:pt modelId="{EA798A97-C42B-452A-B443-1F8731C07995}" type="pres">
      <dgm:prSet presAssocID="{5CF86F3C-C725-40E9-9BD5-DEF8085DEA2E}" presName="linNode" presStyleCnt="0"/>
      <dgm:spPr/>
    </dgm:pt>
    <dgm:pt modelId="{EDABB147-18BF-401D-8EC0-702E6AB23D86}" type="pres">
      <dgm:prSet presAssocID="{5CF86F3C-C725-40E9-9BD5-DEF8085DEA2E}" presName="parentText" presStyleLbl="node1" presStyleIdx="1" presStyleCnt="5" custScaleX="29803">
        <dgm:presLayoutVars>
          <dgm:chMax val="1"/>
          <dgm:bulletEnabled val="1"/>
        </dgm:presLayoutVars>
      </dgm:prSet>
      <dgm:spPr/>
      <dgm:t>
        <a:bodyPr/>
        <a:lstStyle/>
        <a:p>
          <a:endParaRPr lang="en-US"/>
        </a:p>
      </dgm:t>
    </dgm:pt>
    <dgm:pt modelId="{6C575B74-7DD4-41BA-8F02-F58225FE5E47}" type="pres">
      <dgm:prSet presAssocID="{5CF86F3C-C725-40E9-9BD5-DEF8085DEA2E}" presName="descendantText" presStyleLbl="alignAccFollowNode1" presStyleIdx="1" presStyleCnt="5">
        <dgm:presLayoutVars>
          <dgm:bulletEnabled val="1"/>
        </dgm:presLayoutVars>
      </dgm:prSet>
      <dgm:spPr/>
      <dgm:t>
        <a:bodyPr/>
        <a:lstStyle/>
        <a:p>
          <a:endParaRPr lang="en-US"/>
        </a:p>
      </dgm:t>
    </dgm:pt>
    <dgm:pt modelId="{0F8CEA5E-4B37-490B-9AE0-CDA5F17BE6F0}" type="pres">
      <dgm:prSet presAssocID="{C6F93B38-475D-4104-A89D-89CE58E7B1DF}" presName="sp" presStyleCnt="0"/>
      <dgm:spPr/>
    </dgm:pt>
    <dgm:pt modelId="{676F7A36-6AAA-4955-A57F-DD1BC987CD57}" type="pres">
      <dgm:prSet presAssocID="{DB4CDFA1-2818-4A44-954F-EB22B78FAC9C}" presName="linNode" presStyleCnt="0"/>
      <dgm:spPr/>
    </dgm:pt>
    <dgm:pt modelId="{844493EC-1BAE-4494-965B-BDA5EE224AC6}" type="pres">
      <dgm:prSet presAssocID="{DB4CDFA1-2818-4A44-954F-EB22B78FAC9C}" presName="parentText" presStyleLbl="node1" presStyleIdx="2" presStyleCnt="5" custScaleX="29803">
        <dgm:presLayoutVars>
          <dgm:chMax val="1"/>
          <dgm:bulletEnabled val="1"/>
        </dgm:presLayoutVars>
      </dgm:prSet>
      <dgm:spPr/>
      <dgm:t>
        <a:bodyPr/>
        <a:lstStyle/>
        <a:p>
          <a:endParaRPr lang="en-US"/>
        </a:p>
      </dgm:t>
    </dgm:pt>
    <dgm:pt modelId="{3CC3FFB7-CE4C-4C73-A032-35593748DB85}" type="pres">
      <dgm:prSet presAssocID="{DB4CDFA1-2818-4A44-954F-EB22B78FAC9C}" presName="descendantText" presStyleLbl="alignAccFollowNode1" presStyleIdx="2" presStyleCnt="5">
        <dgm:presLayoutVars>
          <dgm:bulletEnabled val="1"/>
        </dgm:presLayoutVars>
      </dgm:prSet>
      <dgm:spPr/>
      <dgm:t>
        <a:bodyPr/>
        <a:lstStyle/>
        <a:p>
          <a:endParaRPr lang="en-US"/>
        </a:p>
      </dgm:t>
    </dgm:pt>
    <dgm:pt modelId="{DD358220-5785-4B23-978F-F4E2C7042D8B}" type="pres">
      <dgm:prSet presAssocID="{48C4FD2A-4FFD-49E2-8C3B-E8FB5C35EE2E}" presName="sp" presStyleCnt="0"/>
      <dgm:spPr/>
    </dgm:pt>
    <dgm:pt modelId="{D8F94A04-35D0-4E45-AB1C-3F08328A87D4}" type="pres">
      <dgm:prSet presAssocID="{88BEC42B-0235-4112-AA8D-C1D1764EF8E1}" presName="linNode" presStyleCnt="0"/>
      <dgm:spPr/>
    </dgm:pt>
    <dgm:pt modelId="{3DD3F871-F853-40F1-B9BB-E34640B0706D}" type="pres">
      <dgm:prSet presAssocID="{88BEC42B-0235-4112-AA8D-C1D1764EF8E1}" presName="parentText" presStyleLbl="node1" presStyleIdx="3" presStyleCnt="5" custScaleX="29803">
        <dgm:presLayoutVars>
          <dgm:chMax val="1"/>
          <dgm:bulletEnabled val="1"/>
        </dgm:presLayoutVars>
      </dgm:prSet>
      <dgm:spPr/>
      <dgm:t>
        <a:bodyPr/>
        <a:lstStyle/>
        <a:p>
          <a:endParaRPr lang="en-US"/>
        </a:p>
      </dgm:t>
    </dgm:pt>
    <dgm:pt modelId="{CACE7D9A-45C4-46A3-9002-ACDB900C7D46}" type="pres">
      <dgm:prSet presAssocID="{88BEC42B-0235-4112-AA8D-C1D1764EF8E1}" presName="descendantText" presStyleLbl="alignAccFollowNode1" presStyleIdx="3" presStyleCnt="5">
        <dgm:presLayoutVars>
          <dgm:bulletEnabled val="1"/>
        </dgm:presLayoutVars>
      </dgm:prSet>
      <dgm:spPr/>
      <dgm:t>
        <a:bodyPr/>
        <a:lstStyle/>
        <a:p>
          <a:endParaRPr lang="en-US"/>
        </a:p>
      </dgm:t>
    </dgm:pt>
    <dgm:pt modelId="{FBFB702B-7982-4C7E-A93C-B997F1F67BF5}" type="pres">
      <dgm:prSet presAssocID="{5EF82AA8-8580-4CBB-94BB-7D5D0BEBEECC}" presName="sp" presStyleCnt="0"/>
      <dgm:spPr/>
    </dgm:pt>
    <dgm:pt modelId="{24991520-C7CD-4F47-AA25-966865CCD1DF}" type="pres">
      <dgm:prSet presAssocID="{E3D14D2D-CB9A-4BA6-A4F0-30D73ED14363}" presName="linNode" presStyleCnt="0"/>
      <dgm:spPr/>
    </dgm:pt>
    <dgm:pt modelId="{573CF2CD-94C3-4404-8E22-47B8390B5477}" type="pres">
      <dgm:prSet presAssocID="{E3D14D2D-CB9A-4BA6-A4F0-30D73ED14363}" presName="parentText" presStyleLbl="node1" presStyleIdx="4" presStyleCnt="5" custScaleX="29803">
        <dgm:presLayoutVars>
          <dgm:chMax val="1"/>
          <dgm:bulletEnabled val="1"/>
        </dgm:presLayoutVars>
      </dgm:prSet>
      <dgm:spPr/>
      <dgm:t>
        <a:bodyPr/>
        <a:lstStyle/>
        <a:p>
          <a:endParaRPr lang="en-US"/>
        </a:p>
      </dgm:t>
    </dgm:pt>
    <dgm:pt modelId="{8CBD60D3-72A4-4313-88D7-1B4D28AA9E08}" type="pres">
      <dgm:prSet presAssocID="{E3D14D2D-CB9A-4BA6-A4F0-30D73ED14363}" presName="descendantText" presStyleLbl="alignAccFollowNode1" presStyleIdx="4" presStyleCnt="5">
        <dgm:presLayoutVars>
          <dgm:bulletEnabled val="1"/>
        </dgm:presLayoutVars>
      </dgm:prSet>
      <dgm:spPr/>
      <dgm:t>
        <a:bodyPr/>
        <a:lstStyle/>
        <a:p>
          <a:endParaRPr lang="en-US"/>
        </a:p>
      </dgm:t>
    </dgm:pt>
  </dgm:ptLst>
  <dgm:cxnLst>
    <dgm:cxn modelId="{736D8038-A6AD-C04A-84EA-25B3C15B29FB}" type="presOf" srcId="{DA2B7DFC-AE2C-443E-8CBC-87D79BE207FB}" destId="{71703B9B-47D8-4F48-B97D-9DC075FD943B}" srcOrd="0" destOrd="0" presId="urn:microsoft.com/office/officeart/2005/8/layout/vList5"/>
    <dgm:cxn modelId="{EAA6F69C-B5ED-43A6-B7AF-84BF5CD6BBEC}" srcId="{5CF86F3C-C725-40E9-9BD5-DEF8085DEA2E}" destId="{35005AD2-355F-4221-AFBE-62EE5EE8EED6}" srcOrd="0" destOrd="0" parTransId="{C9DFD859-7C28-4046-AE98-F24823BD2FCA}" sibTransId="{DC2A79BE-AD63-4ED9-B55E-16C3C2F46D7D}"/>
    <dgm:cxn modelId="{77CC0745-C162-C340-8D5A-C30208A12307}" type="presOf" srcId="{0527E629-D6A1-4D08-92A0-442047772A1B}" destId="{8CBD60D3-72A4-4313-88D7-1B4D28AA9E08}" srcOrd="0" destOrd="0" presId="urn:microsoft.com/office/officeart/2005/8/layout/vList5"/>
    <dgm:cxn modelId="{A9C19672-C679-460C-9FE3-F6008C0FDA2E}" srcId="{DA2B7DFC-AE2C-443E-8CBC-87D79BE207FB}" destId="{DB4CDFA1-2818-4A44-954F-EB22B78FAC9C}" srcOrd="2" destOrd="0" parTransId="{78BDE72E-320A-45A2-9C00-71C161400527}" sibTransId="{48C4FD2A-4FFD-49E2-8C3B-E8FB5C35EE2E}"/>
    <dgm:cxn modelId="{DDC2C771-D18B-4F81-9A8C-9226D30F1A3B}" srcId="{99114BD6-AB84-47D7-90FA-E674D66B7A70}" destId="{39F11DF5-92F1-4803-9176-8CE41A00F711}" srcOrd="0" destOrd="0" parTransId="{6A80C258-8448-4B2A-A29D-75B427DB2E14}" sibTransId="{0AC1C748-C2BF-49EE-BEA2-E40FA789A0EA}"/>
    <dgm:cxn modelId="{820E1E9E-430D-44C7-9220-3F902A5D2586}" srcId="{DA2B7DFC-AE2C-443E-8CBC-87D79BE207FB}" destId="{88BEC42B-0235-4112-AA8D-C1D1764EF8E1}" srcOrd="3" destOrd="0" parTransId="{671B8E39-0FE0-4EFE-ADB5-69CAB59A0932}" sibTransId="{5EF82AA8-8580-4CBB-94BB-7D5D0BEBEECC}"/>
    <dgm:cxn modelId="{A2899D5C-4BDF-D74D-B287-5A0D6858F4E3}" type="presOf" srcId="{5CF86F3C-C725-40E9-9BD5-DEF8085DEA2E}" destId="{EDABB147-18BF-401D-8EC0-702E6AB23D86}" srcOrd="0" destOrd="0" presId="urn:microsoft.com/office/officeart/2005/8/layout/vList5"/>
    <dgm:cxn modelId="{B29B22A2-3156-48F5-A350-963380660B24}" srcId="{DA2B7DFC-AE2C-443E-8CBC-87D79BE207FB}" destId="{5CF86F3C-C725-40E9-9BD5-DEF8085DEA2E}" srcOrd="1" destOrd="0" parTransId="{C44C12F1-0403-475A-AE8F-FC6620291395}" sibTransId="{C6F93B38-475D-4104-A89D-89CE58E7B1DF}"/>
    <dgm:cxn modelId="{B9B967EE-9801-4D73-AD1E-74E3D6EEE0D5}" srcId="{DA2B7DFC-AE2C-443E-8CBC-87D79BE207FB}" destId="{E3D14D2D-CB9A-4BA6-A4F0-30D73ED14363}" srcOrd="4" destOrd="0" parTransId="{39506D7C-E801-4EF1-B6DE-EE6CE2183B0C}" sibTransId="{B0CC77F7-8370-4C79-B175-E8006AF5A824}"/>
    <dgm:cxn modelId="{5BCE37A6-D490-402E-BED7-B266D56B4D42}" srcId="{E3D14D2D-CB9A-4BA6-A4F0-30D73ED14363}" destId="{0527E629-D6A1-4D08-92A0-442047772A1B}" srcOrd="0" destOrd="0" parTransId="{DE30B842-5C00-46E7-924F-4ED4BCAC119F}" sibTransId="{61BE0B0A-057E-4602-B5F4-5CE5CF26BCAA}"/>
    <dgm:cxn modelId="{FE433E3F-FD1F-3043-80C1-813406C57832}" type="presOf" srcId="{99114BD6-AB84-47D7-90FA-E674D66B7A70}" destId="{13D31E1D-AAA2-4FA3-B46E-809665F827F4}" srcOrd="0" destOrd="0" presId="urn:microsoft.com/office/officeart/2005/8/layout/vList5"/>
    <dgm:cxn modelId="{F853E2C2-D403-F24E-B29B-51EBA8C705FA}" type="presOf" srcId="{35005AD2-355F-4221-AFBE-62EE5EE8EED6}" destId="{6C575B74-7DD4-41BA-8F02-F58225FE5E47}" srcOrd="0" destOrd="0" presId="urn:microsoft.com/office/officeart/2005/8/layout/vList5"/>
    <dgm:cxn modelId="{6E432E7F-974D-7A46-AED2-39F0CE02072D}" type="presOf" srcId="{39F11DF5-92F1-4803-9176-8CE41A00F711}" destId="{ED648348-3383-4156-B7CD-1CB7092349F2}" srcOrd="0" destOrd="0" presId="urn:microsoft.com/office/officeart/2005/8/layout/vList5"/>
    <dgm:cxn modelId="{CCBBEF0D-7BB3-44EA-BD95-BCAEB8FA6D24}" srcId="{DB4CDFA1-2818-4A44-954F-EB22B78FAC9C}" destId="{E9B37935-A190-492F-89CA-C506985D7367}" srcOrd="0" destOrd="0" parTransId="{DF94F857-8D0F-453F-9A65-525077F420EA}" sibTransId="{07F02B5F-B548-4258-8893-06A8F8803A6E}"/>
    <dgm:cxn modelId="{7F3F60D1-CB10-4349-9615-30D835411C43}" type="presOf" srcId="{88BEC42B-0235-4112-AA8D-C1D1764EF8E1}" destId="{3DD3F871-F853-40F1-B9BB-E34640B0706D}" srcOrd="0" destOrd="0" presId="urn:microsoft.com/office/officeart/2005/8/layout/vList5"/>
    <dgm:cxn modelId="{F7B73C40-DD58-41F7-94EB-D126F6E5D054}" srcId="{88BEC42B-0235-4112-AA8D-C1D1764EF8E1}" destId="{41C02D83-CEEC-4620-A615-8B5A4D00B738}" srcOrd="0" destOrd="0" parTransId="{5B8401E1-D1AE-4822-A27B-6C7F36490558}" sibTransId="{963C0D22-4492-41AE-A9A3-1E59F83BC07A}"/>
    <dgm:cxn modelId="{A12251BE-72A1-7948-A514-5DA2E96D0C35}" type="presOf" srcId="{DB4CDFA1-2818-4A44-954F-EB22B78FAC9C}" destId="{844493EC-1BAE-4494-965B-BDA5EE224AC6}" srcOrd="0" destOrd="0" presId="urn:microsoft.com/office/officeart/2005/8/layout/vList5"/>
    <dgm:cxn modelId="{80BA7854-4665-1E42-AF56-2B0A070D3C6E}" type="presOf" srcId="{E9B37935-A190-492F-89CA-C506985D7367}" destId="{3CC3FFB7-CE4C-4C73-A032-35593748DB85}" srcOrd="0" destOrd="0" presId="urn:microsoft.com/office/officeart/2005/8/layout/vList5"/>
    <dgm:cxn modelId="{CB123BCA-D8C8-A442-88AE-510C962829B6}" type="presOf" srcId="{E3D14D2D-CB9A-4BA6-A4F0-30D73ED14363}" destId="{573CF2CD-94C3-4404-8E22-47B8390B5477}"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31527E8C-9918-3D4C-BECB-4A1D8EB2EB6D}" type="presOf" srcId="{41C02D83-CEEC-4620-A615-8B5A4D00B738}" destId="{CACE7D9A-45C4-46A3-9002-ACDB900C7D46}" srcOrd="0" destOrd="0" presId="urn:microsoft.com/office/officeart/2005/8/layout/vList5"/>
    <dgm:cxn modelId="{B09DD98E-8622-8247-B118-2D5D61AB4F4A}" type="presParOf" srcId="{71703B9B-47D8-4F48-B97D-9DC075FD943B}" destId="{E49726BA-1773-46ED-9FF3-586BF4430A36}" srcOrd="0" destOrd="0" presId="urn:microsoft.com/office/officeart/2005/8/layout/vList5"/>
    <dgm:cxn modelId="{8CF46A37-DCDD-CA4C-A954-1A89D828E8B8}" type="presParOf" srcId="{E49726BA-1773-46ED-9FF3-586BF4430A36}" destId="{13D31E1D-AAA2-4FA3-B46E-809665F827F4}" srcOrd="0" destOrd="0" presId="urn:microsoft.com/office/officeart/2005/8/layout/vList5"/>
    <dgm:cxn modelId="{F253777F-ACE5-F647-AC9B-C796DFE680C4}" type="presParOf" srcId="{E49726BA-1773-46ED-9FF3-586BF4430A36}" destId="{ED648348-3383-4156-B7CD-1CB7092349F2}" srcOrd="1" destOrd="0" presId="urn:microsoft.com/office/officeart/2005/8/layout/vList5"/>
    <dgm:cxn modelId="{9D617E0B-C3F1-3145-BF1D-5F72252DFE03}" type="presParOf" srcId="{71703B9B-47D8-4F48-B97D-9DC075FD943B}" destId="{7AEB17ED-67DE-40AD-82AF-B765FE5DE4A4}" srcOrd="1" destOrd="0" presId="urn:microsoft.com/office/officeart/2005/8/layout/vList5"/>
    <dgm:cxn modelId="{04A8DA3F-0493-DD49-83E7-F7ACFD0B2377}" type="presParOf" srcId="{71703B9B-47D8-4F48-B97D-9DC075FD943B}" destId="{EA798A97-C42B-452A-B443-1F8731C07995}" srcOrd="2" destOrd="0" presId="urn:microsoft.com/office/officeart/2005/8/layout/vList5"/>
    <dgm:cxn modelId="{6D1405B8-ECF1-FD44-8569-EA5CE1E48CFF}" type="presParOf" srcId="{EA798A97-C42B-452A-B443-1F8731C07995}" destId="{EDABB147-18BF-401D-8EC0-702E6AB23D86}" srcOrd="0" destOrd="0" presId="urn:microsoft.com/office/officeart/2005/8/layout/vList5"/>
    <dgm:cxn modelId="{DE1EF227-9B94-B942-8EAD-347D454A8CF2}" type="presParOf" srcId="{EA798A97-C42B-452A-B443-1F8731C07995}" destId="{6C575B74-7DD4-41BA-8F02-F58225FE5E47}" srcOrd="1" destOrd="0" presId="urn:microsoft.com/office/officeart/2005/8/layout/vList5"/>
    <dgm:cxn modelId="{8A77C93B-1280-884C-A29E-E48D9DAEB098}" type="presParOf" srcId="{71703B9B-47D8-4F48-B97D-9DC075FD943B}" destId="{0F8CEA5E-4B37-490B-9AE0-CDA5F17BE6F0}" srcOrd="3" destOrd="0" presId="urn:microsoft.com/office/officeart/2005/8/layout/vList5"/>
    <dgm:cxn modelId="{6004D5FE-B0D9-4046-8987-D19E63568D03}" type="presParOf" srcId="{71703B9B-47D8-4F48-B97D-9DC075FD943B}" destId="{676F7A36-6AAA-4955-A57F-DD1BC987CD57}" srcOrd="4" destOrd="0" presId="urn:microsoft.com/office/officeart/2005/8/layout/vList5"/>
    <dgm:cxn modelId="{E8D1367C-5C5C-574D-947F-CC01F9476CFF}" type="presParOf" srcId="{676F7A36-6AAA-4955-A57F-DD1BC987CD57}" destId="{844493EC-1BAE-4494-965B-BDA5EE224AC6}" srcOrd="0" destOrd="0" presId="urn:microsoft.com/office/officeart/2005/8/layout/vList5"/>
    <dgm:cxn modelId="{84B5E4B0-1804-CD49-AF62-C8B560193358}" type="presParOf" srcId="{676F7A36-6AAA-4955-A57F-DD1BC987CD57}" destId="{3CC3FFB7-CE4C-4C73-A032-35593748DB85}" srcOrd="1" destOrd="0" presId="urn:microsoft.com/office/officeart/2005/8/layout/vList5"/>
    <dgm:cxn modelId="{C2F9CE9E-27C8-6B46-8AFF-516B31E2BCB5}" type="presParOf" srcId="{71703B9B-47D8-4F48-B97D-9DC075FD943B}" destId="{DD358220-5785-4B23-978F-F4E2C7042D8B}" srcOrd="5" destOrd="0" presId="urn:microsoft.com/office/officeart/2005/8/layout/vList5"/>
    <dgm:cxn modelId="{3AC8AD60-EC0F-044C-88F2-63C6E96CE11F}" type="presParOf" srcId="{71703B9B-47D8-4F48-B97D-9DC075FD943B}" destId="{D8F94A04-35D0-4E45-AB1C-3F08328A87D4}" srcOrd="6" destOrd="0" presId="urn:microsoft.com/office/officeart/2005/8/layout/vList5"/>
    <dgm:cxn modelId="{5D43C8D2-47E7-284F-B28D-36A223A06B70}" type="presParOf" srcId="{D8F94A04-35D0-4E45-AB1C-3F08328A87D4}" destId="{3DD3F871-F853-40F1-B9BB-E34640B0706D}" srcOrd="0" destOrd="0" presId="urn:microsoft.com/office/officeart/2005/8/layout/vList5"/>
    <dgm:cxn modelId="{89F0A322-D1A0-6741-A4BB-D1BB2F7825F0}" type="presParOf" srcId="{D8F94A04-35D0-4E45-AB1C-3F08328A87D4}" destId="{CACE7D9A-45C4-46A3-9002-ACDB900C7D46}" srcOrd="1" destOrd="0" presId="urn:microsoft.com/office/officeart/2005/8/layout/vList5"/>
    <dgm:cxn modelId="{5E2BE718-FCEA-9B4D-8413-1C4377390136}" type="presParOf" srcId="{71703B9B-47D8-4F48-B97D-9DC075FD943B}" destId="{FBFB702B-7982-4C7E-A93C-B997F1F67BF5}" srcOrd="7" destOrd="0" presId="urn:microsoft.com/office/officeart/2005/8/layout/vList5"/>
    <dgm:cxn modelId="{83A7055C-90CF-9E4D-8E5F-B28CE827094F}" type="presParOf" srcId="{71703B9B-47D8-4F48-B97D-9DC075FD943B}" destId="{24991520-C7CD-4F47-AA25-966865CCD1DF}" srcOrd="8" destOrd="0" presId="urn:microsoft.com/office/officeart/2005/8/layout/vList5"/>
    <dgm:cxn modelId="{1AD49409-B6B8-0B49-89E8-E3CAC5D1A73C}" type="presParOf" srcId="{24991520-C7CD-4F47-AA25-966865CCD1DF}" destId="{573CF2CD-94C3-4404-8E22-47B8390B5477}" srcOrd="0" destOrd="0" presId="urn:microsoft.com/office/officeart/2005/8/layout/vList5"/>
    <dgm:cxn modelId="{99495F13-1819-3B4F-9355-3B5AF89CD711}" type="presParOf" srcId="{24991520-C7CD-4F47-AA25-966865CCD1DF}" destId="{8CBD60D3-72A4-4313-88D7-1B4D28AA9E08}"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99114BD6-AB84-47D7-90FA-E674D66B7A70}">
      <dgm:prSet phldrT="[Text]" custT="1"/>
      <dgm:spPr/>
      <dgm:t>
        <a:bodyPr/>
        <a:lstStyle/>
        <a:p>
          <a:r>
            <a:rPr lang="es-ES_tradnl" sz="1050" b="1" noProof="0" dirty="0"/>
            <a:t>Empezar</a:t>
          </a:r>
          <a:endParaRPr lang="es-ES_tradnl" sz="1050" b="1" noProof="0" dirty="0">
            <a:solidFill>
              <a:schemeClr val="bg1"/>
            </a:solidFill>
          </a:endParaRP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dgm:t>
        <a:bodyPr lIns="91440" rIns="91440"/>
        <a:lstStyle/>
        <a:p>
          <a:pPr algn="l"/>
          <a:r>
            <a:rPr lang="es-ES_tradnl" sz="950" noProof="0" dirty="0" smtClean="0"/>
            <a:t>Establecer </a:t>
          </a:r>
          <a:r>
            <a:rPr lang="es-ES_tradnl" sz="950" noProof="0" dirty="0"/>
            <a:t>un </a:t>
          </a:r>
          <a:r>
            <a:rPr lang="es-ES_tradnl" sz="950" noProof="0" dirty="0">
              <a:hlinkClick xmlns:r="http://schemas.openxmlformats.org/officeDocument/2006/relationships" r:id="rId1"/>
            </a:rPr>
            <a:t>programa de seguridad de apliación</a:t>
          </a:r>
          <a:r>
            <a:rPr lang="es-ES_tradnl" sz="950" noProof="0" dirty="0"/>
            <a:t> y </a:t>
          </a:r>
          <a:r>
            <a:rPr lang="es-ES_tradnl" sz="950" noProof="0" dirty="0" smtClean="0"/>
            <a:t>dirigir </a:t>
          </a:r>
          <a:r>
            <a:rPr lang="es-ES_tradnl" sz="950" noProof="0" dirty="0"/>
            <a:t>su adopción. </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s-ES_tradnl" sz="1050" b="1" noProof="0" dirty="0"/>
            <a:t>Enfoque basado en catalogar los Riesgos</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dgm:t>
        <a:bodyPr lIns="91440" rIns="91440"/>
        <a:lstStyle/>
        <a:p>
          <a:pPr algn="l" rtl="0"/>
          <a:r>
            <a:rPr lang="es-ES_tradnl" sz="950" noProof="0" dirty="0" smtClean="0"/>
            <a:t>Identificar </a:t>
          </a:r>
          <a:r>
            <a:rPr lang="es-ES_tradnl" sz="950" noProof="0" dirty="0"/>
            <a:t>y</a:t>
          </a:r>
          <a:r>
            <a:rPr lang="es-ES_tradnl" sz="950" noProof="0" dirty="0" smtClean="0"/>
            <a:t> </a:t>
          </a:r>
          <a:r>
            <a:rPr lang="es-ES_tradnl" sz="950" noProof="0" dirty="0" smtClean="0">
              <a:hlinkClick xmlns:r="http://schemas.openxmlformats.org/officeDocument/2006/relationships" r:id="rId2"/>
            </a:rPr>
            <a:t>eestablecer una prioridad </a:t>
          </a:r>
          <a:r>
            <a:rPr lang="es-ES_tradnl" sz="950" noProof="0" dirty="0">
              <a:hlinkClick xmlns:r="http://schemas.openxmlformats.org/officeDocument/2006/relationships" r:id="rId2"/>
            </a:rPr>
            <a:t>en</a:t>
          </a:r>
          <a:r>
            <a:rPr lang="es-ES_tradnl" sz="950" noProof="0" dirty="0" smtClean="0">
              <a:hlinkClick xmlns:r="http://schemas.openxmlformats.org/officeDocument/2006/relationships" r:id="rId2"/>
            </a:rPr>
            <a:t> su </a:t>
          </a:r>
          <a:r>
            <a:rPr lang="es-ES_tradnl" sz="950" noProof="0" dirty="0">
              <a:hlinkClick xmlns:r="http://schemas.openxmlformats.org/officeDocument/2006/relationships" r:id="rId2"/>
            </a:rPr>
            <a:t>catálogo de aplicaciones</a:t>
          </a:r>
          <a:r>
            <a:rPr lang="es-ES_tradnl" sz="950" noProof="0" dirty="0"/>
            <a:t> </a:t>
          </a:r>
          <a:r>
            <a:rPr lang="es-ES_tradnl" sz="950" u="none" noProof="0" dirty="0"/>
            <a:t>desde una perspectiva del riesgo </a:t>
          </a:r>
          <a:r>
            <a:rPr lang="es-ES_tradnl" sz="950" u="none" noProof="0" dirty="0" smtClean="0"/>
            <a:t>inherente.</a:t>
          </a:r>
          <a:endParaRPr lang="es-ES_tradnl" sz="950" u="sng" noProof="0" dirty="0"/>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9E1EBBD0-E4A0-4B33-A4CB-F66E80AADE45}">
      <dgm:prSet phldrT="[Text]" custT="1"/>
      <dgm:spPr/>
      <dgm:t>
        <a:bodyPr lIns="91440" rIns="91440"/>
        <a:lstStyle/>
        <a:p>
          <a:pPr algn="l" rtl="0"/>
          <a:r>
            <a:rPr lang="es-ES_tradnl" sz="950" noProof="0" dirty="0" smtClean="0"/>
            <a:t>Establecer </a:t>
          </a:r>
          <a:r>
            <a:rPr lang="es-ES_tradnl" sz="950" noProof="0" dirty="0"/>
            <a:t>un </a:t>
          </a:r>
          <a:r>
            <a:rPr lang="es-ES_tradnl" sz="950" noProof="0" dirty="0">
              <a:hlinkClick xmlns:r="http://schemas.openxmlformats.org/officeDocument/2006/relationships" r:id="rId3"/>
            </a:rPr>
            <a:t>modelo de calificación del riesgo común</a:t>
          </a:r>
          <a:r>
            <a:rPr lang="es-ES_tradnl" sz="950" noProof="0" dirty="0"/>
            <a:t> con un conjunto de factores de impacto y probabilidad consistente que reflejen la tolerancia al riesgo de</a:t>
          </a:r>
          <a:r>
            <a:rPr lang="es-ES_tradnl" sz="950" noProof="0" dirty="0" smtClean="0"/>
            <a:t> su </a:t>
          </a:r>
          <a:r>
            <a:rPr lang="es-ES_tradnl" sz="950" noProof="0" dirty="0"/>
            <a:t>organización.</a:t>
          </a:r>
        </a:p>
      </dgm:t>
    </dgm:pt>
    <dgm:pt modelId="{53CD5622-4FF7-42BA-82CF-9FA917848989}" type="parTrans" cxnId="{6010088D-1046-466A-BB02-8A55CE262380}">
      <dgm:prSet/>
      <dgm:spPr/>
      <dgm:t>
        <a:bodyPr/>
        <a:lstStyle/>
        <a:p>
          <a:endParaRPr lang="en-US"/>
        </a:p>
      </dgm:t>
    </dgm:pt>
    <dgm:pt modelId="{6249606A-E44B-456D-8550-331FDC0465D3}" type="sibTrans" cxnId="{6010088D-1046-466A-BB02-8A55CE262380}">
      <dgm:prSet/>
      <dgm:spPr/>
      <dgm:t>
        <a:bodyPr/>
        <a:lstStyle/>
        <a:p>
          <a:endParaRPr lang="en-US"/>
        </a:p>
      </dgm:t>
    </dgm:pt>
    <dgm:pt modelId="{BDF0D463-07CB-4904-B045-2FC63D99B581}">
      <dgm:prSet phldrT="[Text]" custT="1"/>
      <dgm:spPr/>
      <dgm:t>
        <a:bodyPr/>
        <a:lstStyle/>
        <a:p>
          <a:pPr rtl="0"/>
          <a:r>
            <a:rPr lang="es-ES_tradnl" sz="1050" b="1" noProof="0" dirty="0" smtClean="0"/>
            <a:t>Ayudar </a:t>
          </a:r>
          <a:r>
            <a:rPr lang="es-ES_tradnl" sz="1050" b="1" noProof="0" dirty="0"/>
            <a:t>con una base robusta</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dgm:t>
        <a:bodyPr lIns="91440" rIns="91440"/>
        <a:lstStyle/>
        <a:p>
          <a:pPr algn="l" rtl="0"/>
          <a:r>
            <a:rPr lang="es-ES_tradnl" sz="950" noProof="0" dirty="0" smtClean="0"/>
            <a:t>Establecer </a:t>
          </a:r>
          <a:r>
            <a:rPr lang="es-ES_tradnl" sz="950" noProof="0" dirty="0"/>
            <a:t>un conjunto de </a:t>
          </a:r>
          <a:r>
            <a:rPr lang="es-ES_tradnl" sz="950" noProof="0" dirty="0">
              <a:hlinkClick xmlns:r="http://schemas.openxmlformats.org/officeDocument/2006/relationships" r:id="rId4"/>
            </a:rPr>
            <a:t>políticas y estándares</a:t>
          </a:r>
          <a:r>
            <a:rPr lang="es-ES_tradnl" sz="950" noProof="0" dirty="0"/>
            <a:t> que proporcionen un nivel base de seguridad de las aplicaciones, para que todo el equipo de desarrollo lo pueda incorporar.</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dgm:t>
        <a:bodyPr lIns="91440" rIns="91440"/>
        <a:lstStyle/>
        <a:p>
          <a:pPr algn="l" rtl="0"/>
          <a:r>
            <a:rPr lang="es-ES_tradnl" sz="950" noProof="0" dirty="0" smtClean="0"/>
            <a:t>Definir</a:t>
          </a:r>
          <a:r>
            <a:rPr lang="en-US" sz="950" noProof="0" dirty="0" smtClean="0"/>
            <a:t> </a:t>
          </a:r>
          <a:r>
            <a:rPr lang="es-ES_tradnl" sz="950" noProof="0" dirty="0" smtClean="0"/>
            <a:t>un </a:t>
          </a:r>
          <a:r>
            <a:rPr lang="es-ES_tradnl" sz="950" noProof="0" dirty="0">
              <a:hlinkClick xmlns:r="http://schemas.openxmlformats.org/officeDocument/2006/relationships" r:id="rId5"/>
            </a:rPr>
            <a:t>conjunto de controles de seguridad reutilizables común</a:t>
          </a:r>
          <a:r>
            <a:rPr lang="es-ES_tradnl" sz="950" noProof="0" dirty="0"/>
            <a:t> que complemente a esas políticas y estándares y proporcione una guía en su uso en el diseño y desarrollo.</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dgm:t>
        <a:bodyPr lIns="91440" rIns="91440"/>
        <a:lstStyle/>
        <a:p>
          <a:pPr algn="l" rtl="0"/>
          <a:r>
            <a:rPr lang="es-ES_tradnl" sz="950" noProof="0" dirty="0" smtClean="0"/>
            <a:t>Establecer </a:t>
          </a:r>
          <a:r>
            <a:rPr lang="es-ES_tradnl" sz="950" noProof="0" dirty="0"/>
            <a:t>un </a:t>
          </a:r>
          <a:r>
            <a:rPr lang="es-ES_tradnl" sz="950" noProof="0" dirty="0">
              <a:hlinkClick xmlns:r="http://schemas.openxmlformats.org/officeDocument/2006/relationships" r:id="rId6"/>
            </a:rPr>
            <a:t>perfil de formación en</a:t>
          </a:r>
          <a:r>
            <a:rPr lang="es-ES_tradnl" sz="950" noProof="0" dirty="0" smtClean="0">
              <a:hlinkClick xmlns:r="http://schemas.openxmlformats.org/officeDocument/2006/relationships" r:id="rId6"/>
            </a:rPr>
            <a:t> </a:t>
          </a:r>
          <a:r>
            <a:rPr lang="en-US" sz="950" noProof="0" dirty="0" smtClean="0">
              <a:hlinkClick xmlns:r="http://schemas.openxmlformats.org/officeDocument/2006/relationships" r:id="rId6"/>
            </a:rPr>
            <a:t>seguridad en aplicaciones</a:t>
          </a:r>
          <a:r>
            <a:rPr lang="es-ES_tradnl" sz="950" noProof="0" dirty="0" smtClean="0"/>
            <a:t> </a:t>
          </a:r>
          <a:r>
            <a:rPr lang="es-ES_tradnl" sz="950" noProof="0" dirty="0"/>
            <a:t>que sea un requisito, dirigido a los diferentes roles y temáticas de desarrollo.</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s-ES_tradnl" sz="1050" b="1" noProof="0" dirty="0" smtClean="0"/>
            <a:t>Integrar </a:t>
          </a:r>
          <a:r>
            <a:rPr lang="es-ES_tradnl" sz="1050" b="1" noProof="0" dirty="0"/>
            <a:t>la Seguridad en los Procesos Existentes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dgm:t>
        <a:bodyPr lIns="91440" rIns="91440"/>
        <a:lstStyle/>
        <a:p>
          <a:pPr algn="l" rtl="0"/>
          <a:r>
            <a:rPr lang="es-ES_tradnl" sz="950" noProof="0" dirty="0" smtClean="0"/>
            <a:t>Definir </a:t>
          </a:r>
          <a:r>
            <a:rPr lang="es-ES_tradnl" sz="950" noProof="0" dirty="0"/>
            <a:t>e </a:t>
          </a:r>
          <a:r>
            <a:rPr lang="es-ES_tradnl" sz="950" noProof="0" dirty="0" smtClean="0"/>
            <a:t>integrar </a:t>
          </a:r>
          <a:r>
            <a:rPr lang="es-ES_tradnl" sz="950" noProof="0" dirty="0"/>
            <a:t>actividades de </a:t>
          </a:r>
          <a:r>
            <a:rPr lang="es-ES_tradnl" sz="950" noProof="0" dirty="0">
              <a:hlinkClick xmlns:r="http://schemas.openxmlformats.org/officeDocument/2006/relationships" r:id="rId7"/>
            </a:rPr>
            <a:t>implementación de seguridad</a:t>
          </a:r>
          <a:r>
            <a:rPr lang="es-ES_tradnl" sz="950" noProof="0" dirty="0"/>
            <a:t> y </a:t>
          </a:r>
          <a:r>
            <a:rPr lang="es-ES_tradnl" sz="950" noProof="0" dirty="0">
              <a:hlinkClick xmlns:r="http://schemas.openxmlformats.org/officeDocument/2006/relationships" r:id="rId8"/>
            </a:rPr>
            <a:t>verificación</a:t>
          </a:r>
          <a:r>
            <a:rPr lang="es-ES_tradnl" sz="950" noProof="0" dirty="0"/>
            <a:t> en los procesos operativos y de desarrollo existentes. Estas actividades incluyen el </a:t>
          </a:r>
          <a:r>
            <a:rPr lang="es-ES_tradnl" sz="950" noProof="0" dirty="0">
              <a:hlinkClick xmlns:r="http://schemas.openxmlformats.org/officeDocument/2006/relationships" r:id="rId9"/>
            </a:rPr>
            <a:t>Modelado de Amenazas</a:t>
          </a:r>
          <a:r>
            <a:rPr lang="es-ES_tradnl" sz="950" noProof="0" dirty="0"/>
            <a:t>, Diseño y </a:t>
          </a:r>
          <a:r>
            <a:rPr lang="es-ES_tradnl" sz="950" noProof="0" dirty="0">
              <a:hlinkClick xmlns:r="http://schemas.openxmlformats.org/officeDocument/2006/relationships" r:id="rId10"/>
            </a:rPr>
            <a:t>Revisión</a:t>
          </a:r>
          <a:r>
            <a:rPr lang="es-ES_tradnl" sz="950" noProof="0" dirty="0"/>
            <a:t> seguros, </a:t>
          </a:r>
          <a:r>
            <a:rPr lang="es-ES_tradnl" sz="950" noProof="0" dirty="0" smtClean="0"/>
            <a:t>Programación</a:t>
          </a:r>
          <a:r>
            <a:rPr lang="en-US" sz="950" noProof="0" dirty="0" smtClean="0"/>
            <a:t> </a:t>
          </a:r>
          <a:r>
            <a:rPr lang="es-ES_tradnl" sz="950" noProof="0" dirty="0" smtClean="0"/>
            <a:t>Segura </a:t>
          </a:r>
          <a:r>
            <a:rPr lang="es-ES_tradnl" sz="950" noProof="0" dirty="0"/>
            <a:t>y </a:t>
          </a:r>
          <a:r>
            <a:rPr lang="es-ES_tradnl" sz="950" noProof="0" dirty="0">
              <a:hlinkClick xmlns:r="http://schemas.openxmlformats.org/officeDocument/2006/relationships" r:id="rId11"/>
            </a:rPr>
            <a:t>Análisis de Código</a:t>
          </a:r>
          <a:r>
            <a:rPr lang="es-ES_tradnl" sz="950" noProof="0" dirty="0"/>
            <a:t>, </a:t>
          </a:r>
          <a:r>
            <a:rPr lang="es-ES_tradnl" sz="950" noProof="0" dirty="0">
              <a:hlinkClick xmlns:r="http://schemas.openxmlformats.org/officeDocument/2006/relationships" r:id="rId12"/>
            </a:rPr>
            <a:t>Pruebas de Intrusión</a:t>
          </a:r>
          <a:r>
            <a:rPr lang="es-ES_tradnl" sz="950" noProof="0" dirty="0"/>
            <a:t>, Remediación, etc.</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dgm:t>
        <a:bodyPr lIns="91440" rIns="91440"/>
        <a:lstStyle/>
        <a:p>
          <a:pPr algn="l" rtl="0"/>
          <a:r>
            <a:rPr lang="es-ES_tradnl" sz="950" noProof="0" dirty="0" smtClean="0"/>
            <a:t>Proveer </a:t>
          </a:r>
          <a:r>
            <a:rPr lang="es-ES_tradnl" sz="950" noProof="0" dirty="0"/>
            <a:t>de expertos en cada materia y de </a:t>
          </a:r>
          <a:r>
            <a:rPr lang="es-ES_tradnl" sz="950" noProof="0" dirty="0">
              <a:hlinkClick xmlns:r="http://schemas.openxmlformats.org/officeDocument/2006/relationships" r:id="rId13"/>
            </a:rPr>
            <a:t>servicios de soporte para los equipos de proyecto y desarrollo</a:t>
          </a:r>
          <a:r>
            <a:rPr lang="es-ES_tradnl" sz="950" noProof="0" dirty="0"/>
            <a:t>.</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s-ES_tradnl" sz="1050" b="1" u="none" noProof="0" dirty="0" smtClean="0"/>
            <a:t>Proporcionar </a:t>
          </a:r>
          <a:r>
            <a:rPr lang="es-ES_tradnl" sz="1050" b="1" u="none" noProof="0" dirty="0"/>
            <a:t>una visión de gestión</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dgm:t>
        <a:bodyPr lIns="91440" rIns="91440"/>
        <a:lstStyle/>
        <a:p>
          <a:pPr algn="l" rtl="0"/>
          <a:r>
            <a:rPr lang="es-ES_tradnl" sz="950" noProof="0" dirty="0" smtClean="0"/>
            <a:t>Gestionar a través de </a:t>
          </a:r>
          <a:r>
            <a:rPr lang="es-ES_tradnl" sz="950" noProof="0" dirty="0"/>
            <a:t>métricas</a:t>
          </a:r>
          <a:r>
            <a:rPr lang="es-ES_tradnl" sz="950" noProof="0" dirty="0" smtClean="0"/>
            <a:t>.</a:t>
          </a:r>
          <a:r>
            <a:rPr lang="en-US" sz="950" noProof="0" dirty="0" smtClean="0"/>
            <a:t> </a:t>
          </a:r>
          <a:r>
            <a:rPr lang="es-ES_tradnl" sz="950" noProof="0" dirty="0" smtClean="0"/>
            <a:t>Manejar </a:t>
          </a:r>
          <a:r>
            <a:rPr lang="es-ES_tradnl" sz="950" noProof="0" dirty="0"/>
            <a:t>las decisiones de mejora y provisión de recursos económicos </a:t>
          </a:r>
          <a:r>
            <a:rPr lang="es-ES_tradnl" sz="950" noProof="0" dirty="0" smtClean="0"/>
            <a:t>basándose </a:t>
          </a:r>
          <a:r>
            <a:rPr lang="es-ES_tradnl" sz="950" noProof="0" dirty="0"/>
            <a:t>en las métricas y el análisis de los datos </a:t>
          </a:r>
          <a:r>
            <a:rPr lang="es-ES_tradnl" sz="950" noProof="0" dirty="0" smtClean="0"/>
            <a:t>capturados. </a:t>
          </a:r>
          <a:r>
            <a:rPr lang="es-ES_tradnl" sz="950" noProof="0" dirty="0"/>
            <a:t>Las métricas incluyen el seguimiento de las </a:t>
          </a:r>
          <a:r>
            <a:rPr lang="es-ES_tradnl" sz="950" noProof="0" dirty="0" smtClean="0"/>
            <a:t>prácticas/actividades </a:t>
          </a:r>
          <a:r>
            <a:rPr lang="es-ES_tradnl" sz="950" noProof="0" dirty="0"/>
            <a:t>de seguridad, vulnerabilidades </a:t>
          </a:r>
          <a:r>
            <a:rPr lang="es-ES_tradnl" sz="950" noProof="0" dirty="0" smtClean="0"/>
            <a:t>introducidas</a:t>
          </a:r>
          <a:r>
            <a:rPr lang="es-ES_tradnl" sz="950" noProof="0" dirty="0"/>
            <a:t>, mitigadas, cobertura de la aplicación,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dgm:t>
        <a:bodyPr lIns="91440" rIns="91440"/>
        <a:lstStyle/>
        <a:p>
          <a:pPr algn="l" rtl="0"/>
          <a:r>
            <a:rPr lang="es-ES_tradnl" sz="950" noProof="0" dirty="0" smtClean="0"/>
            <a:t>Analizar </a:t>
          </a:r>
          <a:r>
            <a:rPr lang="es-ES_tradnl" sz="950" noProof="0" dirty="0"/>
            <a:t>los datos de las actividades de implementación y verificación para buscar las causas de origen y patrones en las vulnerabilidades para poder conducir así mejoras estratégicas en la organización.</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dgm:t>
        <a:bodyPr lIns="91440" rIns="91440"/>
        <a:lstStyle/>
        <a:p>
          <a:pPr algn="l"/>
          <a:r>
            <a:rPr lang="es-ES_tradnl" sz="950" noProof="0" dirty="0" smtClean="0"/>
            <a:t>Realizar </a:t>
          </a:r>
          <a:r>
            <a:rPr lang="es-ES_tradnl" sz="950" noProof="0" dirty="0"/>
            <a:t>un </a:t>
          </a:r>
          <a:r>
            <a:rPr lang="es-ES_tradnl" sz="950" noProof="0" dirty="0" smtClean="0">
              <a:hlinkClick xmlns:r="http://schemas.openxmlformats.org/officeDocument/2006/relationships" r:id="rId14"/>
            </a:rPr>
            <a:t>análisis </a:t>
          </a:r>
          <a:r>
            <a:rPr lang="es-ES_tradnl" sz="950" noProof="0" dirty="0">
              <a:hlinkClick xmlns:r="http://schemas.openxmlformats.org/officeDocument/2006/relationships" r:id="rId14"/>
            </a:rPr>
            <a:t>de comparación</a:t>
          </a:r>
          <a:r>
            <a:rPr lang="es-ES_tradnl" sz="950" noProof="0" dirty="0" smtClean="0">
              <a:hlinkClick xmlns:r="http://schemas.openxmlformats.org/officeDocument/2006/relationships" r:id="rId14"/>
            </a:rPr>
            <a:t> de diferencias entre </a:t>
          </a:r>
          <a:r>
            <a:rPr lang="es-ES_tradnl" sz="950" noProof="0" dirty="0">
              <a:hlinkClick xmlns:r="http://schemas.openxmlformats.org/officeDocument/2006/relationships" r:id="rId14"/>
            </a:rPr>
            <a:t>tu organización y otras análogas</a:t>
          </a:r>
          <a:r>
            <a:rPr lang="es-ES_tradnl" sz="950" noProof="0" dirty="0"/>
            <a:t> para definir las áreas clave de mejora y un plan de ejecución.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dgm:t>
        <a:bodyPr lIns="91440" rIns="91440"/>
        <a:lstStyle/>
        <a:p>
          <a:pPr algn="l"/>
          <a:r>
            <a:rPr lang="es-ES_tradnl" sz="950" noProof="0" dirty="0" smtClean="0"/>
            <a:t>Obtener </a:t>
          </a:r>
          <a:r>
            <a:rPr lang="es-ES_tradnl" sz="950" noProof="0" dirty="0"/>
            <a:t>la aprobación de la dirección y </a:t>
          </a:r>
          <a:r>
            <a:rPr lang="es-ES_tradnl" sz="950" noProof="0" dirty="0" smtClean="0"/>
            <a:t>establecer </a:t>
          </a:r>
          <a:r>
            <a:rPr lang="es-ES_tradnl" sz="950" noProof="0" dirty="0"/>
            <a:t>una </a:t>
          </a:r>
          <a:r>
            <a:rPr lang="es-ES_tradnl" sz="950" noProof="0" dirty="0">
              <a:hlinkClick xmlns:r="http://schemas.openxmlformats.org/officeDocument/2006/relationships" r:id="rId15"/>
            </a:rPr>
            <a:t>campaña de concienciación de seguridad en las aplicaciones</a:t>
          </a:r>
          <a:r>
            <a:rPr lang="es-ES_tradnl" sz="950" noProof="0" dirty="0"/>
            <a:t> para toda la organización IT.</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168F1251-0689-442A-B8FC-0A781112776D}">
      <dgm:prSet phldrT="[Text]" custT="1"/>
      <dgm:spPr/>
      <dgm:t>
        <a:bodyPr lIns="91440" rIns="91440"/>
        <a:lstStyle/>
        <a:p>
          <a:pPr algn="l" rtl="0"/>
          <a:r>
            <a:rPr lang="es-ES_tradnl" sz="950" noProof="0" dirty="0" smtClean="0"/>
            <a:t>Crear </a:t>
          </a:r>
          <a:r>
            <a:rPr lang="es-ES_tradnl" sz="950" noProof="0" dirty="0"/>
            <a:t>un </a:t>
          </a:r>
          <a:r>
            <a:rPr lang="es-ES_tradnl" sz="950" noProof="0" dirty="0" smtClean="0"/>
            <a:t>modelo </a:t>
          </a:r>
          <a:r>
            <a:rPr lang="es-ES_tradnl" sz="950" noProof="0" dirty="0"/>
            <a:t>de perfilado de riesgo de las aplicaciones para medir y priorizar las aplicaciones de</a:t>
          </a:r>
          <a:r>
            <a:rPr lang="es-ES_tradnl" sz="950" noProof="0" dirty="0" smtClean="0"/>
            <a:t> su </a:t>
          </a:r>
          <a:r>
            <a:rPr lang="es-ES_tradnl" sz="950" noProof="0" dirty="0"/>
            <a:t>catálogo. </a:t>
          </a:r>
          <a:r>
            <a:rPr lang="es-ES_tradnl" sz="950" noProof="0" dirty="0" smtClean="0"/>
            <a:t>Establecer </a:t>
          </a:r>
          <a:r>
            <a:rPr lang="es-ES_tradnl" sz="950" noProof="0" dirty="0"/>
            <a:t>unas directrices para garantizar y definir adecuadamente los niveles de cobertura y rigor requeridos.</a:t>
          </a:r>
        </a:p>
      </dgm:t>
    </dgm:pt>
    <dgm:pt modelId="{48643092-65B8-42CE-8E35-AA9211C4F6F6}" type="parTrans" cxnId="{2D4DB1DF-DBCD-4FE0-B938-0EEDA5949E76}">
      <dgm:prSet/>
      <dgm:spPr/>
      <dgm:t>
        <a:bodyPr/>
        <a:lstStyle/>
        <a:p>
          <a:endParaRPr lang="en-US"/>
        </a:p>
      </dgm:t>
    </dgm:pt>
    <dgm:pt modelId="{2A16CAF8-C7C7-4B9C-A977-34CB2964E0E1}" type="sibTrans" cxnId="{2D4DB1DF-DBCD-4FE0-B938-0EEDA5949E7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t>
        <a:bodyPr/>
        <a:lstStyle/>
        <a:p>
          <a:endParaRPr lang="en-US"/>
        </a:p>
      </dgm:t>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t>
        <a:bodyPr/>
        <a:lstStyle/>
        <a:p>
          <a:endParaRPr lang="en-US"/>
        </a:p>
      </dgm:t>
    </dgm:pt>
    <dgm:pt modelId="{ED648348-3383-4156-B7CD-1CB7092349F2}" type="pres">
      <dgm:prSet presAssocID="{99114BD6-AB84-47D7-90FA-E674D66B7A70}" presName="descendantText" presStyleLbl="alignAccFollowNode1" presStyleIdx="0" presStyleCnt="5">
        <dgm:presLayoutVars>
          <dgm:bulletEnabled val="1"/>
        </dgm:presLayoutVars>
      </dgm:prSet>
      <dgm:spPr/>
      <dgm:t>
        <a:bodyPr/>
        <a:lstStyle/>
        <a:p>
          <a:endParaRPr lang="en-US"/>
        </a:p>
      </dgm:t>
    </dgm:pt>
    <dgm:pt modelId="{7AEB17ED-67DE-40AD-82AF-B765FE5DE4A4}" type="pres">
      <dgm:prSet presAssocID="{5934DCE2-D67E-4FF3-9717-AC23829A1B63}" presName="sp" presStyleCnt="0"/>
      <dgm:spPr/>
      <dgm:t>
        <a:bodyPr/>
        <a:lstStyle/>
        <a:p>
          <a:endParaRPr lang="en-US"/>
        </a:p>
      </dgm:t>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t>
        <a:bodyPr/>
        <a:lstStyle/>
        <a:p>
          <a:endParaRPr lang="en-US"/>
        </a:p>
      </dgm:t>
    </dgm:pt>
    <dgm:pt modelId="{29555282-7DBF-4954-82C2-561252AD070F}" type="pres">
      <dgm:prSet presAssocID="{5723059F-06B7-4E57-89DB-EF1AC9A66654}" presName="descendantText" presStyleLbl="alignAccFollowNode1" presStyleIdx="1" presStyleCnt="5">
        <dgm:presLayoutVars>
          <dgm:bulletEnabled val="1"/>
        </dgm:presLayoutVars>
      </dgm:prSet>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t>
        <a:bodyPr/>
        <a:lstStyle/>
        <a:p>
          <a:endParaRPr lang="en-US"/>
        </a:p>
      </dgm:t>
    </dgm:pt>
    <dgm:pt modelId="{F55C0F19-ACD0-452E-8743-4A25E747654D}" type="pres">
      <dgm:prSet presAssocID="{BDF0D463-07CB-4904-B045-2FC63D99B581}" presName="descendantText" presStyleLbl="alignAccFollowNode1" presStyleIdx="2" presStyleCnt="5">
        <dgm:presLayoutVars>
          <dgm:bulletEnabled val="1"/>
        </dgm:presLayoutVars>
      </dgm:prSet>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t>
        <a:bodyPr/>
        <a:lstStyle/>
        <a:p>
          <a:endParaRPr lang="en-US"/>
        </a:p>
      </dgm:t>
    </dgm:pt>
    <dgm:pt modelId="{1BBF15A1-D05A-4DF7-B79B-CA1460F5C0E4}" type="pres">
      <dgm:prSet presAssocID="{31D7BC77-F301-4E5F-8A9F-BD9C4229C695}" presName="descendantText" presStyleLbl="alignAccFollowNode1" presStyleIdx="3" presStyleCnt="5">
        <dgm:presLayoutVars>
          <dgm:bulletEnabled val="1"/>
        </dgm:presLayoutVars>
      </dgm:prSet>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t>
        <a:bodyPr/>
        <a:lstStyle/>
        <a:p>
          <a:endParaRPr lang="en-US"/>
        </a:p>
      </dgm:t>
    </dgm:pt>
    <dgm:pt modelId="{BCBAC2F4-E546-4A38-8714-1F12CC525401}" type="pres">
      <dgm:prSet presAssocID="{C40210B5-480D-4766-978A-36F3F23CB9B8}" presName="descendantText" presStyleLbl="alignAccFollowNode1" presStyleIdx="4" presStyleCnt="5">
        <dgm:presLayoutVars>
          <dgm:bulletEnabled val="1"/>
        </dgm:presLayoutVars>
      </dgm:prSet>
      <dgm:spPr/>
      <dgm:t>
        <a:bodyPr/>
        <a:lstStyle/>
        <a:p>
          <a:endParaRPr lang="en-US"/>
        </a:p>
      </dgm:t>
    </dgm:pt>
  </dgm:ptLst>
  <dgm:cxnLst>
    <dgm:cxn modelId="{02FECDB0-E146-D34A-A29B-326E360E5FDD}" type="presOf" srcId="{9E1EBBD0-E4A0-4B33-A4CB-F66E80AADE45}" destId="{29555282-7DBF-4954-82C2-561252AD070F}" srcOrd="0" destOrd="2" presId="urn:microsoft.com/office/officeart/2005/8/layout/vList5"/>
    <dgm:cxn modelId="{26ABB8A4-2126-4601-8276-CB099BFB0770}" srcId="{99114BD6-AB84-47D7-90FA-E674D66B7A70}" destId="{0945CDD4-9E6A-4629-B151-EFF4819549CB}" srcOrd="1" destOrd="0" parTransId="{4A0BC050-CE9B-4496-A285-A9644C15A612}" sibTransId="{DB92B70E-00E3-4B8F-87A9-124474721CDF}"/>
    <dgm:cxn modelId="{8A347013-F51D-0D4D-A232-B8B121C8391C}" type="presOf" srcId="{29D76988-94EC-456A-9326-82A5AA778D9E}" destId="{ED648348-3383-4156-B7CD-1CB7092349F2}" srcOrd="0" destOrd="2" presId="urn:microsoft.com/office/officeart/2005/8/layout/vList5"/>
    <dgm:cxn modelId="{415083A1-30D6-0A4D-A11A-4BD6D4733596}" type="presOf" srcId="{C40210B5-480D-4766-978A-36F3F23CB9B8}" destId="{00DAAF4C-114B-41A9-AAA5-51A8EB19C769}" srcOrd="0" destOrd="0" presId="urn:microsoft.com/office/officeart/2005/8/layout/vList5"/>
    <dgm:cxn modelId="{57EBFB06-4757-DA48-880B-0B21874B39DD}" type="presOf" srcId="{39E7FF2B-BF9A-4849-B74B-F0434B480B07}" destId="{1BBF15A1-D05A-4DF7-B79B-CA1460F5C0E4}" srcOrd="0" destOrd="0" presId="urn:microsoft.com/office/officeart/2005/8/layout/vList5"/>
    <dgm:cxn modelId="{0455989C-3C72-274C-B18E-5732531CC11A}" type="presOf" srcId="{024BBBE2-0706-4354-8AB0-3262009E8862}" destId="{F55C0F19-ACD0-452E-8743-4A25E747654D}" srcOrd="0" destOrd="2" presId="urn:microsoft.com/office/officeart/2005/8/layout/vList5"/>
    <dgm:cxn modelId="{A968496B-7B45-A04C-AC67-7C1C7F86FE2F}" type="presOf" srcId="{085D3A5B-E8C3-4ABB-9F97-7914BC595087}" destId="{1BBF15A1-D05A-4DF7-B79B-CA1460F5C0E4}" srcOrd="0" destOrd="1" presId="urn:microsoft.com/office/officeart/2005/8/layout/vList5"/>
    <dgm:cxn modelId="{FD63AB35-CEEB-0044-AB32-90D2D501C1E3}" type="presOf" srcId="{99114BD6-AB84-47D7-90FA-E674D66B7A70}" destId="{13D31E1D-AAA2-4FA3-B46E-809665F827F4}" srcOrd="0" destOrd="0" presId="urn:microsoft.com/office/officeart/2005/8/layout/vList5"/>
    <dgm:cxn modelId="{2B0A7AC4-D972-F246-8C7C-ED2DFE2C3F83}" type="presOf" srcId="{7FF32AF6-DBCC-4EB2-B43B-A00188F7D204}" destId="{F55C0F19-ACD0-452E-8743-4A25E747654D}"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622BEA74-D8B5-9F47-A1DF-587C022151DD}" type="presOf" srcId="{BDF0D463-07CB-4904-B045-2FC63D99B581}" destId="{F564D79A-2552-48FA-AA2D-99B849FE28FB}" srcOrd="0" destOrd="0"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DFF85EC0-99A8-A441-ACCD-6A047B6D9658}" type="presOf" srcId="{F576BD5F-AD4E-429F-935A-1A67C630AE0F}" destId="{29555282-7DBF-4954-82C2-561252AD070F}" srcOrd="0" destOrd="0" presId="urn:microsoft.com/office/officeart/2005/8/layout/vList5"/>
    <dgm:cxn modelId="{037BDB8F-830F-44B2-9861-7E6A03948B87}" srcId="{31D7BC77-F301-4E5F-8A9F-BD9C4229C695}" destId="{085D3A5B-E8C3-4ABB-9F97-7914BC595087}" srcOrd="1" destOrd="0" parTransId="{D596540A-BB15-4E6E-8AD1-6C9E49AFC4B6}" sibTransId="{D74C2B73-3ED0-4D65-BFF8-1F8F86CFC71F}"/>
    <dgm:cxn modelId="{8FD2913B-6FE2-D34B-BE4D-E97EC883E70C}" type="presOf" srcId="{DA2B7DFC-AE2C-443E-8CBC-87D79BE207FB}" destId="{71703B9B-47D8-4F48-B97D-9DC075FD943B}" srcOrd="0" destOrd="0" presId="urn:microsoft.com/office/officeart/2005/8/layout/vList5"/>
    <dgm:cxn modelId="{2D4DB1DF-DBCD-4FE0-B938-0EEDA5949E76}" srcId="{5723059F-06B7-4E57-89DB-EF1AC9A66654}" destId="{168F1251-0689-442A-B8FC-0A781112776D}" srcOrd="1" destOrd="0" parTransId="{48643092-65B8-42CE-8E35-AA9211C4F6F6}" sibTransId="{2A16CAF8-C7C7-4B9C-A977-34CB2964E0E1}"/>
    <dgm:cxn modelId="{552BEC9E-B5F4-450A-887F-2537B364E7E3}" srcId="{DA2B7DFC-AE2C-443E-8CBC-87D79BE207FB}" destId="{99114BD6-AB84-47D7-90FA-E674D66B7A70}" srcOrd="0" destOrd="0" parTransId="{A201932A-BA50-4861-8522-7F31487BAA62}" sibTransId="{5934DCE2-D67E-4FF3-9717-AC23829A1B63}"/>
    <dgm:cxn modelId="{34FCE6D6-B4B0-144F-B704-2F0008F7CADD}" type="presOf" srcId="{D8BC7F1A-0E3C-445E-9575-4512324EDAC9}" destId="{BCBAC2F4-E546-4A38-8714-1F12CC525401}" srcOrd="0" destOrd="1"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0B67B498-F3AE-46E5-BF54-4DC4543B91EA}" srcId="{99114BD6-AB84-47D7-90FA-E674D66B7A70}" destId="{BCC482EA-6C38-44EB-ABEC-842881B2C10F}" srcOrd="0" destOrd="0" parTransId="{F5C6F9E8-15EA-4DB6-A217-AAF35BF62BA9}" sibTransId="{B795B6C3-2D36-4EF0-A50C-AE561665029F}"/>
    <dgm:cxn modelId="{27C6B4EA-C9F4-486C-848E-B16B069FBF21}" srcId="{31D7BC77-F301-4E5F-8A9F-BD9C4229C695}" destId="{39E7FF2B-BF9A-4849-B74B-F0434B480B07}" srcOrd="0" destOrd="0" parTransId="{C24D1CFC-B59D-48F6-8B6A-AD23468C518D}" sibTransId="{A2F85221-5EC1-4B22-9833-6E3F4447E6C8}"/>
    <dgm:cxn modelId="{B1D9C522-1ABD-3948-8F61-C1064569224E}" type="presOf" srcId="{168F1251-0689-442A-B8FC-0A781112776D}" destId="{29555282-7DBF-4954-82C2-561252AD070F}" srcOrd="0" destOrd="1" presId="urn:microsoft.com/office/officeart/2005/8/layout/vList5"/>
    <dgm:cxn modelId="{16860A84-F963-2241-9D40-13885308AA7D}" type="presOf" srcId="{5723059F-06B7-4E57-89DB-EF1AC9A66654}" destId="{32E4C202-A073-4E81-BC9F-5F3538C94998}"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12558EEC-0729-F443-9FBE-4C8C1B441BCF}" type="presOf" srcId="{BCC482EA-6C38-44EB-ABEC-842881B2C10F}" destId="{ED648348-3383-4156-B7CD-1CB7092349F2}" srcOrd="0" destOrd="0" presId="urn:microsoft.com/office/officeart/2005/8/layout/vList5"/>
    <dgm:cxn modelId="{5E59BF1D-43FC-0E41-BD8E-A13E1889B6C3}" type="presOf" srcId="{FE1D3C8A-BAB1-4DF8-A33A-DAA9700726E1}" destId="{F55C0F19-ACD0-452E-8743-4A25E747654D}" srcOrd="0" destOrd="1"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A30BB18F-E0AE-47B5-ADC6-D7DCF9B5ABE6}" srcId="{99114BD6-AB84-47D7-90FA-E674D66B7A70}" destId="{29D76988-94EC-456A-9326-82A5AA778D9E}" srcOrd="2" destOrd="0" parTransId="{6A4B80EA-0979-48A1-9532-E35ABAD830C6}" sibTransId="{41E4CEE4-E668-414D-904A-3A62818B4066}"/>
    <dgm:cxn modelId="{71D30D7C-F417-4844-B671-54C6AD65C5B8}" type="presOf" srcId="{7816F859-9BB8-418F-993B-33CDEC6D01E8}" destId="{BCBAC2F4-E546-4A38-8714-1F12CC525401}" srcOrd="0" destOrd="0" presId="urn:microsoft.com/office/officeart/2005/8/layout/vList5"/>
    <dgm:cxn modelId="{65CF0FB3-BBC4-B84A-9A4C-C628243B4F16}" type="presOf" srcId="{0945CDD4-9E6A-4629-B151-EFF4819549CB}" destId="{ED648348-3383-4156-B7CD-1CB7092349F2}" srcOrd="0" destOrd="1"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6010088D-1046-466A-BB02-8A55CE262380}" srcId="{5723059F-06B7-4E57-89DB-EF1AC9A66654}" destId="{9E1EBBD0-E4A0-4B33-A4CB-F66E80AADE45}" srcOrd="2" destOrd="0" parTransId="{53CD5622-4FF7-42BA-82CF-9FA917848989}" sibTransId="{6249606A-E44B-456D-8550-331FDC0465D3}"/>
    <dgm:cxn modelId="{DD0DDEAE-87C4-E84A-9890-82F9D2711386}" type="presOf" srcId="{31D7BC77-F301-4E5F-8A9F-BD9C4229C695}" destId="{17989DDF-81A9-4A76-BCBA-5B2768E57B7F}" srcOrd="0" destOrd="0" presId="urn:microsoft.com/office/officeart/2005/8/layout/vList5"/>
    <dgm:cxn modelId="{919FC404-9BC8-9B41-ACF0-CAED50854BD5}" type="presParOf" srcId="{71703B9B-47D8-4F48-B97D-9DC075FD943B}" destId="{E49726BA-1773-46ED-9FF3-586BF4430A36}" srcOrd="0" destOrd="0" presId="urn:microsoft.com/office/officeart/2005/8/layout/vList5"/>
    <dgm:cxn modelId="{58FAF40E-AD7A-354D-8613-DC524697DA23}" type="presParOf" srcId="{E49726BA-1773-46ED-9FF3-586BF4430A36}" destId="{13D31E1D-AAA2-4FA3-B46E-809665F827F4}" srcOrd="0" destOrd="0" presId="urn:microsoft.com/office/officeart/2005/8/layout/vList5"/>
    <dgm:cxn modelId="{D4225EF6-A907-7A43-8FDE-421664749E38}" type="presParOf" srcId="{E49726BA-1773-46ED-9FF3-586BF4430A36}" destId="{ED648348-3383-4156-B7CD-1CB7092349F2}" srcOrd="1" destOrd="0" presId="urn:microsoft.com/office/officeart/2005/8/layout/vList5"/>
    <dgm:cxn modelId="{63F0FAD1-D555-334C-9D60-E121CAF4DC6B}" type="presParOf" srcId="{71703B9B-47D8-4F48-B97D-9DC075FD943B}" destId="{7AEB17ED-67DE-40AD-82AF-B765FE5DE4A4}" srcOrd="1" destOrd="0" presId="urn:microsoft.com/office/officeart/2005/8/layout/vList5"/>
    <dgm:cxn modelId="{4C3C2630-912D-6545-9080-2DD66E55610C}" type="presParOf" srcId="{71703B9B-47D8-4F48-B97D-9DC075FD943B}" destId="{2192953A-8EDA-4AC0-AB92-A559610AD6D2}" srcOrd="2" destOrd="0" presId="urn:microsoft.com/office/officeart/2005/8/layout/vList5"/>
    <dgm:cxn modelId="{23E3FD0F-329C-7C4C-A752-5BFF0C2D84D2}" type="presParOf" srcId="{2192953A-8EDA-4AC0-AB92-A559610AD6D2}" destId="{32E4C202-A073-4E81-BC9F-5F3538C94998}" srcOrd="0" destOrd="0" presId="urn:microsoft.com/office/officeart/2005/8/layout/vList5"/>
    <dgm:cxn modelId="{31DC5D98-7D74-E847-935D-3E1EE0678C80}" type="presParOf" srcId="{2192953A-8EDA-4AC0-AB92-A559610AD6D2}" destId="{29555282-7DBF-4954-82C2-561252AD070F}" srcOrd="1" destOrd="0" presId="urn:microsoft.com/office/officeart/2005/8/layout/vList5"/>
    <dgm:cxn modelId="{3E335957-880F-D84D-8DAC-577C8B756FF1}" type="presParOf" srcId="{71703B9B-47D8-4F48-B97D-9DC075FD943B}" destId="{1EE8983F-39C0-49FF-AD53-824215AC9C92}" srcOrd="3" destOrd="0" presId="urn:microsoft.com/office/officeart/2005/8/layout/vList5"/>
    <dgm:cxn modelId="{860B0A54-FB98-7649-B295-F3DAA4665D4A}" type="presParOf" srcId="{71703B9B-47D8-4F48-B97D-9DC075FD943B}" destId="{D13B288C-5416-41CB-97B8-3FF086D123C6}" srcOrd="4" destOrd="0" presId="urn:microsoft.com/office/officeart/2005/8/layout/vList5"/>
    <dgm:cxn modelId="{A4E2F25A-FC62-4340-8D78-8E2CE22526FF}" type="presParOf" srcId="{D13B288C-5416-41CB-97B8-3FF086D123C6}" destId="{F564D79A-2552-48FA-AA2D-99B849FE28FB}" srcOrd="0" destOrd="0" presId="urn:microsoft.com/office/officeart/2005/8/layout/vList5"/>
    <dgm:cxn modelId="{63A205F2-5C14-364C-BD33-F2833C2A84E8}" type="presParOf" srcId="{D13B288C-5416-41CB-97B8-3FF086D123C6}" destId="{F55C0F19-ACD0-452E-8743-4A25E747654D}" srcOrd="1" destOrd="0" presId="urn:microsoft.com/office/officeart/2005/8/layout/vList5"/>
    <dgm:cxn modelId="{6499353B-0F35-7241-8D83-238C68181FC3}" type="presParOf" srcId="{71703B9B-47D8-4F48-B97D-9DC075FD943B}" destId="{A17B0090-2551-41E3-9B14-B0E324CDDD6A}" srcOrd="5" destOrd="0" presId="urn:microsoft.com/office/officeart/2005/8/layout/vList5"/>
    <dgm:cxn modelId="{BBF5174A-6838-524E-BE32-DB895CDCBC0C}" type="presParOf" srcId="{71703B9B-47D8-4F48-B97D-9DC075FD943B}" destId="{D8C292E2-10B3-4B4F-B80F-989C1AD6F2D8}" srcOrd="6" destOrd="0" presId="urn:microsoft.com/office/officeart/2005/8/layout/vList5"/>
    <dgm:cxn modelId="{B0C4080C-5C3B-3545-84E4-4293522F8B5B}" type="presParOf" srcId="{D8C292E2-10B3-4B4F-B80F-989C1AD6F2D8}" destId="{17989DDF-81A9-4A76-BCBA-5B2768E57B7F}" srcOrd="0" destOrd="0" presId="urn:microsoft.com/office/officeart/2005/8/layout/vList5"/>
    <dgm:cxn modelId="{EDD81858-7505-3B44-89D4-124FEBC8A063}" type="presParOf" srcId="{D8C292E2-10B3-4B4F-B80F-989C1AD6F2D8}" destId="{1BBF15A1-D05A-4DF7-B79B-CA1460F5C0E4}" srcOrd="1" destOrd="0" presId="urn:microsoft.com/office/officeart/2005/8/layout/vList5"/>
    <dgm:cxn modelId="{0F9B0F7E-80BC-5E43-9962-F528C5DD0005}" type="presParOf" srcId="{71703B9B-47D8-4F48-B97D-9DC075FD943B}" destId="{4AA9460D-8CBD-4DAC-B193-6D80211E49ED}" srcOrd="7" destOrd="0" presId="urn:microsoft.com/office/officeart/2005/8/layout/vList5"/>
    <dgm:cxn modelId="{1DA4A5E0-5CDA-574E-BA72-CAC58E410AC8}" type="presParOf" srcId="{71703B9B-47D8-4F48-B97D-9DC075FD943B}" destId="{3C7B2DDB-3FF6-42A3-9386-7A253E98FD62}" srcOrd="8" destOrd="0" presId="urn:microsoft.com/office/officeart/2005/8/layout/vList5"/>
    <dgm:cxn modelId="{9CA2449C-20BD-C44A-9ACA-9BA392F59840}" type="presParOf" srcId="{3C7B2DDB-3FF6-42A3-9386-7A253E98FD62}" destId="{00DAAF4C-114B-41A9-AAA5-51A8EB19C769}" srcOrd="0" destOrd="0" presId="urn:microsoft.com/office/officeart/2005/8/layout/vList5"/>
    <dgm:cxn modelId="{775C9C4E-C9D2-D446-A09D-6016A8840A2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77428" y="-2222003"/>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s-ES_tradnl" sz="1000" b="0" i="0" u="none" kern="1200" noProof="0" dirty="0" smtClean="0"/>
            <a:t>Las fallas de inyección, tales como SQL, OS, y LDAP, ocurren cuando datos no confiables son enviados a un interprete como parte de un comando o consulta. Los datos hostiles del atacante pueden engañar al interprete en ejecutar comandos no intencionados o acceder datos no autorizados.</a:t>
          </a:r>
          <a:endParaRPr lang="es-ES_tradnl" sz="1000" kern="1200" noProof="0" dirty="0"/>
        </a:p>
      </dsp:txBody>
      <dsp:txXfrm rot="-5400000">
        <a:off x="2174238" y="111052"/>
        <a:ext cx="5188311" cy="552065"/>
      </dsp:txXfrm>
    </dsp:sp>
    <dsp:sp modelId="{13D31E1D-AAA2-4FA3-B46E-809665F827F4}">
      <dsp:nvSpPr>
        <dsp:cNvPr id="0" name=""/>
        <dsp:cNvSpPr/>
      </dsp:nvSpPr>
      <dsp:spPr>
        <a:xfrm>
          <a:off x="760986" y="4712"/>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s-ES_tradnl" sz="1200" b="1" i="0" u="none" kern="1200" noProof="0" dirty="0" smtClean="0"/>
            <a:t>A1 </a:t>
          </a:r>
          <a:r>
            <a:rPr lang="es-ES_tradnl" sz="1200" b="1" i="0" u="none" kern="1200" noProof="0" dirty="0" err="1" smtClean="0"/>
            <a:t>–</a:t>
          </a:r>
          <a:r>
            <a:rPr lang="es-ES_tradnl" sz="1200" b="1" i="0" u="none" kern="1200" noProof="0" dirty="0" smtClean="0"/>
            <a:t> Inyección</a:t>
          </a:r>
          <a:endParaRPr lang="es-ES_tradnl" sz="1200" kern="1200" noProof="0" dirty="0"/>
        </a:p>
      </dsp:txBody>
      <dsp:txXfrm>
        <a:off x="798318" y="42044"/>
        <a:ext cx="1338587" cy="690080"/>
      </dsp:txXfrm>
    </dsp:sp>
    <dsp:sp modelId="{52F1B1A3-C58C-409E-9189-6742201CA556}">
      <dsp:nvSpPr>
        <dsp:cNvPr id="0" name=""/>
        <dsp:cNvSpPr/>
      </dsp:nvSpPr>
      <dsp:spPr>
        <a:xfrm rot="5400000">
          <a:off x="4477428" y="-1419022"/>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s-ES_tradnl" sz="1000" b="0" i="0" u="none" kern="1200" noProof="0" dirty="0" smtClean="0"/>
            <a:t>Las fallas XSS ocurren cada vez que una aplicación toma datos no confiables y los envía al navegador </a:t>
          </a:r>
          <a:r>
            <a:rPr lang="es-ES_tradnl" sz="1000" b="0" i="0" u="none" kern="1200" noProof="0" dirty="0" err="1" smtClean="0"/>
            <a:t>web</a:t>
          </a:r>
          <a:r>
            <a:rPr lang="es-ES_tradnl" sz="1000" b="0" i="0" u="none" kern="1200" noProof="0" dirty="0" smtClean="0"/>
            <a:t> sin una validación y codificación apropiada. XSS permite a los atacantes ejecutar secuencia de comandos en el navegador de la victima los cuales pueden secuestrar las sesiones de usuario, destruir sitios </a:t>
          </a:r>
          <a:r>
            <a:rPr lang="es-ES_tradnl" sz="1000" b="0" i="0" u="none" kern="1200" noProof="0" dirty="0" err="1" smtClean="0"/>
            <a:t>web</a:t>
          </a:r>
          <a:r>
            <a:rPr lang="es-ES_tradnl" sz="1000" b="0" i="0" u="none" kern="1200" noProof="0" dirty="0" smtClean="0"/>
            <a:t>, o dirigir al usuario hacia un sitio malicioso.</a:t>
          </a:r>
          <a:endParaRPr lang="es-ES_tradnl" sz="1000" kern="1200" noProof="0" dirty="0"/>
        </a:p>
      </dsp:txBody>
      <dsp:txXfrm rot="-5400000">
        <a:off x="2174238" y="914033"/>
        <a:ext cx="5188311" cy="552065"/>
      </dsp:txXfrm>
    </dsp:sp>
    <dsp:sp modelId="{003658D4-D49D-4F10-A431-9B7DDB9AF5BC}">
      <dsp:nvSpPr>
        <dsp:cNvPr id="0" name=""/>
        <dsp:cNvSpPr/>
      </dsp:nvSpPr>
      <dsp:spPr>
        <a:xfrm>
          <a:off x="760986" y="807693"/>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s-ES_tradnl" sz="1200" b="1" i="0" u="none" kern="1200" noProof="0" smtClean="0"/>
            <a:t>A2 – Secuencia de comandos en sitios cruzados (XSS)</a:t>
          </a:r>
          <a:endParaRPr lang="es-ES_tradnl" sz="1200" kern="1200" noProof="0"/>
        </a:p>
      </dsp:txBody>
      <dsp:txXfrm>
        <a:off x="798318" y="845025"/>
        <a:ext cx="1338587" cy="690080"/>
      </dsp:txXfrm>
    </dsp:sp>
    <dsp:sp modelId="{7C8316E6-CCC6-432E-9248-FEE6B536ED74}">
      <dsp:nvSpPr>
        <dsp:cNvPr id="0" name=""/>
        <dsp:cNvSpPr/>
      </dsp:nvSpPr>
      <dsp:spPr>
        <a:xfrm rot="5400000">
          <a:off x="4477428" y="-616041"/>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s-ES_tradnl" sz="1000" b="0" i="0" u="none" kern="1200" noProof="0" dirty="0" smtClean="0"/>
            <a:t>Las funciones de la aplicación relacionadas a autenticación y gestión de sesiones son frecuentemente implementadas incorrectamente, permitiendo a los atacantes comprometer contraseñas, llaves, token de sesiones, o explotar otras fallas de implementación para asumir la identidad de otros usuarios.</a:t>
          </a:r>
          <a:endParaRPr lang="es-ES_tradnl" sz="1000" kern="1200" noProof="0" dirty="0"/>
        </a:p>
      </dsp:txBody>
      <dsp:txXfrm rot="-5400000">
        <a:off x="2174238" y="1717014"/>
        <a:ext cx="5188311" cy="552065"/>
      </dsp:txXfrm>
    </dsp:sp>
    <dsp:sp modelId="{A6F3CB7F-5F61-44E3-9C30-A5FD20B57740}">
      <dsp:nvSpPr>
        <dsp:cNvPr id="0" name=""/>
        <dsp:cNvSpPr/>
      </dsp:nvSpPr>
      <dsp:spPr>
        <a:xfrm>
          <a:off x="760986" y="1610674"/>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s-ES_tradnl" sz="1200" b="1" i="0" u="none" kern="1200" noProof="0" dirty="0" smtClean="0"/>
            <a:t>A3 </a:t>
          </a:r>
          <a:r>
            <a:rPr lang="es-ES_tradnl" sz="1200" b="1" i="0" u="none" kern="1200" noProof="0" dirty="0" err="1" smtClean="0"/>
            <a:t>–</a:t>
          </a:r>
          <a:r>
            <a:rPr lang="es-ES_tradnl" sz="1200" b="1" i="0" u="none" kern="1200" noProof="0" dirty="0" smtClean="0"/>
            <a:t> Pérdida de Autenticación y Gestión de Sesiones</a:t>
          </a:r>
          <a:endParaRPr lang="es-ES_tradnl" sz="1200" kern="1200" noProof="0" dirty="0"/>
        </a:p>
      </dsp:txBody>
      <dsp:txXfrm>
        <a:off x="798318" y="1648006"/>
        <a:ext cx="1338587" cy="690080"/>
      </dsp:txXfrm>
    </dsp:sp>
    <dsp:sp modelId="{191C5091-28DD-4765-9653-28B6CE68C4E4}">
      <dsp:nvSpPr>
        <dsp:cNvPr id="0" name=""/>
        <dsp:cNvSpPr/>
      </dsp:nvSpPr>
      <dsp:spPr>
        <a:xfrm rot="5400000">
          <a:off x="4477428" y="186940"/>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s-ES_tradnl" sz="1000" b="0" i="0" u="none" kern="1200" noProof="0" dirty="0" smtClean="0"/>
            <a:t>Una referencia directa a objetos ocurre cuando un desarrollador expone una referencia a un objeto de implementación interno, tal como un fichero, directorio, o base de datos. Sin un chequeo de control de acceso u otra protección, los atacantes pueden manipular estas referencias para acceder datos no autorizados.</a:t>
          </a:r>
          <a:endParaRPr lang="es-ES_tradnl" sz="1000" kern="1200" noProof="0" dirty="0"/>
        </a:p>
      </dsp:txBody>
      <dsp:txXfrm rot="-5400000">
        <a:off x="2174238" y="2519996"/>
        <a:ext cx="5188311" cy="552065"/>
      </dsp:txXfrm>
    </dsp:sp>
    <dsp:sp modelId="{7BBDFC2B-854A-4CD2-A909-AD613CC7FC62}">
      <dsp:nvSpPr>
        <dsp:cNvPr id="0" name=""/>
        <dsp:cNvSpPr/>
      </dsp:nvSpPr>
      <dsp:spPr>
        <a:xfrm>
          <a:off x="760986" y="2413656"/>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s-ES_tradnl" sz="1200" b="1" i="0" u="none" kern="1200" noProof="0" smtClean="0"/>
            <a:t>A4 – Referencia Directa Insegura a Objetos</a:t>
          </a:r>
          <a:endParaRPr lang="es-ES_tradnl" sz="1200" kern="1200" noProof="0"/>
        </a:p>
      </dsp:txBody>
      <dsp:txXfrm>
        <a:off x="798318" y="2450988"/>
        <a:ext cx="1338587" cy="690080"/>
      </dsp:txXfrm>
    </dsp:sp>
    <dsp:sp modelId="{DC3A35B8-DD6D-4881-97A7-11F37E912D62}">
      <dsp:nvSpPr>
        <dsp:cNvPr id="0" name=""/>
        <dsp:cNvSpPr/>
      </dsp:nvSpPr>
      <dsp:spPr>
        <a:xfrm rot="5400000">
          <a:off x="4477428" y="989921"/>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s-ES_tradnl" sz="1000" b="0" i="0" u="none" kern="1200" noProof="0" dirty="0" smtClean="0"/>
            <a:t>Un ataque CSRF obliga al navegador de una victima autenticada a enviar una petición HTTP falsificado, incluyendo la sesión del usuario y cualquier otra información de autenticación incluida automáticamente, a una aplicación web vulnerable. Esto permite al atacante forzar al navegador de la victima para generar pedidos que la aplicación vulnerable piensa son peticiones legítimas provenientes de la victima.</a:t>
          </a:r>
          <a:endParaRPr lang="es-ES_tradnl" sz="1000" kern="1200" noProof="0" dirty="0"/>
        </a:p>
      </dsp:txBody>
      <dsp:txXfrm rot="-5400000">
        <a:off x="2174238" y="3322977"/>
        <a:ext cx="5188311" cy="552065"/>
      </dsp:txXfrm>
    </dsp:sp>
    <dsp:sp modelId="{2E090A74-1099-4AEA-9902-A404935E56DA}">
      <dsp:nvSpPr>
        <dsp:cNvPr id="0" name=""/>
        <dsp:cNvSpPr/>
      </dsp:nvSpPr>
      <dsp:spPr>
        <a:xfrm>
          <a:off x="760986" y="3216637"/>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s-ES_tradnl" sz="1200" b="1" i="0" u="none" kern="1200" noProof="0" smtClean="0"/>
            <a:t>A5 – Falsificación de Peticiones en Sitios Cruzados (CSRF)</a:t>
          </a:r>
          <a:endParaRPr lang="es-ES_tradnl" sz="1200" kern="1200" noProof="0"/>
        </a:p>
      </dsp:txBody>
      <dsp:txXfrm>
        <a:off x="798318" y="3253969"/>
        <a:ext cx="1338587" cy="690080"/>
      </dsp:txXfrm>
    </dsp:sp>
    <dsp:sp modelId="{5AF71587-9F2C-4EC1-B860-6DD404B4035A}">
      <dsp:nvSpPr>
        <dsp:cNvPr id="0" name=""/>
        <dsp:cNvSpPr/>
      </dsp:nvSpPr>
      <dsp:spPr>
        <a:xfrm rot="5400000">
          <a:off x="4477428" y="1792902"/>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s-ES_tradnl" sz="1000" b="0" i="0" u="none" kern="1200" noProof="0" dirty="0" smtClean="0"/>
            <a:t> Una buena seguridad requiere tener definida e implementada una configuración segura para la aplicación, marcos de trabajo, servidor de aplicación, servidor </a:t>
          </a:r>
          <a:r>
            <a:rPr lang="es-ES_tradnl" sz="1000" b="0" i="0" u="none" kern="1200" noProof="0" dirty="0" err="1" smtClean="0"/>
            <a:t>web</a:t>
          </a:r>
          <a:r>
            <a:rPr lang="es-ES_tradnl" sz="1000" b="0" i="0" u="none" kern="1200" noProof="0" dirty="0" smtClean="0"/>
            <a:t>, base de datos, y plataforma. Todas estas configuraciones deben ser definidas, implementadas, y mantenidas ya que por lo general no son seguras por defecto. Esto incluye mantener todo el software actualizado, incluidas las librerías de código utilizadas por la aplicación.</a:t>
          </a:r>
          <a:endParaRPr lang="es-ES_tradnl" sz="1000" kern="1200" noProof="0" dirty="0"/>
        </a:p>
      </dsp:txBody>
      <dsp:txXfrm rot="-5400000">
        <a:off x="2174238" y="4125958"/>
        <a:ext cx="5188311" cy="552065"/>
      </dsp:txXfrm>
    </dsp:sp>
    <dsp:sp modelId="{83DCA457-5C79-4624-88A4-3B0DB935FCFB}">
      <dsp:nvSpPr>
        <dsp:cNvPr id="0" name=""/>
        <dsp:cNvSpPr/>
      </dsp:nvSpPr>
      <dsp:spPr>
        <a:xfrm>
          <a:off x="760986" y="4019618"/>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s-ES_tradnl" sz="1200" b="1" i="0" u="none" kern="1200" noProof="0" dirty="0" smtClean="0"/>
            <a:t>A6 </a:t>
          </a:r>
          <a:r>
            <a:rPr lang="es-ES_tradnl" sz="1200" b="1" i="0" u="none" kern="1200" noProof="0" dirty="0" err="1" smtClean="0"/>
            <a:t>–</a:t>
          </a:r>
          <a:r>
            <a:rPr lang="es-ES_tradnl" sz="1200" b="1" i="0" u="none" kern="1200" noProof="0" dirty="0" smtClean="0"/>
            <a:t> Defectuosa configuración de seguridad</a:t>
          </a:r>
          <a:endParaRPr lang="es-ES_tradnl" sz="1200" kern="1200" noProof="0" dirty="0"/>
        </a:p>
      </dsp:txBody>
      <dsp:txXfrm>
        <a:off x="798318" y="4056950"/>
        <a:ext cx="1338587" cy="690080"/>
      </dsp:txXfrm>
    </dsp:sp>
    <dsp:sp modelId="{56FADFE1-1107-40A2-AFFA-1F804BA9889C}">
      <dsp:nvSpPr>
        <dsp:cNvPr id="0" name=""/>
        <dsp:cNvSpPr/>
      </dsp:nvSpPr>
      <dsp:spPr>
        <a:xfrm rot="5400000">
          <a:off x="4477428" y="2595883"/>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s-ES_tradnl" sz="1000" b="0" i="0" u="none" kern="1200" noProof="0" dirty="0" smtClean="0"/>
            <a:t>Muchas aplicaciones </a:t>
          </a:r>
          <a:r>
            <a:rPr lang="es-ES_tradnl" sz="1000" b="0" i="0" u="none" kern="1200" noProof="0" dirty="0" err="1" smtClean="0"/>
            <a:t>web</a:t>
          </a:r>
          <a:r>
            <a:rPr lang="es-ES_tradnl" sz="1000" b="0" i="0" u="none" kern="1200" noProof="0" dirty="0" smtClean="0"/>
            <a:t> no protegen adecuadamente los datos sensibles, tales como tarjetas de crédito, </a:t>
          </a:r>
          <a:r>
            <a:rPr lang="es-ES_tradnl" sz="1000" b="0" i="0" u="none" kern="1200" noProof="0" dirty="0" err="1" smtClean="0"/>
            <a:t>NSSs</a:t>
          </a:r>
          <a:r>
            <a:rPr lang="es-ES_tradnl" sz="1000" b="0" i="0" u="none" kern="1200" noProof="0" dirty="0" smtClean="0"/>
            <a:t>, y credenciales de autenticación con mecanismos de cifrado o </a:t>
          </a:r>
          <a:r>
            <a:rPr lang="es-ES_tradnl" sz="1000" b="0" i="0" u="none" kern="1200" noProof="0" dirty="0" err="1" smtClean="0"/>
            <a:t>hashing</a:t>
          </a:r>
          <a:r>
            <a:rPr lang="es-ES_tradnl" sz="1000" b="0" i="0" u="none" kern="1200" noProof="0" dirty="0" smtClean="0"/>
            <a:t>. Atacantes pueden modificar o robar tales datos protegidos inadecuadamente para conducir robos de identidad, fraudes de tarjeta de crédito u otros crímenes.</a:t>
          </a:r>
          <a:endParaRPr lang="es-ES_tradnl" sz="1000" kern="1200" noProof="0" dirty="0"/>
        </a:p>
      </dsp:txBody>
      <dsp:txXfrm rot="-5400000">
        <a:off x="2174238" y="4928939"/>
        <a:ext cx="5188311" cy="552065"/>
      </dsp:txXfrm>
    </dsp:sp>
    <dsp:sp modelId="{FAA2C47D-B4B2-4B6C-88DC-FF4BB6876945}">
      <dsp:nvSpPr>
        <dsp:cNvPr id="0" name=""/>
        <dsp:cNvSpPr/>
      </dsp:nvSpPr>
      <dsp:spPr>
        <a:xfrm>
          <a:off x="760986" y="4822599"/>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s-ES_tradnl" sz="1200" b="1" i="0" u="none" kern="1200" noProof="0" dirty="0" smtClean="0"/>
            <a:t>A7 </a:t>
          </a:r>
          <a:r>
            <a:rPr lang="es-ES_tradnl" sz="1200" b="1" i="0" u="none" kern="1200" noProof="0" dirty="0" err="1" smtClean="0"/>
            <a:t>–</a:t>
          </a:r>
          <a:r>
            <a:rPr lang="es-ES_tradnl" sz="1200" b="1" i="0" u="none" kern="1200" noProof="0" dirty="0" smtClean="0"/>
            <a:t> Almacenamiento Criptográfico Inseguro</a:t>
          </a:r>
          <a:endParaRPr lang="es-ES_tradnl" sz="1200" kern="1200" noProof="0" dirty="0"/>
        </a:p>
      </dsp:txBody>
      <dsp:txXfrm>
        <a:off x="798318" y="4859931"/>
        <a:ext cx="1338587" cy="690080"/>
      </dsp:txXfrm>
    </dsp:sp>
    <dsp:sp modelId="{4D86F0FC-F50F-41D3-A81F-CF4A5F22CAC5}">
      <dsp:nvSpPr>
        <dsp:cNvPr id="0" name=""/>
        <dsp:cNvSpPr/>
      </dsp:nvSpPr>
      <dsp:spPr>
        <a:xfrm rot="5400000">
          <a:off x="4477428" y="3398865"/>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s-ES_tradnl" sz="1000" b="0" i="0" u="none" kern="1200" noProof="0" dirty="0" smtClean="0"/>
            <a:t>Muchas aplicaciones </a:t>
          </a:r>
          <a:r>
            <a:rPr lang="es-ES_tradnl" sz="1000" b="0" i="0" u="none" kern="1200" noProof="0" dirty="0" err="1" smtClean="0"/>
            <a:t>web</a:t>
          </a:r>
          <a:r>
            <a:rPr lang="es-ES_tradnl" sz="1000" b="0" i="0" u="none" kern="1200" noProof="0" dirty="0" smtClean="0"/>
            <a:t> verifican los privilegios de acceso a </a:t>
          </a:r>
          <a:r>
            <a:rPr lang="es-ES_tradnl" sz="1000" b="0" i="0" u="none" kern="1200" noProof="0" dirty="0" err="1" smtClean="0"/>
            <a:t>URLs</a:t>
          </a:r>
          <a:r>
            <a:rPr lang="es-ES_tradnl" sz="1000" b="0" i="0" u="none" kern="1200" noProof="0" dirty="0" smtClean="0"/>
            <a:t> antes de generar enlaces o botones protegidos. Sin embargo, las aplicaciones necesitan realizar controles similares cada vez que estas páginas son accedidas, o los atacantes podrán falsificar </a:t>
          </a:r>
          <a:r>
            <a:rPr lang="es-ES_tradnl" sz="1000" b="0" i="0" u="none" kern="1200" noProof="0" dirty="0" err="1" smtClean="0"/>
            <a:t>URLs</a:t>
          </a:r>
          <a:r>
            <a:rPr lang="es-ES_tradnl" sz="1000" b="0" i="0" u="none" kern="1200" noProof="0" dirty="0" smtClean="0"/>
            <a:t> para acceder a estas páginas igualmente.</a:t>
          </a:r>
          <a:endParaRPr lang="es-ES_tradnl" sz="1000" kern="1200" noProof="0" dirty="0"/>
        </a:p>
      </dsp:txBody>
      <dsp:txXfrm rot="-5400000">
        <a:off x="2174238" y="5731921"/>
        <a:ext cx="5188311" cy="552065"/>
      </dsp:txXfrm>
    </dsp:sp>
    <dsp:sp modelId="{AF125120-BBE5-4C6D-A4D9-AA1EC3299EDE}">
      <dsp:nvSpPr>
        <dsp:cNvPr id="0" name=""/>
        <dsp:cNvSpPr/>
      </dsp:nvSpPr>
      <dsp:spPr>
        <a:xfrm>
          <a:off x="760986" y="5625581"/>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s-ES_tradnl" sz="1200" b="1" i="0" u="none" kern="1200" noProof="0" smtClean="0"/>
            <a:t>A8 - </a:t>
          </a:r>
          <a:r>
            <a:rPr lang="es-ES_tradnl" sz="1200" b="1" kern="1200" noProof="0" smtClean="0"/>
            <a:t>Falla de Restricción de Acceso a URL</a:t>
          </a:r>
          <a:endParaRPr lang="es-ES_tradnl" b="1" kern="1200" noProof="0"/>
        </a:p>
      </dsp:txBody>
      <dsp:txXfrm>
        <a:off x="798318" y="5662913"/>
        <a:ext cx="1338587" cy="690080"/>
      </dsp:txXfrm>
    </dsp:sp>
    <dsp:sp modelId="{3AEEED12-760D-417A-B975-196C59CB31B8}">
      <dsp:nvSpPr>
        <dsp:cNvPr id="0" name=""/>
        <dsp:cNvSpPr/>
      </dsp:nvSpPr>
      <dsp:spPr>
        <a:xfrm rot="5400000">
          <a:off x="4477428" y="4201846"/>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s-ES_tradnl" sz="1000" b="0" i="0" u="none" kern="1200" noProof="0" dirty="0" smtClean="0"/>
            <a:t>Las aplicaciones frecuentemente fallan al autenticar, cifrar, y proteger la confidencialidad e integridad de tráfico de red sensible. Cuando esto ocurre, es debido a la utilización de  algoritmos débiles, certificados expirados, inválidos, o sencillamente no utilizados correctamente.</a:t>
          </a:r>
          <a:endParaRPr lang="es-ES_tradnl" sz="1000" kern="1200" noProof="0" dirty="0"/>
        </a:p>
      </dsp:txBody>
      <dsp:txXfrm rot="-5400000">
        <a:off x="2174238" y="6534902"/>
        <a:ext cx="5188311" cy="552065"/>
      </dsp:txXfrm>
    </dsp:sp>
    <dsp:sp modelId="{F4FC3D9E-43E9-4607-9C8C-93C2D1D5E198}">
      <dsp:nvSpPr>
        <dsp:cNvPr id="0" name=""/>
        <dsp:cNvSpPr/>
      </dsp:nvSpPr>
      <dsp:spPr>
        <a:xfrm>
          <a:off x="760986" y="6428562"/>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s-ES_tradnl" sz="1200" b="1" i="0" u="none" kern="1200" noProof="0" smtClean="0"/>
            <a:t>A9 – Protección Insuficiente en la capa de Transporte</a:t>
          </a:r>
          <a:endParaRPr lang="es-ES_tradnl" sz="1200" kern="1200" noProof="0"/>
        </a:p>
      </dsp:txBody>
      <dsp:txXfrm>
        <a:off x="798318" y="6465894"/>
        <a:ext cx="1338587" cy="690080"/>
      </dsp:txXfrm>
    </dsp:sp>
    <dsp:sp modelId="{5C6BB524-1E1A-40DC-AF21-81BF18606E37}">
      <dsp:nvSpPr>
        <dsp:cNvPr id="0" name=""/>
        <dsp:cNvSpPr/>
      </dsp:nvSpPr>
      <dsp:spPr>
        <a:xfrm rot="5400000">
          <a:off x="4477428" y="5004827"/>
          <a:ext cx="611795"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576" tIns="36576" rIns="36576" bIns="18288" numCol="1" spcCol="1270" anchor="ctr" anchorCtr="0">
          <a:noAutofit/>
        </a:bodyPr>
        <a:lstStyle/>
        <a:p>
          <a:pPr marL="57150" lvl="1" indent="-57150" algn="l" defTabSz="444500">
            <a:lnSpc>
              <a:spcPct val="90000"/>
            </a:lnSpc>
            <a:spcBef>
              <a:spcPct val="0"/>
            </a:spcBef>
            <a:spcAft>
              <a:spcPct val="15000"/>
            </a:spcAft>
            <a:buChar char="••"/>
          </a:pPr>
          <a:r>
            <a:rPr lang="es-ES_tradnl" sz="1000" b="0" i="0" u="none" kern="1200" noProof="0" dirty="0" smtClean="0"/>
            <a:t>Las aplicaciones web frecuentemente redirigen y reenvían a los usuarios hacia otras páginas o sitios web, y utilizan datos no confiables para determinar la página de destino. Sin una validación apropiada, los atacantes pueden redirigir a las víctimas hacia sitios de phishing o malware, o utilizar reenvíos para acceder páginas no autorizadas. </a:t>
          </a:r>
          <a:endParaRPr lang="es-ES_tradnl" sz="1000" kern="1200" noProof="0" dirty="0"/>
        </a:p>
      </dsp:txBody>
      <dsp:txXfrm rot="-5400000">
        <a:off x="2174238" y="7337883"/>
        <a:ext cx="5188311" cy="552065"/>
      </dsp:txXfrm>
    </dsp:sp>
    <dsp:sp modelId="{9ABE634A-56CE-4C59-A76B-EF46EF79F3AF}">
      <dsp:nvSpPr>
        <dsp:cNvPr id="0" name=""/>
        <dsp:cNvSpPr/>
      </dsp:nvSpPr>
      <dsp:spPr>
        <a:xfrm>
          <a:off x="760986" y="7231543"/>
          <a:ext cx="1413251" cy="7647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s-ES_tradnl" sz="1200" b="1" i="0" u="none" kern="1200" noProof="0" dirty="0" smtClean="0"/>
            <a:t>A10 – Redirecciones y Reenvíos no validados</a:t>
          </a:r>
          <a:endParaRPr lang="es-ES_tradnl" sz="1200" kern="1200" noProof="0" dirty="0"/>
        </a:p>
      </dsp:txBody>
      <dsp:txXfrm>
        <a:off x="798318" y="7268875"/>
        <a:ext cx="1338587" cy="690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65073" y="-2318797"/>
          <a:ext cx="773043"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22275" rtl="0">
            <a:lnSpc>
              <a:spcPct val="90000"/>
            </a:lnSpc>
            <a:spcBef>
              <a:spcPct val="0"/>
            </a:spcBef>
            <a:spcAft>
              <a:spcPct val="15000"/>
            </a:spcAft>
            <a:buChar char="••"/>
          </a:pPr>
          <a:r>
            <a:rPr lang="es-ES_tradnl" sz="950" kern="1200" baseline="0" noProof="0" dirty="0">
              <a:solidFill>
                <a:schemeClr val="tx2"/>
              </a:solidFill>
            </a:rPr>
            <a:t>Para producir una aplicación web </a:t>
          </a:r>
          <a:r>
            <a:rPr lang="es-ES_tradnl" sz="950" u="sng" kern="1200" baseline="0" noProof="0" dirty="0">
              <a:solidFill>
                <a:schemeClr val="tx2"/>
              </a:solidFill>
            </a:rPr>
            <a:t>segura</a:t>
          </a:r>
          <a:r>
            <a:rPr lang="es-ES_tradnl" sz="950" kern="1200" baseline="0" noProof="0" dirty="0">
              <a:solidFill>
                <a:schemeClr val="tx2"/>
              </a:solidFill>
            </a:rPr>
            <a:t>, </a:t>
          </a:r>
          <a:r>
            <a:rPr lang="es-ES_tradnl" sz="950" kern="1200" baseline="0" noProof="0" dirty="0" smtClean="0">
              <a:solidFill>
                <a:schemeClr val="tx2"/>
              </a:solidFill>
            </a:rPr>
            <a:t>debe </a:t>
          </a:r>
          <a:r>
            <a:rPr lang="es-ES_tradnl" sz="950" kern="1200" baseline="0" noProof="0" dirty="0">
              <a:solidFill>
                <a:schemeClr val="tx2"/>
              </a:solidFill>
            </a:rPr>
            <a:t>definir que significa para esa aplicación ser segura. OWASP</a:t>
          </a:r>
          <a:r>
            <a:rPr lang="es-ES_tradnl" sz="950" kern="1200" baseline="0" noProof="0" dirty="0" smtClean="0">
              <a:solidFill>
                <a:schemeClr val="tx2"/>
              </a:solidFill>
            </a:rPr>
            <a:t> le </a:t>
          </a:r>
          <a:r>
            <a:rPr lang="es-ES_tradnl" sz="950" kern="1200" baseline="0" noProof="0" dirty="0">
              <a:solidFill>
                <a:schemeClr val="tx2"/>
              </a:solidFill>
            </a:rPr>
            <a:t>recomienda usar </a:t>
          </a:r>
          <a:r>
            <a:rPr lang="es-ES_tradnl" sz="950" kern="1200" baseline="0" noProof="0" dirty="0">
              <a:solidFill>
                <a:schemeClr val="tx2"/>
              </a:solidFill>
              <a:hlinkClick xmlns:r="http://schemas.openxmlformats.org/officeDocument/2006/relationships" r:id="rId1"/>
            </a:rPr>
            <a:t>los estándares de verificación de</a:t>
          </a:r>
          <a:r>
            <a:rPr lang="es-ES_tradnl" sz="950" kern="1200" baseline="0" noProof="0" dirty="0" smtClean="0">
              <a:solidFill>
                <a:schemeClr val="tx2"/>
              </a:solidFill>
              <a:hlinkClick xmlns:r="http://schemas.openxmlformats.org/officeDocument/2006/relationships" r:id="rId1"/>
            </a:rPr>
            <a:t> </a:t>
          </a:r>
          <a:r>
            <a:rPr lang="en-US" sz="950" kern="1200" baseline="0" noProof="0" dirty="0" smtClean="0">
              <a:solidFill>
                <a:schemeClr val="tx2"/>
              </a:solidFill>
              <a:hlinkClick xmlns:r="http://schemas.openxmlformats.org/officeDocument/2006/relationships" r:id="rId1"/>
            </a:rPr>
            <a:t>seguridad en aplicaciones</a:t>
          </a:r>
          <a:r>
            <a:rPr lang="es-ES_tradnl" sz="950" kern="1200" baseline="0" noProof="0" dirty="0" smtClean="0">
              <a:solidFill>
                <a:schemeClr val="tx2"/>
              </a:solidFill>
              <a:hlinkClick xmlns:r="http://schemas.openxmlformats.org/officeDocument/2006/relationships" r:id="rId1"/>
            </a:rPr>
            <a:t>,</a:t>
          </a:r>
          <a:r>
            <a:rPr lang="en-US" sz="950" kern="1200" baseline="0" noProof="0" dirty="0" smtClean="0">
              <a:solidFill>
                <a:schemeClr val="tx2"/>
              </a:solidFill>
              <a:hlinkClick xmlns:r="http://schemas.openxmlformats.org/officeDocument/2006/relationships" r:id="rId1"/>
            </a:rPr>
            <a:t> </a:t>
          </a:r>
          <a:r>
            <a:rPr lang="es-ES_tradnl" sz="950" kern="1200" baseline="0" noProof="0" dirty="0" smtClean="0">
              <a:solidFill>
                <a:schemeClr val="tx2"/>
              </a:solidFill>
              <a:hlinkClick xmlns:r="http://schemas.openxmlformats.org/officeDocument/2006/relationships" r:id="rId1"/>
            </a:rPr>
            <a:t>Application </a:t>
          </a:r>
          <a:r>
            <a:rPr lang="es-ES_tradnl" sz="950" kern="1200" baseline="0" noProof="0" dirty="0">
              <a:solidFill>
                <a:schemeClr val="tx2"/>
              </a:solidFill>
              <a:hlinkClick xmlns:r="http://schemas.openxmlformats.org/officeDocument/2006/relationships" r:id="rId1"/>
            </a:rPr>
            <a:t>Security Verification Standard (ASVS)</a:t>
          </a:r>
          <a:r>
            <a:rPr lang="es-ES_tradnl" sz="950" kern="1200" baseline="0" noProof="0" dirty="0">
              <a:solidFill>
                <a:schemeClr val="tx2"/>
              </a:solidFill>
            </a:rPr>
            <a:t>, como una guía para configurar los requisitos de seguridad de tu/s aplicación/es. Si</a:t>
          </a:r>
          <a:r>
            <a:rPr lang="es-ES_tradnl" sz="950" kern="1200" baseline="0" noProof="0" dirty="0" smtClean="0">
              <a:solidFill>
                <a:schemeClr val="tx2"/>
              </a:solidFill>
            </a:rPr>
            <a:t> externaliza el </a:t>
          </a:r>
          <a:r>
            <a:rPr lang="es-ES_tradnl" sz="950" kern="1200" baseline="0" noProof="0" dirty="0">
              <a:solidFill>
                <a:schemeClr val="tx2"/>
              </a:solidFill>
            </a:rPr>
            <a:t>proceso, </a:t>
          </a:r>
          <a:r>
            <a:rPr lang="es-ES_tradnl" sz="950" kern="1200" baseline="0" noProof="0" dirty="0" smtClean="0">
              <a:solidFill>
                <a:schemeClr val="tx2"/>
              </a:solidFill>
            </a:rPr>
            <a:t>puede </a:t>
          </a:r>
          <a:r>
            <a:rPr lang="es-ES_tradnl" sz="950" kern="1200" baseline="0" noProof="0" dirty="0">
              <a:solidFill>
                <a:schemeClr val="tx2"/>
              </a:solidFill>
            </a:rPr>
            <a:t>considerar el </a:t>
          </a:r>
          <a:r>
            <a:rPr lang="es-ES_tradnl" sz="950" kern="1200" baseline="0" noProof="0" dirty="0">
              <a:solidFill>
                <a:schemeClr val="tx2"/>
              </a:solidFill>
              <a:hlinkClick xmlns:r="http://schemas.openxmlformats.org/officeDocument/2006/relationships" r:id="rId2"/>
            </a:rPr>
            <a:t>Anexo a Contratos de Seguridad de Software</a:t>
          </a:r>
          <a:r>
            <a:rPr lang="es-ES_tradnl" sz="950" kern="1200" baseline="0" noProof="0" dirty="0">
              <a:solidFill>
                <a:schemeClr val="tx2"/>
              </a:solidFill>
            </a:rPr>
            <a:t>.</a:t>
          </a:r>
          <a:endParaRPr lang="es-ES_tradnl" sz="950" kern="1200" noProof="0" dirty="0"/>
        </a:p>
      </dsp:txBody>
      <dsp:txXfrm rot="-5400000">
        <a:off x="2047435" y="136578"/>
        <a:ext cx="5570583" cy="697569"/>
      </dsp:txXfrm>
    </dsp:sp>
    <dsp:sp modelId="{13D31E1D-AAA2-4FA3-B46E-809665F827F4}">
      <dsp:nvSpPr>
        <dsp:cNvPr id="0" name=""/>
        <dsp:cNvSpPr/>
      </dsp:nvSpPr>
      <dsp:spPr>
        <a:xfrm>
          <a:off x="1107245" y="2210"/>
          <a:ext cx="940189" cy="96630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a:lnSpc>
              <a:spcPct val="90000"/>
            </a:lnSpc>
            <a:spcBef>
              <a:spcPct val="0"/>
            </a:spcBef>
            <a:spcAft>
              <a:spcPct val="35000"/>
            </a:spcAft>
          </a:pPr>
          <a:r>
            <a:rPr lang="es-ES_tradnl" sz="1000" b="1" kern="1200" baseline="0" noProof="0" dirty="0">
              <a:solidFill>
                <a:schemeClr val="bg1"/>
              </a:solidFill>
            </a:rPr>
            <a:t>Requisitos de seguridad de la aplicación</a:t>
          </a:r>
          <a:endParaRPr lang="es-ES_tradnl" sz="1000" kern="1200" noProof="0" dirty="0">
            <a:solidFill>
              <a:schemeClr val="bg1"/>
            </a:solidFill>
          </a:endParaRPr>
        </a:p>
      </dsp:txBody>
      <dsp:txXfrm>
        <a:off x="1153141" y="48106"/>
        <a:ext cx="848397" cy="874511"/>
      </dsp:txXfrm>
    </dsp:sp>
    <dsp:sp modelId="{6C575B74-7DD4-41BA-8F02-F58225FE5E47}">
      <dsp:nvSpPr>
        <dsp:cNvPr id="0" name=""/>
        <dsp:cNvSpPr/>
      </dsp:nvSpPr>
      <dsp:spPr>
        <a:xfrm rot="5400000">
          <a:off x="4465073" y="-1304178"/>
          <a:ext cx="773043"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22275" rtl="0">
            <a:lnSpc>
              <a:spcPct val="90000"/>
            </a:lnSpc>
            <a:spcBef>
              <a:spcPct val="0"/>
            </a:spcBef>
            <a:spcAft>
              <a:spcPct val="15000"/>
            </a:spcAft>
            <a:buChar char="••"/>
          </a:pPr>
          <a:r>
            <a:rPr lang="es-ES_tradnl" sz="950" kern="1200" baseline="0" noProof="0" dirty="0">
              <a:solidFill>
                <a:schemeClr val="tx2"/>
              </a:solidFill>
              <a:latin typeface="+mn-lt"/>
              <a:ea typeface="+mn-ea"/>
              <a:cs typeface="+mn-cs"/>
            </a:rPr>
            <a:t>En vez de introducir la seguridad en</a:t>
          </a:r>
          <a:r>
            <a:rPr lang="es-ES_tradnl" sz="950" kern="1200" baseline="0" noProof="0" dirty="0" smtClean="0">
              <a:solidFill>
                <a:schemeClr val="tx2"/>
              </a:solidFill>
              <a:latin typeface="+mn-lt"/>
              <a:ea typeface="+mn-ea"/>
              <a:cs typeface="+mn-cs"/>
            </a:rPr>
            <a:t> sus </a:t>
          </a:r>
          <a:r>
            <a:rPr lang="es-ES_tradnl" sz="950" kern="1200" baseline="0" noProof="0" dirty="0">
              <a:solidFill>
                <a:schemeClr val="tx2"/>
              </a:solidFill>
              <a:latin typeface="+mn-lt"/>
              <a:ea typeface="+mn-ea"/>
              <a:cs typeface="+mn-cs"/>
            </a:rPr>
            <a:t>aplicaciones a posteriori, es mucho más rentable en términos de coste integrar la seguridad desde el diseño inicial. OWASP recomienda la</a:t>
          </a:r>
          <a:r>
            <a:rPr lang="es-ES_tradnl" sz="950" kern="1200" baseline="0" noProof="0" dirty="0" smtClean="0">
              <a:solidFill>
                <a:schemeClr val="tx2"/>
              </a:solidFill>
              <a:latin typeface="+mn-lt"/>
              <a:ea typeface="+mn-ea"/>
              <a:cs typeface="+mn-cs"/>
            </a:rPr>
            <a:t> </a:t>
          </a:r>
          <a:r>
            <a:rPr lang="es-ES_tradnl" sz="950" kern="1200" baseline="0" noProof="0" dirty="0" smtClean="0">
              <a:solidFill>
                <a:schemeClr val="tx2"/>
              </a:solidFill>
              <a:latin typeface="+mn-lt"/>
              <a:ea typeface="+mn-ea"/>
              <a:cs typeface="+mn-cs"/>
              <a:hlinkClick xmlns:r="http://schemas.openxmlformats.org/officeDocument/2006/relationships" r:id="rId3"/>
            </a:rPr>
            <a:t>Guía </a:t>
          </a:r>
          <a:r>
            <a:rPr lang="es-ES_tradnl" sz="950" kern="1200" baseline="0" noProof="0" dirty="0">
              <a:solidFill>
                <a:schemeClr val="tx2"/>
              </a:solidFill>
              <a:latin typeface="+mn-lt"/>
              <a:ea typeface="+mn-ea"/>
              <a:cs typeface="+mn-cs"/>
              <a:hlinkClick xmlns:r="http://schemas.openxmlformats.org/officeDocument/2006/relationships" r:id="rId3"/>
            </a:rPr>
            <a:t>de desarrollo OWASP</a:t>
          </a:r>
          <a:r>
            <a:rPr lang="es-ES_tradnl" sz="950" kern="1200" baseline="0" noProof="0" dirty="0">
              <a:solidFill>
                <a:schemeClr val="tx2"/>
              </a:solidFill>
              <a:latin typeface="+mn-lt"/>
              <a:ea typeface="+mn-ea"/>
              <a:cs typeface="+mn-cs"/>
            </a:rPr>
            <a:t>,</a:t>
          </a:r>
          <a:r>
            <a:rPr lang="es-ES_tradnl" sz="950" kern="1200" baseline="0" noProof="0" dirty="0" smtClean="0">
              <a:solidFill>
                <a:schemeClr val="tx2"/>
              </a:solidFill>
              <a:latin typeface="+mn-lt"/>
              <a:ea typeface="+mn-ea"/>
              <a:cs typeface="+mn-cs"/>
            </a:rPr>
            <a:t> como </a:t>
          </a:r>
          <a:r>
            <a:rPr lang="es-ES_tradnl" sz="950" kern="1200" baseline="0" noProof="0" dirty="0">
              <a:solidFill>
                <a:schemeClr val="tx2"/>
              </a:solidFill>
              <a:latin typeface="+mn-lt"/>
              <a:ea typeface="+mn-ea"/>
              <a:cs typeface="+mn-cs"/>
            </a:rPr>
            <a:t>un buen punto de partida para tener una orientación de como integrar la seguridad desde el diseño inicial.</a:t>
          </a:r>
        </a:p>
      </dsp:txBody>
      <dsp:txXfrm rot="-5400000">
        <a:off x="2047435" y="1151197"/>
        <a:ext cx="5570583" cy="697569"/>
      </dsp:txXfrm>
    </dsp:sp>
    <dsp:sp modelId="{EDABB147-18BF-401D-8EC0-702E6AB23D86}">
      <dsp:nvSpPr>
        <dsp:cNvPr id="0" name=""/>
        <dsp:cNvSpPr/>
      </dsp:nvSpPr>
      <dsp:spPr>
        <a:xfrm>
          <a:off x="1107245" y="1016829"/>
          <a:ext cx="940189" cy="96630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s-ES_tradnl" sz="1000" b="1" kern="1200" baseline="0" noProof="0" dirty="0">
              <a:solidFill>
                <a:schemeClr val="bg1"/>
              </a:solidFill>
            </a:rPr>
            <a:t>Arquitectura de seguridad de la aplicación</a:t>
          </a:r>
          <a:endParaRPr lang="es-ES_tradnl" sz="1000" kern="1200" baseline="0" noProof="0" dirty="0">
            <a:solidFill>
              <a:schemeClr val="bg1"/>
            </a:solidFill>
            <a:latin typeface="+mn-lt"/>
            <a:ea typeface="+mn-ea"/>
            <a:cs typeface="+mn-cs"/>
          </a:endParaRPr>
        </a:p>
      </dsp:txBody>
      <dsp:txXfrm>
        <a:off x="1153141" y="1062725"/>
        <a:ext cx="848397" cy="874511"/>
      </dsp:txXfrm>
    </dsp:sp>
    <dsp:sp modelId="{3CC3FFB7-CE4C-4C73-A032-35593748DB85}">
      <dsp:nvSpPr>
        <dsp:cNvPr id="0" name=""/>
        <dsp:cNvSpPr/>
      </dsp:nvSpPr>
      <dsp:spPr>
        <a:xfrm rot="5400000">
          <a:off x="4465073" y="-289560"/>
          <a:ext cx="773043"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22275" rtl="0">
            <a:lnSpc>
              <a:spcPct val="90000"/>
            </a:lnSpc>
            <a:spcBef>
              <a:spcPct val="0"/>
            </a:spcBef>
            <a:spcAft>
              <a:spcPct val="15000"/>
            </a:spcAft>
            <a:buChar char="••"/>
          </a:pPr>
          <a:r>
            <a:rPr lang="es-ES_tradnl" sz="950" kern="1200" baseline="0" noProof="0" dirty="0">
              <a:solidFill>
                <a:schemeClr val="tx2"/>
              </a:solidFill>
            </a:rPr>
            <a:t>Construir controles de seguridad robustos y utilizables es</a:t>
          </a:r>
          <a:r>
            <a:rPr lang="es-ES_tradnl" sz="950" kern="1200" baseline="0" noProof="0" dirty="0" smtClean="0">
              <a:solidFill>
                <a:schemeClr val="tx2"/>
              </a:solidFill>
            </a:rPr>
            <a:t> excepcionalmente </a:t>
          </a:r>
          <a:r>
            <a:rPr lang="es-ES_tradnl" sz="950" kern="1200" baseline="0" noProof="0" dirty="0">
              <a:solidFill>
                <a:schemeClr val="tx2"/>
              </a:solidFill>
            </a:rPr>
            <a:t>difícil. Proporcionar a los desarrolladores</a:t>
          </a:r>
          <a:r>
            <a:rPr lang="es-ES_tradnl" sz="950" kern="1200" baseline="0" noProof="0" dirty="0" smtClean="0">
              <a:solidFill>
                <a:schemeClr val="tx2"/>
              </a:solidFill>
            </a:rPr>
            <a:t> con un conjunto </a:t>
          </a:r>
          <a:r>
            <a:rPr lang="es-ES_tradnl" sz="950" kern="1200" baseline="0" noProof="0" dirty="0">
              <a:solidFill>
                <a:schemeClr val="tx2"/>
              </a:solidFill>
            </a:rPr>
            <a:t>de controles de seguridad estándar simplifica radicalmente el desarrollo de aplicaciones seguras. OWASP recomienda el proyecto </a:t>
          </a:r>
          <a:r>
            <a:rPr lang="es-ES_tradnl" sz="950" kern="1200" baseline="0" noProof="0" dirty="0">
              <a:solidFill>
                <a:schemeClr val="tx2"/>
              </a:solidFill>
              <a:hlinkClick xmlns:r="http://schemas.openxmlformats.org/officeDocument/2006/relationships" r:id="rId4"/>
            </a:rPr>
            <a:t>OWASP Enterprise Security API (ESAPI</a:t>
          </a:r>
          <a:r>
            <a:rPr lang="es-ES_tradnl" sz="950" kern="1200" baseline="0" noProof="0" dirty="0" smtClean="0">
              <a:solidFill>
                <a:schemeClr val="tx2"/>
              </a:solidFill>
              <a:hlinkClick xmlns:r="http://schemas.openxmlformats.org/officeDocument/2006/relationships" r:id="rId4"/>
            </a:rPr>
            <a:t>)</a:t>
          </a:r>
          <a:r>
            <a:rPr lang="en-US" sz="950" kern="1200" baseline="0" noProof="0" dirty="0" smtClean="0">
              <a:solidFill>
                <a:schemeClr val="tx2"/>
              </a:solidFill>
            </a:rPr>
            <a:t> </a:t>
          </a:r>
          <a:r>
            <a:rPr lang="es-ES_tradnl" sz="950" kern="1200" baseline="0" noProof="0" dirty="0" smtClean="0">
              <a:solidFill>
                <a:schemeClr val="tx2"/>
              </a:solidFill>
            </a:rPr>
            <a:t>como </a:t>
          </a:r>
          <a:r>
            <a:rPr lang="es-ES_tradnl" sz="950" kern="1200" baseline="0" noProof="0" dirty="0">
              <a:solidFill>
                <a:schemeClr val="tx2"/>
              </a:solidFill>
            </a:rPr>
            <a:t>un modelo para las </a:t>
          </a:r>
          <a:r>
            <a:rPr lang="es-ES_tradnl" sz="950" kern="1200" baseline="0" noProof="0" dirty="0" err="1">
              <a:solidFill>
                <a:schemeClr val="tx2"/>
              </a:solidFill>
            </a:rPr>
            <a:t>APIs</a:t>
          </a:r>
          <a:r>
            <a:rPr lang="es-ES_tradnl" sz="950" kern="1200" baseline="0" noProof="0" dirty="0">
              <a:solidFill>
                <a:schemeClr val="tx2"/>
              </a:solidFill>
            </a:rPr>
            <a:t> de </a:t>
          </a:r>
          <a:r>
            <a:rPr lang="es-ES_tradnl" sz="950" kern="1200" baseline="0" noProof="0" dirty="0" smtClean="0">
              <a:solidFill>
                <a:schemeClr val="tx2"/>
              </a:solidFill>
            </a:rPr>
            <a:t>seguridad</a:t>
          </a:r>
          <a:r>
            <a:rPr lang="en-US" sz="950" kern="1200" baseline="0" noProof="0" dirty="0" smtClean="0">
              <a:solidFill>
                <a:schemeClr val="tx2"/>
              </a:solidFill>
            </a:rPr>
            <a:t> </a:t>
          </a:r>
          <a:r>
            <a:rPr lang="es-ES_tradnl" sz="950" kern="1200" baseline="0" noProof="0" dirty="0" smtClean="0">
              <a:solidFill>
                <a:schemeClr val="tx2"/>
              </a:solidFill>
            </a:rPr>
            <a:t>para </a:t>
          </a:r>
          <a:r>
            <a:rPr lang="es-ES_tradnl" sz="950" kern="1200" baseline="0" noProof="0" dirty="0">
              <a:solidFill>
                <a:schemeClr val="tx2"/>
              </a:solidFill>
            </a:rPr>
            <a:t>producir aplicaciones </a:t>
          </a:r>
          <a:r>
            <a:rPr lang="es-ES_tradnl" sz="950" kern="1200" baseline="0" noProof="0" dirty="0" err="1">
              <a:solidFill>
                <a:schemeClr val="tx2"/>
              </a:solidFill>
            </a:rPr>
            <a:t>web</a:t>
          </a:r>
          <a:r>
            <a:rPr lang="es-ES_tradnl" sz="950" kern="1200" baseline="0" noProof="0" dirty="0">
              <a:solidFill>
                <a:schemeClr val="tx2"/>
              </a:solidFill>
            </a:rPr>
            <a:t> seguras. ESAPI proporciona implementaciones de referencia</a:t>
          </a:r>
          <a:r>
            <a:rPr lang="es-ES_tradnl" sz="950" kern="1200" baseline="0" noProof="0" dirty="0" smtClean="0">
              <a:solidFill>
                <a:schemeClr val="tx2"/>
              </a:solidFill>
            </a:rPr>
            <a:t> en </a:t>
          </a:r>
          <a:r>
            <a:rPr lang="es-ES_tradnl" sz="950" kern="1200" baseline="0" noProof="0" dirty="0">
              <a:solidFill>
                <a:schemeClr val="tx2"/>
              </a:solidFill>
              <a:hlinkClick xmlns:r="http://schemas.openxmlformats.org/officeDocument/2006/relationships" r:id="rId5"/>
            </a:rPr>
            <a:t>Java</a:t>
          </a:r>
          <a:r>
            <a:rPr lang="es-ES_tradnl" sz="950" kern="1200" baseline="0" noProof="0" dirty="0">
              <a:solidFill>
                <a:schemeClr val="tx2"/>
              </a:solidFill>
            </a:rPr>
            <a:t>, </a:t>
          </a:r>
          <a:r>
            <a:rPr lang="es-ES_tradnl" sz="950" kern="1200" baseline="0" noProof="0" dirty="0">
              <a:solidFill>
                <a:schemeClr val="tx2"/>
              </a:solidFill>
              <a:hlinkClick xmlns:r="http://schemas.openxmlformats.org/officeDocument/2006/relationships" r:id="rId6"/>
            </a:rPr>
            <a:t>.NET</a:t>
          </a:r>
          <a:r>
            <a:rPr lang="es-ES_tradnl" sz="950" kern="1200" baseline="0" noProof="0" dirty="0">
              <a:solidFill>
                <a:schemeClr val="tx2"/>
              </a:solidFill>
            </a:rPr>
            <a:t>, </a:t>
          </a:r>
          <a:r>
            <a:rPr lang="es-ES_tradnl" sz="950" kern="1200" baseline="0" noProof="0" dirty="0">
              <a:solidFill>
                <a:schemeClr val="tx2"/>
              </a:solidFill>
              <a:hlinkClick xmlns:r="http://schemas.openxmlformats.org/officeDocument/2006/relationships" r:id="rId7"/>
            </a:rPr>
            <a:t>PHP</a:t>
          </a:r>
          <a:r>
            <a:rPr lang="es-ES_tradnl" sz="950" kern="1200" baseline="0" noProof="0" dirty="0">
              <a:solidFill>
                <a:schemeClr val="tx2"/>
              </a:solidFill>
            </a:rPr>
            <a:t>, </a:t>
          </a:r>
          <a:r>
            <a:rPr lang="es-ES_tradnl" sz="950" kern="1200" baseline="0" noProof="0" dirty="0">
              <a:solidFill>
                <a:schemeClr val="tx2"/>
              </a:solidFill>
              <a:hlinkClick xmlns:r="http://schemas.openxmlformats.org/officeDocument/2006/relationships" r:id="rId8"/>
            </a:rPr>
            <a:t>Classic ASP</a:t>
          </a:r>
          <a:r>
            <a:rPr lang="es-ES_tradnl" sz="950" kern="1200" baseline="0" noProof="0" dirty="0">
              <a:solidFill>
                <a:schemeClr val="tx2"/>
              </a:solidFill>
            </a:rPr>
            <a:t>, </a:t>
          </a:r>
          <a:r>
            <a:rPr lang="es-ES_tradnl" sz="950" kern="1200" baseline="0" noProof="0" dirty="0">
              <a:solidFill>
                <a:schemeClr val="tx2"/>
              </a:solidFill>
              <a:hlinkClick xmlns:r="http://schemas.openxmlformats.org/officeDocument/2006/relationships" r:id="rId9"/>
            </a:rPr>
            <a:t>Python</a:t>
          </a:r>
          <a:r>
            <a:rPr lang="es-ES_tradnl" sz="950" kern="1200" baseline="0" noProof="0" dirty="0">
              <a:solidFill>
                <a:schemeClr val="tx2"/>
              </a:solidFill>
            </a:rPr>
            <a:t>, y </a:t>
          </a:r>
          <a:r>
            <a:rPr lang="es-ES_tradnl" sz="950" kern="1200" baseline="0" noProof="0" dirty="0">
              <a:solidFill>
                <a:schemeClr val="tx2"/>
              </a:solidFill>
              <a:hlinkClick xmlns:r="http://schemas.openxmlformats.org/officeDocument/2006/relationships" r:id="rId10"/>
            </a:rPr>
            <a:t>Cold Fusion</a:t>
          </a:r>
          <a:r>
            <a:rPr lang="es-ES_tradnl" sz="950" kern="1200" baseline="0" noProof="0" dirty="0">
              <a:solidFill>
                <a:schemeClr val="tx2"/>
              </a:solidFill>
            </a:rPr>
            <a:t>.</a:t>
          </a:r>
          <a:endParaRPr lang="es-ES_tradnl" sz="950" kern="1200" baseline="0" noProof="0" dirty="0">
            <a:solidFill>
              <a:schemeClr val="tx1"/>
            </a:solidFill>
          </a:endParaRPr>
        </a:p>
      </dsp:txBody>
      <dsp:txXfrm rot="-5400000">
        <a:off x="2047435" y="2165815"/>
        <a:ext cx="5570583" cy="697569"/>
      </dsp:txXfrm>
    </dsp:sp>
    <dsp:sp modelId="{844493EC-1BAE-4494-965B-BDA5EE224AC6}">
      <dsp:nvSpPr>
        <dsp:cNvPr id="0" name=""/>
        <dsp:cNvSpPr/>
      </dsp:nvSpPr>
      <dsp:spPr>
        <a:xfrm>
          <a:off x="1107245" y="2031448"/>
          <a:ext cx="940189" cy="96630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s-ES_tradnl" sz="1000" b="1" kern="1200" baseline="0" noProof="0" dirty="0">
              <a:solidFill>
                <a:schemeClr val="bg1"/>
              </a:solidFill>
            </a:rPr>
            <a:t>Estándares de controles de seguridad</a:t>
          </a:r>
          <a:endParaRPr lang="es-ES_tradnl" sz="1000" kern="1200" baseline="0" noProof="0" dirty="0">
            <a:solidFill>
              <a:schemeClr val="bg1"/>
            </a:solidFill>
          </a:endParaRPr>
        </a:p>
      </dsp:txBody>
      <dsp:txXfrm>
        <a:off x="1153141" y="2077344"/>
        <a:ext cx="848397" cy="874511"/>
      </dsp:txXfrm>
    </dsp:sp>
    <dsp:sp modelId="{CACE7D9A-45C4-46A3-9002-ACDB900C7D46}">
      <dsp:nvSpPr>
        <dsp:cNvPr id="0" name=""/>
        <dsp:cNvSpPr/>
      </dsp:nvSpPr>
      <dsp:spPr>
        <a:xfrm rot="5400000">
          <a:off x="4465073" y="725058"/>
          <a:ext cx="773043"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22275" rtl="0">
            <a:lnSpc>
              <a:spcPct val="90000"/>
            </a:lnSpc>
            <a:spcBef>
              <a:spcPct val="0"/>
            </a:spcBef>
            <a:spcAft>
              <a:spcPct val="15000"/>
            </a:spcAft>
            <a:buChar char="••"/>
          </a:pPr>
          <a:r>
            <a:rPr lang="es-ES_tradnl" sz="950" kern="1200" baseline="0" noProof="0" dirty="0">
              <a:solidFill>
                <a:schemeClr val="tx2"/>
              </a:solidFill>
            </a:rPr>
            <a:t>Para mejorar el proceso que</a:t>
          </a:r>
          <a:r>
            <a:rPr lang="es-ES_tradnl" sz="950" kern="1200" baseline="0" noProof="0" dirty="0" smtClean="0">
              <a:solidFill>
                <a:schemeClr val="tx2"/>
              </a:solidFill>
            </a:rPr>
            <a:t> su </a:t>
          </a:r>
          <a:r>
            <a:rPr lang="es-ES_tradnl" sz="950" kern="1200" baseline="0" noProof="0" dirty="0">
              <a:solidFill>
                <a:schemeClr val="tx2"/>
              </a:solidFill>
            </a:rPr>
            <a:t>organización sigue a la hora de generar aplicaciones, OWASP recomienda el modelo de comprobación de Madurez del </a:t>
          </a:r>
          <a:r>
            <a:rPr lang="es-ES_tradnl" sz="950" kern="1200" baseline="0" noProof="0" dirty="0" smtClean="0">
              <a:solidFill>
                <a:schemeClr val="tx2"/>
              </a:solidFill>
            </a:rPr>
            <a:t>software</a:t>
          </a:r>
          <a:r>
            <a:rPr lang="es-ES_tradnl" sz="950" kern="1200" baseline="0" noProof="0" dirty="0">
              <a:solidFill>
                <a:schemeClr val="tx2"/>
              </a:solidFill>
            </a:rPr>
            <a:t>, </a:t>
          </a:r>
          <a:r>
            <a:rPr lang="es-ES_tradnl" sz="950" kern="1200" baseline="0" noProof="0" dirty="0">
              <a:solidFill>
                <a:schemeClr val="tx2"/>
              </a:solidFill>
              <a:hlinkClick xmlns:r="http://schemas.openxmlformats.org/officeDocument/2006/relationships" r:id="rId11"/>
            </a:rPr>
            <a:t>OWASP Software Assurance Maturity Model (SAMM)</a:t>
          </a:r>
          <a:r>
            <a:rPr lang="es-ES_tradnl" sz="950" kern="1200" baseline="0" noProof="0" dirty="0">
              <a:solidFill>
                <a:schemeClr val="tx2"/>
              </a:solidFill>
            </a:rPr>
            <a:t>. Este modelo ayuda a las organizaciones a formular e implementar una estrategia que se ajuste a los riesgos específicos a los que se </a:t>
          </a:r>
          <a:r>
            <a:rPr lang="es-ES_tradnl" sz="950" kern="1200" baseline="0" noProof="0" dirty="0" smtClean="0">
              <a:solidFill>
                <a:schemeClr val="tx2"/>
              </a:solidFill>
            </a:rPr>
            <a:t>enfrenta </a:t>
          </a:r>
          <a:r>
            <a:rPr lang="es-ES_tradnl" sz="950" kern="1200" baseline="0" noProof="0" dirty="0">
              <a:solidFill>
                <a:schemeClr val="tx2"/>
              </a:solidFill>
            </a:rPr>
            <a:t>su organización.</a:t>
          </a:r>
        </a:p>
      </dsp:txBody>
      <dsp:txXfrm rot="-5400000">
        <a:off x="2047435" y="3180434"/>
        <a:ext cx="5570583" cy="697569"/>
      </dsp:txXfrm>
    </dsp:sp>
    <dsp:sp modelId="{3DD3F871-F853-40F1-B9BB-E34640B0706D}">
      <dsp:nvSpPr>
        <dsp:cNvPr id="0" name=""/>
        <dsp:cNvSpPr/>
      </dsp:nvSpPr>
      <dsp:spPr>
        <a:xfrm>
          <a:off x="1107245" y="3046067"/>
          <a:ext cx="940189" cy="96630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s-ES_tradnl" sz="1000" b="1" kern="1200" baseline="0" noProof="0" dirty="0">
              <a:solidFill>
                <a:schemeClr val="bg1"/>
              </a:solidFill>
            </a:rPr>
            <a:t>Ciclo de vida de desarrollo seguro</a:t>
          </a:r>
        </a:p>
      </dsp:txBody>
      <dsp:txXfrm>
        <a:off x="1153141" y="3091963"/>
        <a:ext cx="848397" cy="874511"/>
      </dsp:txXfrm>
    </dsp:sp>
    <dsp:sp modelId="{8CBD60D3-72A4-4313-88D7-1B4D28AA9E08}">
      <dsp:nvSpPr>
        <dsp:cNvPr id="0" name=""/>
        <dsp:cNvSpPr/>
      </dsp:nvSpPr>
      <dsp:spPr>
        <a:xfrm rot="5400000">
          <a:off x="4465073" y="1739677"/>
          <a:ext cx="773043"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22275" rtl="0">
            <a:lnSpc>
              <a:spcPct val="90000"/>
            </a:lnSpc>
            <a:spcBef>
              <a:spcPct val="0"/>
            </a:spcBef>
            <a:spcAft>
              <a:spcPct val="15000"/>
            </a:spcAft>
            <a:buChar char="••"/>
          </a:pPr>
          <a:r>
            <a:rPr lang="es-ES_tradnl" sz="950" kern="1200" baseline="0" noProof="0" dirty="0">
              <a:solidFill>
                <a:schemeClr val="tx2"/>
              </a:solidFill>
            </a:rPr>
            <a:t>El</a:t>
          </a:r>
          <a:r>
            <a:rPr lang="es-ES_tradnl" sz="950" kern="1200" baseline="0" noProof="0" dirty="0" smtClean="0">
              <a:solidFill>
                <a:schemeClr val="tx2"/>
              </a:solidFill>
            </a:rPr>
            <a:t> </a:t>
          </a:r>
          <a:r>
            <a:rPr lang="es-ES_tradnl" sz="950" kern="1200" baseline="0" noProof="0" dirty="0" smtClean="0">
              <a:solidFill>
                <a:schemeClr val="tx2"/>
              </a:solidFill>
              <a:hlinkClick xmlns:r="http://schemas.openxmlformats.org/officeDocument/2006/relationships" r:id="rId12"/>
            </a:rPr>
            <a:t>Proyecto de Educación OWASP</a:t>
          </a:r>
          <a:r>
            <a:rPr lang="es-ES_tradnl" sz="950" kern="1200" baseline="0" noProof="0" dirty="0" smtClean="0">
              <a:solidFill>
                <a:schemeClr val="tx2"/>
              </a:solidFill>
            </a:rPr>
            <a:t> </a:t>
          </a:r>
          <a:r>
            <a:rPr lang="es-ES_tradnl" sz="950" kern="1200" baseline="0" noProof="0" dirty="0">
              <a:solidFill>
                <a:schemeClr val="tx2"/>
              </a:solidFill>
            </a:rPr>
            <a:t>proporciona materiales de formación para ayudar a</a:t>
          </a:r>
          <a:r>
            <a:rPr lang="es-ES_tradnl" sz="950" kern="1200" baseline="0" noProof="0" dirty="0" smtClean="0">
              <a:solidFill>
                <a:schemeClr val="tx2"/>
              </a:solidFill>
            </a:rPr>
            <a:t> educar </a:t>
          </a:r>
          <a:r>
            <a:rPr lang="es-ES_tradnl" sz="950" kern="1200" baseline="0" noProof="0" dirty="0">
              <a:solidFill>
                <a:schemeClr val="tx2"/>
              </a:solidFill>
            </a:rPr>
            <a:t>desarrolladores en</a:t>
          </a:r>
          <a:r>
            <a:rPr lang="es-ES_tradnl" sz="950" kern="1200" baseline="0" noProof="0" dirty="0" smtClean="0">
              <a:solidFill>
                <a:schemeClr val="tx2"/>
              </a:solidFill>
            </a:rPr>
            <a:t> </a:t>
          </a:r>
          <a:r>
            <a:rPr lang="en-US" sz="950" kern="1200" baseline="0" noProof="0" dirty="0" err="1" smtClean="0">
              <a:solidFill>
                <a:schemeClr val="tx2"/>
              </a:solidFill>
            </a:rPr>
            <a:t>seguridad</a:t>
          </a:r>
          <a:r>
            <a:rPr lang="en-US" sz="950" kern="1200" baseline="0" noProof="0" dirty="0" smtClean="0">
              <a:solidFill>
                <a:schemeClr val="tx2"/>
              </a:solidFill>
            </a:rPr>
            <a:t> en </a:t>
          </a:r>
          <a:r>
            <a:rPr lang="en-US" sz="950" kern="1200" baseline="0" noProof="0" dirty="0" err="1" smtClean="0">
              <a:solidFill>
                <a:schemeClr val="tx2"/>
              </a:solidFill>
            </a:rPr>
            <a:t>aplicaciones</a:t>
          </a:r>
          <a:r>
            <a:rPr lang="es-ES_tradnl" sz="950" kern="1200" baseline="0" noProof="0" dirty="0" smtClean="0">
              <a:solidFill>
                <a:schemeClr val="tx2"/>
              </a:solidFill>
            </a:rPr>
            <a:t> </a:t>
          </a:r>
          <a:r>
            <a:rPr lang="es-ES_tradnl" sz="950" kern="1200" baseline="0" noProof="0" dirty="0">
              <a:solidFill>
                <a:schemeClr val="tx2"/>
              </a:solidFill>
            </a:rPr>
            <a:t>web, y ha compilado una gran número de</a:t>
          </a:r>
          <a:r>
            <a:rPr lang="es-ES_tradnl" sz="950" kern="1200" baseline="0" noProof="0" dirty="0" smtClean="0">
              <a:solidFill>
                <a:schemeClr val="tx2"/>
              </a:solidFill>
            </a:rPr>
            <a:t> presentaciones </a:t>
          </a:r>
          <a:r>
            <a:rPr lang="es-ES_tradnl" sz="950" kern="1200" baseline="0" noProof="0" dirty="0">
              <a:solidFill>
                <a:schemeClr val="tx2"/>
              </a:solidFill>
            </a:rPr>
            <a:t>educativas. Para una formación práctica acerca de vulnerabilidades, </a:t>
          </a:r>
          <a:r>
            <a:rPr lang="es-ES_tradnl" sz="950" kern="1200" baseline="0" noProof="0" dirty="0" smtClean="0">
              <a:solidFill>
                <a:schemeClr val="tx2"/>
              </a:solidFill>
            </a:rPr>
            <a:t>pruebe </a:t>
          </a:r>
          <a:r>
            <a:rPr lang="es-ES_tradnl" sz="950" kern="1200" baseline="0" noProof="0" dirty="0">
              <a:solidFill>
                <a:schemeClr val="tx2"/>
              </a:solidFill>
            </a:rPr>
            <a:t>el proyecto </a:t>
          </a:r>
          <a:r>
            <a:rPr lang="es-ES_tradnl" sz="950" kern="1200" baseline="0" noProof="0" dirty="0">
              <a:solidFill>
                <a:schemeClr val="tx2"/>
              </a:solidFill>
              <a:hlinkClick xmlns:r="http://schemas.openxmlformats.org/officeDocument/2006/relationships" r:id="rId13"/>
            </a:rPr>
            <a:t>OWASP WebGoat</a:t>
          </a:r>
          <a:r>
            <a:rPr lang="es-ES_tradnl" sz="950" kern="1200" baseline="0" noProof="0" dirty="0" smtClean="0">
              <a:solidFill>
                <a:schemeClr val="tx2"/>
              </a:solidFill>
            </a:rPr>
            <a:t>.</a:t>
          </a:r>
          <a:r>
            <a:rPr lang="en-US" sz="950" kern="1200" baseline="0" noProof="0" dirty="0" smtClean="0">
              <a:solidFill>
                <a:schemeClr val="tx2"/>
              </a:solidFill>
            </a:rPr>
            <a:t> </a:t>
          </a:r>
          <a:r>
            <a:rPr lang="es-ES_tradnl" sz="950" kern="1200" baseline="0" noProof="0" dirty="0" smtClean="0">
              <a:solidFill>
                <a:schemeClr val="tx2"/>
              </a:solidFill>
            </a:rPr>
            <a:t>Para </a:t>
          </a:r>
          <a:r>
            <a:rPr lang="es-ES_tradnl" sz="950" kern="1200" baseline="0" noProof="0" dirty="0">
              <a:solidFill>
                <a:schemeClr val="tx2"/>
              </a:solidFill>
            </a:rPr>
            <a:t>mantenerse al día, </a:t>
          </a:r>
          <a:r>
            <a:rPr lang="es-ES_tradnl" sz="950" kern="1200" baseline="0" noProof="0" dirty="0" smtClean="0">
              <a:solidFill>
                <a:schemeClr val="tx2"/>
              </a:solidFill>
            </a:rPr>
            <a:t>acuda </a:t>
          </a:r>
          <a:r>
            <a:rPr lang="es-ES_tradnl" sz="950" kern="1200" baseline="0" noProof="0" dirty="0">
              <a:solidFill>
                <a:schemeClr val="tx2"/>
              </a:solidFill>
            </a:rPr>
            <a:t>a una </a:t>
          </a:r>
          <a:r>
            <a:rPr lang="es-ES_tradnl" sz="950" kern="1200" baseline="0" noProof="0" dirty="0">
              <a:solidFill>
                <a:schemeClr val="tx2"/>
              </a:solidFill>
              <a:hlinkClick xmlns:r="http://schemas.openxmlformats.org/officeDocument/2006/relationships" r:id="rId14"/>
            </a:rPr>
            <a:t>Conferencia de seguridad en aplicaciones OWASP</a:t>
          </a:r>
          <a:r>
            <a:rPr lang="es-ES_tradnl" sz="950" kern="1200" baseline="0" noProof="0" dirty="0">
              <a:solidFill>
                <a:schemeClr val="tx2"/>
              </a:solidFill>
            </a:rPr>
            <a:t>, conferencia de formación OWASP, o reuniones de </a:t>
          </a:r>
          <a:r>
            <a:rPr lang="es-ES_tradnl" sz="950" kern="1200" baseline="0" noProof="0" dirty="0">
              <a:solidFill>
                <a:schemeClr val="tx2"/>
              </a:solidFill>
              <a:hlinkClick xmlns:r="http://schemas.openxmlformats.org/officeDocument/2006/relationships" r:id="rId15"/>
            </a:rPr>
            <a:t>los capítulos OWASP locales</a:t>
          </a:r>
          <a:r>
            <a:rPr lang="es-ES_tradnl" sz="950" kern="1200" baseline="0" noProof="0" dirty="0">
              <a:solidFill>
                <a:schemeClr val="tx2"/>
              </a:solidFill>
            </a:rPr>
            <a:t>. </a:t>
          </a:r>
        </a:p>
      </dsp:txBody>
      <dsp:txXfrm rot="-5400000">
        <a:off x="2047435" y="4195053"/>
        <a:ext cx="5570583" cy="697569"/>
      </dsp:txXfrm>
    </dsp:sp>
    <dsp:sp modelId="{573CF2CD-94C3-4404-8E22-47B8390B5477}">
      <dsp:nvSpPr>
        <dsp:cNvPr id="0" name=""/>
        <dsp:cNvSpPr/>
      </dsp:nvSpPr>
      <dsp:spPr>
        <a:xfrm>
          <a:off x="1107245" y="4060686"/>
          <a:ext cx="940189" cy="96630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s-ES_tradnl" sz="1000" b="1" kern="1200" baseline="0" noProof="0" dirty="0">
              <a:solidFill>
                <a:schemeClr val="bg1"/>
              </a:solidFill>
            </a:rPr>
            <a:t>Formación</a:t>
          </a:r>
          <a:r>
            <a:rPr lang="es-ES_tradnl" sz="1000" b="1" kern="1200" baseline="0" noProof="0" dirty="0" smtClean="0">
              <a:solidFill>
                <a:schemeClr val="bg1"/>
              </a:solidFill>
            </a:rPr>
            <a:t> sobre seguridad en aplicaciones</a:t>
          </a:r>
          <a:endParaRPr lang="es-ES_tradnl" sz="1000" kern="1200" baseline="0" noProof="0" dirty="0">
            <a:solidFill>
              <a:schemeClr val="bg1"/>
            </a:solidFill>
          </a:endParaRPr>
        </a:p>
      </dsp:txBody>
      <dsp:txXfrm>
        <a:off x="1153141" y="4106582"/>
        <a:ext cx="848397" cy="8745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314627" y="-2191458"/>
          <a:ext cx="937021" cy="555955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123825" rIns="91440" bIns="123825" numCol="1" spcCol="1270" anchor="ctr" anchorCtr="0">
          <a:noAutofit/>
        </a:bodyPr>
        <a:lstStyle/>
        <a:p>
          <a:pPr marL="57150" lvl="1" indent="-57150" algn="l" defTabSz="422275">
            <a:lnSpc>
              <a:spcPct val="90000"/>
            </a:lnSpc>
            <a:spcBef>
              <a:spcPct val="0"/>
            </a:spcBef>
            <a:spcAft>
              <a:spcPct val="15000"/>
            </a:spcAft>
            <a:buChar char="••"/>
          </a:pPr>
          <a:r>
            <a:rPr lang="es-ES_tradnl" sz="950" kern="1200" noProof="0" dirty="0" smtClean="0"/>
            <a:t>Establecer </a:t>
          </a:r>
          <a:r>
            <a:rPr lang="es-ES_tradnl" sz="950" kern="1200" noProof="0" dirty="0"/>
            <a:t>un </a:t>
          </a:r>
          <a:r>
            <a:rPr lang="es-ES_tradnl" sz="950" kern="1200" noProof="0" dirty="0">
              <a:hlinkClick xmlns:r="http://schemas.openxmlformats.org/officeDocument/2006/relationships" r:id="rId1"/>
            </a:rPr>
            <a:t>programa de seguridad de apliación</a:t>
          </a:r>
          <a:r>
            <a:rPr lang="es-ES_tradnl" sz="950" kern="1200" noProof="0" dirty="0"/>
            <a:t> y </a:t>
          </a:r>
          <a:r>
            <a:rPr lang="es-ES_tradnl" sz="950" kern="1200" noProof="0" dirty="0" smtClean="0"/>
            <a:t>dirigir </a:t>
          </a:r>
          <a:r>
            <a:rPr lang="es-ES_tradnl" sz="950" kern="1200" noProof="0" dirty="0"/>
            <a:t>su adopción. </a:t>
          </a:r>
        </a:p>
        <a:p>
          <a:pPr marL="57150" lvl="1" indent="-57150" algn="l" defTabSz="422275">
            <a:lnSpc>
              <a:spcPct val="90000"/>
            </a:lnSpc>
            <a:spcBef>
              <a:spcPct val="0"/>
            </a:spcBef>
            <a:spcAft>
              <a:spcPct val="15000"/>
            </a:spcAft>
            <a:buChar char="••"/>
          </a:pPr>
          <a:r>
            <a:rPr lang="es-ES_tradnl" sz="950" kern="1200" noProof="0" dirty="0" smtClean="0"/>
            <a:t>Realizar </a:t>
          </a:r>
          <a:r>
            <a:rPr lang="es-ES_tradnl" sz="950" kern="1200" noProof="0" dirty="0"/>
            <a:t>un </a:t>
          </a:r>
          <a:r>
            <a:rPr lang="es-ES_tradnl" sz="950" kern="1200" noProof="0" dirty="0" smtClean="0">
              <a:hlinkClick xmlns:r="http://schemas.openxmlformats.org/officeDocument/2006/relationships" r:id="rId2"/>
            </a:rPr>
            <a:t>análisis </a:t>
          </a:r>
          <a:r>
            <a:rPr lang="es-ES_tradnl" sz="950" kern="1200" noProof="0" dirty="0">
              <a:hlinkClick xmlns:r="http://schemas.openxmlformats.org/officeDocument/2006/relationships" r:id="rId2"/>
            </a:rPr>
            <a:t>de comparación</a:t>
          </a:r>
          <a:r>
            <a:rPr lang="es-ES_tradnl" sz="950" kern="1200" noProof="0" dirty="0" smtClean="0">
              <a:hlinkClick xmlns:r="http://schemas.openxmlformats.org/officeDocument/2006/relationships" r:id="rId2"/>
            </a:rPr>
            <a:t> de diferencias entre </a:t>
          </a:r>
          <a:r>
            <a:rPr lang="es-ES_tradnl" sz="950" kern="1200" noProof="0" dirty="0">
              <a:hlinkClick xmlns:r="http://schemas.openxmlformats.org/officeDocument/2006/relationships" r:id="rId2"/>
            </a:rPr>
            <a:t>tu organización y otras análogas</a:t>
          </a:r>
          <a:r>
            <a:rPr lang="es-ES_tradnl" sz="950" kern="1200" noProof="0" dirty="0"/>
            <a:t> para definir las áreas clave de mejora y un plan de ejecución. </a:t>
          </a:r>
        </a:p>
        <a:p>
          <a:pPr marL="57150" lvl="1" indent="-57150" algn="l" defTabSz="422275">
            <a:lnSpc>
              <a:spcPct val="90000"/>
            </a:lnSpc>
            <a:spcBef>
              <a:spcPct val="0"/>
            </a:spcBef>
            <a:spcAft>
              <a:spcPct val="15000"/>
            </a:spcAft>
            <a:buChar char="••"/>
          </a:pPr>
          <a:r>
            <a:rPr lang="es-ES_tradnl" sz="950" kern="1200" noProof="0" dirty="0" smtClean="0"/>
            <a:t>Obtener </a:t>
          </a:r>
          <a:r>
            <a:rPr lang="es-ES_tradnl" sz="950" kern="1200" noProof="0" dirty="0"/>
            <a:t>la aprobación de la dirección y </a:t>
          </a:r>
          <a:r>
            <a:rPr lang="es-ES_tradnl" sz="950" kern="1200" noProof="0" dirty="0" smtClean="0"/>
            <a:t>establecer </a:t>
          </a:r>
          <a:r>
            <a:rPr lang="es-ES_tradnl" sz="950" kern="1200" noProof="0" dirty="0"/>
            <a:t>una </a:t>
          </a:r>
          <a:r>
            <a:rPr lang="es-ES_tradnl" sz="950" kern="1200" noProof="0" dirty="0">
              <a:hlinkClick xmlns:r="http://schemas.openxmlformats.org/officeDocument/2006/relationships" r:id="rId3"/>
            </a:rPr>
            <a:t>campaña de concienciación de seguridad en las aplicaciones</a:t>
          </a:r>
          <a:r>
            <a:rPr lang="es-ES_tradnl" sz="950" kern="1200" noProof="0" dirty="0"/>
            <a:t> para toda la organización IT.</a:t>
          </a:r>
        </a:p>
      </dsp:txBody>
      <dsp:txXfrm rot="-5400000">
        <a:off x="2003362" y="165549"/>
        <a:ext cx="5513810" cy="845537"/>
      </dsp:txXfrm>
    </dsp:sp>
    <dsp:sp modelId="{13D31E1D-AAA2-4FA3-B46E-809665F827F4}">
      <dsp:nvSpPr>
        <dsp:cNvPr id="0" name=""/>
        <dsp:cNvSpPr/>
      </dsp:nvSpPr>
      <dsp:spPr>
        <a:xfrm>
          <a:off x="1094177" y="2678"/>
          <a:ext cx="909184" cy="117127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s-ES_tradnl" sz="1050" b="1" kern="1200" noProof="0" dirty="0"/>
            <a:t>Empezar</a:t>
          </a:r>
          <a:endParaRPr lang="es-ES_tradnl" sz="1050" b="1" kern="1200" noProof="0" dirty="0">
            <a:solidFill>
              <a:schemeClr val="bg1"/>
            </a:solidFill>
          </a:endParaRPr>
        </a:p>
      </dsp:txBody>
      <dsp:txXfrm>
        <a:off x="1138560" y="47061"/>
        <a:ext cx="820418" cy="1082511"/>
      </dsp:txXfrm>
    </dsp:sp>
    <dsp:sp modelId="{29555282-7DBF-4954-82C2-561252AD070F}">
      <dsp:nvSpPr>
        <dsp:cNvPr id="0" name=""/>
        <dsp:cNvSpPr/>
      </dsp:nvSpPr>
      <dsp:spPr>
        <a:xfrm rot="5400000">
          <a:off x="4344335" y="-961617"/>
          <a:ext cx="937021" cy="555955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123825" rIns="91440" bIns="123825" numCol="1" spcCol="1270" anchor="ctr" anchorCtr="0">
          <a:noAutofit/>
        </a:bodyPr>
        <a:lstStyle/>
        <a:p>
          <a:pPr marL="57150" lvl="1" indent="-57150" algn="l" defTabSz="422275" rtl="0">
            <a:lnSpc>
              <a:spcPct val="90000"/>
            </a:lnSpc>
            <a:spcBef>
              <a:spcPct val="0"/>
            </a:spcBef>
            <a:spcAft>
              <a:spcPct val="15000"/>
            </a:spcAft>
            <a:buChar char="••"/>
          </a:pPr>
          <a:r>
            <a:rPr lang="es-ES_tradnl" sz="950" kern="1200" noProof="0" dirty="0" smtClean="0"/>
            <a:t>Identificar </a:t>
          </a:r>
          <a:r>
            <a:rPr lang="es-ES_tradnl" sz="950" kern="1200" noProof="0" dirty="0"/>
            <a:t>y</a:t>
          </a:r>
          <a:r>
            <a:rPr lang="es-ES_tradnl" sz="950" kern="1200" noProof="0" dirty="0" smtClean="0"/>
            <a:t> </a:t>
          </a:r>
          <a:r>
            <a:rPr lang="es-ES_tradnl" sz="950" kern="1200" noProof="0" dirty="0" smtClean="0">
              <a:hlinkClick xmlns:r="http://schemas.openxmlformats.org/officeDocument/2006/relationships" r:id="rId4"/>
            </a:rPr>
            <a:t>eestablecer una prioridad </a:t>
          </a:r>
          <a:r>
            <a:rPr lang="es-ES_tradnl" sz="950" kern="1200" noProof="0" dirty="0">
              <a:hlinkClick xmlns:r="http://schemas.openxmlformats.org/officeDocument/2006/relationships" r:id="rId4"/>
            </a:rPr>
            <a:t>en</a:t>
          </a:r>
          <a:r>
            <a:rPr lang="es-ES_tradnl" sz="950" kern="1200" noProof="0" dirty="0" smtClean="0">
              <a:hlinkClick xmlns:r="http://schemas.openxmlformats.org/officeDocument/2006/relationships" r:id="rId4"/>
            </a:rPr>
            <a:t> su </a:t>
          </a:r>
          <a:r>
            <a:rPr lang="es-ES_tradnl" sz="950" kern="1200" noProof="0" dirty="0">
              <a:hlinkClick xmlns:r="http://schemas.openxmlformats.org/officeDocument/2006/relationships" r:id="rId4"/>
            </a:rPr>
            <a:t>catálogo de aplicaciones</a:t>
          </a:r>
          <a:r>
            <a:rPr lang="es-ES_tradnl" sz="950" kern="1200" noProof="0" dirty="0"/>
            <a:t> </a:t>
          </a:r>
          <a:r>
            <a:rPr lang="es-ES_tradnl" sz="950" u="none" kern="1200" noProof="0" dirty="0"/>
            <a:t>desde una perspectiva del riesgo </a:t>
          </a:r>
          <a:r>
            <a:rPr lang="es-ES_tradnl" sz="950" u="none" kern="1200" noProof="0" dirty="0" smtClean="0"/>
            <a:t>inherente.</a:t>
          </a:r>
          <a:endParaRPr lang="es-ES_tradnl" sz="950" u="sng" kern="1200" noProof="0" dirty="0"/>
        </a:p>
        <a:p>
          <a:pPr marL="57150" lvl="1" indent="-57150" algn="l" defTabSz="422275" rtl="0">
            <a:lnSpc>
              <a:spcPct val="90000"/>
            </a:lnSpc>
            <a:spcBef>
              <a:spcPct val="0"/>
            </a:spcBef>
            <a:spcAft>
              <a:spcPct val="15000"/>
            </a:spcAft>
            <a:buChar char="••"/>
          </a:pPr>
          <a:r>
            <a:rPr lang="es-ES_tradnl" sz="950" kern="1200" noProof="0" dirty="0" smtClean="0"/>
            <a:t>Crear </a:t>
          </a:r>
          <a:r>
            <a:rPr lang="es-ES_tradnl" sz="950" kern="1200" noProof="0" dirty="0"/>
            <a:t>un </a:t>
          </a:r>
          <a:r>
            <a:rPr lang="es-ES_tradnl" sz="950" kern="1200" noProof="0" dirty="0" smtClean="0"/>
            <a:t>modelo </a:t>
          </a:r>
          <a:r>
            <a:rPr lang="es-ES_tradnl" sz="950" kern="1200" noProof="0" dirty="0"/>
            <a:t>de perfilado de riesgo de las aplicaciones para medir y priorizar las aplicaciones de</a:t>
          </a:r>
          <a:r>
            <a:rPr lang="es-ES_tradnl" sz="950" kern="1200" noProof="0" dirty="0" smtClean="0"/>
            <a:t> su </a:t>
          </a:r>
          <a:r>
            <a:rPr lang="es-ES_tradnl" sz="950" kern="1200" noProof="0" dirty="0"/>
            <a:t>catálogo. </a:t>
          </a:r>
          <a:r>
            <a:rPr lang="es-ES_tradnl" sz="950" kern="1200" noProof="0" dirty="0" smtClean="0"/>
            <a:t>Establecer </a:t>
          </a:r>
          <a:r>
            <a:rPr lang="es-ES_tradnl" sz="950" kern="1200" noProof="0" dirty="0"/>
            <a:t>unas directrices para garantizar y definir adecuadamente los niveles de cobertura y rigor requeridos.</a:t>
          </a:r>
        </a:p>
        <a:p>
          <a:pPr marL="57150" lvl="1" indent="-57150" algn="l" defTabSz="422275" rtl="0">
            <a:lnSpc>
              <a:spcPct val="90000"/>
            </a:lnSpc>
            <a:spcBef>
              <a:spcPct val="0"/>
            </a:spcBef>
            <a:spcAft>
              <a:spcPct val="15000"/>
            </a:spcAft>
            <a:buChar char="••"/>
          </a:pPr>
          <a:r>
            <a:rPr lang="es-ES_tradnl" sz="950" kern="1200" noProof="0" dirty="0" smtClean="0"/>
            <a:t>Establecer </a:t>
          </a:r>
          <a:r>
            <a:rPr lang="es-ES_tradnl" sz="950" kern="1200" noProof="0" dirty="0"/>
            <a:t>un </a:t>
          </a:r>
          <a:r>
            <a:rPr lang="es-ES_tradnl" sz="950" kern="1200" noProof="0" dirty="0">
              <a:hlinkClick xmlns:r="http://schemas.openxmlformats.org/officeDocument/2006/relationships" r:id="rId5"/>
            </a:rPr>
            <a:t>modelo de calificación del riesgo común</a:t>
          </a:r>
          <a:r>
            <a:rPr lang="es-ES_tradnl" sz="950" kern="1200" noProof="0" dirty="0"/>
            <a:t> con un conjunto de factores de impacto y probabilidad consistente que reflejen la tolerancia al riesgo de</a:t>
          </a:r>
          <a:r>
            <a:rPr lang="es-ES_tradnl" sz="950" kern="1200" noProof="0" dirty="0" smtClean="0"/>
            <a:t> su </a:t>
          </a:r>
          <a:r>
            <a:rPr lang="es-ES_tradnl" sz="950" kern="1200" noProof="0" dirty="0"/>
            <a:t>organización.</a:t>
          </a:r>
        </a:p>
      </dsp:txBody>
      <dsp:txXfrm rot="-5400000">
        <a:off x="2033070" y="1395390"/>
        <a:ext cx="5513810" cy="845537"/>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s-ES_tradnl" sz="1050" b="1" kern="1200" noProof="0" dirty="0"/>
            <a:t>Enfoque basado en catalogar los Riesgos</a:t>
          </a:r>
        </a:p>
      </dsp:txBody>
      <dsp:txXfrm>
        <a:off x="1140010" y="1278353"/>
        <a:ext cx="847227" cy="1079611"/>
      </dsp:txXfrm>
    </dsp:sp>
    <dsp:sp modelId="{F55C0F19-ACD0-452E-8743-4A25E747654D}">
      <dsp:nvSpPr>
        <dsp:cNvPr id="0" name=""/>
        <dsp:cNvSpPr/>
      </dsp:nvSpPr>
      <dsp:spPr>
        <a:xfrm rot="5400000">
          <a:off x="4344335" y="268223"/>
          <a:ext cx="937021" cy="555955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123825" rIns="91440" bIns="123825" numCol="1" spcCol="1270" anchor="ctr" anchorCtr="0">
          <a:noAutofit/>
        </a:bodyPr>
        <a:lstStyle/>
        <a:p>
          <a:pPr marL="57150" lvl="1" indent="-57150" algn="l" defTabSz="422275" rtl="0">
            <a:lnSpc>
              <a:spcPct val="90000"/>
            </a:lnSpc>
            <a:spcBef>
              <a:spcPct val="0"/>
            </a:spcBef>
            <a:spcAft>
              <a:spcPct val="15000"/>
            </a:spcAft>
            <a:buChar char="••"/>
          </a:pPr>
          <a:r>
            <a:rPr lang="es-ES_tradnl" sz="950" kern="1200" noProof="0" dirty="0" smtClean="0"/>
            <a:t>Establecer </a:t>
          </a:r>
          <a:r>
            <a:rPr lang="es-ES_tradnl" sz="950" kern="1200" noProof="0" dirty="0"/>
            <a:t>un conjunto de </a:t>
          </a:r>
          <a:r>
            <a:rPr lang="es-ES_tradnl" sz="950" kern="1200" noProof="0" dirty="0">
              <a:hlinkClick xmlns:r="http://schemas.openxmlformats.org/officeDocument/2006/relationships" r:id="rId6"/>
            </a:rPr>
            <a:t>políticas y estándares</a:t>
          </a:r>
          <a:r>
            <a:rPr lang="es-ES_tradnl" sz="950" kern="1200" noProof="0" dirty="0"/>
            <a:t> que proporcionen un nivel base de seguridad de las aplicaciones, para que todo el equipo de desarrollo lo pueda incorporar.</a:t>
          </a:r>
        </a:p>
        <a:p>
          <a:pPr marL="57150" lvl="1" indent="-57150" algn="l" defTabSz="422275" rtl="0">
            <a:lnSpc>
              <a:spcPct val="90000"/>
            </a:lnSpc>
            <a:spcBef>
              <a:spcPct val="0"/>
            </a:spcBef>
            <a:spcAft>
              <a:spcPct val="15000"/>
            </a:spcAft>
            <a:buChar char="••"/>
          </a:pPr>
          <a:r>
            <a:rPr lang="es-ES_tradnl" sz="950" kern="1200" noProof="0" dirty="0" smtClean="0"/>
            <a:t>Definir</a:t>
          </a:r>
          <a:r>
            <a:rPr lang="en-US" sz="950" kern="1200" noProof="0" dirty="0" smtClean="0"/>
            <a:t> </a:t>
          </a:r>
          <a:r>
            <a:rPr lang="es-ES_tradnl" sz="950" kern="1200" noProof="0" dirty="0" smtClean="0"/>
            <a:t>un </a:t>
          </a:r>
          <a:r>
            <a:rPr lang="es-ES_tradnl" sz="950" kern="1200" noProof="0" dirty="0">
              <a:hlinkClick xmlns:r="http://schemas.openxmlformats.org/officeDocument/2006/relationships" r:id="rId7"/>
            </a:rPr>
            <a:t>conjunto de controles de seguridad reutilizables común</a:t>
          </a:r>
          <a:r>
            <a:rPr lang="es-ES_tradnl" sz="950" kern="1200" noProof="0" dirty="0"/>
            <a:t> que complemente a esas políticas y estándares y proporcione una guía en su uso en el diseño y desarrollo.</a:t>
          </a:r>
        </a:p>
        <a:p>
          <a:pPr marL="57150" lvl="1" indent="-57150" algn="l" defTabSz="422275" rtl="0">
            <a:lnSpc>
              <a:spcPct val="90000"/>
            </a:lnSpc>
            <a:spcBef>
              <a:spcPct val="0"/>
            </a:spcBef>
            <a:spcAft>
              <a:spcPct val="15000"/>
            </a:spcAft>
            <a:buChar char="••"/>
          </a:pPr>
          <a:r>
            <a:rPr lang="es-ES_tradnl" sz="950" kern="1200" noProof="0" dirty="0" smtClean="0"/>
            <a:t>Establecer </a:t>
          </a:r>
          <a:r>
            <a:rPr lang="es-ES_tradnl" sz="950" kern="1200" noProof="0" dirty="0"/>
            <a:t>un </a:t>
          </a:r>
          <a:r>
            <a:rPr lang="es-ES_tradnl" sz="950" kern="1200" noProof="0" dirty="0">
              <a:hlinkClick xmlns:r="http://schemas.openxmlformats.org/officeDocument/2006/relationships" r:id="rId8"/>
            </a:rPr>
            <a:t>perfil de formación en</a:t>
          </a:r>
          <a:r>
            <a:rPr lang="es-ES_tradnl" sz="950" kern="1200" noProof="0" dirty="0" smtClean="0">
              <a:hlinkClick xmlns:r="http://schemas.openxmlformats.org/officeDocument/2006/relationships" r:id="rId8"/>
            </a:rPr>
            <a:t> </a:t>
          </a:r>
          <a:r>
            <a:rPr lang="en-US" sz="950" kern="1200" noProof="0" dirty="0" smtClean="0">
              <a:hlinkClick xmlns:r="http://schemas.openxmlformats.org/officeDocument/2006/relationships" r:id="rId8"/>
            </a:rPr>
            <a:t>seguridad en aplicaciones</a:t>
          </a:r>
          <a:r>
            <a:rPr lang="es-ES_tradnl" sz="950" kern="1200" noProof="0" dirty="0" smtClean="0"/>
            <a:t> </a:t>
          </a:r>
          <a:r>
            <a:rPr lang="es-ES_tradnl" sz="950" kern="1200" noProof="0" dirty="0"/>
            <a:t>que sea un requisito, dirigido a los diferentes roles y temáticas de desarrollo.</a:t>
          </a:r>
        </a:p>
      </dsp:txBody>
      <dsp:txXfrm rot="-5400000">
        <a:off x="2033070" y="2625230"/>
        <a:ext cx="5513810" cy="845537"/>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s-ES_tradnl" sz="1050" b="1" kern="1200" noProof="0" dirty="0" smtClean="0"/>
            <a:t>Ayudar </a:t>
          </a:r>
          <a:r>
            <a:rPr lang="es-ES_tradnl" sz="1050" b="1" kern="1200" noProof="0" dirty="0"/>
            <a:t>con una base robusta</a:t>
          </a:r>
        </a:p>
      </dsp:txBody>
      <dsp:txXfrm>
        <a:off x="1140010" y="2508194"/>
        <a:ext cx="847227" cy="1079611"/>
      </dsp:txXfrm>
    </dsp:sp>
    <dsp:sp modelId="{1BBF15A1-D05A-4DF7-B79B-CA1460F5C0E4}">
      <dsp:nvSpPr>
        <dsp:cNvPr id="0" name=""/>
        <dsp:cNvSpPr/>
      </dsp:nvSpPr>
      <dsp:spPr>
        <a:xfrm rot="5400000">
          <a:off x="4344335" y="1498065"/>
          <a:ext cx="937021" cy="555955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123825" rIns="91440" bIns="123825" numCol="1" spcCol="1270" anchor="ctr" anchorCtr="0">
          <a:noAutofit/>
        </a:bodyPr>
        <a:lstStyle/>
        <a:p>
          <a:pPr marL="57150" lvl="1" indent="-57150" algn="l" defTabSz="422275" rtl="0">
            <a:lnSpc>
              <a:spcPct val="90000"/>
            </a:lnSpc>
            <a:spcBef>
              <a:spcPct val="0"/>
            </a:spcBef>
            <a:spcAft>
              <a:spcPct val="15000"/>
            </a:spcAft>
            <a:buChar char="••"/>
          </a:pPr>
          <a:r>
            <a:rPr lang="es-ES_tradnl" sz="950" kern="1200" noProof="0" dirty="0" smtClean="0"/>
            <a:t>Definir </a:t>
          </a:r>
          <a:r>
            <a:rPr lang="es-ES_tradnl" sz="950" kern="1200" noProof="0" dirty="0"/>
            <a:t>e </a:t>
          </a:r>
          <a:r>
            <a:rPr lang="es-ES_tradnl" sz="950" kern="1200" noProof="0" dirty="0" smtClean="0"/>
            <a:t>integrar </a:t>
          </a:r>
          <a:r>
            <a:rPr lang="es-ES_tradnl" sz="950" kern="1200" noProof="0" dirty="0"/>
            <a:t>actividades de </a:t>
          </a:r>
          <a:r>
            <a:rPr lang="es-ES_tradnl" sz="950" kern="1200" noProof="0" dirty="0">
              <a:hlinkClick xmlns:r="http://schemas.openxmlformats.org/officeDocument/2006/relationships" r:id="rId9"/>
            </a:rPr>
            <a:t>implementación de seguridad</a:t>
          </a:r>
          <a:r>
            <a:rPr lang="es-ES_tradnl" sz="950" kern="1200" noProof="0" dirty="0"/>
            <a:t> y </a:t>
          </a:r>
          <a:r>
            <a:rPr lang="es-ES_tradnl" sz="950" kern="1200" noProof="0" dirty="0">
              <a:hlinkClick xmlns:r="http://schemas.openxmlformats.org/officeDocument/2006/relationships" r:id="rId10"/>
            </a:rPr>
            <a:t>verificación</a:t>
          </a:r>
          <a:r>
            <a:rPr lang="es-ES_tradnl" sz="950" kern="1200" noProof="0" dirty="0"/>
            <a:t> en los procesos operativos y de desarrollo existentes. Estas actividades incluyen el </a:t>
          </a:r>
          <a:r>
            <a:rPr lang="es-ES_tradnl" sz="950" kern="1200" noProof="0" dirty="0">
              <a:hlinkClick xmlns:r="http://schemas.openxmlformats.org/officeDocument/2006/relationships" r:id="rId11"/>
            </a:rPr>
            <a:t>Modelado de Amenazas</a:t>
          </a:r>
          <a:r>
            <a:rPr lang="es-ES_tradnl" sz="950" kern="1200" noProof="0" dirty="0"/>
            <a:t>, Diseño y </a:t>
          </a:r>
          <a:r>
            <a:rPr lang="es-ES_tradnl" sz="950" kern="1200" noProof="0" dirty="0">
              <a:hlinkClick xmlns:r="http://schemas.openxmlformats.org/officeDocument/2006/relationships" r:id="rId12"/>
            </a:rPr>
            <a:t>Revisión</a:t>
          </a:r>
          <a:r>
            <a:rPr lang="es-ES_tradnl" sz="950" kern="1200" noProof="0" dirty="0"/>
            <a:t> seguros, </a:t>
          </a:r>
          <a:r>
            <a:rPr lang="es-ES_tradnl" sz="950" kern="1200" noProof="0" dirty="0" smtClean="0"/>
            <a:t>Programación</a:t>
          </a:r>
          <a:r>
            <a:rPr lang="en-US" sz="950" kern="1200" noProof="0" dirty="0" smtClean="0"/>
            <a:t> </a:t>
          </a:r>
          <a:r>
            <a:rPr lang="es-ES_tradnl" sz="950" kern="1200" noProof="0" dirty="0" smtClean="0"/>
            <a:t>Segura </a:t>
          </a:r>
          <a:r>
            <a:rPr lang="es-ES_tradnl" sz="950" kern="1200" noProof="0" dirty="0"/>
            <a:t>y </a:t>
          </a:r>
          <a:r>
            <a:rPr lang="es-ES_tradnl" sz="950" kern="1200" noProof="0" dirty="0">
              <a:hlinkClick xmlns:r="http://schemas.openxmlformats.org/officeDocument/2006/relationships" r:id="rId13"/>
            </a:rPr>
            <a:t>Análisis de Código</a:t>
          </a:r>
          <a:r>
            <a:rPr lang="es-ES_tradnl" sz="950" kern="1200" noProof="0" dirty="0"/>
            <a:t>, </a:t>
          </a:r>
          <a:r>
            <a:rPr lang="es-ES_tradnl" sz="950" kern="1200" noProof="0" dirty="0">
              <a:hlinkClick xmlns:r="http://schemas.openxmlformats.org/officeDocument/2006/relationships" r:id="rId14"/>
            </a:rPr>
            <a:t>Pruebas de Intrusión</a:t>
          </a:r>
          <a:r>
            <a:rPr lang="es-ES_tradnl" sz="950" kern="1200" noProof="0" dirty="0"/>
            <a:t>, Remediación, etc.</a:t>
          </a:r>
        </a:p>
        <a:p>
          <a:pPr marL="57150" lvl="1" indent="-57150" algn="l" defTabSz="422275" rtl="0">
            <a:lnSpc>
              <a:spcPct val="90000"/>
            </a:lnSpc>
            <a:spcBef>
              <a:spcPct val="0"/>
            </a:spcBef>
            <a:spcAft>
              <a:spcPct val="15000"/>
            </a:spcAft>
            <a:buChar char="••"/>
          </a:pPr>
          <a:r>
            <a:rPr lang="es-ES_tradnl" sz="950" kern="1200" noProof="0" dirty="0" smtClean="0"/>
            <a:t>Proveer </a:t>
          </a:r>
          <a:r>
            <a:rPr lang="es-ES_tradnl" sz="950" kern="1200" noProof="0" dirty="0"/>
            <a:t>de expertos en cada materia y de </a:t>
          </a:r>
          <a:r>
            <a:rPr lang="es-ES_tradnl" sz="950" kern="1200" noProof="0" dirty="0">
              <a:hlinkClick xmlns:r="http://schemas.openxmlformats.org/officeDocument/2006/relationships" r:id="rId15"/>
            </a:rPr>
            <a:t>servicios de soporte para los equipos de proyecto y desarrollo</a:t>
          </a:r>
          <a:r>
            <a:rPr lang="es-ES_tradnl" sz="950" kern="1200" noProof="0" dirty="0"/>
            <a:t>.</a:t>
          </a:r>
        </a:p>
      </dsp:txBody>
      <dsp:txXfrm rot="-5400000">
        <a:off x="2033070" y="3855072"/>
        <a:ext cx="5513810" cy="845537"/>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s-ES_tradnl" sz="1050" b="1" kern="1200" noProof="0" dirty="0" smtClean="0"/>
            <a:t>Integrar </a:t>
          </a:r>
          <a:r>
            <a:rPr lang="es-ES_tradnl" sz="1050" b="1" kern="1200" noProof="0" dirty="0"/>
            <a:t>la Seguridad en los Procesos Existentes</a:t>
          </a:r>
        </a:p>
      </dsp:txBody>
      <dsp:txXfrm>
        <a:off x="1140010" y="3738035"/>
        <a:ext cx="847227" cy="1079611"/>
      </dsp:txXfrm>
    </dsp:sp>
    <dsp:sp modelId="{BCBAC2F4-E546-4A38-8714-1F12CC525401}">
      <dsp:nvSpPr>
        <dsp:cNvPr id="0" name=""/>
        <dsp:cNvSpPr/>
      </dsp:nvSpPr>
      <dsp:spPr>
        <a:xfrm rot="5400000">
          <a:off x="4344335" y="2727906"/>
          <a:ext cx="937021" cy="555955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123825" rIns="91440" bIns="123825" numCol="1" spcCol="1270" anchor="ctr" anchorCtr="0">
          <a:noAutofit/>
        </a:bodyPr>
        <a:lstStyle/>
        <a:p>
          <a:pPr marL="57150" lvl="1" indent="-57150" algn="l" defTabSz="422275" rtl="0">
            <a:lnSpc>
              <a:spcPct val="90000"/>
            </a:lnSpc>
            <a:spcBef>
              <a:spcPct val="0"/>
            </a:spcBef>
            <a:spcAft>
              <a:spcPct val="15000"/>
            </a:spcAft>
            <a:buChar char="••"/>
          </a:pPr>
          <a:r>
            <a:rPr lang="es-ES_tradnl" sz="950" kern="1200" noProof="0" dirty="0" smtClean="0"/>
            <a:t>Gestionar a través de </a:t>
          </a:r>
          <a:r>
            <a:rPr lang="es-ES_tradnl" sz="950" kern="1200" noProof="0" dirty="0"/>
            <a:t>métricas</a:t>
          </a:r>
          <a:r>
            <a:rPr lang="es-ES_tradnl" sz="950" kern="1200" noProof="0" dirty="0" smtClean="0"/>
            <a:t>.</a:t>
          </a:r>
          <a:r>
            <a:rPr lang="en-US" sz="950" kern="1200" noProof="0" dirty="0" smtClean="0"/>
            <a:t> </a:t>
          </a:r>
          <a:r>
            <a:rPr lang="es-ES_tradnl" sz="950" kern="1200" noProof="0" dirty="0" smtClean="0"/>
            <a:t>Manejar </a:t>
          </a:r>
          <a:r>
            <a:rPr lang="es-ES_tradnl" sz="950" kern="1200" noProof="0" dirty="0"/>
            <a:t>las decisiones de mejora y provisión de recursos económicos </a:t>
          </a:r>
          <a:r>
            <a:rPr lang="es-ES_tradnl" sz="950" kern="1200" noProof="0" dirty="0" smtClean="0"/>
            <a:t>basándose </a:t>
          </a:r>
          <a:r>
            <a:rPr lang="es-ES_tradnl" sz="950" kern="1200" noProof="0" dirty="0"/>
            <a:t>en las métricas y el análisis de los datos </a:t>
          </a:r>
          <a:r>
            <a:rPr lang="es-ES_tradnl" sz="950" kern="1200" noProof="0" dirty="0" smtClean="0"/>
            <a:t>capturados. </a:t>
          </a:r>
          <a:r>
            <a:rPr lang="es-ES_tradnl" sz="950" kern="1200" noProof="0" dirty="0"/>
            <a:t>Las métricas incluyen el seguimiento de las </a:t>
          </a:r>
          <a:r>
            <a:rPr lang="es-ES_tradnl" sz="950" kern="1200" noProof="0" dirty="0" smtClean="0"/>
            <a:t>prácticas/actividades </a:t>
          </a:r>
          <a:r>
            <a:rPr lang="es-ES_tradnl" sz="950" kern="1200" noProof="0" dirty="0"/>
            <a:t>de seguridad, vulnerabilidades </a:t>
          </a:r>
          <a:r>
            <a:rPr lang="es-ES_tradnl" sz="950" kern="1200" noProof="0" dirty="0" smtClean="0"/>
            <a:t>introducidas</a:t>
          </a:r>
          <a:r>
            <a:rPr lang="es-ES_tradnl" sz="950" kern="1200" noProof="0" dirty="0"/>
            <a:t>, mitigadas, cobertura de la aplicación, etc.</a:t>
          </a:r>
        </a:p>
        <a:p>
          <a:pPr marL="57150" lvl="1" indent="-57150" algn="l" defTabSz="422275" rtl="0">
            <a:lnSpc>
              <a:spcPct val="90000"/>
            </a:lnSpc>
            <a:spcBef>
              <a:spcPct val="0"/>
            </a:spcBef>
            <a:spcAft>
              <a:spcPct val="15000"/>
            </a:spcAft>
            <a:buChar char="••"/>
          </a:pPr>
          <a:r>
            <a:rPr lang="es-ES_tradnl" sz="950" kern="1200" noProof="0" dirty="0" smtClean="0"/>
            <a:t>Analizar </a:t>
          </a:r>
          <a:r>
            <a:rPr lang="es-ES_tradnl" sz="950" kern="1200" noProof="0" dirty="0"/>
            <a:t>los datos de las actividades de implementación y verificación para buscar las causas de origen y patrones en las vulnerabilidades para poder conducir así mejoras estratégicas en la organización.</a:t>
          </a:r>
        </a:p>
      </dsp:txBody>
      <dsp:txXfrm rot="-5400000">
        <a:off x="2033070" y="5084913"/>
        <a:ext cx="5513810" cy="845537"/>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s-ES_tradnl" sz="1050" b="1" u="none" kern="1200" noProof="0" dirty="0" smtClean="0"/>
            <a:t>Proporcionar </a:t>
          </a:r>
          <a:r>
            <a:rPr lang="es-ES_tradnl" sz="1050" b="1" u="none" kern="1200" noProof="0" dirty="0"/>
            <a:t>una visión de gestión</a:t>
          </a:r>
        </a:p>
      </dsp:txBody>
      <dsp:txXfrm>
        <a:off x="1140010" y="4967876"/>
        <a:ext cx="847227" cy="107961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875393-9CE0-40DD-A78A-34757A3496C9}" type="datetimeFigureOut">
              <a:rPr lang="en-US" smtClean="0"/>
              <a:pPr/>
              <a:t>1/22/2011</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4149146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we squeeze</a:t>
            </a:r>
            <a:r>
              <a:rPr lang="en-US" baseline="0" dirty="0" smtClean="0"/>
              <a:t> a mention of ‘parameter tampering’?</a:t>
            </a:r>
          </a:p>
          <a:p>
            <a:r>
              <a:rPr lang="en-US" baseline="0" dirty="0" smtClean="0"/>
              <a:t>It would also be nice to mention query constraints as a defense but maybe that’s too esoteric.</a:t>
            </a:r>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accent1"/>
          </a:solidFill>
          <a:ln w="19050">
            <a:solidFill>
              <a:schemeClr val="tx2"/>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smtClean="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accent1"/>
                </a:solidFill>
              </a:defRPr>
            </a:lvl1pPr>
          </a:lstStyle>
          <a:p>
            <a:r>
              <a:rPr lang="en-US" dirty="0" smtClean="0"/>
              <a:t>Enter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hyperlink" Target="http://www.owasp.org/index.php/ASVS" TargetMode="External"/><Relationship Id="rId3" Type="http://schemas.openxmlformats.org/officeDocument/2006/relationships/notesSlide" Target="../notesSlides/notesSlide10.xml"/><Relationship Id="rId7" Type="http://schemas.openxmlformats.org/officeDocument/2006/relationships/hyperlink" Target="http://owasp-esapi-java.googlecode.com/svn/trunk_doc/latest/org/owasp/esapi/AccessController.html" TargetMode="External"/><Relationship Id="rId12" Type="http://schemas.openxmlformats.org/officeDocument/2006/relationships/hyperlink" Target="http://www.owasp.org/index.php/ESAPI" TargetMode="Externa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hyperlink" Target="http://owasp-esapi-java.googlecode.com/svn/trunk_doc/org/owasp/esapi/AccessReferenceMap.html" TargetMode="External"/><Relationship Id="rId11" Type="http://schemas.openxmlformats.org/officeDocument/2006/relationships/hyperlink" Target="http://cwe.mitre.org/data/definitions/22.html" TargetMode="External"/><Relationship Id="rId5" Type="http://schemas.openxmlformats.org/officeDocument/2006/relationships/hyperlink" Target="http://owasp-esapi-java.googlecode.com/svn/trunk_doc/latest/org/owasp/esapi/AccessReferenceMap.html" TargetMode="External"/><Relationship Id="rId10" Type="http://schemas.openxmlformats.org/officeDocument/2006/relationships/hyperlink" Target="http://cwe.mitre.org/data/definitions/639.html" TargetMode="External"/><Relationship Id="rId4" Type="http://schemas.openxmlformats.org/officeDocument/2006/relationships/hyperlink" Target="http://www.owasp.org/index.php/Top_10_2007-Insecure_Direct_Object_Reference" TargetMode="External"/><Relationship Id="rId9" Type="http://schemas.openxmlformats.org/officeDocument/2006/relationships/hyperlink" Target="http://www.owasp.org/index.php/Command_Injection"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ww.owasp.org/index.php/ESAPI" TargetMode="External"/><Relationship Id="rId3" Type="http://schemas.openxmlformats.org/officeDocument/2006/relationships/notesSlide" Target="../notesSlides/notesSlide11.xml"/><Relationship Id="rId7" Type="http://schemas.openxmlformats.org/officeDocument/2006/relationships/hyperlink" Target="http://www.owasp.org/index.php/CSRFGuard" TargetMode="External"/><Relationship Id="rId12" Type="http://schemas.openxmlformats.org/officeDocument/2006/relationships/hyperlink" Target="http://cwe.mitre.org/data/definitions/352.html" TargetMode="Externa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hyperlink" Target="http://www.owasp.org/index.php/Cross-Site_Request_Forgery_(CSRF)_Prevention_Cheat_Sheet" TargetMode="External"/><Relationship Id="rId11" Type="http://schemas.openxmlformats.org/officeDocument/2006/relationships/hyperlink" Target="http://www.owasp.org/index.php/CSRFTester" TargetMode="External"/><Relationship Id="rId5" Type="http://schemas.openxmlformats.org/officeDocument/2006/relationships/hyperlink" Target="http://www.owasp.org/index.php/CSRF" TargetMode="External"/><Relationship Id="rId10" Type="http://schemas.openxmlformats.org/officeDocument/2006/relationships/hyperlink" Target="http://www.owasp.org/index.php/Testing_for_CSRF_(OWASP-SM-005)" TargetMode="External"/><Relationship Id="rId4" Type="http://schemas.openxmlformats.org/officeDocument/2006/relationships/hyperlink" Target="http://www.owasp.org/index.php/Command_Injection" TargetMode="External"/><Relationship Id="rId9" Type="http://schemas.openxmlformats.org/officeDocument/2006/relationships/hyperlink" Target="http://owasp-esapi-java.googlecode.com/svn/trunk_doc/latest/org/owasp/esapi/HTTPUtilities.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owasp.org/index.php/Testing_for_Error_Code_(OWASP-IG-006)" TargetMode="External"/><Relationship Id="rId13" Type="http://schemas.openxmlformats.org/officeDocument/2006/relationships/hyperlink" Target="http://cisecurity.org/en-us/?route=downloads.benchmarks" TargetMode="External"/><Relationship Id="rId3" Type="http://schemas.openxmlformats.org/officeDocument/2006/relationships/notesSlide" Target="../notesSlides/notesSlide12.xml"/><Relationship Id="rId7" Type="http://schemas.openxmlformats.org/officeDocument/2006/relationships/hyperlink" Target="http://www.owasp.org/index.php/Testing_for_configuration_management" TargetMode="External"/><Relationship Id="rId12" Type="http://schemas.openxmlformats.org/officeDocument/2006/relationships/hyperlink" Target="http://cwe.mitre.org/data/definitions/2.html" TargetMode="Externa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hyperlink" Target="http://www.owasp.org/index.php/Error_Handling" TargetMode="External"/><Relationship Id="rId11" Type="http://schemas.openxmlformats.org/officeDocument/2006/relationships/hyperlink" Target="http://www.pcmag.com/article2/0,2817,11525,00.asp" TargetMode="External"/><Relationship Id="rId5" Type="http://schemas.openxmlformats.org/officeDocument/2006/relationships/hyperlink" Target="http://www.owasp.org/index.php/Configuration"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www.owasp.org/index.php/Top_10_2007-Insecure_Direct_Object_Reference" TargetMode="External"/><Relationship Id="rId9" Type="http://schemas.openxmlformats.org/officeDocument/2006/relationships/hyperlink" Target="http://www.owasp.org/index.php/A10_2004_Insecure_Configuration_Management"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owasp.org/index.php/Codereview-Cryptography" TargetMode="External"/><Relationship Id="rId3" Type="http://schemas.openxmlformats.org/officeDocument/2006/relationships/notesSlide" Target="../notesSlides/notesSlide13.xml"/><Relationship Id="rId7" Type="http://schemas.openxmlformats.org/officeDocument/2006/relationships/hyperlink" Target="http://www.owasp.org/index.php/Guide_to_Cryptography#Insecure_transmission_of_secrets" TargetMode="External"/><Relationship Id="rId12" Type="http://schemas.openxmlformats.org/officeDocument/2006/relationships/hyperlink" Target="http://cwe.mitre.org/data/definitions/326.html" TargetMode="External"/><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hyperlink" Target="http://owasp-esapi-java.googlecode.com/svn/trunk_doc/latest/org/owasp/esapi/Encryptor.html" TargetMode="External"/><Relationship Id="rId11" Type="http://schemas.openxmlformats.org/officeDocument/2006/relationships/hyperlink" Target="http://cwe.mitre.org/data/definitions/312.html"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cwe.mitre.org/data/definitions/310.html" TargetMode="External"/><Relationship Id="rId4" Type="http://schemas.openxmlformats.org/officeDocument/2006/relationships/hyperlink" Target="http://www.owasp.org/index.php/ASVS#tab=Download" TargetMode="External"/><Relationship Id="rId9" Type="http://schemas.openxmlformats.org/officeDocument/2006/relationships/hyperlink" Target="http://www.owasp.org/index.php/Command_Injectio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www.owasp.org/index.php/Forced_browsing" TargetMode="External"/><Relationship Id="rId3" Type="http://schemas.openxmlformats.org/officeDocument/2006/relationships/notesSlide" Target="../notesSlides/notesSlide14.xml"/><Relationship Id="rId7" Type="http://schemas.openxmlformats.org/officeDocument/2006/relationships/hyperlink" Target="http://www.owasp.org/index.php/Testing_for_Path_Traversal" TargetMode="External"/><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hyperlink" Target="http://www.owasp.org/index.php/Guide_to_Authorization" TargetMode="External"/><Relationship Id="rId11" Type="http://schemas.openxmlformats.org/officeDocument/2006/relationships/hyperlink" Target="http://cwe.mitre.org/data/definitions/285.html" TargetMode="External"/><Relationship Id="rId5" Type="http://schemas.openxmlformats.org/officeDocument/2006/relationships/hyperlink" Target="http://owasp-esapi-java.googlecode.com/svn/trunk_doc/latest/org/owasp/esapi/AccessController.html"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www.owasp.org/index.php/Top_10_2007-Failure_to_Restrict_URL_Access" TargetMode="External"/><Relationship Id="rId9" Type="http://schemas.openxmlformats.org/officeDocument/2006/relationships/hyperlink" Target="http://www.owasp.org/index.php/ASVS#tab=Download"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www.owasp.org/index.php/Testing_for_SSL-TLS" TargetMode="External"/><Relationship Id="rId3" Type="http://schemas.openxmlformats.org/officeDocument/2006/relationships/notesSlide" Target="../notesSlides/notesSlide15.xml"/><Relationship Id="rId7" Type="http://schemas.openxmlformats.org/officeDocument/2006/relationships/hyperlink" Target="http://www.owasp.org/index.php/Guide_to_Cryptography#Insecure_transmission_of_secrets" TargetMode="External"/><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hyperlink" Target="http://www.owasp.org/index.php/Top_10_2007-Insecure_Communications" TargetMode="External"/><Relationship Id="rId11" Type="http://schemas.openxmlformats.org/officeDocument/2006/relationships/hyperlink" Target="http://csrc.nist.gov/publications/fips/fips140-2/fips1402.pdf" TargetMode="External"/><Relationship Id="rId5" Type="http://schemas.openxmlformats.org/officeDocument/2006/relationships/hyperlink" Target="http://www.owasp.org/index.php/Transport_Layer_Protection_Cheat_Sheet" TargetMode="External"/><Relationship Id="rId10" Type="http://schemas.openxmlformats.org/officeDocument/2006/relationships/hyperlink" Target="https://www.ssllabs.com/ssldb/index.html" TargetMode="External"/><Relationship Id="rId4" Type="http://schemas.openxmlformats.org/officeDocument/2006/relationships/hyperlink" Target="http://www.owasp.org/index.php/Top_10_2007-Failure_to_Restrict_URL_Access" TargetMode="External"/><Relationship Id="rId9" Type="http://schemas.openxmlformats.org/officeDocument/2006/relationships/hyperlink" Target="http://cwe.mitre.org/data/definitions/319.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cwe.mitre.org/data/definitions/601.html"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hyperlink" Target="http://owasp-esapi-java.googlecode.com/svn/trunk_doc/latest/org/owasp/esapi/filters/SecurityWrapperResponse.html#sendRedirect(java.lang.String)" TargetMode="External"/><Relationship Id="rId5" Type="http://schemas.openxmlformats.org/officeDocument/2006/relationships/hyperlink" Target="http://www.owasp.org/index.php/Open_redirect" TargetMode="External"/><Relationship Id="rId10" Type="http://schemas.openxmlformats.org/officeDocument/2006/relationships/hyperlink" Target="http://googlewebmastercentral.blogspot.com/2009/01/open-redirect-urls-is-your-site-being.html" TargetMode="External"/><Relationship Id="rId4" Type="http://schemas.openxmlformats.org/officeDocument/2006/relationships/hyperlink" Target="http://www.owasp.org/index.php/Top_10_2007-Failure_to_Restrict_URL_Access" TargetMode="External"/><Relationship Id="rId9" Type="http://schemas.openxmlformats.org/officeDocument/2006/relationships/hyperlink" Target="http://projects.webappsec.org/URL-Redirector-Abuse" TargetMode="Externa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notesSlide" Target="../notesSlides/notesSlide17.xml"/><Relationship Id="rId7" Type="http://schemas.openxmlformats.org/officeDocument/2006/relationships/diagramLayout" Target="../diagrams/layout2.xml"/><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diagramData" Target="../diagrams/data2.xml"/><Relationship Id="rId5" Type="http://schemas.openxmlformats.org/officeDocument/2006/relationships/hyperlink" Target="http://stores.lulu.com/owasp" TargetMode="External"/><Relationship Id="rId10" Type="http://schemas.microsoft.com/office/2007/relationships/diagramDrawing" Target="../diagrams/drawing2.xml"/><Relationship Id="rId4" Type="http://schemas.openxmlformats.org/officeDocument/2006/relationships/hyperlink" Target="http://www.owasp.org/" TargetMode="External"/><Relationship Id="rId9" Type="http://schemas.openxmlformats.org/officeDocument/2006/relationships/diagramColors" Target="../diagrams/colors2.xml"/></Relationships>
</file>

<file path=ppt/slides/_rels/slide18.xml.rels><?xml version="1.0" encoding="UTF-8" standalone="yes"?>
<Relationships xmlns="http://schemas.openxmlformats.org/package/2006/relationships"><Relationship Id="rId8" Type="http://schemas.openxmlformats.org/officeDocument/2006/relationships/hyperlink" Target="http://www.owasp.org/index.php/Code_Review_Guide" TargetMode="External"/><Relationship Id="rId3" Type="http://schemas.openxmlformats.org/officeDocument/2006/relationships/notesSlide" Target="../notesSlides/notesSlide18.xml"/><Relationship Id="rId7" Type="http://schemas.openxmlformats.org/officeDocument/2006/relationships/hyperlink" Target="http://www.owasp.org/index.php/Testing_Guide" TargetMode="External"/><Relationship Id="rId12" Type="http://schemas.openxmlformats.org/officeDocument/2006/relationships/hyperlink" Target="http://www.owasp.org/index.php/WebScarab" TargetMode="Externa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www.owasp.org/index.php/Guide" TargetMode="External"/><Relationship Id="rId11" Type="http://schemas.openxmlformats.org/officeDocument/2006/relationships/hyperlink" Target="http://www.owasp.org/index.php/OWASP_O2_Platform" TargetMode="External"/><Relationship Id="rId5" Type="http://schemas.openxmlformats.org/officeDocument/2006/relationships/hyperlink" Target="http://www.owasp.org/index.php/Category:OWASP_Live_CD_Project" TargetMode="External"/><Relationship Id="rId10" Type="http://schemas.openxmlformats.org/officeDocument/2006/relationships/hyperlink" Target="http://www.owasp.org/index.php/Category:OWASP_Orizon_Project" TargetMode="External"/><Relationship Id="rId4" Type="http://schemas.openxmlformats.org/officeDocument/2006/relationships/hyperlink" Target="http://www.owasp.org/index.php/ASVS" TargetMode="External"/><Relationship Id="rId9" Type="http://schemas.openxmlformats.org/officeDocument/2006/relationships/hyperlink" Target="http://www.owasp.org/index.php/Category:OWASP_Code_Crawler" TargetMode="External"/></Relationships>
</file>

<file path=ppt/slides/_rels/slide1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9.xml"/><Relationship Id="rId7" Type="http://schemas.openxmlformats.org/officeDocument/2006/relationships/diagramColors" Target="../diagrams/colors3.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8" Type="http://schemas.openxmlformats.org/officeDocument/2006/relationships/hyperlink" Target="http://www.owasp.org/index.php/Top_10" TargetMode="External"/><Relationship Id="rId3" Type="http://schemas.openxmlformats.org/officeDocument/2006/relationships/notesSlide" Target="../notesSlides/notesSlide2.xml"/><Relationship Id="rId7" Type="http://schemas.openxmlformats.org/officeDocument/2006/relationships/hyperlink" Target="mailto:OWASP-TopTen@lists.owasp.org"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hyperlink" Target="http://www.owasp.org/index.php/Industry:Citations" TargetMode="External"/><Relationship Id="rId5" Type="http://schemas.openxmlformats.org/officeDocument/2006/relationships/image" Target="../media/image3.png"/><Relationship Id="rId4" Type="http://schemas.openxmlformats.org/officeDocument/2006/relationships/hyperlink" Target="http://creativecommons.org/licenses/by-sa/3.0/" TargetMode="External"/><Relationship Id="rId9" Type="http://schemas.openxmlformats.org/officeDocument/2006/relationships/hyperlink" Target="http://www.owasp.org/"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image" Target="../media/image5.jpeg"/><Relationship Id="rId5" Type="http://schemas.openxmlformats.org/officeDocument/2006/relationships/hyperlink" Target="http://www.owasp.org/index.php/OWASP_Risk_Rating_Methodology" TargetMode="External"/><Relationship Id="rId4" Type="http://schemas.openxmlformats.org/officeDocument/2006/relationships/hyperlink" Target="http://www.owasp.org/index.php/Top_10_2007"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projects.webappsec.org/Information-Leakage" TargetMode="External"/><Relationship Id="rId3" Type="http://schemas.openxmlformats.org/officeDocument/2006/relationships/notesSlide" Target="../notesSlides/notesSlide21.xml"/><Relationship Id="rId7" Type="http://schemas.openxmlformats.org/officeDocument/2006/relationships/hyperlink" Target="http://www.owasp.org/index.php/ApplicationLayerIntrustionDetection" TargetMode="External"/><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hyperlink" Target="http://www.owasp.org/index.php/Top_10_2007-A3" TargetMode="External"/><Relationship Id="rId5" Type="http://schemas.openxmlformats.org/officeDocument/2006/relationships/hyperlink" Target="http://www.owasp.org/index.php/Application_Denial_of_Service" TargetMode="External"/><Relationship Id="rId4" Type="http://schemas.openxmlformats.org/officeDocument/2006/relationships/hyperlink" Target="http://www.owasp.org/index.php/Clickjacking" TargetMode="External"/><Relationship Id="rId9" Type="http://schemas.openxmlformats.org/officeDocument/2006/relationships/hyperlink" Target="http://www.owasp.org/index.php/Top_10_2007-A6"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owasp.org/index.php/Category:Software_Assurance_Maturity_Model" TargetMode="External"/><Relationship Id="rId13" Type="http://schemas.openxmlformats.org/officeDocument/2006/relationships/hyperlink" Target="http://www.softtek.com/" TargetMode="External"/><Relationship Id="rId3" Type="http://schemas.openxmlformats.org/officeDocument/2006/relationships/notesSlide" Target="../notesSlides/notesSlide3.xml"/><Relationship Id="rId7" Type="http://schemas.openxmlformats.org/officeDocument/2006/relationships/hyperlink" Target="http://www.owasp.org/index.php/ASVS" TargetMode="External"/><Relationship Id="rId12" Type="http://schemas.openxmlformats.org/officeDocument/2006/relationships/hyperlink" Target="http://cve.mitre.org/" TargetMode="External"/><Relationship Id="rId2" Type="http://schemas.openxmlformats.org/officeDocument/2006/relationships/slideLayout" Target="../slideLayouts/slideLayout1.xml"/><Relationship Id="rId16" Type="http://schemas.openxmlformats.org/officeDocument/2006/relationships/image" Target="../media/image4.png"/><Relationship Id="rId1" Type="http://schemas.openxmlformats.org/officeDocument/2006/relationships/tags" Target="../tags/tag3.xml"/><Relationship Id="rId6" Type="http://schemas.openxmlformats.org/officeDocument/2006/relationships/hyperlink" Target="http://www.owasp.org/index.php/Category:OWASP_Code_Review_Project" TargetMode="External"/><Relationship Id="rId11" Type="http://schemas.openxmlformats.org/officeDocument/2006/relationships/hyperlink" Target="http://www.mitre.org/" TargetMode="External"/><Relationship Id="rId5" Type="http://schemas.openxmlformats.org/officeDocument/2006/relationships/hyperlink" Target="http://www.owasp.org/index.php/Category:OWASP_Testing_Project" TargetMode="External"/><Relationship Id="rId15" Type="http://schemas.openxmlformats.org/officeDocument/2006/relationships/hyperlink" Target="http://www.whitehatsec.com/home/resource/stats.html" TargetMode="External"/><Relationship Id="rId10" Type="http://schemas.openxmlformats.org/officeDocument/2006/relationships/hyperlink" Target="http://www.aspectsecurity.com/" TargetMode="External"/><Relationship Id="rId4" Type="http://schemas.openxmlformats.org/officeDocument/2006/relationships/hyperlink" Target="http://www.owasp.org/index.php/Guide" TargetMode="External"/><Relationship Id="rId9" Type="http://schemas.openxmlformats.org/officeDocument/2006/relationships/hyperlink" Target="http://www.owasp.org/index.php/Category:OWASP_CLASP_Project" TargetMode="External"/><Relationship Id="rId14" Type="http://schemas.openxmlformats.org/officeDocument/2006/relationships/hyperlink" Target="http://www.whitehatsec.com/"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hyperlink" Target="http://www.owasp.org/index.php/Threat_Risk_Modeling" TargetMode="External"/><Relationship Id="rId3" Type="http://schemas.openxmlformats.org/officeDocument/2006/relationships/notesSlide" Target="../notesSlides/notesSlide5.xml"/><Relationship Id="rId7" Type="http://schemas.openxmlformats.org/officeDocument/2006/relationships/hyperlink" Target="http://www.owasp.org/index.php/Command_Injection"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hyperlink" Target="http://www.owasp.org/index.php/Top_10_2007" TargetMode="External"/><Relationship Id="rId5" Type="http://schemas.openxmlformats.org/officeDocument/2006/relationships/hyperlink" Target="http://www.owasp.org/index.php/OWASP_Risk_Rating_Methodology" TargetMode="External"/><Relationship Id="rId10" Type="http://schemas.openxmlformats.org/officeDocument/2006/relationships/hyperlink" Target="http://msdn.microsoft.com/en-us/library/aa302419.aspx" TargetMode="External"/><Relationship Id="rId4" Type="http://schemas.openxmlformats.org/officeDocument/2006/relationships/hyperlink" Target="http://www.owasp.org/index.php/Top_10" TargetMode="External"/><Relationship Id="rId9" Type="http://schemas.openxmlformats.org/officeDocument/2006/relationships/hyperlink" Target="http://fairwiki.riskmanagementinsight.com/"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owasp-esapi-java.googlecode.com/svn/trunk_doc/latest/org/owasp/esapi/Validator.html" TargetMode="External"/><Relationship Id="rId13" Type="http://schemas.openxmlformats.org/officeDocument/2006/relationships/hyperlink" Target="http://cwe.mitre.org/data/definitions/77.html" TargetMode="External"/><Relationship Id="rId3" Type="http://schemas.openxmlformats.org/officeDocument/2006/relationships/notesSlide" Target="../notesSlides/notesSlide7.xml"/><Relationship Id="rId7" Type="http://schemas.openxmlformats.org/officeDocument/2006/relationships/hyperlink" Target="http://owasp-esapi-java.googlecode.com/svn/trunk_doc/latest/org/owasp/esapi/Encoder.html" TargetMode="External"/><Relationship Id="rId12" Type="http://schemas.openxmlformats.org/officeDocument/2006/relationships/hyperlink" Target="http://www.owasp.org/index.php/Reviewing_Code_for_OS_Injection" TargetMode="Externa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hyperlink" Target="https://www.owasp.org/index.php/SQL_Injection_Prevention_Cheat_Sheet" TargetMode="External"/><Relationship Id="rId11" Type="http://schemas.openxmlformats.org/officeDocument/2006/relationships/hyperlink" Target="http://www.owasp.org/index.php/Reviewing_Code_for_SQL_Injection" TargetMode="External"/><Relationship Id="rId5" Type="http://schemas.openxmlformats.org/officeDocument/2006/relationships/hyperlink" Target="http://www.owasp.org/index.php/Command_Injection" TargetMode="External"/><Relationship Id="rId15" Type="http://schemas.openxmlformats.org/officeDocument/2006/relationships/hyperlink" Target="http://www.owasp.org/index.php/ESAPI" TargetMode="External"/><Relationship Id="rId10" Type="http://schemas.openxmlformats.org/officeDocument/2006/relationships/hyperlink" Target="http://www.owasp.org/index.php/Testing_for_SQL_Injection_(OWASP-DV-005)" TargetMode="External"/><Relationship Id="rId4" Type="http://schemas.openxmlformats.org/officeDocument/2006/relationships/hyperlink" Target="http://www.owasp.org/index.php/Injection_Flaws" TargetMode="External"/><Relationship Id="rId9" Type="http://schemas.openxmlformats.org/officeDocument/2006/relationships/hyperlink" Target="http://www.owasp.org/index.php/ASVS#tab=Download" TargetMode="External"/><Relationship Id="rId14" Type="http://schemas.openxmlformats.org/officeDocument/2006/relationships/hyperlink" Target="http://cwe.mitre.org/data/definitions/89.html"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www.owasp.org/index.php/Testing_for_Data_Validation" TargetMode="External"/><Relationship Id="rId3" Type="http://schemas.openxmlformats.org/officeDocument/2006/relationships/notesSlide" Target="../notesSlides/notesSlide8.xml"/><Relationship Id="rId7" Type="http://schemas.openxmlformats.org/officeDocument/2006/relationships/hyperlink" Target="http://www.owasp.org/index.php/DOM_Based_XSS" TargetMode="External"/><Relationship Id="rId12" Type="http://schemas.openxmlformats.org/officeDocument/2006/relationships/hyperlink" Target="http://www.owasp.org/index.php/ASVS#tab=Download" TargetMode="External"/><Relationship Id="rId2" Type="http://schemas.openxmlformats.org/officeDocument/2006/relationships/slideLayout" Target="../slideLayouts/slideLayout1.xml"/><Relationship Id="rId16" Type="http://schemas.openxmlformats.org/officeDocument/2006/relationships/hyperlink" Target="http://ha.ckers.org/xss.html" TargetMode="External"/><Relationship Id="rId1" Type="http://schemas.openxmlformats.org/officeDocument/2006/relationships/tags" Target="../tags/tag7.xml"/><Relationship Id="rId6" Type="http://schemas.openxmlformats.org/officeDocument/2006/relationships/hyperlink" Target="http://www.owasp.org/index.php/Cross-site_Scripting_(XSS)#Reflected_XSS_Attacks" TargetMode="External"/><Relationship Id="rId11" Type="http://schemas.openxmlformats.org/officeDocument/2006/relationships/hyperlink" Target="http://owasp-esapi-java.googlecode.com/svn/trunk_doc/latest/org/owasp/esapi/Encoder.html" TargetMode="External"/><Relationship Id="rId5" Type="http://schemas.openxmlformats.org/officeDocument/2006/relationships/hyperlink" Target="http://www.owasp.org/index.php/Cross-site_Scripting_(XSS)#Stored_XSS_Attacks" TargetMode="External"/><Relationship Id="rId15" Type="http://schemas.openxmlformats.org/officeDocument/2006/relationships/hyperlink" Target="http://cwe.mitre.org/data/definitions/79.html" TargetMode="External"/><Relationship Id="rId10" Type="http://schemas.openxmlformats.org/officeDocument/2006/relationships/hyperlink" Target="http://www.owasp.org/index.php/ESAPI" TargetMode="External"/><Relationship Id="rId4" Type="http://schemas.openxmlformats.org/officeDocument/2006/relationships/hyperlink" Target="http://www.owasp.org/index.php/Cross-site_Scripting_(XSS)" TargetMode="External"/><Relationship Id="rId9" Type="http://schemas.openxmlformats.org/officeDocument/2006/relationships/hyperlink" Target="http://www.owasp.org/index.php/XSS_(Cross_Site_Scripting)_Prevention_Cheat_Sheet" TargetMode="External"/><Relationship Id="rId14" Type="http://schemas.openxmlformats.org/officeDocument/2006/relationships/hyperlink" Target="http://www.owasp.org/index.php/Reviewing_Code_for_Cross-site_scripting"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owasp-esapi-java.googlecode.com/svn/trunk_doc/latest/org/owasp/esapi/User.html" TargetMode="External"/><Relationship Id="rId3" Type="http://schemas.openxmlformats.org/officeDocument/2006/relationships/notesSlide" Target="../notesSlides/notesSlide9.xml"/><Relationship Id="rId7" Type="http://schemas.openxmlformats.org/officeDocument/2006/relationships/hyperlink" Target="http://owasp-esapi-java.googlecode.com/svn/trunk_doc/latest/org/owasp/esapi/Authenticator.html" TargetMode="External"/><Relationship Id="rId12" Type="http://schemas.openxmlformats.org/officeDocument/2006/relationships/hyperlink" Target="http://cwe.mitre.org/data/definitions/287.html" TargetMode="Externa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hyperlink" Target="http://www.owasp.org/index.php/Authentication_Cheat_Sheet"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www.owasp.org/index.php/Top_10_2007-Insecure_Direct_Object_Reference" TargetMode="External"/><Relationship Id="rId10" Type="http://schemas.openxmlformats.org/officeDocument/2006/relationships/hyperlink" Target="http://www.owasp.org/index.php/Testing_for_authentication" TargetMode="External"/><Relationship Id="rId4" Type="http://schemas.openxmlformats.org/officeDocument/2006/relationships/hyperlink" Target="http://www.owasp.org/index.php/ASVS" TargetMode="External"/><Relationship Id="rId9" Type="http://schemas.openxmlformats.org/officeDocument/2006/relationships/hyperlink" Target="http://www.owasp.org/index.php/Guide_to_Authent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owasptop10_front_spanish.png"/>
          <p:cNvPicPr>
            <a:picLocks noChangeAspect="1"/>
          </p:cNvPicPr>
          <p:nvPr/>
        </p:nvPicPr>
        <p:blipFill>
          <a:blip r:embed="rId4"/>
          <a:stretch>
            <a:fillRect/>
          </a:stretch>
        </p:blipFill>
        <p:spPr>
          <a:xfrm>
            <a:off x="0" y="2028"/>
            <a:ext cx="6858000" cy="9139944"/>
          </a:xfrm>
          <a:prstGeom prst="rect">
            <a:avLst/>
          </a:prstGeom>
        </p:spPr>
      </p:pic>
      <p:pic>
        <p:nvPicPr>
          <p:cNvPr id="9" name="Picture 8" descr="edicion espanol.png"/>
          <p:cNvPicPr>
            <a:picLocks noChangeAspect="1"/>
          </p:cNvPicPr>
          <p:nvPr/>
        </p:nvPicPr>
        <p:blipFill>
          <a:blip r:embed="rId5"/>
          <a:stretch>
            <a:fillRect/>
          </a:stretch>
        </p:blipFill>
        <p:spPr>
          <a:xfrm>
            <a:off x="0" y="3553691"/>
            <a:ext cx="6858000" cy="1246909"/>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2506753397"/>
              </p:ext>
            </p:extLst>
          </p:nvPr>
        </p:nvGraphicFramePr>
        <p:xfrm>
          <a:off x="0" y="519012"/>
          <a:ext cx="6858000" cy="2662884"/>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1107">
                <a:tc>
                  <a:txBody>
                    <a:bodyPr/>
                    <a:lstStyle/>
                    <a:p>
                      <a:endParaRPr lang="es-ES_tradnl" sz="1000" noProof="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94150">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s-ES_tradnl" sz="1000" b="1" noProof="0" dirty="0" smtClean="0">
                          <a:solidFill>
                            <a:schemeClr val="tx1"/>
                          </a:solidFill>
                        </a:rPr>
                        <a:t>Explotación</a:t>
                      </a:r>
                    </a:p>
                    <a:p>
                      <a:pPr algn="ctr"/>
                      <a:r>
                        <a:rPr lang="es-ES_tradnl" sz="1000" b="1" noProof="0" dirty="0" smtClean="0">
                          <a:solidFill>
                            <a:schemeClr val="tx1"/>
                          </a:solidFill>
                        </a:rPr>
                        <a:t>FACIL</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s-ES_tradnl" sz="1000" b="1" baseline="0" noProof="0" smtClean="0">
                          <a:solidFill>
                            <a:schemeClr val="tx1"/>
                          </a:solidFill>
                        </a:rPr>
                        <a:t>Prevalencia</a:t>
                      </a:r>
                    </a:p>
                    <a:p>
                      <a:pPr algn="ctr"/>
                      <a:r>
                        <a:rPr lang="es-ES_tradnl" sz="1000" b="1" baseline="0" noProof="0" smtClean="0">
                          <a:solidFill>
                            <a:schemeClr val="tx1"/>
                          </a:solidFill>
                        </a:rPr>
                        <a:t>COMUN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noProof="0" dirty="0" smtClean="0">
                          <a:solidFill>
                            <a:schemeClr val="tx1"/>
                          </a:solidFill>
                        </a:rPr>
                        <a:t>Detección</a:t>
                      </a:r>
                    </a:p>
                    <a:p>
                      <a:pPr algn="ctr"/>
                      <a:r>
                        <a:rPr lang="es-ES_tradnl" sz="1000" b="1" noProof="0" dirty="0" smtClean="0">
                          <a:solidFill>
                            <a:schemeClr val="tx1"/>
                          </a:solidFill>
                        </a:rPr>
                        <a:t>FACIL</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s-ES_tradnl" sz="1000" b="1" noProof="0" smtClean="0">
                          <a:solidFill>
                            <a:schemeClr val="tx1"/>
                          </a:solidFill>
                        </a:rPr>
                        <a:t>Impacto</a:t>
                      </a:r>
                    </a:p>
                    <a:p>
                      <a:pPr algn="ctr"/>
                      <a:r>
                        <a:rPr lang="es-ES_tradnl" sz="1000" b="1" noProof="0" smtClean="0">
                          <a:solidFill>
                            <a:schemeClr val="tx1"/>
                          </a:solidFill>
                        </a:rPr>
                        <a:t>MODERADO</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91641">
                <a:tc>
                  <a:txBody>
                    <a:bodyPr/>
                    <a:lstStyle/>
                    <a:p>
                      <a:pPr algn="l">
                        <a:lnSpc>
                          <a:spcPct val="115000"/>
                        </a:lnSpc>
                        <a:spcAft>
                          <a:spcPts val="1000"/>
                        </a:spcAft>
                      </a:pPr>
                      <a:r>
                        <a:rPr lang="es-ES_tradnl" sz="800" noProof="0" dirty="0" smtClean="0">
                          <a:solidFill>
                            <a:schemeClr val="tx2"/>
                          </a:solidFill>
                          <a:latin typeface="Calibri"/>
                          <a:ea typeface="Calibri"/>
                          <a:cs typeface="Calibri"/>
                        </a:rPr>
                        <a:t>Considerar los tipos de usuarios en su sistema. ¿Existen usuarios que tengan únicamente acceso parcial a determinados tipos de datos del sistema?</a:t>
                      </a:r>
                      <a:endParaRPr lang="es-ES_tradnl" sz="800" noProof="0" dirty="0">
                        <a:solidFill>
                          <a:schemeClr val="tx2"/>
                        </a:solidFill>
                        <a:latin typeface="Calibri"/>
                        <a:ea typeface="Calibri"/>
                        <a:cs typeface="Calibri"/>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lnSpc>
                          <a:spcPct val="115000"/>
                        </a:lnSpc>
                        <a:spcAft>
                          <a:spcPts val="1000"/>
                        </a:spcAft>
                      </a:pPr>
                      <a:r>
                        <a:rPr lang="es-ES_tradnl" sz="800" noProof="0" dirty="0" smtClean="0">
                          <a:solidFill>
                            <a:schemeClr val="tx2"/>
                          </a:solidFill>
                          <a:latin typeface="Calibri"/>
                          <a:ea typeface="Calibri"/>
                          <a:cs typeface="Calibri"/>
                        </a:rPr>
                        <a:t>Un atacante, como usuario autorizado en el sistema, simplemente modifica el valor de un parámetro que se refiere directamente a un objeto del sistema a otro objeto para el que el usuario no se encuentra autorizado. ¿Se concede el acceso? </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l">
                        <a:lnSpc>
                          <a:spcPct val="115000"/>
                        </a:lnSpc>
                        <a:spcAft>
                          <a:spcPts val="1000"/>
                        </a:spcAft>
                      </a:pPr>
                      <a:r>
                        <a:rPr lang="es-ES_tradnl" sz="800" noProof="0" dirty="0" smtClean="0">
                          <a:solidFill>
                            <a:schemeClr val="tx2"/>
                          </a:solidFill>
                          <a:latin typeface="Calibri"/>
                          <a:ea typeface="Calibri"/>
                          <a:cs typeface="Calibri"/>
                        </a:rPr>
                        <a:t>Normalmente, las aplicaciones utilizan el nombre o clave actual de un objeto cuando se generan las páginas web. Las aplicaciones no siempre verifican que el usuario tiene autorización sobre el objetivo. Esto resulta en una vulnerabilidad de referencia de objetos directos inseguros. Los auditores pueden manipular fácilmente los valores del parámetro para detectar estas vulnerabilidades y un análisis de código mostraría rápidamente si la autorización se verifica correctamente. </a:t>
                      </a:r>
                      <a:endParaRPr lang="es-ES_tradnl" sz="800" b="0" noProof="0" dirty="0">
                        <a:solidFill>
                          <a:schemeClr val="tx2"/>
                        </a:solidFill>
                        <a:latin typeface="Calibri"/>
                        <a:cs typeface="Calibri"/>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l">
                        <a:lnSpc>
                          <a:spcPct val="115000"/>
                        </a:lnSpc>
                        <a:spcAft>
                          <a:spcPts val="1000"/>
                        </a:spcAft>
                      </a:pPr>
                      <a:r>
                        <a:rPr lang="es-ES_tradnl" sz="800" noProof="0" dirty="0" smtClean="0">
                          <a:solidFill>
                            <a:schemeClr val="tx2"/>
                          </a:solidFill>
                          <a:latin typeface="Calibri"/>
                          <a:ea typeface="Calibri"/>
                          <a:cs typeface="Calibri"/>
                        </a:rPr>
                        <a:t>Dichas vulnerabilidades pueden comprometer toda la información que pueda ser referida por parámetros. A menos que el espacio de nombres resulte escaso, para un atacante resulta sencillo acceder a todos los datos disponibles de ese tipo. </a:t>
                      </a:r>
                      <a:endParaRPr lang="es-ES_tradnl" sz="800" noProof="0" dirty="0">
                        <a:solidFill>
                          <a:schemeClr val="tx2"/>
                        </a:solidFill>
                        <a:latin typeface="Calibri"/>
                        <a:cs typeface="Calibri"/>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lnSpc>
                          <a:spcPct val="115000"/>
                        </a:lnSpc>
                        <a:spcAft>
                          <a:spcPts val="1000"/>
                        </a:spcAft>
                      </a:pPr>
                      <a:r>
                        <a:rPr lang="es-ES_tradnl" sz="800" noProof="0" dirty="0" smtClean="0">
                          <a:solidFill>
                            <a:schemeClr val="tx2"/>
                          </a:solidFill>
                          <a:latin typeface="Calibri"/>
                          <a:ea typeface="Calibri"/>
                          <a:cs typeface="Calibri"/>
                        </a:rPr>
                        <a:t>Considerar el valor de negocio de los datos afectados.</a:t>
                      </a:r>
                    </a:p>
                    <a:p>
                      <a:pPr algn="l"/>
                      <a:r>
                        <a:rPr lang="es-ES_tradnl" sz="800" noProof="0" dirty="0" smtClean="0">
                          <a:solidFill>
                            <a:schemeClr val="tx2"/>
                          </a:solidFill>
                          <a:latin typeface="Calibri"/>
                          <a:ea typeface="Calibri"/>
                          <a:cs typeface="Calibri"/>
                        </a:rPr>
                        <a:t>También considere el impacto en el negocio la exposición pública de la vulnerabilidad</a:t>
                      </a:r>
                      <a:endParaRPr lang="es-ES_tradnl" sz="800" baseline="0" noProof="0" dirty="0" smtClean="0">
                        <a:solidFill>
                          <a:schemeClr val="tx2"/>
                        </a:solidFill>
                        <a:latin typeface="Calibri"/>
                        <a:cs typeface="Calibri"/>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200" b="1" dirty="0" smtClean="0">
                <a:solidFill>
                  <a:schemeClr val="tx2"/>
                </a:solidFill>
              </a:rPr>
              <a:t>Ejemplos de escenarios de ataque</a:t>
            </a:r>
            <a:endParaRPr lang="es-ES_tradnl" sz="1200" dirty="0" smtClean="0">
              <a:solidFill>
                <a:schemeClr val="tx2"/>
              </a:solidFill>
            </a:endParaRPr>
          </a:p>
          <a:p>
            <a:pPr>
              <a:lnSpc>
                <a:spcPts val="1000"/>
              </a:lnSpc>
              <a:spcBef>
                <a:spcPts val="300"/>
              </a:spcBef>
              <a:spcAft>
                <a:spcPts val="300"/>
              </a:spcAft>
            </a:pPr>
            <a:r>
              <a:rPr lang="es-ES_tradnl" sz="800" dirty="0" smtClean="0">
                <a:solidFill>
                  <a:schemeClr val="tx2"/>
                </a:solidFill>
              </a:rPr>
              <a:t>La aplicación utiliza datos no verificados en una llamada SQL que accede a información sobre la cuenta:</a:t>
            </a:r>
          </a:p>
          <a:p>
            <a:pPr>
              <a:lnSpc>
                <a:spcPts val="1000"/>
              </a:lnSpc>
              <a:spcBef>
                <a:spcPts val="300"/>
              </a:spcBef>
              <a:spcAft>
                <a:spcPts val="300"/>
              </a:spcAft>
            </a:pPr>
            <a:r>
              <a:rPr lang="es-ES_tradnl" sz="1000" b="1" dirty="0" err="1" smtClean="0">
                <a:solidFill>
                  <a:srgbClr val="002060"/>
                </a:solidFill>
              </a:rPr>
              <a:t>String</a:t>
            </a:r>
            <a:r>
              <a:rPr lang="es-ES_tradnl" sz="1000" b="1" dirty="0" smtClean="0">
                <a:solidFill>
                  <a:srgbClr val="002060"/>
                </a:solidFill>
              </a:rPr>
              <a:t> </a:t>
            </a:r>
            <a:r>
              <a:rPr lang="es-ES_tradnl" sz="1000" b="1" dirty="0" err="1" smtClean="0">
                <a:solidFill>
                  <a:srgbClr val="002060"/>
                </a:solidFill>
              </a:rPr>
              <a:t>query</a:t>
            </a:r>
            <a:r>
              <a:rPr lang="es-ES_tradnl" sz="1000" b="1" dirty="0" smtClean="0">
                <a:solidFill>
                  <a:srgbClr val="002060"/>
                </a:solidFill>
              </a:rPr>
              <a:t> = "SELECT * FROM </a:t>
            </a:r>
            <a:r>
              <a:rPr lang="es-ES_tradnl" sz="1000" b="1" dirty="0" err="1" smtClean="0">
                <a:solidFill>
                  <a:srgbClr val="002060"/>
                </a:solidFill>
              </a:rPr>
              <a:t>accts</a:t>
            </a:r>
            <a:r>
              <a:rPr lang="es-ES_tradnl" sz="1000" b="1" dirty="0" smtClean="0">
                <a:solidFill>
                  <a:srgbClr val="002060"/>
                </a:solidFill>
              </a:rPr>
              <a:t> WHERE </a:t>
            </a:r>
            <a:r>
              <a:rPr lang="es-ES_tradnl" sz="1000" b="1" dirty="0" err="1" smtClean="0">
                <a:solidFill>
                  <a:srgbClr val="002060"/>
                </a:solidFill>
              </a:rPr>
              <a:t>account</a:t>
            </a:r>
            <a:r>
              <a:rPr lang="es-ES_tradnl" sz="1000" b="1" dirty="0" smtClean="0">
                <a:solidFill>
                  <a:srgbClr val="002060"/>
                </a:solidFill>
              </a:rPr>
              <a:t> = ?";</a:t>
            </a:r>
          </a:p>
          <a:p>
            <a:pPr>
              <a:lnSpc>
                <a:spcPts val="1000"/>
              </a:lnSpc>
              <a:spcBef>
                <a:spcPts val="300"/>
              </a:spcBef>
              <a:spcAft>
                <a:spcPts val="300"/>
              </a:spcAft>
            </a:pPr>
            <a:r>
              <a:rPr lang="es-ES_tradnl" sz="1000" b="1" dirty="0" smtClean="0">
                <a:solidFill>
                  <a:srgbClr val="002060"/>
                </a:solidFill>
              </a:rPr>
              <a:t>  </a:t>
            </a:r>
            <a:r>
              <a:rPr lang="es-ES_tradnl" sz="1000" b="1" dirty="0" err="1" smtClean="0">
                <a:solidFill>
                  <a:srgbClr val="002060"/>
                </a:solidFill>
              </a:rPr>
              <a:t>PreparedStatement</a:t>
            </a:r>
            <a:r>
              <a:rPr lang="es-ES_tradnl" sz="1000" b="1" dirty="0" smtClean="0">
                <a:solidFill>
                  <a:srgbClr val="002060"/>
                </a:solidFill>
              </a:rPr>
              <a:t> </a:t>
            </a:r>
            <a:r>
              <a:rPr lang="es-ES_tradnl" sz="1000" b="1" dirty="0" err="1" smtClean="0">
                <a:solidFill>
                  <a:srgbClr val="002060"/>
                </a:solidFill>
              </a:rPr>
              <a:t>pstmt</a:t>
            </a:r>
            <a:r>
              <a:rPr lang="es-ES_tradnl" sz="1000" b="1" dirty="0" smtClean="0">
                <a:solidFill>
                  <a:srgbClr val="002060"/>
                </a:solidFill>
              </a:rPr>
              <a:t> =</a:t>
            </a:r>
            <a:br>
              <a:rPr lang="es-ES_tradnl" sz="1000" b="1" dirty="0" smtClean="0">
                <a:solidFill>
                  <a:srgbClr val="002060"/>
                </a:solidFill>
              </a:rPr>
            </a:br>
            <a:r>
              <a:rPr lang="es-ES_tradnl" sz="1000" b="1" dirty="0" smtClean="0">
                <a:solidFill>
                  <a:srgbClr val="002060"/>
                </a:solidFill>
              </a:rPr>
              <a:t>  </a:t>
            </a:r>
            <a:r>
              <a:rPr lang="es-ES_tradnl" sz="1000" b="1" dirty="0" err="1" smtClean="0">
                <a:solidFill>
                  <a:srgbClr val="002060"/>
                </a:solidFill>
              </a:rPr>
              <a:t>connection.prepareStatement(query</a:t>
            </a:r>
            <a:r>
              <a:rPr lang="es-ES_tradnl" sz="1000" b="1" dirty="0" smtClean="0">
                <a:solidFill>
                  <a:srgbClr val="002060"/>
                </a:solidFill>
              </a:rPr>
              <a:t> , … );</a:t>
            </a:r>
          </a:p>
          <a:p>
            <a:pPr>
              <a:lnSpc>
                <a:spcPts val="1000"/>
              </a:lnSpc>
              <a:spcBef>
                <a:spcPts val="300"/>
              </a:spcBef>
              <a:spcAft>
                <a:spcPts val="300"/>
              </a:spcAft>
            </a:pPr>
            <a:r>
              <a:rPr lang="es-ES_tradnl" sz="1000" b="1" dirty="0" smtClean="0">
                <a:solidFill>
                  <a:srgbClr val="C00000"/>
                </a:solidFill>
              </a:rPr>
              <a:t>  </a:t>
            </a:r>
            <a:r>
              <a:rPr lang="es-ES_tradnl" sz="1000" b="1" dirty="0" err="1" smtClean="0">
                <a:solidFill>
                  <a:srgbClr val="C00000"/>
                </a:solidFill>
              </a:rPr>
              <a:t>pstmt.setString</a:t>
            </a:r>
            <a:r>
              <a:rPr lang="es-ES_tradnl" sz="1000" b="1" dirty="0" smtClean="0">
                <a:solidFill>
                  <a:srgbClr val="C00000"/>
                </a:solidFill>
              </a:rPr>
              <a:t>( 1, </a:t>
            </a:r>
            <a:r>
              <a:rPr lang="es-ES_tradnl" sz="1000" b="1" dirty="0" err="1" smtClean="0">
                <a:solidFill>
                  <a:srgbClr val="C00000"/>
                </a:solidFill>
              </a:rPr>
              <a:t>request.getparameter</a:t>
            </a:r>
            <a:r>
              <a:rPr lang="es-ES_tradnl" sz="1000" b="1" dirty="0" smtClean="0">
                <a:solidFill>
                  <a:srgbClr val="C00000"/>
                </a:solidFill>
              </a:rPr>
              <a:t>("</a:t>
            </a:r>
            <a:r>
              <a:rPr lang="es-ES_tradnl" sz="1000" b="1" dirty="0" err="1" smtClean="0">
                <a:solidFill>
                  <a:srgbClr val="C00000"/>
                </a:solidFill>
              </a:rPr>
              <a:t>acct</a:t>
            </a:r>
            <a:r>
              <a:rPr lang="es-ES_tradnl" sz="1000" b="1" dirty="0" smtClean="0">
                <a:solidFill>
                  <a:srgbClr val="C00000"/>
                </a:solidFill>
              </a:rPr>
              <a:t>"));</a:t>
            </a:r>
          </a:p>
          <a:p>
            <a:pPr>
              <a:lnSpc>
                <a:spcPts val="1000"/>
              </a:lnSpc>
              <a:spcBef>
                <a:spcPts val="300"/>
              </a:spcBef>
              <a:spcAft>
                <a:spcPts val="300"/>
              </a:spcAft>
            </a:pPr>
            <a:r>
              <a:rPr lang="es-ES_tradnl" sz="1000" b="1" dirty="0" smtClean="0">
                <a:solidFill>
                  <a:srgbClr val="002060"/>
                </a:solidFill>
              </a:rPr>
              <a:t>  </a:t>
            </a:r>
            <a:r>
              <a:rPr lang="es-ES_tradnl" sz="1000" b="1" dirty="0" err="1" smtClean="0">
                <a:solidFill>
                  <a:srgbClr val="002060"/>
                </a:solidFill>
              </a:rPr>
              <a:t>ResultSet</a:t>
            </a:r>
            <a:r>
              <a:rPr lang="es-ES_tradnl" sz="1000" b="1" dirty="0" smtClean="0">
                <a:solidFill>
                  <a:srgbClr val="002060"/>
                </a:solidFill>
              </a:rPr>
              <a:t> </a:t>
            </a:r>
            <a:r>
              <a:rPr lang="es-ES_tradnl" sz="1000" b="1" dirty="0" err="1" smtClean="0">
                <a:solidFill>
                  <a:srgbClr val="002060"/>
                </a:solidFill>
              </a:rPr>
              <a:t>results</a:t>
            </a:r>
            <a:r>
              <a:rPr lang="es-ES_tradnl" sz="1000" b="1" dirty="0" smtClean="0">
                <a:solidFill>
                  <a:srgbClr val="002060"/>
                </a:solidFill>
              </a:rPr>
              <a:t> = </a:t>
            </a:r>
            <a:r>
              <a:rPr lang="es-ES_tradnl" sz="1000" b="1" dirty="0" err="1" smtClean="0">
                <a:solidFill>
                  <a:srgbClr val="002060"/>
                </a:solidFill>
              </a:rPr>
              <a:t>pstmt.executeQuery</a:t>
            </a:r>
            <a:r>
              <a:rPr lang="es-ES_tradnl" sz="1000" b="1" dirty="0" smtClean="0">
                <a:solidFill>
                  <a:srgbClr val="002060"/>
                </a:solidFill>
              </a:rPr>
              <a:t>( );</a:t>
            </a:r>
          </a:p>
          <a:p>
            <a:pPr>
              <a:lnSpc>
                <a:spcPts val="1000"/>
              </a:lnSpc>
              <a:spcBef>
                <a:spcPts val="300"/>
              </a:spcBef>
              <a:spcAft>
                <a:spcPts val="300"/>
              </a:spcAft>
            </a:pPr>
            <a:r>
              <a:rPr lang="es-ES_tradnl" sz="800" dirty="0" smtClean="0">
                <a:solidFill>
                  <a:schemeClr val="tx2"/>
                </a:solidFill>
              </a:rPr>
              <a:t>El atacante simplemente modificaría el parámetro “</a:t>
            </a:r>
            <a:r>
              <a:rPr lang="es-ES_tradnl" sz="800" dirty="0" err="1" smtClean="0">
                <a:solidFill>
                  <a:schemeClr val="tx2"/>
                </a:solidFill>
              </a:rPr>
              <a:t>acct</a:t>
            </a:r>
            <a:r>
              <a:rPr lang="es-ES_tradnl" sz="800" dirty="0" smtClean="0">
                <a:solidFill>
                  <a:schemeClr val="tx2"/>
                </a:solidFill>
              </a:rPr>
              <a:t>” en su navegador para enviar cualquier número de cuenta que quiera. Si esta acción no se verifica, el atacante podría acceder a cualquier cuenta de usuario, en vez de a su cuenta de cliente correspondiente.</a:t>
            </a:r>
          </a:p>
          <a:p>
            <a:pPr>
              <a:lnSpc>
                <a:spcPts val="1000"/>
              </a:lnSpc>
              <a:spcBef>
                <a:spcPts val="300"/>
              </a:spcBef>
              <a:spcAft>
                <a:spcPts val="300"/>
              </a:spcAft>
            </a:pPr>
            <a:r>
              <a:rPr lang="es-ES_tradnl" sz="1000" b="1" dirty="0" smtClean="0">
                <a:solidFill>
                  <a:srgbClr val="002060"/>
                </a:solidFill>
              </a:rPr>
              <a:t>http://</a:t>
            </a:r>
            <a:r>
              <a:rPr lang="es-ES_tradnl" sz="1000" b="1" dirty="0" err="1" smtClean="0">
                <a:solidFill>
                  <a:srgbClr val="002060"/>
                </a:solidFill>
              </a:rPr>
              <a:t>example.com</a:t>
            </a:r>
            <a:r>
              <a:rPr lang="es-ES_tradnl" sz="1000" b="1" dirty="0" smtClean="0">
                <a:solidFill>
                  <a:srgbClr val="002060"/>
                </a:solidFill>
              </a:rPr>
              <a:t>/</a:t>
            </a:r>
            <a:r>
              <a:rPr lang="es-ES_tradnl" sz="1000" b="1" dirty="0" err="1" smtClean="0">
                <a:solidFill>
                  <a:srgbClr val="002060"/>
                </a:solidFill>
              </a:rPr>
              <a:t>app</a:t>
            </a:r>
            <a:r>
              <a:rPr lang="es-ES_tradnl" sz="1000" b="1" dirty="0" smtClean="0">
                <a:solidFill>
                  <a:srgbClr val="002060"/>
                </a:solidFill>
              </a:rPr>
              <a:t>/</a:t>
            </a:r>
            <a:r>
              <a:rPr lang="es-ES_tradnl" sz="1000" b="1" dirty="0" err="1" smtClean="0">
                <a:solidFill>
                  <a:srgbClr val="002060"/>
                </a:solidFill>
              </a:rPr>
              <a:t>accountInfo?acct</a:t>
            </a:r>
            <a:r>
              <a:rPr lang="es-ES_tradnl" sz="1000" b="1" dirty="0" smtClean="0">
                <a:solidFill>
                  <a:srgbClr val="002060"/>
                </a:solidFill>
              </a:rPr>
              <a:t>=</a:t>
            </a:r>
            <a:r>
              <a:rPr lang="es-ES_tradnl" sz="1000" b="1" dirty="0" err="1" smtClean="0">
                <a:solidFill>
                  <a:srgbClr val="C00000"/>
                </a:solidFill>
              </a:rPr>
              <a:t>notmyacct</a:t>
            </a:r>
            <a:endParaRPr lang="es-ES_tradnl" sz="1000" b="1" dirty="0">
              <a:solidFill>
                <a:srgbClr val="C00000"/>
              </a:solidFill>
            </a:endParaRPr>
          </a:p>
        </p:txBody>
      </p:sp>
      <p:sp>
        <p:nvSpPr>
          <p:cNvPr id="108" name="Rectangle 107"/>
          <p:cNvSpPr/>
          <p:nvPr/>
        </p:nvSpPr>
        <p:spPr>
          <a:xfrm>
            <a:off x="0" y="3276600"/>
            <a:ext cx="3383280" cy="304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200" b="1" dirty="0" smtClean="0">
                <a:solidFill>
                  <a:schemeClr val="tx2"/>
                </a:solidFill>
              </a:rPr>
              <a:t>¿Soy</a:t>
            </a:r>
            <a:r>
              <a:rPr lang="es-ES_tradnl" sz="1200" b="1" dirty="0" smtClean="0">
                <a:solidFill>
                  <a:schemeClr val="tx2"/>
                </a:solidFill>
                <a:latin typeface="Calibri"/>
                <a:cs typeface="Calibri"/>
              </a:rPr>
              <a:t> </a:t>
            </a:r>
            <a:r>
              <a:rPr lang="es-ES_tradnl" sz="1200" b="1" dirty="0" smtClean="0">
                <a:solidFill>
                  <a:schemeClr val="tx2"/>
                </a:solidFill>
              </a:rPr>
              <a:t>vulnerable?</a:t>
            </a:r>
          </a:p>
          <a:p>
            <a:pPr>
              <a:lnSpc>
                <a:spcPct val="115000"/>
              </a:lnSpc>
              <a:spcAft>
                <a:spcPts val="1000"/>
              </a:spcAft>
            </a:pPr>
            <a:r>
              <a:rPr lang="es-ES_tradnl" sz="800" dirty="0" smtClean="0">
                <a:solidFill>
                  <a:schemeClr val="tx2"/>
                </a:solidFill>
                <a:latin typeface="Calibri"/>
                <a:ea typeface="Calibri"/>
                <a:cs typeface="Calibri"/>
              </a:rPr>
              <a:t>La mejor manera de poder comprobar si una aplicación es vulnerable a referencias inseguras a objetos es verificar que </a:t>
            </a:r>
            <a:r>
              <a:rPr lang="es-ES_tradnl" sz="800" u="sng" dirty="0" smtClean="0">
                <a:solidFill>
                  <a:schemeClr val="tx2"/>
                </a:solidFill>
                <a:latin typeface="Calibri"/>
                <a:ea typeface="Calibri"/>
                <a:cs typeface="Calibri"/>
              </a:rPr>
              <a:t>todas</a:t>
            </a:r>
            <a:r>
              <a:rPr lang="es-ES_tradnl" sz="800" dirty="0" smtClean="0">
                <a:solidFill>
                  <a:schemeClr val="tx2"/>
                </a:solidFill>
                <a:latin typeface="Calibri"/>
                <a:ea typeface="Calibri"/>
                <a:cs typeface="Calibri"/>
              </a:rPr>
              <a:t> las referencias a objetos tienen las protecciones apropiadas. Para conseguir esto, considerar:</a:t>
            </a:r>
          </a:p>
          <a:p>
            <a:pPr marL="342900" lvl="0" indent="-342900">
              <a:lnSpc>
                <a:spcPct val="115000"/>
              </a:lnSpc>
              <a:spcAft>
                <a:spcPts val="1000"/>
              </a:spcAft>
              <a:buFont typeface="+mj-lt"/>
              <a:buAutoNum type="arabicPeriod"/>
              <a:tabLst>
                <a:tab pos="457200" algn="l"/>
              </a:tabLst>
            </a:pPr>
            <a:r>
              <a:rPr lang="es-ES_tradnl" sz="800" dirty="0" smtClean="0">
                <a:solidFill>
                  <a:schemeClr val="tx2"/>
                </a:solidFill>
                <a:latin typeface="Calibri"/>
                <a:ea typeface="Calibri"/>
                <a:cs typeface="Calibri"/>
              </a:rPr>
              <a:t>para referencias </a:t>
            </a:r>
            <a:r>
              <a:rPr lang="es-ES_tradnl" sz="800" b="1" dirty="0" smtClean="0">
                <a:solidFill>
                  <a:schemeClr val="tx2"/>
                </a:solidFill>
                <a:latin typeface="Calibri"/>
                <a:ea typeface="Calibri"/>
                <a:cs typeface="Calibri"/>
              </a:rPr>
              <a:t>directas</a:t>
            </a:r>
            <a:r>
              <a:rPr lang="es-ES_tradnl" sz="800" dirty="0" smtClean="0">
                <a:solidFill>
                  <a:schemeClr val="tx2"/>
                </a:solidFill>
                <a:latin typeface="Calibri"/>
                <a:ea typeface="Calibri"/>
                <a:cs typeface="Calibri"/>
              </a:rPr>
              <a:t> a recursos </a:t>
            </a:r>
            <a:r>
              <a:rPr lang="es-ES_tradnl" sz="800" b="1" dirty="0" smtClean="0">
                <a:solidFill>
                  <a:schemeClr val="tx2"/>
                </a:solidFill>
                <a:latin typeface="Calibri"/>
                <a:ea typeface="Calibri"/>
                <a:cs typeface="Calibri"/>
              </a:rPr>
              <a:t>restringidos</a:t>
            </a:r>
            <a:r>
              <a:rPr lang="es-ES_tradnl" sz="800" dirty="0" smtClean="0">
                <a:solidFill>
                  <a:schemeClr val="tx2"/>
                </a:solidFill>
                <a:latin typeface="Calibri"/>
                <a:ea typeface="Calibri"/>
                <a:cs typeface="Calibri"/>
              </a:rPr>
              <a:t>, la aplicación necesitaría verificar si el usuario está autorizado a acceder al recurso en concreto que solicita.</a:t>
            </a:r>
          </a:p>
          <a:p>
            <a:pPr marL="342900" lvl="0" indent="-342900">
              <a:lnSpc>
                <a:spcPct val="115000"/>
              </a:lnSpc>
              <a:spcAft>
                <a:spcPts val="1000"/>
              </a:spcAft>
              <a:buFont typeface="+mj-lt"/>
              <a:buAutoNum type="arabicPeriod"/>
              <a:tabLst>
                <a:tab pos="457200" algn="l"/>
              </a:tabLst>
            </a:pPr>
            <a:r>
              <a:rPr lang="es-ES_tradnl" sz="800" dirty="0" smtClean="0">
                <a:solidFill>
                  <a:schemeClr val="tx2"/>
                </a:solidFill>
                <a:latin typeface="Calibri"/>
                <a:ea typeface="Calibri"/>
                <a:cs typeface="Calibri"/>
              </a:rPr>
              <a:t>si la referencia es una referencia </a:t>
            </a:r>
            <a:r>
              <a:rPr lang="es-ES_tradnl" sz="800" b="1" dirty="0" smtClean="0">
                <a:solidFill>
                  <a:schemeClr val="tx2"/>
                </a:solidFill>
                <a:latin typeface="Calibri"/>
                <a:ea typeface="Calibri"/>
                <a:cs typeface="Calibri"/>
              </a:rPr>
              <a:t>indirecta</a:t>
            </a:r>
            <a:r>
              <a:rPr lang="es-ES_tradnl" sz="800" dirty="0" smtClean="0">
                <a:solidFill>
                  <a:schemeClr val="tx2"/>
                </a:solidFill>
                <a:latin typeface="Calibri"/>
                <a:ea typeface="Calibri"/>
                <a:cs typeface="Calibri"/>
              </a:rPr>
              <a:t>, la correspondencia con la referencia directa debe ser limitada a valores autorizados para el usuario en concreto.</a:t>
            </a:r>
          </a:p>
          <a:p>
            <a:r>
              <a:rPr lang="es-ES_tradnl" sz="800" dirty="0" smtClean="0">
                <a:solidFill>
                  <a:schemeClr val="tx2"/>
                </a:solidFill>
                <a:latin typeface="Calibri"/>
                <a:ea typeface="Calibri"/>
                <a:cs typeface="Calibri"/>
              </a:rPr>
              <a:t>Un análisis del código de la aplicación serviría para verificar rápidamente si dichas propuestas se implementan con seguridad. También es efectivo realizar comprobaciones para identificar referencias a objetos directos y si estos son seguros. Normalmente las herramientas automáticas no detectan este tipo vulnerabilidades porque no son capaces de reconocer cuales necesitan protección o cuales son seguros o inseguros.</a:t>
            </a:r>
            <a:r>
              <a:rPr lang="es-ES_tradnl" sz="800" dirty="0" smtClean="0">
                <a:solidFill>
                  <a:schemeClr val="tx2"/>
                </a:solidFill>
                <a:latin typeface="Calibri"/>
                <a:cs typeface="Calibri"/>
              </a:rPr>
              <a:t> </a:t>
            </a:r>
          </a:p>
        </p:txBody>
      </p:sp>
      <p:sp>
        <p:nvSpPr>
          <p:cNvPr id="137" name="Rectangle 136"/>
          <p:cNvSpPr/>
          <p:nvPr/>
        </p:nvSpPr>
        <p:spPr>
          <a:xfrm>
            <a:off x="347472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200" b="1" dirty="0" smtClean="0">
                <a:solidFill>
                  <a:schemeClr val="tx2"/>
                </a:solidFill>
              </a:rPr>
              <a:t>Referencias</a:t>
            </a:r>
          </a:p>
          <a:p>
            <a:pPr>
              <a:lnSpc>
                <a:spcPts val="1000"/>
              </a:lnSpc>
              <a:spcBef>
                <a:spcPts val="300"/>
              </a:spcBef>
              <a:spcAft>
                <a:spcPts val="300"/>
              </a:spcAft>
            </a:pPr>
            <a:r>
              <a:rPr lang="es-ES_tradnl" sz="1000" b="1" dirty="0" smtClean="0">
                <a:solidFill>
                  <a:schemeClr val="tx2"/>
                </a:solidFill>
              </a:rPr>
              <a:t>OWASP</a:t>
            </a:r>
            <a:endParaRPr lang="es-ES_tradnl" sz="1000" b="1" dirty="0" smtClean="0">
              <a:solidFill>
                <a:schemeClr val="tx2"/>
              </a:solidFill>
              <a:hlinkClick r:id="rId4"/>
            </a:endParaRPr>
          </a:p>
          <a:p>
            <a:pPr>
              <a:lnSpc>
                <a:spcPts val="1000"/>
              </a:lnSpc>
              <a:spcBef>
                <a:spcPts val="300"/>
              </a:spcBef>
              <a:spcAft>
                <a:spcPts val="300"/>
              </a:spcAft>
              <a:buFont typeface="Arial" pitchFamily="34" charset="0"/>
              <a:buChar char="•"/>
            </a:pPr>
            <a:r>
              <a:rPr lang="es-ES_tradnl" sz="1000" dirty="0" smtClean="0">
                <a:solidFill>
                  <a:schemeClr val="tx2"/>
                </a:solidFill>
              </a:rPr>
              <a:t> </a:t>
            </a:r>
            <a:r>
              <a:rPr lang="es-ES_tradnl" sz="1000" u="sng" dirty="0" smtClean="0">
                <a:solidFill>
                  <a:schemeClr val="tx2"/>
                </a:solidFill>
                <a:hlinkClick r:id="rId4"/>
              </a:rPr>
              <a:t>OWASP Top 10-2007 on Insecure Dir Object References</a:t>
            </a:r>
            <a:endParaRPr lang="es-ES_tradnl" sz="1000" u="sng" dirty="0" smtClean="0">
              <a:solidFill>
                <a:schemeClr val="tx2"/>
              </a:solidFill>
            </a:endParaRPr>
          </a:p>
          <a:p>
            <a:pPr>
              <a:lnSpc>
                <a:spcPts val="1000"/>
              </a:lnSpc>
              <a:spcBef>
                <a:spcPts val="300"/>
              </a:spcBef>
              <a:spcAft>
                <a:spcPts val="300"/>
              </a:spcAft>
              <a:buFont typeface="Arial" pitchFamily="34" charset="0"/>
              <a:buChar char="•"/>
            </a:pPr>
            <a:r>
              <a:rPr lang="es-ES_tradnl" sz="1000" dirty="0" smtClean="0">
                <a:solidFill>
                  <a:schemeClr val="tx2"/>
                </a:solidFill>
              </a:rPr>
              <a:t> </a:t>
            </a:r>
            <a:r>
              <a:rPr lang="es-ES_tradnl" sz="1000" u="sng" dirty="0" smtClean="0">
                <a:solidFill>
                  <a:schemeClr val="tx2"/>
                </a:solidFill>
                <a:hlinkClick r:id="rId5"/>
              </a:rPr>
              <a:t>ESAPI Access Reference Map </a:t>
            </a:r>
            <a:r>
              <a:rPr lang="es-ES_tradnl" sz="1000" u="sng" dirty="0" smtClean="0">
                <a:solidFill>
                  <a:schemeClr val="tx2"/>
                </a:solidFill>
                <a:hlinkClick r:id="rId6"/>
              </a:rPr>
              <a:t>API</a:t>
            </a:r>
            <a:endParaRPr lang="es-ES_tradnl" sz="1000" u="sng" dirty="0" smtClean="0">
              <a:solidFill>
                <a:schemeClr val="tx2"/>
              </a:solidFill>
            </a:endParaRPr>
          </a:p>
          <a:p>
            <a:pPr>
              <a:lnSpc>
                <a:spcPts val="1000"/>
              </a:lnSpc>
              <a:spcBef>
                <a:spcPts val="300"/>
              </a:spcBef>
              <a:spcAft>
                <a:spcPts val="300"/>
              </a:spcAft>
              <a:buFont typeface="Arial" pitchFamily="34" charset="0"/>
              <a:buChar char="•"/>
            </a:pPr>
            <a:r>
              <a:rPr lang="es-ES_tradnl" sz="1000" dirty="0" smtClean="0">
                <a:solidFill>
                  <a:schemeClr val="tx2"/>
                </a:solidFill>
              </a:rPr>
              <a:t> </a:t>
            </a:r>
            <a:r>
              <a:rPr lang="es-ES_tradnl" sz="1000" u="sng" dirty="0" smtClean="0">
                <a:solidFill>
                  <a:schemeClr val="tx2"/>
                </a:solidFill>
                <a:hlinkClick r:id="rId7"/>
              </a:rPr>
              <a:t>ESAPI Access Control API</a:t>
            </a:r>
            <a:r>
              <a:rPr lang="es-ES_tradnl" sz="800" b="1" dirty="0" smtClean="0">
                <a:solidFill>
                  <a:schemeClr val="tx2"/>
                </a:solidFill>
              </a:rPr>
              <a:t> (</a:t>
            </a:r>
            <a:r>
              <a:rPr lang="es-ES_tradnl" sz="800" b="1" dirty="0" err="1" smtClean="0">
                <a:solidFill>
                  <a:schemeClr val="tx2"/>
                </a:solidFill>
              </a:rPr>
              <a:t>See</a:t>
            </a:r>
            <a:r>
              <a:rPr lang="es-ES_tradnl" sz="800" b="1" dirty="0" smtClean="0">
                <a:solidFill>
                  <a:schemeClr val="tx2"/>
                </a:solidFill>
              </a:rPr>
              <a:t> </a:t>
            </a:r>
            <a:r>
              <a:rPr lang="es-ES_tradnl" sz="800" b="1" dirty="0" err="1" smtClean="0">
                <a:solidFill>
                  <a:schemeClr val="tx2"/>
                </a:solidFill>
              </a:rPr>
              <a:t>isAuthorizedForData</a:t>
            </a:r>
            <a:r>
              <a:rPr lang="es-ES_tradnl" sz="800" b="1" dirty="0" smtClean="0">
                <a:solidFill>
                  <a:schemeClr val="tx2"/>
                </a:solidFill>
              </a:rPr>
              <a:t>(), </a:t>
            </a:r>
            <a:r>
              <a:rPr lang="es-ES_tradnl" sz="800" b="1" dirty="0" err="1" smtClean="0">
                <a:solidFill>
                  <a:schemeClr val="tx2"/>
                </a:solidFill>
              </a:rPr>
              <a:t>isAuthorizedForFile</a:t>
            </a:r>
            <a:r>
              <a:rPr lang="es-ES_tradnl" sz="800" b="1" dirty="0" smtClean="0">
                <a:solidFill>
                  <a:schemeClr val="tx2"/>
                </a:solidFill>
              </a:rPr>
              <a:t>(), </a:t>
            </a:r>
            <a:r>
              <a:rPr lang="es-ES_tradnl" sz="800" b="1" dirty="0" err="1" smtClean="0">
                <a:solidFill>
                  <a:schemeClr val="tx2"/>
                </a:solidFill>
              </a:rPr>
              <a:t>isAuthorizedForFunction</a:t>
            </a:r>
            <a:r>
              <a:rPr lang="es-ES_tradnl" sz="800" b="1" dirty="0" smtClean="0">
                <a:solidFill>
                  <a:schemeClr val="tx2"/>
                </a:solidFill>
              </a:rPr>
              <a:t>() )</a:t>
            </a:r>
          </a:p>
          <a:p>
            <a:endParaRPr lang="es-ES_tradnl" sz="800" dirty="0" smtClean="0">
              <a:solidFill>
                <a:schemeClr val="tx2"/>
              </a:solidFill>
            </a:endParaRPr>
          </a:p>
          <a:p>
            <a:r>
              <a:rPr lang="es-ES_tradnl" sz="800" dirty="0" smtClean="0">
                <a:solidFill>
                  <a:schemeClr val="tx2"/>
                </a:solidFill>
              </a:rPr>
              <a:t>Para requisitos adiciones en controles de acceso, consultar la </a:t>
            </a:r>
            <a:r>
              <a:rPr lang="es-ES_tradnl" sz="800" u="sng" dirty="0" smtClean="0">
                <a:solidFill>
                  <a:schemeClr val="tx2"/>
                </a:solidFill>
                <a:hlinkClick r:id="rId8"/>
              </a:rPr>
              <a:t>sección de requisitos sobre Control de Acceso de ASVS (V4)</a:t>
            </a:r>
            <a:r>
              <a:rPr lang="es-ES_tradnl" sz="800" dirty="0" smtClean="0">
                <a:solidFill>
                  <a:schemeClr val="tx2"/>
                </a:solidFill>
              </a:rPr>
              <a:t>.</a:t>
            </a:r>
          </a:p>
          <a:p>
            <a:pPr>
              <a:lnSpc>
                <a:spcPts val="1000"/>
              </a:lnSpc>
              <a:spcBef>
                <a:spcPts val="300"/>
              </a:spcBef>
              <a:spcAft>
                <a:spcPts val="300"/>
              </a:spcAft>
            </a:pPr>
            <a:endParaRPr lang="es-ES_tradnl" sz="1000" dirty="0" smtClean="0">
              <a:solidFill>
                <a:schemeClr val="tx2"/>
              </a:solidFill>
            </a:endParaRPr>
          </a:p>
          <a:p>
            <a:pPr>
              <a:lnSpc>
                <a:spcPts val="1000"/>
              </a:lnSpc>
              <a:spcBef>
                <a:spcPts val="300"/>
              </a:spcBef>
              <a:spcAft>
                <a:spcPts val="300"/>
              </a:spcAft>
            </a:pPr>
            <a:r>
              <a:rPr lang="es-ES_tradnl" sz="1000" b="1" dirty="0" smtClean="0">
                <a:solidFill>
                  <a:schemeClr val="tx2"/>
                </a:solidFill>
              </a:rPr>
              <a:t>Externas</a:t>
            </a:r>
            <a:endParaRPr lang="es-ES_tradnl" sz="1000" b="1" dirty="0" smtClean="0">
              <a:solidFill>
                <a:schemeClr val="tx2"/>
              </a:solidFill>
              <a:hlinkClick r:id="rId9"/>
            </a:endParaRPr>
          </a:p>
          <a:p>
            <a:pPr>
              <a:lnSpc>
                <a:spcPts val="1000"/>
              </a:lnSpc>
              <a:spcBef>
                <a:spcPts val="300"/>
              </a:spcBef>
              <a:spcAft>
                <a:spcPts val="300"/>
              </a:spcAft>
              <a:buFont typeface="Arial" pitchFamily="34" charset="0"/>
              <a:buChar char="•"/>
            </a:pPr>
            <a:r>
              <a:rPr lang="es-ES_tradnl" sz="1000" dirty="0" smtClean="0">
                <a:solidFill>
                  <a:schemeClr val="tx2"/>
                </a:solidFill>
              </a:rPr>
              <a:t> </a:t>
            </a:r>
            <a:r>
              <a:rPr lang="es-ES_tradnl" sz="1000" u="sng" dirty="0" smtClean="0">
                <a:solidFill>
                  <a:schemeClr val="tx2"/>
                </a:solidFill>
                <a:hlinkClick r:id="rId10"/>
              </a:rPr>
              <a:t>CWE Entry 639 on Insecure Direct Object References</a:t>
            </a:r>
            <a:endParaRPr lang="es-ES_tradnl" sz="1000" u="sng" dirty="0" smtClean="0">
              <a:solidFill>
                <a:schemeClr val="tx2"/>
              </a:solidFill>
            </a:endParaRPr>
          </a:p>
          <a:p>
            <a:pPr>
              <a:lnSpc>
                <a:spcPts val="1000"/>
              </a:lnSpc>
              <a:spcBef>
                <a:spcPts val="300"/>
              </a:spcBef>
              <a:spcAft>
                <a:spcPts val="300"/>
              </a:spcAft>
              <a:buFont typeface="Arial" pitchFamily="34" charset="0"/>
              <a:buChar char="•"/>
            </a:pPr>
            <a:r>
              <a:rPr lang="es-ES_tradnl" sz="1000" dirty="0" smtClean="0">
                <a:solidFill>
                  <a:schemeClr val="tx2"/>
                </a:solidFill>
              </a:rPr>
              <a:t> </a:t>
            </a:r>
            <a:r>
              <a:rPr lang="es-ES_tradnl" sz="1000" u="sng" dirty="0" smtClean="0">
                <a:solidFill>
                  <a:schemeClr val="tx2"/>
                </a:solidFill>
                <a:hlinkClick r:id="rId11"/>
              </a:rPr>
              <a:t>CWE Entry 22 on Path Traversal</a:t>
            </a:r>
            <a:r>
              <a:rPr lang="es-ES_tradnl" sz="800" b="1" dirty="0" smtClean="0">
                <a:solidFill>
                  <a:schemeClr val="tx2"/>
                </a:solidFill>
              </a:rPr>
              <a:t> (que es un ejemplo de ataque de referencia a un objeto directo)</a:t>
            </a:r>
            <a:r>
              <a:rPr lang="es-ES_tradnl" sz="800" dirty="0" smtClean="0">
                <a:solidFill>
                  <a:schemeClr val="tx2"/>
                </a:solidFill>
              </a:rPr>
              <a:t> </a:t>
            </a:r>
            <a:endParaRPr lang="es-ES_tradnl" sz="800" b="1" dirty="0" smtClean="0">
              <a:solidFill>
                <a:schemeClr val="tx2"/>
              </a:solidFill>
            </a:endParaRPr>
          </a:p>
        </p:txBody>
      </p:sp>
      <p:sp>
        <p:nvSpPr>
          <p:cNvPr id="109" name="Rectangle 108"/>
          <p:cNvSpPr/>
          <p:nvPr/>
        </p:nvSpPr>
        <p:spPr>
          <a:xfrm>
            <a:off x="3474720" y="3276600"/>
            <a:ext cx="3383280" cy="304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200" b="1" dirty="0" smtClean="0">
                <a:solidFill>
                  <a:schemeClr val="tx2"/>
                </a:solidFill>
              </a:rPr>
              <a:t>¿Como puedo evitar esto?</a:t>
            </a:r>
          </a:p>
          <a:p>
            <a:pPr>
              <a:lnSpc>
                <a:spcPct val="115000"/>
              </a:lnSpc>
              <a:spcAft>
                <a:spcPts val="1000"/>
              </a:spcAft>
            </a:pPr>
            <a:r>
              <a:rPr lang="es-ES_tradnl" sz="800" dirty="0" smtClean="0">
                <a:solidFill>
                  <a:schemeClr val="tx2"/>
                </a:solidFill>
                <a:latin typeface="Calibri"/>
                <a:ea typeface="Calibri"/>
                <a:cs typeface="Calibri"/>
              </a:rPr>
              <a:t>Prevenir referencias inseguras a objetos directos requiere seleccionar una manera de proteger los objetos accesibles por cada usuario (por ejemplo, identificadores de objeto, nombres de fichero):</a:t>
            </a:r>
          </a:p>
          <a:p>
            <a:pPr marL="342900" lvl="0" indent="-342900">
              <a:lnSpc>
                <a:spcPct val="115000"/>
              </a:lnSpc>
              <a:spcAft>
                <a:spcPts val="1000"/>
              </a:spcAft>
              <a:buFont typeface="+mj-lt"/>
              <a:buAutoNum type="arabicPeriod"/>
              <a:tabLst>
                <a:tab pos="457200" algn="l"/>
              </a:tabLst>
            </a:pPr>
            <a:r>
              <a:rPr lang="es-ES_tradnl" sz="800" b="1" dirty="0" smtClean="0">
                <a:solidFill>
                  <a:schemeClr val="tx2"/>
                </a:solidFill>
                <a:latin typeface="Calibri"/>
                <a:ea typeface="Calibri"/>
                <a:cs typeface="Calibri"/>
              </a:rPr>
              <a:t>Utilizar referencias indirectas por usuario o sesión. </a:t>
            </a:r>
            <a:r>
              <a:rPr lang="es-ES_tradnl" sz="800" dirty="0" smtClean="0">
                <a:solidFill>
                  <a:schemeClr val="tx2"/>
                </a:solidFill>
                <a:latin typeface="Calibri"/>
                <a:ea typeface="Calibri"/>
                <a:cs typeface="Calibri"/>
              </a:rPr>
              <a:t>Esto evitaría que los atacantes accedieren directamente a recursos no autorizados.</a:t>
            </a:r>
            <a:r>
              <a:rPr lang="es-ES_tradnl" sz="800" b="1" dirty="0" smtClean="0">
                <a:solidFill>
                  <a:schemeClr val="tx2"/>
                </a:solidFill>
                <a:latin typeface="Calibri"/>
                <a:ea typeface="Calibri"/>
                <a:cs typeface="Calibri"/>
              </a:rPr>
              <a:t> </a:t>
            </a:r>
            <a:r>
              <a:rPr lang="es-ES_tradnl" sz="800" dirty="0" smtClean="0">
                <a:solidFill>
                  <a:schemeClr val="tx2"/>
                </a:solidFill>
                <a:latin typeface="Calibri"/>
                <a:ea typeface="Calibri"/>
                <a:cs typeface="Calibri"/>
              </a:rPr>
              <a:t>Por ejemplo, en vez de utilizar la clave del recurso de base de datos, se podría utilizar una lista de 6 recursos que utilizase los números del 1 al 6 para indicar cuál es el valor elegido por el usuario. La aplicación tendría que realizar la correlación entre la referencia indirecta con la clave de la base de datos correspondiente en el servidor. </a:t>
            </a:r>
            <a:r>
              <a:rPr lang="es-ES_tradnl" sz="800" u="sng" dirty="0" smtClean="0">
                <a:solidFill>
                  <a:schemeClr val="tx2"/>
                </a:solidFill>
                <a:latin typeface="Calibri"/>
                <a:ea typeface="Calibri"/>
                <a:cs typeface="Calibri"/>
                <a:hlinkClick r:id="rId12"/>
              </a:rPr>
              <a:t>ESAPI</a:t>
            </a:r>
            <a:r>
              <a:rPr lang="es-ES_tradnl" sz="800" dirty="0" smtClean="0">
                <a:solidFill>
                  <a:schemeClr val="tx2"/>
                </a:solidFill>
                <a:latin typeface="Calibri"/>
                <a:ea typeface="Calibri"/>
                <a:cs typeface="Calibri"/>
              </a:rPr>
              <a:t> de OWASP incluye relaciones tanto secuenciales como aleatorias de referencias de acceso que los desarrolladores pueden utilizar para eliminar las referencias directas a objetos. </a:t>
            </a:r>
          </a:p>
          <a:p>
            <a:pPr marL="342900" lvl="0" indent="-342900">
              <a:lnSpc>
                <a:spcPct val="115000"/>
              </a:lnSpc>
              <a:spcAft>
                <a:spcPts val="1000"/>
              </a:spcAft>
              <a:buFont typeface="+mj-lt"/>
              <a:buAutoNum type="arabicPeriod"/>
              <a:tabLst>
                <a:tab pos="457200" algn="l"/>
              </a:tabLst>
            </a:pPr>
            <a:r>
              <a:rPr lang="es-ES_tradnl" sz="800" b="1" dirty="0" smtClean="0">
                <a:solidFill>
                  <a:schemeClr val="tx2"/>
                </a:solidFill>
                <a:latin typeface="Calibri"/>
                <a:ea typeface="Calibri"/>
                <a:cs typeface="Calibri"/>
              </a:rPr>
              <a:t>Comprobar el acceso</a:t>
            </a:r>
            <a:r>
              <a:rPr lang="es-ES_tradnl" sz="800" dirty="0" smtClean="0">
                <a:solidFill>
                  <a:schemeClr val="tx2"/>
                </a:solidFill>
                <a:latin typeface="Calibri"/>
                <a:ea typeface="Calibri"/>
                <a:cs typeface="Calibri"/>
              </a:rPr>
              <a:t>. Cada uso de una referencia directa a un objeto de una fuente que no es de confianza debe incluir una comprobación de control de acceso para asegurar que el usuario está autorizado a acceder al objeto solicitado.</a:t>
            </a:r>
          </a:p>
        </p:txBody>
      </p:sp>
      <p:sp>
        <p:nvSpPr>
          <p:cNvPr id="26" name="Title 25"/>
          <p:cNvSpPr>
            <a:spLocks noGrp="1"/>
          </p:cNvSpPr>
          <p:nvPr>
            <p:ph type="title"/>
          </p:nvPr>
        </p:nvSpPr>
        <p:spPr>
          <a:xfrm>
            <a:off x="1371600" y="76199"/>
            <a:ext cx="5486400" cy="381001"/>
          </a:xfrm>
        </p:spPr>
        <p:txBody>
          <a:bodyPr/>
          <a:lstStyle/>
          <a:p>
            <a:r>
              <a:rPr lang="es-ES_tradnl" sz="2000" dirty="0" smtClean="0"/>
              <a:t>Referencia Directa Insegura a Objetos</a:t>
            </a:r>
            <a:endParaRPr lang="es-ES_tradnl" sz="2000" dirty="0"/>
          </a:p>
        </p:txBody>
      </p:sp>
      <p:sp>
        <p:nvSpPr>
          <p:cNvPr id="27" name="Text Placeholder 26"/>
          <p:cNvSpPr>
            <a:spLocks noGrp="1"/>
          </p:cNvSpPr>
          <p:nvPr>
            <p:ph type="body" sz="quarter" idx="10"/>
          </p:nvPr>
        </p:nvSpPr>
        <p:spPr>
          <a:xfrm>
            <a:off x="0" y="0"/>
            <a:ext cx="1143000" cy="430887"/>
          </a:xfrm>
        </p:spPr>
        <p:txBody>
          <a:bodyPr/>
          <a:lstStyle/>
          <a:p>
            <a:r>
              <a:rPr lang="en-US" sz="2200" dirty="0" smtClean="0"/>
              <a:t>A4</a:t>
            </a:r>
            <a:endParaRPr lang="en-US" sz="2200" dirty="0"/>
          </a:p>
        </p:txBody>
      </p:sp>
      <p:grpSp>
        <p:nvGrpSpPr>
          <p:cNvPr id="29" name="Group 28"/>
          <p:cNvGrpSpPr/>
          <p:nvPr/>
        </p:nvGrpSpPr>
        <p:grpSpPr>
          <a:xfrm>
            <a:off x="160237" y="557331"/>
            <a:ext cx="6524891" cy="633525"/>
            <a:chOff x="160237" y="937835"/>
            <a:chExt cx="6524891" cy="633525"/>
          </a:xfrm>
        </p:grpSpPr>
        <p:grpSp>
          <p:nvGrpSpPr>
            <p:cNvPr id="30" name="Group 115"/>
            <p:cNvGrpSpPr>
              <a:grpSpLocks/>
            </p:cNvGrpSpPr>
            <p:nvPr/>
          </p:nvGrpSpPr>
          <p:grpSpPr bwMode="auto">
            <a:xfrm>
              <a:off x="2450457" y="1073877"/>
              <a:ext cx="1449386" cy="381000"/>
              <a:chOff x="2418" y="2736"/>
              <a:chExt cx="750" cy="288"/>
            </a:xfrm>
          </p:grpSpPr>
          <p:sp>
            <p:nvSpPr>
              <p:cNvPr id="62"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es-ES_tradnl" sz="900" b="1" smtClean="0"/>
                  <a:t>           Deficiencias</a:t>
                </a:r>
              </a:p>
              <a:p>
                <a:pPr algn="r" eaLnBrk="0" hangingPunct="0"/>
                <a:r>
                  <a:rPr lang="es-ES_tradnl" sz="900" b="1" smtClean="0"/>
                  <a:t>de Seguridad</a:t>
                </a:r>
                <a:endParaRPr lang="es-ES_tradnl" sz="900" b="1"/>
              </a:p>
            </p:txBody>
          </p:sp>
          <p:sp>
            <p:nvSpPr>
              <p:cNvPr id="63"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s-ES_tradnl" sz="900" b="1"/>
              </a:p>
            </p:txBody>
          </p:sp>
        </p:grpSp>
        <p:grpSp>
          <p:nvGrpSpPr>
            <p:cNvPr id="31" name="Group 63"/>
            <p:cNvGrpSpPr>
              <a:grpSpLocks/>
            </p:cNvGrpSpPr>
            <p:nvPr/>
          </p:nvGrpSpPr>
          <p:grpSpPr bwMode="auto">
            <a:xfrm>
              <a:off x="533492" y="937835"/>
              <a:ext cx="139699" cy="328736"/>
              <a:chOff x="214" y="1222"/>
              <a:chExt cx="288" cy="673"/>
            </a:xfrm>
          </p:grpSpPr>
          <p:sp>
            <p:nvSpPr>
              <p:cNvPr id="57" name="Oval 64"/>
              <p:cNvSpPr>
                <a:spLocks noChangeArrowheads="1"/>
              </p:cNvSpPr>
              <p:nvPr/>
            </p:nvSpPr>
            <p:spPr bwMode="auto">
              <a:xfrm>
                <a:off x="262" y="1222"/>
                <a:ext cx="192" cy="192"/>
              </a:xfrm>
              <a:prstGeom prst="ellipse">
                <a:avLst/>
              </a:prstGeom>
              <a:noFill/>
              <a:ln w="19050" algn="ctr">
                <a:solidFill>
                  <a:schemeClr val="bg1"/>
                </a:solidFill>
                <a:round/>
                <a:headEnd/>
                <a:tailEnd/>
              </a:ln>
            </p:spPr>
            <p:txBody>
              <a:bodyPr wrap="none" anchor="ctr"/>
              <a:lstStyle/>
              <a:p>
                <a:pPr eaLnBrk="0" hangingPunct="0"/>
                <a:endParaRPr lang="es-ES_tradnl" sz="900" b="1"/>
              </a:p>
            </p:txBody>
          </p:sp>
          <p:sp>
            <p:nvSpPr>
              <p:cNvPr id="58" name="Line 65"/>
              <p:cNvSpPr>
                <a:spLocks noChangeShapeType="1"/>
              </p:cNvSpPr>
              <p:nvPr/>
            </p:nvSpPr>
            <p:spPr bwMode="auto">
              <a:xfrm>
                <a:off x="358" y="1463"/>
                <a:ext cx="0" cy="240"/>
              </a:xfrm>
              <a:prstGeom prst="line">
                <a:avLst/>
              </a:prstGeom>
              <a:noFill/>
              <a:ln w="19050">
                <a:solidFill>
                  <a:schemeClr val="bg1"/>
                </a:solidFill>
                <a:round/>
                <a:headEnd/>
                <a:tailEnd/>
              </a:ln>
            </p:spPr>
            <p:txBody>
              <a:bodyPr wrap="none" anchor="ctr"/>
              <a:lstStyle/>
              <a:p>
                <a:endParaRPr lang="es-ES_tradnl" sz="900" b="1"/>
              </a:p>
            </p:txBody>
          </p:sp>
          <p:sp>
            <p:nvSpPr>
              <p:cNvPr id="59" name="Line 66"/>
              <p:cNvSpPr>
                <a:spLocks noChangeShapeType="1"/>
              </p:cNvSpPr>
              <p:nvPr/>
            </p:nvSpPr>
            <p:spPr bwMode="auto">
              <a:xfrm flipH="1">
                <a:off x="214"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60" name="Line 67"/>
              <p:cNvSpPr>
                <a:spLocks noChangeShapeType="1"/>
              </p:cNvSpPr>
              <p:nvPr/>
            </p:nvSpPr>
            <p:spPr bwMode="auto">
              <a:xfrm>
                <a:off x="358"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61" name="Line 68"/>
              <p:cNvSpPr>
                <a:spLocks noChangeShapeType="1"/>
              </p:cNvSpPr>
              <p:nvPr/>
            </p:nvSpPr>
            <p:spPr bwMode="auto">
              <a:xfrm>
                <a:off x="214" y="1559"/>
                <a:ext cx="288" cy="0"/>
              </a:xfrm>
              <a:prstGeom prst="line">
                <a:avLst/>
              </a:prstGeom>
              <a:noFill/>
              <a:ln w="19050">
                <a:solidFill>
                  <a:schemeClr val="bg1"/>
                </a:solidFill>
                <a:round/>
                <a:headEnd/>
                <a:tailEnd/>
              </a:ln>
            </p:spPr>
            <p:txBody>
              <a:bodyPr wrap="none" anchor="ctr"/>
              <a:lstStyle/>
              <a:p>
                <a:endParaRPr lang="es-ES_tradnl" sz="900" b="1"/>
              </a:p>
            </p:txBody>
          </p:sp>
        </p:grpSp>
        <p:sp>
          <p:nvSpPr>
            <p:cNvPr id="3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s-ES_tradnl" sz="900" b="1" smtClean="0"/>
                <a:t>    Vectores</a:t>
              </a:r>
            </a:p>
            <a:p>
              <a:pPr eaLnBrk="0" hangingPunct="0"/>
              <a:r>
                <a:rPr lang="es-ES_tradnl" sz="900" b="1" smtClean="0"/>
                <a:t>de Ataque</a:t>
              </a:r>
              <a:endParaRPr lang="es-ES_tradnl" sz="900" b="1"/>
            </a:p>
          </p:txBody>
        </p:sp>
        <p:sp>
          <p:nvSpPr>
            <p:cNvPr id="50"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s-ES_tradnl" sz="900" b="1" dirty="0" smtClean="0">
                  <a:cs typeface="+mn-cs"/>
                </a:rPr>
                <a:t> Impactos</a:t>
              </a:r>
            </a:p>
            <a:p>
              <a:pPr eaLnBrk="0" hangingPunct="0">
                <a:defRPr/>
              </a:pPr>
              <a:r>
                <a:rPr lang="es-ES_tradnl" sz="900" b="1" dirty="0" smtClean="0"/>
                <a:t>Técnicos</a:t>
              </a:r>
              <a:endParaRPr lang="es-ES_tradnl" sz="900" b="1" dirty="0">
                <a:cs typeface="+mn-cs"/>
              </a:endParaRPr>
            </a:p>
          </p:txBody>
        </p:sp>
        <p:cxnSp>
          <p:nvCxnSpPr>
            <p:cNvPr id="51"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52"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53" name="AutoShape 140"/>
            <p:cNvCxnSpPr>
              <a:cxnSpLocks noChangeShapeType="1"/>
              <a:stCxn id="62"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54" name="Rectangle 89"/>
            <p:cNvSpPr>
              <a:spLocks noChangeArrowheads="1"/>
            </p:cNvSpPr>
            <p:nvPr/>
          </p:nvSpPr>
          <p:spPr bwMode="auto">
            <a:xfrm>
              <a:off x="160237" y="1202028"/>
              <a:ext cx="760056" cy="369332"/>
            </a:xfrm>
            <a:prstGeom prst="rect">
              <a:avLst/>
            </a:prstGeom>
            <a:noFill/>
            <a:ln w="9525" algn="ctr">
              <a:noFill/>
              <a:miter lim="800000"/>
              <a:headEnd/>
              <a:tailEnd/>
            </a:ln>
          </p:spPr>
          <p:txBody>
            <a:bodyPr wrap="none">
              <a:spAutoFit/>
            </a:bodyPr>
            <a:lstStyle/>
            <a:p>
              <a:pPr algn="ctr"/>
              <a:r>
                <a:rPr lang="es-ES_tradnl" sz="900" b="1" smtClean="0">
                  <a:solidFill>
                    <a:schemeClr val="bg1"/>
                  </a:solidFill>
                </a:rPr>
                <a:t>Agentes </a:t>
              </a:r>
            </a:p>
            <a:p>
              <a:pPr algn="ctr"/>
              <a:r>
                <a:rPr lang="es-ES_tradnl" sz="900" b="1" smtClean="0">
                  <a:solidFill>
                    <a:schemeClr val="bg1"/>
                  </a:solidFill>
                </a:rPr>
                <a:t>de amenaza</a:t>
              </a:r>
            </a:p>
          </p:txBody>
        </p:sp>
        <p:sp>
          <p:nvSpPr>
            <p:cNvPr id="55"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s-ES_tradnl" sz="900" b="1" smtClean="0"/>
                <a:t>Impactos en</a:t>
              </a:r>
            </a:p>
            <a:p>
              <a:pPr algn="ctr" eaLnBrk="0" hangingPunct="0"/>
              <a:r>
                <a:rPr lang="es-ES_tradnl" sz="900" b="1" smtClean="0"/>
                <a:t>el negocio</a:t>
              </a:r>
              <a:endParaRPr lang="es-ES_tradnl" sz="900" b="1"/>
            </a:p>
          </p:txBody>
        </p:sp>
        <p:cxnSp>
          <p:nvCxnSpPr>
            <p:cNvPr id="56" name="AutoShape 149"/>
            <p:cNvCxnSpPr>
              <a:cxnSpLocks noChangeShapeType="1"/>
              <a:endCxn id="55"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324923544"/>
              </p:ext>
            </p:extLst>
          </p:nvPr>
        </p:nvGraphicFramePr>
        <p:xfrm>
          <a:off x="0" y="484997"/>
          <a:ext cx="6858000" cy="2722922"/>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9591">
                <a:tc>
                  <a:txBody>
                    <a:bodyPr/>
                    <a:lstStyle/>
                    <a:p>
                      <a:endParaRPr lang="es-ES_tradnl" sz="1000" noProof="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96931">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s-ES_tradnl" sz="1000" b="1" noProof="0" dirty="0" smtClean="0">
                          <a:solidFill>
                            <a:schemeClr val="tx1"/>
                          </a:solidFill>
                        </a:rPr>
                        <a:t>Explotación</a:t>
                      </a:r>
                    </a:p>
                    <a:p>
                      <a:pPr algn="ctr"/>
                      <a:r>
                        <a:rPr lang="es-ES_tradnl" sz="1000" b="1" noProof="0" dirty="0" smtClean="0">
                          <a:solidFill>
                            <a:schemeClr val="tx1"/>
                          </a:solidFill>
                        </a:rPr>
                        <a:t>MEDIA</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s-ES_tradnl" sz="1000" b="1" kern="1200" noProof="0" dirty="0" smtClean="0">
                          <a:solidFill>
                            <a:schemeClr val="tx1"/>
                          </a:solidFill>
                          <a:latin typeface="+mn-lt"/>
                          <a:ea typeface="+mn-ea"/>
                          <a:cs typeface="+mn-cs"/>
                        </a:rPr>
                        <a:t>Prevalencia</a:t>
                      </a:r>
                    </a:p>
                    <a:p>
                      <a:pPr marL="0" algn="ctr" defTabSz="914400" rtl="0" eaLnBrk="1" latinLnBrk="0" hangingPunct="1"/>
                      <a:r>
                        <a:rPr lang="es-ES_tradnl" sz="1000" b="1" kern="1200" noProof="0" dirty="0" smtClean="0">
                          <a:solidFill>
                            <a:schemeClr val="tx1"/>
                          </a:solidFill>
                          <a:latin typeface="+mn-lt"/>
                          <a:ea typeface="+mn-ea"/>
                          <a:cs typeface="+mn-cs"/>
                        </a:rPr>
                        <a:t>MUY COMUN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s-ES_tradnl" sz="1000" b="1" kern="1200" noProof="0" dirty="0" smtClean="0">
                          <a:solidFill>
                            <a:schemeClr val="tx1"/>
                          </a:solidFill>
                          <a:latin typeface="+mn-lt"/>
                          <a:ea typeface="+mn-ea"/>
                          <a:cs typeface="+mn-cs"/>
                        </a:rPr>
                        <a:t>Detección</a:t>
                      </a:r>
                    </a:p>
                    <a:p>
                      <a:pPr marL="0" algn="ctr" defTabSz="914400" rtl="0" eaLnBrk="1" latinLnBrk="0" hangingPunct="1"/>
                      <a:r>
                        <a:rPr lang="es-ES_tradnl" sz="1000" b="1" kern="1200" noProof="0" dirty="0" smtClean="0">
                          <a:solidFill>
                            <a:schemeClr val="tx1"/>
                          </a:solidFill>
                          <a:latin typeface="+mn-lt"/>
                          <a:ea typeface="+mn-ea"/>
                          <a:cs typeface="+mn-cs"/>
                        </a:rPr>
                        <a:t>FACIL</a:t>
                      </a:r>
                      <a:endParaRPr lang="es-ES_tradnl" sz="1000" b="1" kern="1200" noProof="0" dirty="0">
                        <a:solidFill>
                          <a:schemeClr val="tx1"/>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s-ES_tradnl" sz="1000" b="1" noProof="0" dirty="0" smtClean="0">
                          <a:solidFill>
                            <a:schemeClr val="tx1"/>
                          </a:solidFill>
                        </a:rPr>
                        <a:t>Im</a:t>
                      </a:r>
                      <a:r>
                        <a:rPr lang="es-ES_tradnl" sz="1000" b="1" baseline="0" noProof="0" dirty="0" smtClean="0">
                          <a:solidFill>
                            <a:schemeClr val="tx1"/>
                          </a:solidFill>
                        </a:rPr>
                        <a:t>pacto</a:t>
                      </a:r>
                    </a:p>
                    <a:p>
                      <a:pPr algn="ctr"/>
                      <a:r>
                        <a:rPr lang="es-ES_tradnl" sz="1000" b="1" noProof="0" dirty="0" smtClean="0">
                          <a:solidFill>
                            <a:schemeClr val="tx1"/>
                          </a:solidFill>
                        </a:rPr>
                        <a:t>MODERADO</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noProof="0" dirty="0" smtClean="0">
                          <a:solidFill>
                            <a:schemeClr val="tx1"/>
                          </a:solidFill>
                        </a:rPr>
                        <a:t>__________</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16481">
                <a:tc>
                  <a:txBody>
                    <a:bodyPr/>
                    <a:lstStyle/>
                    <a:p>
                      <a:pPr algn="l">
                        <a:spcAft>
                          <a:spcPts val="0"/>
                        </a:spcAft>
                      </a:pPr>
                      <a:r>
                        <a:rPr lang="es-ES_tradnl" sz="800" kern="50" noProof="0" dirty="0" smtClean="0">
                          <a:solidFill>
                            <a:schemeClr val="tx2"/>
                          </a:solidFill>
                          <a:latin typeface="Calibri"/>
                          <a:ea typeface="Calibri"/>
                          <a:cs typeface="Calibri"/>
                        </a:rPr>
                        <a:t>Cualquiera que pueda suplantar a usuarios al momento de enviar peticiones a un sitio web. Cualquier sitio web, u otros canales HTML, a los cuales accedan los usuarios de un determinado sitio web.</a:t>
                      </a:r>
                      <a:endParaRPr lang="es-ES_tradnl" sz="800" kern="50" noProof="0" dirty="0" smtClean="0">
                        <a:solidFill>
                          <a:schemeClr val="tx2"/>
                        </a:solidFill>
                        <a:latin typeface="Calibri"/>
                        <a:ea typeface="Lucida Sans Unicode"/>
                        <a:cs typeface="Calibri"/>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spcAft>
                          <a:spcPts val="0"/>
                        </a:spcAft>
                      </a:pPr>
                      <a:r>
                        <a:rPr lang="es-ES_tradnl" sz="800" kern="50" noProof="0" dirty="0" smtClean="0">
                          <a:solidFill>
                            <a:schemeClr val="tx2"/>
                          </a:solidFill>
                          <a:latin typeface="Calibri"/>
                          <a:ea typeface="TrebuchetMS"/>
                          <a:cs typeface="Calibri"/>
                        </a:rPr>
                        <a:t>Los atacantes crean peticiones HTTP falsas. Engañan a la víctima al enviarlas a través de etiquetas de imágenes, XSS, o muchas otras técnicas. Si el usuario está autenticado entonces el ataque será exitoso.</a:t>
                      </a:r>
                      <a:endParaRPr lang="es-ES_tradnl" sz="800" kern="50" noProof="0" dirty="0" smtClean="0">
                        <a:solidFill>
                          <a:schemeClr val="tx2"/>
                        </a:solidFill>
                        <a:latin typeface="Calibri"/>
                        <a:ea typeface="Lucida Sans Unicode"/>
                        <a:cs typeface="Calibri"/>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l"/>
                      <a:r>
                        <a:rPr lang="es-ES_tradnl" sz="800" kern="1200" noProof="0" dirty="0" smtClean="0">
                          <a:solidFill>
                            <a:schemeClr val="tx2"/>
                          </a:solidFill>
                          <a:latin typeface="Calibri"/>
                          <a:ea typeface="+mn-ea"/>
                          <a:cs typeface="Calibri"/>
                        </a:rPr>
                        <a:t>La CSRF aprovecha aplicaciones web que permiten a los atacantes predecir todos los detalles de un acción en particular.</a:t>
                      </a:r>
                    </a:p>
                    <a:p>
                      <a:pPr algn="l"/>
                      <a:r>
                        <a:rPr lang="es-ES_tradnl" sz="800" kern="1200" noProof="0" dirty="0" smtClean="0">
                          <a:solidFill>
                            <a:schemeClr val="tx2"/>
                          </a:solidFill>
                          <a:latin typeface="Calibri"/>
                          <a:ea typeface="+mn-ea"/>
                          <a:cs typeface="Calibri"/>
                        </a:rPr>
                        <a:t> </a:t>
                      </a:r>
                    </a:p>
                    <a:p>
                      <a:pPr algn="l"/>
                      <a:r>
                        <a:rPr lang="es-ES_tradnl" sz="800" kern="1200" noProof="0" dirty="0" smtClean="0">
                          <a:solidFill>
                            <a:schemeClr val="tx2"/>
                          </a:solidFill>
                          <a:latin typeface="Calibri"/>
                          <a:ea typeface="+mn-ea"/>
                          <a:cs typeface="Calibri"/>
                        </a:rPr>
                        <a:t>Cuando los navegadores envían credenciales de autenticación automáticamente, como en el caso de las cookies de sesión, los atacantes pueden crear páginas web maliciosas las cuales generan peticiones falsas que son indistinguibles de las auténticas. </a:t>
                      </a:r>
                    </a:p>
                    <a:p>
                      <a:pPr algn="l"/>
                      <a:r>
                        <a:rPr lang="es-ES_tradnl" sz="800" kern="1200" noProof="0" dirty="0" smtClean="0">
                          <a:solidFill>
                            <a:schemeClr val="tx2"/>
                          </a:solidFill>
                          <a:latin typeface="Calibri"/>
                          <a:ea typeface="+mn-ea"/>
                          <a:cs typeface="Calibri"/>
                        </a:rPr>
                        <a:t> </a:t>
                      </a:r>
                    </a:p>
                    <a:p>
                      <a:pPr algn="l"/>
                      <a:r>
                        <a:rPr lang="es-ES_tradnl" sz="800" kern="1200" noProof="0" dirty="0" smtClean="0">
                          <a:solidFill>
                            <a:schemeClr val="tx2"/>
                          </a:solidFill>
                          <a:latin typeface="Calibri"/>
                          <a:ea typeface="+mn-ea"/>
                          <a:cs typeface="Calibri"/>
                        </a:rPr>
                        <a:t>Los fallos debidos a CSRF son fácilmente detectables a través de código, o pruebas de penetración.</a:t>
                      </a:r>
                      <a:endParaRPr lang="es-ES_tradnl" sz="800" kern="1200" noProof="0" dirty="0">
                        <a:solidFill>
                          <a:schemeClr val="tx2"/>
                        </a:solidFill>
                        <a:latin typeface="Calibri"/>
                        <a:ea typeface="+mn-ea"/>
                        <a:cs typeface="Calibri"/>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l">
                        <a:spcAft>
                          <a:spcPts val="0"/>
                        </a:spcAft>
                      </a:pPr>
                      <a:r>
                        <a:rPr lang="es-ES_tradnl" sz="800" kern="50" noProof="0" dirty="0" smtClean="0">
                          <a:solidFill>
                            <a:schemeClr val="tx2"/>
                          </a:solidFill>
                          <a:latin typeface="Calibri"/>
                          <a:ea typeface="TrebuchetMS"/>
                          <a:cs typeface="Calibri"/>
                        </a:rPr>
                        <a:t>Los atacantes pueden cambiar cualquier dato que la víctima esté autorizado a cambiar, o acceder a cualquier funcionalidad que la víctima esté autorizada a utilizar.</a:t>
                      </a:r>
                      <a:endParaRPr lang="es-ES_tradnl" sz="800" kern="50" noProof="0" dirty="0" smtClean="0">
                        <a:solidFill>
                          <a:schemeClr val="tx2"/>
                        </a:solidFill>
                        <a:latin typeface="Calibri"/>
                        <a:ea typeface="Lucida Sans Unicode"/>
                        <a:cs typeface="Calibri"/>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s-ES_tradnl" sz="800" kern="1200" noProof="0" dirty="0" smtClean="0">
                          <a:solidFill>
                            <a:schemeClr val="tx2"/>
                          </a:solidFill>
                          <a:latin typeface="Calibri"/>
                          <a:ea typeface="+mn-ea"/>
                          <a:cs typeface="Calibri"/>
                        </a:rPr>
                        <a:t>Considerar el valor de negocio asociado a los datos o funciones afectados. Tener en cuenta lo que representa no estar seguro si los usuarios en realidad desean realizar dichas acciones. Considerar el impacto que tiene en la reputación del negocio.</a:t>
                      </a:r>
                    </a:p>
                    <a:p>
                      <a:pPr marL="0" marR="0" indent="0" algn="l" defTabSz="914400" rtl="0" eaLnBrk="1" fontAlgn="auto" latinLnBrk="0" hangingPunct="1">
                        <a:lnSpc>
                          <a:spcPts val="1000"/>
                        </a:lnSpc>
                        <a:spcBef>
                          <a:spcPts val="300"/>
                        </a:spcBef>
                        <a:spcAft>
                          <a:spcPts val="300"/>
                        </a:spcAft>
                        <a:buClrTx/>
                        <a:buSzTx/>
                        <a:buFontTx/>
                        <a:buNone/>
                        <a:tabLst/>
                        <a:defRPr/>
                      </a:pPr>
                      <a:r>
                        <a:rPr lang="es-ES_tradnl" sz="800" baseline="0" noProof="0" dirty="0" smtClean="0">
                          <a:solidFill>
                            <a:schemeClr val="tx2"/>
                          </a:solidFill>
                          <a:latin typeface="Calibri"/>
                          <a:cs typeface="Calibri"/>
                        </a:rPr>
                        <a:t>.</a:t>
                      </a:r>
                      <a:endParaRPr lang="es-ES_tradnl" sz="800" noProof="0" dirty="0" smtClean="0">
                        <a:solidFill>
                          <a:schemeClr val="tx2"/>
                        </a:solidFill>
                        <a:latin typeface="Calibri"/>
                        <a:cs typeface="Calibri"/>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172200"/>
            <a:ext cx="3383280" cy="2971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1200"/>
              </a:spcBef>
              <a:spcAft>
                <a:spcPts val="300"/>
              </a:spcAft>
            </a:pPr>
            <a:r>
              <a:rPr lang="es-ES_tradnl" sz="1400" b="1" dirty="0" smtClean="0">
                <a:solidFill>
                  <a:schemeClr val="tx2"/>
                </a:solidFill>
              </a:rPr>
              <a:t>Ejemplos de escenarios de ataque</a:t>
            </a:r>
            <a:endParaRPr lang="es-ES_tradnl" sz="1400" dirty="0" smtClean="0">
              <a:solidFill>
                <a:schemeClr val="tx2"/>
              </a:solidFill>
            </a:endParaRPr>
          </a:p>
          <a:p>
            <a:pPr algn="just">
              <a:spcAft>
                <a:spcPts val="0"/>
              </a:spcAft>
            </a:pPr>
            <a:r>
              <a:rPr lang="es-ES_tradnl" sz="900" kern="50" dirty="0" smtClean="0">
                <a:solidFill>
                  <a:schemeClr val="tx2"/>
                </a:solidFill>
                <a:latin typeface="Calibri"/>
                <a:ea typeface="TrebuchetMS"/>
                <a:cs typeface="Calibri"/>
              </a:rPr>
              <a:t>La aplicación permite que los usuarios envíen peticiones de cambio de estado, que no incluyen nada secreto. Por ejemplo:</a:t>
            </a:r>
            <a:endParaRPr lang="es-ES_tradnl" sz="900" kern="50" dirty="0" smtClean="0">
              <a:solidFill>
                <a:schemeClr val="tx2"/>
              </a:solidFill>
              <a:latin typeface="Calibri"/>
              <a:ea typeface="Lucida Sans Unicode"/>
              <a:cs typeface="Calibri"/>
            </a:endParaRPr>
          </a:p>
          <a:p>
            <a:pPr>
              <a:lnSpc>
                <a:spcPts val="1000"/>
              </a:lnSpc>
              <a:spcBef>
                <a:spcPts val="300"/>
              </a:spcBef>
              <a:spcAft>
                <a:spcPts val="300"/>
              </a:spcAft>
            </a:pPr>
            <a:r>
              <a:rPr lang="es-ES_tradnl" sz="1050" b="1" dirty="0" smtClean="0">
                <a:solidFill>
                  <a:schemeClr val="tx2"/>
                </a:solidFill>
              </a:rPr>
              <a:t>  http://</a:t>
            </a:r>
            <a:r>
              <a:rPr lang="es-ES_tradnl" sz="1050" b="1" dirty="0" err="1" smtClean="0">
                <a:solidFill>
                  <a:schemeClr val="tx2"/>
                </a:solidFill>
              </a:rPr>
              <a:t>example.com</a:t>
            </a:r>
            <a:r>
              <a:rPr lang="es-ES_tradnl" sz="1050" b="1" dirty="0" smtClean="0">
                <a:solidFill>
                  <a:schemeClr val="tx2"/>
                </a:solidFill>
              </a:rPr>
              <a:t>/</a:t>
            </a:r>
            <a:r>
              <a:rPr lang="es-ES_tradnl" sz="1050" b="1" dirty="0" err="1" smtClean="0">
                <a:solidFill>
                  <a:schemeClr val="tx2"/>
                </a:solidFill>
              </a:rPr>
              <a:t>app</a:t>
            </a:r>
            <a:r>
              <a:rPr lang="es-ES_tradnl" sz="1050" b="1" dirty="0" smtClean="0">
                <a:solidFill>
                  <a:schemeClr val="tx2"/>
                </a:solidFill>
              </a:rPr>
              <a:t>/</a:t>
            </a:r>
            <a:r>
              <a:rPr lang="es-ES_tradnl" sz="1050" b="1" dirty="0" err="1" smtClean="0">
                <a:solidFill>
                  <a:schemeClr val="tx2"/>
                </a:solidFill>
              </a:rPr>
              <a:t>transferFunds?amount</a:t>
            </a:r>
            <a:r>
              <a:rPr lang="es-ES_tradnl" sz="1050" b="1" dirty="0" smtClean="0">
                <a:solidFill>
                  <a:schemeClr val="tx2"/>
                </a:solidFill>
              </a:rPr>
              <a:t>=1500</a:t>
            </a:r>
            <a:br>
              <a:rPr lang="es-ES_tradnl" sz="1050" b="1" dirty="0" smtClean="0">
                <a:solidFill>
                  <a:schemeClr val="tx2"/>
                </a:solidFill>
              </a:rPr>
            </a:br>
            <a:r>
              <a:rPr lang="es-ES_tradnl" sz="1050" b="1" dirty="0" smtClean="0">
                <a:solidFill>
                  <a:schemeClr val="tx2"/>
                </a:solidFill>
              </a:rPr>
              <a:t>  &amp;</a:t>
            </a:r>
            <a:r>
              <a:rPr lang="es-ES_tradnl" sz="1050" b="1" dirty="0" err="1" smtClean="0">
                <a:solidFill>
                  <a:schemeClr val="tx2"/>
                </a:solidFill>
              </a:rPr>
              <a:t>destinationAccount</a:t>
            </a:r>
            <a:r>
              <a:rPr lang="es-ES_tradnl" sz="1050" b="1" dirty="0" smtClean="0">
                <a:solidFill>
                  <a:schemeClr val="tx2"/>
                </a:solidFill>
              </a:rPr>
              <a:t>=4673243243</a:t>
            </a:r>
          </a:p>
          <a:p>
            <a:pPr>
              <a:lnSpc>
                <a:spcPts val="1000"/>
              </a:lnSpc>
              <a:spcBef>
                <a:spcPts val="300"/>
              </a:spcBef>
              <a:spcAft>
                <a:spcPts val="300"/>
              </a:spcAft>
            </a:pPr>
            <a:r>
              <a:rPr lang="es-ES_tradnl" sz="900" dirty="0" smtClean="0">
                <a:solidFill>
                  <a:schemeClr val="tx2"/>
                </a:solidFill>
              </a:rPr>
              <a:t>El atacante puede construir una petición que transfiera dinero desde la cuenta de la víctima a su propia cuenta. Podrá insertar su ataque dentro de una etiqueta de imagen en un sitio </a:t>
            </a:r>
            <a:r>
              <a:rPr lang="es-ES_tradnl" sz="900" dirty="0" err="1" smtClean="0">
                <a:solidFill>
                  <a:schemeClr val="tx2"/>
                </a:solidFill>
              </a:rPr>
              <a:t>web</a:t>
            </a:r>
            <a:r>
              <a:rPr lang="es-ES_tradnl" sz="900" dirty="0" smtClean="0">
                <a:solidFill>
                  <a:schemeClr val="tx2"/>
                </a:solidFill>
              </a:rPr>
              <a:t>, o </a:t>
            </a:r>
            <a:r>
              <a:rPr lang="es-ES_tradnl" sz="900" dirty="0" err="1" smtClean="0">
                <a:solidFill>
                  <a:schemeClr val="tx2"/>
                </a:solidFill>
              </a:rPr>
              <a:t>iframe</a:t>
            </a:r>
            <a:r>
              <a:rPr lang="es-ES_tradnl" sz="900" dirty="0" smtClean="0">
                <a:solidFill>
                  <a:schemeClr val="tx2"/>
                </a:solidFill>
              </a:rPr>
              <a:t>, que esté bajo su control y al que la víctima se podrá dirigir.</a:t>
            </a:r>
          </a:p>
          <a:p>
            <a:pPr>
              <a:lnSpc>
                <a:spcPts val="1000"/>
              </a:lnSpc>
              <a:spcBef>
                <a:spcPts val="300"/>
              </a:spcBef>
              <a:spcAft>
                <a:spcPts val="300"/>
              </a:spcAft>
            </a:pPr>
            <a:r>
              <a:rPr lang="es-ES_tradnl" sz="1050" b="1" dirty="0" smtClean="0">
                <a:solidFill>
                  <a:srgbClr val="002060"/>
                </a:solidFill>
              </a:rPr>
              <a:t>&lt;</a:t>
            </a:r>
            <a:r>
              <a:rPr lang="es-ES_tradnl" sz="1050" b="1" dirty="0" err="1" smtClean="0">
                <a:solidFill>
                  <a:srgbClr val="002060"/>
                </a:solidFill>
              </a:rPr>
              <a:t>img</a:t>
            </a:r>
            <a:r>
              <a:rPr lang="es-ES_tradnl" sz="1050" b="1" dirty="0" smtClean="0">
                <a:solidFill>
                  <a:srgbClr val="002060"/>
                </a:solidFill>
              </a:rPr>
              <a:t> </a:t>
            </a:r>
            <a:r>
              <a:rPr lang="es-ES_tradnl" sz="1050" b="1" dirty="0" err="1" smtClean="0">
                <a:solidFill>
                  <a:srgbClr val="002060"/>
                </a:solidFill>
              </a:rPr>
              <a:t>src</a:t>
            </a:r>
            <a:r>
              <a:rPr lang="es-ES_tradnl" sz="1050" b="1" dirty="0" smtClean="0">
                <a:solidFill>
                  <a:srgbClr val="002060"/>
                </a:solidFill>
              </a:rPr>
              <a:t>="</a:t>
            </a:r>
            <a:r>
              <a:rPr lang="es-ES_tradnl" sz="1050" b="1" dirty="0" smtClean="0">
                <a:solidFill>
                  <a:srgbClr val="C00000"/>
                </a:solidFill>
              </a:rPr>
              <a:t>http://</a:t>
            </a:r>
            <a:r>
              <a:rPr lang="es-ES_tradnl" sz="1050" b="1" dirty="0" err="1" smtClean="0">
                <a:solidFill>
                  <a:srgbClr val="C00000"/>
                </a:solidFill>
              </a:rPr>
              <a:t>example.com</a:t>
            </a:r>
            <a:r>
              <a:rPr lang="es-ES_tradnl" sz="1050" b="1" dirty="0" smtClean="0">
                <a:solidFill>
                  <a:srgbClr val="C00000"/>
                </a:solidFill>
              </a:rPr>
              <a:t>/</a:t>
            </a:r>
            <a:r>
              <a:rPr lang="es-ES_tradnl" sz="1050" b="1" dirty="0" err="1" smtClean="0">
                <a:solidFill>
                  <a:srgbClr val="C00000"/>
                </a:solidFill>
              </a:rPr>
              <a:t>app</a:t>
            </a:r>
            <a:r>
              <a:rPr lang="es-ES_tradnl" sz="1050" b="1" dirty="0" smtClean="0">
                <a:solidFill>
                  <a:srgbClr val="C00000"/>
                </a:solidFill>
              </a:rPr>
              <a:t>/</a:t>
            </a:r>
            <a:r>
              <a:rPr lang="es-ES_tradnl" sz="1050" b="1" dirty="0" err="1" smtClean="0">
                <a:solidFill>
                  <a:srgbClr val="C00000"/>
                </a:solidFill>
              </a:rPr>
              <a:t>transferFunds</a:t>
            </a:r>
            <a:r>
              <a:rPr lang="es-ES_tradnl" sz="1050" b="1" dirty="0" smtClean="0">
                <a:solidFill>
                  <a:srgbClr val="C00000"/>
                </a:solidFill>
              </a:rPr>
              <a:t>?</a:t>
            </a:r>
            <a:br>
              <a:rPr lang="es-ES_tradnl" sz="1050" b="1" dirty="0" smtClean="0">
                <a:solidFill>
                  <a:srgbClr val="C00000"/>
                </a:solidFill>
              </a:rPr>
            </a:br>
            <a:r>
              <a:rPr lang="es-ES_tradnl" sz="1050" b="1" dirty="0" smtClean="0">
                <a:solidFill>
                  <a:srgbClr val="C00000"/>
                </a:solidFill>
              </a:rPr>
              <a:t>  </a:t>
            </a:r>
            <a:r>
              <a:rPr lang="es-ES_tradnl" sz="1050" b="1" dirty="0" err="1" smtClean="0">
                <a:solidFill>
                  <a:srgbClr val="C00000"/>
                </a:solidFill>
              </a:rPr>
              <a:t>amount</a:t>
            </a:r>
            <a:r>
              <a:rPr lang="es-ES_tradnl" sz="1050" b="1" dirty="0" smtClean="0">
                <a:solidFill>
                  <a:srgbClr val="C00000"/>
                </a:solidFill>
              </a:rPr>
              <a:t>=1500&amp;</a:t>
            </a:r>
            <a:r>
              <a:rPr lang="es-ES_tradnl" sz="1050" b="1" dirty="0" err="1" smtClean="0">
                <a:solidFill>
                  <a:srgbClr val="C00000"/>
                </a:solidFill>
              </a:rPr>
              <a:t>destinationAccount</a:t>
            </a:r>
            <a:r>
              <a:rPr lang="es-ES_tradnl" sz="1050" b="1" dirty="0" smtClean="0">
                <a:solidFill>
                  <a:srgbClr val="C00000"/>
                </a:solidFill>
              </a:rPr>
              <a:t>=</a:t>
            </a:r>
            <a:r>
              <a:rPr lang="es-ES_tradnl" sz="1050" b="1" dirty="0" err="1" smtClean="0">
                <a:solidFill>
                  <a:srgbClr val="C00000"/>
                </a:solidFill>
              </a:rPr>
              <a:t>attackersAcct</a:t>
            </a:r>
            <a:r>
              <a:rPr lang="es-ES_tradnl" sz="1050" b="1" dirty="0" smtClean="0">
                <a:solidFill>
                  <a:srgbClr val="C00000"/>
                </a:solidFill>
              </a:rPr>
              <a:t>#</a:t>
            </a:r>
            <a:r>
              <a:rPr lang="es-ES_tradnl" sz="1050" b="1" dirty="0" smtClean="0">
                <a:solidFill>
                  <a:srgbClr val="002060"/>
                </a:solidFill>
              </a:rPr>
              <a:t>“</a:t>
            </a:r>
            <a:br>
              <a:rPr lang="es-ES_tradnl" sz="1050" b="1" dirty="0" smtClean="0">
                <a:solidFill>
                  <a:srgbClr val="002060"/>
                </a:solidFill>
              </a:rPr>
            </a:br>
            <a:r>
              <a:rPr lang="es-ES_tradnl" sz="1050" b="1" dirty="0" smtClean="0">
                <a:solidFill>
                  <a:srgbClr val="002060"/>
                </a:solidFill>
              </a:rPr>
              <a:t>  </a:t>
            </a:r>
            <a:r>
              <a:rPr lang="es-ES_tradnl" sz="1050" b="1" dirty="0" err="1" smtClean="0">
                <a:solidFill>
                  <a:srgbClr val="002060"/>
                </a:solidFill>
              </a:rPr>
              <a:t>width</a:t>
            </a:r>
            <a:r>
              <a:rPr lang="es-ES_tradnl" sz="1050" b="1" dirty="0" smtClean="0">
                <a:solidFill>
                  <a:srgbClr val="002060"/>
                </a:solidFill>
              </a:rPr>
              <a:t>="0" </a:t>
            </a:r>
            <a:r>
              <a:rPr lang="es-ES_tradnl" sz="1050" b="1" dirty="0" err="1" smtClean="0">
                <a:solidFill>
                  <a:srgbClr val="002060"/>
                </a:solidFill>
              </a:rPr>
              <a:t>height</a:t>
            </a:r>
            <a:r>
              <a:rPr lang="es-ES_tradnl" sz="1050" b="1" dirty="0" smtClean="0">
                <a:solidFill>
                  <a:srgbClr val="002060"/>
                </a:solidFill>
              </a:rPr>
              <a:t>="0" /&gt;</a:t>
            </a:r>
          </a:p>
          <a:p>
            <a:pPr>
              <a:spcAft>
                <a:spcPts val="0"/>
              </a:spcAft>
            </a:pPr>
            <a:r>
              <a:rPr lang="es-ES_tradnl" sz="900" kern="50" dirty="0" smtClean="0">
                <a:solidFill>
                  <a:schemeClr val="tx2"/>
                </a:solidFill>
                <a:latin typeface="Calibri"/>
                <a:ea typeface="TrebuchetMS"/>
                <a:cs typeface="Calibri"/>
              </a:rPr>
              <a:t>Cuando la víctima visite el sitio, en lugar de cargarse la imagen, se realizará la petición HTTP falsificada. Si la víctima previamente había adquirido privilegios entonces el ataque será exitoso.</a:t>
            </a:r>
            <a:endParaRPr lang="es-ES_tradnl" sz="900" kern="50" dirty="0">
              <a:solidFill>
                <a:schemeClr val="tx2"/>
              </a:solidFill>
              <a:latin typeface="Calibri"/>
              <a:ea typeface="Lucida Sans Unicode"/>
              <a:cs typeface="Calibri"/>
            </a:endParaRPr>
          </a:p>
        </p:txBody>
      </p:sp>
      <p:sp>
        <p:nvSpPr>
          <p:cNvPr id="108" name="Rectangle 107"/>
          <p:cNvSpPr/>
          <p:nvPr/>
        </p:nvSpPr>
        <p:spPr>
          <a:xfrm>
            <a:off x="0" y="3213463"/>
            <a:ext cx="3383280" cy="28825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1200"/>
              </a:spcBef>
              <a:spcAft>
                <a:spcPts val="300"/>
              </a:spcAft>
            </a:pPr>
            <a:r>
              <a:rPr lang="es-ES_tradnl" sz="1400" b="1" dirty="0" smtClean="0">
                <a:solidFill>
                  <a:schemeClr val="tx2"/>
                </a:solidFill>
              </a:rPr>
              <a:t>¿Soy vulnerable a CSRF?</a:t>
            </a:r>
          </a:p>
          <a:p>
            <a:pPr>
              <a:spcAft>
                <a:spcPts val="0"/>
              </a:spcAft>
            </a:pPr>
            <a:r>
              <a:rPr lang="es-ES_tradnl" sz="900" kern="50" dirty="0" smtClean="0">
                <a:solidFill>
                  <a:schemeClr val="tx2"/>
                </a:solidFill>
                <a:latin typeface="Calibri"/>
                <a:ea typeface="TrebuchetMS"/>
                <a:cs typeface="Calibri"/>
              </a:rPr>
              <a:t>La forma más sencilla de revisar la vulnerabilidad en una aplicación, es verificando si cada enlace, y formulario, contiene un testigo (token) no predecible para cada usuario. Si no se tiene dicho testigo, los atacantes pueden falsificar peticiones. </a:t>
            </a:r>
            <a:endParaRPr lang="es-ES_tradnl" sz="900" kern="50" dirty="0" smtClean="0">
              <a:solidFill>
                <a:schemeClr val="tx2"/>
              </a:solidFill>
              <a:latin typeface="Calibri"/>
              <a:ea typeface="Lucida Sans Unicode"/>
              <a:cs typeface="Calibri"/>
            </a:endParaRPr>
          </a:p>
          <a:p>
            <a:pPr>
              <a:spcAft>
                <a:spcPts val="0"/>
              </a:spcAft>
            </a:pPr>
            <a:r>
              <a:rPr lang="es-ES_tradnl" sz="900" kern="50" dirty="0" smtClean="0">
                <a:solidFill>
                  <a:schemeClr val="tx2"/>
                </a:solidFill>
                <a:latin typeface="Calibri"/>
                <a:ea typeface="TrebuchetMS"/>
                <a:cs typeface="Calibri"/>
              </a:rPr>
              <a:t>Se debe concentrar el análisis en enlaces y formularios que invoquen funciones que permitan cambiar estados. Tales funciones son los objetivos más importantes que persiguen los ataques CSRF.</a:t>
            </a:r>
            <a:endParaRPr lang="es-ES_tradnl" sz="900" kern="50" dirty="0" smtClean="0">
              <a:solidFill>
                <a:schemeClr val="tx2"/>
              </a:solidFill>
              <a:latin typeface="Calibri"/>
              <a:ea typeface="Lucida Sans Unicode"/>
              <a:cs typeface="Calibri"/>
            </a:endParaRPr>
          </a:p>
          <a:p>
            <a:pPr>
              <a:spcAft>
                <a:spcPts val="0"/>
              </a:spcAft>
            </a:pPr>
            <a:r>
              <a:rPr lang="es-ES_tradnl" sz="900" kern="50" dirty="0" smtClean="0">
                <a:solidFill>
                  <a:schemeClr val="tx2"/>
                </a:solidFill>
                <a:latin typeface="Calibri"/>
                <a:ea typeface="TrebuchetMS"/>
                <a:cs typeface="Calibri"/>
              </a:rPr>
              <a:t> </a:t>
            </a:r>
            <a:endParaRPr lang="es-ES_tradnl" sz="900" kern="50" dirty="0" smtClean="0">
              <a:solidFill>
                <a:schemeClr val="tx2"/>
              </a:solidFill>
              <a:latin typeface="Calibri"/>
              <a:ea typeface="Lucida Sans Unicode"/>
              <a:cs typeface="Calibri"/>
            </a:endParaRPr>
          </a:p>
          <a:p>
            <a:pPr>
              <a:spcAft>
                <a:spcPts val="0"/>
              </a:spcAft>
            </a:pPr>
            <a:r>
              <a:rPr lang="es-ES_tradnl" sz="900" kern="50" dirty="0" smtClean="0">
                <a:solidFill>
                  <a:schemeClr val="tx2"/>
                </a:solidFill>
                <a:latin typeface="Calibri"/>
                <a:ea typeface="TrebuchetMS"/>
                <a:cs typeface="Calibri"/>
              </a:rPr>
              <a:t>Se debe verificar transacciones que involucren múltiples pasos Los atacantes pueden falsificar una serie de peticiones a través de múltiples etiquetas o posiblemente código javascript. Descartar como protección las cookies de sesión, las direcciones IP de la fuente y otro tipo de información, ya que está se encuentra incluida en las peticiones falsas. </a:t>
            </a:r>
            <a:endParaRPr lang="es-ES_tradnl" sz="900" kern="50" dirty="0" smtClean="0">
              <a:solidFill>
                <a:schemeClr val="tx2"/>
              </a:solidFill>
              <a:latin typeface="Calibri"/>
              <a:ea typeface="Lucida Sans Unicode"/>
              <a:cs typeface="Calibri"/>
            </a:endParaRPr>
          </a:p>
          <a:p>
            <a:pPr>
              <a:spcAft>
                <a:spcPts val="0"/>
              </a:spcAft>
            </a:pPr>
            <a:r>
              <a:rPr lang="es-ES_tradnl" sz="900" kern="50" dirty="0" smtClean="0">
                <a:solidFill>
                  <a:schemeClr val="tx2"/>
                </a:solidFill>
                <a:latin typeface="Calibri"/>
                <a:ea typeface="TrebuchetMS"/>
                <a:cs typeface="Calibri"/>
              </a:rPr>
              <a:t> </a:t>
            </a:r>
            <a:endParaRPr lang="es-ES_tradnl" sz="900" kern="50" dirty="0" smtClean="0">
              <a:solidFill>
                <a:schemeClr val="tx2"/>
              </a:solidFill>
              <a:latin typeface="Calibri"/>
              <a:ea typeface="Lucida Sans Unicode"/>
              <a:cs typeface="Calibri"/>
            </a:endParaRPr>
          </a:p>
          <a:p>
            <a:pPr>
              <a:spcAft>
                <a:spcPts val="0"/>
              </a:spcAft>
            </a:pPr>
            <a:r>
              <a:rPr lang="es-ES_tradnl" sz="900" kern="50" dirty="0" smtClean="0">
                <a:solidFill>
                  <a:schemeClr val="tx2"/>
                </a:solidFill>
                <a:latin typeface="Calibri"/>
                <a:ea typeface="TrebuchetMS"/>
                <a:cs typeface="Calibri"/>
              </a:rPr>
              <a:t>La herramienta de pruebas para CSRF, elaborada por OWASP, puede ayudar a generar casos de prueba que sean utilizados por los demonios diseñados para detectar fallos relacionados con CSRF.</a:t>
            </a:r>
            <a:endParaRPr lang="es-ES_tradnl" sz="900" kern="50" dirty="0" smtClean="0">
              <a:solidFill>
                <a:schemeClr val="tx2"/>
              </a:solidFill>
              <a:latin typeface="Calibri"/>
              <a:ea typeface="Lucida Sans Unicode"/>
              <a:cs typeface="Calibri"/>
            </a:endParaRPr>
          </a:p>
        </p:txBody>
      </p:sp>
      <p:sp>
        <p:nvSpPr>
          <p:cNvPr id="137" name="Rectangle 136"/>
          <p:cNvSpPr/>
          <p:nvPr/>
        </p:nvSpPr>
        <p:spPr>
          <a:xfrm>
            <a:off x="3474720" y="6172200"/>
            <a:ext cx="3383280" cy="2971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rPr>
              <a:t>Referencias</a:t>
            </a:r>
          </a:p>
          <a:p>
            <a:pPr>
              <a:lnSpc>
                <a:spcPts val="1000"/>
              </a:lnSpc>
              <a:spcBef>
                <a:spcPts val="300"/>
              </a:spcBef>
              <a:spcAft>
                <a:spcPts val="300"/>
              </a:spcAft>
            </a:pPr>
            <a:r>
              <a:rPr lang="es-ES_tradnl" sz="1050" b="1" dirty="0" smtClean="0">
                <a:solidFill>
                  <a:schemeClr val="tx2"/>
                </a:solidFill>
              </a:rPr>
              <a:t>OWASP</a:t>
            </a:r>
            <a:endParaRPr lang="es-ES_tradnl" sz="1050" b="1" dirty="0" smtClean="0">
              <a:solidFill>
                <a:schemeClr val="tx2"/>
              </a:solidFill>
              <a:hlinkClick r:id="rId4"/>
            </a:endParaRPr>
          </a:p>
          <a:p>
            <a:pPr>
              <a:lnSpc>
                <a:spcPts val="1000"/>
              </a:lnSpc>
              <a:spcBef>
                <a:spcPts val="300"/>
              </a:spcBef>
              <a:spcAft>
                <a:spcPts val="300"/>
              </a:spcAft>
              <a:buFont typeface="Arial" pitchFamily="34" charset="0"/>
              <a:buChar char="•"/>
            </a:pPr>
            <a:r>
              <a:rPr lang="es-ES_tradnl" sz="1050" dirty="0" smtClean="0">
                <a:solidFill>
                  <a:schemeClr val="tx2"/>
                </a:solidFill>
              </a:rPr>
              <a:t> </a:t>
            </a:r>
            <a:r>
              <a:rPr lang="es-ES_tradnl" sz="1050" u="sng" dirty="0" smtClean="0">
                <a:solidFill>
                  <a:schemeClr val="tx2"/>
                </a:solidFill>
                <a:hlinkClick r:id="rId5"/>
              </a:rPr>
              <a:t>OWASP CSRF Article</a:t>
            </a:r>
            <a:endParaRPr lang="es-ES_tradnl" sz="1050" u="sng" dirty="0" smtClean="0">
              <a:solidFill>
                <a:schemeClr val="tx2"/>
              </a:solidFill>
            </a:endParaRPr>
          </a:p>
          <a:p>
            <a:pPr>
              <a:lnSpc>
                <a:spcPts val="1000"/>
              </a:lnSpc>
              <a:spcBef>
                <a:spcPts val="300"/>
              </a:spcBef>
              <a:spcAft>
                <a:spcPts val="300"/>
              </a:spcAft>
              <a:buFont typeface="Arial" pitchFamily="34" charset="0"/>
              <a:buChar char="•"/>
            </a:pPr>
            <a:r>
              <a:rPr lang="es-ES_tradnl" sz="1050" dirty="0" smtClean="0">
                <a:solidFill>
                  <a:schemeClr val="tx2"/>
                </a:solidFill>
              </a:rPr>
              <a:t> </a:t>
            </a:r>
            <a:r>
              <a:rPr lang="es-ES_tradnl" sz="1050" u="sng" dirty="0" smtClean="0">
                <a:solidFill>
                  <a:schemeClr val="tx2"/>
                </a:solidFill>
                <a:hlinkClick r:id="rId6"/>
              </a:rPr>
              <a:t>OWASP CSRF Prevention Cheat Sheet</a:t>
            </a:r>
            <a:endParaRPr lang="es-ES_tradnl" sz="1050" u="sng" dirty="0" smtClean="0">
              <a:solidFill>
                <a:schemeClr val="tx2"/>
              </a:solidFill>
            </a:endParaRPr>
          </a:p>
          <a:p>
            <a:pPr>
              <a:lnSpc>
                <a:spcPts val="1000"/>
              </a:lnSpc>
              <a:spcBef>
                <a:spcPts val="300"/>
              </a:spcBef>
              <a:spcAft>
                <a:spcPts val="300"/>
              </a:spcAft>
              <a:buFont typeface="Arial" pitchFamily="34" charset="0"/>
              <a:buChar char="•"/>
            </a:pPr>
            <a:r>
              <a:rPr lang="es-ES_tradnl" sz="1050" dirty="0" smtClean="0">
                <a:solidFill>
                  <a:schemeClr val="tx2"/>
                </a:solidFill>
              </a:rPr>
              <a:t> </a:t>
            </a:r>
            <a:r>
              <a:rPr lang="es-ES_tradnl" sz="1050" u="sng" dirty="0" smtClean="0">
                <a:solidFill>
                  <a:schemeClr val="tx2"/>
                </a:solidFill>
                <a:hlinkClick r:id="rId7"/>
              </a:rPr>
              <a:t>OWASP CSRFGuard - CSRF Defense Tool </a:t>
            </a:r>
            <a:endParaRPr lang="es-ES_tradnl" sz="1050" u="sng" dirty="0" smtClean="0">
              <a:solidFill>
                <a:schemeClr val="tx2"/>
              </a:solidFill>
            </a:endParaRPr>
          </a:p>
          <a:p>
            <a:pPr>
              <a:lnSpc>
                <a:spcPts val="1000"/>
              </a:lnSpc>
              <a:spcBef>
                <a:spcPts val="300"/>
              </a:spcBef>
              <a:spcAft>
                <a:spcPts val="300"/>
              </a:spcAft>
              <a:buFont typeface="Arial" pitchFamily="34" charset="0"/>
              <a:buChar char="•"/>
            </a:pPr>
            <a:r>
              <a:rPr lang="es-ES_tradnl" sz="1050" dirty="0" smtClean="0">
                <a:solidFill>
                  <a:schemeClr val="tx2"/>
                </a:solidFill>
              </a:rPr>
              <a:t> </a:t>
            </a:r>
            <a:r>
              <a:rPr lang="es-ES_tradnl" sz="1050" u="sng" dirty="0" smtClean="0">
                <a:solidFill>
                  <a:schemeClr val="tx2"/>
                </a:solidFill>
                <a:hlinkClick r:id="rId8"/>
              </a:rPr>
              <a:t>ESAPI Project Home Page </a:t>
            </a:r>
            <a:endParaRPr lang="es-ES_tradnl" sz="1050" u="sng" dirty="0" smtClean="0">
              <a:solidFill>
                <a:schemeClr val="tx2"/>
              </a:solidFill>
            </a:endParaRPr>
          </a:p>
          <a:p>
            <a:pPr>
              <a:lnSpc>
                <a:spcPts val="1000"/>
              </a:lnSpc>
              <a:spcBef>
                <a:spcPts val="300"/>
              </a:spcBef>
              <a:spcAft>
                <a:spcPts val="300"/>
              </a:spcAft>
              <a:buFont typeface="Arial" pitchFamily="34" charset="0"/>
              <a:buChar char="•"/>
            </a:pPr>
            <a:r>
              <a:rPr lang="es-ES_tradnl" sz="1050" dirty="0" smtClean="0">
                <a:solidFill>
                  <a:schemeClr val="tx2"/>
                </a:solidFill>
              </a:rPr>
              <a:t> </a:t>
            </a:r>
            <a:r>
              <a:rPr lang="es-ES_tradnl" sz="1050" u="sng" dirty="0" smtClean="0">
                <a:solidFill>
                  <a:schemeClr val="tx2"/>
                </a:solidFill>
                <a:hlinkClick r:id="rId9"/>
              </a:rPr>
              <a:t>ESAPI HTTPUtilities Class with AntiCSRF Tokens</a:t>
            </a:r>
            <a:endParaRPr lang="es-ES_tradnl" sz="1050" u="sng" dirty="0" smtClean="0">
              <a:solidFill>
                <a:schemeClr val="tx2"/>
              </a:solidFill>
            </a:endParaRPr>
          </a:p>
          <a:p>
            <a:pPr>
              <a:lnSpc>
                <a:spcPts val="1000"/>
              </a:lnSpc>
              <a:spcBef>
                <a:spcPts val="300"/>
              </a:spcBef>
              <a:spcAft>
                <a:spcPts val="300"/>
              </a:spcAft>
              <a:buFont typeface="Arial" pitchFamily="34" charset="0"/>
              <a:buChar char="•"/>
            </a:pPr>
            <a:r>
              <a:rPr lang="es-ES_tradnl" sz="1050" dirty="0" smtClean="0">
                <a:solidFill>
                  <a:schemeClr val="tx2"/>
                </a:solidFill>
              </a:rPr>
              <a:t> </a:t>
            </a:r>
            <a:r>
              <a:rPr lang="es-ES_tradnl" sz="1050" u="sng" dirty="0" smtClean="0">
                <a:solidFill>
                  <a:schemeClr val="tx2"/>
                </a:solidFill>
                <a:hlinkClick r:id="rId10"/>
              </a:rPr>
              <a:t>OWASP Testing Guide: Chapter on CSRF Testing</a:t>
            </a:r>
            <a:endParaRPr lang="es-ES_tradnl" sz="1050" u="sng" dirty="0" smtClean="0">
              <a:solidFill>
                <a:schemeClr val="tx2"/>
              </a:solidFill>
            </a:endParaRPr>
          </a:p>
          <a:p>
            <a:pPr>
              <a:lnSpc>
                <a:spcPts val="1000"/>
              </a:lnSpc>
              <a:spcBef>
                <a:spcPts val="300"/>
              </a:spcBef>
              <a:spcAft>
                <a:spcPts val="300"/>
              </a:spcAft>
              <a:buFont typeface="Arial" pitchFamily="34" charset="0"/>
              <a:buChar char="•"/>
            </a:pPr>
            <a:r>
              <a:rPr lang="es-ES_tradnl" sz="1050" dirty="0" smtClean="0">
                <a:solidFill>
                  <a:schemeClr val="tx2"/>
                </a:solidFill>
              </a:rPr>
              <a:t> </a:t>
            </a:r>
            <a:r>
              <a:rPr lang="es-ES_tradnl" sz="1050" u="sng" dirty="0" smtClean="0">
                <a:solidFill>
                  <a:schemeClr val="tx2"/>
                </a:solidFill>
                <a:hlinkClick r:id="rId11"/>
              </a:rPr>
              <a:t>OWASP CSRFTester - CSRF Testing Tool </a:t>
            </a:r>
            <a:r>
              <a:rPr lang="es-ES_tradnl" sz="1050" u="sng" dirty="0" smtClean="0">
                <a:solidFill>
                  <a:schemeClr val="tx2"/>
                </a:solidFill>
              </a:rPr>
              <a:t/>
            </a:r>
            <a:br>
              <a:rPr lang="es-ES_tradnl" sz="1050" u="sng" dirty="0" smtClean="0">
                <a:solidFill>
                  <a:schemeClr val="tx2"/>
                </a:solidFill>
              </a:rPr>
            </a:br>
            <a:endParaRPr lang="es-ES_tradnl" sz="1050" b="1" dirty="0" smtClean="0">
              <a:solidFill>
                <a:schemeClr val="tx2"/>
              </a:solidFill>
            </a:endParaRPr>
          </a:p>
          <a:p>
            <a:pPr>
              <a:lnSpc>
                <a:spcPts val="1000"/>
              </a:lnSpc>
              <a:spcBef>
                <a:spcPts val="300"/>
              </a:spcBef>
              <a:spcAft>
                <a:spcPts val="300"/>
              </a:spcAft>
            </a:pPr>
            <a:r>
              <a:rPr lang="es-ES_tradnl" sz="1050" b="1" dirty="0" smtClean="0">
                <a:solidFill>
                  <a:schemeClr val="tx2"/>
                </a:solidFill>
              </a:rPr>
              <a:t>Externas</a:t>
            </a:r>
            <a:endParaRPr lang="es-ES_tradnl" sz="1050" b="1" dirty="0" smtClean="0">
              <a:solidFill>
                <a:schemeClr val="tx2"/>
              </a:solidFill>
              <a:hlinkClick r:id="rId4"/>
            </a:endParaRPr>
          </a:p>
          <a:p>
            <a:pPr>
              <a:lnSpc>
                <a:spcPts val="1000"/>
              </a:lnSpc>
              <a:spcBef>
                <a:spcPts val="300"/>
              </a:spcBef>
              <a:spcAft>
                <a:spcPts val="300"/>
              </a:spcAft>
              <a:buFont typeface="Arial" pitchFamily="34" charset="0"/>
              <a:buChar char="•"/>
            </a:pPr>
            <a:r>
              <a:rPr lang="es-ES_tradnl" sz="1050" dirty="0" smtClean="0">
                <a:solidFill>
                  <a:schemeClr val="tx2"/>
                </a:solidFill>
              </a:rPr>
              <a:t> </a:t>
            </a:r>
            <a:r>
              <a:rPr lang="es-ES_tradnl" sz="1050" u="sng" dirty="0" smtClean="0">
                <a:solidFill>
                  <a:schemeClr val="tx2"/>
                </a:solidFill>
                <a:hlinkClick r:id="rId12"/>
              </a:rPr>
              <a:t>CWE Entry 352 on CSRF </a:t>
            </a:r>
            <a:endParaRPr lang="es-ES_tradnl" sz="1050" u="sng" dirty="0" smtClean="0">
              <a:solidFill>
                <a:schemeClr val="tx2"/>
              </a:solidFill>
            </a:endParaRPr>
          </a:p>
          <a:p>
            <a:pPr>
              <a:lnSpc>
                <a:spcPts val="1000"/>
              </a:lnSpc>
              <a:spcBef>
                <a:spcPts val="300"/>
              </a:spcBef>
              <a:spcAft>
                <a:spcPts val="300"/>
              </a:spcAft>
            </a:pPr>
            <a:endParaRPr lang="es-ES_tradnl" sz="1050" b="1" dirty="0" smtClean="0">
              <a:solidFill>
                <a:schemeClr val="tx2"/>
              </a:solidFill>
            </a:endParaRPr>
          </a:p>
        </p:txBody>
      </p:sp>
      <p:sp>
        <p:nvSpPr>
          <p:cNvPr id="109" name="Rectangle 108"/>
          <p:cNvSpPr/>
          <p:nvPr/>
        </p:nvSpPr>
        <p:spPr>
          <a:xfrm>
            <a:off x="3474720" y="3213463"/>
            <a:ext cx="3383280" cy="28825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1200"/>
              </a:spcBef>
              <a:spcAft>
                <a:spcPts val="300"/>
              </a:spcAft>
            </a:pPr>
            <a:r>
              <a:rPr lang="es-ES_tradnl" sz="1400" b="1" dirty="0" smtClean="0">
                <a:solidFill>
                  <a:schemeClr val="tx2"/>
                </a:solidFill>
              </a:rPr>
              <a:t>¿Como puedo evitar esto?</a:t>
            </a:r>
          </a:p>
          <a:p>
            <a:r>
              <a:rPr lang="es-ES_tradnl" sz="900" dirty="0" smtClean="0">
                <a:solidFill>
                  <a:schemeClr val="tx2"/>
                </a:solidFill>
              </a:rPr>
              <a:t>Para prevenir la CSFR se necesita incluir un testigo no predecible en el cuerpo, o URL, de cada petición HTTP. Dicho testigo debe ser, como mínimo, único por cada sesión de usuario. </a:t>
            </a:r>
          </a:p>
          <a:p>
            <a:r>
              <a:rPr lang="es-ES_tradnl" sz="900" dirty="0" smtClean="0">
                <a:solidFill>
                  <a:schemeClr val="tx2"/>
                </a:solidFill>
              </a:rPr>
              <a:t> </a:t>
            </a:r>
          </a:p>
          <a:p>
            <a:pPr marL="228600" indent="-228600">
              <a:buFont typeface="+mj-lt"/>
              <a:buAutoNum type="arabicParenR"/>
            </a:pPr>
            <a:r>
              <a:rPr lang="es-ES_tradnl" sz="900" dirty="0" smtClean="0">
                <a:solidFill>
                  <a:schemeClr val="tx2"/>
                </a:solidFill>
              </a:rPr>
              <a:t>La opción preferida es incluir el testigo en un campo oculto. Esto genera que el valor sea enviado en el cuerpo de la petición HTTP evitando su inclusión en la URL, lo cual está sujeto a una mayor exposición. </a:t>
            </a:r>
          </a:p>
          <a:p>
            <a:pPr marL="228600" indent="-228600">
              <a:buFont typeface="+mj-lt"/>
              <a:buAutoNum type="arabicParenR"/>
            </a:pPr>
            <a:r>
              <a:rPr lang="es-ES_tradnl" sz="900" dirty="0" smtClean="0">
                <a:solidFill>
                  <a:schemeClr val="tx2"/>
                </a:solidFill>
              </a:rPr>
              <a:t>El testigo único también puede ser incluido en la URL misma, o en un parámetro de la URL. Sin embargo, este enfoque presenta el riesgo que la URL sea expuesta a un atacante, y por lo tanto exponiendo al testigo.</a:t>
            </a:r>
          </a:p>
          <a:p>
            <a:r>
              <a:rPr lang="es-ES_tradnl" sz="900" dirty="0" smtClean="0">
                <a:solidFill>
                  <a:schemeClr val="tx2"/>
                </a:solidFill>
              </a:rPr>
              <a:t> </a:t>
            </a:r>
          </a:p>
          <a:p>
            <a:r>
              <a:rPr lang="es-ES_tradnl" sz="900" dirty="0" smtClean="0">
                <a:solidFill>
                  <a:schemeClr val="tx2"/>
                </a:solidFill>
              </a:rPr>
              <a:t>El Guardián CSRF de la OWASP, puede ser utilizado para incluir automáticamente los testigos en aplicaciones Java EE, .NET o PHP. La API ES de la OWASP, incluye generadores y validadores de testigos que los realizadores de software pueden usar para proteger sus transacciones.</a:t>
            </a:r>
            <a:endParaRPr lang="es-ES_tradnl" sz="1050" dirty="0" smtClean="0">
              <a:solidFill>
                <a:schemeClr val="tx2"/>
              </a:solidFill>
            </a:endParaRPr>
          </a:p>
        </p:txBody>
      </p:sp>
      <p:sp>
        <p:nvSpPr>
          <p:cNvPr id="26" name="Title 25"/>
          <p:cNvSpPr>
            <a:spLocks noGrp="1"/>
          </p:cNvSpPr>
          <p:nvPr>
            <p:ph type="title"/>
          </p:nvPr>
        </p:nvSpPr>
        <p:spPr>
          <a:xfrm>
            <a:off x="1371600" y="76199"/>
            <a:ext cx="5486400" cy="381001"/>
          </a:xfrm>
        </p:spPr>
        <p:txBody>
          <a:bodyPr/>
          <a:lstStyle/>
          <a:p>
            <a:r>
              <a:rPr lang="es-ES_tradnl" sz="2000" dirty="0" smtClean="0"/>
              <a:t>Falsificación de Peticiones en Sitios Cruzados (CSRF)</a:t>
            </a:r>
            <a:endParaRPr lang="es-ES_tradnl" sz="2000" dirty="0"/>
          </a:p>
        </p:txBody>
      </p:sp>
      <p:sp>
        <p:nvSpPr>
          <p:cNvPr id="27" name="Text Placeholder 26"/>
          <p:cNvSpPr>
            <a:spLocks noGrp="1"/>
          </p:cNvSpPr>
          <p:nvPr>
            <p:ph type="body" sz="quarter" idx="10"/>
          </p:nvPr>
        </p:nvSpPr>
        <p:spPr>
          <a:xfrm>
            <a:off x="0" y="0"/>
            <a:ext cx="1143000" cy="430887"/>
          </a:xfrm>
        </p:spPr>
        <p:txBody>
          <a:bodyPr/>
          <a:lstStyle/>
          <a:p>
            <a:r>
              <a:rPr lang="en-US" sz="2200" dirty="0" smtClean="0"/>
              <a:t>A5</a:t>
            </a:r>
            <a:endParaRPr lang="en-US" sz="2200" dirty="0"/>
          </a:p>
        </p:txBody>
      </p:sp>
      <p:grpSp>
        <p:nvGrpSpPr>
          <p:cNvPr id="29" name="Group 28"/>
          <p:cNvGrpSpPr/>
          <p:nvPr/>
        </p:nvGrpSpPr>
        <p:grpSpPr>
          <a:xfrm>
            <a:off x="160237" y="523875"/>
            <a:ext cx="6524891" cy="633525"/>
            <a:chOff x="160237" y="937835"/>
            <a:chExt cx="6524891" cy="633525"/>
          </a:xfrm>
        </p:grpSpPr>
        <p:grpSp>
          <p:nvGrpSpPr>
            <p:cNvPr id="30" name="Group 115"/>
            <p:cNvGrpSpPr>
              <a:grpSpLocks/>
            </p:cNvGrpSpPr>
            <p:nvPr/>
          </p:nvGrpSpPr>
          <p:grpSpPr bwMode="auto">
            <a:xfrm>
              <a:off x="2450457" y="1073877"/>
              <a:ext cx="1449386" cy="381000"/>
              <a:chOff x="2418" y="2736"/>
              <a:chExt cx="750" cy="288"/>
            </a:xfrm>
          </p:grpSpPr>
          <p:sp>
            <p:nvSpPr>
              <p:cNvPr id="62"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es-ES_tradnl" sz="900" b="1" dirty="0" smtClean="0"/>
                  <a:t>           Deficiencias</a:t>
                </a:r>
              </a:p>
              <a:p>
                <a:pPr algn="r" eaLnBrk="0" hangingPunct="0"/>
                <a:r>
                  <a:rPr lang="es-ES_tradnl" sz="900" b="1" dirty="0" smtClean="0"/>
                  <a:t>de Seguridad</a:t>
                </a:r>
                <a:endParaRPr lang="es-ES_tradnl" sz="900" b="1" dirty="0"/>
              </a:p>
            </p:txBody>
          </p:sp>
          <p:sp>
            <p:nvSpPr>
              <p:cNvPr id="63"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s-ES_tradnl" sz="900" b="1" dirty="0"/>
              </a:p>
            </p:txBody>
          </p:sp>
        </p:grpSp>
        <p:grpSp>
          <p:nvGrpSpPr>
            <p:cNvPr id="31" name="Group 63"/>
            <p:cNvGrpSpPr>
              <a:grpSpLocks/>
            </p:cNvGrpSpPr>
            <p:nvPr/>
          </p:nvGrpSpPr>
          <p:grpSpPr bwMode="auto">
            <a:xfrm>
              <a:off x="533494" y="937835"/>
              <a:ext cx="139699" cy="328736"/>
              <a:chOff x="214" y="1222"/>
              <a:chExt cx="288" cy="673"/>
            </a:xfrm>
          </p:grpSpPr>
          <p:sp>
            <p:nvSpPr>
              <p:cNvPr id="57" name="Oval 64"/>
              <p:cNvSpPr>
                <a:spLocks noChangeArrowheads="1"/>
              </p:cNvSpPr>
              <p:nvPr/>
            </p:nvSpPr>
            <p:spPr bwMode="auto">
              <a:xfrm>
                <a:off x="262" y="1222"/>
                <a:ext cx="192" cy="192"/>
              </a:xfrm>
              <a:prstGeom prst="ellipse">
                <a:avLst/>
              </a:prstGeom>
              <a:noFill/>
              <a:ln w="19050" algn="ctr">
                <a:solidFill>
                  <a:schemeClr val="bg1"/>
                </a:solidFill>
                <a:round/>
                <a:headEnd/>
                <a:tailEnd/>
              </a:ln>
            </p:spPr>
            <p:txBody>
              <a:bodyPr wrap="none" anchor="ctr"/>
              <a:lstStyle/>
              <a:p>
                <a:pPr eaLnBrk="0" hangingPunct="0"/>
                <a:endParaRPr lang="es-ES_tradnl" sz="900" b="1" dirty="0"/>
              </a:p>
            </p:txBody>
          </p:sp>
          <p:sp>
            <p:nvSpPr>
              <p:cNvPr id="58" name="Line 65"/>
              <p:cNvSpPr>
                <a:spLocks noChangeShapeType="1"/>
              </p:cNvSpPr>
              <p:nvPr/>
            </p:nvSpPr>
            <p:spPr bwMode="auto">
              <a:xfrm>
                <a:off x="358" y="1463"/>
                <a:ext cx="0" cy="240"/>
              </a:xfrm>
              <a:prstGeom prst="line">
                <a:avLst/>
              </a:prstGeom>
              <a:noFill/>
              <a:ln w="19050">
                <a:solidFill>
                  <a:schemeClr val="bg1"/>
                </a:solidFill>
                <a:round/>
                <a:headEnd/>
                <a:tailEnd/>
              </a:ln>
            </p:spPr>
            <p:txBody>
              <a:bodyPr wrap="none" anchor="ctr"/>
              <a:lstStyle/>
              <a:p>
                <a:endParaRPr lang="es-ES_tradnl" sz="900" b="1" dirty="0"/>
              </a:p>
            </p:txBody>
          </p:sp>
          <p:sp>
            <p:nvSpPr>
              <p:cNvPr id="59" name="Line 66"/>
              <p:cNvSpPr>
                <a:spLocks noChangeShapeType="1"/>
              </p:cNvSpPr>
              <p:nvPr/>
            </p:nvSpPr>
            <p:spPr bwMode="auto">
              <a:xfrm flipH="1">
                <a:off x="214" y="1703"/>
                <a:ext cx="144" cy="192"/>
              </a:xfrm>
              <a:prstGeom prst="line">
                <a:avLst/>
              </a:prstGeom>
              <a:noFill/>
              <a:ln w="19050">
                <a:solidFill>
                  <a:schemeClr val="bg1"/>
                </a:solidFill>
                <a:round/>
                <a:headEnd/>
                <a:tailEnd/>
              </a:ln>
            </p:spPr>
            <p:txBody>
              <a:bodyPr wrap="none" anchor="ctr"/>
              <a:lstStyle/>
              <a:p>
                <a:endParaRPr lang="es-ES_tradnl" sz="900" b="1" dirty="0"/>
              </a:p>
            </p:txBody>
          </p:sp>
          <p:sp>
            <p:nvSpPr>
              <p:cNvPr id="60" name="Line 67"/>
              <p:cNvSpPr>
                <a:spLocks noChangeShapeType="1"/>
              </p:cNvSpPr>
              <p:nvPr/>
            </p:nvSpPr>
            <p:spPr bwMode="auto">
              <a:xfrm>
                <a:off x="358" y="1703"/>
                <a:ext cx="144" cy="192"/>
              </a:xfrm>
              <a:prstGeom prst="line">
                <a:avLst/>
              </a:prstGeom>
              <a:noFill/>
              <a:ln w="19050">
                <a:solidFill>
                  <a:schemeClr val="bg1"/>
                </a:solidFill>
                <a:round/>
                <a:headEnd/>
                <a:tailEnd/>
              </a:ln>
            </p:spPr>
            <p:txBody>
              <a:bodyPr wrap="none" anchor="ctr"/>
              <a:lstStyle/>
              <a:p>
                <a:endParaRPr lang="es-ES_tradnl" sz="900" b="1" dirty="0"/>
              </a:p>
            </p:txBody>
          </p:sp>
          <p:sp>
            <p:nvSpPr>
              <p:cNvPr id="61" name="Line 68"/>
              <p:cNvSpPr>
                <a:spLocks noChangeShapeType="1"/>
              </p:cNvSpPr>
              <p:nvPr/>
            </p:nvSpPr>
            <p:spPr bwMode="auto">
              <a:xfrm>
                <a:off x="214" y="1559"/>
                <a:ext cx="288" cy="0"/>
              </a:xfrm>
              <a:prstGeom prst="line">
                <a:avLst/>
              </a:prstGeom>
              <a:noFill/>
              <a:ln w="19050">
                <a:solidFill>
                  <a:schemeClr val="bg1"/>
                </a:solidFill>
                <a:round/>
                <a:headEnd/>
                <a:tailEnd/>
              </a:ln>
            </p:spPr>
            <p:txBody>
              <a:bodyPr wrap="none" anchor="ctr"/>
              <a:lstStyle/>
              <a:p>
                <a:endParaRPr lang="es-ES_tradnl" sz="900" b="1" dirty="0"/>
              </a:p>
            </p:txBody>
          </p:sp>
        </p:grpSp>
        <p:sp>
          <p:nvSpPr>
            <p:cNvPr id="3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s-ES_tradnl" sz="900" b="1" dirty="0" smtClean="0"/>
                <a:t>    Vectores</a:t>
              </a:r>
            </a:p>
            <a:p>
              <a:pPr eaLnBrk="0" hangingPunct="0"/>
              <a:r>
                <a:rPr lang="es-ES_tradnl" sz="900" b="1" dirty="0" smtClean="0"/>
                <a:t>de Ataque</a:t>
              </a:r>
              <a:endParaRPr lang="es-ES_tradnl" sz="900" b="1" dirty="0"/>
            </a:p>
          </p:txBody>
        </p:sp>
        <p:sp>
          <p:nvSpPr>
            <p:cNvPr id="50"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s-ES_tradnl" sz="900" b="1" dirty="0" smtClean="0">
                  <a:cs typeface="+mn-cs"/>
                </a:rPr>
                <a:t> Impactos</a:t>
              </a:r>
            </a:p>
            <a:p>
              <a:pPr eaLnBrk="0" hangingPunct="0">
                <a:defRPr/>
              </a:pPr>
              <a:r>
                <a:rPr lang="es-ES_tradnl" sz="900" b="1" dirty="0" smtClean="0"/>
                <a:t>Técnicos</a:t>
              </a:r>
              <a:endParaRPr lang="es-ES_tradnl" sz="900" b="1" dirty="0">
                <a:cs typeface="+mn-cs"/>
              </a:endParaRPr>
            </a:p>
          </p:txBody>
        </p:sp>
        <p:cxnSp>
          <p:nvCxnSpPr>
            <p:cNvPr id="51"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52"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53" name="AutoShape 140"/>
            <p:cNvCxnSpPr>
              <a:cxnSpLocks noChangeShapeType="1"/>
              <a:stCxn id="62"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54" name="Rectangle 89"/>
            <p:cNvSpPr>
              <a:spLocks noChangeArrowheads="1"/>
            </p:cNvSpPr>
            <p:nvPr/>
          </p:nvSpPr>
          <p:spPr bwMode="auto">
            <a:xfrm>
              <a:off x="160237" y="1202028"/>
              <a:ext cx="760056" cy="369332"/>
            </a:xfrm>
            <a:prstGeom prst="rect">
              <a:avLst/>
            </a:prstGeom>
            <a:noFill/>
            <a:ln w="9525" algn="ctr">
              <a:noFill/>
              <a:miter lim="800000"/>
              <a:headEnd/>
              <a:tailEnd/>
            </a:ln>
          </p:spPr>
          <p:txBody>
            <a:bodyPr wrap="none">
              <a:spAutoFit/>
            </a:bodyPr>
            <a:lstStyle/>
            <a:p>
              <a:pPr algn="ctr"/>
              <a:r>
                <a:rPr lang="es-ES_tradnl" sz="900" b="1" dirty="0" smtClean="0">
                  <a:solidFill>
                    <a:schemeClr val="bg1"/>
                  </a:solidFill>
                </a:rPr>
                <a:t>Agentes </a:t>
              </a:r>
            </a:p>
            <a:p>
              <a:pPr algn="ctr"/>
              <a:r>
                <a:rPr lang="es-ES_tradnl" sz="900" b="1" dirty="0" smtClean="0">
                  <a:solidFill>
                    <a:schemeClr val="bg1"/>
                  </a:solidFill>
                </a:rPr>
                <a:t>de amenaza</a:t>
              </a:r>
            </a:p>
          </p:txBody>
        </p:sp>
        <p:sp>
          <p:nvSpPr>
            <p:cNvPr id="55"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s-ES_tradnl" sz="900" b="1" dirty="0" smtClean="0"/>
                <a:t>Impactos en</a:t>
              </a:r>
            </a:p>
            <a:p>
              <a:pPr algn="ctr" eaLnBrk="0" hangingPunct="0"/>
              <a:r>
                <a:rPr lang="es-ES_tradnl" sz="900" b="1" dirty="0" smtClean="0"/>
                <a:t>el negocio</a:t>
              </a:r>
              <a:endParaRPr lang="es-ES_tradnl" sz="900" b="1" dirty="0"/>
            </a:p>
          </p:txBody>
        </p:sp>
        <p:cxnSp>
          <p:nvCxnSpPr>
            <p:cNvPr id="56" name="AutoShape 149"/>
            <p:cNvCxnSpPr>
              <a:cxnSpLocks noChangeShapeType="1"/>
              <a:endCxn id="55"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2181782323"/>
              </p:ext>
            </p:extLst>
          </p:nvPr>
        </p:nvGraphicFramePr>
        <p:xfrm>
          <a:off x="0" y="511641"/>
          <a:ext cx="6858000" cy="2846239"/>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51679">
                <a:tc>
                  <a:txBody>
                    <a:bodyPr/>
                    <a:lstStyle/>
                    <a:p>
                      <a:endParaRPr lang="es-ES_tradnl" sz="1000" noProof="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82446">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s-ES_tradnl" sz="1000" b="1" noProof="0" smtClean="0">
                          <a:solidFill>
                            <a:schemeClr val="tx1"/>
                          </a:solidFill>
                        </a:rPr>
                        <a:t>Explotación</a:t>
                      </a:r>
                      <a:br>
                        <a:rPr lang="es-ES_tradnl" sz="1000" b="1" noProof="0" smtClean="0">
                          <a:solidFill>
                            <a:schemeClr val="tx1"/>
                          </a:solidFill>
                        </a:rPr>
                      </a:br>
                      <a:r>
                        <a:rPr lang="es-ES_tradnl" sz="1000" b="1" noProof="0" smtClean="0">
                          <a:solidFill>
                            <a:schemeClr val="tx1"/>
                          </a:solidFill>
                        </a:rPr>
                        <a:t>FACIL</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s-ES_tradnl" sz="1000" b="1" baseline="0" noProof="0" smtClean="0">
                          <a:solidFill>
                            <a:schemeClr val="tx1"/>
                          </a:solidFill>
                        </a:rPr>
                        <a:t>Prevalencia</a:t>
                      </a:r>
                    </a:p>
                    <a:p>
                      <a:pPr algn="ctr"/>
                      <a:r>
                        <a:rPr lang="es-ES_tradnl" sz="1000" b="1" baseline="0" noProof="0" smtClean="0">
                          <a:solidFill>
                            <a:schemeClr val="tx1"/>
                          </a:solidFill>
                        </a:rPr>
                        <a:t>COMUN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noProof="0" smtClean="0">
                          <a:solidFill>
                            <a:schemeClr val="tx1"/>
                          </a:solidFill>
                        </a:rPr>
                        <a:t>Detección</a:t>
                      </a:r>
                    </a:p>
                    <a:p>
                      <a:pPr algn="ctr"/>
                      <a:r>
                        <a:rPr lang="es-ES_tradnl" sz="1000" b="1" noProof="0" smtClean="0">
                          <a:solidFill>
                            <a:schemeClr val="tx1"/>
                          </a:solidFill>
                        </a:rPr>
                        <a:t>FACIL</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s-ES_tradnl" sz="1000" b="1" noProof="0" smtClean="0">
                          <a:solidFill>
                            <a:schemeClr val="tx1"/>
                          </a:solidFill>
                        </a:rPr>
                        <a:t>Im</a:t>
                      </a:r>
                      <a:r>
                        <a:rPr lang="es-ES_tradnl" sz="1000" b="1" baseline="0" noProof="0" smtClean="0">
                          <a:solidFill>
                            <a:schemeClr val="tx1"/>
                          </a:solidFill>
                        </a:rPr>
                        <a:t>pacto</a:t>
                      </a:r>
                    </a:p>
                    <a:p>
                      <a:pPr algn="ctr"/>
                      <a:r>
                        <a:rPr lang="es-ES_tradnl" sz="1000" b="1" noProof="0" smtClean="0">
                          <a:solidFill>
                            <a:schemeClr val="tx1"/>
                          </a:solidFill>
                        </a:rPr>
                        <a:t>MODERADO</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51035">
                <a:tc>
                  <a:txBody>
                    <a:bodyPr/>
                    <a:lstStyle/>
                    <a:p>
                      <a:pPr algn="l">
                        <a:spcAft>
                          <a:spcPts val="0"/>
                        </a:spcAft>
                      </a:pPr>
                      <a:r>
                        <a:rPr lang="es-ES_tradnl" sz="800" kern="50" noProof="0" dirty="0" smtClean="0">
                          <a:solidFill>
                            <a:schemeClr val="tx2"/>
                          </a:solidFill>
                          <a:latin typeface="Calibri"/>
                          <a:ea typeface="Calibri"/>
                          <a:cs typeface="Calibri"/>
                        </a:rPr>
                        <a:t>Atacantes externos anónimos así como usuarios con contraseñas autenticas que puedan ser utilizadas para comprometer el sistema. También se incluye a empleados con información y acceso privilegiado que quieran ocultar sus acciones.</a:t>
                      </a:r>
                      <a:endParaRPr lang="es-ES_tradnl" sz="800" kern="50" noProof="0" dirty="0" smtClean="0">
                        <a:solidFill>
                          <a:schemeClr val="tx2"/>
                        </a:solidFill>
                        <a:latin typeface="Calibri"/>
                        <a:ea typeface="Lucida Sans Unicode"/>
                        <a:cs typeface="Calibri"/>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spcAft>
                          <a:spcPts val="0"/>
                        </a:spcAft>
                      </a:pPr>
                      <a:r>
                        <a:rPr lang="es-ES_tradnl" sz="800" kern="50" noProof="0" dirty="0" smtClean="0">
                          <a:solidFill>
                            <a:schemeClr val="tx2"/>
                          </a:solidFill>
                          <a:latin typeface="Calibri"/>
                          <a:ea typeface="Calibri"/>
                          <a:cs typeface="Calibri"/>
                        </a:rPr>
                        <a:t>Para obtener acceso, o conocimiento, no autorizado al sistema, el atacante puede utilizar cuentas predeterminadas, páginas no utilizadas, defectos en software no actualizado o no parchados, archivos o directorios no protegidos, etc. </a:t>
                      </a:r>
                      <a:endParaRPr lang="es-ES_tradnl" sz="800" kern="50" noProof="0" dirty="0" smtClean="0">
                        <a:solidFill>
                          <a:schemeClr val="tx2"/>
                        </a:solidFill>
                        <a:latin typeface="Calibri"/>
                        <a:ea typeface="Lucida Sans Unicode"/>
                        <a:cs typeface="Calibri"/>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l"/>
                      <a:r>
                        <a:rPr lang="es-ES_tradnl" sz="800" kern="1200" noProof="0" dirty="0" smtClean="0">
                          <a:solidFill>
                            <a:schemeClr val="tx2"/>
                          </a:solidFill>
                          <a:latin typeface="Calibri"/>
                          <a:ea typeface="+mn-ea"/>
                          <a:cs typeface="Calibri"/>
                        </a:rPr>
                        <a:t>Una mala configuración de seguridad puede ocurrir en cualquier capa de la aplicación, incluyendo la plataforma, el servidor web, el servidor de aplicaciones, el ambiente de trabajo, y el código personalizado. Los desarrolladores de software y los administradores de la red necesitan trabajar de forma conjunta para asegurar que todos los niveles de la pila de la aplicación estén correctamente configurados. </a:t>
                      </a:r>
                    </a:p>
                    <a:p>
                      <a:pPr algn="l"/>
                      <a:r>
                        <a:rPr lang="es-ES_tradnl" sz="800" kern="1200" noProof="0" dirty="0" smtClean="0">
                          <a:solidFill>
                            <a:schemeClr val="tx2"/>
                          </a:solidFill>
                          <a:latin typeface="Calibri"/>
                          <a:ea typeface="+mn-ea"/>
                          <a:cs typeface="Calibri"/>
                        </a:rPr>
                        <a:t> </a:t>
                      </a:r>
                    </a:p>
                    <a:p>
                      <a:pPr algn="l"/>
                      <a:r>
                        <a:rPr lang="es-ES_tradnl" sz="800" kern="1200" noProof="0" dirty="0" smtClean="0">
                          <a:solidFill>
                            <a:schemeClr val="tx2"/>
                          </a:solidFill>
                          <a:latin typeface="Calibri"/>
                          <a:ea typeface="+mn-ea"/>
                          <a:cs typeface="Calibri"/>
                        </a:rPr>
                        <a:t>Los escaneos automatizados son útiles para detectar actualizaciones pendientes, configuraciones defectuosas, cuentas predeterminadas activas, servicios activos innecesarios, etc.</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l">
                        <a:spcAft>
                          <a:spcPts val="0"/>
                        </a:spcAft>
                      </a:pPr>
                      <a:r>
                        <a:rPr lang="es-ES_tradnl" sz="800" kern="50" noProof="0" dirty="0" smtClean="0">
                          <a:solidFill>
                            <a:schemeClr val="tx2"/>
                          </a:solidFill>
                          <a:latin typeface="Calibri"/>
                          <a:ea typeface="TrebuchetMS"/>
                          <a:cs typeface="Calibri"/>
                        </a:rPr>
                        <a:t>Los defectos frecuentemente permiten a los atacantes obtener acceso no autorizado a datos o funcionalidad del sistema. De forma ocasional, tales defectos resultan en un riesgo para todo el sistema.</a:t>
                      </a:r>
                      <a:endParaRPr lang="es-ES_tradnl" sz="800" kern="50" noProof="0" dirty="0" smtClean="0">
                        <a:solidFill>
                          <a:schemeClr val="tx2"/>
                        </a:solidFill>
                        <a:latin typeface="Calibri"/>
                        <a:ea typeface="Lucida Sans Unicode"/>
                        <a:cs typeface="Calibri"/>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spcAft>
                          <a:spcPts val="0"/>
                        </a:spcAft>
                      </a:pPr>
                      <a:r>
                        <a:rPr lang="es-ES_tradnl" sz="800" kern="50" noProof="0" dirty="0" smtClean="0">
                          <a:solidFill>
                            <a:schemeClr val="tx2"/>
                          </a:solidFill>
                          <a:latin typeface="Calibri"/>
                          <a:ea typeface="TrebuchetMS"/>
                          <a:cs typeface="Calibri"/>
                        </a:rPr>
                        <a:t>El sistema puede estar en riesgo sin que se pueda tener conocimiento de este hecho. Los datos pueden ser robados o modificados. </a:t>
                      </a:r>
                      <a:endParaRPr lang="es-ES_tradnl" sz="800" kern="50" noProof="0" dirty="0" smtClean="0">
                        <a:solidFill>
                          <a:schemeClr val="tx2"/>
                        </a:solidFill>
                        <a:latin typeface="Calibri"/>
                        <a:ea typeface="Lucida Sans Unicode"/>
                        <a:cs typeface="Calibri"/>
                      </a:endParaRPr>
                    </a:p>
                    <a:p>
                      <a:pPr algn="l">
                        <a:spcAft>
                          <a:spcPts val="0"/>
                        </a:spcAft>
                      </a:pPr>
                      <a:r>
                        <a:rPr lang="es-ES_tradnl" sz="800" kern="50" noProof="0" dirty="0" smtClean="0">
                          <a:solidFill>
                            <a:schemeClr val="tx2"/>
                          </a:solidFill>
                          <a:latin typeface="Calibri"/>
                          <a:ea typeface="TrebuchetMS"/>
                          <a:cs typeface="Calibri"/>
                        </a:rPr>
                        <a:t> </a:t>
                      </a:r>
                      <a:endParaRPr lang="es-ES_tradnl" sz="800" kern="50" noProof="0" dirty="0" smtClean="0">
                        <a:solidFill>
                          <a:schemeClr val="tx2"/>
                        </a:solidFill>
                        <a:latin typeface="Calibri"/>
                        <a:ea typeface="Lucida Sans Unicode"/>
                        <a:cs typeface="Calibri"/>
                      </a:endParaRPr>
                    </a:p>
                    <a:p>
                      <a:pPr algn="l">
                        <a:spcAft>
                          <a:spcPts val="0"/>
                        </a:spcAft>
                      </a:pPr>
                      <a:r>
                        <a:rPr lang="es-ES_tradnl" sz="800" kern="50" noProof="0" dirty="0" smtClean="0">
                          <a:solidFill>
                            <a:schemeClr val="tx2"/>
                          </a:solidFill>
                          <a:latin typeface="Calibri"/>
                          <a:ea typeface="TrebuchetMS"/>
                          <a:cs typeface="Calibri"/>
                        </a:rPr>
                        <a:t>Los costos de recuperación pueden ser altos.</a:t>
                      </a:r>
                      <a:endParaRPr lang="es-ES_tradnl" sz="800" kern="50" noProof="0" dirty="0" smtClean="0">
                        <a:solidFill>
                          <a:schemeClr val="tx2"/>
                        </a:solidFill>
                        <a:latin typeface="Calibri"/>
                        <a:ea typeface="Lucida Sans Unicode"/>
                        <a:cs typeface="Calibri"/>
                      </a:endParaRPr>
                    </a:p>
                    <a:p>
                      <a:pPr algn="l">
                        <a:lnSpc>
                          <a:spcPts val="1000"/>
                        </a:lnSpc>
                        <a:spcBef>
                          <a:spcPts val="300"/>
                        </a:spcBef>
                        <a:spcAft>
                          <a:spcPts val="300"/>
                        </a:spcAft>
                      </a:pPr>
                      <a:endParaRPr lang="es-ES_tradnl" sz="800" baseline="0" noProof="0" dirty="0" smtClean="0">
                        <a:solidFill>
                          <a:schemeClr val="tx2"/>
                        </a:solidFill>
                        <a:latin typeface="Calibri"/>
                        <a:cs typeface="Calibri"/>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248400"/>
            <a:ext cx="3383280" cy="2895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100"/>
              </a:spcAft>
            </a:pPr>
            <a:r>
              <a:rPr lang="en-US" sz="1200" b="1" dirty="0" err="1" smtClean="0">
                <a:solidFill>
                  <a:schemeClr val="tx2"/>
                </a:solidFill>
              </a:rPr>
              <a:t>Ejemplos</a:t>
            </a:r>
            <a:r>
              <a:rPr lang="en-US" sz="1200" b="1" dirty="0" smtClean="0">
                <a:solidFill>
                  <a:schemeClr val="tx2"/>
                </a:solidFill>
              </a:rPr>
              <a:t> de </a:t>
            </a:r>
            <a:r>
              <a:rPr lang="en-US" sz="1200" b="1" dirty="0" err="1" smtClean="0">
                <a:solidFill>
                  <a:schemeClr val="tx2"/>
                </a:solidFill>
              </a:rPr>
              <a:t>escenarios</a:t>
            </a:r>
            <a:r>
              <a:rPr lang="en-US" sz="1200" b="1" dirty="0" smtClean="0">
                <a:solidFill>
                  <a:schemeClr val="tx2"/>
                </a:solidFill>
              </a:rPr>
              <a:t> de </a:t>
            </a:r>
            <a:r>
              <a:rPr lang="en-US" sz="1200" b="1" dirty="0" err="1" smtClean="0">
                <a:solidFill>
                  <a:schemeClr val="tx2"/>
                </a:solidFill>
              </a:rPr>
              <a:t>ataque</a:t>
            </a:r>
            <a:endParaRPr lang="en-US" sz="1200" dirty="0" smtClean="0">
              <a:solidFill>
                <a:schemeClr val="tx2"/>
              </a:solidFill>
            </a:endParaRPr>
          </a:p>
          <a:p>
            <a:r>
              <a:rPr lang="es-CO" sz="800" u="sng" dirty="0" smtClean="0">
                <a:solidFill>
                  <a:schemeClr val="tx2"/>
                </a:solidFill>
              </a:rPr>
              <a:t>Escenario #1:</a:t>
            </a:r>
            <a:r>
              <a:rPr lang="es-CO" sz="800" dirty="0" smtClean="0">
                <a:solidFill>
                  <a:schemeClr val="tx2"/>
                </a:solidFill>
              </a:rPr>
              <a:t> La aplicación está basada en un ambiente de trabajo como Struts o Spring. Se han presentado defectos de XSS en algunos de los componentes que utiliza la aplicación. Se ha liberado una actualización que sirve para corregir esos defectos. Hasta que no se realicen dichas actualizaciones, los atacantes podrán encontrar y explotar los fallos, ahora conocidos, de la aplicación.</a:t>
            </a:r>
            <a:endParaRPr lang="en-US" sz="800" dirty="0" smtClean="0">
              <a:solidFill>
                <a:schemeClr val="tx2"/>
              </a:solidFill>
            </a:endParaRPr>
          </a:p>
          <a:p>
            <a:r>
              <a:rPr lang="es-CO" sz="800" u="sng" dirty="0" smtClean="0">
                <a:solidFill>
                  <a:schemeClr val="tx2"/>
                </a:solidFill>
              </a:rPr>
              <a:t>Escenario #2:</a:t>
            </a:r>
            <a:r>
              <a:rPr lang="es-CO" sz="800" dirty="0" smtClean="0">
                <a:solidFill>
                  <a:schemeClr val="tx2"/>
                </a:solidFill>
              </a:rPr>
              <a:t> La consola de administración del servidor de aplicaciones está instalada y no ha sido removida. Las cuentas predeterminadas no han sido cambiadas. Los atacantes descubren que las páginas de administración están activas, se registran con las claves predeterminadas y toman posesión de los servicios. </a:t>
            </a:r>
            <a:endParaRPr lang="en-US" sz="800" dirty="0" smtClean="0">
              <a:solidFill>
                <a:schemeClr val="tx2"/>
              </a:solidFill>
            </a:endParaRPr>
          </a:p>
          <a:p>
            <a:r>
              <a:rPr lang="es-CO" sz="800" u="sng" dirty="0" smtClean="0">
                <a:solidFill>
                  <a:schemeClr val="tx2"/>
                </a:solidFill>
              </a:rPr>
              <a:t>Escenario #3:</a:t>
            </a:r>
            <a:r>
              <a:rPr lang="es-CO" sz="800" dirty="0" smtClean="0">
                <a:solidFill>
                  <a:schemeClr val="tx2"/>
                </a:solidFill>
              </a:rPr>
              <a:t> El listado del contenido de los directorios no está deshabilitado en el servidor. Los atacantes descubren que pueden encontrar cualquier archivo simplemente consultando el listado de los directorios. Los atacantes encuentran y descargan las clases java compiladas. Dichas clases son desensambladas por ingeniería reversa para obtener su código.</a:t>
            </a:r>
            <a:r>
              <a:rPr lang="en-US" sz="800" dirty="0" smtClean="0">
                <a:solidFill>
                  <a:schemeClr val="tx2"/>
                </a:solidFill>
              </a:rPr>
              <a:t> </a:t>
            </a:r>
            <a:r>
              <a:rPr lang="es-CO" sz="800" dirty="0" smtClean="0">
                <a:solidFill>
                  <a:schemeClr val="tx2"/>
                </a:solidFill>
              </a:rPr>
              <a:t>A partir de un análisis del código se pueden detectar defectos en el control de acceso de la aplicación.</a:t>
            </a:r>
            <a:endParaRPr lang="en-US" sz="800" dirty="0" smtClean="0">
              <a:solidFill>
                <a:schemeClr val="tx2"/>
              </a:solidFill>
            </a:endParaRPr>
          </a:p>
          <a:p>
            <a:r>
              <a:rPr lang="es-ES" sz="800" dirty="0" smtClean="0">
                <a:solidFill>
                  <a:schemeClr val="tx2"/>
                </a:solidFill>
              </a:rPr>
              <a:t> </a:t>
            </a:r>
            <a:r>
              <a:rPr lang="es-CO" sz="800" dirty="0" smtClean="0">
                <a:solidFill>
                  <a:schemeClr val="tx2"/>
                </a:solidFill>
              </a:rPr>
              <a:t>E</a:t>
            </a:r>
            <a:r>
              <a:rPr lang="es-CO" sz="800" u="sng" dirty="0" smtClean="0">
                <a:solidFill>
                  <a:schemeClr val="tx2"/>
                </a:solidFill>
              </a:rPr>
              <a:t>scenario #4.</a:t>
            </a:r>
            <a:r>
              <a:rPr lang="es-CO" sz="800" dirty="0" smtClean="0">
                <a:solidFill>
                  <a:schemeClr val="tx2"/>
                </a:solidFill>
              </a:rPr>
              <a:t> La configuración del servidor de aplicaciones permite que los mensajes de la pila sean retornados a los usuarios. Eso potencialmente expone defectos en la aplicación. Los atacantes adoran la información de error que dichos mensajes proveen.</a:t>
            </a:r>
            <a:endParaRPr lang="en-US" sz="800" dirty="0" smtClean="0">
              <a:solidFill>
                <a:schemeClr val="tx2"/>
              </a:solidFill>
            </a:endParaRPr>
          </a:p>
        </p:txBody>
      </p:sp>
      <p:sp>
        <p:nvSpPr>
          <p:cNvPr id="108" name="Rectangle 107"/>
          <p:cNvSpPr/>
          <p:nvPr/>
        </p:nvSpPr>
        <p:spPr>
          <a:xfrm>
            <a:off x="0" y="34290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200" b="1" dirty="0" smtClean="0">
                <a:solidFill>
                  <a:schemeClr val="tx2"/>
                </a:solidFill>
              </a:rPr>
              <a:t>¿Soy vulnerable?</a:t>
            </a:r>
          </a:p>
          <a:p>
            <a:pPr>
              <a:spcAft>
                <a:spcPts val="0"/>
              </a:spcAft>
            </a:pPr>
            <a:endParaRPr lang="es-ES_tradnl" sz="800" kern="50" dirty="0" smtClean="0">
              <a:solidFill>
                <a:schemeClr val="tx2"/>
              </a:solidFill>
              <a:latin typeface="Calibri"/>
              <a:ea typeface="TrebuchetMS"/>
              <a:cs typeface="Calibri"/>
            </a:endParaRPr>
          </a:p>
          <a:p>
            <a:pPr>
              <a:spcAft>
                <a:spcPts val="0"/>
              </a:spcAft>
            </a:pPr>
            <a:r>
              <a:rPr lang="es-ES_tradnl" sz="800" kern="50" dirty="0" smtClean="0">
                <a:solidFill>
                  <a:schemeClr val="tx2"/>
                </a:solidFill>
                <a:latin typeface="Calibri"/>
                <a:ea typeface="TrebuchetMS"/>
                <a:cs typeface="Calibri"/>
              </a:rPr>
              <a:t>¿Ha fortalecido la seguridad en todos los niveles de la pila de la aplicación?</a:t>
            </a:r>
            <a:endParaRPr lang="es-ES_tradnl" sz="800" kern="50" dirty="0" smtClean="0">
              <a:solidFill>
                <a:schemeClr val="tx2"/>
              </a:solidFill>
              <a:latin typeface="Calibri"/>
              <a:ea typeface="Lucida Sans Unicode"/>
              <a:cs typeface="Calibri"/>
            </a:endParaRPr>
          </a:p>
          <a:p>
            <a:pPr marL="228600" indent="-228600">
              <a:spcAft>
                <a:spcPts val="0"/>
              </a:spcAft>
              <a:buFont typeface="+mj-lt"/>
              <a:buAutoNum type="arabicPeriod"/>
            </a:pPr>
            <a:r>
              <a:rPr lang="es-ES_tradnl" sz="800" kern="50" dirty="0" smtClean="0">
                <a:solidFill>
                  <a:schemeClr val="tx2"/>
                </a:solidFill>
                <a:latin typeface="Calibri"/>
                <a:ea typeface="TrebuchetMS"/>
                <a:cs typeface="Calibri"/>
              </a:rPr>
              <a:t>¿Tiene implementados procesos que permitan mantener actualizado el software de su organización?. Esto incluye el sistema operativo, los servidores web/aplicación, los sistemas DBMS, las aplicaciones y todas las bibliotecas de código.</a:t>
            </a:r>
            <a:endParaRPr lang="es-ES_tradnl" sz="800" kern="50" dirty="0" smtClean="0">
              <a:solidFill>
                <a:schemeClr val="tx2"/>
              </a:solidFill>
              <a:latin typeface="Calibri"/>
              <a:ea typeface="Lucida Sans Unicode"/>
              <a:cs typeface="Calibri"/>
            </a:endParaRPr>
          </a:p>
          <a:p>
            <a:pPr marL="228600" indent="-228600">
              <a:spcAft>
                <a:spcPts val="0"/>
              </a:spcAft>
              <a:buFont typeface="+mj-lt"/>
              <a:buAutoNum type="arabicPeriod"/>
            </a:pPr>
            <a:r>
              <a:rPr lang="es-ES_tradnl" sz="800" kern="50" dirty="0" smtClean="0">
                <a:solidFill>
                  <a:schemeClr val="tx2"/>
                </a:solidFill>
                <a:latin typeface="Calibri"/>
                <a:ea typeface="TrebuchetMS"/>
                <a:cs typeface="Calibri"/>
              </a:rPr>
              <a:t>¿Todo lo innecesario ha sido deshabilitado, removido o desinstalado (p.e. puertos, servicios, páginas, cuentas de usuario, privilegios)?</a:t>
            </a:r>
            <a:endParaRPr lang="es-ES_tradnl" sz="800" kern="50" dirty="0" smtClean="0">
              <a:solidFill>
                <a:schemeClr val="tx2"/>
              </a:solidFill>
              <a:latin typeface="Calibri"/>
              <a:ea typeface="Lucida Sans Unicode"/>
              <a:cs typeface="Calibri"/>
            </a:endParaRPr>
          </a:p>
          <a:p>
            <a:pPr marL="228600" indent="-228600">
              <a:spcAft>
                <a:spcPts val="0"/>
              </a:spcAft>
              <a:buFont typeface="+mj-lt"/>
              <a:buAutoNum type="arabicPeriod"/>
            </a:pPr>
            <a:r>
              <a:rPr lang="es-ES_tradnl" sz="800" kern="50" dirty="0" smtClean="0">
                <a:solidFill>
                  <a:schemeClr val="tx2"/>
                </a:solidFill>
                <a:latin typeface="Calibri"/>
                <a:ea typeface="TrebuchetMS"/>
                <a:cs typeface="Calibri"/>
              </a:rPr>
              <a:t>¿Ha cambiado, o deshabilitado, las contraseñas de las cuentas predeterminadas?</a:t>
            </a:r>
            <a:endParaRPr lang="es-ES_tradnl" sz="800" kern="50" dirty="0" smtClean="0">
              <a:solidFill>
                <a:schemeClr val="tx2"/>
              </a:solidFill>
              <a:latin typeface="Calibri"/>
              <a:ea typeface="Lucida Sans Unicode"/>
              <a:cs typeface="Calibri"/>
            </a:endParaRPr>
          </a:p>
          <a:p>
            <a:pPr marL="228600" indent="-228600">
              <a:spcAft>
                <a:spcPts val="0"/>
              </a:spcAft>
              <a:buFont typeface="+mj-lt"/>
              <a:buAutoNum type="arabicPeriod"/>
            </a:pPr>
            <a:r>
              <a:rPr lang="es-ES_tradnl" sz="800" kern="50" dirty="0" smtClean="0">
                <a:solidFill>
                  <a:schemeClr val="tx2"/>
                </a:solidFill>
                <a:latin typeface="Calibri"/>
                <a:ea typeface="TrebuchetMS"/>
                <a:cs typeface="Calibri"/>
              </a:rPr>
              <a:t>¿Ha configurado el sistema de manejo de errores para prevenir que se acceda de forma no autorizada a los mensajes de error?</a:t>
            </a:r>
            <a:endParaRPr lang="es-ES_tradnl" sz="800" kern="50" dirty="0" smtClean="0">
              <a:solidFill>
                <a:schemeClr val="tx2"/>
              </a:solidFill>
              <a:latin typeface="Calibri"/>
              <a:ea typeface="Lucida Sans Unicode"/>
              <a:cs typeface="Calibri"/>
            </a:endParaRPr>
          </a:p>
          <a:p>
            <a:pPr marL="228600" indent="-228600">
              <a:spcAft>
                <a:spcPts val="0"/>
              </a:spcAft>
              <a:buFont typeface="+mj-lt"/>
              <a:buAutoNum type="arabicPeriod"/>
            </a:pPr>
            <a:r>
              <a:rPr lang="es-ES_tradnl" sz="800" kern="50" dirty="0" smtClean="0">
                <a:solidFill>
                  <a:schemeClr val="tx2"/>
                </a:solidFill>
                <a:latin typeface="Calibri"/>
                <a:ea typeface="TrebuchetMS"/>
                <a:cs typeface="Calibri"/>
              </a:rPr>
              <a:t>¿Se han comprendido y configurado de forma adecuada las características de seguridad de las bibliotecas y ambientes de desarrollo (p.e. Struts, Spring, SEAM, ASP.NET)?</a:t>
            </a:r>
            <a:endParaRPr lang="es-ES_tradnl" sz="800" kern="50" dirty="0" smtClean="0">
              <a:solidFill>
                <a:schemeClr val="tx2"/>
              </a:solidFill>
              <a:latin typeface="Calibri"/>
              <a:ea typeface="Lucida Sans Unicode"/>
              <a:cs typeface="Calibri"/>
            </a:endParaRPr>
          </a:p>
          <a:p>
            <a:pPr>
              <a:spcAft>
                <a:spcPts val="0"/>
              </a:spcAft>
            </a:pPr>
            <a:r>
              <a:rPr lang="es-ES_tradnl" sz="800" kern="50" dirty="0" smtClean="0">
                <a:solidFill>
                  <a:schemeClr val="tx2"/>
                </a:solidFill>
                <a:latin typeface="Calibri"/>
                <a:ea typeface="Lucida Sans Unicode"/>
                <a:cs typeface="Calibri"/>
              </a:rPr>
              <a:t> </a:t>
            </a:r>
          </a:p>
          <a:p>
            <a:pPr>
              <a:spcAft>
                <a:spcPts val="0"/>
              </a:spcAft>
            </a:pPr>
            <a:r>
              <a:rPr lang="es-ES_tradnl" sz="800" kern="50" dirty="0" smtClean="0">
                <a:solidFill>
                  <a:schemeClr val="tx2"/>
                </a:solidFill>
                <a:latin typeface="Calibri"/>
                <a:ea typeface="TrebuchetMS"/>
                <a:cs typeface="Calibri"/>
              </a:rPr>
              <a:t>Se requiere un proceso concertado, repetible y replicable; para desarrollar y mantener una correcta configuración de seguridad de la aplicación.</a:t>
            </a:r>
            <a:endParaRPr lang="es-ES_tradnl" sz="800" kern="50" dirty="0" smtClean="0">
              <a:solidFill>
                <a:schemeClr val="tx2"/>
              </a:solidFill>
              <a:latin typeface="Calibri"/>
              <a:ea typeface="Lucida Sans Unicode"/>
              <a:cs typeface="Calibri"/>
            </a:endParaRPr>
          </a:p>
        </p:txBody>
      </p:sp>
      <p:sp>
        <p:nvSpPr>
          <p:cNvPr id="137" name="Rectangle 136"/>
          <p:cNvSpPr/>
          <p:nvPr/>
        </p:nvSpPr>
        <p:spPr>
          <a:xfrm>
            <a:off x="3474720" y="6248400"/>
            <a:ext cx="3383280" cy="2895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200" b="1" dirty="0" err="1" smtClean="0">
                <a:solidFill>
                  <a:schemeClr val="tx2"/>
                </a:solidFill>
              </a:rPr>
              <a:t>Referencias</a:t>
            </a:r>
            <a:endParaRPr lang="en-US" sz="1200" b="1" dirty="0" smtClean="0">
              <a:solidFill>
                <a:schemeClr val="tx2"/>
              </a:solidFill>
            </a:endParaRPr>
          </a:p>
          <a:p>
            <a:pPr>
              <a:lnSpc>
                <a:spcPts val="1000"/>
              </a:lnSpc>
              <a:spcBef>
                <a:spcPts val="300"/>
              </a:spcBef>
              <a:spcAft>
                <a:spcPts val="300"/>
              </a:spcAft>
            </a:pPr>
            <a:r>
              <a:rPr lang="en-US" sz="1000" b="1" dirty="0" smtClean="0">
                <a:solidFill>
                  <a:schemeClr val="tx2"/>
                </a:solidFill>
              </a:rPr>
              <a:t>OWASP</a:t>
            </a:r>
            <a:endParaRPr lang="en-US" sz="1000" b="1" dirty="0" smtClean="0">
              <a:solidFill>
                <a:schemeClr val="tx2"/>
              </a:solidFill>
              <a:hlinkClick r:id="rId4"/>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Development Guide: Chapter on Configuration</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6"/>
              </a:rPr>
              <a:t>OWASP Code Review Guide: Chapter on Error Handling</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OWASP Testing Guide: Configuration Management</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u="sng" dirty="0" smtClean="0">
                <a:solidFill>
                  <a:schemeClr val="tx2"/>
                </a:solidFill>
              </a:rPr>
              <a:t> </a:t>
            </a:r>
            <a:r>
              <a:rPr lang="en-US" sz="1000" u="sng" dirty="0" smtClean="0">
                <a:solidFill>
                  <a:schemeClr val="tx2"/>
                </a:solidFill>
                <a:hlinkClick r:id="rId8"/>
              </a:rPr>
              <a:t>OWASP Testing Guide: Testing for Error Codes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OWASP Top 10 2004 - Insecure Configuration Management </a:t>
            </a:r>
            <a:endParaRPr lang="en-US" sz="1000" u="sng" dirty="0" smtClean="0">
              <a:solidFill>
                <a:schemeClr val="tx2"/>
              </a:solidFill>
            </a:endParaRPr>
          </a:p>
          <a:p>
            <a:endParaRPr lang="es-ES" sz="800" dirty="0" smtClean="0">
              <a:solidFill>
                <a:schemeClr val="tx2"/>
              </a:solidFill>
            </a:endParaRPr>
          </a:p>
          <a:p>
            <a:r>
              <a:rPr lang="es-ES" sz="800" dirty="0" smtClean="0">
                <a:solidFill>
                  <a:schemeClr val="tx2"/>
                </a:solidFill>
              </a:rPr>
              <a:t>Para requerimientos adicionales en esta área, vea la sección (V12) Requerimientos para Configuración de Seguridad, de la ASVS.</a:t>
            </a:r>
            <a:endParaRPr lang="en-US" sz="800" dirty="0" smtClean="0">
              <a:solidFill>
                <a:schemeClr val="tx2"/>
              </a:solidFill>
            </a:endParaRPr>
          </a:p>
          <a:p>
            <a:pPr>
              <a:lnSpc>
                <a:spcPts val="1000"/>
              </a:lnSpc>
              <a:spcBef>
                <a:spcPts val="300"/>
              </a:spcBef>
              <a:spcAft>
                <a:spcPts val="300"/>
              </a:spcAft>
            </a:pPr>
            <a:r>
              <a:rPr lang="en-US" sz="1000" b="1" dirty="0" err="1" smtClean="0">
                <a:solidFill>
                  <a:schemeClr val="tx2"/>
                </a:solidFill>
              </a:rPr>
              <a:t>Externas</a:t>
            </a:r>
            <a:endParaRPr lang="en-US" sz="1000" b="1" dirty="0" smtClean="0">
              <a:solidFill>
                <a:schemeClr val="tx2"/>
              </a:solidFill>
              <a:hlinkClick r:id="rId10"/>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PC Magazine Article on Web Server Hardening</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CWE Entry 2 on Environmental Security Flaws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3"/>
              </a:rPr>
              <a:t>CIS Security Configuration Guides/Benchmarks</a:t>
            </a:r>
            <a:endParaRPr lang="en-US" sz="1000" u="sng" dirty="0" smtClean="0">
              <a:solidFill>
                <a:schemeClr val="tx2"/>
              </a:solidFill>
            </a:endParaRPr>
          </a:p>
        </p:txBody>
      </p:sp>
      <p:sp>
        <p:nvSpPr>
          <p:cNvPr id="109" name="Rectangle 108"/>
          <p:cNvSpPr/>
          <p:nvPr/>
        </p:nvSpPr>
        <p:spPr>
          <a:xfrm>
            <a:off x="3474720" y="34290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200" b="1" dirty="0" smtClean="0">
                <a:solidFill>
                  <a:schemeClr val="tx2"/>
                </a:solidFill>
              </a:rPr>
              <a:t>¿Como puedo evitar esto?</a:t>
            </a:r>
          </a:p>
          <a:p>
            <a:pPr>
              <a:spcAft>
                <a:spcPts val="0"/>
              </a:spcAft>
            </a:pPr>
            <a:r>
              <a:rPr lang="es-ES_tradnl" sz="800" kern="50" dirty="0" smtClean="0">
                <a:solidFill>
                  <a:schemeClr val="tx2"/>
                </a:solidFill>
                <a:latin typeface="Calibri"/>
                <a:ea typeface="TrebuchetMS"/>
                <a:cs typeface="Calibri"/>
              </a:rPr>
              <a:t>Las principales recomendaciones se enfocan en establecer lo siguiente:</a:t>
            </a:r>
            <a:endParaRPr lang="es-ES_tradnl" sz="800" kern="50" dirty="0" smtClean="0">
              <a:solidFill>
                <a:schemeClr val="tx2"/>
              </a:solidFill>
              <a:latin typeface="Calibri"/>
              <a:ea typeface="Lucida Sans Unicode"/>
              <a:cs typeface="Calibri"/>
            </a:endParaRPr>
          </a:p>
          <a:p>
            <a:pPr>
              <a:spcAft>
                <a:spcPts val="0"/>
              </a:spcAft>
            </a:pPr>
            <a:r>
              <a:rPr lang="es-ES_tradnl" sz="800" kern="50" dirty="0" smtClean="0">
                <a:solidFill>
                  <a:schemeClr val="tx2"/>
                </a:solidFill>
                <a:latin typeface="Calibri"/>
                <a:ea typeface="TrebuchetMS"/>
                <a:cs typeface="Calibri"/>
              </a:rPr>
              <a:t> </a:t>
            </a:r>
            <a:endParaRPr lang="es-ES_tradnl" sz="800" kern="50" dirty="0" smtClean="0">
              <a:solidFill>
                <a:schemeClr val="tx2"/>
              </a:solidFill>
              <a:latin typeface="Calibri"/>
              <a:ea typeface="Lucida Sans Unicode"/>
              <a:cs typeface="Calibri"/>
            </a:endParaRPr>
          </a:p>
          <a:p>
            <a:pPr marL="228600" indent="-228600">
              <a:spcAft>
                <a:spcPts val="0"/>
              </a:spcAft>
              <a:buFont typeface="+mj-lt"/>
              <a:buAutoNum type="arabicPeriod"/>
            </a:pPr>
            <a:r>
              <a:rPr lang="es-ES_tradnl" sz="800" kern="50" dirty="0" smtClean="0">
                <a:solidFill>
                  <a:schemeClr val="tx2"/>
                </a:solidFill>
                <a:latin typeface="Calibri"/>
                <a:ea typeface="TrebuchetMS"/>
                <a:cs typeface="Calibri"/>
              </a:rPr>
              <a:t>Un proceso repetible que permita configurar, rápida y fácilmente, entornos asegurados. Los entornos de desarrollo, pruebas y producción deben estar configurados de la misma forma. Este proceso debe ser automatizado para minimizar el esfuerzo requerido en la configuración de un nuevo entorno.</a:t>
            </a:r>
            <a:endParaRPr lang="es-ES_tradnl" sz="800" kern="50" dirty="0" smtClean="0">
              <a:solidFill>
                <a:schemeClr val="tx2"/>
              </a:solidFill>
              <a:latin typeface="Calibri"/>
              <a:ea typeface="Lucida Sans Unicode"/>
              <a:cs typeface="Calibri"/>
            </a:endParaRPr>
          </a:p>
          <a:p>
            <a:pPr marL="228600" indent="-228600">
              <a:spcAft>
                <a:spcPts val="0"/>
              </a:spcAft>
              <a:buFont typeface="+mj-lt"/>
              <a:buAutoNum type="arabicPeriod"/>
            </a:pPr>
            <a:r>
              <a:rPr lang="es-ES_tradnl" sz="800" kern="50" dirty="0" smtClean="0">
                <a:solidFill>
                  <a:schemeClr val="tx2"/>
                </a:solidFill>
                <a:latin typeface="Calibri"/>
                <a:ea typeface="TrebuchetMS"/>
                <a:cs typeface="Calibri"/>
              </a:rPr>
              <a:t>Un proceso para mantener y desplegar todas actualizaciones y parches de software de manera oportuna. Este proceso debe seguirse en cada uno de los ambientes de trabajo. Es necesario que se incluya las actualizaciones de todas las bibliotecas de código.</a:t>
            </a:r>
            <a:endParaRPr lang="es-ES_tradnl" sz="800" kern="50" dirty="0" smtClean="0">
              <a:solidFill>
                <a:schemeClr val="tx2"/>
              </a:solidFill>
              <a:latin typeface="Calibri"/>
              <a:ea typeface="Lucida Sans Unicode"/>
              <a:cs typeface="Calibri"/>
            </a:endParaRPr>
          </a:p>
          <a:p>
            <a:pPr marL="228600" indent="-228600">
              <a:spcAft>
                <a:spcPts val="0"/>
              </a:spcAft>
              <a:buFont typeface="+mj-lt"/>
              <a:buAutoNum type="arabicPeriod"/>
            </a:pPr>
            <a:r>
              <a:rPr lang="es-ES_tradnl" sz="800" kern="50" dirty="0" smtClean="0">
                <a:solidFill>
                  <a:schemeClr val="tx2"/>
                </a:solidFill>
                <a:latin typeface="Calibri"/>
                <a:ea typeface="TrebuchetMS"/>
                <a:cs typeface="Calibri"/>
              </a:rPr>
              <a:t>Una arquitectura robusta de la aplicación que provea una buena separación y seguridad entre los componentes. </a:t>
            </a:r>
            <a:endParaRPr lang="es-ES_tradnl" sz="800" kern="50" dirty="0" smtClean="0">
              <a:solidFill>
                <a:schemeClr val="tx2"/>
              </a:solidFill>
              <a:latin typeface="Calibri"/>
              <a:ea typeface="Lucida Sans Unicode"/>
              <a:cs typeface="Calibri"/>
            </a:endParaRPr>
          </a:p>
          <a:p>
            <a:pPr marL="228600" indent="-228600">
              <a:spcAft>
                <a:spcPts val="0"/>
              </a:spcAft>
              <a:buFont typeface="+mj-lt"/>
              <a:buAutoNum type="arabicPeriod"/>
            </a:pPr>
            <a:r>
              <a:rPr lang="es-ES_tradnl" sz="800" kern="50" dirty="0" smtClean="0">
                <a:solidFill>
                  <a:schemeClr val="tx2"/>
                </a:solidFill>
                <a:latin typeface="Calibri"/>
                <a:ea typeface="TrebuchetMS"/>
                <a:cs typeface="Calibri"/>
              </a:rPr>
              <a:t>Considerar la realización periódica de exploraciones (scan) y auditorias para ayudar a detectar fallos en la configuración o parches faltantes.</a:t>
            </a:r>
            <a:endParaRPr lang="es-ES_tradnl" sz="800" kern="50" dirty="0" smtClean="0">
              <a:solidFill>
                <a:schemeClr val="tx2"/>
              </a:solidFill>
              <a:latin typeface="Calibri"/>
              <a:ea typeface="Lucida Sans Unicode"/>
              <a:cs typeface="Calibri"/>
            </a:endParaRPr>
          </a:p>
        </p:txBody>
      </p:sp>
      <p:sp>
        <p:nvSpPr>
          <p:cNvPr id="26" name="Title 25"/>
          <p:cNvSpPr>
            <a:spLocks noGrp="1"/>
          </p:cNvSpPr>
          <p:nvPr>
            <p:ph type="title"/>
          </p:nvPr>
        </p:nvSpPr>
        <p:spPr>
          <a:xfrm>
            <a:off x="1371600" y="0"/>
            <a:ext cx="5486400" cy="457200"/>
          </a:xfrm>
        </p:spPr>
        <p:txBody>
          <a:bodyPr/>
          <a:lstStyle/>
          <a:p>
            <a:r>
              <a:rPr lang="es-ES_tradnl" sz="2000" dirty="0" smtClean="0"/>
              <a:t>Defectuosa Configuración de Seguridad</a:t>
            </a:r>
            <a:endParaRPr lang="es-ES_tradnl" sz="2000" dirty="0"/>
          </a:p>
        </p:txBody>
      </p:sp>
      <p:sp>
        <p:nvSpPr>
          <p:cNvPr id="27" name="Text Placeholder 26"/>
          <p:cNvSpPr>
            <a:spLocks noGrp="1"/>
          </p:cNvSpPr>
          <p:nvPr>
            <p:ph type="body" sz="quarter" idx="10"/>
          </p:nvPr>
        </p:nvSpPr>
        <p:spPr>
          <a:xfrm>
            <a:off x="0" y="0"/>
            <a:ext cx="1143000" cy="430887"/>
          </a:xfrm>
        </p:spPr>
        <p:txBody>
          <a:bodyPr/>
          <a:lstStyle/>
          <a:p>
            <a:r>
              <a:rPr lang="en-US" sz="2200" dirty="0" smtClean="0"/>
              <a:t>A6</a:t>
            </a:r>
            <a:endParaRPr lang="en-US" sz="2200" dirty="0"/>
          </a:p>
        </p:txBody>
      </p:sp>
      <p:grpSp>
        <p:nvGrpSpPr>
          <p:cNvPr id="29" name="Group 28"/>
          <p:cNvGrpSpPr/>
          <p:nvPr/>
        </p:nvGrpSpPr>
        <p:grpSpPr>
          <a:xfrm>
            <a:off x="160237" y="523875"/>
            <a:ext cx="6524891" cy="633525"/>
            <a:chOff x="160237" y="937835"/>
            <a:chExt cx="6524891" cy="633525"/>
          </a:xfrm>
        </p:grpSpPr>
        <p:grpSp>
          <p:nvGrpSpPr>
            <p:cNvPr id="30" name="Group 115"/>
            <p:cNvGrpSpPr>
              <a:grpSpLocks/>
            </p:cNvGrpSpPr>
            <p:nvPr/>
          </p:nvGrpSpPr>
          <p:grpSpPr bwMode="auto">
            <a:xfrm>
              <a:off x="2450457" y="1073877"/>
              <a:ext cx="1449386" cy="381000"/>
              <a:chOff x="2418" y="2736"/>
              <a:chExt cx="750" cy="288"/>
            </a:xfrm>
          </p:grpSpPr>
          <p:sp>
            <p:nvSpPr>
              <p:cNvPr id="62"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es-ES_tradnl" sz="900" b="1" smtClean="0"/>
                  <a:t>           Deficiencias</a:t>
                </a:r>
              </a:p>
              <a:p>
                <a:pPr algn="r" eaLnBrk="0" hangingPunct="0"/>
                <a:r>
                  <a:rPr lang="es-ES_tradnl" sz="900" b="1" smtClean="0"/>
                  <a:t>de Seguridad</a:t>
                </a:r>
                <a:endParaRPr lang="es-ES_tradnl" sz="900" b="1"/>
              </a:p>
            </p:txBody>
          </p:sp>
          <p:sp>
            <p:nvSpPr>
              <p:cNvPr id="63"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s-ES_tradnl" sz="900" b="1"/>
              </a:p>
            </p:txBody>
          </p:sp>
        </p:grpSp>
        <p:grpSp>
          <p:nvGrpSpPr>
            <p:cNvPr id="31" name="Group 63"/>
            <p:cNvGrpSpPr>
              <a:grpSpLocks/>
            </p:cNvGrpSpPr>
            <p:nvPr/>
          </p:nvGrpSpPr>
          <p:grpSpPr bwMode="auto">
            <a:xfrm>
              <a:off x="533496" y="937835"/>
              <a:ext cx="139699" cy="328736"/>
              <a:chOff x="214" y="1222"/>
              <a:chExt cx="288" cy="673"/>
            </a:xfrm>
          </p:grpSpPr>
          <p:sp>
            <p:nvSpPr>
              <p:cNvPr id="57" name="Oval 64"/>
              <p:cNvSpPr>
                <a:spLocks noChangeArrowheads="1"/>
              </p:cNvSpPr>
              <p:nvPr/>
            </p:nvSpPr>
            <p:spPr bwMode="auto">
              <a:xfrm>
                <a:off x="262" y="1222"/>
                <a:ext cx="192" cy="192"/>
              </a:xfrm>
              <a:prstGeom prst="ellipse">
                <a:avLst/>
              </a:prstGeom>
              <a:noFill/>
              <a:ln w="19050" algn="ctr">
                <a:solidFill>
                  <a:schemeClr val="bg1"/>
                </a:solidFill>
                <a:round/>
                <a:headEnd/>
                <a:tailEnd/>
              </a:ln>
            </p:spPr>
            <p:txBody>
              <a:bodyPr wrap="none" anchor="ctr"/>
              <a:lstStyle/>
              <a:p>
                <a:pPr eaLnBrk="0" hangingPunct="0"/>
                <a:endParaRPr lang="es-ES_tradnl" sz="900" b="1"/>
              </a:p>
            </p:txBody>
          </p:sp>
          <p:sp>
            <p:nvSpPr>
              <p:cNvPr id="58" name="Line 65"/>
              <p:cNvSpPr>
                <a:spLocks noChangeShapeType="1"/>
              </p:cNvSpPr>
              <p:nvPr/>
            </p:nvSpPr>
            <p:spPr bwMode="auto">
              <a:xfrm>
                <a:off x="358" y="1463"/>
                <a:ext cx="0" cy="240"/>
              </a:xfrm>
              <a:prstGeom prst="line">
                <a:avLst/>
              </a:prstGeom>
              <a:noFill/>
              <a:ln w="19050">
                <a:solidFill>
                  <a:schemeClr val="bg1"/>
                </a:solidFill>
                <a:round/>
                <a:headEnd/>
                <a:tailEnd/>
              </a:ln>
            </p:spPr>
            <p:txBody>
              <a:bodyPr wrap="none" anchor="ctr"/>
              <a:lstStyle/>
              <a:p>
                <a:endParaRPr lang="es-ES_tradnl" sz="900" b="1"/>
              </a:p>
            </p:txBody>
          </p:sp>
          <p:sp>
            <p:nvSpPr>
              <p:cNvPr id="59" name="Line 66"/>
              <p:cNvSpPr>
                <a:spLocks noChangeShapeType="1"/>
              </p:cNvSpPr>
              <p:nvPr/>
            </p:nvSpPr>
            <p:spPr bwMode="auto">
              <a:xfrm flipH="1">
                <a:off x="214"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60" name="Line 67"/>
              <p:cNvSpPr>
                <a:spLocks noChangeShapeType="1"/>
              </p:cNvSpPr>
              <p:nvPr/>
            </p:nvSpPr>
            <p:spPr bwMode="auto">
              <a:xfrm>
                <a:off x="358"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61" name="Line 68"/>
              <p:cNvSpPr>
                <a:spLocks noChangeShapeType="1"/>
              </p:cNvSpPr>
              <p:nvPr/>
            </p:nvSpPr>
            <p:spPr bwMode="auto">
              <a:xfrm>
                <a:off x="214" y="1559"/>
                <a:ext cx="288" cy="0"/>
              </a:xfrm>
              <a:prstGeom prst="line">
                <a:avLst/>
              </a:prstGeom>
              <a:noFill/>
              <a:ln w="19050">
                <a:solidFill>
                  <a:schemeClr val="bg1"/>
                </a:solidFill>
                <a:round/>
                <a:headEnd/>
                <a:tailEnd/>
              </a:ln>
            </p:spPr>
            <p:txBody>
              <a:bodyPr wrap="none" anchor="ctr"/>
              <a:lstStyle/>
              <a:p>
                <a:endParaRPr lang="es-ES_tradnl" sz="900" b="1"/>
              </a:p>
            </p:txBody>
          </p:sp>
        </p:grpSp>
        <p:sp>
          <p:nvSpPr>
            <p:cNvPr id="3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s-ES_tradnl" sz="900" b="1" smtClean="0"/>
                <a:t>    Vectores</a:t>
              </a:r>
            </a:p>
            <a:p>
              <a:pPr eaLnBrk="0" hangingPunct="0"/>
              <a:r>
                <a:rPr lang="es-ES_tradnl" sz="900" b="1" smtClean="0"/>
                <a:t>de Ataque</a:t>
              </a:r>
              <a:endParaRPr lang="es-ES_tradnl" sz="900" b="1"/>
            </a:p>
          </p:txBody>
        </p:sp>
        <p:sp>
          <p:nvSpPr>
            <p:cNvPr id="50"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s-ES_tradnl" sz="900" b="1" smtClean="0">
                  <a:cs typeface="+mn-cs"/>
                </a:rPr>
                <a:t> Impactos</a:t>
              </a:r>
            </a:p>
            <a:p>
              <a:pPr eaLnBrk="0" hangingPunct="0">
                <a:defRPr/>
              </a:pPr>
              <a:r>
                <a:rPr lang="es-ES_tradnl" sz="900" b="1" smtClean="0"/>
                <a:t>Técnicos</a:t>
              </a:r>
              <a:endParaRPr lang="es-ES_tradnl" sz="900" b="1">
                <a:cs typeface="+mn-cs"/>
              </a:endParaRPr>
            </a:p>
          </p:txBody>
        </p:sp>
        <p:cxnSp>
          <p:nvCxnSpPr>
            <p:cNvPr id="51"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52"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53" name="AutoShape 140"/>
            <p:cNvCxnSpPr>
              <a:cxnSpLocks noChangeShapeType="1"/>
              <a:stCxn id="62"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54" name="Rectangle 89"/>
            <p:cNvSpPr>
              <a:spLocks noChangeArrowheads="1"/>
            </p:cNvSpPr>
            <p:nvPr/>
          </p:nvSpPr>
          <p:spPr bwMode="auto">
            <a:xfrm>
              <a:off x="160237" y="1202028"/>
              <a:ext cx="760056" cy="369332"/>
            </a:xfrm>
            <a:prstGeom prst="rect">
              <a:avLst/>
            </a:prstGeom>
            <a:noFill/>
            <a:ln w="9525" algn="ctr">
              <a:noFill/>
              <a:miter lim="800000"/>
              <a:headEnd/>
              <a:tailEnd/>
            </a:ln>
          </p:spPr>
          <p:txBody>
            <a:bodyPr wrap="none">
              <a:spAutoFit/>
            </a:bodyPr>
            <a:lstStyle/>
            <a:p>
              <a:pPr algn="ctr"/>
              <a:r>
                <a:rPr lang="es-ES_tradnl" sz="900" b="1" smtClean="0">
                  <a:solidFill>
                    <a:schemeClr val="bg1"/>
                  </a:solidFill>
                </a:rPr>
                <a:t>Agentes </a:t>
              </a:r>
            </a:p>
            <a:p>
              <a:pPr algn="ctr"/>
              <a:r>
                <a:rPr lang="es-ES_tradnl" sz="900" b="1" smtClean="0">
                  <a:solidFill>
                    <a:schemeClr val="bg1"/>
                  </a:solidFill>
                </a:rPr>
                <a:t>de amenaza</a:t>
              </a:r>
            </a:p>
          </p:txBody>
        </p:sp>
        <p:sp>
          <p:nvSpPr>
            <p:cNvPr id="55"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s-ES_tradnl" sz="900" b="1" smtClean="0"/>
                <a:t>Impactos en</a:t>
              </a:r>
            </a:p>
            <a:p>
              <a:pPr algn="ctr" eaLnBrk="0" hangingPunct="0"/>
              <a:r>
                <a:rPr lang="es-ES_tradnl" sz="900" b="1" smtClean="0"/>
                <a:t>el negocio</a:t>
              </a:r>
              <a:endParaRPr lang="es-ES_tradnl" sz="900" b="1"/>
            </a:p>
          </p:txBody>
        </p:sp>
        <p:cxnSp>
          <p:nvCxnSpPr>
            <p:cNvPr id="56" name="AutoShape 149"/>
            <p:cNvCxnSpPr>
              <a:cxnSpLocks noChangeShapeType="1"/>
              <a:endCxn id="55"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842307086"/>
              </p:ext>
            </p:extLst>
          </p:nvPr>
        </p:nvGraphicFramePr>
        <p:xfrm>
          <a:off x="0" y="514550"/>
          <a:ext cx="6858000" cy="3218130"/>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805765">
                <a:tc>
                  <a:txBody>
                    <a:bodyPr/>
                    <a:lstStyle/>
                    <a:p>
                      <a:endParaRPr lang="es-ES_tradnl" sz="1000" noProof="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92125">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s-ES_tradnl" sz="1000" b="1" noProof="0" dirty="0" smtClean="0">
                          <a:solidFill>
                            <a:schemeClr val="tx1"/>
                          </a:solidFill>
                        </a:rPr>
                        <a:t>Explotación</a:t>
                      </a:r>
                    </a:p>
                    <a:p>
                      <a:pPr algn="ctr"/>
                      <a:r>
                        <a:rPr lang="es-ES_tradnl" sz="1000" b="1" noProof="0" dirty="0" smtClean="0">
                          <a:solidFill>
                            <a:schemeClr val="tx1"/>
                          </a:solidFill>
                        </a:rPr>
                        <a:t>DIFICIL</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ES_tradnl" sz="1000" b="1" baseline="0" noProof="0" smtClean="0">
                          <a:solidFill>
                            <a:schemeClr val="tx1"/>
                          </a:solidFill>
                        </a:rPr>
                        <a:t>Prevalencia</a:t>
                      </a:r>
                    </a:p>
                    <a:p>
                      <a:pPr algn="ctr"/>
                      <a:r>
                        <a:rPr lang="es-ES_tradnl" sz="1000" b="1" baseline="0" noProof="0" smtClean="0">
                          <a:solidFill>
                            <a:schemeClr val="tx1"/>
                          </a:solidFill>
                        </a:rPr>
                        <a:t>POCO COMUN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ES_tradnl" sz="1000" b="1" noProof="0" dirty="0" smtClean="0">
                          <a:solidFill>
                            <a:schemeClr val="tx1"/>
                          </a:solidFill>
                        </a:rPr>
                        <a:t>Detección</a:t>
                      </a:r>
                    </a:p>
                    <a:p>
                      <a:pPr algn="ctr"/>
                      <a:r>
                        <a:rPr lang="es-ES_tradnl" sz="1000" b="1" noProof="0" dirty="0" smtClean="0">
                          <a:solidFill>
                            <a:schemeClr val="tx1"/>
                          </a:solidFill>
                        </a:rPr>
                        <a:t>DIFICIL</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ES_tradnl" sz="1000" b="1" noProof="0" smtClean="0">
                          <a:solidFill>
                            <a:schemeClr val="tx1"/>
                          </a:solidFill>
                        </a:rPr>
                        <a:t>Im</a:t>
                      </a:r>
                      <a:r>
                        <a:rPr lang="es-ES_tradnl" sz="1000" b="1" baseline="0" noProof="0" smtClean="0">
                          <a:solidFill>
                            <a:schemeClr val="tx1"/>
                          </a:solidFill>
                        </a:rPr>
                        <a:t>pacto</a:t>
                      </a:r>
                    </a:p>
                    <a:p>
                      <a:pPr algn="ctr"/>
                      <a:r>
                        <a:rPr lang="es-ES_tradnl" sz="1000" b="1" noProof="0" smtClean="0">
                          <a:solidFill>
                            <a:schemeClr val="tx1"/>
                          </a:solidFill>
                        </a:rPr>
                        <a:t>SEVERO</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845160">
                <a:tc>
                  <a:txBody>
                    <a:bodyPr/>
                    <a:lstStyle/>
                    <a:p>
                      <a:pPr>
                        <a:spcAft>
                          <a:spcPts val="0"/>
                        </a:spcAft>
                      </a:pPr>
                      <a:r>
                        <a:rPr lang="es-ES_tradnl" sz="900" noProof="0" dirty="0" smtClean="0">
                          <a:solidFill>
                            <a:schemeClr val="tx2"/>
                          </a:solidFill>
                          <a:latin typeface="Calibri"/>
                          <a:ea typeface="Times New Roman"/>
                          <a:cs typeface="Calibri"/>
                        </a:rPr>
                        <a:t>Considere a los usuarios de su sistema. ¿Estarían interesados en obtener acceso a datos protegidos para los cuales no tienen autorización? ¿Ha considerado a sus administradores de sistemas internos?</a:t>
                      </a:r>
                      <a:endParaRPr lang="es-ES_tradnl" sz="900" noProof="0" dirty="0">
                        <a:solidFill>
                          <a:schemeClr val="tx2"/>
                        </a:solidFill>
                        <a:latin typeface="Calibri"/>
                        <a:ea typeface="Times New Roman"/>
                        <a:cs typeface="Calibri"/>
                      </a:endParaRPr>
                    </a:p>
                  </a:txBody>
                  <a:tcPr marL="68580" marR="68580" marT="0" marB="0">
                    <a:lnL w="12700" cap="flat" cmpd="sng" algn="ctr">
                      <a:solidFill>
                        <a:scrgbClr r="0" g="0" b="0"/>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spcAft>
                          <a:spcPts val="0"/>
                        </a:spcAft>
                      </a:pPr>
                      <a:r>
                        <a:rPr lang="es-ES_tradnl" sz="900" noProof="0" dirty="0" smtClean="0">
                          <a:solidFill>
                            <a:schemeClr val="tx2"/>
                          </a:solidFill>
                          <a:latin typeface="Calibri"/>
                          <a:ea typeface="Times New Roman"/>
                          <a:cs typeface="Calibri"/>
                        </a:rPr>
                        <a:t>Los atacantes normalmente no rompen el sistema criptográfico. Rompen alguna otra cosa, por ejemplo, encontrando claves, copias de datos no cifradas o accediendo por canales que automáticamente descifran la información.</a:t>
                      </a:r>
                      <a:endParaRPr lang="es-ES_tradnl" sz="900" noProof="0" dirty="0">
                        <a:solidFill>
                          <a:schemeClr val="tx2"/>
                        </a:solidFill>
                        <a:latin typeface="Calibri"/>
                        <a:ea typeface="Times New Roman"/>
                        <a:cs typeface="Calibri"/>
                      </a:endParaRPr>
                    </a:p>
                  </a:txBody>
                  <a:tcPr marL="68580" marR="68580"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spcAft>
                          <a:spcPts val="0"/>
                        </a:spcAft>
                      </a:pPr>
                      <a:r>
                        <a:rPr lang="es-ES_tradnl" sz="900" noProof="0" dirty="0" smtClean="0">
                          <a:solidFill>
                            <a:schemeClr val="tx2"/>
                          </a:solidFill>
                          <a:latin typeface="Calibri"/>
                          <a:ea typeface="Times New Roman"/>
                          <a:cs typeface="Calibri"/>
                        </a:rPr>
                        <a:t>El error más común en este área es simplemente no cifrar datos que deberían ser cifrados. Cuando se cifra la información, son comunes la generación y almacenamiento inseguros de claves, no rotación de claves y el uso de algoritmos débiles. También es común el uso de </a:t>
                      </a:r>
                      <a:r>
                        <a:rPr lang="es-ES_tradnl" sz="900" noProof="0" dirty="0" err="1" smtClean="0">
                          <a:solidFill>
                            <a:schemeClr val="tx2"/>
                          </a:solidFill>
                          <a:latin typeface="Calibri"/>
                          <a:ea typeface="Times New Roman"/>
                          <a:cs typeface="Calibri"/>
                        </a:rPr>
                        <a:t>hashes</a:t>
                      </a:r>
                      <a:r>
                        <a:rPr lang="es-ES_tradnl" sz="900" noProof="0" dirty="0" smtClean="0">
                          <a:solidFill>
                            <a:schemeClr val="tx2"/>
                          </a:solidFill>
                          <a:latin typeface="Calibri"/>
                          <a:ea typeface="Times New Roman"/>
                          <a:cs typeface="Calibri"/>
                        </a:rPr>
                        <a:t> inseguros y sin sal para la protección de contraseñas. Los atacantes externos tendrán dificultades para identificar este tipo de vulnerabilidades debido al acceso limitado que disponen. Normalmente es necesario explotar alguna otra vulnerabilidad primero con el objetivo de obtener el nivel de acceso necesario.</a:t>
                      </a:r>
                      <a:endParaRPr lang="es-ES_tradnl" sz="900" noProof="0" dirty="0">
                        <a:solidFill>
                          <a:schemeClr val="tx2"/>
                        </a:solidFill>
                        <a:latin typeface="Calibri"/>
                        <a:ea typeface="Times New Roman"/>
                        <a:cs typeface="Calibri"/>
                      </a:endParaRPr>
                    </a:p>
                  </a:txBody>
                  <a:tcPr marL="68580" marR="68580" marT="0" marB="0">
                    <a:lnL w="38100" cap="flat" cmpd="sng" algn="ctr">
                      <a:solidFill>
                        <a:schemeClr val="bg1"/>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spcAft>
                          <a:spcPts val="0"/>
                        </a:spcAft>
                      </a:pPr>
                      <a:endParaRPr lang="en-US" sz="800" dirty="0">
                        <a:solidFill>
                          <a:srgbClr val="4F81BD"/>
                        </a:solidFill>
                        <a:latin typeface="Calibri"/>
                        <a:ea typeface="Times New Roman"/>
                        <a:cs typeface="Calibri"/>
                      </a:endParaRPr>
                    </a:p>
                  </a:txBody>
                  <a:tcPr marL="68580" marR="68580" marT="0" marB="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5F5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900" noProof="0" dirty="0" smtClean="0">
                          <a:solidFill>
                            <a:schemeClr val="tx2"/>
                          </a:solidFill>
                          <a:latin typeface="+mn-lt"/>
                          <a:ea typeface="Times New Roman"/>
                          <a:cs typeface="Calibri"/>
                        </a:rPr>
                        <a:t>Esta vulnerabilidad normalmente compromete todos los datos que deberían haber estado cifrados. Típicamente esta información incluye datos sensibles tales como datos médicos, cuentas de usuario, datos personales, tarjetas de crédito, etc.</a:t>
                      </a:r>
                    </a:p>
                  </a:txBody>
                  <a:tcPr marL="68580" marR="68580" marT="0" marB="0">
                    <a:lnR w="38100" cap="flat" cmpd="sng" algn="ctr">
                      <a:solidFill>
                        <a:schemeClr val="bg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spcAft>
                          <a:spcPts val="0"/>
                        </a:spcAft>
                      </a:pPr>
                      <a:r>
                        <a:rPr lang="es-ES_tradnl" sz="900" noProof="0" dirty="0" smtClean="0">
                          <a:solidFill>
                            <a:schemeClr val="tx2"/>
                          </a:solidFill>
                          <a:latin typeface="+mn-lt"/>
                          <a:ea typeface="Times New Roman"/>
                          <a:cs typeface="Calibri"/>
                        </a:rPr>
                        <a:t>Considere el valor para su negocio de los datos perdidos y el impacto a su reputación. ¿Cuál es su responsabilidad legal si esos datos son expuestos? Además considere los daños a su reputación.</a:t>
                      </a:r>
                      <a:endParaRPr lang="es-ES_tradnl" sz="900" noProof="0" dirty="0">
                        <a:solidFill>
                          <a:schemeClr val="tx2"/>
                        </a:solidFill>
                        <a:latin typeface="+mn-lt"/>
                        <a:ea typeface="Times New Roman"/>
                        <a:cs typeface="Calibri"/>
                      </a:endParaRPr>
                    </a:p>
                  </a:txBody>
                  <a:tcPr marL="68580" marR="68580" marT="0" marB="0">
                    <a:lnL w="38100" cap="flat" cmpd="sng" algn="ctr">
                      <a:solidFill>
                        <a:schemeClr val="bg1"/>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rPr>
              <a:t>Ejemplos de escenarios de ataque</a:t>
            </a:r>
            <a:endParaRPr lang="es-ES_tradnl" sz="1400" dirty="0" smtClean="0">
              <a:solidFill>
                <a:schemeClr val="tx2"/>
              </a:solidFill>
            </a:endParaRPr>
          </a:p>
          <a:p>
            <a:r>
              <a:rPr lang="es-ES_tradnl" sz="900" u="sng" dirty="0" smtClean="0">
                <a:solidFill>
                  <a:schemeClr val="tx2"/>
                </a:solidFill>
              </a:rPr>
              <a:t>Escenario #1</a:t>
            </a:r>
            <a:r>
              <a:rPr lang="es-ES_tradnl" sz="900" dirty="0" smtClean="0">
                <a:solidFill>
                  <a:schemeClr val="tx2"/>
                </a:solidFill>
              </a:rPr>
              <a:t>: Una aplicación cifra las tarjetas de crédito en la base de datos para prevenir que los datos sean expuestos a los usuarios finales. Sin embargo, la base de datos descifra automáticamente las columnas de las tarjetas de crédito, permitiendo que una vulnerabilidad de inyección de SQL pueda extraer las tarjetas de crédito en texto plano. El sistema debería haberse configurado de manera que solo las aplicaciones del back-</a:t>
            </a:r>
            <a:r>
              <a:rPr lang="es-ES_tradnl" sz="900" dirty="0" err="1" smtClean="0">
                <a:solidFill>
                  <a:schemeClr val="tx2"/>
                </a:solidFill>
              </a:rPr>
              <a:t>end</a:t>
            </a:r>
            <a:r>
              <a:rPr lang="es-ES_tradnl" sz="900" dirty="0" smtClean="0">
                <a:solidFill>
                  <a:schemeClr val="tx2"/>
                </a:solidFill>
              </a:rPr>
              <a:t> pudieran descifrar los datos, no la capa frontal de la aplicación </a:t>
            </a:r>
            <a:r>
              <a:rPr lang="es-ES_tradnl" sz="900" dirty="0" err="1" smtClean="0">
                <a:solidFill>
                  <a:schemeClr val="tx2"/>
                </a:solidFill>
              </a:rPr>
              <a:t>web</a:t>
            </a:r>
            <a:r>
              <a:rPr lang="es-ES_tradnl" sz="900" dirty="0" smtClean="0">
                <a:solidFill>
                  <a:schemeClr val="tx2"/>
                </a:solidFill>
              </a:rPr>
              <a:t>.</a:t>
            </a:r>
          </a:p>
          <a:p>
            <a:r>
              <a:rPr lang="es-ES_tradnl" sz="900" u="sng" dirty="0" smtClean="0">
                <a:solidFill>
                  <a:schemeClr val="tx2"/>
                </a:solidFill>
              </a:rPr>
              <a:t>Escenario #2</a:t>
            </a:r>
            <a:r>
              <a:rPr lang="es-ES_tradnl" sz="900" dirty="0" smtClean="0">
                <a:solidFill>
                  <a:schemeClr val="tx2"/>
                </a:solidFill>
              </a:rPr>
              <a:t>: Una cinta de backup almacena datos médicos cifrados pero la clave en cifrado se encuentra en el mismo backup. La cinta nunca llega al centro de copias de seguridad.</a:t>
            </a:r>
          </a:p>
          <a:p>
            <a:r>
              <a:rPr lang="es-ES_tradnl" sz="900" u="sng" dirty="0" smtClean="0">
                <a:solidFill>
                  <a:schemeClr val="tx2"/>
                </a:solidFill>
              </a:rPr>
              <a:t>Escenario #3</a:t>
            </a:r>
            <a:r>
              <a:rPr lang="es-ES_tradnl" sz="900" dirty="0" smtClean="0">
                <a:solidFill>
                  <a:schemeClr val="tx2"/>
                </a:solidFill>
              </a:rPr>
              <a:t>: La base de datos de contraseñas usa </a:t>
            </a:r>
            <a:r>
              <a:rPr lang="es-ES_tradnl" sz="900" dirty="0" err="1" smtClean="0">
                <a:solidFill>
                  <a:schemeClr val="tx2"/>
                </a:solidFill>
              </a:rPr>
              <a:t>hashes</a:t>
            </a:r>
            <a:r>
              <a:rPr lang="es-ES_tradnl" sz="900" dirty="0" smtClean="0">
                <a:solidFill>
                  <a:schemeClr val="tx2"/>
                </a:solidFill>
              </a:rPr>
              <a:t> sin sal para almacenar las contraseñas de todos los usuarios. Una vulnerabilidad en la subida de ficheros permite a un atacante obtener el fichero de contraseñas. Todos los </a:t>
            </a:r>
            <a:r>
              <a:rPr lang="es-ES_tradnl" sz="900" dirty="0" err="1" smtClean="0">
                <a:solidFill>
                  <a:schemeClr val="tx2"/>
                </a:solidFill>
              </a:rPr>
              <a:t>hashes</a:t>
            </a:r>
            <a:r>
              <a:rPr lang="es-ES_tradnl" sz="900" dirty="0" smtClean="0">
                <a:solidFill>
                  <a:schemeClr val="tx2"/>
                </a:solidFill>
              </a:rPr>
              <a:t> sin sal se pueden romper en 4 semanas, mientras que los </a:t>
            </a:r>
            <a:r>
              <a:rPr lang="es-ES_tradnl" sz="900" dirty="0" err="1" smtClean="0">
                <a:solidFill>
                  <a:schemeClr val="tx2"/>
                </a:solidFill>
              </a:rPr>
              <a:t>hashes</a:t>
            </a:r>
            <a:r>
              <a:rPr lang="es-ES_tradnl" sz="900" dirty="0" smtClean="0">
                <a:solidFill>
                  <a:schemeClr val="tx2"/>
                </a:solidFill>
              </a:rPr>
              <a:t> con sal llevarías más de 3000 años.</a:t>
            </a:r>
            <a:endParaRPr lang="es-ES_tradnl" sz="900" dirty="0">
              <a:solidFill>
                <a:schemeClr val="tx2"/>
              </a:solidFill>
            </a:endParaRPr>
          </a:p>
        </p:txBody>
      </p:sp>
      <p:sp>
        <p:nvSpPr>
          <p:cNvPr id="108" name="Rectangle 107"/>
          <p:cNvSpPr/>
          <p:nvPr/>
        </p:nvSpPr>
        <p:spPr>
          <a:xfrm>
            <a:off x="0" y="3733800"/>
            <a:ext cx="3383280" cy="2590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rPr>
              <a:t>¿Soy vulnerable?</a:t>
            </a:r>
            <a:endParaRPr lang="es-ES_tradnl" sz="900" b="1" dirty="0" smtClean="0">
              <a:solidFill>
                <a:schemeClr val="tx2"/>
              </a:solidFill>
              <a:latin typeface="Calibri"/>
              <a:cs typeface="Calibri"/>
            </a:endParaRPr>
          </a:p>
          <a:p>
            <a:pPr>
              <a:spcAft>
                <a:spcPts val="0"/>
              </a:spcAft>
            </a:pPr>
            <a:r>
              <a:rPr lang="es-ES_tradnl" sz="900" dirty="0" smtClean="0">
                <a:solidFill>
                  <a:schemeClr val="tx2"/>
                </a:solidFill>
                <a:latin typeface="Calibri"/>
                <a:ea typeface="Times New Roman"/>
                <a:cs typeface="Calibri"/>
              </a:rPr>
              <a:t>Lo primero que debe identificar son los datos que son suficientemente sensibles y requieren cifrado. Por ejemplo, contraseñas, tarjetas de crédito, datos médicos e información personal. Para todos ellos, asegúrese de que:</a:t>
            </a:r>
          </a:p>
          <a:p>
            <a:pPr marL="342900" lvl="0" indent="-342900">
              <a:spcAft>
                <a:spcPts val="0"/>
              </a:spcAft>
              <a:buFont typeface="+mj-lt"/>
              <a:buAutoNum type="arabicPeriod"/>
              <a:tabLst>
                <a:tab pos="457200" algn="l"/>
              </a:tabLst>
            </a:pPr>
            <a:r>
              <a:rPr lang="es-ES_tradnl" sz="900" dirty="0" smtClean="0">
                <a:solidFill>
                  <a:schemeClr val="tx2"/>
                </a:solidFill>
                <a:latin typeface="Calibri"/>
                <a:ea typeface="Times New Roman"/>
                <a:cs typeface="Calibri"/>
              </a:rPr>
              <a:t>Está cifrado en todos aquellos lugares donde es almacenado durante periodos largos, especialmente en copias de seguridad de estos datos.</a:t>
            </a:r>
          </a:p>
          <a:p>
            <a:pPr marL="342900" lvl="0" indent="-342900">
              <a:spcAft>
                <a:spcPts val="0"/>
              </a:spcAft>
              <a:buFont typeface="+mj-lt"/>
              <a:buAutoNum type="arabicPeriod"/>
              <a:tabLst>
                <a:tab pos="457200" algn="l"/>
              </a:tabLst>
            </a:pPr>
            <a:r>
              <a:rPr lang="es-ES_tradnl" sz="900" dirty="0" smtClean="0">
                <a:solidFill>
                  <a:schemeClr val="tx2"/>
                </a:solidFill>
                <a:latin typeface="Calibri"/>
                <a:ea typeface="Times New Roman"/>
                <a:cs typeface="Calibri"/>
              </a:rPr>
              <a:t>Sólo usuarios autorizados tienen acceso a los datos descifrados (por ejemplo, control de acceso </a:t>
            </a:r>
            <a:r>
              <a:rPr lang="es-ES_tradnl" sz="900" dirty="0" err="1" smtClean="0">
                <a:solidFill>
                  <a:schemeClr val="tx2"/>
                </a:solidFill>
                <a:latin typeface="Calibri"/>
                <a:ea typeface="Times New Roman"/>
                <a:cs typeface="Calibri"/>
              </a:rPr>
              <a:t>–</a:t>
            </a:r>
            <a:r>
              <a:rPr lang="es-ES_tradnl" sz="900" dirty="0" smtClean="0">
                <a:solidFill>
                  <a:schemeClr val="tx2"/>
                </a:solidFill>
                <a:latin typeface="Calibri"/>
                <a:ea typeface="Times New Roman"/>
                <a:cs typeface="Calibri"/>
              </a:rPr>
              <a:t> Vea A4 y A8)</a:t>
            </a:r>
          </a:p>
          <a:p>
            <a:pPr marL="342900" lvl="0" indent="-342900">
              <a:spcAft>
                <a:spcPts val="0"/>
              </a:spcAft>
              <a:buFont typeface="+mj-lt"/>
              <a:buAutoNum type="arabicPeriod"/>
              <a:tabLst>
                <a:tab pos="457200" algn="l"/>
              </a:tabLst>
            </a:pPr>
            <a:r>
              <a:rPr lang="es-ES_tradnl" sz="900" dirty="0" smtClean="0">
                <a:solidFill>
                  <a:schemeClr val="tx2"/>
                </a:solidFill>
                <a:latin typeface="Calibri"/>
                <a:ea typeface="Times New Roman"/>
                <a:cs typeface="Calibri"/>
              </a:rPr>
              <a:t>Utilice un algoritmo estándar seguro.</a:t>
            </a:r>
          </a:p>
          <a:p>
            <a:pPr marL="342900" lvl="0" indent="-342900">
              <a:spcAft>
                <a:spcPts val="0"/>
              </a:spcAft>
              <a:buFont typeface="+mj-lt"/>
              <a:buAutoNum type="arabicPeriod"/>
              <a:tabLst>
                <a:tab pos="457200" algn="l"/>
              </a:tabLst>
            </a:pPr>
            <a:r>
              <a:rPr lang="es-ES_tradnl" sz="900" dirty="0" smtClean="0">
                <a:solidFill>
                  <a:schemeClr val="tx2"/>
                </a:solidFill>
                <a:latin typeface="Calibri"/>
                <a:ea typeface="Times New Roman"/>
                <a:cs typeface="Calibri"/>
              </a:rPr>
              <a:t>Genere una clave segura, protéjala ante accesos no autorizados y elabore un plan para el cambio de claves</a:t>
            </a:r>
          </a:p>
          <a:p>
            <a:pPr>
              <a:spcAft>
                <a:spcPts val="0"/>
              </a:spcAft>
            </a:pPr>
            <a:r>
              <a:rPr lang="es-ES_tradnl" sz="900" dirty="0" smtClean="0">
                <a:solidFill>
                  <a:schemeClr val="tx2"/>
                </a:solidFill>
                <a:latin typeface="Calibri"/>
                <a:ea typeface="Times New Roman"/>
                <a:cs typeface="Calibri"/>
              </a:rPr>
              <a:t> </a:t>
            </a:r>
          </a:p>
          <a:p>
            <a:pPr>
              <a:spcAft>
                <a:spcPts val="0"/>
              </a:spcAft>
            </a:pPr>
            <a:r>
              <a:rPr lang="es-ES_tradnl" sz="900" dirty="0" smtClean="0">
                <a:solidFill>
                  <a:schemeClr val="tx2"/>
                </a:solidFill>
                <a:latin typeface="Calibri"/>
                <a:ea typeface="Times New Roman"/>
                <a:cs typeface="Calibri"/>
              </a:rPr>
              <a:t>Y más… Para obtener más información sobre los problemas que debe evitar, vea </a:t>
            </a:r>
            <a:r>
              <a:rPr lang="es-ES_tradnl" sz="900" u="sng" dirty="0" smtClean="0">
                <a:solidFill>
                  <a:schemeClr val="tx2"/>
                </a:solidFill>
                <a:latin typeface="Calibri"/>
                <a:ea typeface="Times New Roman"/>
                <a:cs typeface="Calibri"/>
              </a:rPr>
              <a:t>ASVS </a:t>
            </a:r>
            <a:r>
              <a:rPr lang="es-ES_tradnl" sz="900" u="sng" dirty="0" err="1" smtClean="0">
                <a:solidFill>
                  <a:schemeClr val="tx2"/>
                </a:solidFill>
                <a:latin typeface="Calibri"/>
                <a:ea typeface="Times New Roman"/>
                <a:cs typeface="Calibri"/>
              </a:rPr>
              <a:t>requirements</a:t>
            </a:r>
            <a:r>
              <a:rPr lang="es-ES_tradnl" sz="900" u="sng" dirty="0" smtClean="0">
                <a:solidFill>
                  <a:schemeClr val="tx2"/>
                </a:solidFill>
                <a:latin typeface="Calibri"/>
                <a:ea typeface="Times New Roman"/>
                <a:cs typeface="Calibri"/>
              </a:rPr>
              <a:t> </a:t>
            </a:r>
            <a:r>
              <a:rPr lang="es-ES_tradnl" sz="900" u="sng" dirty="0" err="1" smtClean="0">
                <a:solidFill>
                  <a:schemeClr val="tx2"/>
                </a:solidFill>
                <a:latin typeface="Calibri"/>
                <a:ea typeface="Times New Roman"/>
                <a:cs typeface="Calibri"/>
              </a:rPr>
              <a:t>on</a:t>
            </a:r>
            <a:r>
              <a:rPr lang="es-ES_tradnl" sz="900" u="sng" dirty="0" smtClean="0">
                <a:solidFill>
                  <a:schemeClr val="tx2"/>
                </a:solidFill>
                <a:latin typeface="Calibri"/>
                <a:ea typeface="Times New Roman"/>
                <a:cs typeface="Calibri"/>
              </a:rPr>
              <a:t> </a:t>
            </a:r>
            <a:r>
              <a:rPr lang="es-ES_tradnl" sz="900" u="sng" dirty="0" err="1" smtClean="0">
                <a:solidFill>
                  <a:schemeClr val="tx2"/>
                </a:solidFill>
                <a:latin typeface="Calibri"/>
                <a:ea typeface="Times New Roman"/>
                <a:cs typeface="Calibri"/>
              </a:rPr>
              <a:t>Cryptography</a:t>
            </a:r>
            <a:r>
              <a:rPr lang="es-ES_tradnl" sz="900" u="sng" dirty="0" smtClean="0">
                <a:solidFill>
                  <a:schemeClr val="tx2"/>
                </a:solidFill>
                <a:latin typeface="Calibri"/>
                <a:ea typeface="Times New Roman"/>
                <a:cs typeface="Calibri"/>
              </a:rPr>
              <a:t> (V7)</a:t>
            </a:r>
            <a:endParaRPr lang="es-ES_tradnl" sz="900" dirty="0">
              <a:solidFill>
                <a:schemeClr val="tx2"/>
              </a:solidFill>
              <a:latin typeface="Calibri"/>
              <a:ea typeface="Times New Roman"/>
              <a:cs typeface="Calibri"/>
            </a:endParaRPr>
          </a:p>
        </p:txBody>
      </p:sp>
      <p:sp>
        <p:nvSpPr>
          <p:cNvPr id="137" name="Rectangle 136"/>
          <p:cNvSpPr/>
          <p:nvPr/>
        </p:nvSpPr>
        <p:spPr>
          <a:xfrm>
            <a:off x="347472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latin typeface="Calibri (Body)"/>
                <a:cs typeface="Calibri (Body)"/>
              </a:rPr>
              <a:t>Referencias</a:t>
            </a:r>
          </a:p>
          <a:p>
            <a:pPr>
              <a:lnSpc>
                <a:spcPts val="1000"/>
              </a:lnSpc>
              <a:spcBef>
                <a:spcPts val="300"/>
              </a:spcBef>
              <a:spcAft>
                <a:spcPts val="300"/>
              </a:spcAft>
            </a:pPr>
            <a:r>
              <a:rPr lang="es-ES_tradnl" sz="1050" b="1" dirty="0" smtClean="0">
                <a:solidFill>
                  <a:schemeClr val="tx2"/>
                </a:solidFill>
              </a:rPr>
              <a:t>OWASP</a:t>
            </a:r>
          </a:p>
          <a:p>
            <a:pPr>
              <a:lnSpc>
                <a:spcPts val="1000"/>
              </a:lnSpc>
              <a:spcBef>
                <a:spcPts val="300"/>
              </a:spcBef>
              <a:spcAft>
                <a:spcPts val="300"/>
              </a:spcAft>
            </a:pPr>
            <a:r>
              <a:rPr lang="es-ES_tradnl" sz="900" dirty="0" smtClean="0">
                <a:solidFill>
                  <a:schemeClr val="tx2"/>
                </a:solidFill>
              </a:rPr>
              <a:t>Para obtener más información y problemas a evitar en este área, consulte </a:t>
            </a:r>
            <a:r>
              <a:rPr lang="es-ES_tradnl" sz="900" dirty="0" smtClean="0">
                <a:solidFill>
                  <a:schemeClr val="tx2"/>
                </a:solidFill>
                <a:hlinkClick r:id="rId4"/>
              </a:rPr>
              <a:t>ASVS requirements on Cryptography (V7)</a:t>
            </a:r>
            <a:r>
              <a:rPr lang="es-ES_tradnl" sz="900" dirty="0" smtClean="0">
                <a:solidFill>
                  <a:schemeClr val="tx2"/>
                </a:solidFill>
              </a:rPr>
              <a:t>.</a:t>
            </a:r>
            <a:endParaRPr lang="es-ES_tradnl" sz="900" u="sng" dirty="0" smtClean="0">
              <a:solidFill>
                <a:schemeClr val="tx2"/>
              </a:solidFill>
              <a:hlinkClick r:id="rId5"/>
            </a:endParaRPr>
          </a:p>
          <a:p>
            <a:pPr>
              <a:lnSpc>
                <a:spcPts val="1000"/>
              </a:lnSpc>
              <a:spcBef>
                <a:spcPts val="300"/>
              </a:spcBef>
              <a:spcAft>
                <a:spcPts val="3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5"/>
              </a:rPr>
              <a:t>OWASP Top 10-2007 on Insecure Cryptographic Storage</a:t>
            </a:r>
            <a:endParaRPr lang="es-ES_tradnl" sz="900" u="sng" dirty="0" smtClean="0">
              <a:solidFill>
                <a:schemeClr val="tx2"/>
              </a:solidFill>
            </a:endParaRPr>
          </a:p>
          <a:p>
            <a:pPr>
              <a:lnSpc>
                <a:spcPts val="1000"/>
              </a:lnSpc>
              <a:spcBef>
                <a:spcPts val="300"/>
              </a:spcBef>
              <a:spcAft>
                <a:spcPts val="3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6"/>
              </a:rPr>
              <a:t>ESAPI Encryptor API</a:t>
            </a:r>
            <a:endParaRPr lang="es-ES_tradnl" sz="900" u="sng" dirty="0" smtClean="0">
              <a:solidFill>
                <a:schemeClr val="tx2"/>
              </a:solidFill>
            </a:endParaRPr>
          </a:p>
          <a:p>
            <a:pPr>
              <a:lnSpc>
                <a:spcPts val="1000"/>
              </a:lnSpc>
              <a:spcBef>
                <a:spcPts val="300"/>
              </a:spcBef>
              <a:spcAft>
                <a:spcPts val="3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7"/>
              </a:rPr>
              <a:t>OWASP Development Guide: Chapter on Cryptography</a:t>
            </a:r>
            <a:endParaRPr lang="es-ES_tradnl" sz="900" u="sng" dirty="0" smtClean="0">
              <a:solidFill>
                <a:schemeClr val="tx2"/>
              </a:solidFill>
            </a:endParaRPr>
          </a:p>
          <a:p>
            <a:pPr>
              <a:lnSpc>
                <a:spcPts val="1000"/>
              </a:lnSpc>
              <a:spcBef>
                <a:spcPts val="300"/>
              </a:spcBef>
              <a:spcAft>
                <a:spcPts val="2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8"/>
              </a:rPr>
              <a:t>OWASP Code Review Guide: Chapter on Cryptography</a:t>
            </a:r>
            <a:endParaRPr lang="es-ES_tradnl" sz="900" b="1" dirty="0" smtClean="0">
              <a:solidFill>
                <a:schemeClr val="tx2"/>
              </a:solidFill>
            </a:endParaRPr>
          </a:p>
          <a:p>
            <a:pPr>
              <a:lnSpc>
                <a:spcPts val="1000"/>
              </a:lnSpc>
              <a:spcBef>
                <a:spcPts val="300"/>
              </a:spcBef>
              <a:spcAft>
                <a:spcPts val="300"/>
              </a:spcAft>
            </a:pPr>
            <a:r>
              <a:rPr lang="es-ES_tradnl" sz="1050" b="1" dirty="0" smtClean="0">
                <a:solidFill>
                  <a:schemeClr val="tx2"/>
                </a:solidFill>
              </a:rPr>
              <a:t>Externas</a:t>
            </a:r>
            <a:endParaRPr lang="es-ES_tradnl" sz="1050" b="1" dirty="0" smtClean="0">
              <a:solidFill>
                <a:schemeClr val="tx2"/>
              </a:solidFill>
              <a:hlinkClick r:id="rId9"/>
            </a:endParaRPr>
          </a:p>
          <a:p>
            <a:pPr>
              <a:lnSpc>
                <a:spcPts val="1000"/>
              </a:lnSpc>
              <a:spcBef>
                <a:spcPts val="300"/>
              </a:spcBef>
              <a:spcAft>
                <a:spcPts val="300"/>
              </a:spcAft>
              <a:buFont typeface="Arial" pitchFamily="34" charset="0"/>
              <a:buChar char="•"/>
            </a:pPr>
            <a:r>
              <a:rPr lang="es-ES_tradnl" sz="1050" dirty="0" smtClean="0">
                <a:solidFill>
                  <a:schemeClr val="tx2"/>
                </a:solidFill>
              </a:rPr>
              <a:t> </a:t>
            </a:r>
            <a:r>
              <a:rPr lang="es-ES_tradnl" sz="900" u="sng" dirty="0" smtClean="0">
                <a:solidFill>
                  <a:schemeClr val="tx2"/>
                </a:solidFill>
                <a:hlinkClick r:id="rId10"/>
              </a:rPr>
              <a:t>CWE Entry 310 on Cryptographic Issues</a:t>
            </a:r>
            <a:endParaRPr lang="es-ES_tradnl" sz="900" u="sng" dirty="0" smtClean="0">
              <a:solidFill>
                <a:schemeClr val="tx2"/>
              </a:solidFill>
            </a:endParaRPr>
          </a:p>
          <a:p>
            <a:pPr>
              <a:lnSpc>
                <a:spcPts val="1000"/>
              </a:lnSpc>
              <a:spcBef>
                <a:spcPts val="300"/>
              </a:spcBef>
              <a:spcAft>
                <a:spcPts val="3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11"/>
              </a:rPr>
              <a:t>CWE Entry 312 on Cleartext Storage of Sensitive Information</a:t>
            </a:r>
            <a:endParaRPr lang="es-ES_tradnl" sz="900" u="sng" dirty="0" smtClean="0">
              <a:solidFill>
                <a:schemeClr val="tx2"/>
              </a:solidFill>
            </a:endParaRPr>
          </a:p>
          <a:p>
            <a:pPr>
              <a:lnSpc>
                <a:spcPts val="1000"/>
              </a:lnSpc>
              <a:spcBef>
                <a:spcPts val="300"/>
              </a:spcBef>
              <a:spcAft>
                <a:spcPts val="3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12"/>
              </a:rPr>
              <a:t>CWE Entry 326 on Weak Encryption</a:t>
            </a:r>
            <a:endParaRPr lang="es-ES_tradnl" sz="900" b="1" dirty="0" smtClean="0">
              <a:solidFill>
                <a:schemeClr val="tx2"/>
              </a:solidFill>
            </a:endParaRPr>
          </a:p>
          <a:p>
            <a:pPr>
              <a:lnSpc>
                <a:spcPts val="1000"/>
              </a:lnSpc>
              <a:spcBef>
                <a:spcPts val="300"/>
              </a:spcBef>
              <a:spcAft>
                <a:spcPts val="300"/>
              </a:spcAft>
            </a:pPr>
            <a:endParaRPr lang="es-ES_tradnl" sz="1050" b="1" dirty="0" smtClean="0">
              <a:solidFill>
                <a:schemeClr val="tx2"/>
              </a:solidFill>
            </a:endParaRPr>
          </a:p>
        </p:txBody>
      </p:sp>
      <p:sp>
        <p:nvSpPr>
          <p:cNvPr id="109" name="Rectangle 108"/>
          <p:cNvSpPr/>
          <p:nvPr/>
        </p:nvSpPr>
        <p:spPr>
          <a:xfrm>
            <a:off x="3474720" y="3733800"/>
            <a:ext cx="3383280" cy="2590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rPr>
              <a:t>¿Como puedo evitar esto?</a:t>
            </a:r>
          </a:p>
          <a:p>
            <a:pPr>
              <a:spcAft>
                <a:spcPts val="0"/>
              </a:spcAft>
            </a:pPr>
            <a:r>
              <a:rPr lang="es-ES_tradnl" sz="900" dirty="0" smtClean="0">
                <a:solidFill>
                  <a:schemeClr val="tx2"/>
                </a:solidFill>
                <a:latin typeface="Times New Roman"/>
                <a:ea typeface="Times New Roman"/>
                <a:cs typeface="Times New Roman"/>
              </a:rPr>
              <a:t>El listado de todos los peligros del cifrado inseguro está fuera del alcance de este documento. Sin embargo, para todos los datos sensibles que requieran cifrado, haga como mínimo lo siguiente:</a:t>
            </a:r>
          </a:p>
          <a:p>
            <a:pPr marL="342900" lvl="0" indent="-342900">
              <a:spcAft>
                <a:spcPts val="0"/>
              </a:spcAft>
              <a:buFont typeface="+mj-lt"/>
              <a:buAutoNum type="arabicPeriod"/>
              <a:tabLst>
                <a:tab pos="457200" algn="l"/>
              </a:tabLst>
            </a:pPr>
            <a:r>
              <a:rPr lang="es-ES_tradnl" sz="900" dirty="0" smtClean="0">
                <a:solidFill>
                  <a:schemeClr val="tx2"/>
                </a:solidFill>
                <a:latin typeface="Times New Roman"/>
                <a:ea typeface="Times New Roman"/>
                <a:cs typeface="Times New Roman"/>
              </a:rPr>
              <a:t>Considere las amenazas que afecten a sus datos y de las cuales se quiera proteger (por ejemplo, ataques internos, usuarios externos) y asegúrese de que todos los datos están cifrados de manera que se defienda de las amenazas.</a:t>
            </a:r>
          </a:p>
          <a:p>
            <a:pPr marL="342900" lvl="0" indent="-342900">
              <a:spcAft>
                <a:spcPts val="0"/>
              </a:spcAft>
              <a:buFont typeface="+mj-lt"/>
              <a:buAutoNum type="arabicPeriod"/>
              <a:tabLst>
                <a:tab pos="457200" algn="l"/>
              </a:tabLst>
            </a:pPr>
            <a:r>
              <a:rPr lang="es-ES_tradnl" sz="900" dirty="0" smtClean="0">
                <a:solidFill>
                  <a:schemeClr val="tx2"/>
                </a:solidFill>
                <a:latin typeface="Times New Roman"/>
                <a:ea typeface="Times New Roman"/>
                <a:cs typeface="Times New Roman"/>
              </a:rPr>
              <a:t>Asegúrese de que las copias de seguridad almacenadas externamente están cifradas, pero las claves son gestionadas y almacenadas de forma separada.</a:t>
            </a:r>
          </a:p>
          <a:p>
            <a:pPr marL="342900" lvl="0" indent="-342900">
              <a:spcAft>
                <a:spcPts val="0"/>
              </a:spcAft>
              <a:buFont typeface="+mj-lt"/>
              <a:buAutoNum type="arabicPeriod"/>
              <a:tabLst>
                <a:tab pos="457200" algn="l"/>
              </a:tabLst>
            </a:pPr>
            <a:r>
              <a:rPr lang="es-ES_tradnl" sz="900" dirty="0" smtClean="0">
                <a:solidFill>
                  <a:schemeClr val="tx2"/>
                </a:solidFill>
                <a:latin typeface="Times New Roman"/>
                <a:ea typeface="Times New Roman"/>
                <a:cs typeface="Times New Roman"/>
              </a:rPr>
              <a:t>Asegúrese del uso adecuado de algoritmos estándares robustos, que las claves usadas son fuertes y que existe una gestión de claves adecuada.</a:t>
            </a:r>
          </a:p>
          <a:p>
            <a:pPr marL="342900" lvl="0" indent="-342900">
              <a:spcAft>
                <a:spcPts val="0"/>
              </a:spcAft>
              <a:buFont typeface="+mj-lt"/>
              <a:buAutoNum type="arabicPeriod"/>
              <a:tabLst>
                <a:tab pos="457200" algn="l"/>
              </a:tabLst>
            </a:pPr>
            <a:r>
              <a:rPr lang="es-ES_tradnl" sz="900" dirty="0" smtClean="0">
                <a:solidFill>
                  <a:schemeClr val="tx2"/>
                </a:solidFill>
                <a:latin typeface="Times New Roman"/>
                <a:ea typeface="Times New Roman"/>
                <a:cs typeface="Times New Roman"/>
              </a:rPr>
              <a:t>Asegúrese de que sus contraseñas se almacenan en forma de </a:t>
            </a:r>
            <a:r>
              <a:rPr lang="es-ES_tradnl" sz="900" dirty="0" err="1" smtClean="0">
                <a:solidFill>
                  <a:schemeClr val="tx2"/>
                </a:solidFill>
                <a:latin typeface="Times New Roman"/>
                <a:ea typeface="Times New Roman"/>
                <a:cs typeface="Times New Roman"/>
              </a:rPr>
              <a:t>hash</a:t>
            </a:r>
            <a:r>
              <a:rPr lang="es-ES_tradnl" sz="900" dirty="0" smtClean="0">
                <a:solidFill>
                  <a:schemeClr val="tx2"/>
                </a:solidFill>
                <a:latin typeface="Times New Roman"/>
                <a:ea typeface="Times New Roman"/>
                <a:cs typeface="Times New Roman"/>
              </a:rPr>
              <a:t> con un algoritmo estándar robusto y con sal.</a:t>
            </a:r>
          </a:p>
          <a:p>
            <a:pPr marL="342900" lvl="0" indent="-342900">
              <a:spcAft>
                <a:spcPts val="0"/>
              </a:spcAft>
              <a:buFont typeface="+mj-lt"/>
              <a:buAutoNum type="arabicPeriod"/>
              <a:tabLst>
                <a:tab pos="457200" algn="l"/>
              </a:tabLst>
            </a:pPr>
            <a:r>
              <a:rPr lang="es-ES_tradnl" sz="900" dirty="0" smtClean="0">
                <a:solidFill>
                  <a:schemeClr val="tx2"/>
                </a:solidFill>
                <a:latin typeface="Times New Roman"/>
                <a:ea typeface="Times New Roman"/>
                <a:cs typeface="Times New Roman"/>
              </a:rPr>
              <a:t>Asegúrese de que todas las claves y contraseñas son protegidas contra acceso no autorizado.</a:t>
            </a:r>
          </a:p>
          <a:p>
            <a:pPr marL="228600" indent="-228600">
              <a:lnSpc>
                <a:spcPts val="1000"/>
              </a:lnSpc>
              <a:spcBef>
                <a:spcPts val="300"/>
              </a:spcBef>
              <a:spcAft>
                <a:spcPts val="300"/>
              </a:spcAft>
              <a:buFont typeface="+mj-lt"/>
              <a:buAutoNum type="arabicPeriod"/>
            </a:pPr>
            <a:endParaRPr lang="es-ES_tradnl" sz="1050" dirty="0" smtClean="0">
              <a:solidFill>
                <a:schemeClr val="tx2"/>
              </a:solidFill>
            </a:endParaRPr>
          </a:p>
        </p:txBody>
      </p:sp>
      <p:sp>
        <p:nvSpPr>
          <p:cNvPr id="26" name="Title 25"/>
          <p:cNvSpPr>
            <a:spLocks noGrp="1"/>
          </p:cNvSpPr>
          <p:nvPr>
            <p:ph type="title"/>
          </p:nvPr>
        </p:nvSpPr>
        <p:spPr>
          <a:xfrm>
            <a:off x="1371600" y="76199"/>
            <a:ext cx="5486400" cy="381001"/>
          </a:xfrm>
        </p:spPr>
        <p:txBody>
          <a:bodyPr/>
          <a:lstStyle/>
          <a:p>
            <a:r>
              <a:rPr lang="es-ES_tradnl" sz="2000" dirty="0" smtClean="0"/>
              <a:t>Almacenamiento Criptográfico Inseguro</a:t>
            </a:r>
            <a:endParaRPr lang="es-ES_tradnl" sz="2000" dirty="0"/>
          </a:p>
        </p:txBody>
      </p:sp>
      <p:sp>
        <p:nvSpPr>
          <p:cNvPr id="27" name="Text Placeholder 26"/>
          <p:cNvSpPr>
            <a:spLocks noGrp="1"/>
          </p:cNvSpPr>
          <p:nvPr>
            <p:ph type="body" sz="quarter" idx="10"/>
          </p:nvPr>
        </p:nvSpPr>
        <p:spPr>
          <a:xfrm>
            <a:off x="0" y="0"/>
            <a:ext cx="1143000" cy="430887"/>
          </a:xfrm>
        </p:spPr>
        <p:txBody>
          <a:bodyPr/>
          <a:lstStyle/>
          <a:p>
            <a:r>
              <a:rPr lang="en-US" sz="2200" dirty="0" smtClean="0"/>
              <a:t>A7</a:t>
            </a:r>
            <a:endParaRPr lang="en-US" sz="2200" dirty="0"/>
          </a:p>
        </p:txBody>
      </p:sp>
      <p:grpSp>
        <p:nvGrpSpPr>
          <p:cNvPr id="29" name="Group 28"/>
          <p:cNvGrpSpPr/>
          <p:nvPr/>
        </p:nvGrpSpPr>
        <p:grpSpPr>
          <a:xfrm>
            <a:off x="160237" y="523875"/>
            <a:ext cx="6524891" cy="633525"/>
            <a:chOff x="160237" y="937835"/>
            <a:chExt cx="6524891" cy="633525"/>
          </a:xfrm>
        </p:grpSpPr>
        <p:grpSp>
          <p:nvGrpSpPr>
            <p:cNvPr id="30" name="Group 115"/>
            <p:cNvGrpSpPr>
              <a:grpSpLocks/>
            </p:cNvGrpSpPr>
            <p:nvPr/>
          </p:nvGrpSpPr>
          <p:grpSpPr bwMode="auto">
            <a:xfrm>
              <a:off x="2450457" y="1073877"/>
              <a:ext cx="1449386" cy="381000"/>
              <a:chOff x="2418" y="2736"/>
              <a:chExt cx="750" cy="288"/>
            </a:xfrm>
          </p:grpSpPr>
          <p:sp>
            <p:nvSpPr>
              <p:cNvPr id="62"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es-ES_tradnl" sz="900" b="1" smtClean="0"/>
                  <a:t>           Deficiencias</a:t>
                </a:r>
              </a:p>
              <a:p>
                <a:pPr algn="r" eaLnBrk="0" hangingPunct="0"/>
                <a:r>
                  <a:rPr lang="es-ES_tradnl" sz="900" b="1" smtClean="0"/>
                  <a:t>de Seguridad</a:t>
                </a:r>
                <a:endParaRPr lang="es-ES_tradnl" sz="900" b="1"/>
              </a:p>
            </p:txBody>
          </p:sp>
          <p:sp>
            <p:nvSpPr>
              <p:cNvPr id="63"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s-ES_tradnl" sz="900" b="1"/>
              </a:p>
            </p:txBody>
          </p:sp>
        </p:grpSp>
        <p:grpSp>
          <p:nvGrpSpPr>
            <p:cNvPr id="31" name="Group 63"/>
            <p:cNvGrpSpPr>
              <a:grpSpLocks/>
            </p:cNvGrpSpPr>
            <p:nvPr/>
          </p:nvGrpSpPr>
          <p:grpSpPr bwMode="auto">
            <a:xfrm>
              <a:off x="533498" y="937835"/>
              <a:ext cx="139699" cy="328736"/>
              <a:chOff x="214" y="1222"/>
              <a:chExt cx="288" cy="673"/>
            </a:xfrm>
          </p:grpSpPr>
          <p:sp>
            <p:nvSpPr>
              <p:cNvPr id="57" name="Oval 64"/>
              <p:cNvSpPr>
                <a:spLocks noChangeArrowheads="1"/>
              </p:cNvSpPr>
              <p:nvPr/>
            </p:nvSpPr>
            <p:spPr bwMode="auto">
              <a:xfrm>
                <a:off x="262" y="1222"/>
                <a:ext cx="192" cy="192"/>
              </a:xfrm>
              <a:prstGeom prst="ellipse">
                <a:avLst/>
              </a:prstGeom>
              <a:noFill/>
              <a:ln w="19050" algn="ctr">
                <a:solidFill>
                  <a:schemeClr val="bg1"/>
                </a:solidFill>
                <a:round/>
                <a:headEnd/>
                <a:tailEnd/>
              </a:ln>
            </p:spPr>
            <p:txBody>
              <a:bodyPr wrap="none" anchor="ctr"/>
              <a:lstStyle/>
              <a:p>
                <a:pPr eaLnBrk="0" hangingPunct="0"/>
                <a:endParaRPr lang="es-ES_tradnl" sz="900" b="1"/>
              </a:p>
            </p:txBody>
          </p:sp>
          <p:sp>
            <p:nvSpPr>
              <p:cNvPr id="58" name="Line 65"/>
              <p:cNvSpPr>
                <a:spLocks noChangeShapeType="1"/>
              </p:cNvSpPr>
              <p:nvPr/>
            </p:nvSpPr>
            <p:spPr bwMode="auto">
              <a:xfrm>
                <a:off x="358" y="1463"/>
                <a:ext cx="0" cy="240"/>
              </a:xfrm>
              <a:prstGeom prst="line">
                <a:avLst/>
              </a:prstGeom>
              <a:noFill/>
              <a:ln w="19050">
                <a:solidFill>
                  <a:schemeClr val="bg1"/>
                </a:solidFill>
                <a:round/>
                <a:headEnd/>
                <a:tailEnd/>
              </a:ln>
            </p:spPr>
            <p:txBody>
              <a:bodyPr wrap="none" anchor="ctr"/>
              <a:lstStyle/>
              <a:p>
                <a:endParaRPr lang="es-ES_tradnl" sz="900" b="1"/>
              </a:p>
            </p:txBody>
          </p:sp>
          <p:sp>
            <p:nvSpPr>
              <p:cNvPr id="59" name="Line 66"/>
              <p:cNvSpPr>
                <a:spLocks noChangeShapeType="1"/>
              </p:cNvSpPr>
              <p:nvPr/>
            </p:nvSpPr>
            <p:spPr bwMode="auto">
              <a:xfrm flipH="1">
                <a:off x="214"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60" name="Line 67"/>
              <p:cNvSpPr>
                <a:spLocks noChangeShapeType="1"/>
              </p:cNvSpPr>
              <p:nvPr/>
            </p:nvSpPr>
            <p:spPr bwMode="auto">
              <a:xfrm>
                <a:off x="358"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61" name="Line 68"/>
              <p:cNvSpPr>
                <a:spLocks noChangeShapeType="1"/>
              </p:cNvSpPr>
              <p:nvPr/>
            </p:nvSpPr>
            <p:spPr bwMode="auto">
              <a:xfrm>
                <a:off x="214" y="1559"/>
                <a:ext cx="288" cy="0"/>
              </a:xfrm>
              <a:prstGeom prst="line">
                <a:avLst/>
              </a:prstGeom>
              <a:noFill/>
              <a:ln w="19050">
                <a:solidFill>
                  <a:schemeClr val="bg1"/>
                </a:solidFill>
                <a:round/>
                <a:headEnd/>
                <a:tailEnd/>
              </a:ln>
            </p:spPr>
            <p:txBody>
              <a:bodyPr wrap="none" anchor="ctr"/>
              <a:lstStyle/>
              <a:p>
                <a:endParaRPr lang="es-ES_tradnl" sz="900" b="1"/>
              </a:p>
            </p:txBody>
          </p:sp>
        </p:grpSp>
        <p:sp>
          <p:nvSpPr>
            <p:cNvPr id="3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s-ES_tradnl" sz="900" b="1" smtClean="0"/>
                <a:t>    Vectores</a:t>
              </a:r>
            </a:p>
            <a:p>
              <a:pPr eaLnBrk="0" hangingPunct="0"/>
              <a:r>
                <a:rPr lang="es-ES_tradnl" sz="900" b="1" smtClean="0"/>
                <a:t>de Ataque</a:t>
              </a:r>
              <a:endParaRPr lang="es-ES_tradnl" sz="900" b="1"/>
            </a:p>
          </p:txBody>
        </p:sp>
        <p:sp>
          <p:nvSpPr>
            <p:cNvPr id="50"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s-ES_tradnl" sz="900" b="1" dirty="0" smtClean="0">
                  <a:cs typeface="+mn-cs"/>
                </a:rPr>
                <a:t> Impactos</a:t>
              </a:r>
            </a:p>
            <a:p>
              <a:pPr eaLnBrk="0" hangingPunct="0">
                <a:defRPr/>
              </a:pPr>
              <a:r>
                <a:rPr lang="es-ES_tradnl" sz="900" b="1" dirty="0" smtClean="0"/>
                <a:t>Técnicos</a:t>
              </a:r>
              <a:endParaRPr lang="es-ES_tradnl" sz="900" b="1" dirty="0">
                <a:cs typeface="+mn-cs"/>
              </a:endParaRPr>
            </a:p>
          </p:txBody>
        </p:sp>
        <p:cxnSp>
          <p:nvCxnSpPr>
            <p:cNvPr id="51"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52"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53" name="AutoShape 140"/>
            <p:cNvCxnSpPr>
              <a:cxnSpLocks noChangeShapeType="1"/>
              <a:stCxn id="62"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54" name="Rectangle 89"/>
            <p:cNvSpPr>
              <a:spLocks noChangeArrowheads="1"/>
            </p:cNvSpPr>
            <p:nvPr/>
          </p:nvSpPr>
          <p:spPr bwMode="auto">
            <a:xfrm>
              <a:off x="160237" y="1202028"/>
              <a:ext cx="760056" cy="369332"/>
            </a:xfrm>
            <a:prstGeom prst="rect">
              <a:avLst/>
            </a:prstGeom>
            <a:noFill/>
            <a:ln w="9525" algn="ctr">
              <a:noFill/>
              <a:miter lim="800000"/>
              <a:headEnd/>
              <a:tailEnd/>
            </a:ln>
          </p:spPr>
          <p:txBody>
            <a:bodyPr wrap="none">
              <a:spAutoFit/>
            </a:bodyPr>
            <a:lstStyle/>
            <a:p>
              <a:pPr algn="ctr"/>
              <a:r>
                <a:rPr lang="es-ES_tradnl" sz="900" b="1" smtClean="0">
                  <a:solidFill>
                    <a:schemeClr val="bg1"/>
                  </a:solidFill>
                </a:rPr>
                <a:t>Agentes </a:t>
              </a:r>
            </a:p>
            <a:p>
              <a:pPr algn="ctr"/>
              <a:r>
                <a:rPr lang="es-ES_tradnl" sz="900" b="1" smtClean="0">
                  <a:solidFill>
                    <a:schemeClr val="bg1"/>
                  </a:solidFill>
                </a:rPr>
                <a:t>de amenaza</a:t>
              </a:r>
            </a:p>
          </p:txBody>
        </p:sp>
        <p:sp>
          <p:nvSpPr>
            <p:cNvPr id="55"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s-ES_tradnl" sz="900" b="1" smtClean="0"/>
                <a:t>Impactos en</a:t>
              </a:r>
            </a:p>
            <a:p>
              <a:pPr algn="ctr" eaLnBrk="0" hangingPunct="0"/>
              <a:r>
                <a:rPr lang="es-ES_tradnl" sz="900" b="1" smtClean="0"/>
                <a:t>el negocio</a:t>
              </a:r>
              <a:endParaRPr lang="es-ES_tradnl" sz="900" b="1"/>
            </a:p>
          </p:txBody>
        </p:sp>
        <p:cxnSp>
          <p:nvCxnSpPr>
            <p:cNvPr id="56" name="AutoShape 149"/>
            <p:cNvCxnSpPr>
              <a:cxnSpLocks noChangeShapeType="1"/>
              <a:endCxn id="55"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2540392838"/>
              </p:ext>
            </p:extLst>
          </p:nvPr>
        </p:nvGraphicFramePr>
        <p:xfrm>
          <a:off x="0" y="517340"/>
          <a:ext cx="6858000" cy="2835460"/>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723024">
                <a:tc>
                  <a:txBody>
                    <a:bodyPr/>
                    <a:lstStyle/>
                    <a:p>
                      <a:endParaRPr lang="es-ES_tradnl" sz="1000" noProof="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54424">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s-ES_tradnl" sz="1000" b="1" noProof="0" dirty="0" smtClean="0">
                          <a:solidFill>
                            <a:schemeClr val="tx1"/>
                          </a:solidFill>
                        </a:rPr>
                        <a:t>Explotación</a:t>
                      </a:r>
                    </a:p>
                    <a:p>
                      <a:pPr algn="ctr"/>
                      <a:r>
                        <a:rPr lang="es-ES_tradnl" sz="1000" b="1" noProof="0" dirty="0" smtClean="0">
                          <a:solidFill>
                            <a:schemeClr val="tx1"/>
                          </a:solidFill>
                        </a:rPr>
                        <a:t>FACIL</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s-ES_tradnl" sz="1000" b="1" baseline="0" noProof="0" smtClean="0">
                          <a:solidFill>
                            <a:schemeClr val="tx1"/>
                          </a:solidFill>
                        </a:rPr>
                        <a:t>Prevalencia</a:t>
                      </a:r>
                    </a:p>
                    <a:p>
                      <a:pPr algn="ctr"/>
                      <a:r>
                        <a:rPr lang="es-ES_tradnl" sz="1000" b="1" baseline="0" noProof="0" smtClean="0">
                          <a:solidFill>
                            <a:schemeClr val="tx1"/>
                          </a:solidFill>
                        </a:rPr>
                        <a:t>POCO COMUN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ES_tradnl" sz="1000" b="1" noProof="0" dirty="0" smtClean="0">
                          <a:solidFill>
                            <a:schemeClr val="tx1"/>
                          </a:solidFill>
                        </a:rPr>
                        <a:t>Detección</a:t>
                      </a:r>
                    </a:p>
                    <a:p>
                      <a:pPr algn="ctr"/>
                      <a:r>
                        <a:rPr lang="es-ES_tradnl" sz="1000" b="1" noProof="0" dirty="0" smtClean="0">
                          <a:solidFill>
                            <a:schemeClr val="tx1"/>
                          </a:solidFill>
                        </a:rPr>
                        <a:t>MEDIA</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rgbClr val="FFC000"/>
                    </a:solidFill>
                  </a:tcPr>
                </a:tc>
                <a:tc>
                  <a:txBody>
                    <a:bodyPr/>
                    <a:lstStyle/>
                    <a:p>
                      <a:pPr algn="ctr"/>
                      <a:r>
                        <a:rPr lang="es-ES_tradnl" sz="1000" b="1" noProof="0" smtClean="0">
                          <a:solidFill>
                            <a:schemeClr val="tx1"/>
                          </a:solidFill>
                        </a:rPr>
                        <a:t>Im</a:t>
                      </a:r>
                      <a:r>
                        <a:rPr lang="es-ES_tradnl" sz="1000" b="1" baseline="0" noProof="0" smtClean="0">
                          <a:solidFill>
                            <a:schemeClr val="tx1"/>
                          </a:solidFill>
                        </a:rPr>
                        <a:t>pacto</a:t>
                      </a:r>
                    </a:p>
                    <a:p>
                      <a:pPr algn="ctr"/>
                      <a:r>
                        <a:rPr lang="es-ES_tradnl" sz="1000" b="1" noProof="0" smtClean="0">
                          <a:solidFill>
                            <a:schemeClr val="tx1"/>
                          </a:solidFill>
                        </a:rPr>
                        <a:t>MODERADO</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658012">
                <a:tc>
                  <a:txBody>
                    <a:bodyPr/>
                    <a:lstStyle/>
                    <a:p>
                      <a:pPr>
                        <a:spcAft>
                          <a:spcPts val="0"/>
                        </a:spcAft>
                      </a:pPr>
                      <a:r>
                        <a:rPr lang="es-ES_tradnl" sz="900" noProof="0" dirty="0" smtClean="0">
                          <a:solidFill>
                            <a:schemeClr val="tx2"/>
                          </a:solidFill>
                          <a:latin typeface="Calibri"/>
                          <a:ea typeface="Times New Roman"/>
                          <a:cs typeface="Calibri"/>
                        </a:rPr>
                        <a:t>Cualquiera con acceso a la red puede enviar una petición a su aplicación. ¿Podría un usuario anónimo acceder a una página privada o un usuario normal acceder a una página que requiera privilegios?</a:t>
                      </a:r>
                      <a:endParaRPr lang="es-ES_tradnl" sz="900" noProof="0" dirty="0">
                        <a:solidFill>
                          <a:schemeClr val="tx2"/>
                        </a:solidFill>
                        <a:latin typeface="Calibri"/>
                        <a:ea typeface="Times New Roman"/>
                        <a:cs typeface="Calibri"/>
                      </a:endParaRPr>
                    </a:p>
                  </a:txBody>
                  <a:tcPr marL="68580" marR="68580" marT="0" marB="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spcAft>
                          <a:spcPts val="0"/>
                        </a:spcAft>
                      </a:pPr>
                      <a:r>
                        <a:rPr lang="es-ES_tradnl" sz="900" noProof="0" dirty="0" smtClean="0">
                          <a:solidFill>
                            <a:schemeClr val="tx2"/>
                          </a:solidFill>
                          <a:latin typeface="Calibri"/>
                          <a:ea typeface="Times New Roman"/>
                          <a:cs typeface="Calibri"/>
                        </a:rPr>
                        <a:t>El atacante, que es un usuario legítimo en el sistema, simplemente cambia la URL a una página con privilegios. ¿Se le concede acceso? Usuarios anónimos podrían acceder páginas privadas que no están protegidas. </a:t>
                      </a:r>
                      <a:endParaRPr lang="es-ES_tradnl" sz="900" noProof="0" dirty="0">
                        <a:solidFill>
                          <a:schemeClr val="tx2"/>
                        </a:solidFill>
                        <a:latin typeface="Calibri"/>
                        <a:ea typeface="Times New Roman"/>
                        <a:cs typeface="Calibri"/>
                      </a:endParaRPr>
                    </a:p>
                  </a:txBody>
                  <a:tcPr marL="68580" marR="68580"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spcAft>
                          <a:spcPts val="0"/>
                        </a:spcAft>
                      </a:pPr>
                      <a:r>
                        <a:rPr lang="es-ES_tradnl" sz="900" noProof="0" dirty="0" smtClean="0">
                          <a:solidFill>
                            <a:schemeClr val="tx2"/>
                          </a:solidFill>
                          <a:latin typeface="Calibri"/>
                          <a:ea typeface="Times New Roman"/>
                          <a:cs typeface="Calibri"/>
                        </a:rPr>
                        <a:t>Las aplicaciones no siempre protegen las páginas adecuadamente. En ocasiones la protección a </a:t>
                      </a:r>
                      <a:r>
                        <a:rPr lang="es-ES_tradnl" sz="900" noProof="0" dirty="0" err="1" smtClean="0">
                          <a:solidFill>
                            <a:schemeClr val="tx2"/>
                          </a:solidFill>
                          <a:latin typeface="Calibri"/>
                          <a:ea typeface="Times New Roman"/>
                          <a:cs typeface="Calibri"/>
                        </a:rPr>
                        <a:t>URLs</a:t>
                      </a:r>
                      <a:r>
                        <a:rPr lang="es-ES_tradnl" sz="900" noProof="0" dirty="0" smtClean="0">
                          <a:solidFill>
                            <a:schemeClr val="tx2"/>
                          </a:solidFill>
                          <a:latin typeface="Calibri"/>
                          <a:ea typeface="Times New Roman"/>
                          <a:cs typeface="Calibri"/>
                        </a:rPr>
                        <a:t> se administra por medio de una configuración, y en sistema está mal configurado. Otras veces los programadores deben incluir el código adecuado que verifique el acceso y se olvidan.</a:t>
                      </a:r>
                    </a:p>
                    <a:p>
                      <a:pPr>
                        <a:spcAft>
                          <a:spcPts val="0"/>
                        </a:spcAft>
                      </a:pPr>
                      <a:r>
                        <a:rPr lang="es-ES_tradnl" sz="900" noProof="0" dirty="0" smtClean="0">
                          <a:solidFill>
                            <a:schemeClr val="tx2"/>
                          </a:solidFill>
                          <a:latin typeface="Calibri"/>
                          <a:ea typeface="Times New Roman"/>
                          <a:cs typeface="Calibri"/>
                        </a:rPr>
                        <a:t>La detección de este tipo de fallo es sencilla. La parte más compleja es identificar qué páginas (</a:t>
                      </a:r>
                      <a:r>
                        <a:rPr lang="es-ES_tradnl" sz="900" noProof="0" dirty="0" err="1" smtClean="0">
                          <a:solidFill>
                            <a:schemeClr val="tx2"/>
                          </a:solidFill>
                          <a:latin typeface="Calibri"/>
                          <a:ea typeface="Times New Roman"/>
                          <a:cs typeface="Calibri"/>
                        </a:rPr>
                        <a:t>URLs</a:t>
                      </a:r>
                      <a:r>
                        <a:rPr lang="es-ES_tradnl" sz="900" noProof="0" dirty="0" smtClean="0">
                          <a:solidFill>
                            <a:schemeClr val="tx2"/>
                          </a:solidFill>
                          <a:latin typeface="Calibri"/>
                          <a:ea typeface="Times New Roman"/>
                          <a:cs typeface="Calibri"/>
                        </a:rPr>
                        <a:t>) existen para el ataque.</a:t>
                      </a:r>
                      <a:endParaRPr lang="es-ES_tradnl" sz="900" noProof="0" dirty="0">
                        <a:solidFill>
                          <a:schemeClr val="tx2"/>
                        </a:solidFill>
                        <a:latin typeface="Calibri"/>
                        <a:ea typeface="Times New Roman"/>
                        <a:cs typeface="Calibri"/>
                      </a:endParaRPr>
                    </a:p>
                  </a:txBody>
                  <a:tcPr marL="68580" marR="68580" marT="0" marB="0">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spcAft>
                          <a:spcPts val="0"/>
                        </a:spcAft>
                      </a:pPr>
                      <a:endParaRPr lang="en-US" sz="1200" dirty="0">
                        <a:latin typeface="Times New Roman"/>
                        <a:ea typeface="Times New Roman"/>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900" noProof="0" dirty="0" smtClean="0">
                          <a:solidFill>
                            <a:schemeClr val="tx2"/>
                          </a:solidFill>
                          <a:latin typeface="Calibri"/>
                          <a:ea typeface="Times New Roman"/>
                          <a:cs typeface="Calibri"/>
                        </a:rPr>
                        <a:t>Estas vulnerabilidades permiten a los atacantes el acceso no autorizado a funciones del sistema. Las funciones administrativas con un objetivo clave de este tipo de ataques.</a:t>
                      </a:r>
                    </a:p>
                    <a:p>
                      <a:pPr>
                        <a:spcAft>
                          <a:spcPts val="0"/>
                        </a:spcAft>
                      </a:pPr>
                      <a:endParaRPr lang="es-ES_tradnl" sz="900" noProof="0" dirty="0">
                        <a:solidFill>
                          <a:schemeClr val="tx2"/>
                        </a:solidFill>
                        <a:latin typeface="Calibri"/>
                        <a:ea typeface="Times New Roman"/>
                        <a:cs typeface="Calibri"/>
                      </a:endParaRPr>
                    </a:p>
                  </a:txBody>
                  <a:tcPr marL="68580" marR="68580" marT="0" marB="0">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spcAft>
                          <a:spcPts val="0"/>
                        </a:spcAft>
                      </a:pPr>
                      <a:r>
                        <a:rPr lang="es-ES_tradnl" sz="900" noProof="0" dirty="0" smtClean="0">
                          <a:solidFill>
                            <a:schemeClr val="tx2"/>
                          </a:solidFill>
                          <a:latin typeface="Calibri"/>
                          <a:ea typeface="Times New Roman"/>
                          <a:cs typeface="Calibri"/>
                        </a:rPr>
                        <a:t>Considere el valor para su negocio de las funciones que quedan expuestas y los datos que éstas procesan. Además, considere el impacto a su reputación si esta vulnerabilidad se hiciera pública.</a:t>
                      </a:r>
                      <a:endParaRPr lang="es-ES_tradnl" sz="900" noProof="0" dirty="0">
                        <a:solidFill>
                          <a:schemeClr val="tx2"/>
                        </a:solidFill>
                        <a:latin typeface="Calibri"/>
                        <a:ea typeface="Times New Roman"/>
                        <a:cs typeface="Calibri"/>
                      </a:endParaRPr>
                    </a:p>
                  </a:txBody>
                  <a:tcPr marL="68580" marR="68580" marT="0" marB="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rPr>
              <a:t>Ejemplos de escenarios de ataque</a:t>
            </a:r>
            <a:endParaRPr lang="es-ES_tradnl" sz="1400" dirty="0" smtClean="0">
              <a:solidFill>
                <a:schemeClr val="tx2"/>
              </a:solidFill>
            </a:endParaRPr>
          </a:p>
          <a:p>
            <a:r>
              <a:rPr lang="es-ES_tradnl" sz="900" dirty="0" smtClean="0">
                <a:solidFill>
                  <a:schemeClr val="tx2"/>
                </a:solidFill>
              </a:rPr>
              <a:t>El atacante simplemente navega forzosamente a la URL objetivo. Considere las siguientes </a:t>
            </a:r>
            <a:r>
              <a:rPr lang="es-ES_tradnl" sz="900" dirty="0" err="1" smtClean="0">
                <a:solidFill>
                  <a:schemeClr val="tx2"/>
                </a:solidFill>
              </a:rPr>
              <a:t>URLs</a:t>
            </a:r>
            <a:r>
              <a:rPr lang="es-ES_tradnl" sz="900" dirty="0" smtClean="0">
                <a:solidFill>
                  <a:schemeClr val="tx2"/>
                </a:solidFill>
              </a:rPr>
              <a:t> las cuales se supone que requieren autenticación. Para acceder a la página “</a:t>
            </a:r>
            <a:r>
              <a:rPr lang="es-ES_tradnl" sz="900" dirty="0" err="1" smtClean="0">
                <a:solidFill>
                  <a:schemeClr val="tx2"/>
                </a:solidFill>
              </a:rPr>
              <a:t>admin_getappInfo</a:t>
            </a:r>
            <a:r>
              <a:rPr lang="es-ES_tradnl" sz="900" dirty="0" smtClean="0">
                <a:solidFill>
                  <a:schemeClr val="tx2"/>
                </a:solidFill>
              </a:rPr>
              <a:t>” se necesitan permisos de administrador.</a:t>
            </a:r>
          </a:p>
          <a:p>
            <a:endParaRPr lang="es-ES_tradnl" sz="900" b="1" dirty="0" smtClean="0">
              <a:solidFill>
                <a:schemeClr val="tx2"/>
              </a:solidFill>
            </a:endParaRPr>
          </a:p>
          <a:p>
            <a:r>
              <a:rPr lang="es-ES_tradnl" sz="900" b="1" dirty="0" smtClean="0">
                <a:solidFill>
                  <a:schemeClr val="tx2"/>
                </a:solidFill>
              </a:rPr>
              <a:t>  http://</a:t>
            </a:r>
            <a:r>
              <a:rPr lang="es-ES_tradnl" sz="900" b="1" dirty="0" err="1" smtClean="0">
                <a:solidFill>
                  <a:schemeClr val="tx2"/>
                </a:solidFill>
              </a:rPr>
              <a:t>ejemplo.com</a:t>
            </a:r>
            <a:r>
              <a:rPr lang="es-ES_tradnl" sz="900" b="1" dirty="0" smtClean="0">
                <a:solidFill>
                  <a:schemeClr val="tx2"/>
                </a:solidFill>
              </a:rPr>
              <a:t>/</a:t>
            </a:r>
            <a:r>
              <a:rPr lang="es-ES_tradnl" sz="900" b="1" dirty="0" err="1" smtClean="0">
                <a:solidFill>
                  <a:schemeClr val="tx2"/>
                </a:solidFill>
              </a:rPr>
              <a:t>app</a:t>
            </a:r>
            <a:r>
              <a:rPr lang="es-ES_tradnl" sz="900" b="1" dirty="0" smtClean="0">
                <a:solidFill>
                  <a:schemeClr val="tx2"/>
                </a:solidFill>
              </a:rPr>
              <a:t>/</a:t>
            </a:r>
            <a:r>
              <a:rPr lang="es-ES_tradnl" sz="900" b="1" dirty="0" err="1" smtClean="0">
                <a:solidFill>
                  <a:schemeClr val="tx2"/>
                </a:solidFill>
              </a:rPr>
              <a:t>getappInfo</a:t>
            </a:r>
            <a:endParaRPr lang="es-ES_tradnl" sz="900" b="1" dirty="0" smtClean="0">
              <a:solidFill>
                <a:schemeClr val="tx2"/>
              </a:solidFill>
            </a:endParaRPr>
          </a:p>
          <a:p>
            <a:r>
              <a:rPr lang="es-ES_tradnl" sz="900" b="1" dirty="0" smtClean="0">
                <a:solidFill>
                  <a:schemeClr val="tx2"/>
                </a:solidFill>
              </a:rPr>
              <a:t>  http://</a:t>
            </a:r>
            <a:r>
              <a:rPr lang="es-ES_tradnl" sz="900" b="1" dirty="0" err="1" smtClean="0">
                <a:solidFill>
                  <a:schemeClr val="tx2"/>
                </a:solidFill>
              </a:rPr>
              <a:t>ejemplo.com</a:t>
            </a:r>
            <a:r>
              <a:rPr lang="es-ES_tradnl" sz="900" b="1" dirty="0" smtClean="0">
                <a:solidFill>
                  <a:schemeClr val="tx2"/>
                </a:solidFill>
              </a:rPr>
              <a:t>/</a:t>
            </a:r>
            <a:r>
              <a:rPr lang="es-ES_tradnl" sz="900" b="1" dirty="0" err="1" smtClean="0">
                <a:solidFill>
                  <a:schemeClr val="tx2"/>
                </a:solidFill>
              </a:rPr>
              <a:t>app</a:t>
            </a:r>
            <a:r>
              <a:rPr lang="es-ES_tradnl" sz="900" b="1" dirty="0" smtClean="0">
                <a:solidFill>
                  <a:schemeClr val="tx2"/>
                </a:solidFill>
              </a:rPr>
              <a:t>/</a:t>
            </a:r>
            <a:r>
              <a:rPr lang="es-ES_tradnl" sz="900" b="1" dirty="0" err="1" smtClean="0">
                <a:solidFill>
                  <a:schemeClr val="tx2"/>
                </a:solidFill>
              </a:rPr>
              <a:t>admin_getappInfo</a:t>
            </a:r>
            <a:endParaRPr lang="es-ES_tradnl" sz="900" b="1" dirty="0" smtClean="0">
              <a:solidFill>
                <a:schemeClr val="tx2"/>
              </a:solidFill>
            </a:endParaRPr>
          </a:p>
          <a:p>
            <a:endParaRPr lang="es-ES_tradnl" sz="900" dirty="0" smtClean="0">
              <a:solidFill>
                <a:schemeClr val="tx2"/>
              </a:solidFill>
            </a:endParaRPr>
          </a:p>
          <a:p>
            <a:r>
              <a:rPr lang="es-ES_tradnl" sz="900" dirty="0" smtClean="0">
                <a:solidFill>
                  <a:schemeClr val="tx2"/>
                </a:solidFill>
              </a:rPr>
              <a:t>Si un atacante no autenticado puede acceder a cualquiera de estas páginas entonces se ha permitido acceso no autorizado. Si un usuario autorizado, no administrador, puede acceder a la página “</a:t>
            </a:r>
            <a:r>
              <a:rPr lang="es-ES_tradnl" sz="900" dirty="0" err="1" smtClean="0">
                <a:solidFill>
                  <a:schemeClr val="tx2"/>
                </a:solidFill>
              </a:rPr>
              <a:t>admin_getappInfo</a:t>
            </a:r>
            <a:r>
              <a:rPr lang="es-ES_tradnl" sz="900" dirty="0" smtClean="0">
                <a:solidFill>
                  <a:schemeClr val="tx2"/>
                </a:solidFill>
              </a:rPr>
              <a:t>”, esto es un fallo, y puede llevar al atacante a otras páginas de administración que no están debidamente protegidas. </a:t>
            </a:r>
          </a:p>
          <a:p>
            <a:r>
              <a:rPr lang="es-ES_tradnl" sz="900" dirty="0" smtClean="0">
                <a:solidFill>
                  <a:schemeClr val="tx2"/>
                </a:solidFill>
              </a:rPr>
              <a:t>Este </a:t>
            </a:r>
            <a:r>
              <a:rPr lang="es-ES_tradnl" sz="900" dirty="0" smtClean="0">
                <a:solidFill>
                  <a:schemeClr val="tx2"/>
                </a:solidFill>
              </a:rPr>
              <a:t>tipo de vulnerabilidades se encuentran con frecuencia cuando links y botones simplemente se ocultan a usuario no autorizados, pero la aplicación no protege adecuadamente las páginas de destino.</a:t>
            </a:r>
            <a:endParaRPr lang="es-ES_tradnl" sz="900" dirty="0">
              <a:solidFill>
                <a:schemeClr val="tx2"/>
              </a:solidFill>
            </a:endParaRPr>
          </a:p>
        </p:txBody>
      </p:sp>
      <p:sp>
        <p:nvSpPr>
          <p:cNvPr id="108" name="Rectangle 107"/>
          <p:cNvSpPr/>
          <p:nvPr/>
        </p:nvSpPr>
        <p:spPr>
          <a:xfrm>
            <a:off x="0" y="3429000"/>
            <a:ext cx="3383280" cy="28803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rPr>
              <a:t>¿Soy vulnerable?</a:t>
            </a:r>
          </a:p>
          <a:p>
            <a:r>
              <a:rPr lang="es-ES_tradnl" sz="900" dirty="0" smtClean="0">
                <a:solidFill>
                  <a:schemeClr val="tx2"/>
                </a:solidFill>
              </a:rPr>
              <a:t>La mejor manera de averiguar si una aplicación falla en restringir adecuadamente el acceso a </a:t>
            </a:r>
            <a:r>
              <a:rPr lang="es-ES_tradnl" sz="900" dirty="0" err="1" smtClean="0">
                <a:solidFill>
                  <a:schemeClr val="tx2"/>
                </a:solidFill>
              </a:rPr>
              <a:t>URLs</a:t>
            </a:r>
            <a:r>
              <a:rPr lang="es-ES_tradnl" sz="900" dirty="0" smtClean="0">
                <a:solidFill>
                  <a:schemeClr val="tx2"/>
                </a:solidFill>
              </a:rPr>
              <a:t> es verificar </a:t>
            </a:r>
            <a:r>
              <a:rPr lang="es-ES_tradnl" sz="900" b="1" dirty="0" smtClean="0">
                <a:solidFill>
                  <a:schemeClr val="tx2"/>
                </a:solidFill>
              </a:rPr>
              <a:t>cada</a:t>
            </a:r>
            <a:r>
              <a:rPr lang="es-ES_tradnl" sz="900" dirty="0" smtClean="0">
                <a:solidFill>
                  <a:schemeClr val="tx2"/>
                </a:solidFill>
              </a:rPr>
              <a:t> página. Considere por cada página si ésta debe ser pública o privada. Si debe ser privada:</a:t>
            </a:r>
          </a:p>
          <a:p>
            <a:pPr lvl="0"/>
            <a:r>
              <a:rPr lang="es-ES_tradnl" sz="900" dirty="0" smtClean="0">
                <a:solidFill>
                  <a:schemeClr val="tx2"/>
                </a:solidFill>
              </a:rPr>
              <a:t>¿Se requiere autenticación para acceder a la página?</a:t>
            </a:r>
          </a:p>
          <a:p>
            <a:pPr lvl="0"/>
            <a:r>
              <a:rPr lang="es-ES_tradnl" sz="900" dirty="0" smtClean="0">
                <a:solidFill>
                  <a:schemeClr val="tx2"/>
                </a:solidFill>
              </a:rPr>
              <a:t>¿Se supone que debe ser accesible para CUALQUIER usuario autenticado? Si no, ¿se hace una verificación de autorización para asegurar que el usuario tiene permiso de acceder dicha página?</a:t>
            </a:r>
          </a:p>
          <a:p>
            <a:r>
              <a:rPr lang="es-ES_tradnl" sz="900" dirty="0" smtClean="0">
                <a:solidFill>
                  <a:schemeClr val="tx2"/>
                </a:solidFill>
              </a:rPr>
              <a:t> </a:t>
            </a:r>
          </a:p>
          <a:p>
            <a:r>
              <a:rPr lang="es-ES_tradnl" sz="900" dirty="0" smtClean="0">
                <a:solidFill>
                  <a:schemeClr val="tx2"/>
                </a:solidFill>
              </a:rPr>
              <a:t>Los mecanismos de seguridad externos con frecuencia proveen mecanismos de autenticación y autorización para el acceso a páginas. Verifique que están configurados adecuadamente para cada página. Si utilice un código de nivel de acceso, asegúrese de que la protección de nivel de acceso está en todas las páginas. Tests de intrusión pueden también establecer si esta protección está configurada.</a:t>
            </a:r>
            <a:endParaRPr lang="es-ES_tradnl" sz="900" dirty="0">
              <a:solidFill>
                <a:schemeClr val="tx2"/>
              </a:solidFill>
            </a:endParaRPr>
          </a:p>
        </p:txBody>
      </p:sp>
      <p:sp>
        <p:nvSpPr>
          <p:cNvPr id="137" name="Rectangle 136"/>
          <p:cNvSpPr/>
          <p:nvPr/>
        </p:nvSpPr>
        <p:spPr>
          <a:xfrm>
            <a:off x="3474720" y="6400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200" b="1" dirty="0" smtClean="0">
                <a:solidFill>
                  <a:schemeClr val="tx2"/>
                </a:solidFill>
              </a:rPr>
              <a:t>Referencias</a:t>
            </a:r>
          </a:p>
          <a:p>
            <a:pPr>
              <a:lnSpc>
                <a:spcPts val="1000"/>
              </a:lnSpc>
              <a:spcBef>
                <a:spcPts val="300"/>
              </a:spcBef>
              <a:spcAft>
                <a:spcPts val="300"/>
              </a:spcAft>
            </a:pPr>
            <a:r>
              <a:rPr lang="es-ES_tradnl" sz="1000" b="1" dirty="0" smtClean="0">
                <a:solidFill>
                  <a:schemeClr val="tx2"/>
                </a:solidFill>
              </a:rPr>
              <a:t>OWASP</a:t>
            </a:r>
            <a:endParaRPr lang="es-ES_tradnl" sz="1000" b="1" dirty="0" smtClean="0">
              <a:solidFill>
                <a:schemeClr val="tx2"/>
              </a:solidFill>
              <a:hlinkClick r:id="rId4"/>
            </a:endParaRPr>
          </a:p>
          <a:p>
            <a:pPr>
              <a:lnSpc>
                <a:spcPts val="1000"/>
              </a:lnSpc>
              <a:spcBef>
                <a:spcPts val="300"/>
              </a:spcBef>
              <a:spcAft>
                <a:spcPts val="300"/>
              </a:spcAft>
              <a:buFont typeface="Arial" pitchFamily="34" charset="0"/>
              <a:buChar char="•"/>
            </a:pPr>
            <a:r>
              <a:rPr lang="es-ES_tradnl" sz="1000" dirty="0" smtClean="0">
                <a:solidFill>
                  <a:schemeClr val="tx2"/>
                </a:solidFill>
              </a:rPr>
              <a:t> </a:t>
            </a:r>
            <a:r>
              <a:rPr lang="es-ES_tradnl" sz="800" u="sng" dirty="0" smtClean="0">
                <a:solidFill>
                  <a:schemeClr val="tx2"/>
                </a:solidFill>
                <a:hlinkClick r:id="rId4"/>
              </a:rPr>
              <a:t>OWASP Top 10-2007 on Failure to Restrict URL Access</a:t>
            </a:r>
            <a:endParaRPr lang="es-ES_tradnl" sz="800" u="sng" dirty="0" smtClean="0">
              <a:solidFill>
                <a:schemeClr val="tx2"/>
              </a:solidFill>
            </a:endParaRPr>
          </a:p>
          <a:p>
            <a:pPr>
              <a:lnSpc>
                <a:spcPts val="1000"/>
              </a:lnSpc>
              <a:spcBef>
                <a:spcPts val="300"/>
              </a:spcBef>
              <a:spcAft>
                <a:spcPts val="300"/>
              </a:spcAft>
              <a:buFont typeface="Arial" pitchFamily="34" charset="0"/>
              <a:buChar char="•"/>
            </a:pPr>
            <a:r>
              <a:rPr lang="es-ES_tradnl" sz="800" dirty="0" smtClean="0">
                <a:solidFill>
                  <a:schemeClr val="tx2"/>
                </a:solidFill>
              </a:rPr>
              <a:t> </a:t>
            </a:r>
            <a:r>
              <a:rPr lang="es-ES_tradnl" sz="800" u="sng" dirty="0" smtClean="0">
                <a:solidFill>
                  <a:schemeClr val="tx2"/>
                </a:solidFill>
                <a:hlinkClick r:id="rId5"/>
              </a:rPr>
              <a:t>ESAPI Access Control API</a:t>
            </a:r>
            <a:endParaRPr lang="es-ES_tradnl" sz="800" b="1" dirty="0" smtClean="0">
              <a:solidFill>
                <a:schemeClr val="tx2"/>
              </a:solidFill>
            </a:endParaRPr>
          </a:p>
          <a:p>
            <a:pPr>
              <a:lnSpc>
                <a:spcPts val="1000"/>
              </a:lnSpc>
              <a:spcBef>
                <a:spcPts val="300"/>
              </a:spcBef>
              <a:spcAft>
                <a:spcPts val="300"/>
              </a:spcAft>
              <a:buFont typeface="Arial" pitchFamily="34" charset="0"/>
              <a:buChar char="•"/>
            </a:pPr>
            <a:r>
              <a:rPr lang="es-ES_tradnl" sz="800" dirty="0" smtClean="0">
                <a:solidFill>
                  <a:schemeClr val="tx2"/>
                </a:solidFill>
              </a:rPr>
              <a:t> </a:t>
            </a:r>
            <a:r>
              <a:rPr lang="es-ES_tradnl" sz="800" u="sng" dirty="0" smtClean="0">
                <a:solidFill>
                  <a:schemeClr val="tx2"/>
                </a:solidFill>
                <a:hlinkClick r:id="rId6"/>
              </a:rPr>
              <a:t>OWASP Development Guide: Chapter on Authorization</a:t>
            </a:r>
            <a:endParaRPr lang="es-ES_tradnl" sz="800" u="sng" dirty="0" smtClean="0">
              <a:solidFill>
                <a:schemeClr val="tx2"/>
              </a:solidFill>
            </a:endParaRPr>
          </a:p>
          <a:p>
            <a:pPr>
              <a:lnSpc>
                <a:spcPts val="1000"/>
              </a:lnSpc>
              <a:spcBef>
                <a:spcPts val="300"/>
              </a:spcBef>
              <a:spcAft>
                <a:spcPts val="300"/>
              </a:spcAft>
              <a:buFont typeface="Arial" pitchFamily="34" charset="0"/>
              <a:buChar char="•"/>
            </a:pPr>
            <a:r>
              <a:rPr lang="es-ES_tradnl" sz="800" dirty="0" smtClean="0">
                <a:solidFill>
                  <a:schemeClr val="tx2"/>
                </a:solidFill>
              </a:rPr>
              <a:t> </a:t>
            </a:r>
            <a:r>
              <a:rPr lang="es-ES_tradnl" sz="800" u="sng" dirty="0" smtClean="0">
                <a:solidFill>
                  <a:schemeClr val="tx2"/>
                </a:solidFill>
                <a:hlinkClick r:id="rId7"/>
              </a:rPr>
              <a:t>OWASP Testing Guide: Testing for Path Traversal</a:t>
            </a:r>
            <a:endParaRPr lang="es-ES_tradnl" sz="800" u="sng" dirty="0" smtClean="0">
              <a:solidFill>
                <a:schemeClr val="tx2"/>
              </a:solidFill>
            </a:endParaRPr>
          </a:p>
          <a:p>
            <a:pPr>
              <a:lnSpc>
                <a:spcPts val="1000"/>
              </a:lnSpc>
              <a:spcBef>
                <a:spcPts val="300"/>
              </a:spcBef>
              <a:spcAft>
                <a:spcPts val="300"/>
              </a:spcAft>
              <a:buFont typeface="Arial" pitchFamily="34" charset="0"/>
              <a:buChar char="•"/>
            </a:pPr>
            <a:r>
              <a:rPr lang="es-ES_tradnl" sz="800" dirty="0" smtClean="0">
                <a:solidFill>
                  <a:schemeClr val="tx2"/>
                </a:solidFill>
              </a:rPr>
              <a:t> </a:t>
            </a:r>
            <a:r>
              <a:rPr lang="es-ES_tradnl" sz="800" u="sng" dirty="0" smtClean="0">
                <a:solidFill>
                  <a:schemeClr val="tx2"/>
                </a:solidFill>
                <a:hlinkClick r:id="rId8"/>
              </a:rPr>
              <a:t>OWASP Article on Forced Browsing</a:t>
            </a:r>
            <a:endParaRPr lang="es-ES_tradnl" sz="800" u="sng" dirty="0" smtClean="0">
              <a:solidFill>
                <a:schemeClr val="tx2"/>
              </a:solidFill>
            </a:endParaRPr>
          </a:p>
          <a:p>
            <a:pPr>
              <a:lnSpc>
                <a:spcPts val="1000"/>
              </a:lnSpc>
              <a:spcBef>
                <a:spcPts val="300"/>
              </a:spcBef>
              <a:spcAft>
                <a:spcPts val="300"/>
              </a:spcAft>
            </a:pPr>
            <a:r>
              <a:rPr lang="es-ES_tradnl" sz="800" dirty="0" smtClean="0">
                <a:solidFill>
                  <a:schemeClr val="tx2"/>
                </a:solidFill>
              </a:rPr>
              <a:t>Para obtener más información y problemas a evitar en este área, consulte </a:t>
            </a:r>
            <a:r>
              <a:rPr lang="es-ES_tradnl" sz="800" dirty="0" smtClean="0">
                <a:solidFill>
                  <a:schemeClr val="tx2"/>
                </a:solidFill>
                <a:hlinkClick r:id="rId9"/>
              </a:rPr>
              <a:t>ASVS requirements area for Access Control (V4)</a:t>
            </a:r>
            <a:r>
              <a:rPr lang="es-ES_tradnl" sz="800" dirty="0" smtClean="0">
                <a:solidFill>
                  <a:schemeClr val="tx2"/>
                </a:solidFill>
              </a:rPr>
              <a:t>.</a:t>
            </a:r>
          </a:p>
          <a:p>
            <a:pPr>
              <a:lnSpc>
                <a:spcPts val="1000"/>
              </a:lnSpc>
              <a:spcBef>
                <a:spcPts val="300"/>
              </a:spcBef>
              <a:spcAft>
                <a:spcPts val="300"/>
              </a:spcAft>
            </a:pPr>
            <a:endParaRPr lang="es-ES_tradnl" sz="1000" b="1" dirty="0" smtClean="0">
              <a:solidFill>
                <a:schemeClr val="tx2"/>
              </a:solidFill>
            </a:endParaRPr>
          </a:p>
          <a:p>
            <a:pPr>
              <a:lnSpc>
                <a:spcPts val="1000"/>
              </a:lnSpc>
              <a:spcBef>
                <a:spcPts val="300"/>
              </a:spcBef>
              <a:spcAft>
                <a:spcPts val="300"/>
              </a:spcAft>
            </a:pPr>
            <a:r>
              <a:rPr lang="es-ES_tradnl" sz="1000" b="1" dirty="0" smtClean="0">
                <a:solidFill>
                  <a:schemeClr val="tx2"/>
                </a:solidFill>
              </a:rPr>
              <a:t>Externas</a:t>
            </a:r>
            <a:endParaRPr lang="es-ES_tradnl" sz="1000" b="1" dirty="0" smtClean="0">
              <a:solidFill>
                <a:schemeClr val="tx2"/>
              </a:solidFill>
              <a:hlinkClick r:id="rId10"/>
            </a:endParaRPr>
          </a:p>
          <a:p>
            <a:pPr>
              <a:lnSpc>
                <a:spcPts val="1000"/>
              </a:lnSpc>
              <a:spcBef>
                <a:spcPts val="300"/>
              </a:spcBef>
              <a:spcAft>
                <a:spcPts val="300"/>
              </a:spcAft>
              <a:buFont typeface="Arial" pitchFamily="34" charset="0"/>
              <a:buChar char="•"/>
            </a:pPr>
            <a:r>
              <a:rPr lang="es-ES_tradnl" sz="1000" dirty="0" smtClean="0">
                <a:solidFill>
                  <a:schemeClr val="tx2"/>
                </a:solidFill>
              </a:rPr>
              <a:t> </a:t>
            </a:r>
            <a:r>
              <a:rPr lang="es-ES_tradnl" sz="800" u="sng" dirty="0" smtClean="0">
                <a:solidFill>
                  <a:schemeClr val="tx2"/>
                </a:solidFill>
                <a:hlinkClick r:id="rId11"/>
              </a:rPr>
              <a:t>CWE Entry 285 on Improper Access Control (Authorization)</a:t>
            </a:r>
            <a:endParaRPr lang="es-ES_tradnl" sz="800" u="sng" dirty="0" smtClean="0">
              <a:solidFill>
                <a:schemeClr val="tx2"/>
              </a:solidFill>
            </a:endParaRPr>
          </a:p>
        </p:txBody>
      </p:sp>
      <p:sp>
        <p:nvSpPr>
          <p:cNvPr id="109" name="Rectangle 108"/>
          <p:cNvSpPr/>
          <p:nvPr/>
        </p:nvSpPr>
        <p:spPr>
          <a:xfrm>
            <a:off x="3474720" y="3429000"/>
            <a:ext cx="3383280" cy="28803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rPr>
              <a:t>¿Como puedo evitar esto?</a:t>
            </a:r>
          </a:p>
          <a:p>
            <a:r>
              <a:rPr lang="es-ES_tradnl" sz="900" dirty="0" smtClean="0">
                <a:solidFill>
                  <a:schemeClr val="tx2"/>
                </a:solidFill>
              </a:rPr>
              <a:t>Prevenir el acceso no autorizado a </a:t>
            </a:r>
            <a:r>
              <a:rPr lang="es-ES_tradnl" sz="900" dirty="0" err="1" smtClean="0">
                <a:solidFill>
                  <a:schemeClr val="tx2"/>
                </a:solidFill>
              </a:rPr>
              <a:t>URLs</a:t>
            </a:r>
            <a:r>
              <a:rPr lang="es-ES_tradnl" sz="900" dirty="0" smtClean="0">
                <a:solidFill>
                  <a:schemeClr val="tx2"/>
                </a:solidFill>
              </a:rPr>
              <a:t> requiere planificar un método que requiera autenticación y autorización adecuadas para cada página. Frecuentemente, dicha protección viene dada por uno o más componentes externos al código de la aplicación. Con independencia del mecanismo o mecanismos se recomienda: </a:t>
            </a:r>
          </a:p>
          <a:p>
            <a:pPr lvl="0"/>
            <a:endParaRPr lang="es-ES_tradnl" sz="900" dirty="0" smtClean="0">
              <a:solidFill>
                <a:schemeClr val="tx2"/>
              </a:solidFill>
            </a:endParaRPr>
          </a:p>
          <a:p>
            <a:pPr marL="228600" lvl="0" indent="-228600">
              <a:buFont typeface="+mj-lt"/>
              <a:buAutoNum type="arabicPeriod"/>
            </a:pPr>
            <a:r>
              <a:rPr lang="es-ES_tradnl" sz="900" dirty="0" smtClean="0">
                <a:solidFill>
                  <a:schemeClr val="tx2"/>
                </a:solidFill>
              </a:rPr>
              <a:t>La autenticación y autorización estén basadas en roles, para minimizar el esfuerzo necesario para mantener estas políticas. </a:t>
            </a:r>
          </a:p>
          <a:p>
            <a:pPr marL="228600" lvl="0" indent="-228600">
              <a:buFont typeface="+mj-lt"/>
              <a:buAutoNum type="arabicPeriod"/>
            </a:pPr>
            <a:endParaRPr lang="es-ES_tradnl" sz="900" dirty="0" smtClean="0">
              <a:solidFill>
                <a:schemeClr val="tx2"/>
              </a:solidFill>
            </a:endParaRPr>
          </a:p>
          <a:p>
            <a:pPr marL="228600" lvl="0" indent="-228600">
              <a:buFont typeface="+mj-lt"/>
              <a:buAutoNum type="arabicPeriod"/>
            </a:pPr>
            <a:r>
              <a:rPr lang="es-ES_tradnl" sz="900" dirty="0" smtClean="0">
                <a:solidFill>
                  <a:schemeClr val="tx2"/>
                </a:solidFill>
              </a:rPr>
              <a:t>Las políticas deberían ser configurables, para minimizar cualquier aspecto embebido en la política. </a:t>
            </a:r>
          </a:p>
          <a:p>
            <a:pPr marL="228600" lvl="0" indent="-228600">
              <a:buFont typeface="+mj-lt"/>
              <a:buAutoNum type="arabicPeriod"/>
            </a:pPr>
            <a:endParaRPr lang="es-ES_tradnl" sz="900" dirty="0" smtClean="0">
              <a:solidFill>
                <a:schemeClr val="tx2"/>
              </a:solidFill>
            </a:endParaRPr>
          </a:p>
          <a:p>
            <a:pPr marL="228600" lvl="0" indent="-228600">
              <a:buFont typeface="+mj-lt"/>
              <a:buAutoNum type="arabicPeriod"/>
            </a:pPr>
            <a:r>
              <a:rPr lang="es-ES_tradnl" sz="900" dirty="0" smtClean="0">
                <a:solidFill>
                  <a:schemeClr val="tx2"/>
                </a:solidFill>
              </a:rPr>
              <a:t>La implementación del mecanismo debería negar todo acceso por defecto, requiriendo el establecimiento explícito de permisos a usuarios y roles específicos por cada página. </a:t>
            </a:r>
          </a:p>
          <a:p>
            <a:pPr marL="228600" lvl="0" indent="-228600">
              <a:buFont typeface="+mj-lt"/>
              <a:buAutoNum type="arabicPeriod"/>
            </a:pPr>
            <a:endParaRPr lang="es-ES_tradnl" sz="900" dirty="0" smtClean="0">
              <a:solidFill>
                <a:schemeClr val="tx2"/>
              </a:solidFill>
            </a:endParaRPr>
          </a:p>
          <a:p>
            <a:pPr marL="228600" lvl="0" indent="-228600">
              <a:buFont typeface="+mj-lt"/>
              <a:buAutoNum type="arabicPeriod"/>
            </a:pPr>
            <a:r>
              <a:rPr lang="es-ES_tradnl" sz="900" dirty="0" smtClean="0">
                <a:solidFill>
                  <a:schemeClr val="tx2"/>
                </a:solidFill>
              </a:rPr>
              <a:t>Si la pagina forma parte de un proceso de varios pasos, verifique que las condiciones de la misma se encuentren en el estado apropiado para permitir el acceso.</a:t>
            </a:r>
            <a:endParaRPr lang="es-ES_tradnl" sz="900" dirty="0">
              <a:solidFill>
                <a:schemeClr val="tx2"/>
              </a:solidFill>
            </a:endParaRPr>
          </a:p>
        </p:txBody>
      </p:sp>
      <p:sp>
        <p:nvSpPr>
          <p:cNvPr id="26" name="Title 25"/>
          <p:cNvSpPr>
            <a:spLocks noGrp="1"/>
          </p:cNvSpPr>
          <p:nvPr>
            <p:ph type="title"/>
          </p:nvPr>
        </p:nvSpPr>
        <p:spPr>
          <a:xfrm>
            <a:off x="1371600" y="76199"/>
            <a:ext cx="5486400" cy="381001"/>
          </a:xfrm>
        </p:spPr>
        <p:txBody>
          <a:bodyPr/>
          <a:lstStyle/>
          <a:p>
            <a:r>
              <a:rPr lang="es-ES_tradnl" sz="2000" dirty="0" smtClean="0"/>
              <a:t>Falla de Restricción de Acceso a URL</a:t>
            </a:r>
            <a:endParaRPr lang="es-ES_tradnl" sz="2000" dirty="0"/>
          </a:p>
        </p:txBody>
      </p:sp>
      <p:sp>
        <p:nvSpPr>
          <p:cNvPr id="27" name="Text Placeholder 26"/>
          <p:cNvSpPr>
            <a:spLocks noGrp="1"/>
          </p:cNvSpPr>
          <p:nvPr>
            <p:ph type="body" sz="quarter" idx="10"/>
          </p:nvPr>
        </p:nvSpPr>
        <p:spPr>
          <a:xfrm>
            <a:off x="0" y="0"/>
            <a:ext cx="1143000" cy="430887"/>
          </a:xfrm>
        </p:spPr>
        <p:txBody>
          <a:bodyPr/>
          <a:lstStyle/>
          <a:p>
            <a:r>
              <a:rPr lang="en-US" sz="2200" dirty="0" smtClean="0"/>
              <a:t>A8</a:t>
            </a:r>
            <a:endParaRPr lang="en-US" sz="2200" dirty="0"/>
          </a:p>
        </p:txBody>
      </p:sp>
      <p:grpSp>
        <p:nvGrpSpPr>
          <p:cNvPr id="29" name="Group 28"/>
          <p:cNvGrpSpPr/>
          <p:nvPr/>
        </p:nvGrpSpPr>
        <p:grpSpPr>
          <a:xfrm>
            <a:off x="160237" y="533400"/>
            <a:ext cx="6524891" cy="633525"/>
            <a:chOff x="160237" y="937835"/>
            <a:chExt cx="6524891" cy="633525"/>
          </a:xfrm>
        </p:grpSpPr>
        <p:grpSp>
          <p:nvGrpSpPr>
            <p:cNvPr id="30" name="Group 115"/>
            <p:cNvGrpSpPr>
              <a:grpSpLocks/>
            </p:cNvGrpSpPr>
            <p:nvPr/>
          </p:nvGrpSpPr>
          <p:grpSpPr bwMode="auto">
            <a:xfrm>
              <a:off x="2450457" y="1073877"/>
              <a:ext cx="1449386" cy="381000"/>
              <a:chOff x="2418" y="2736"/>
              <a:chExt cx="750" cy="288"/>
            </a:xfrm>
          </p:grpSpPr>
          <p:sp>
            <p:nvSpPr>
              <p:cNvPr id="62"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es-ES_tradnl" sz="900" b="1" smtClean="0"/>
                  <a:t>           Deficiencias</a:t>
                </a:r>
              </a:p>
              <a:p>
                <a:pPr algn="r" eaLnBrk="0" hangingPunct="0"/>
                <a:r>
                  <a:rPr lang="es-ES_tradnl" sz="900" b="1" smtClean="0"/>
                  <a:t>de Seguridad</a:t>
                </a:r>
                <a:endParaRPr lang="es-ES_tradnl" sz="900" b="1"/>
              </a:p>
            </p:txBody>
          </p:sp>
          <p:sp>
            <p:nvSpPr>
              <p:cNvPr id="63"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s-ES_tradnl" sz="900" b="1"/>
              </a:p>
            </p:txBody>
          </p:sp>
        </p:grpSp>
        <p:grpSp>
          <p:nvGrpSpPr>
            <p:cNvPr id="31" name="Group 63"/>
            <p:cNvGrpSpPr>
              <a:grpSpLocks/>
            </p:cNvGrpSpPr>
            <p:nvPr/>
          </p:nvGrpSpPr>
          <p:grpSpPr bwMode="auto">
            <a:xfrm>
              <a:off x="533488" y="937835"/>
              <a:ext cx="139699" cy="328736"/>
              <a:chOff x="214" y="1222"/>
              <a:chExt cx="288" cy="673"/>
            </a:xfrm>
          </p:grpSpPr>
          <p:sp>
            <p:nvSpPr>
              <p:cNvPr id="57" name="Oval 64"/>
              <p:cNvSpPr>
                <a:spLocks noChangeArrowheads="1"/>
              </p:cNvSpPr>
              <p:nvPr/>
            </p:nvSpPr>
            <p:spPr bwMode="auto">
              <a:xfrm>
                <a:off x="262" y="1222"/>
                <a:ext cx="192" cy="192"/>
              </a:xfrm>
              <a:prstGeom prst="ellipse">
                <a:avLst/>
              </a:prstGeom>
              <a:noFill/>
              <a:ln w="19050" algn="ctr">
                <a:solidFill>
                  <a:schemeClr val="bg1"/>
                </a:solidFill>
                <a:round/>
                <a:headEnd/>
                <a:tailEnd/>
              </a:ln>
            </p:spPr>
            <p:txBody>
              <a:bodyPr wrap="none" anchor="ctr"/>
              <a:lstStyle/>
              <a:p>
                <a:pPr eaLnBrk="0" hangingPunct="0"/>
                <a:endParaRPr lang="es-ES_tradnl" sz="900" b="1"/>
              </a:p>
            </p:txBody>
          </p:sp>
          <p:sp>
            <p:nvSpPr>
              <p:cNvPr id="58" name="Line 65"/>
              <p:cNvSpPr>
                <a:spLocks noChangeShapeType="1"/>
              </p:cNvSpPr>
              <p:nvPr/>
            </p:nvSpPr>
            <p:spPr bwMode="auto">
              <a:xfrm>
                <a:off x="358" y="1463"/>
                <a:ext cx="0" cy="240"/>
              </a:xfrm>
              <a:prstGeom prst="line">
                <a:avLst/>
              </a:prstGeom>
              <a:noFill/>
              <a:ln w="19050">
                <a:solidFill>
                  <a:schemeClr val="bg1"/>
                </a:solidFill>
                <a:round/>
                <a:headEnd/>
                <a:tailEnd/>
              </a:ln>
            </p:spPr>
            <p:txBody>
              <a:bodyPr wrap="none" anchor="ctr"/>
              <a:lstStyle/>
              <a:p>
                <a:endParaRPr lang="es-ES_tradnl" sz="900" b="1"/>
              </a:p>
            </p:txBody>
          </p:sp>
          <p:sp>
            <p:nvSpPr>
              <p:cNvPr id="59" name="Line 66"/>
              <p:cNvSpPr>
                <a:spLocks noChangeShapeType="1"/>
              </p:cNvSpPr>
              <p:nvPr/>
            </p:nvSpPr>
            <p:spPr bwMode="auto">
              <a:xfrm flipH="1">
                <a:off x="214"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60" name="Line 67"/>
              <p:cNvSpPr>
                <a:spLocks noChangeShapeType="1"/>
              </p:cNvSpPr>
              <p:nvPr/>
            </p:nvSpPr>
            <p:spPr bwMode="auto">
              <a:xfrm>
                <a:off x="358"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61" name="Line 68"/>
              <p:cNvSpPr>
                <a:spLocks noChangeShapeType="1"/>
              </p:cNvSpPr>
              <p:nvPr/>
            </p:nvSpPr>
            <p:spPr bwMode="auto">
              <a:xfrm>
                <a:off x="214" y="1559"/>
                <a:ext cx="288" cy="0"/>
              </a:xfrm>
              <a:prstGeom prst="line">
                <a:avLst/>
              </a:prstGeom>
              <a:noFill/>
              <a:ln w="19050">
                <a:solidFill>
                  <a:schemeClr val="bg1"/>
                </a:solidFill>
                <a:round/>
                <a:headEnd/>
                <a:tailEnd/>
              </a:ln>
            </p:spPr>
            <p:txBody>
              <a:bodyPr wrap="none" anchor="ctr"/>
              <a:lstStyle/>
              <a:p>
                <a:endParaRPr lang="es-ES_tradnl" sz="900" b="1"/>
              </a:p>
            </p:txBody>
          </p:sp>
        </p:grpSp>
        <p:sp>
          <p:nvSpPr>
            <p:cNvPr id="3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s-ES_tradnl" sz="900" b="1" smtClean="0"/>
                <a:t>    Vectores</a:t>
              </a:r>
            </a:p>
            <a:p>
              <a:pPr eaLnBrk="0" hangingPunct="0"/>
              <a:r>
                <a:rPr lang="es-ES_tradnl" sz="900" b="1" smtClean="0"/>
                <a:t>de Ataque</a:t>
              </a:r>
              <a:endParaRPr lang="es-ES_tradnl" sz="900" b="1"/>
            </a:p>
          </p:txBody>
        </p:sp>
        <p:sp>
          <p:nvSpPr>
            <p:cNvPr id="50"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s-ES_tradnl" sz="900" b="1" dirty="0" smtClean="0">
                  <a:cs typeface="+mn-cs"/>
                </a:rPr>
                <a:t> Impactos</a:t>
              </a:r>
            </a:p>
            <a:p>
              <a:pPr eaLnBrk="0" hangingPunct="0">
                <a:defRPr/>
              </a:pPr>
              <a:r>
                <a:rPr lang="es-ES_tradnl" sz="900" b="1" dirty="0" smtClean="0"/>
                <a:t>Técnicos</a:t>
              </a:r>
              <a:endParaRPr lang="es-ES_tradnl" sz="900" b="1" dirty="0">
                <a:cs typeface="+mn-cs"/>
              </a:endParaRPr>
            </a:p>
          </p:txBody>
        </p:sp>
        <p:cxnSp>
          <p:nvCxnSpPr>
            <p:cNvPr id="51"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52"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53" name="AutoShape 140"/>
            <p:cNvCxnSpPr>
              <a:cxnSpLocks noChangeShapeType="1"/>
              <a:stCxn id="62"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54" name="Rectangle 89"/>
            <p:cNvSpPr>
              <a:spLocks noChangeArrowheads="1"/>
            </p:cNvSpPr>
            <p:nvPr/>
          </p:nvSpPr>
          <p:spPr bwMode="auto">
            <a:xfrm>
              <a:off x="160237" y="1202028"/>
              <a:ext cx="760056" cy="369332"/>
            </a:xfrm>
            <a:prstGeom prst="rect">
              <a:avLst/>
            </a:prstGeom>
            <a:noFill/>
            <a:ln w="9525" algn="ctr">
              <a:noFill/>
              <a:miter lim="800000"/>
              <a:headEnd/>
              <a:tailEnd/>
            </a:ln>
          </p:spPr>
          <p:txBody>
            <a:bodyPr wrap="none">
              <a:spAutoFit/>
            </a:bodyPr>
            <a:lstStyle/>
            <a:p>
              <a:pPr algn="ctr"/>
              <a:r>
                <a:rPr lang="es-ES_tradnl" sz="900" b="1" smtClean="0">
                  <a:solidFill>
                    <a:schemeClr val="bg1"/>
                  </a:solidFill>
                </a:rPr>
                <a:t>Agentes </a:t>
              </a:r>
            </a:p>
            <a:p>
              <a:pPr algn="ctr"/>
              <a:r>
                <a:rPr lang="es-ES_tradnl" sz="900" b="1" smtClean="0">
                  <a:solidFill>
                    <a:schemeClr val="bg1"/>
                  </a:solidFill>
                </a:rPr>
                <a:t>de amenaza</a:t>
              </a:r>
            </a:p>
          </p:txBody>
        </p:sp>
        <p:sp>
          <p:nvSpPr>
            <p:cNvPr id="55"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s-ES_tradnl" sz="900" b="1" smtClean="0"/>
                <a:t>Impactos en</a:t>
              </a:r>
            </a:p>
            <a:p>
              <a:pPr algn="ctr" eaLnBrk="0" hangingPunct="0"/>
              <a:r>
                <a:rPr lang="es-ES_tradnl" sz="900" b="1" smtClean="0"/>
                <a:t>el negocio</a:t>
              </a:r>
              <a:endParaRPr lang="es-ES_tradnl" sz="900" b="1"/>
            </a:p>
          </p:txBody>
        </p:sp>
        <p:cxnSp>
          <p:nvCxnSpPr>
            <p:cNvPr id="56" name="AutoShape 149"/>
            <p:cNvCxnSpPr>
              <a:cxnSpLocks noChangeShapeType="1"/>
              <a:endCxn id="55"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581272347"/>
              </p:ext>
            </p:extLst>
          </p:nvPr>
        </p:nvGraphicFramePr>
        <p:xfrm>
          <a:off x="0" y="457200"/>
          <a:ext cx="6858000" cy="3094080"/>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51679">
                <a:tc>
                  <a:txBody>
                    <a:bodyPr/>
                    <a:lstStyle/>
                    <a:p>
                      <a:endParaRPr lang="es-ES_tradnl" sz="1000" noProof="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93135">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s-ES_tradnl" sz="1000" b="1" noProof="0" dirty="0" smtClean="0">
                          <a:solidFill>
                            <a:schemeClr val="tx1"/>
                          </a:solidFill>
                        </a:rPr>
                        <a:t>Explotación</a:t>
                      </a:r>
                    </a:p>
                    <a:p>
                      <a:pPr algn="ctr"/>
                      <a:r>
                        <a:rPr lang="es-ES_tradnl" sz="1000" b="1" noProof="0" dirty="0" smtClean="0">
                          <a:solidFill>
                            <a:schemeClr val="tx1"/>
                          </a:solidFill>
                        </a:rPr>
                        <a:t>DIFICIL</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ES_tradnl" sz="1000" b="1" baseline="0" noProof="0" smtClean="0">
                          <a:solidFill>
                            <a:schemeClr val="tx1"/>
                          </a:solidFill>
                        </a:rPr>
                        <a:t>Prevalencia</a:t>
                      </a:r>
                    </a:p>
                    <a:p>
                      <a:pPr algn="ctr"/>
                      <a:r>
                        <a:rPr lang="es-ES_tradnl" sz="1000" b="1" baseline="0" noProof="0" smtClean="0">
                          <a:solidFill>
                            <a:schemeClr val="tx1"/>
                          </a:solidFill>
                        </a:rPr>
                        <a:t>COMUN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noProof="0" dirty="0" smtClean="0">
                          <a:solidFill>
                            <a:schemeClr val="tx1"/>
                          </a:solidFill>
                        </a:rPr>
                        <a:t>Detección</a:t>
                      </a:r>
                    </a:p>
                    <a:p>
                      <a:pPr algn="ctr"/>
                      <a:r>
                        <a:rPr lang="es-ES_tradnl" sz="1000" b="1" noProof="0" dirty="0" smtClean="0">
                          <a:solidFill>
                            <a:schemeClr val="tx1"/>
                          </a:solidFill>
                        </a:rPr>
                        <a:t>FACIL</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s-ES_tradnl" sz="1000" b="1" noProof="0" smtClean="0">
                          <a:solidFill>
                            <a:schemeClr val="tx1"/>
                          </a:solidFill>
                        </a:rPr>
                        <a:t>Impacto</a:t>
                      </a:r>
                      <a:endParaRPr lang="es-ES_tradnl" sz="1000" b="1" baseline="0" noProof="0" smtClean="0">
                        <a:solidFill>
                          <a:schemeClr val="tx1"/>
                        </a:solidFill>
                      </a:endParaRPr>
                    </a:p>
                    <a:p>
                      <a:pPr algn="ctr"/>
                      <a:r>
                        <a:rPr lang="es-ES_tradnl" sz="1000" b="1" noProof="0" smtClean="0">
                          <a:solidFill>
                            <a:schemeClr val="tx1"/>
                          </a:solidFill>
                        </a:rPr>
                        <a:t>MODERADO</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88599">
                <a:tc>
                  <a:txBody>
                    <a:bodyPr/>
                    <a:lstStyle/>
                    <a:p>
                      <a:pPr algn="l">
                        <a:lnSpc>
                          <a:spcPct val="115000"/>
                        </a:lnSpc>
                        <a:spcAft>
                          <a:spcPts val="1000"/>
                        </a:spcAft>
                      </a:pPr>
                      <a:r>
                        <a:rPr lang="es-ES_tradnl" sz="800" noProof="0" dirty="0" smtClean="0">
                          <a:solidFill>
                            <a:schemeClr val="tx2"/>
                          </a:solidFill>
                          <a:latin typeface="Calibri"/>
                          <a:ea typeface="Calibri"/>
                          <a:cs typeface="Calibri"/>
                        </a:rPr>
                        <a:t>Considere</a:t>
                      </a:r>
                      <a:r>
                        <a:rPr lang="es-ES_tradnl" sz="800" baseline="0" noProof="0" dirty="0" smtClean="0">
                          <a:solidFill>
                            <a:schemeClr val="tx2"/>
                          </a:solidFill>
                          <a:latin typeface="Calibri"/>
                          <a:ea typeface="Calibri"/>
                          <a:cs typeface="Calibri"/>
                        </a:rPr>
                        <a:t> </a:t>
                      </a:r>
                      <a:r>
                        <a:rPr lang="es-ES_tradnl" sz="800" noProof="0" dirty="0" smtClean="0">
                          <a:solidFill>
                            <a:schemeClr val="tx2"/>
                          </a:solidFill>
                          <a:latin typeface="Calibri"/>
                          <a:ea typeface="Calibri"/>
                          <a:cs typeface="Calibri"/>
                        </a:rPr>
                        <a:t>la probabilidad de que alguien </a:t>
                      </a:r>
                      <a:r>
                        <a:rPr lang="es-ES_tradnl" sz="800" kern="1200" baseline="0" noProof="0" dirty="0" smtClean="0">
                          <a:solidFill>
                            <a:schemeClr val="tx2"/>
                          </a:solidFill>
                          <a:latin typeface="Calibri"/>
                          <a:ea typeface="+mn-ea"/>
                          <a:cs typeface="Calibri"/>
                        </a:rPr>
                        <a:t>pueda</a:t>
                      </a:r>
                      <a:r>
                        <a:rPr lang="es-ES_tradnl" sz="800" noProof="0" dirty="0" smtClean="0">
                          <a:solidFill>
                            <a:schemeClr val="tx2"/>
                          </a:solidFill>
                          <a:latin typeface="Calibri"/>
                          <a:ea typeface="Calibri"/>
                          <a:cs typeface="Calibri"/>
                        </a:rPr>
                        <a:t> capturar el tráfico de red de sus usuarios. Si la aplicación se encuentra en Internet, debe considerar quién conoce cómo sus usuarios pueden acceder a esta aplicación. Por otro lado, no olvide las conexiones a sistemas finales (</a:t>
                      </a:r>
                      <a:r>
                        <a:rPr lang="es-ES_tradnl" sz="800" i="1" noProof="0" dirty="0" smtClean="0">
                          <a:solidFill>
                            <a:schemeClr val="tx2"/>
                          </a:solidFill>
                          <a:latin typeface="Calibri"/>
                          <a:ea typeface="Calibri"/>
                          <a:cs typeface="Calibri"/>
                        </a:rPr>
                        <a:t>back-</a:t>
                      </a:r>
                      <a:r>
                        <a:rPr lang="es-ES_tradnl" sz="800" i="1" noProof="0" dirty="0" err="1" smtClean="0">
                          <a:solidFill>
                            <a:schemeClr val="tx2"/>
                          </a:solidFill>
                          <a:latin typeface="Calibri"/>
                          <a:ea typeface="Calibri"/>
                          <a:cs typeface="Calibri"/>
                        </a:rPr>
                        <a:t>end</a:t>
                      </a:r>
                      <a:r>
                        <a:rPr lang="es-ES_tradnl" sz="800" noProof="0" dirty="0" smtClean="0">
                          <a:solidFill>
                            <a:schemeClr val="tx2"/>
                          </a:solidFill>
                          <a:latin typeface="Calibri"/>
                          <a:ea typeface="Calibri"/>
                          <a:cs typeface="Calibri"/>
                        </a:rPr>
                        <a:t>).</a:t>
                      </a:r>
                      <a:endParaRPr lang="es-ES_tradnl" sz="800" noProof="0" dirty="0">
                        <a:solidFill>
                          <a:schemeClr val="tx2"/>
                        </a:solidFill>
                        <a:latin typeface="Calibri"/>
                        <a:cs typeface="Calibri"/>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lnSpc>
                          <a:spcPct val="115000"/>
                        </a:lnSpc>
                        <a:spcAft>
                          <a:spcPts val="1000"/>
                        </a:spcAft>
                      </a:pPr>
                      <a:r>
                        <a:rPr lang="es-ES_tradnl" sz="800" noProof="0" dirty="0" smtClean="0">
                          <a:solidFill>
                            <a:schemeClr val="tx2"/>
                          </a:solidFill>
                          <a:latin typeface="+mn-lt"/>
                          <a:ea typeface="Calibri"/>
                          <a:cs typeface=""/>
                        </a:rPr>
                        <a:t>Aunque generalmente es difícil capturar el tráfico de red de los usuarios, en ocasiones puede resultar fácil. La principal dificultad radica en capturar el tráfico de red adecuado mientras los usuarios están accediendo al sitio vulnerable.</a:t>
                      </a:r>
                      <a:endParaRPr lang="es-ES_tradnl" sz="800" noProof="0" dirty="0">
                        <a:solidFill>
                          <a:schemeClr val="tx2"/>
                        </a:solidFill>
                        <a:latin typeface="+mn-lt"/>
                        <a:cs typeface=""/>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just">
                        <a:lnSpc>
                          <a:spcPct val="115000"/>
                        </a:lnSpc>
                        <a:spcAft>
                          <a:spcPts val="1000"/>
                        </a:spcAft>
                      </a:pPr>
                      <a:r>
                        <a:rPr lang="es-ES_tradnl" sz="800" noProof="0" dirty="0" smtClean="0">
                          <a:solidFill>
                            <a:schemeClr val="tx2"/>
                          </a:solidFill>
                          <a:latin typeface="+mn-lt"/>
                          <a:ea typeface="Calibri"/>
                          <a:cs typeface=""/>
                        </a:rPr>
                        <a:t>Con frecuencia, las aplicaciones no protegen el tráfico de red. Si utilizan SSL/TLS durante la autenticación, pero no en otros lugares, posibilitan que datos sensibles e identificadores de sesión puedan ser interceptados. A menudo, también se utilizan certificados expirados o configurados incorrectamente.</a:t>
                      </a:r>
                    </a:p>
                    <a:p>
                      <a:pPr algn="just">
                        <a:lnSpc>
                          <a:spcPct val="115000"/>
                        </a:lnSpc>
                        <a:spcAft>
                          <a:spcPts val="1000"/>
                        </a:spcAft>
                      </a:pPr>
                      <a:r>
                        <a:rPr lang="es-ES_tradnl" sz="800" noProof="0" dirty="0" smtClean="0">
                          <a:solidFill>
                            <a:schemeClr val="tx2"/>
                          </a:solidFill>
                          <a:latin typeface="+mn-lt"/>
                          <a:ea typeface="Calibri"/>
                          <a:cs typeface=""/>
                        </a:rPr>
                        <a:t>Detectar problemas básicos es fácil, basta con observar el tráfico de red. Otras deficiencias más sutiles requieren analizar el diseño de la aplicación y la configuración del servidor.</a:t>
                      </a:r>
                      <a:endParaRPr lang="es-ES_tradnl" sz="800" b="0" baseline="0" noProof="0" dirty="0" smtClean="0">
                        <a:solidFill>
                          <a:schemeClr val="tx2"/>
                        </a:solidFill>
                        <a:latin typeface="+mn-lt"/>
                        <a:cs typeface=""/>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l">
                        <a:lnSpc>
                          <a:spcPct val="115000"/>
                        </a:lnSpc>
                        <a:spcAft>
                          <a:spcPts val="1000"/>
                        </a:spcAft>
                      </a:pPr>
                      <a:r>
                        <a:rPr lang="es-ES_tradnl" sz="800" noProof="0" dirty="0" smtClean="0">
                          <a:solidFill>
                            <a:schemeClr val="tx2"/>
                          </a:solidFill>
                          <a:latin typeface="Calibri"/>
                          <a:ea typeface="Calibri"/>
                          <a:cs typeface="Calibri"/>
                        </a:rPr>
                        <a:t>Estos problemas exponen información asociada a los usuarios y pueden derivar en un robo de cuentas. Si una cuenta de administración es comprometida, podría verse expuesta toda la aplicación. Configuraciones SSL deficientes también pueden facilitar los ataques de </a:t>
                      </a:r>
                      <a:r>
                        <a:rPr lang="es-ES_tradnl" sz="800" noProof="0" dirty="0" err="1" smtClean="0">
                          <a:solidFill>
                            <a:schemeClr val="tx2"/>
                          </a:solidFill>
                          <a:latin typeface="Calibri"/>
                          <a:ea typeface="Calibri"/>
                          <a:cs typeface="Calibri"/>
                        </a:rPr>
                        <a:t>phishing</a:t>
                      </a:r>
                      <a:r>
                        <a:rPr lang="es-ES_tradnl" sz="800" noProof="0" dirty="0" smtClean="0">
                          <a:solidFill>
                            <a:schemeClr val="tx2"/>
                          </a:solidFill>
                          <a:latin typeface="Calibri"/>
                          <a:ea typeface="Calibri"/>
                          <a:cs typeface="Calibri"/>
                        </a:rPr>
                        <a:t> y MITM.</a:t>
                      </a:r>
                      <a:endParaRPr lang="es-ES_tradnl" sz="800" noProof="0" dirty="0">
                        <a:solidFill>
                          <a:schemeClr val="tx2"/>
                        </a:solidFill>
                        <a:latin typeface="Calibri"/>
                        <a:cs typeface="Calibri"/>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s-ES_tradnl" sz="800" noProof="0" dirty="0" smtClean="0">
                          <a:solidFill>
                            <a:schemeClr val="tx2"/>
                          </a:solidFill>
                          <a:latin typeface="+mn-lt"/>
                          <a:ea typeface="Calibri"/>
                          <a:cs typeface="Times New Roman"/>
                        </a:rPr>
                        <a:t>Considere el valor de negocio de la información expuesta en los canales de comunicación, en cuanto a sus necesidades de confidencialidad e integridad, así como la necesidad de autenticar a ambos extremos.</a:t>
                      </a:r>
                      <a:r>
                        <a:rPr lang="es-ES_tradnl" sz="800" noProof="0" dirty="0" smtClean="0">
                          <a:solidFill>
                            <a:schemeClr val="tx2"/>
                          </a:solidFill>
                        </a:rPr>
                        <a:t> </a:t>
                      </a:r>
                      <a:endParaRPr lang="es-ES_tradnl" sz="800" noProof="0" dirty="0">
                        <a:solidFill>
                          <a:schemeClr val="tx2"/>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553200"/>
            <a:ext cx="3383280" cy="259814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nSpc>
                <a:spcPts val="1000"/>
              </a:lnSpc>
              <a:spcBef>
                <a:spcPts val="300"/>
              </a:spcBef>
              <a:spcAft>
                <a:spcPts val="300"/>
              </a:spcAft>
            </a:pPr>
            <a:r>
              <a:rPr lang="es-ES_tradnl" sz="1200" b="1" dirty="0" smtClean="0">
                <a:solidFill>
                  <a:schemeClr val="tx2"/>
                </a:solidFill>
              </a:rPr>
              <a:t>Ejemplos de Escenarios de Ataque</a:t>
            </a:r>
            <a:endParaRPr lang="es-ES_tradnl" sz="1200" dirty="0" smtClean="0">
              <a:solidFill>
                <a:schemeClr val="tx2"/>
              </a:solidFill>
            </a:endParaRPr>
          </a:p>
          <a:p>
            <a:r>
              <a:rPr lang="es-ES_tradnl" sz="800" dirty="0" smtClean="0">
                <a:solidFill>
                  <a:schemeClr val="tx2"/>
                </a:solidFill>
              </a:rPr>
              <a:t>Escenario #1: Una aplicación no utiliza SSL para todas las páginas que requieren autenticación. El atacante simplemente captura el tráfico de red (por ejemplo, a través de una red inalámbrica abierta o un sistema vecino de su red cableada), y observa la cookie de sesión de una víctima autenticada.</a:t>
            </a:r>
          </a:p>
          <a:p>
            <a:endParaRPr lang="es-ES_tradnl" sz="800" dirty="0" smtClean="0">
              <a:solidFill>
                <a:schemeClr val="tx2"/>
              </a:solidFill>
            </a:endParaRPr>
          </a:p>
          <a:p>
            <a:r>
              <a:rPr lang="es-ES_tradnl" sz="800" dirty="0" smtClean="0">
                <a:solidFill>
                  <a:schemeClr val="tx2"/>
                </a:solidFill>
              </a:rPr>
              <a:t>Escenario #2: Una aplicación utiliza un certificado SSL configurado incorrectamente, lo que provoca que el navegador muestre advertencias a sus usuarios. Los usuarios tienen que aceptar dichas advertencias y continuar para poder acceder a la aplicación. Esto hace que los usuarios se acostumbren a estos avisos. Un ataque de </a:t>
            </a:r>
            <a:r>
              <a:rPr lang="es-ES_tradnl" sz="800" dirty="0" err="1" smtClean="0">
                <a:solidFill>
                  <a:schemeClr val="tx2"/>
                </a:solidFill>
              </a:rPr>
              <a:t>phishing</a:t>
            </a:r>
            <a:r>
              <a:rPr lang="es-ES_tradnl" sz="800" dirty="0" smtClean="0">
                <a:solidFill>
                  <a:schemeClr val="tx2"/>
                </a:solidFill>
              </a:rPr>
              <a:t> contra la aplicación atrae los clientes a otra aplicación de apariencia similar a la original que no dispone de un certificado válido, lo que genera advertencias similares en el navegador. Como las víctimas se encuentran acostumbradas a dichas advertencias, proceden a acceder al sitio de </a:t>
            </a:r>
            <a:r>
              <a:rPr lang="es-ES_tradnl" sz="800" dirty="0" err="1" smtClean="0">
                <a:solidFill>
                  <a:schemeClr val="tx2"/>
                </a:solidFill>
              </a:rPr>
              <a:t>phishing</a:t>
            </a:r>
            <a:r>
              <a:rPr lang="es-ES_tradnl" sz="800" dirty="0" smtClean="0">
                <a:solidFill>
                  <a:schemeClr val="tx2"/>
                </a:solidFill>
              </a:rPr>
              <a:t> facilitando contraseñas u otra información sensible.</a:t>
            </a:r>
          </a:p>
          <a:p>
            <a:endParaRPr lang="es-ES_tradnl" sz="800" dirty="0" smtClean="0">
              <a:solidFill>
                <a:schemeClr val="tx2"/>
              </a:solidFill>
            </a:endParaRPr>
          </a:p>
          <a:p>
            <a:r>
              <a:rPr lang="es-ES_tradnl" sz="800" dirty="0" smtClean="0">
                <a:solidFill>
                  <a:schemeClr val="tx2"/>
                </a:solidFill>
              </a:rPr>
              <a:t>Escenario #3: Una aplicación simplemente utiliza ODBC/JDBC para la conexión con la base de datos, sin darse cuenta de que todo el tráfico se transmite en claro.</a:t>
            </a:r>
          </a:p>
        </p:txBody>
      </p:sp>
      <p:sp>
        <p:nvSpPr>
          <p:cNvPr id="108" name="Rectangle 107"/>
          <p:cNvSpPr/>
          <p:nvPr/>
        </p:nvSpPr>
        <p:spPr>
          <a:xfrm>
            <a:off x="0" y="3581400"/>
            <a:ext cx="3383280" cy="29962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nSpc>
                <a:spcPts val="1000"/>
              </a:lnSpc>
              <a:spcBef>
                <a:spcPts val="300"/>
              </a:spcBef>
              <a:spcAft>
                <a:spcPts val="300"/>
              </a:spcAft>
            </a:pPr>
            <a:r>
              <a:rPr lang="es-ES_tradnl" sz="1200" b="1" dirty="0" smtClean="0">
                <a:solidFill>
                  <a:schemeClr val="tx2"/>
                </a:solidFill>
              </a:rPr>
              <a:t>¿Soy vulnerable?</a:t>
            </a:r>
          </a:p>
          <a:p>
            <a:pPr algn="just">
              <a:lnSpc>
                <a:spcPct val="115000"/>
              </a:lnSpc>
              <a:spcAft>
                <a:spcPts val="1000"/>
              </a:spcAft>
            </a:pPr>
            <a:r>
              <a:rPr lang="es-ES_tradnl" sz="800" dirty="0" smtClean="0">
                <a:solidFill>
                  <a:schemeClr val="tx2"/>
                </a:solidFill>
                <a:latin typeface="Calibri"/>
                <a:ea typeface="Calibri"/>
                <a:cs typeface="Calibri"/>
              </a:rPr>
              <a:t>La mejor forma de averiguar si una aplicación se encuentra insuficientemente protegida en la capa de transporte, es verificar que:</a:t>
            </a:r>
          </a:p>
          <a:p>
            <a:pPr marL="342900" indent="-342900">
              <a:lnSpc>
                <a:spcPct val="115000"/>
              </a:lnSpc>
              <a:spcAft>
                <a:spcPts val="400"/>
              </a:spcAft>
              <a:buFont typeface="+mj-lt"/>
              <a:buAutoNum type="arabicPeriod"/>
              <a:tabLst>
                <a:tab pos="457200" algn="l"/>
              </a:tabLst>
            </a:pPr>
            <a:r>
              <a:rPr lang="es-ES_tradnl" sz="800" dirty="0" smtClean="0">
                <a:solidFill>
                  <a:schemeClr val="tx2"/>
                </a:solidFill>
                <a:latin typeface="Calibri"/>
                <a:ea typeface="Calibri"/>
                <a:cs typeface="Calibri"/>
              </a:rPr>
              <a:t>Se utiliza SSL para proteger todo el tráfico relacionado con la autenticación.</a:t>
            </a:r>
          </a:p>
          <a:p>
            <a:pPr marL="342900" indent="-342900">
              <a:lnSpc>
                <a:spcPct val="115000"/>
              </a:lnSpc>
              <a:spcAft>
                <a:spcPts val="400"/>
              </a:spcAft>
              <a:buFont typeface="+mj-lt"/>
              <a:buAutoNum type="arabicPeriod"/>
              <a:tabLst>
                <a:tab pos="457200" algn="l"/>
              </a:tabLst>
            </a:pPr>
            <a:r>
              <a:rPr lang="es-ES_tradnl" sz="800" dirty="0" smtClean="0">
                <a:solidFill>
                  <a:schemeClr val="tx2"/>
                </a:solidFill>
                <a:latin typeface="Calibri"/>
                <a:ea typeface="Calibri"/>
                <a:cs typeface="Calibri"/>
              </a:rPr>
              <a:t>Se utiliza SSL para todos los recursos de páginas y servicios privados. Esto protege todos los datos y </a:t>
            </a:r>
            <a:r>
              <a:rPr lang="es-ES_tradnl" sz="800" dirty="0" err="1" smtClean="0">
                <a:solidFill>
                  <a:schemeClr val="tx2"/>
                </a:solidFill>
                <a:latin typeface="Calibri"/>
                <a:ea typeface="Calibri"/>
                <a:cs typeface="Calibri"/>
              </a:rPr>
              <a:t>tokens</a:t>
            </a:r>
            <a:r>
              <a:rPr lang="es-ES_tradnl" sz="800" dirty="0" smtClean="0">
                <a:solidFill>
                  <a:schemeClr val="tx2"/>
                </a:solidFill>
                <a:latin typeface="Calibri"/>
                <a:ea typeface="Calibri"/>
                <a:cs typeface="Calibri"/>
              </a:rPr>
              <a:t> de sesión que se intercambian. Se debe evitar el acceso SSL únicamente a determinados recursos de una página ya que esto provoca advertencias en el navegador y puede exponer el identificador de sesión de los usuarios. </a:t>
            </a:r>
          </a:p>
          <a:p>
            <a:pPr marL="342900" indent="-342900">
              <a:lnSpc>
                <a:spcPct val="115000"/>
              </a:lnSpc>
              <a:spcAft>
                <a:spcPts val="400"/>
              </a:spcAft>
              <a:buFont typeface="+mj-lt"/>
              <a:buAutoNum type="arabicPeriod"/>
              <a:tabLst>
                <a:tab pos="457200" algn="l"/>
              </a:tabLst>
            </a:pPr>
            <a:r>
              <a:rPr lang="es-ES_tradnl" sz="800" dirty="0" smtClean="0">
                <a:solidFill>
                  <a:schemeClr val="tx2"/>
                </a:solidFill>
                <a:latin typeface="Calibri"/>
                <a:ea typeface="Calibri"/>
                <a:cs typeface="Calibri"/>
              </a:rPr>
              <a:t>Sólo se soportan algoritmos considerados fuertes.</a:t>
            </a:r>
          </a:p>
          <a:p>
            <a:pPr marL="342900" indent="-342900">
              <a:lnSpc>
                <a:spcPct val="115000"/>
              </a:lnSpc>
              <a:spcAft>
                <a:spcPts val="400"/>
              </a:spcAft>
              <a:buFont typeface="+mj-lt"/>
              <a:buAutoNum type="arabicPeriod"/>
              <a:tabLst>
                <a:tab pos="457200" algn="l"/>
              </a:tabLst>
            </a:pPr>
            <a:r>
              <a:rPr lang="es-ES_tradnl" sz="800" dirty="0" smtClean="0">
                <a:solidFill>
                  <a:schemeClr val="tx2"/>
                </a:solidFill>
                <a:latin typeface="Calibri"/>
                <a:ea typeface="Calibri"/>
                <a:cs typeface="Calibri"/>
              </a:rPr>
              <a:t>Todas las </a:t>
            </a:r>
            <a:r>
              <a:rPr lang="es-ES_tradnl" sz="800" dirty="0" err="1" smtClean="0">
                <a:solidFill>
                  <a:schemeClr val="tx2"/>
                </a:solidFill>
                <a:latin typeface="Calibri"/>
                <a:ea typeface="Calibri"/>
                <a:cs typeface="Calibri"/>
              </a:rPr>
              <a:t>cookies</a:t>
            </a:r>
            <a:r>
              <a:rPr lang="es-ES_tradnl" sz="800" dirty="0" smtClean="0">
                <a:solidFill>
                  <a:schemeClr val="tx2"/>
                </a:solidFill>
                <a:latin typeface="Calibri"/>
                <a:ea typeface="Calibri"/>
                <a:cs typeface="Calibri"/>
              </a:rPr>
              <a:t> de sesión tienen el atributo “</a:t>
            </a:r>
            <a:r>
              <a:rPr lang="es-ES_tradnl" sz="800" dirty="0" err="1" smtClean="0">
                <a:solidFill>
                  <a:schemeClr val="tx2"/>
                </a:solidFill>
                <a:latin typeface="Calibri"/>
                <a:ea typeface="Calibri"/>
                <a:cs typeface="Calibri"/>
              </a:rPr>
              <a:t>secure</a:t>
            </a:r>
            <a:r>
              <a:rPr lang="es-ES_tradnl" sz="800" dirty="0" smtClean="0">
                <a:solidFill>
                  <a:schemeClr val="tx2"/>
                </a:solidFill>
                <a:latin typeface="Calibri"/>
                <a:ea typeface="Calibri"/>
                <a:cs typeface="Calibri"/>
              </a:rPr>
              <a:t>” activado, de forma que el navegador nunca las transmita en claro.</a:t>
            </a:r>
          </a:p>
          <a:p>
            <a:pPr marL="342900" indent="-342900">
              <a:lnSpc>
                <a:spcPct val="115000"/>
              </a:lnSpc>
              <a:spcAft>
                <a:spcPts val="400"/>
              </a:spcAft>
              <a:buFont typeface="+mj-lt"/>
              <a:buAutoNum type="arabicPeriod"/>
              <a:tabLst>
                <a:tab pos="457200" algn="l"/>
              </a:tabLst>
            </a:pPr>
            <a:r>
              <a:rPr lang="es-ES_tradnl" sz="800" dirty="0" smtClean="0">
                <a:solidFill>
                  <a:schemeClr val="tx2"/>
                </a:solidFill>
                <a:latin typeface="Calibri"/>
                <a:ea typeface="Calibri"/>
                <a:cs typeface="Calibri"/>
              </a:rPr>
              <a:t>El certificado del servidor es legítimo y se encuentra configurado correctamente para este servidor. Esto incluye que sea emitido por una entidad autorizada, que no haya expirado, que no se encuentre revocado y que se ajuste a todos los dominios utilizados por la aplicación.</a:t>
            </a:r>
            <a:endParaRPr lang="es-ES_tradnl" sz="800" dirty="0" smtClean="0">
              <a:solidFill>
                <a:schemeClr val="tx2"/>
              </a:solidFill>
            </a:endParaRPr>
          </a:p>
        </p:txBody>
      </p:sp>
      <p:sp>
        <p:nvSpPr>
          <p:cNvPr id="137" name="Rectangle 136"/>
          <p:cNvSpPr/>
          <p:nvPr/>
        </p:nvSpPr>
        <p:spPr>
          <a:xfrm>
            <a:off x="3474720" y="6553200"/>
            <a:ext cx="3383280" cy="2590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ts val="1000"/>
              </a:lnSpc>
              <a:spcBef>
                <a:spcPts val="300"/>
              </a:spcBef>
              <a:spcAft>
                <a:spcPts val="300"/>
              </a:spcAft>
            </a:pPr>
            <a:r>
              <a:rPr lang="es-ES_tradnl" sz="1200" b="1" dirty="0" smtClean="0">
                <a:solidFill>
                  <a:schemeClr val="tx2"/>
                </a:solidFill>
              </a:rPr>
              <a:t>Referencias</a:t>
            </a:r>
          </a:p>
          <a:p>
            <a:pPr>
              <a:lnSpc>
                <a:spcPts val="1000"/>
              </a:lnSpc>
              <a:spcBef>
                <a:spcPts val="300"/>
              </a:spcBef>
              <a:spcAft>
                <a:spcPts val="300"/>
              </a:spcAft>
            </a:pPr>
            <a:r>
              <a:rPr lang="es-ES_tradnl" sz="1000" b="1" dirty="0" smtClean="0">
                <a:solidFill>
                  <a:schemeClr val="tx2"/>
                </a:solidFill>
              </a:rPr>
              <a:t>OWASP</a:t>
            </a:r>
            <a:endParaRPr lang="es-ES_tradnl" sz="1000" b="1" dirty="0" smtClean="0">
              <a:solidFill>
                <a:schemeClr val="tx2"/>
              </a:solidFill>
              <a:hlinkClick r:id="rId4"/>
            </a:endParaRPr>
          </a:p>
          <a:p>
            <a:pPr>
              <a:lnSpc>
                <a:spcPct val="115000"/>
              </a:lnSpc>
              <a:spcAft>
                <a:spcPts val="1000"/>
              </a:spcAft>
            </a:pPr>
            <a:r>
              <a:rPr lang="es-ES_tradnl" sz="800" dirty="0" smtClean="0">
                <a:solidFill>
                  <a:schemeClr val="tx2"/>
                </a:solidFill>
                <a:latin typeface="Calibri"/>
                <a:ea typeface="Calibri"/>
                <a:cs typeface="Calibri"/>
              </a:rPr>
              <a:t>Para un mayor conjunto de requisitos y problemas que deben evitarse en este ámbito, consulte las secciones de requisitos de ASVS para Seguridad en las Comunicaciones (V10):</a:t>
            </a:r>
          </a:p>
          <a:p>
            <a:pPr>
              <a:lnSpc>
                <a:spcPts val="1000"/>
              </a:lnSpc>
              <a:spcBef>
                <a:spcPts val="300"/>
              </a:spcBef>
              <a:spcAft>
                <a:spcPts val="300"/>
              </a:spcAft>
              <a:buFont typeface="Arial" pitchFamily="34" charset="0"/>
              <a:buChar char="•"/>
            </a:pPr>
            <a:r>
              <a:rPr lang="es-ES_tradnl" sz="800" dirty="0" smtClean="0">
                <a:solidFill>
                  <a:schemeClr val="tx2"/>
                </a:solidFill>
              </a:rPr>
              <a:t> </a:t>
            </a:r>
            <a:r>
              <a:rPr lang="es-ES_tradnl" sz="800" u="sng" dirty="0" smtClean="0">
                <a:solidFill>
                  <a:schemeClr val="tx2"/>
                </a:solidFill>
                <a:hlinkClick r:id="rId5"/>
              </a:rPr>
              <a:t>OWASP Transport Layer Protection Cheat Sheet</a:t>
            </a:r>
            <a:endParaRPr lang="es-ES_tradnl" sz="800" u="sng" dirty="0" smtClean="0">
              <a:solidFill>
                <a:schemeClr val="tx2"/>
              </a:solidFill>
            </a:endParaRPr>
          </a:p>
          <a:p>
            <a:pPr>
              <a:lnSpc>
                <a:spcPts val="1000"/>
              </a:lnSpc>
              <a:spcBef>
                <a:spcPts val="300"/>
              </a:spcBef>
              <a:spcAft>
                <a:spcPts val="300"/>
              </a:spcAft>
              <a:buFont typeface="Arial" pitchFamily="34" charset="0"/>
              <a:buChar char="•"/>
            </a:pPr>
            <a:r>
              <a:rPr lang="es-ES_tradnl" sz="800" dirty="0" smtClean="0">
                <a:solidFill>
                  <a:schemeClr val="tx2"/>
                </a:solidFill>
              </a:rPr>
              <a:t> </a:t>
            </a:r>
            <a:r>
              <a:rPr lang="es-ES_tradnl" sz="800" u="sng" dirty="0" smtClean="0">
                <a:solidFill>
                  <a:schemeClr val="tx2"/>
                </a:solidFill>
                <a:hlinkClick r:id="rId6"/>
              </a:rPr>
              <a:t>OWASP Top 10-2007 on Insecure Communications</a:t>
            </a:r>
            <a:endParaRPr lang="es-ES_tradnl" sz="800" u="sng" dirty="0" smtClean="0">
              <a:solidFill>
                <a:schemeClr val="tx2"/>
              </a:solidFill>
            </a:endParaRPr>
          </a:p>
          <a:p>
            <a:pPr>
              <a:lnSpc>
                <a:spcPts val="1000"/>
              </a:lnSpc>
              <a:spcBef>
                <a:spcPts val="300"/>
              </a:spcBef>
              <a:spcAft>
                <a:spcPts val="300"/>
              </a:spcAft>
              <a:buFont typeface="Arial" pitchFamily="34" charset="0"/>
              <a:buChar char="•"/>
            </a:pPr>
            <a:r>
              <a:rPr lang="es-ES_tradnl" sz="800" dirty="0" smtClean="0">
                <a:solidFill>
                  <a:schemeClr val="tx2"/>
                </a:solidFill>
              </a:rPr>
              <a:t> </a:t>
            </a:r>
            <a:r>
              <a:rPr lang="es-ES_tradnl" sz="800" u="sng" dirty="0" smtClean="0">
                <a:solidFill>
                  <a:schemeClr val="tx2"/>
                </a:solidFill>
                <a:hlinkClick r:id="rId7"/>
              </a:rPr>
              <a:t>OWASP Development Guide: Chapter on Cryptography</a:t>
            </a:r>
            <a:endParaRPr lang="es-ES_tradnl" sz="800" u="sng" dirty="0" smtClean="0">
              <a:solidFill>
                <a:schemeClr val="tx2"/>
              </a:solidFill>
            </a:endParaRPr>
          </a:p>
          <a:p>
            <a:pPr>
              <a:lnSpc>
                <a:spcPts val="1000"/>
              </a:lnSpc>
              <a:spcBef>
                <a:spcPts val="300"/>
              </a:spcBef>
              <a:spcAft>
                <a:spcPts val="300"/>
              </a:spcAft>
              <a:buFont typeface="Arial" pitchFamily="34" charset="0"/>
              <a:buChar char="•"/>
            </a:pPr>
            <a:r>
              <a:rPr lang="es-ES_tradnl" sz="800" dirty="0" smtClean="0">
                <a:solidFill>
                  <a:schemeClr val="tx2"/>
                </a:solidFill>
              </a:rPr>
              <a:t> </a:t>
            </a:r>
            <a:r>
              <a:rPr lang="es-ES_tradnl" sz="800" u="sng" dirty="0" smtClean="0">
                <a:solidFill>
                  <a:schemeClr val="tx2"/>
                </a:solidFill>
                <a:hlinkClick r:id="rId8"/>
              </a:rPr>
              <a:t>OWASP Testing Guide: Chapter on SSL/TLS Testing</a:t>
            </a:r>
            <a:endParaRPr lang="es-ES_tradnl" sz="800" u="sng" dirty="0" smtClean="0">
              <a:solidFill>
                <a:schemeClr val="tx2"/>
              </a:solidFill>
            </a:endParaRPr>
          </a:p>
          <a:p>
            <a:pPr>
              <a:lnSpc>
                <a:spcPts val="1000"/>
              </a:lnSpc>
              <a:spcBef>
                <a:spcPts val="300"/>
              </a:spcBef>
              <a:spcAft>
                <a:spcPts val="300"/>
              </a:spcAft>
            </a:pPr>
            <a:r>
              <a:rPr lang="es-ES_tradnl" sz="1000" b="1" dirty="0" smtClean="0">
                <a:solidFill>
                  <a:schemeClr val="tx2"/>
                </a:solidFill>
              </a:rPr>
              <a:t>Externas </a:t>
            </a:r>
          </a:p>
          <a:p>
            <a:pPr>
              <a:lnSpc>
                <a:spcPts val="1000"/>
              </a:lnSpc>
              <a:spcBef>
                <a:spcPts val="300"/>
              </a:spcBef>
              <a:spcAft>
                <a:spcPts val="300"/>
              </a:spcAft>
              <a:buFont typeface="Arial"/>
              <a:buChar char="•"/>
            </a:pPr>
            <a:r>
              <a:rPr lang="es-ES_tradnl" sz="800" u="sng" dirty="0" smtClean="0">
                <a:solidFill>
                  <a:schemeClr val="tx2"/>
                </a:solidFill>
                <a:hlinkClick r:id="rId9"/>
              </a:rPr>
              <a:t>CWE Entry 319 on Cleartext Transmission of Sensitive Information</a:t>
            </a:r>
            <a:endParaRPr lang="es-ES_tradnl" sz="800" u="sng" dirty="0" smtClean="0">
              <a:solidFill>
                <a:schemeClr val="tx2"/>
              </a:solidFill>
            </a:endParaRPr>
          </a:p>
          <a:p>
            <a:pPr>
              <a:lnSpc>
                <a:spcPts val="1000"/>
              </a:lnSpc>
              <a:spcBef>
                <a:spcPts val="300"/>
              </a:spcBef>
              <a:spcAft>
                <a:spcPts val="300"/>
              </a:spcAft>
              <a:buFont typeface="Arial" pitchFamily="34" charset="0"/>
              <a:buChar char="•"/>
            </a:pPr>
            <a:r>
              <a:rPr lang="es-ES_tradnl" sz="800" dirty="0" smtClean="0">
                <a:solidFill>
                  <a:schemeClr val="tx2"/>
                </a:solidFill>
              </a:rPr>
              <a:t> </a:t>
            </a:r>
            <a:r>
              <a:rPr lang="es-ES_tradnl" sz="800" dirty="0" smtClean="0">
                <a:solidFill>
                  <a:schemeClr val="tx2"/>
                </a:solidFill>
                <a:hlinkClick r:id="rId10"/>
              </a:rPr>
              <a:t>SSL Labs Server Test</a:t>
            </a:r>
            <a:endParaRPr lang="es-ES_tradnl" sz="800" dirty="0" smtClean="0">
              <a:solidFill>
                <a:schemeClr val="tx2"/>
              </a:solidFill>
            </a:endParaRPr>
          </a:p>
          <a:p>
            <a:pPr>
              <a:lnSpc>
                <a:spcPts val="1000"/>
              </a:lnSpc>
              <a:spcBef>
                <a:spcPts val="300"/>
              </a:spcBef>
              <a:spcAft>
                <a:spcPts val="300"/>
              </a:spcAft>
              <a:buFont typeface="Arial" pitchFamily="34" charset="0"/>
              <a:buChar char="•"/>
            </a:pPr>
            <a:r>
              <a:rPr lang="es-ES_tradnl" sz="800" dirty="0" smtClean="0">
                <a:solidFill>
                  <a:schemeClr val="tx2"/>
                </a:solidFill>
              </a:rPr>
              <a:t> </a:t>
            </a:r>
            <a:r>
              <a:rPr lang="es-ES_tradnl" sz="800" dirty="0" smtClean="0">
                <a:solidFill>
                  <a:schemeClr val="tx2"/>
                </a:solidFill>
                <a:hlinkClick r:id="rId11"/>
              </a:rPr>
              <a:t>Definition of FIPS 140-2 Cryptographic Standard</a:t>
            </a:r>
          </a:p>
        </p:txBody>
      </p:sp>
      <p:sp>
        <p:nvSpPr>
          <p:cNvPr id="109" name="Rectangle 108"/>
          <p:cNvSpPr/>
          <p:nvPr/>
        </p:nvSpPr>
        <p:spPr>
          <a:xfrm>
            <a:off x="3474720" y="3581400"/>
            <a:ext cx="3383280" cy="292233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nSpc>
                <a:spcPts val="1000"/>
              </a:lnSpc>
              <a:spcBef>
                <a:spcPts val="300"/>
              </a:spcBef>
              <a:spcAft>
                <a:spcPts val="300"/>
              </a:spcAft>
            </a:pPr>
            <a:r>
              <a:rPr lang="es-ES_tradnl" sz="1200" b="1" dirty="0" smtClean="0">
                <a:solidFill>
                  <a:schemeClr val="tx2"/>
                </a:solidFill>
              </a:rPr>
              <a:t>¿Como puedo evitar esto?</a:t>
            </a:r>
          </a:p>
          <a:p>
            <a:pPr>
              <a:lnSpc>
                <a:spcPct val="115000"/>
              </a:lnSpc>
              <a:spcAft>
                <a:spcPts val="1000"/>
              </a:spcAft>
            </a:pPr>
            <a:r>
              <a:rPr lang="es-ES_tradnl" sz="800" dirty="0" smtClean="0">
                <a:solidFill>
                  <a:schemeClr val="tx2"/>
                </a:solidFill>
                <a:latin typeface="Calibri"/>
                <a:ea typeface="Calibri"/>
                <a:cs typeface="Calibri"/>
              </a:rPr>
              <a:t>Proporcionar una protección adecuada a la capa de transporte puede afectar al diseño de la aplicación. De esta forma, resulta más fácil requerir SSL para la aplicación completa. Por razones de rendimiento, algunas aplicaciones utilizan SSL únicamente para acceder a páginas privadas. Otras, utilizan SSL sólo en páginas “críticas”, pero esto puede exponer identificadores de sesión y otra información sensible. Como mínimo, se debería aplicar lo siguiente:</a:t>
            </a:r>
          </a:p>
          <a:p>
            <a:pPr marL="342900" lvl="0" indent="-342900">
              <a:lnSpc>
                <a:spcPct val="115000"/>
              </a:lnSpc>
              <a:spcAft>
                <a:spcPts val="0"/>
              </a:spcAft>
              <a:buFont typeface="+mj-lt"/>
              <a:buAutoNum type="arabicPeriod"/>
              <a:tabLst>
                <a:tab pos="457200" algn="l"/>
              </a:tabLst>
            </a:pPr>
            <a:r>
              <a:rPr lang="es-ES_tradnl" sz="800" dirty="0" smtClean="0">
                <a:solidFill>
                  <a:schemeClr val="tx2"/>
                </a:solidFill>
                <a:latin typeface="Calibri"/>
                <a:ea typeface="Calibri"/>
                <a:cs typeface="Calibri"/>
              </a:rPr>
              <a:t>Requerir SSL para todas las páginas sensibles. Las peticiones sin SSL a estas páginas deben ser redirigidas a las páginas con SSL.</a:t>
            </a:r>
          </a:p>
          <a:p>
            <a:pPr marL="342900" lvl="0" indent="-342900">
              <a:lnSpc>
                <a:spcPct val="115000"/>
              </a:lnSpc>
              <a:spcAft>
                <a:spcPts val="0"/>
              </a:spcAft>
              <a:buFont typeface="+mj-lt"/>
              <a:buAutoNum type="arabicPeriod"/>
              <a:tabLst>
                <a:tab pos="457200" algn="l"/>
              </a:tabLst>
            </a:pPr>
            <a:r>
              <a:rPr lang="es-ES_tradnl" sz="800" dirty="0" smtClean="0">
                <a:solidFill>
                  <a:schemeClr val="tx2"/>
                </a:solidFill>
                <a:latin typeface="Calibri"/>
                <a:ea typeface="Calibri"/>
                <a:cs typeface="Calibri"/>
              </a:rPr>
              <a:t>Establecer el atributo “</a:t>
            </a:r>
            <a:r>
              <a:rPr lang="es-ES_tradnl" sz="800" dirty="0" err="1" smtClean="0">
                <a:solidFill>
                  <a:schemeClr val="tx2"/>
                </a:solidFill>
                <a:latin typeface="Calibri"/>
                <a:ea typeface="Calibri"/>
                <a:cs typeface="Calibri"/>
              </a:rPr>
              <a:t>secure</a:t>
            </a:r>
            <a:r>
              <a:rPr lang="es-ES_tradnl" sz="800" dirty="0" smtClean="0">
                <a:solidFill>
                  <a:schemeClr val="tx2"/>
                </a:solidFill>
                <a:latin typeface="Calibri"/>
                <a:ea typeface="Calibri"/>
                <a:cs typeface="Calibri"/>
              </a:rPr>
              <a:t>” en todas las </a:t>
            </a:r>
            <a:r>
              <a:rPr lang="es-ES_tradnl" sz="800" dirty="0" err="1" smtClean="0">
                <a:solidFill>
                  <a:schemeClr val="tx2"/>
                </a:solidFill>
                <a:latin typeface="Calibri"/>
                <a:ea typeface="Calibri"/>
                <a:cs typeface="Calibri"/>
              </a:rPr>
              <a:t>cookies</a:t>
            </a:r>
            <a:r>
              <a:rPr lang="es-ES_tradnl" sz="800" dirty="0" smtClean="0">
                <a:solidFill>
                  <a:schemeClr val="tx2"/>
                </a:solidFill>
                <a:latin typeface="Calibri"/>
                <a:ea typeface="Calibri"/>
                <a:cs typeface="Calibri"/>
              </a:rPr>
              <a:t> sensibles.</a:t>
            </a:r>
          </a:p>
          <a:p>
            <a:pPr marL="342900" lvl="0" indent="-342900">
              <a:lnSpc>
                <a:spcPct val="115000"/>
              </a:lnSpc>
              <a:spcAft>
                <a:spcPts val="0"/>
              </a:spcAft>
              <a:buFont typeface="+mj-lt"/>
              <a:buAutoNum type="arabicPeriod"/>
              <a:tabLst>
                <a:tab pos="457200" algn="l"/>
              </a:tabLst>
            </a:pPr>
            <a:r>
              <a:rPr lang="es-ES_tradnl" sz="800" dirty="0" smtClean="0">
                <a:solidFill>
                  <a:schemeClr val="tx2"/>
                </a:solidFill>
                <a:latin typeface="Calibri"/>
                <a:ea typeface="Calibri"/>
                <a:cs typeface="Calibri"/>
              </a:rPr>
              <a:t>Configurar el servidor SSL para que acepte únicamente algoritmos considerados fuertes (por ejemplo, que cumpla FIPS 140-2). </a:t>
            </a:r>
          </a:p>
          <a:p>
            <a:pPr marL="342900" lvl="0" indent="-342900">
              <a:lnSpc>
                <a:spcPct val="115000"/>
              </a:lnSpc>
              <a:spcAft>
                <a:spcPts val="0"/>
              </a:spcAft>
              <a:buFont typeface="+mj-lt"/>
              <a:buAutoNum type="arabicPeriod"/>
              <a:tabLst>
                <a:tab pos="457200" algn="l"/>
              </a:tabLst>
            </a:pPr>
            <a:r>
              <a:rPr lang="es-ES_tradnl" sz="800" dirty="0" smtClean="0">
                <a:solidFill>
                  <a:schemeClr val="tx2"/>
                </a:solidFill>
                <a:latin typeface="Calibri"/>
                <a:ea typeface="Calibri"/>
                <a:cs typeface="Calibri"/>
              </a:rPr>
              <a:t>Verificar que el certificado sea válido, no se encuentre expirado o revocado y que se ajuste a todos los dominios utilizados por la aplicación.</a:t>
            </a:r>
          </a:p>
          <a:p>
            <a:pPr marL="342900" lvl="0" indent="-342900">
              <a:lnSpc>
                <a:spcPct val="115000"/>
              </a:lnSpc>
              <a:spcAft>
                <a:spcPts val="1000"/>
              </a:spcAft>
              <a:buFont typeface="+mj-lt"/>
              <a:buAutoNum type="arabicPeriod"/>
              <a:tabLst>
                <a:tab pos="457200" algn="l"/>
              </a:tabLst>
            </a:pPr>
            <a:r>
              <a:rPr lang="es-ES_tradnl" sz="800" dirty="0" smtClean="0">
                <a:solidFill>
                  <a:schemeClr val="tx2"/>
                </a:solidFill>
                <a:latin typeface="Calibri"/>
                <a:ea typeface="Calibri"/>
                <a:cs typeface="Calibri"/>
              </a:rPr>
              <a:t>Conexiones a sistemas finales (</a:t>
            </a:r>
            <a:r>
              <a:rPr lang="es-ES_tradnl" sz="800" i="1" dirty="0" smtClean="0">
                <a:solidFill>
                  <a:schemeClr val="tx2"/>
                </a:solidFill>
                <a:latin typeface="Calibri"/>
                <a:ea typeface="Calibri"/>
                <a:cs typeface="Calibri"/>
              </a:rPr>
              <a:t>back-</a:t>
            </a:r>
            <a:r>
              <a:rPr lang="es-ES_tradnl" sz="800" i="1" dirty="0" err="1" smtClean="0">
                <a:solidFill>
                  <a:schemeClr val="tx2"/>
                </a:solidFill>
                <a:latin typeface="Calibri"/>
                <a:ea typeface="Calibri"/>
                <a:cs typeface="Calibri"/>
              </a:rPr>
              <a:t>end</a:t>
            </a:r>
            <a:r>
              <a:rPr lang="es-ES_tradnl" sz="800" dirty="0" smtClean="0">
                <a:solidFill>
                  <a:schemeClr val="tx2"/>
                </a:solidFill>
                <a:latin typeface="Calibri"/>
                <a:ea typeface="Calibri"/>
                <a:cs typeface="Calibri"/>
              </a:rPr>
              <a:t>) y otros sistemas también deben utilizar SSL u otras tecnologías de cifrado</a:t>
            </a:r>
            <a:r>
              <a:rPr lang="es-ES_tradnl" sz="800" dirty="0" smtClean="0">
                <a:solidFill>
                  <a:schemeClr val="tx2"/>
                </a:solidFill>
                <a:latin typeface="Calibri"/>
                <a:ea typeface="Calibri"/>
                <a:cs typeface="Calibri"/>
              </a:rPr>
              <a:t>.</a:t>
            </a:r>
          </a:p>
          <a:p>
            <a:pPr marL="342900" lvl="0" indent="-342900">
              <a:lnSpc>
                <a:spcPct val="115000"/>
              </a:lnSpc>
              <a:spcAft>
                <a:spcPts val="1000"/>
              </a:spcAft>
              <a:buFont typeface="+mj-lt"/>
              <a:buAutoNum type="arabicPeriod"/>
              <a:tabLst>
                <a:tab pos="457200" algn="l"/>
              </a:tabLst>
            </a:pPr>
            <a:endParaRPr lang="es-ES_tradnl" sz="800" dirty="0" smtClean="0">
              <a:solidFill>
                <a:schemeClr val="tx2"/>
              </a:solidFill>
              <a:latin typeface="Calibri"/>
              <a:cs typeface="Calibri"/>
            </a:endParaRPr>
          </a:p>
        </p:txBody>
      </p:sp>
      <p:sp>
        <p:nvSpPr>
          <p:cNvPr id="26" name="Title 25"/>
          <p:cNvSpPr>
            <a:spLocks noGrp="1"/>
          </p:cNvSpPr>
          <p:nvPr>
            <p:ph type="title"/>
          </p:nvPr>
        </p:nvSpPr>
        <p:spPr>
          <a:xfrm>
            <a:off x="1371600" y="76199"/>
            <a:ext cx="5486400" cy="304801"/>
          </a:xfrm>
        </p:spPr>
        <p:txBody>
          <a:bodyPr>
            <a:normAutofit fontScale="90000"/>
          </a:bodyPr>
          <a:lstStyle/>
          <a:p>
            <a:r>
              <a:rPr lang="es-ES_tradnl" sz="2200" dirty="0" smtClean="0"/>
              <a:t>Protección Insuficiente en la Capa de Transporte</a:t>
            </a:r>
            <a:endParaRPr lang="es-ES_tradnl" sz="2200" dirty="0"/>
          </a:p>
        </p:txBody>
      </p:sp>
      <p:sp>
        <p:nvSpPr>
          <p:cNvPr id="27" name="Text Placeholder 26"/>
          <p:cNvSpPr>
            <a:spLocks noGrp="1"/>
          </p:cNvSpPr>
          <p:nvPr>
            <p:ph type="body" sz="quarter" idx="10"/>
          </p:nvPr>
        </p:nvSpPr>
        <p:spPr>
          <a:xfrm>
            <a:off x="0" y="1"/>
            <a:ext cx="1143000" cy="381000"/>
          </a:xfrm>
        </p:spPr>
        <p:txBody>
          <a:bodyPr/>
          <a:lstStyle/>
          <a:p>
            <a:r>
              <a:rPr lang="en-US" sz="2200" dirty="0" smtClean="0"/>
              <a:t>A9</a:t>
            </a:r>
            <a:endParaRPr lang="en-US" sz="2200" dirty="0"/>
          </a:p>
        </p:txBody>
      </p:sp>
      <p:grpSp>
        <p:nvGrpSpPr>
          <p:cNvPr id="28" name="Group 27"/>
          <p:cNvGrpSpPr/>
          <p:nvPr/>
        </p:nvGrpSpPr>
        <p:grpSpPr>
          <a:xfrm>
            <a:off x="160237" y="475354"/>
            <a:ext cx="6524891" cy="633525"/>
            <a:chOff x="160237" y="937835"/>
            <a:chExt cx="6524891" cy="633525"/>
          </a:xfrm>
        </p:grpSpPr>
        <p:grpSp>
          <p:nvGrpSpPr>
            <p:cNvPr id="33" name="Group 115"/>
            <p:cNvGrpSpPr>
              <a:grpSpLocks/>
            </p:cNvGrpSpPr>
            <p:nvPr/>
          </p:nvGrpSpPr>
          <p:grpSpPr bwMode="auto">
            <a:xfrm>
              <a:off x="2450457" y="1073877"/>
              <a:ext cx="1449386" cy="381000"/>
              <a:chOff x="2418" y="2736"/>
              <a:chExt cx="750" cy="288"/>
            </a:xfrm>
          </p:grpSpPr>
          <p:sp>
            <p:nvSpPr>
              <p:cNvPr id="48"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es-ES_tradnl" sz="900" b="1" smtClean="0"/>
                  <a:t>           Deficiencias</a:t>
                </a:r>
              </a:p>
              <a:p>
                <a:pPr algn="r" eaLnBrk="0" hangingPunct="0"/>
                <a:r>
                  <a:rPr lang="es-ES_tradnl" sz="900" b="1" smtClean="0"/>
                  <a:t>de Seguridad</a:t>
                </a:r>
                <a:endParaRPr lang="es-ES_tradnl" sz="900" b="1"/>
              </a:p>
            </p:txBody>
          </p:sp>
          <p:sp>
            <p:nvSpPr>
              <p:cNvPr id="49"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s-ES_tradnl" sz="900" b="1"/>
              </a:p>
            </p:txBody>
          </p:sp>
        </p:grpSp>
        <p:grpSp>
          <p:nvGrpSpPr>
            <p:cNvPr id="34" name="Group 63"/>
            <p:cNvGrpSpPr>
              <a:grpSpLocks/>
            </p:cNvGrpSpPr>
            <p:nvPr/>
          </p:nvGrpSpPr>
          <p:grpSpPr bwMode="auto">
            <a:xfrm>
              <a:off x="533487" y="937835"/>
              <a:ext cx="139700" cy="328736"/>
              <a:chOff x="214" y="1222"/>
              <a:chExt cx="288" cy="673"/>
            </a:xfrm>
          </p:grpSpPr>
          <p:sp>
            <p:nvSpPr>
              <p:cNvPr id="43" name="Oval 64"/>
              <p:cNvSpPr>
                <a:spLocks noChangeArrowheads="1"/>
              </p:cNvSpPr>
              <p:nvPr/>
            </p:nvSpPr>
            <p:spPr bwMode="auto">
              <a:xfrm>
                <a:off x="262" y="1222"/>
                <a:ext cx="192" cy="192"/>
              </a:xfrm>
              <a:prstGeom prst="ellipse">
                <a:avLst/>
              </a:prstGeom>
              <a:noFill/>
              <a:ln w="19050" algn="ctr">
                <a:solidFill>
                  <a:schemeClr val="bg1"/>
                </a:solidFill>
                <a:round/>
                <a:headEnd/>
                <a:tailEnd/>
              </a:ln>
            </p:spPr>
            <p:txBody>
              <a:bodyPr wrap="none" anchor="ctr"/>
              <a:lstStyle/>
              <a:p>
                <a:pPr eaLnBrk="0" hangingPunct="0"/>
                <a:endParaRPr lang="es-ES_tradnl" sz="900" b="1"/>
              </a:p>
            </p:txBody>
          </p:sp>
          <p:sp>
            <p:nvSpPr>
              <p:cNvPr id="44" name="Line 65"/>
              <p:cNvSpPr>
                <a:spLocks noChangeShapeType="1"/>
              </p:cNvSpPr>
              <p:nvPr/>
            </p:nvSpPr>
            <p:spPr bwMode="auto">
              <a:xfrm>
                <a:off x="358" y="1463"/>
                <a:ext cx="0" cy="240"/>
              </a:xfrm>
              <a:prstGeom prst="line">
                <a:avLst/>
              </a:prstGeom>
              <a:noFill/>
              <a:ln w="19050">
                <a:solidFill>
                  <a:schemeClr val="bg1"/>
                </a:solidFill>
                <a:round/>
                <a:headEnd/>
                <a:tailEnd/>
              </a:ln>
            </p:spPr>
            <p:txBody>
              <a:bodyPr wrap="none" anchor="ctr"/>
              <a:lstStyle/>
              <a:p>
                <a:endParaRPr lang="es-ES_tradnl" sz="900" b="1"/>
              </a:p>
            </p:txBody>
          </p:sp>
          <p:sp>
            <p:nvSpPr>
              <p:cNvPr id="45" name="Line 66"/>
              <p:cNvSpPr>
                <a:spLocks noChangeShapeType="1"/>
              </p:cNvSpPr>
              <p:nvPr/>
            </p:nvSpPr>
            <p:spPr bwMode="auto">
              <a:xfrm flipH="1">
                <a:off x="214"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46" name="Line 67"/>
              <p:cNvSpPr>
                <a:spLocks noChangeShapeType="1"/>
              </p:cNvSpPr>
              <p:nvPr/>
            </p:nvSpPr>
            <p:spPr bwMode="auto">
              <a:xfrm>
                <a:off x="358"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47" name="Line 68"/>
              <p:cNvSpPr>
                <a:spLocks noChangeShapeType="1"/>
              </p:cNvSpPr>
              <p:nvPr/>
            </p:nvSpPr>
            <p:spPr bwMode="auto">
              <a:xfrm>
                <a:off x="214" y="1559"/>
                <a:ext cx="288" cy="0"/>
              </a:xfrm>
              <a:prstGeom prst="line">
                <a:avLst/>
              </a:prstGeom>
              <a:noFill/>
              <a:ln w="19050">
                <a:solidFill>
                  <a:schemeClr val="bg1"/>
                </a:solidFill>
                <a:round/>
                <a:headEnd/>
                <a:tailEnd/>
              </a:ln>
            </p:spPr>
            <p:txBody>
              <a:bodyPr wrap="none" anchor="ctr"/>
              <a:lstStyle/>
              <a:p>
                <a:endParaRPr lang="es-ES_tradnl" sz="900" b="1"/>
              </a:p>
            </p:txBody>
          </p:sp>
        </p:grpSp>
        <p:sp>
          <p:nvSpPr>
            <p:cNvPr id="35"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s-ES_tradnl" sz="900" b="1" smtClean="0"/>
                <a:t>    Vectores</a:t>
              </a:r>
            </a:p>
            <a:p>
              <a:pPr eaLnBrk="0" hangingPunct="0"/>
              <a:r>
                <a:rPr lang="es-ES_tradnl" sz="900" b="1" smtClean="0"/>
                <a:t>de Ataque</a:t>
              </a:r>
              <a:endParaRPr lang="es-ES_tradnl" sz="900" b="1"/>
            </a:p>
          </p:txBody>
        </p:sp>
        <p:sp>
          <p:nvSpPr>
            <p:cNvPr id="36"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s-ES_tradnl" sz="900" b="1" dirty="0" smtClean="0">
                  <a:cs typeface="+mn-cs"/>
                </a:rPr>
                <a:t> Impactos</a:t>
              </a:r>
            </a:p>
            <a:p>
              <a:pPr eaLnBrk="0" hangingPunct="0">
                <a:defRPr/>
              </a:pPr>
              <a:r>
                <a:rPr lang="es-ES_tradnl" sz="900" b="1" dirty="0" smtClean="0"/>
                <a:t>Técnicos</a:t>
              </a:r>
              <a:endParaRPr lang="es-ES_tradnl" sz="900" b="1" dirty="0">
                <a:cs typeface="+mn-cs"/>
              </a:endParaRPr>
            </a:p>
          </p:txBody>
        </p:sp>
        <p:cxnSp>
          <p:nvCxnSpPr>
            <p:cNvPr id="37"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8"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9" name="AutoShape 140"/>
            <p:cNvCxnSpPr>
              <a:cxnSpLocks noChangeShapeType="1"/>
              <a:stCxn id="48"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40" name="Rectangle 89"/>
            <p:cNvSpPr>
              <a:spLocks noChangeArrowheads="1"/>
            </p:cNvSpPr>
            <p:nvPr/>
          </p:nvSpPr>
          <p:spPr bwMode="auto">
            <a:xfrm>
              <a:off x="160237" y="1202028"/>
              <a:ext cx="760056" cy="369332"/>
            </a:xfrm>
            <a:prstGeom prst="rect">
              <a:avLst/>
            </a:prstGeom>
            <a:noFill/>
            <a:ln w="9525" algn="ctr">
              <a:noFill/>
              <a:miter lim="800000"/>
              <a:headEnd/>
              <a:tailEnd/>
            </a:ln>
          </p:spPr>
          <p:txBody>
            <a:bodyPr wrap="none">
              <a:spAutoFit/>
            </a:bodyPr>
            <a:lstStyle/>
            <a:p>
              <a:pPr algn="ctr"/>
              <a:r>
                <a:rPr lang="es-ES_tradnl" sz="900" b="1" smtClean="0">
                  <a:solidFill>
                    <a:schemeClr val="bg1"/>
                  </a:solidFill>
                </a:rPr>
                <a:t>Agentes </a:t>
              </a:r>
            </a:p>
            <a:p>
              <a:pPr algn="ctr"/>
              <a:r>
                <a:rPr lang="es-ES_tradnl" sz="900" b="1" smtClean="0">
                  <a:solidFill>
                    <a:schemeClr val="bg1"/>
                  </a:solidFill>
                </a:rPr>
                <a:t>de amenaza</a:t>
              </a:r>
            </a:p>
          </p:txBody>
        </p:sp>
        <p:sp>
          <p:nvSpPr>
            <p:cNvPr id="41"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s-ES_tradnl" sz="900" b="1" smtClean="0"/>
                <a:t>Impactos en</a:t>
              </a:r>
            </a:p>
            <a:p>
              <a:pPr algn="ctr" eaLnBrk="0" hangingPunct="0"/>
              <a:r>
                <a:rPr lang="es-ES_tradnl" sz="900" b="1" smtClean="0"/>
                <a:t>el negocio</a:t>
              </a:r>
              <a:endParaRPr lang="es-ES_tradnl" sz="900" b="1"/>
            </a:p>
          </p:txBody>
        </p:sp>
        <p:cxnSp>
          <p:nvCxnSpPr>
            <p:cNvPr id="42" name="AutoShape 149"/>
            <p:cNvCxnSpPr>
              <a:cxnSpLocks noChangeShapeType="1"/>
              <a:endCxn id="41"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2484662237"/>
              </p:ext>
            </p:extLst>
          </p:nvPr>
        </p:nvGraphicFramePr>
        <p:xfrm>
          <a:off x="0" y="457200"/>
          <a:ext cx="6858000" cy="3234288"/>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51679">
                <a:tc>
                  <a:txBody>
                    <a:bodyPr/>
                    <a:lstStyle/>
                    <a:p>
                      <a:endParaRPr lang="es-ES_tradnl" sz="1000" noProof="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82446">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s-ES_tradnl" sz="1000" b="1" noProof="0" smtClean="0">
                          <a:solidFill>
                            <a:schemeClr val="tx1"/>
                          </a:solidFill>
                        </a:rPr>
                        <a:t>Explotación</a:t>
                      </a:r>
                    </a:p>
                    <a:p>
                      <a:pPr algn="ctr"/>
                      <a:r>
                        <a:rPr lang="es-ES_tradnl" sz="1000" b="1" noProof="0" smtClean="0">
                          <a:solidFill>
                            <a:schemeClr val="tx1"/>
                          </a:solidFill>
                        </a:rPr>
                        <a:t>MEDIA</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baseline="0" noProof="0" smtClean="0">
                          <a:solidFill>
                            <a:schemeClr val="tx1"/>
                          </a:solidFill>
                        </a:rPr>
                        <a:t>Prevalencia</a:t>
                      </a:r>
                    </a:p>
                    <a:p>
                      <a:pPr algn="ctr"/>
                      <a:r>
                        <a:rPr lang="es-ES_tradnl" sz="1000" b="1" baseline="0" noProof="0" smtClean="0">
                          <a:solidFill>
                            <a:schemeClr val="tx1"/>
                          </a:solidFill>
                        </a:rPr>
                        <a:t>POCO COMUN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ES_tradnl" sz="1000" b="1" noProof="0" smtClean="0">
                          <a:solidFill>
                            <a:schemeClr val="tx1"/>
                          </a:solidFill>
                        </a:rPr>
                        <a:t>Detección</a:t>
                      </a:r>
                    </a:p>
                    <a:p>
                      <a:pPr algn="ctr"/>
                      <a:r>
                        <a:rPr lang="es-ES_tradnl" sz="1000" b="1" noProof="0" smtClean="0">
                          <a:solidFill>
                            <a:schemeClr val="tx1"/>
                          </a:solidFill>
                        </a:rPr>
                        <a:t>FACIL</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s-ES_tradnl" sz="1000" b="1" noProof="0" smtClean="0">
                          <a:solidFill>
                            <a:schemeClr val="tx1"/>
                          </a:solidFill>
                        </a:rPr>
                        <a:t>Im</a:t>
                      </a:r>
                      <a:r>
                        <a:rPr lang="es-ES_tradnl" sz="1000" b="1" baseline="0" noProof="0" smtClean="0">
                          <a:solidFill>
                            <a:schemeClr val="tx1"/>
                          </a:solidFill>
                        </a:rPr>
                        <a:t>pacto</a:t>
                      </a:r>
                    </a:p>
                    <a:p>
                      <a:pPr algn="ctr"/>
                      <a:r>
                        <a:rPr lang="es-ES_tradnl" sz="1000" b="1" noProof="0" smtClean="0">
                          <a:solidFill>
                            <a:schemeClr val="tx1"/>
                          </a:solidFill>
                        </a:rPr>
                        <a:t>MODERADO</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51035">
                <a:tc>
                  <a:txBody>
                    <a:bodyPr/>
                    <a:lstStyle/>
                    <a:p>
                      <a:pPr algn="l">
                        <a:lnSpc>
                          <a:spcPct val="115000"/>
                        </a:lnSpc>
                        <a:spcAft>
                          <a:spcPts val="1000"/>
                        </a:spcAft>
                      </a:pPr>
                      <a:r>
                        <a:rPr lang="es-ES_tradnl" sz="800" noProof="0" dirty="0" smtClean="0">
                          <a:solidFill>
                            <a:schemeClr val="tx2"/>
                          </a:solidFill>
                          <a:latin typeface="Calibri"/>
                          <a:ea typeface="Calibri"/>
                          <a:cs typeface="Calibri"/>
                        </a:rPr>
                        <a:t>Considere la probabilidad de que alguien pueda engañar a los usuarios a enviar una petición a su aplicación web. Cualquier aplicación o código HTML al que acceden sus usuarios podría realizar este engaño.</a:t>
                      </a:r>
                      <a:endParaRPr lang="es-ES_tradnl" sz="800" noProof="0" dirty="0">
                        <a:solidFill>
                          <a:schemeClr val="tx2"/>
                        </a:solidFill>
                        <a:latin typeface="Calibri"/>
                        <a:cs typeface="Calibri"/>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lnSpc>
                          <a:spcPct val="115000"/>
                        </a:lnSpc>
                        <a:spcAft>
                          <a:spcPts val="1000"/>
                        </a:spcAft>
                      </a:pPr>
                      <a:r>
                        <a:rPr lang="es-ES_tradnl" sz="800" noProof="0" dirty="0" smtClean="0">
                          <a:solidFill>
                            <a:schemeClr val="tx2"/>
                          </a:solidFill>
                          <a:latin typeface="Calibri"/>
                          <a:ea typeface="Calibri"/>
                          <a:cs typeface="Calibri"/>
                        </a:rPr>
                        <a:t>Un atacante crea enlaces a redirecciones no validadas y engaña a las víctimas para que hagan clic en dichos enlaces. Las víctimas son más propensas a hacer clic sobre ellos ya que el enlace lleva a una aplicación en la que se confía. El atacante tiene como objetivo los destinos inseguros para evadir los controles de seguridad.</a:t>
                      </a:r>
                      <a:endParaRPr lang="es-ES_tradnl" sz="800" noProof="0" dirty="0">
                        <a:solidFill>
                          <a:schemeClr val="tx2"/>
                        </a:solidFill>
                        <a:latin typeface="Calibri"/>
                        <a:cs typeface="Calibri"/>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l">
                        <a:lnSpc>
                          <a:spcPct val="115000"/>
                        </a:lnSpc>
                        <a:spcAft>
                          <a:spcPts val="1000"/>
                        </a:spcAft>
                      </a:pPr>
                      <a:r>
                        <a:rPr lang="es-ES_tradnl" sz="800" noProof="0" dirty="0" smtClean="0">
                          <a:solidFill>
                            <a:schemeClr val="tx2"/>
                          </a:solidFill>
                          <a:latin typeface="Calibri"/>
                          <a:ea typeface="Calibri"/>
                          <a:cs typeface="Calibri"/>
                        </a:rPr>
                        <a:t>Con frecuencia, las aplicaciones redirigen a los usuarios a otras páginas, o utilizan destinos internos de forma similar. Algunas veces la página de destino se especifica en un parámetro no validado, permitiendo a los atacantes elegir dicha página.</a:t>
                      </a:r>
                    </a:p>
                    <a:p>
                      <a:pPr algn="l">
                        <a:lnSpc>
                          <a:spcPct val="115000"/>
                        </a:lnSpc>
                        <a:spcAft>
                          <a:spcPts val="1000"/>
                        </a:spcAft>
                      </a:pPr>
                      <a:r>
                        <a:rPr lang="es-ES_tradnl" sz="800" noProof="0" dirty="0" smtClean="0">
                          <a:solidFill>
                            <a:schemeClr val="tx2"/>
                          </a:solidFill>
                          <a:latin typeface="Calibri"/>
                          <a:ea typeface="Calibri"/>
                          <a:cs typeface="Calibri"/>
                        </a:rPr>
                        <a:t>Detectar redirecciones sin validar es fácil. Se trata de buscar redirecciones donde el usuario puede establecer la dirección URL completa. Verificar reenvíos sin validar resulta más complicado ya que apuntan a páginas privadas.</a:t>
                      </a:r>
                      <a:endParaRPr lang="es-ES_tradnl" sz="800" b="0" baseline="0" noProof="0" dirty="0" smtClean="0">
                        <a:solidFill>
                          <a:schemeClr val="tx2"/>
                        </a:solidFill>
                        <a:latin typeface="Calibri"/>
                        <a:cs typeface="Calibri"/>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l">
                        <a:lnSpc>
                          <a:spcPct val="115000"/>
                        </a:lnSpc>
                        <a:spcAft>
                          <a:spcPts val="1000"/>
                        </a:spcAft>
                      </a:pPr>
                      <a:r>
                        <a:rPr lang="es-ES_tradnl" sz="800" noProof="0" dirty="0" smtClean="0">
                          <a:solidFill>
                            <a:schemeClr val="tx2"/>
                          </a:solidFill>
                          <a:latin typeface="Calibri"/>
                          <a:ea typeface="Calibri"/>
                          <a:cs typeface="Calibri"/>
                        </a:rPr>
                        <a:t>Estas redirecciones pueden intentar instalar código malicioso o engañar a las víctimas para que revelen contraseñas u otra información sensible. El uso de reenvíos inseguros puede permitir evadir el control de acceso.</a:t>
                      </a:r>
                      <a:endParaRPr lang="es-ES_tradnl" sz="800" noProof="0" dirty="0">
                        <a:solidFill>
                          <a:schemeClr val="tx2"/>
                        </a:solidFill>
                        <a:latin typeface="Calibri"/>
                        <a:cs typeface="Calibri"/>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lnSpc>
                          <a:spcPct val="115000"/>
                        </a:lnSpc>
                        <a:spcAft>
                          <a:spcPts val="1000"/>
                        </a:spcAft>
                      </a:pPr>
                      <a:r>
                        <a:rPr lang="es-ES_tradnl" sz="800" noProof="0" dirty="0" smtClean="0">
                          <a:solidFill>
                            <a:schemeClr val="tx2"/>
                          </a:solidFill>
                          <a:latin typeface="Calibri"/>
                          <a:ea typeface="Calibri"/>
                          <a:cs typeface="Calibri"/>
                        </a:rPr>
                        <a:t>Considere el valor de negocio de conservar la confianza de sus usuarios. ¿Qué pasaría si sus usuarios son infectados con código malicioso? ¿Qué ocurriría si los atacantes pudieran acceder a operativas que sólo debieran estar disponibles de forma interna?</a:t>
                      </a:r>
                      <a:endParaRPr lang="es-ES_tradnl" sz="800" noProof="0" dirty="0" smtClean="0">
                        <a:solidFill>
                          <a:schemeClr val="tx2"/>
                        </a:solidFill>
                        <a:latin typeface="Calibri"/>
                        <a:cs typeface="Calibri"/>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553200"/>
            <a:ext cx="3383280" cy="2590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200" b="1" dirty="0" smtClean="0">
                <a:solidFill>
                  <a:schemeClr val="tx2"/>
                </a:solidFill>
              </a:rPr>
              <a:t>Ejemplos de Escenarios de Ataque</a:t>
            </a:r>
            <a:endParaRPr lang="es-ES_tradnl" sz="1200" dirty="0" smtClean="0">
              <a:solidFill>
                <a:schemeClr val="tx2"/>
              </a:solidFill>
            </a:endParaRPr>
          </a:p>
          <a:p>
            <a:pPr algn="just">
              <a:lnSpc>
                <a:spcPct val="115000"/>
              </a:lnSpc>
              <a:spcAft>
                <a:spcPts val="1000"/>
              </a:spcAft>
            </a:pPr>
            <a:r>
              <a:rPr lang="es-ES_tradnl" sz="800" u="sng" dirty="0" smtClean="0">
                <a:solidFill>
                  <a:schemeClr val="tx2"/>
                </a:solidFill>
                <a:latin typeface="Calibri"/>
                <a:ea typeface="Calibri"/>
                <a:cs typeface="Calibri"/>
              </a:rPr>
              <a:t>Escenario #1</a:t>
            </a:r>
            <a:r>
              <a:rPr lang="es-ES_tradnl" sz="800" dirty="0" smtClean="0">
                <a:solidFill>
                  <a:schemeClr val="tx2"/>
                </a:solidFill>
                <a:latin typeface="Calibri"/>
                <a:ea typeface="Calibri"/>
                <a:cs typeface="Calibri"/>
              </a:rPr>
              <a:t>: La aplicación tiene una página llamada “</a:t>
            </a:r>
            <a:r>
              <a:rPr lang="es-ES_tradnl" sz="800" dirty="0" err="1" smtClean="0">
                <a:solidFill>
                  <a:schemeClr val="tx2"/>
                </a:solidFill>
                <a:latin typeface="Calibri"/>
                <a:ea typeface="Calibri"/>
                <a:cs typeface="Calibri"/>
              </a:rPr>
              <a:t>redirect.jsp</a:t>
            </a:r>
            <a:r>
              <a:rPr lang="es-ES_tradnl" sz="800" dirty="0" smtClean="0">
                <a:solidFill>
                  <a:schemeClr val="tx2"/>
                </a:solidFill>
                <a:latin typeface="Calibri"/>
                <a:ea typeface="Calibri"/>
                <a:cs typeface="Calibri"/>
              </a:rPr>
              <a:t>” que recibe un único parámetro llamado “</a:t>
            </a:r>
            <a:r>
              <a:rPr lang="es-ES_tradnl" sz="800" dirty="0" err="1" smtClean="0">
                <a:solidFill>
                  <a:schemeClr val="tx2"/>
                </a:solidFill>
                <a:latin typeface="Calibri"/>
                <a:ea typeface="Calibri"/>
                <a:cs typeface="Calibri"/>
              </a:rPr>
              <a:t>url</a:t>
            </a:r>
            <a:r>
              <a:rPr lang="es-ES_tradnl" sz="800" dirty="0" smtClean="0">
                <a:solidFill>
                  <a:schemeClr val="tx2"/>
                </a:solidFill>
                <a:latin typeface="Calibri"/>
                <a:ea typeface="Calibri"/>
                <a:cs typeface="Calibri"/>
              </a:rPr>
              <a:t>”. El atacante compone una URL maliciosa que redirige a los usuarios a una aplicación que realiza el </a:t>
            </a:r>
            <a:r>
              <a:rPr lang="es-ES_tradnl" sz="800" dirty="0" err="1" smtClean="0">
                <a:solidFill>
                  <a:schemeClr val="tx2"/>
                </a:solidFill>
                <a:latin typeface="Calibri"/>
                <a:ea typeface="Calibri"/>
                <a:cs typeface="Calibri"/>
              </a:rPr>
              <a:t>phishing</a:t>
            </a:r>
            <a:r>
              <a:rPr lang="es-ES_tradnl" sz="800" dirty="0" smtClean="0">
                <a:solidFill>
                  <a:schemeClr val="tx2"/>
                </a:solidFill>
                <a:latin typeface="Calibri"/>
                <a:ea typeface="Calibri"/>
                <a:cs typeface="Calibri"/>
              </a:rPr>
              <a:t> e instala código malicioso.</a:t>
            </a:r>
          </a:p>
          <a:p>
            <a:pPr algn="just">
              <a:lnSpc>
                <a:spcPct val="115000"/>
              </a:lnSpc>
              <a:spcAft>
                <a:spcPts val="1000"/>
              </a:spcAft>
            </a:pPr>
            <a:r>
              <a:rPr lang="es-ES_tradnl" sz="800" dirty="0" smtClean="0">
                <a:solidFill>
                  <a:schemeClr val="tx2"/>
                </a:solidFill>
                <a:latin typeface="Calibri"/>
                <a:ea typeface="Calibri"/>
                <a:cs typeface="Calibri"/>
              </a:rPr>
              <a:t>http://</a:t>
            </a:r>
            <a:r>
              <a:rPr lang="es-ES_tradnl" sz="800" dirty="0" err="1" smtClean="0">
                <a:solidFill>
                  <a:schemeClr val="tx2"/>
                </a:solidFill>
                <a:latin typeface="Calibri"/>
                <a:ea typeface="Calibri"/>
                <a:cs typeface="Calibri"/>
              </a:rPr>
              <a:t>www.example.com</a:t>
            </a:r>
            <a:r>
              <a:rPr lang="es-ES_tradnl" sz="800" dirty="0" smtClean="0">
                <a:solidFill>
                  <a:schemeClr val="tx2"/>
                </a:solidFill>
                <a:latin typeface="Calibri"/>
                <a:ea typeface="Calibri"/>
                <a:cs typeface="Calibri"/>
              </a:rPr>
              <a:t>/</a:t>
            </a:r>
            <a:r>
              <a:rPr lang="es-ES_tradnl" sz="800" dirty="0" err="1" smtClean="0">
                <a:solidFill>
                  <a:schemeClr val="tx2"/>
                </a:solidFill>
                <a:latin typeface="Calibri"/>
                <a:ea typeface="Calibri"/>
                <a:cs typeface="Calibri"/>
              </a:rPr>
              <a:t>redirect.jsp?url</a:t>
            </a:r>
            <a:r>
              <a:rPr lang="es-ES_tradnl" sz="800" dirty="0" smtClean="0">
                <a:solidFill>
                  <a:schemeClr val="tx2"/>
                </a:solidFill>
                <a:latin typeface="Calibri"/>
                <a:ea typeface="Calibri"/>
                <a:cs typeface="Calibri"/>
              </a:rPr>
              <a:t>=</a:t>
            </a:r>
            <a:r>
              <a:rPr lang="es-ES_tradnl" sz="800" dirty="0" err="1" smtClean="0">
                <a:solidFill>
                  <a:schemeClr val="tx2"/>
                </a:solidFill>
                <a:latin typeface="Calibri"/>
                <a:ea typeface="Calibri"/>
                <a:cs typeface="Calibri"/>
              </a:rPr>
              <a:t>evil.com</a:t>
            </a:r>
            <a:endParaRPr lang="es-ES_tradnl" sz="800" dirty="0" smtClean="0">
              <a:solidFill>
                <a:schemeClr val="tx2"/>
              </a:solidFill>
              <a:latin typeface="Calibri"/>
              <a:ea typeface="Calibri"/>
              <a:cs typeface="Calibri"/>
            </a:endParaRPr>
          </a:p>
          <a:p>
            <a:pPr algn="just">
              <a:lnSpc>
                <a:spcPct val="115000"/>
              </a:lnSpc>
              <a:spcAft>
                <a:spcPts val="1000"/>
              </a:spcAft>
            </a:pPr>
            <a:r>
              <a:rPr lang="es-ES_tradnl" sz="800" u="sng" dirty="0" smtClean="0">
                <a:solidFill>
                  <a:schemeClr val="tx2"/>
                </a:solidFill>
                <a:latin typeface="Calibri"/>
                <a:ea typeface="Calibri"/>
                <a:cs typeface="Calibri"/>
              </a:rPr>
              <a:t>Escenario #2</a:t>
            </a:r>
            <a:r>
              <a:rPr lang="es-ES_tradnl" sz="800" dirty="0" smtClean="0">
                <a:solidFill>
                  <a:schemeClr val="tx2"/>
                </a:solidFill>
                <a:latin typeface="Calibri"/>
                <a:ea typeface="Calibri"/>
                <a:cs typeface="Calibri"/>
              </a:rPr>
              <a:t>: </a:t>
            </a:r>
          </a:p>
          <a:p>
            <a:pPr algn="just">
              <a:lnSpc>
                <a:spcPct val="115000"/>
              </a:lnSpc>
              <a:spcAft>
                <a:spcPts val="1000"/>
              </a:spcAft>
            </a:pPr>
            <a:r>
              <a:rPr lang="es-ES_tradnl" sz="800" dirty="0" smtClean="0">
                <a:solidFill>
                  <a:schemeClr val="tx2"/>
                </a:solidFill>
                <a:latin typeface="Calibri"/>
                <a:ea typeface="Calibri"/>
                <a:cs typeface="Calibri"/>
              </a:rPr>
              <a:t>La aplicación utiliza destinos para redirigir las peticiones entre distintas partes de la aplicación. Para facilitar esto, algunas páginas utilizan un parámetro para indicar dónde será dirigido el usuario si la transacción es correcta. En este caso, el atacante compone una URL que evadirá el control de acceso de la aplicación y llevará al atacante a una función de administración a la que en una situación habitual no debería tener acceso.</a:t>
            </a:r>
          </a:p>
          <a:p>
            <a:pPr algn="just">
              <a:lnSpc>
                <a:spcPct val="115000"/>
              </a:lnSpc>
              <a:spcAft>
                <a:spcPts val="1000"/>
              </a:spcAft>
            </a:pPr>
            <a:r>
              <a:rPr lang="es-ES_tradnl" sz="800" dirty="0" smtClean="0">
                <a:solidFill>
                  <a:schemeClr val="tx2"/>
                </a:solidFill>
                <a:latin typeface="Calibri"/>
                <a:ea typeface="Calibri"/>
                <a:cs typeface="Calibri"/>
              </a:rPr>
              <a:t>http://</a:t>
            </a:r>
            <a:r>
              <a:rPr lang="es-ES_tradnl" sz="800" dirty="0" err="1" smtClean="0">
                <a:solidFill>
                  <a:schemeClr val="tx2"/>
                </a:solidFill>
                <a:latin typeface="Calibri"/>
                <a:ea typeface="Calibri"/>
                <a:cs typeface="Calibri"/>
              </a:rPr>
              <a:t>www.example.com</a:t>
            </a:r>
            <a:r>
              <a:rPr lang="es-ES_tradnl" sz="800" dirty="0" smtClean="0">
                <a:solidFill>
                  <a:schemeClr val="tx2"/>
                </a:solidFill>
                <a:latin typeface="Calibri"/>
                <a:ea typeface="Calibri"/>
                <a:cs typeface="Calibri"/>
              </a:rPr>
              <a:t>/</a:t>
            </a:r>
            <a:r>
              <a:rPr lang="es-ES_tradnl" sz="800" dirty="0" err="1" smtClean="0">
                <a:solidFill>
                  <a:schemeClr val="tx2"/>
                </a:solidFill>
                <a:latin typeface="Calibri"/>
                <a:ea typeface="Calibri"/>
                <a:cs typeface="Calibri"/>
              </a:rPr>
              <a:t>boring.jsp?fwd</a:t>
            </a:r>
            <a:r>
              <a:rPr lang="es-ES_tradnl" sz="800" dirty="0" smtClean="0">
                <a:solidFill>
                  <a:schemeClr val="tx2"/>
                </a:solidFill>
                <a:latin typeface="Calibri"/>
                <a:ea typeface="Calibri"/>
                <a:cs typeface="Calibri"/>
              </a:rPr>
              <a:t>=</a:t>
            </a:r>
            <a:r>
              <a:rPr lang="es-ES_tradnl" sz="800" dirty="0" err="1" smtClean="0">
                <a:solidFill>
                  <a:schemeClr val="tx2"/>
                </a:solidFill>
                <a:latin typeface="Calibri"/>
                <a:ea typeface="Calibri"/>
                <a:cs typeface="Calibri"/>
              </a:rPr>
              <a:t>admin.jsp</a:t>
            </a:r>
            <a:endParaRPr lang="es-ES_tradnl" sz="1000" dirty="0" smtClean="0">
              <a:solidFill>
                <a:schemeClr val="tx2"/>
              </a:solidFill>
            </a:endParaRPr>
          </a:p>
        </p:txBody>
      </p:sp>
      <p:sp>
        <p:nvSpPr>
          <p:cNvPr id="108" name="Rectangle 107"/>
          <p:cNvSpPr/>
          <p:nvPr/>
        </p:nvSpPr>
        <p:spPr>
          <a:xfrm>
            <a:off x="0" y="3733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200" b="1" dirty="0" smtClean="0">
                <a:solidFill>
                  <a:schemeClr val="tx2"/>
                </a:solidFill>
              </a:rPr>
              <a:t>¿Soy vulnerable?</a:t>
            </a:r>
          </a:p>
          <a:p>
            <a:pPr>
              <a:lnSpc>
                <a:spcPct val="115000"/>
              </a:lnSpc>
              <a:spcAft>
                <a:spcPts val="1000"/>
              </a:spcAft>
            </a:pPr>
            <a:r>
              <a:rPr lang="es-ES_tradnl" sz="800" dirty="0" smtClean="0">
                <a:solidFill>
                  <a:schemeClr val="tx2"/>
                </a:solidFill>
                <a:latin typeface="Calibri"/>
                <a:ea typeface="Calibri"/>
                <a:cs typeface="Calibri"/>
              </a:rPr>
              <a:t>La mejor forma de averiguar si una aplicación dispone de redirecciones y re-envíos no validados, es verificar que:</a:t>
            </a:r>
          </a:p>
          <a:p>
            <a:pPr marL="342900" lvl="0" indent="-342900">
              <a:lnSpc>
                <a:spcPct val="115000"/>
              </a:lnSpc>
              <a:spcAft>
                <a:spcPts val="400"/>
              </a:spcAft>
              <a:buFont typeface="+mj-lt"/>
              <a:buAutoNum type="arabicPeriod"/>
              <a:tabLst>
                <a:tab pos="457200" algn="l"/>
              </a:tabLst>
            </a:pPr>
            <a:r>
              <a:rPr lang="es-ES_tradnl" sz="800" dirty="0" smtClean="0">
                <a:solidFill>
                  <a:schemeClr val="tx2"/>
                </a:solidFill>
                <a:latin typeface="Calibri"/>
                <a:ea typeface="Calibri"/>
                <a:cs typeface="Calibri"/>
              </a:rPr>
              <a:t>Se revisa el código para detectar el uso de redirecciones o reenvíos (llamados transferencias en .NET). Para cada uso, identificar si la URL objetivo se incluye en el valor de algún parámetro. Si es así, verificar que el parámetro se comprueba para que contenga únicamente un destino, o un recurso de un destino, válido.</a:t>
            </a:r>
          </a:p>
          <a:p>
            <a:pPr marL="342900" lvl="0" indent="-342900">
              <a:lnSpc>
                <a:spcPct val="115000"/>
              </a:lnSpc>
              <a:spcAft>
                <a:spcPts val="400"/>
              </a:spcAft>
              <a:buFont typeface="+mj-lt"/>
              <a:buAutoNum type="arabicPeriod"/>
              <a:tabLst>
                <a:tab pos="457200" algn="l"/>
              </a:tabLst>
            </a:pPr>
            <a:r>
              <a:rPr lang="es-ES_tradnl" sz="800" dirty="0" smtClean="0">
                <a:solidFill>
                  <a:schemeClr val="tx2"/>
                </a:solidFill>
                <a:latin typeface="Calibri"/>
                <a:ea typeface="Calibri"/>
                <a:cs typeface="Calibri"/>
              </a:rPr>
              <a:t>Además, recorrer la aplicación para observar si genera cualquier redirección (códigos de respuesta HTTP 300-307, típicamente 302). Analizar los parámetros facilitados antes de la redirección para ver si parecen ser una URL de destino o un recurso de dicha URL. Si es así, modificar la URL de destino y observar si la aplicación redirige al nuevo destino.</a:t>
            </a:r>
          </a:p>
          <a:p>
            <a:pPr marL="342900" lvl="0" indent="-342900">
              <a:lnSpc>
                <a:spcPct val="115000"/>
              </a:lnSpc>
              <a:spcAft>
                <a:spcPts val="400"/>
              </a:spcAft>
              <a:buFont typeface="+mj-lt"/>
              <a:buAutoNum type="arabicPeriod"/>
              <a:tabLst>
                <a:tab pos="457200" algn="l"/>
              </a:tabLst>
            </a:pPr>
            <a:r>
              <a:rPr lang="es-ES_tradnl" sz="800" dirty="0" smtClean="0">
                <a:solidFill>
                  <a:schemeClr val="tx2"/>
                </a:solidFill>
                <a:latin typeface="Calibri"/>
                <a:ea typeface="Calibri"/>
                <a:cs typeface="Calibri"/>
              </a:rPr>
              <a:t>Si el código no está disponible, se deben analizar todos los parámetros para ver si pudieran formar parte de una redirección o destino y modificarlos para comprobar su comportamiento. </a:t>
            </a:r>
          </a:p>
        </p:txBody>
      </p:sp>
      <p:sp>
        <p:nvSpPr>
          <p:cNvPr id="137" name="Rectangle 136"/>
          <p:cNvSpPr/>
          <p:nvPr/>
        </p:nvSpPr>
        <p:spPr>
          <a:xfrm>
            <a:off x="3474720" y="6553200"/>
            <a:ext cx="3383280" cy="2590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200" b="1" dirty="0" smtClean="0">
                <a:solidFill>
                  <a:schemeClr val="tx2"/>
                </a:solidFill>
              </a:rPr>
              <a:t>Referencias</a:t>
            </a:r>
          </a:p>
          <a:p>
            <a:pPr>
              <a:lnSpc>
                <a:spcPts val="1000"/>
              </a:lnSpc>
              <a:spcBef>
                <a:spcPts val="300"/>
              </a:spcBef>
              <a:spcAft>
                <a:spcPts val="300"/>
              </a:spcAft>
            </a:pPr>
            <a:r>
              <a:rPr lang="es-ES_tradnl" sz="1000" b="1" dirty="0" smtClean="0">
                <a:solidFill>
                  <a:schemeClr val="tx2"/>
                </a:solidFill>
              </a:rPr>
              <a:t>OWASP</a:t>
            </a:r>
            <a:endParaRPr lang="es-ES_tradnl" sz="1000" b="1" dirty="0" smtClean="0">
              <a:solidFill>
                <a:schemeClr val="tx2"/>
              </a:solidFill>
              <a:hlinkClick r:id="rId4"/>
            </a:endParaRPr>
          </a:p>
          <a:p>
            <a:pPr>
              <a:lnSpc>
                <a:spcPts val="1000"/>
              </a:lnSpc>
              <a:spcBef>
                <a:spcPts val="300"/>
              </a:spcBef>
              <a:spcAft>
                <a:spcPts val="300"/>
              </a:spcAft>
              <a:buFont typeface="Arial" pitchFamily="34" charset="0"/>
              <a:buChar char="•"/>
            </a:pPr>
            <a:r>
              <a:rPr lang="es-ES_tradnl" sz="1000" dirty="0" smtClean="0">
                <a:solidFill>
                  <a:schemeClr val="tx2"/>
                </a:solidFill>
              </a:rPr>
              <a:t> </a:t>
            </a:r>
            <a:r>
              <a:rPr lang="es-ES_tradnl" sz="800" u="sng" dirty="0" smtClean="0">
                <a:solidFill>
                  <a:schemeClr val="tx2"/>
                </a:solidFill>
                <a:hlinkClick r:id="rId5"/>
              </a:rPr>
              <a:t>OWASP Article on Open Redirects </a:t>
            </a:r>
            <a:endParaRPr lang="es-ES_tradnl" sz="800" u="sng" dirty="0" smtClean="0">
              <a:solidFill>
                <a:schemeClr val="tx2"/>
              </a:solidFill>
            </a:endParaRPr>
          </a:p>
          <a:p>
            <a:pPr>
              <a:lnSpc>
                <a:spcPts val="1000"/>
              </a:lnSpc>
              <a:spcBef>
                <a:spcPts val="300"/>
              </a:spcBef>
              <a:spcAft>
                <a:spcPts val="300"/>
              </a:spcAft>
              <a:buFont typeface="Arial" pitchFamily="34" charset="0"/>
              <a:buChar char="•"/>
            </a:pPr>
            <a:r>
              <a:rPr lang="es-ES_tradnl" sz="800" dirty="0" smtClean="0">
                <a:solidFill>
                  <a:schemeClr val="tx2"/>
                </a:solidFill>
              </a:rPr>
              <a:t> </a:t>
            </a:r>
            <a:r>
              <a:rPr lang="es-ES_tradnl" sz="800" u="sng" dirty="0" smtClean="0">
                <a:solidFill>
                  <a:schemeClr val="tx2"/>
                </a:solidFill>
                <a:hlinkClick r:id="rId6"/>
              </a:rPr>
              <a:t>ESAPI SecurityWrapperResponse sendRedirect() method</a:t>
            </a:r>
            <a:endParaRPr lang="es-ES_tradnl" sz="800" u="sng" dirty="0" smtClean="0">
              <a:solidFill>
                <a:schemeClr val="tx2"/>
              </a:solidFill>
            </a:endParaRPr>
          </a:p>
          <a:p>
            <a:pPr>
              <a:lnSpc>
                <a:spcPts val="1000"/>
              </a:lnSpc>
              <a:spcBef>
                <a:spcPts val="300"/>
              </a:spcBef>
              <a:spcAft>
                <a:spcPts val="300"/>
              </a:spcAft>
            </a:pPr>
            <a:endParaRPr lang="es-ES_tradnl" sz="1000" u="sng" dirty="0" smtClean="0">
              <a:solidFill>
                <a:schemeClr val="tx2"/>
              </a:solidFill>
            </a:endParaRPr>
          </a:p>
          <a:p>
            <a:pPr>
              <a:lnSpc>
                <a:spcPts val="1000"/>
              </a:lnSpc>
              <a:spcBef>
                <a:spcPts val="300"/>
              </a:spcBef>
              <a:spcAft>
                <a:spcPts val="300"/>
              </a:spcAft>
            </a:pPr>
            <a:r>
              <a:rPr lang="es-ES_tradnl" sz="1000" b="1" dirty="0" smtClean="0">
                <a:solidFill>
                  <a:schemeClr val="tx2"/>
                </a:solidFill>
              </a:rPr>
              <a:t>Externas</a:t>
            </a:r>
            <a:endParaRPr lang="es-ES_tradnl" sz="1000" b="1" dirty="0" smtClean="0">
              <a:solidFill>
                <a:schemeClr val="tx2"/>
              </a:solidFill>
              <a:hlinkClick r:id="rId7"/>
            </a:endParaRPr>
          </a:p>
          <a:p>
            <a:pPr>
              <a:lnSpc>
                <a:spcPts val="1000"/>
              </a:lnSpc>
              <a:spcBef>
                <a:spcPts val="300"/>
              </a:spcBef>
              <a:spcAft>
                <a:spcPts val="300"/>
              </a:spcAft>
              <a:buFont typeface="Arial" pitchFamily="34" charset="0"/>
              <a:buChar char="•"/>
            </a:pPr>
            <a:r>
              <a:rPr lang="es-ES_tradnl" sz="1000" dirty="0" smtClean="0">
                <a:solidFill>
                  <a:schemeClr val="tx2"/>
                </a:solidFill>
              </a:rPr>
              <a:t> </a:t>
            </a:r>
            <a:r>
              <a:rPr lang="es-ES_tradnl" sz="800" u="sng" dirty="0" smtClean="0">
                <a:solidFill>
                  <a:schemeClr val="tx2"/>
                </a:solidFill>
                <a:hlinkClick r:id="rId8"/>
              </a:rPr>
              <a:t>CWE Entry 601 on Open Redirects </a:t>
            </a:r>
          </a:p>
          <a:p>
            <a:pPr>
              <a:lnSpc>
                <a:spcPts val="1000"/>
              </a:lnSpc>
              <a:spcBef>
                <a:spcPts val="300"/>
              </a:spcBef>
              <a:spcAft>
                <a:spcPts val="300"/>
              </a:spcAft>
              <a:buFont typeface="Arial" pitchFamily="34" charset="0"/>
              <a:buChar char="•"/>
            </a:pPr>
            <a:r>
              <a:rPr lang="es-ES_tradnl" sz="800" dirty="0" smtClean="0">
                <a:solidFill>
                  <a:schemeClr val="tx2"/>
                </a:solidFill>
              </a:rPr>
              <a:t> </a:t>
            </a:r>
            <a:r>
              <a:rPr lang="es-ES_tradnl" sz="800" u="sng" dirty="0" smtClean="0">
                <a:solidFill>
                  <a:schemeClr val="tx2"/>
                </a:solidFill>
                <a:hlinkClick r:id="rId9"/>
              </a:rPr>
              <a:t>WASC Article on URL Redirector Abuse</a:t>
            </a:r>
            <a:endParaRPr lang="es-ES_tradnl" sz="800" u="sng" dirty="0" smtClean="0">
              <a:solidFill>
                <a:schemeClr val="tx2"/>
              </a:solidFill>
            </a:endParaRPr>
          </a:p>
          <a:p>
            <a:pPr>
              <a:lnSpc>
                <a:spcPts val="1000"/>
              </a:lnSpc>
              <a:spcBef>
                <a:spcPts val="300"/>
              </a:spcBef>
              <a:spcAft>
                <a:spcPts val="300"/>
              </a:spcAft>
              <a:buFont typeface="Arial" pitchFamily="34" charset="0"/>
              <a:buChar char="•"/>
            </a:pPr>
            <a:r>
              <a:rPr lang="es-ES_tradnl" sz="800" dirty="0" smtClean="0">
                <a:solidFill>
                  <a:schemeClr val="tx2"/>
                </a:solidFill>
              </a:rPr>
              <a:t> </a:t>
            </a:r>
            <a:r>
              <a:rPr lang="es-ES_tradnl" sz="800" u="sng" dirty="0" smtClean="0">
                <a:solidFill>
                  <a:schemeClr val="tx2"/>
                </a:solidFill>
                <a:hlinkClick r:id="rId10"/>
              </a:rPr>
              <a:t>Google blog article on the dangers of open redirects</a:t>
            </a:r>
            <a:endParaRPr lang="es-ES_tradnl" sz="800" u="sng" dirty="0" smtClean="0">
              <a:solidFill>
                <a:schemeClr val="tx2"/>
              </a:solidFill>
            </a:endParaRPr>
          </a:p>
          <a:p>
            <a:pPr>
              <a:lnSpc>
                <a:spcPts val="1000"/>
              </a:lnSpc>
              <a:spcBef>
                <a:spcPts val="300"/>
              </a:spcBef>
              <a:spcAft>
                <a:spcPts val="300"/>
              </a:spcAft>
              <a:buFont typeface="Arial" pitchFamily="34" charset="0"/>
              <a:buChar char="•"/>
            </a:pPr>
            <a:endParaRPr lang="es-ES_tradnl" sz="1000" u="sng" dirty="0" smtClean="0">
              <a:solidFill>
                <a:schemeClr val="tx2"/>
              </a:solidFill>
            </a:endParaRPr>
          </a:p>
        </p:txBody>
      </p:sp>
      <p:sp>
        <p:nvSpPr>
          <p:cNvPr id="109" name="Rectangle 108"/>
          <p:cNvSpPr/>
          <p:nvPr/>
        </p:nvSpPr>
        <p:spPr>
          <a:xfrm>
            <a:off x="3474720" y="3733800"/>
            <a:ext cx="3383280"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200" b="1" dirty="0" smtClean="0">
                <a:solidFill>
                  <a:schemeClr val="tx2"/>
                </a:solidFill>
              </a:rPr>
              <a:t>¿Como puedo evitar esto?</a:t>
            </a:r>
          </a:p>
          <a:p>
            <a:pPr>
              <a:lnSpc>
                <a:spcPct val="115000"/>
              </a:lnSpc>
              <a:spcAft>
                <a:spcPts val="1000"/>
              </a:spcAft>
            </a:pPr>
            <a:r>
              <a:rPr lang="es-ES_tradnl" sz="800" dirty="0" smtClean="0">
                <a:solidFill>
                  <a:schemeClr val="tx2"/>
                </a:solidFill>
                <a:latin typeface="Calibri"/>
                <a:ea typeface="Calibri"/>
                <a:cs typeface="Calibri"/>
              </a:rPr>
              <a:t>Puede realizarse un uso seguro de redirecciones y re-envíos de varias maneras:</a:t>
            </a:r>
          </a:p>
          <a:p>
            <a:pPr marL="342900" lvl="0" indent="-342900">
              <a:lnSpc>
                <a:spcPct val="115000"/>
              </a:lnSpc>
              <a:spcAft>
                <a:spcPts val="0"/>
              </a:spcAft>
              <a:buFont typeface="+mj-lt"/>
              <a:buAutoNum type="arabicPeriod"/>
              <a:tabLst>
                <a:tab pos="457200" algn="l"/>
              </a:tabLst>
            </a:pPr>
            <a:r>
              <a:rPr lang="es-ES_tradnl" sz="800" dirty="0" smtClean="0">
                <a:solidFill>
                  <a:schemeClr val="tx2"/>
                </a:solidFill>
                <a:latin typeface="Calibri"/>
                <a:ea typeface="Calibri"/>
                <a:cs typeface="Calibri"/>
              </a:rPr>
              <a:t>Simplemente, evitando el uso de redirecciones y reenvíos.</a:t>
            </a:r>
          </a:p>
          <a:p>
            <a:pPr marL="342900" lvl="0" indent="-342900">
              <a:lnSpc>
                <a:spcPct val="115000"/>
              </a:lnSpc>
              <a:spcAft>
                <a:spcPts val="0"/>
              </a:spcAft>
              <a:buFont typeface="+mj-lt"/>
              <a:buAutoNum type="arabicPeriod"/>
              <a:tabLst>
                <a:tab pos="457200" algn="l"/>
              </a:tabLst>
            </a:pPr>
            <a:r>
              <a:rPr lang="es-ES_tradnl" sz="800" dirty="0" smtClean="0">
                <a:solidFill>
                  <a:schemeClr val="tx2"/>
                </a:solidFill>
                <a:latin typeface="Calibri"/>
                <a:ea typeface="Calibri"/>
                <a:cs typeface="Calibri"/>
              </a:rPr>
              <a:t>Si se utiliza, no involucrar parámetros manipulables por el usuario para definir el destino. Generalmente, esto puede realizarse. </a:t>
            </a:r>
          </a:p>
          <a:p>
            <a:pPr marL="342900" lvl="0" indent="-342900">
              <a:lnSpc>
                <a:spcPct val="115000"/>
              </a:lnSpc>
              <a:spcAft>
                <a:spcPts val="0"/>
              </a:spcAft>
              <a:buFont typeface="+mj-lt"/>
              <a:buAutoNum type="arabicPeriod"/>
              <a:tabLst>
                <a:tab pos="457200" algn="l"/>
              </a:tabLst>
            </a:pPr>
            <a:r>
              <a:rPr lang="es-ES_tradnl" sz="800" dirty="0" smtClean="0">
                <a:solidFill>
                  <a:schemeClr val="tx2"/>
                </a:solidFill>
                <a:latin typeface="Calibri"/>
                <a:ea typeface="Calibri"/>
                <a:cs typeface="Calibri"/>
              </a:rPr>
              <a:t>Si los parámetros de destino no pueden evitarse, asegúrese de que el valor facilitado es </a:t>
            </a:r>
            <a:r>
              <a:rPr lang="es-ES_tradnl" sz="800" b="1" dirty="0" smtClean="0">
                <a:solidFill>
                  <a:schemeClr val="tx2"/>
                </a:solidFill>
                <a:latin typeface="Calibri"/>
                <a:ea typeface="Calibri"/>
                <a:cs typeface="Calibri"/>
              </a:rPr>
              <a:t>válido</a:t>
            </a:r>
            <a:r>
              <a:rPr lang="es-ES_tradnl" sz="800" dirty="0" smtClean="0">
                <a:solidFill>
                  <a:schemeClr val="tx2"/>
                </a:solidFill>
                <a:latin typeface="Calibri"/>
                <a:ea typeface="Calibri"/>
                <a:cs typeface="Calibri"/>
              </a:rPr>
              <a:t> y </a:t>
            </a:r>
            <a:r>
              <a:rPr lang="es-ES_tradnl" sz="800" b="1" dirty="0" smtClean="0">
                <a:solidFill>
                  <a:schemeClr val="tx2"/>
                </a:solidFill>
                <a:latin typeface="Calibri"/>
                <a:ea typeface="Calibri"/>
                <a:cs typeface="Calibri"/>
              </a:rPr>
              <a:t>autorizado</a:t>
            </a:r>
            <a:r>
              <a:rPr lang="es-ES_tradnl" sz="800" dirty="0" smtClean="0">
                <a:solidFill>
                  <a:schemeClr val="tx2"/>
                </a:solidFill>
                <a:latin typeface="Calibri"/>
                <a:ea typeface="Calibri"/>
                <a:cs typeface="Calibri"/>
              </a:rPr>
              <a:t> para el usuario. Se recomienda que el valor de cualquier parámetro de destino sea un valor de mapeo, en lugar de la dirección, o parte de la dirección, de la URL y en el código del servidor traducir dicho valor a la dirección URL de destino. Las aplicaciones pueden utilizar ESAPI para sobrescribir el método “</a:t>
            </a:r>
            <a:r>
              <a:rPr lang="es-ES_tradnl" sz="800" dirty="0" err="1" smtClean="0">
                <a:solidFill>
                  <a:schemeClr val="tx2"/>
                </a:solidFill>
                <a:latin typeface="Calibri"/>
                <a:ea typeface="Calibri"/>
                <a:cs typeface="Calibri"/>
              </a:rPr>
              <a:t>sendRedirect</a:t>
            </a:r>
            <a:r>
              <a:rPr lang="es-ES_tradnl" sz="800" dirty="0" smtClean="0">
                <a:solidFill>
                  <a:schemeClr val="tx2"/>
                </a:solidFill>
                <a:latin typeface="Calibri"/>
                <a:ea typeface="Calibri"/>
                <a:cs typeface="Calibri"/>
              </a:rPr>
              <a:t>()” y asegurarse de que todos los destinos redirigidos son seguros.</a:t>
            </a:r>
          </a:p>
          <a:p>
            <a:pPr>
              <a:lnSpc>
                <a:spcPct val="115000"/>
              </a:lnSpc>
              <a:spcAft>
                <a:spcPts val="1000"/>
              </a:spcAft>
            </a:pPr>
            <a:r>
              <a:rPr lang="es-ES_tradnl" sz="800" dirty="0" smtClean="0">
                <a:solidFill>
                  <a:schemeClr val="tx2"/>
                </a:solidFill>
                <a:latin typeface="Calibri"/>
                <a:ea typeface="Calibri"/>
                <a:cs typeface="Calibri"/>
              </a:rPr>
              <a:t>Evitar estos problemas resulta extremadamente importante ya que son un blanco preferido por los </a:t>
            </a:r>
            <a:r>
              <a:rPr lang="es-ES_tradnl" sz="800" dirty="0" err="1" smtClean="0">
                <a:solidFill>
                  <a:schemeClr val="tx2"/>
                </a:solidFill>
                <a:latin typeface="Calibri"/>
                <a:ea typeface="Calibri"/>
                <a:cs typeface="Calibri"/>
              </a:rPr>
              <a:t>phishers</a:t>
            </a:r>
            <a:r>
              <a:rPr lang="es-ES_tradnl" sz="800" dirty="0" smtClean="0">
                <a:solidFill>
                  <a:schemeClr val="tx2"/>
                </a:solidFill>
                <a:latin typeface="Calibri"/>
                <a:ea typeface="Calibri"/>
                <a:cs typeface="Calibri"/>
              </a:rPr>
              <a:t> que intentan ganarse la confianza de los usuarios.</a:t>
            </a:r>
            <a:endParaRPr lang="es-ES_tradnl" sz="800" dirty="0">
              <a:solidFill>
                <a:schemeClr val="tx2"/>
              </a:solidFill>
              <a:latin typeface="Calibri"/>
              <a:ea typeface="Calibri"/>
              <a:cs typeface="Calibri"/>
            </a:endParaRPr>
          </a:p>
        </p:txBody>
      </p:sp>
      <p:sp>
        <p:nvSpPr>
          <p:cNvPr id="26" name="Title 25"/>
          <p:cNvSpPr>
            <a:spLocks noGrp="1"/>
          </p:cNvSpPr>
          <p:nvPr>
            <p:ph type="title"/>
          </p:nvPr>
        </p:nvSpPr>
        <p:spPr>
          <a:xfrm>
            <a:off x="1371600" y="0"/>
            <a:ext cx="5486400" cy="381001"/>
          </a:xfrm>
        </p:spPr>
        <p:txBody>
          <a:bodyPr/>
          <a:lstStyle/>
          <a:p>
            <a:r>
              <a:rPr lang="es-ES_tradnl" sz="2000" dirty="0" smtClean="0"/>
              <a:t>Redirecciones y reenvíos no validados </a:t>
            </a:r>
            <a:endParaRPr lang="es-ES_tradnl" sz="2000" dirty="0"/>
          </a:p>
        </p:txBody>
      </p:sp>
      <p:sp>
        <p:nvSpPr>
          <p:cNvPr id="27" name="Text Placeholder 26"/>
          <p:cNvSpPr>
            <a:spLocks noGrp="1"/>
          </p:cNvSpPr>
          <p:nvPr>
            <p:ph type="body" sz="quarter" idx="10"/>
          </p:nvPr>
        </p:nvSpPr>
        <p:spPr>
          <a:xfrm>
            <a:off x="0" y="1"/>
            <a:ext cx="1143000" cy="381000"/>
          </a:xfrm>
        </p:spPr>
        <p:txBody>
          <a:bodyPr/>
          <a:lstStyle/>
          <a:p>
            <a:r>
              <a:rPr lang="en-US" sz="2200" dirty="0" smtClean="0"/>
              <a:t>A10</a:t>
            </a:r>
            <a:endParaRPr lang="en-US" sz="2200" dirty="0"/>
          </a:p>
        </p:txBody>
      </p:sp>
      <p:grpSp>
        <p:nvGrpSpPr>
          <p:cNvPr id="64" name="Group 63"/>
          <p:cNvGrpSpPr/>
          <p:nvPr/>
        </p:nvGrpSpPr>
        <p:grpSpPr>
          <a:xfrm>
            <a:off x="160237" y="490220"/>
            <a:ext cx="6524891" cy="633525"/>
            <a:chOff x="160237" y="937835"/>
            <a:chExt cx="6524891" cy="633525"/>
          </a:xfrm>
        </p:grpSpPr>
        <p:grpSp>
          <p:nvGrpSpPr>
            <p:cNvPr id="65" name="Group 115"/>
            <p:cNvGrpSpPr>
              <a:grpSpLocks/>
            </p:cNvGrpSpPr>
            <p:nvPr/>
          </p:nvGrpSpPr>
          <p:grpSpPr bwMode="auto">
            <a:xfrm>
              <a:off x="2450457" y="1073877"/>
              <a:ext cx="1449386" cy="381000"/>
              <a:chOff x="2418" y="2736"/>
              <a:chExt cx="750" cy="288"/>
            </a:xfrm>
          </p:grpSpPr>
          <p:sp>
            <p:nvSpPr>
              <p:cNvPr id="80"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es-ES_tradnl" sz="900" b="1" smtClean="0"/>
                  <a:t>           Deficiencias</a:t>
                </a:r>
              </a:p>
              <a:p>
                <a:pPr algn="r" eaLnBrk="0" hangingPunct="0"/>
                <a:r>
                  <a:rPr lang="es-ES_tradnl" sz="900" b="1" smtClean="0"/>
                  <a:t>de Seguridad</a:t>
                </a:r>
                <a:endParaRPr lang="es-ES_tradnl" sz="900" b="1"/>
              </a:p>
            </p:txBody>
          </p:sp>
          <p:sp>
            <p:nvSpPr>
              <p:cNvPr id="81"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s-ES_tradnl" sz="900" b="1"/>
              </a:p>
            </p:txBody>
          </p:sp>
        </p:grpSp>
        <p:grpSp>
          <p:nvGrpSpPr>
            <p:cNvPr id="66" name="Group 63"/>
            <p:cNvGrpSpPr>
              <a:grpSpLocks/>
            </p:cNvGrpSpPr>
            <p:nvPr/>
          </p:nvGrpSpPr>
          <p:grpSpPr bwMode="auto">
            <a:xfrm>
              <a:off x="533488" y="937835"/>
              <a:ext cx="139699" cy="328736"/>
              <a:chOff x="214" y="1222"/>
              <a:chExt cx="288" cy="673"/>
            </a:xfrm>
          </p:grpSpPr>
          <p:sp>
            <p:nvSpPr>
              <p:cNvPr id="75" name="Oval 64"/>
              <p:cNvSpPr>
                <a:spLocks noChangeArrowheads="1"/>
              </p:cNvSpPr>
              <p:nvPr/>
            </p:nvSpPr>
            <p:spPr bwMode="auto">
              <a:xfrm>
                <a:off x="262" y="1222"/>
                <a:ext cx="192" cy="192"/>
              </a:xfrm>
              <a:prstGeom prst="ellipse">
                <a:avLst/>
              </a:prstGeom>
              <a:noFill/>
              <a:ln w="19050" algn="ctr">
                <a:solidFill>
                  <a:schemeClr val="bg1"/>
                </a:solidFill>
                <a:round/>
                <a:headEnd/>
                <a:tailEnd/>
              </a:ln>
            </p:spPr>
            <p:txBody>
              <a:bodyPr wrap="none" anchor="ctr"/>
              <a:lstStyle/>
              <a:p>
                <a:pPr eaLnBrk="0" hangingPunct="0"/>
                <a:endParaRPr lang="es-ES_tradnl" sz="900" b="1"/>
              </a:p>
            </p:txBody>
          </p:sp>
          <p:sp>
            <p:nvSpPr>
              <p:cNvPr id="76" name="Line 65"/>
              <p:cNvSpPr>
                <a:spLocks noChangeShapeType="1"/>
              </p:cNvSpPr>
              <p:nvPr/>
            </p:nvSpPr>
            <p:spPr bwMode="auto">
              <a:xfrm>
                <a:off x="358" y="1463"/>
                <a:ext cx="0" cy="240"/>
              </a:xfrm>
              <a:prstGeom prst="line">
                <a:avLst/>
              </a:prstGeom>
              <a:noFill/>
              <a:ln w="19050">
                <a:solidFill>
                  <a:schemeClr val="bg1"/>
                </a:solidFill>
                <a:round/>
                <a:headEnd/>
                <a:tailEnd/>
              </a:ln>
            </p:spPr>
            <p:txBody>
              <a:bodyPr wrap="none" anchor="ctr"/>
              <a:lstStyle/>
              <a:p>
                <a:endParaRPr lang="es-ES_tradnl" sz="900" b="1"/>
              </a:p>
            </p:txBody>
          </p:sp>
          <p:sp>
            <p:nvSpPr>
              <p:cNvPr id="77" name="Line 66"/>
              <p:cNvSpPr>
                <a:spLocks noChangeShapeType="1"/>
              </p:cNvSpPr>
              <p:nvPr/>
            </p:nvSpPr>
            <p:spPr bwMode="auto">
              <a:xfrm flipH="1">
                <a:off x="214"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78" name="Line 67"/>
              <p:cNvSpPr>
                <a:spLocks noChangeShapeType="1"/>
              </p:cNvSpPr>
              <p:nvPr/>
            </p:nvSpPr>
            <p:spPr bwMode="auto">
              <a:xfrm>
                <a:off x="358"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79" name="Line 68"/>
              <p:cNvSpPr>
                <a:spLocks noChangeShapeType="1"/>
              </p:cNvSpPr>
              <p:nvPr/>
            </p:nvSpPr>
            <p:spPr bwMode="auto">
              <a:xfrm>
                <a:off x="214" y="1559"/>
                <a:ext cx="288" cy="0"/>
              </a:xfrm>
              <a:prstGeom prst="line">
                <a:avLst/>
              </a:prstGeom>
              <a:noFill/>
              <a:ln w="19050">
                <a:solidFill>
                  <a:schemeClr val="bg1"/>
                </a:solidFill>
                <a:round/>
                <a:headEnd/>
                <a:tailEnd/>
              </a:ln>
            </p:spPr>
            <p:txBody>
              <a:bodyPr wrap="none" anchor="ctr"/>
              <a:lstStyle/>
              <a:p>
                <a:endParaRPr lang="es-ES_tradnl" sz="900" b="1"/>
              </a:p>
            </p:txBody>
          </p:sp>
        </p:grpSp>
        <p:sp>
          <p:nvSpPr>
            <p:cNvPr id="67"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s-ES_tradnl" sz="900" b="1" smtClean="0"/>
                <a:t>    Vectores</a:t>
              </a:r>
            </a:p>
            <a:p>
              <a:pPr eaLnBrk="0" hangingPunct="0"/>
              <a:r>
                <a:rPr lang="es-ES_tradnl" sz="900" b="1" smtClean="0"/>
                <a:t>de Ataque</a:t>
              </a:r>
              <a:endParaRPr lang="es-ES_tradnl" sz="900" b="1"/>
            </a:p>
          </p:txBody>
        </p:sp>
        <p:sp>
          <p:nvSpPr>
            <p:cNvPr id="68"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s-ES_tradnl" sz="900" b="1" dirty="0" smtClean="0">
                  <a:cs typeface="+mn-cs"/>
                </a:rPr>
                <a:t> Impactos</a:t>
              </a:r>
            </a:p>
            <a:p>
              <a:pPr eaLnBrk="0" hangingPunct="0">
                <a:defRPr/>
              </a:pPr>
              <a:r>
                <a:rPr lang="es-ES_tradnl" sz="900" b="1" dirty="0" smtClean="0"/>
                <a:t>Técnicos</a:t>
              </a:r>
              <a:endParaRPr lang="es-ES_tradnl" sz="900" b="1" dirty="0">
                <a:cs typeface="+mn-cs"/>
              </a:endParaRPr>
            </a:p>
          </p:txBody>
        </p:sp>
        <p:cxnSp>
          <p:nvCxnSpPr>
            <p:cNvPr id="69"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70"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71" name="AutoShape 140"/>
            <p:cNvCxnSpPr>
              <a:cxnSpLocks noChangeShapeType="1"/>
              <a:stCxn id="80"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72" name="Rectangle 89"/>
            <p:cNvSpPr>
              <a:spLocks noChangeArrowheads="1"/>
            </p:cNvSpPr>
            <p:nvPr/>
          </p:nvSpPr>
          <p:spPr bwMode="auto">
            <a:xfrm>
              <a:off x="160237" y="1202028"/>
              <a:ext cx="760056" cy="369332"/>
            </a:xfrm>
            <a:prstGeom prst="rect">
              <a:avLst/>
            </a:prstGeom>
            <a:noFill/>
            <a:ln w="9525" algn="ctr">
              <a:noFill/>
              <a:miter lim="800000"/>
              <a:headEnd/>
              <a:tailEnd/>
            </a:ln>
          </p:spPr>
          <p:txBody>
            <a:bodyPr wrap="none">
              <a:spAutoFit/>
            </a:bodyPr>
            <a:lstStyle/>
            <a:p>
              <a:pPr algn="ctr"/>
              <a:r>
                <a:rPr lang="es-ES_tradnl" sz="900" b="1" smtClean="0">
                  <a:solidFill>
                    <a:schemeClr val="bg1"/>
                  </a:solidFill>
                </a:rPr>
                <a:t>Agentes </a:t>
              </a:r>
            </a:p>
            <a:p>
              <a:pPr algn="ctr"/>
              <a:r>
                <a:rPr lang="es-ES_tradnl" sz="900" b="1" smtClean="0">
                  <a:solidFill>
                    <a:schemeClr val="bg1"/>
                  </a:solidFill>
                </a:rPr>
                <a:t>de amenaza</a:t>
              </a:r>
              <a:endParaRPr lang="es-ES_tradnl" sz="900" b="1">
                <a:solidFill>
                  <a:schemeClr val="bg1"/>
                </a:solidFill>
              </a:endParaRPr>
            </a:p>
          </p:txBody>
        </p:sp>
        <p:sp>
          <p:nvSpPr>
            <p:cNvPr id="73"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s-ES_tradnl" sz="900" b="1" smtClean="0"/>
                <a:t>Impactos en</a:t>
              </a:r>
            </a:p>
            <a:p>
              <a:pPr algn="ctr" eaLnBrk="0" hangingPunct="0"/>
              <a:r>
                <a:rPr lang="es-ES_tradnl" sz="900" b="1" smtClean="0"/>
                <a:t>el negocio</a:t>
              </a:r>
              <a:endParaRPr lang="es-ES_tradnl" sz="900" b="1"/>
            </a:p>
          </p:txBody>
        </p:sp>
        <p:cxnSp>
          <p:nvCxnSpPr>
            <p:cNvPr id="74" name="AutoShape 149"/>
            <p:cNvCxnSpPr>
              <a:cxnSpLocks noChangeShapeType="1"/>
              <a:endCxn id="73"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0" y="1371600"/>
          <a:ext cx="6858000" cy="7772400"/>
        </p:xfrm>
        <a:graphic>
          <a:graphicData uri="http://schemas.openxmlformats.org/drawingml/2006/table">
            <a:tbl>
              <a:tblPr bandRow="1">
                <a:tableStyleId>{D113A9D2-9D6B-4929-AA2D-F23B5EE8CBE7}</a:tableStyleId>
              </a:tblPr>
              <a:tblGrid>
                <a:gridCol w="6858000"/>
              </a:tblGrid>
              <a:tr h="373347">
                <a:tc>
                  <a:txBody>
                    <a:bodyPr/>
                    <a:lstStyle/>
                    <a:p>
                      <a:r>
                        <a:rPr lang="es-ES_tradnl" sz="1600" b="1" noProof="0" smtClean="0">
                          <a:solidFill>
                            <a:srgbClr val="F9FBFD"/>
                          </a:solidFill>
                          <a:latin typeface="+mj-lt"/>
                        </a:rPr>
                        <a:t>Establecer</a:t>
                      </a:r>
                      <a:r>
                        <a:rPr lang="es-ES_tradnl" sz="1600" b="1" baseline="0" noProof="0" smtClean="0">
                          <a:solidFill>
                            <a:srgbClr val="F9FBFD"/>
                          </a:solidFill>
                          <a:latin typeface="+mj-lt"/>
                        </a:rPr>
                        <a:t> </a:t>
                      </a:r>
                      <a:r>
                        <a:rPr lang="es-ES_tradnl" sz="1600" b="1" baseline="0" noProof="0">
                          <a:solidFill>
                            <a:srgbClr val="F9FBFD"/>
                          </a:solidFill>
                          <a:latin typeface="+mj-lt"/>
                        </a:rPr>
                        <a:t>y </a:t>
                      </a:r>
                      <a:r>
                        <a:rPr lang="es-ES_tradnl" sz="1600" b="1" baseline="0" noProof="0" smtClean="0">
                          <a:solidFill>
                            <a:srgbClr val="F9FBFD"/>
                          </a:solidFill>
                          <a:latin typeface="+mj-lt"/>
                        </a:rPr>
                        <a:t>emplear </a:t>
                      </a:r>
                      <a:r>
                        <a:rPr lang="es-ES_tradnl" sz="1600" b="1" baseline="0" noProof="0">
                          <a:solidFill>
                            <a:srgbClr val="F9FBFD"/>
                          </a:solidFill>
                          <a:latin typeface="+mj-lt"/>
                        </a:rPr>
                        <a:t>un conjunto completo de Controles de </a:t>
                      </a:r>
                      <a:r>
                        <a:rPr lang="es-ES_tradnl" sz="1600" b="1" baseline="0" noProof="0" smtClean="0">
                          <a:solidFill>
                            <a:srgbClr val="F9FBFD"/>
                          </a:solidFill>
                          <a:latin typeface="+mj-lt"/>
                        </a:rPr>
                        <a:t>Seguridad</a:t>
                      </a:r>
                      <a:endParaRPr lang="es-ES_tradnl" sz="1100" b="1" noProof="0">
                        <a:solidFill>
                          <a:srgbClr val="F9FBFD"/>
                        </a:solidFill>
                        <a:latin typeface="+mj-lt"/>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73990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950" baseline="0" noProof="0" dirty="0" smtClean="0">
                          <a:solidFill>
                            <a:schemeClr val="tx2"/>
                          </a:solidFill>
                        </a:rPr>
                        <a:t>Tanto si usted es nuevo en el campo de la seguridad en aplicaciones </a:t>
                      </a:r>
                      <a:r>
                        <a:rPr lang="es-ES_tradnl" sz="950" baseline="0" noProof="0" dirty="0" err="1" smtClean="0">
                          <a:solidFill>
                            <a:schemeClr val="tx2"/>
                          </a:solidFill>
                        </a:rPr>
                        <a:t>web</a:t>
                      </a:r>
                      <a:r>
                        <a:rPr lang="es-ES_tradnl" sz="950" baseline="0" noProof="0" dirty="0" smtClean="0">
                          <a:solidFill>
                            <a:schemeClr val="tx2"/>
                          </a:solidFill>
                        </a:rPr>
                        <a:t> como si ya se encuentra familiarizado con estos riesgos, la tarea de producir una aplicación </a:t>
                      </a:r>
                      <a:r>
                        <a:rPr lang="es-ES_tradnl" sz="950" baseline="0" noProof="0" dirty="0" err="1" smtClean="0">
                          <a:solidFill>
                            <a:schemeClr val="tx2"/>
                          </a:solidFill>
                        </a:rPr>
                        <a:t>web</a:t>
                      </a:r>
                      <a:r>
                        <a:rPr lang="es-ES_tradnl" sz="950" baseline="0" noProof="0" dirty="0" smtClean="0">
                          <a:solidFill>
                            <a:schemeClr val="tx2"/>
                          </a:solidFill>
                        </a:rPr>
                        <a:t> segura o corregir una ya existente puede ser difícil. Si debe gestionar un gran número de aplicaciones, puede resultar desalentador.</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1"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50" b="1" baseline="0" noProof="0" dirty="0" smtClean="0">
                          <a:solidFill>
                            <a:schemeClr val="tx2"/>
                          </a:solidFill>
                        </a:rPr>
                        <a:t>OWASP tiene disponibles un gran número de recursos Libres y Abiertos</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1"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50" baseline="0" noProof="0" dirty="0" smtClean="0">
                          <a:solidFill>
                            <a:schemeClr val="tx2"/>
                          </a:solidFill>
                        </a:rPr>
                        <a:t>Para ayudar a las organizaciones y desarrolladores a reducir los riesgos de seguridad de sus aplicaciones de un modo rentable, OWASP ha producido un gran número de recursos </a:t>
                      </a:r>
                      <a:r>
                        <a:rPr lang="es-ES_tradnl" sz="950" u="sng" baseline="0" noProof="0" dirty="0" smtClean="0">
                          <a:solidFill>
                            <a:schemeClr val="tx2"/>
                          </a:solidFill>
                        </a:rPr>
                        <a:t>libres y abiertos</a:t>
                      </a:r>
                      <a:r>
                        <a:rPr lang="es-ES_tradnl" sz="950" u="none" baseline="0" noProof="0" dirty="0" smtClean="0">
                          <a:solidFill>
                            <a:schemeClr val="tx2"/>
                          </a:solidFill>
                        </a:rPr>
                        <a:t>, que los puede usar para gestionar la seguridad de las aplicaciones en su organización</a:t>
                      </a:r>
                      <a:r>
                        <a:rPr lang="es-ES_tradnl" sz="950" baseline="0" noProof="0" dirty="0" smtClean="0">
                          <a:solidFill>
                            <a:schemeClr val="tx2"/>
                          </a:solidFill>
                        </a:rPr>
                        <a:t>. A continuación, se muestran algunos de los muchos recursos que OWASP ha producido para ayudar a las organizaciones a generar aplicaciones </a:t>
                      </a:r>
                      <a:r>
                        <a:rPr lang="es-ES_tradnl" sz="950" baseline="0" noProof="0" dirty="0" err="1" smtClean="0">
                          <a:solidFill>
                            <a:schemeClr val="tx2"/>
                          </a:solidFill>
                        </a:rPr>
                        <a:t>web</a:t>
                      </a:r>
                      <a:r>
                        <a:rPr lang="es-ES_tradnl" sz="950" baseline="0" noProof="0" dirty="0" smtClean="0">
                          <a:solidFill>
                            <a:schemeClr val="tx2"/>
                          </a:solidFill>
                        </a:rPr>
                        <a:t> seguras. En la siguiente página, presentamos recursos adiciones de OWASP que pueden ayudar a las organizaciones a verificar la seguridad de sus aplicaciones.</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50" baseline="0" noProof="0" dirty="0" smtClean="0">
                          <a:solidFill>
                            <a:schemeClr val="tx2"/>
                          </a:solidFill>
                        </a:rPr>
                        <a:t>Hay un gran número de recursos adicionales OWASP para su uso. Visite por favor la página de proyectos OWASP, que lista todos los proyectos de OWASP, organizados por la calidad de la distribución de cada proyecto (Versión Final, Beta, o Alfa). La mayoría de recursos de OWASP están disponibles en nuestro </a:t>
                      </a:r>
                      <a:r>
                        <a:rPr lang="es-ES_tradnl" sz="950" baseline="0" noProof="0" dirty="0" smtClean="0">
                          <a:solidFill>
                            <a:schemeClr val="tx2"/>
                          </a:solidFill>
                          <a:hlinkClick r:id="rId4"/>
                        </a:rPr>
                        <a:t>wiki</a:t>
                      </a:r>
                      <a:r>
                        <a:rPr lang="es-ES_tradnl" sz="950" baseline="0" noProof="0" dirty="0" smtClean="0">
                          <a:solidFill>
                            <a:schemeClr val="tx2"/>
                          </a:solidFill>
                        </a:rPr>
                        <a:t>, y muchos otros documentos del OWASP se pueden encargar en </a:t>
                      </a:r>
                      <a:r>
                        <a:rPr lang="es-ES_tradnl" sz="950" baseline="0" noProof="0" dirty="0" smtClean="0">
                          <a:solidFill>
                            <a:schemeClr val="tx2"/>
                          </a:solidFill>
                          <a:hlinkClick r:id="rId5"/>
                        </a:rPr>
                        <a:t>copia impresa</a:t>
                      </a:r>
                      <a:r>
                        <a:rPr lang="es-ES_tradnl" sz="950" baseline="0" noProof="0" dirty="0" smtClean="0">
                          <a:solidFill>
                            <a:schemeClr val="tx2"/>
                          </a:solidFill>
                        </a:rPr>
                        <a:t>.</a:t>
                      </a:r>
                      <a:endParaRPr lang="es-ES_tradnl" sz="950" baseline="0" noProof="0" dirty="0">
                        <a:solidFill>
                          <a:schemeClr val="tx2"/>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Title 9"/>
          <p:cNvSpPr>
            <a:spLocks noGrp="1"/>
          </p:cNvSpPr>
          <p:nvPr>
            <p:ph type="title"/>
          </p:nvPr>
        </p:nvSpPr>
        <p:spPr/>
        <p:txBody>
          <a:bodyPr/>
          <a:lstStyle/>
          <a:p>
            <a:r>
              <a:rPr lang="es-ES_tradnl" sz="2800" dirty="0" smtClean="0"/>
              <a:t>Próximo Paso para Desarrolladores</a:t>
            </a:r>
            <a:endParaRPr lang="es-ES_tradnl" sz="2800" dirty="0"/>
          </a:p>
        </p:txBody>
      </p:sp>
      <p:sp>
        <p:nvSpPr>
          <p:cNvPr id="11" name="Text Placeholder 10"/>
          <p:cNvSpPr>
            <a:spLocks noGrp="1"/>
          </p:cNvSpPr>
          <p:nvPr>
            <p:ph type="body" sz="quarter" idx="10"/>
          </p:nvPr>
        </p:nvSpPr>
        <p:spPr/>
        <p:txBody>
          <a:bodyPr/>
          <a:lstStyle/>
          <a:p>
            <a:r>
              <a:rPr lang="en-US" dirty="0"/>
              <a:t>+D</a:t>
            </a:r>
          </a:p>
        </p:txBody>
      </p:sp>
      <p:graphicFrame>
        <p:nvGraphicFramePr>
          <p:cNvPr id="6" name="Diagram 5"/>
          <p:cNvGraphicFramePr/>
          <p:nvPr/>
        </p:nvGraphicFramePr>
        <p:xfrm>
          <a:off x="-914400" y="3460899"/>
          <a:ext cx="8763000" cy="5029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0" y="1143001"/>
          <a:ext cx="6858000" cy="3497580"/>
        </p:xfrm>
        <a:graphic>
          <a:graphicData uri="http://schemas.openxmlformats.org/drawingml/2006/table">
            <a:tbl>
              <a:tblPr bandRow="1">
                <a:tableStyleId>{D113A9D2-9D6B-4929-AA2D-F23B5EE8CBE7}</a:tableStyleId>
              </a:tblPr>
              <a:tblGrid>
                <a:gridCol w="6858000"/>
              </a:tblGrid>
              <a:tr h="306434">
                <a:tc>
                  <a:txBody>
                    <a:bodyPr/>
                    <a:lstStyle/>
                    <a:p>
                      <a:r>
                        <a:rPr lang="es-ES_tradnl" sz="1600" b="1" noProof="0" dirty="0" smtClean="0">
                          <a:solidFill>
                            <a:srgbClr val="F9FBFD"/>
                          </a:solidFill>
                          <a:latin typeface="+mj-lt"/>
                        </a:rPr>
                        <a:t>Organícese</a:t>
                      </a:r>
                      <a:endParaRPr lang="es-ES_tradnl" sz="1100" b="1" noProof="0" dirty="0">
                        <a:solidFill>
                          <a:srgbClr val="F9FBFD"/>
                        </a:solidFill>
                        <a:latin typeface="+mj-lt"/>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6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950" noProof="0" dirty="0" smtClean="0">
                          <a:solidFill>
                            <a:schemeClr val="tx2"/>
                          </a:solidFill>
                        </a:rPr>
                        <a:t>Para verificar la seguridad de una aplicación </a:t>
                      </a:r>
                      <a:r>
                        <a:rPr lang="es-ES_tradnl" sz="950" noProof="0" dirty="0" err="1" smtClean="0">
                          <a:solidFill>
                            <a:schemeClr val="tx2"/>
                          </a:solidFill>
                        </a:rPr>
                        <a:t>web</a:t>
                      </a:r>
                      <a:r>
                        <a:rPr lang="es-ES_tradnl" sz="950" noProof="0" dirty="0" smtClean="0">
                          <a:solidFill>
                            <a:schemeClr val="tx2"/>
                          </a:solidFill>
                        </a:rPr>
                        <a:t> que ha desarrollado, o que está considerando comprar, OWASP recomienda que revise el código de la aplicación (si está disponible), y también evaluar la aplicación. OWASP recomienda una combinación de análisis de seguridad de código y pruebas de intrusión siempre que sean posibles, ya que le permita aprovechar las fortalezas de ambas técnicas, y además los dos enfoques se complementan entre sí. Las herramientas para ayudar en</a:t>
                      </a:r>
                      <a:r>
                        <a:rPr lang="es-ES_tradnl" sz="950" baseline="0" noProof="0" dirty="0" smtClean="0">
                          <a:solidFill>
                            <a:schemeClr val="tx2"/>
                          </a:solidFill>
                        </a:rPr>
                        <a:t> e</a:t>
                      </a:r>
                      <a:r>
                        <a:rPr lang="es-ES_tradnl" sz="950" noProof="0" dirty="0" smtClean="0">
                          <a:solidFill>
                            <a:schemeClr val="tx2"/>
                          </a:solidFill>
                        </a:rPr>
                        <a:t>l proceso de verificación pueden mejorar la eficiencia y efectividad de un analista experto. Las herramientas de evaluación de OWASP están enfocadas en ayudar a un experto en ser más eficaz, más que en tratar de automatizar el proceso de análisis.</a:t>
                      </a:r>
                      <a:r>
                        <a:rPr lang="es-ES_tradnl" sz="950" baseline="0" noProof="0" dirty="0" smtClean="0">
                          <a:solidFill>
                            <a:schemeClr val="tx2"/>
                          </a:solidFill>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50" b="1" baseline="0" noProof="0" dirty="0" smtClean="0">
                          <a:solidFill>
                            <a:schemeClr val="tx1"/>
                          </a:solidFill>
                        </a:rPr>
                        <a:t>Cómo estandarizar la verificación de seguridad de las aplicaciones: </a:t>
                      </a:r>
                      <a:r>
                        <a:rPr lang="es-ES_tradnl" sz="950" baseline="0" noProof="0" dirty="0" smtClean="0">
                          <a:solidFill>
                            <a:schemeClr val="tx2"/>
                          </a:solidFill>
                        </a:rPr>
                        <a:t>Para ayudar a las organizaciones a desarrollar código de forma consistente y con un nivel definido de rigor, al momento de evaluar la seguridad de las aplicaciones </a:t>
                      </a:r>
                      <a:r>
                        <a:rPr lang="es-ES_tradnl" sz="950" baseline="0" noProof="0" dirty="0" err="1" smtClean="0">
                          <a:solidFill>
                            <a:schemeClr val="tx2"/>
                          </a:solidFill>
                        </a:rPr>
                        <a:t>web</a:t>
                      </a:r>
                      <a:r>
                        <a:rPr lang="es-ES_tradnl" sz="950" baseline="0" noProof="0" dirty="0" smtClean="0">
                          <a:solidFill>
                            <a:schemeClr val="tx2"/>
                          </a:solidFill>
                        </a:rPr>
                        <a:t>, OWASP ha producido los </a:t>
                      </a:r>
                      <a:r>
                        <a:rPr lang="es-ES_tradnl" sz="950" kern="1200" baseline="0" noProof="0" dirty="0" smtClean="0">
                          <a:solidFill>
                            <a:schemeClr val="tx2"/>
                          </a:solidFill>
                          <a:latin typeface="+mn-lt"/>
                          <a:ea typeface="+mn-ea"/>
                          <a:cs typeface="+mn-cs"/>
                          <a:hlinkClick r:id="rId4"/>
                        </a:rPr>
                        <a:t>estándares de verificación (ASVS) </a:t>
                      </a:r>
                      <a:r>
                        <a:rPr lang="es-ES_tradnl" sz="950" baseline="0" noProof="0" dirty="0" smtClean="0">
                          <a:solidFill>
                            <a:schemeClr val="tx2"/>
                          </a:solidFill>
                        </a:rPr>
                        <a:t>de seguridad en aplicaciones. Este documento define un estándar de verificación mínimo para realizar pruebas de seguridad en aplicaciones </a:t>
                      </a:r>
                      <a:r>
                        <a:rPr lang="es-ES_tradnl" sz="950" baseline="0" noProof="0" dirty="0" err="1" smtClean="0">
                          <a:solidFill>
                            <a:schemeClr val="tx2"/>
                          </a:solidFill>
                        </a:rPr>
                        <a:t>web</a:t>
                      </a:r>
                      <a:r>
                        <a:rPr lang="es-ES_tradnl" sz="950" baseline="0" noProof="0" dirty="0" smtClean="0">
                          <a:solidFill>
                            <a:schemeClr val="tx2"/>
                          </a:solidFill>
                        </a:rPr>
                        <a:t>. OWASP le recomienda utilizar los ASVS como orientación no solamente para verificar la seguridad de una aplicación </a:t>
                      </a:r>
                      <a:r>
                        <a:rPr lang="es-ES_tradnl" sz="950" baseline="0" noProof="0" dirty="0" err="1" smtClean="0">
                          <a:solidFill>
                            <a:schemeClr val="tx2"/>
                          </a:solidFill>
                        </a:rPr>
                        <a:t>web</a:t>
                      </a:r>
                      <a:r>
                        <a:rPr lang="es-ES_tradnl" sz="950" baseline="0" noProof="0" dirty="0" smtClean="0">
                          <a:solidFill>
                            <a:schemeClr val="tx2"/>
                          </a:solidFill>
                        </a:rPr>
                        <a:t>, sino también para evaluar que técnicas son más adecuadas , y para ayudarle a definir y seleccionar un nivel de rigor en la comprobación de seguridad de una aplicación </a:t>
                      </a:r>
                      <a:r>
                        <a:rPr lang="es-ES_tradnl" sz="950" baseline="0" noProof="0" dirty="0" err="1" smtClean="0">
                          <a:solidFill>
                            <a:schemeClr val="tx2"/>
                          </a:solidFill>
                        </a:rPr>
                        <a:t>web</a:t>
                      </a:r>
                      <a:r>
                        <a:rPr lang="es-ES_tradnl" sz="950" baseline="0" noProof="0" dirty="0" smtClean="0">
                          <a:solidFill>
                            <a:schemeClr val="tx2"/>
                          </a:solidFill>
                        </a:rPr>
                        <a:t>. OWASP le recomienda también utilizar los ASVS para ayudar a definir y seleccionar cualquiera de los servicios de evaluación de aplicaciones </a:t>
                      </a:r>
                      <a:r>
                        <a:rPr lang="es-ES_tradnl" sz="950" baseline="0" noProof="0" dirty="0" err="1" smtClean="0">
                          <a:solidFill>
                            <a:schemeClr val="tx2"/>
                          </a:solidFill>
                        </a:rPr>
                        <a:t>web</a:t>
                      </a:r>
                      <a:r>
                        <a:rPr lang="es-ES_tradnl" sz="950" baseline="0" noProof="0" dirty="0" smtClean="0">
                          <a:solidFill>
                            <a:schemeClr val="tx2"/>
                          </a:solidFill>
                        </a:rPr>
                        <a:t> que puede obtener de un proveedor externo.</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50" b="1" baseline="0" noProof="0" dirty="0" smtClean="0">
                          <a:solidFill>
                            <a:schemeClr val="tx1"/>
                          </a:solidFill>
                        </a:rPr>
                        <a:t>Suite de Herramientas de Evaluación:</a:t>
                      </a:r>
                      <a:r>
                        <a:rPr lang="es-ES_tradnl" sz="950" baseline="0" noProof="0" dirty="0" smtClean="0">
                          <a:solidFill>
                            <a:schemeClr val="tx2"/>
                          </a:solidFill>
                        </a:rPr>
                        <a:t> El </a:t>
                      </a:r>
                      <a:r>
                        <a:rPr lang="es-ES_tradnl" sz="950" baseline="0" noProof="0" dirty="0" smtClean="0">
                          <a:solidFill>
                            <a:schemeClr val="tx2"/>
                          </a:solidFill>
                          <a:hlinkClick r:id="rId5"/>
                        </a:rPr>
                        <a:t>OWASP Live CD Project</a:t>
                      </a:r>
                      <a:r>
                        <a:rPr lang="es-ES_tradnl" sz="950" baseline="0" noProof="0" dirty="0" smtClean="0">
                          <a:solidFill>
                            <a:schemeClr val="tx2"/>
                          </a:solidFill>
                        </a:rPr>
                        <a:t> ha reunido algunas de las mejores herramientas de seguridad de código abierto en un único sistema de arranque. Los desarrolladores Web, analistas y profesionales de seguridad pueden arrancar desde este </a:t>
                      </a:r>
                      <a:r>
                        <a:rPr lang="es-ES_tradnl" sz="950" baseline="0" noProof="0" dirty="0" err="1" smtClean="0">
                          <a:solidFill>
                            <a:schemeClr val="tx2"/>
                          </a:solidFill>
                        </a:rPr>
                        <a:t>Live</a:t>
                      </a:r>
                      <a:r>
                        <a:rPr lang="es-ES_tradnl" sz="950" baseline="0" noProof="0" dirty="0" smtClean="0">
                          <a:solidFill>
                            <a:schemeClr val="tx2"/>
                          </a:solidFill>
                        </a:rPr>
                        <a:t> CD y tener acceso inmediato a una suite de pruebas de seguridad completa. No se requiere instalación o configuración para utilizar las herramientas proporcionadas en este CD.</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a:solidFill>
                          <a:schemeClr val="tx2"/>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tle 5"/>
          <p:cNvSpPr>
            <a:spLocks noGrp="1"/>
          </p:cNvSpPr>
          <p:nvPr>
            <p:ph type="title"/>
          </p:nvPr>
        </p:nvSpPr>
        <p:spPr/>
        <p:txBody>
          <a:bodyPr/>
          <a:lstStyle/>
          <a:p>
            <a:r>
              <a:rPr lang="es-ES_tradnl" sz="2800" dirty="0" smtClean="0"/>
              <a:t>Próximo Paso para Verificadores</a:t>
            </a:r>
            <a:endParaRPr lang="es-ES_tradnl" sz="2800" dirty="0"/>
          </a:p>
        </p:txBody>
      </p:sp>
      <p:sp>
        <p:nvSpPr>
          <p:cNvPr id="7" name="Text Placeholder 6"/>
          <p:cNvSpPr>
            <a:spLocks noGrp="1"/>
          </p:cNvSpPr>
          <p:nvPr>
            <p:ph type="body" sz="quarter" idx="10"/>
          </p:nvPr>
        </p:nvSpPr>
        <p:spPr/>
        <p:txBody>
          <a:bodyPr/>
          <a:lstStyle/>
          <a:p>
            <a:r>
              <a:rPr lang="en-US" dirty="0"/>
              <a:t>+V</a:t>
            </a:r>
          </a:p>
        </p:txBody>
      </p:sp>
      <p:graphicFrame>
        <p:nvGraphicFramePr>
          <p:cNvPr id="10" name="Table 9"/>
          <p:cNvGraphicFramePr>
            <a:graphicFrameLocks noGrp="1"/>
          </p:cNvGraphicFramePr>
          <p:nvPr/>
        </p:nvGraphicFramePr>
        <p:xfrm>
          <a:off x="0" y="4724401"/>
          <a:ext cx="3429000" cy="4419599"/>
        </p:xfrm>
        <a:graphic>
          <a:graphicData uri="http://schemas.openxmlformats.org/drawingml/2006/table">
            <a:tbl>
              <a:tblPr bandRow="1">
                <a:tableStyleId>{D113A9D2-9D6B-4929-AA2D-F23B5EE8CBE7}</a:tableStyleId>
              </a:tblPr>
              <a:tblGrid>
                <a:gridCol w="3429000"/>
              </a:tblGrid>
              <a:tr h="308923">
                <a:tc>
                  <a:txBody>
                    <a:bodyPr/>
                    <a:lstStyle/>
                    <a:p>
                      <a:r>
                        <a:rPr lang="es-ES_tradnl" sz="1600" b="1" noProof="0">
                          <a:solidFill>
                            <a:srgbClr val="F9FBFD"/>
                          </a:solidFill>
                          <a:latin typeface="+mj-lt"/>
                        </a:rPr>
                        <a:t>Revisión de código</a:t>
                      </a:r>
                      <a:endParaRPr lang="es-ES_tradnl" sz="1100" b="1" noProof="0">
                        <a:solidFill>
                          <a:srgbClr val="F9FBFD"/>
                        </a:solidFill>
                        <a:latin typeface="+mj-lt"/>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084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50" b="0" baseline="0" noProof="0" dirty="0">
                          <a:solidFill>
                            <a:schemeClr val="tx2"/>
                          </a:solidFill>
                        </a:rPr>
                        <a:t>Analizar el código fuente es la manera más sólida para verificar si una aplicación es segura. Realizar tests sobre una aplicación sólo puede demostrar que una aplicación es insegura</a:t>
                      </a:r>
                      <a:r>
                        <a:rPr lang="es-ES_tradnl" sz="950" baseline="0" noProof="0" dirty="0">
                          <a:solidFill>
                            <a:schemeClr val="tx2"/>
                          </a:solidFil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950" baseline="0" noProof="0" dirty="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50" b="1" baseline="0" noProof="0" dirty="0">
                          <a:solidFill>
                            <a:schemeClr val="tx1"/>
                          </a:solidFill>
                        </a:rPr>
                        <a:t>Revisión de Código: </a:t>
                      </a:r>
                      <a:r>
                        <a:rPr lang="es-ES_tradnl" sz="950" baseline="0" noProof="0" dirty="0">
                          <a:solidFill>
                            <a:schemeClr val="tx2"/>
                          </a:solidFill>
                        </a:rPr>
                        <a:t>Como un añadido a la </a:t>
                      </a:r>
                      <a:r>
                        <a:rPr lang="es-ES_tradnl" sz="950" kern="1200" baseline="0" noProof="0" dirty="0">
                          <a:solidFill>
                            <a:schemeClr val="tx2"/>
                          </a:solidFill>
                          <a:latin typeface="+mn-lt"/>
                          <a:ea typeface="+mn-ea"/>
                          <a:cs typeface="+mn-cs"/>
                          <a:hlinkClick r:id="rId6"/>
                        </a:rPr>
                        <a:t>Guía del Desarrollador OWASP</a:t>
                      </a:r>
                      <a:r>
                        <a:rPr lang="es-ES_tradnl" sz="950" baseline="0" noProof="0" dirty="0">
                          <a:solidFill>
                            <a:schemeClr val="tx2"/>
                          </a:solidFill>
                        </a:rPr>
                        <a:t>, y la </a:t>
                      </a:r>
                      <a:r>
                        <a:rPr lang="es-ES_tradnl" sz="950" baseline="0" noProof="0" dirty="0">
                          <a:solidFill>
                            <a:schemeClr val="tx2"/>
                          </a:solidFill>
                          <a:hlinkClick r:id="rId7"/>
                        </a:rPr>
                        <a:t>Guía de Pruebas</a:t>
                      </a:r>
                      <a:r>
                        <a:rPr lang="es-ES_tradnl" sz="950" baseline="0" noProof="0" dirty="0">
                          <a:solidFill>
                            <a:schemeClr val="tx2"/>
                          </a:solidFill>
                        </a:rPr>
                        <a:t>, OWASP ha producido la </a:t>
                      </a:r>
                      <a:r>
                        <a:rPr lang="es-ES_tradnl" sz="950" u="none" baseline="0" noProof="0" dirty="0">
                          <a:solidFill>
                            <a:schemeClr val="tx2"/>
                          </a:solidFill>
                          <a:hlinkClick r:id="rId8"/>
                        </a:rPr>
                        <a:t>Guía de Revisión de Código</a:t>
                      </a:r>
                      <a:r>
                        <a:rPr lang="es-ES_tradnl" sz="950" baseline="0" noProof="0" dirty="0">
                          <a:solidFill>
                            <a:schemeClr val="tx2"/>
                          </a:solidFill>
                        </a:rPr>
                        <a:t> para ayudar a los desarrolladores y especialistas en aplicaciones de seguridad a comprender cómo revisar la seguridad de una aplicación </a:t>
                      </a:r>
                      <a:r>
                        <a:rPr lang="es-ES_tradnl" sz="950" baseline="0" noProof="0" dirty="0" err="1">
                          <a:solidFill>
                            <a:schemeClr val="tx2"/>
                          </a:solidFill>
                        </a:rPr>
                        <a:t>web</a:t>
                      </a:r>
                      <a:r>
                        <a:rPr lang="es-ES_tradnl" sz="950" baseline="0" noProof="0" dirty="0">
                          <a:solidFill>
                            <a:schemeClr val="tx2"/>
                          </a:solidFill>
                        </a:rPr>
                        <a:t> de modo eficaz y eficiente mediante la revisión del código. Existen numerosos problemas de seguridad de aplicación </a:t>
                      </a:r>
                      <a:r>
                        <a:rPr lang="es-ES_tradnl" sz="950" baseline="0" noProof="0" dirty="0" err="1">
                          <a:solidFill>
                            <a:schemeClr val="tx2"/>
                          </a:solidFill>
                        </a:rPr>
                        <a:t>web</a:t>
                      </a:r>
                      <a:r>
                        <a:rPr lang="es-ES_tradnl" sz="950" baseline="0" noProof="0" dirty="0">
                          <a:solidFill>
                            <a:schemeClr val="tx2"/>
                          </a:solidFill>
                        </a:rPr>
                        <a:t>, como los errores de inyección, que son mucho más fáciles de encontrar a través de revisión de código, que mediante pruebas externas..</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950" baseline="0" noProof="0" dirty="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50" b="1" baseline="0" noProof="0" dirty="0">
                          <a:solidFill>
                            <a:schemeClr val="tx1"/>
                          </a:solidFill>
                        </a:rPr>
                        <a:t>Herramientas de revisión de código: </a:t>
                      </a:r>
                      <a:r>
                        <a:rPr lang="es-ES_tradnl" sz="950" b="0" baseline="0" noProof="0" dirty="0">
                          <a:solidFill>
                            <a:schemeClr val="tx2"/>
                          </a:solidFill>
                        </a:rPr>
                        <a:t>OWASP ha estado haciendo algunos trabajos prometedores en el área de ayudar a los expertos en la realización de análisis de código, pero estas herramientas se encuentran aún en sus primeras fases. Los autores de estas herramientas las emplean a diario para realizar sus revisiones de código de seguridad, pero los usuarios no expertos pueden encontrar estas herramientas un poco difíciles de usar. Estas herramientas incluyen </a:t>
                      </a:r>
                      <a:r>
                        <a:rPr lang="es-ES_tradnl" sz="950" b="0" baseline="0" noProof="0" dirty="0">
                          <a:solidFill>
                            <a:schemeClr val="tx2"/>
                          </a:solidFill>
                          <a:hlinkClick r:id="rId9"/>
                        </a:rPr>
                        <a:t>CodeCrawler</a:t>
                      </a:r>
                      <a:r>
                        <a:rPr lang="es-ES_tradnl" sz="950" b="0" baseline="0" noProof="0" dirty="0">
                          <a:solidFill>
                            <a:schemeClr val="tx2"/>
                          </a:solidFill>
                        </a:rPr>
                        <a:t>, </a:t>
                      </a:r>
                      <a:r>
                        <a:rPr lang="es-ES_tradnl" sz="950" b="0" baseline="0" noProof="0" dirty="0">
                          <a:solidFill>
                            <a:schemeClr val="tx2"/>
                          </a:solidFill>
                          <a:hlinkClick r:id="rId10"/>
                        </a:rPr>
                        <a:t>Orizon</a:t>
                      </a:r>
                      <a:r>
                        <a:rPr lang="es-ES_tradnl" sz="950" b="0" baseline="0" noProof="0" dirty="0">
                          <a:solidFill>
                            <a:schemeClr val="tx2"/>
                          </a:solidFill>
                        </a:rPr>
                        <a:t>, y </a:t>
                      </a:r>
                      <a:r>
                        <a:rPr lang="es-ES_tradnl" sz="950" b="0" baseline="0" noProof="0" dirty="0">
                          <a:solidFill>
                            <a:schemeClr val="tx2"/>
                          </a:solidFill>
                          <a:hlinkClick r:id="rId11"/>
                        </a:rPr>
                        <a:t>O2</a:t>
                      </a:r>
                      <a:r>
                        <a:rPr lang="es-ES_tradnl" sz="950" b="0" baseline="0" noProof="0" dirty="0">
                          <a:solidFill>
                            <a:schemeClr val="tx2"/>
                          </a:solidFill>
                        </a:rPr>
                        <a:t>.</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1" name="Table 10"/>
          <p:cNvGraphicFramePr>
            <a:graphicFrameLocks noGrp="1"/>
          </p:cNvGraphicFramePr>
          <p:nvPr/>
        </p:nvGraphicFramePr>
        <p:xfrm>
          <a:off x="3505200" y="4724400"/>
          <a:ext cx="3352800" cy="4419600"/>
        </p:xfrm>
        <a:graphic>
          <a:graphicData uri="http://schemas.openxmlformats.org/drawingml/2006/table">
            <a:tbl>
              <a:tblPr bandRow="1">
                <a:tableStyleId>{D113A9D2-9D6B-4929-AA2D-F23B5EE8CBE7}</a:tableStyleId>
              </a:tblPr>
              <a:tblGrid>
                <a:gridCol w="3352800"/>
              </a:tblGrid>
              <a:tr h="344996">
                <a:tc>
                  <a:txBody>
                    <a:bodyPr/>
                    <a:lstStyle/>
                    <a:p>
                      <a:r>
                        <a:rPr lang="es-ES_tradnl" sz="1600" b="1" noProof="0">
                          <a:solidFill>
                            <a:srgbClr val="F9FBFD"/>
                          </a:solidFill>
                          <a:latin typeface="+mj-lt"/>
                        </a:rPr>
                        <a:t>Pruebas de seguridad e Intrusión</a:t>
                      </a:r>
                      <a:endParaRPr lang="es-ES_tradnl" sz="1100" b="1" noProof="0">
                        <a:solidFill>
                          <a:srgbClr val="F9FBFD"/>
                        </a:solidFill>
                        <a:latin typeface="+mj-lt"/>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0746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50" b="1" baseline="0" noProof="0" dirty="0" smtClean="0">
                          <a:solidFill>
                            <a:schemeClr val="tx1"/>
                          </a:solidFill>
                        </a:rPr>
                        <a:t>Tests de aplicación: </a:t>
                      </a:r>
                      <a:r>
                        <a:rPr lang="es-ES_tradnl" sz="950" baseline="0" noProof="0" dirty="0" smtClean="0">
                          <a:solidFill>
                            <a:schemeClr val="tx2"/>
                          </a:solidFill>
                        </a:rPr>
                        <a:t>El proyecto OWASP ha creado la </a:t>
                      </a:r>
                      <a:r>
                        <a:rPr lang="es-ES_tradnl" sz="950" kern="1200" baseline="0" noProof="0" dirty="0" smtClean="0">
                          <a:solidFill>
                            <a:schemeClr val="tx2"/>
                          </a:solidFill>
                          <a:latin typeface="+mn-lt"/>
                          <a:ea typeface="+mn-ea"/>
                          <a:cs typeface="+mn-cs"/>
                          <a:hlinkClick r:id="rId7"/>
                        </a:rPr>
                        <a:t>Guía de pruebas </a:t>
                      </a:r>
                      <a:r>
                        <a:rPr lang="es-ES_tradnl" sz="950" baseline="0" noProof="0" dirty="0" smtClean="0">
                          <a:solidFill>
                            <a:schemeClr val="tx2"/>
                          </a:solidFill>
                        </a:rPr>
                        <a:t>para ayudar a los desarrolladores, analistas y especialistas en aplicaciones de seguridad a comprender cómo probar eficiente y de modo eficaz la seguridad en aplicaciones </a:t>
                      </a:r>
                      <a:r>
                        <a:rPr lang="es-ES_tradnl" sz="950" baseline="0" noProof="0" dirty="0" err="1" smtClean="0">
                          <a:solidFill>
                            <a:schemeClr val="tx2"/>
                          </a:solidFill>
                        </a:rPr>
                        <a:t>web</a:t>
                      </a:r>
                      <a:r>
                        <a:rPr lang="es-ES_tradnl" sz="950" baseline="0" noProof="0" dirty="0" smtClean="0">
                          <a:solidFill>
                            <a:schemeClr val="tx2"/>
                          </a:solidFill>
                        </a:rPr>
                        <a:t>. Esta amplia guía, con docenas de colaboradores, ofrece una amplia cobertura sobre muchos temas de comprobación de seguridad de aplicación </a:t>
                      </a:r>
                      <a:r>
                        <a:rPr lang="es-ES_tradnl" sz="950" baseline="0" noProof="0" dirty="0" err="1" smtClean="0">
                          <a:solidFill>
                            <a:schemeClr val="tx2"/>
                          </a:solidFill>
                        </a:rPr>
                        <a:t>web</a:t>
                      </a:r>
                      <a:r>
                        <a:rPr lang="es-ES_tradnl" sz="950" baseline="0" noProof="0" dirty="0" smtClean="0">
                          <a:solidFill>
                            <a:schemeClr val="tx2"/>
                          </a:solidFill>
                        </a:rPr>
                        <a:t>. Así como la revisión de código tiene sus puntos fuertes, también los tienen las pruebas de seguridad. Es muy convincente cuando puedes demostrar que una aplicación es insegura demostrando su </a:t>
                      </a:r>
                      <a:r>
                        <a:rPr lang="es-ES_tradnl" sz="950" baseline="0" noProof="0" dirty="0" err="1" smtClean="0">
                          <a:solidFill>
                            <a:schemeClr val="tx2"/>
                          </a:solidFill>
                        </a:rPr>
                        <a:t>explotabilidad</a:t>
                      </a:r>
                      <a:r>
                        <a:rPr lang="es-ES_tradnl" sz="950" baseline="0" noProof="0" dirty="0" smtClean="0">
                          <a:solidFill>
                            <a:schemeClr val="tx2"/>
                          </a:solidFill>
                        </a:rPr>
                        <a:t>. También hay muchos problemas de seguridad, en particular la seguridad proporcionada por la infraestructura de las aplicaciones, que simplemente no pueden ser detectados por una revisión del código, ya que no es la aplicación quien está proporcionando la seguridad.. </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95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50" b="1" baseline="0" noProof="0" dirty="0" smtClean="0">
                          <a:solidFill>
                            <a:schemeClr val="tx1"/>
                          </a:solidFill>
                        </a:rPr>
                        <a:t>Herramientas de Intrusión de Aplicación: </a:t>
                      </a:r>
                      <a:r>
                        <a:rPr lang="es-ES_tradnl" sz="950" baseline="0" noProof="0" dirty="0" smtClean="0">
                          <a:solidFill>
                            <a:schemeClr val="tx2"/>
                          </a:solidFill>
                          <a:hlinkClick r:id="rId12"/>
                        </a:rPr>
                        <a:t>WebScarab</a:t>
                      </a:r>
                      <a:r>
                        <a:rPr lang="es-ES_tradnl" sz="950" baseline="0" noProof="0" dirty="0" smtClean="0">
                          <a:solidFill>
                            <a:schemeClr val="tx2"/>
                          </a:solidFill>
                        </a:rPr>
                        <a:t>, que es uno de los proyectos más utilizados de OWASP, es un </a:t>
                      </a:r>
                      <a:r>
                        <a:rPr lang="es-ES_tradnl" sz="950" baseline="0" noProof="0" dirty="0" err="1" smtClean="0">
                          <a:solidFill>
                            <a:schemeClr val="tx2"/>
                          </a:solidFill>
                        </a:rPr>
                        <a:t>proxy</a:t>
                      </a:r>
                      <a:r>
                        <a:rPr lang="es-ES_tradnl" sz="950" baseline="0" noProof="0" dirty="0" smtClean="0">
                          <a:solidFill>
                            <a:schemeClr val="tx2"/>
                          </a:solidFill>
                        </a:rPr>
                        <a:t> de aplicación de pruebas </a:t>
                      </a:r>
                      <a:r>
                        <a:rPr lang="es-ES_tradnl" sz="950" baseline="0" noProof="0" dirty="0" err="1" smtClean="0">
                          <a:solidFill>
                            <a:schemeClr val="tx2"/>
                          </a:solidFill>
                        </a:rPr>
                        <a:t>web</a:t>
                      </a:r>
                      <a:r>
                        <a:rPr lang="es-ES_tradnl" sz="950" baseline="0" noProof="0" dirty="0" smtClean="0">
                          <a:solidFill>
                            <a:schemeClr val="tx2"/>
                          </a:solidFill>
                        </a:rPr>
                        <a:t>. Permite que un analista de seguridad interceptar las solicitudes de aplicación </a:t>
                      </a:r>
                      <a:r>
                        <a:rPr lang="es-ES_tradnl" sz="950" baseline="0" noProof="0" dirty="0" err="1" smtClean="0">
                          <a:solidFill>
                            <a:schemeClr val="tx2"/>
                          </a:solidFill>
                        </a:rPr>
                        <a:t>web</a:t>
                      </a:r>
                      <a:r>
                        <a:rPr lang="es-ES_tradnl" sz="950" baseline="0" noProof="0" dirty="0" smtClean="0">
                          <a:solidFill>
                            <a:schemeClr val="tx2"/>
                          </a:solidFill>
                        </a:rPr>
                        <a:t>, de modo que el analista puede descubrir cómo funciona la aplicación, y luego le permite enviar solicitudes de prueba para ver si la aplicación responde de modo seguro a las peticiones. Esta herramienta es especialmente eficaz a la hora de ayudar a un analista en la identificación de vulnerabilidades XSS, de autenticación, de control de acceso.</a:t>
                      </a:r>
                      <a:endParaRPr lang="es-ES_tradnl" sz="950" baseline="0" noProof="0" dirty="0">
                        <a:solidFill>
                          <a:schemeClr val="tx2"/>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0" y="1143001"/>
          <a:ext cx="6858000" cy="8000999"/>
        </p:xfrm>
        <a:graphic>
          <a:graphicData uri="http://schemas.openxmlformats.org/drawingml/2006/table">
            <a:tbl>
              <a:tblPr bandRow="1">
                <a:tableStyleId>{D113A9D2-9D6B-4929-AA2D-F23B5EE8CBE7}</a:tableStyleId>
              </a:tblPr>
              <a:tblGrid>
                <a:gridCol w="6858000"/>
              </a:tblGrid>
              <a:tr h="304799">
                <a:tc>
                  <a:txBody>
                    <a:bodyPr/>
                    <a:lstStyle/>
                    <a:p>
                      <a:r>
                        <a:rPr lang="es-ES_tradnl" sz="1600" b="1" noProof="0" smtClean="0">
                          <a:solidFill>
                            <a:srgbClr val="F9FBFD"/>
                          </a:solidFill>
                          <a:latin typeface="+mj-lt"/>
                        </a:rPr>
                        <a:t>Empiece</a:t>
                      </a:r>
                      <a:r>
                        <a:rPr lang="es-ES_tradnl" sz="1600" b="1" baseline="0" noProof="0" smtClean="0">
                          <a:solidFill>
                            <a:srgbClr val="F9FBFD"/>
                          </a:solidFill>
                          <a:latin typeface="+mj-lt"/>
                        </a:rPr>
                        <a:t> ya su programa de Seguridad en Aplicaciones</a:t>
                      </a:r>
                      <a:endParaRPr lang="es-ES_tradnl" sz="1100" b="1" noProof="0">
                        <a:solidFill>
                          <a:srgbClr val="F9FBFD"/>
                        </a:solidFill>
                        <a:latin typeface="+mj-lt"/>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950" baseline="0" noProof="0" dirty="0" smtClean="0">
                          <a:solidFill>
                            <a:schemeClr val="tx2"/>
                          </a:solidFill>
                        </a:rPr>
                        <a:t>Hoy en día, la seguridad en las aplicaciones ya no es una opción. Entre los ataques en aumento y presiones de cumplimiento normativo, las organizaciones deben establecer un mecanismo eficaz para asegurar sus aplicaciones. Dado el asombroso número de solicitudes y líneas de código que ya están en producción, muchas organizaciones están luchando para conseguir gestionar el enorme volumen de vulnerabilidades. OWASP recomienda a las organizaciones a establecer un programa de seguridad de las aplicaciones para aumentar el conocimiento y mejorar la seguridad en toda su cartera de aplicaciones. Conseguir un nivel de seguridad de las aplicaciones requiere que diversas partes diferentes de una organización trabajen juntos de manera eficiente, incluidos los departamentos de seguridad y auditoría, desarrollo de software, y gestión ejecutiva y del negocio. Se requiere que la seguridad sea visible, para que todos los participantes puedan ver y entender la postura de la organización de seguridad en aplicaciones. También es necesario centrarse en las actividades y resultados que realmente ayuden a mejorar la seguridad de la empresa mediante la reducción de riesgo en la forma más rentable posible. Algunas de las actividades clave en la efectiva aplicación de los programas de seguridad incluyen:</a:t>
                      </a:r>
                      <a:endParaRPr lang="es-ES_tradnl" sz="950" baseline="0" noProof="0" dirty="0">
                        <a:solidFill>
                          <a:schemeClr val="tx2"/>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tle 5"/>
          <p:cNvSpPr>
            <a:spLocks noGrp="1"/>
          </p:cNvSpPr>
          <p:nvPr>
            <p:ph type="title"/>
          </p:nvPr>
        </p:nvSpPr>
        <p:spPr/>
        <p:txBody>
          <a:bodyPr/>
          <a:lstStyle/>
          <a:p>
            <a:r>
              <a:rPr lang="es-ES_tradnl" sz="2800" dirty="0" smtClean="0"/>
              <a:t>Próximo Paso para Organizaciones</a:t>
            </a:r>
            <a:endParaRPr lang="es-ES_tradnl" sz="2800" dirty="0"/>
          </a:p>
        </p:txBody>
      </p:sp>
      <p:sp>
        <p:nvSpPr>
          <p:cNvPr id="7" name="Text Placeholder 6"/>
          <p:cNvSpPr>
            <a:spLocks noGrp="1"/>
          </p:cNvSpPr>
          <p:nvPr>
            <p:ph type="body" sz="quarter" idx="10"/>
          </p:nvPr>
        </p:nvSpPr>
        <p:spPr/>
        <p:txBody>
          <a:bodyPr/>
          <a:lstStyle/>
          <a:p>
            <a:r>
              <a:rPr lang="en-US" dirty="0"/>
              <a:t>+O</a:t>
            </a:r>
          </a:p>
        </p:txBody>
      </p:sp>
      <p:graphicFrame>
        <p:nvGraphicFramePr>
          <p:cNvPr id="12" name="Diagram 11"/>
          <p:cNvGraphicFramePr/>
          <p:nvPr/>
        </p:nvGraphicFramePr>
        <p:xfrm>
          <a:off x="-914400" y="2990125"/>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Acerca de OWASP</a:t>
            </a:r>
            <a:endParaRPr lang="es-ES_tradnl" dirty="0"/>
          </a:p>
        </p:txBody>
      </p:sp>
      <p:sp>
        <p:nvSpPr>
          <p:cNvPr id="3" name="Text Placeholder 2"/>
          <p:cNvSpPr>
            <a:spLocks noGrp="1"/>
          </p:cNvSpPr>
          <p:nvPr>
            <p:ph type="body" sz="quarter" idx="10"/>
          </p:nvPr>
        </p:nvSpPr>
        <p:spPr/>
        <p:txBody>
          <a:bodyPr/>
          <a:lstStyle/>
          <a:p>
            <a:r>
              <a:rPr lang="es-ES_tradnl" dirty="0" smtClean="0"/>
              <a:t>O</a:t>
            </a:r>
            <a:endParaRPr lang="es-ES_tradnl" dirty="0"/>
          </a:p>
        </p:txBody>
      </p:sp>
      <p:graphicFrame>
        <p:nvGraphicFramePr>
          <p:cNvPr id="8" name="Table 7"/>
          <p:cNvGraphicFramePr>
            <a:graphicFrameLocks noGrp="1"/>
          </p:cNvGraphicFramePr>
          <p:nvPr/>
        </p:nvGraphicFramePr>
        <p:xfrm>
          <a:off x="0" y="7772400"/>
          <a:ext cx="6858000" cy="1371600"/>
        </p:xfrm>
        <a:graphic>
          <a:graphicData uri="http://schemas.openxmlformats.org/drawingml/2006/table">
            <a:tbl>
              <a:tblPr bandRow="1">
                <a:tableStyleId>{D113A9D2-9D6B-4929-AA2D-F23B5EE8CBE7}</a:tableStyleId>
              </a:tblPr>
              <a:tblGrid>
                <a:gridCol w="6858000"/>
              </a:tblGrid>
              <a:tr h="411480">
                <a:tc>
                  <a:txBody>
                    <a:bodyPr/>
                    <a:lstStyle/>
                    <a:p>
                      <a:pPr marL="0" algn="l" defTabSz="914400" rtl="0" eaLnBrk="1" latinLnBrk="0" hangingPunct="1"/>
                      <a:r>
                        <a:rPr lang="es-ES_tradnl" sz="1600" b="1" kern="1200" noProof="0" dirty="0" smtClean="0">
                          <a:solidFill>
                            <a:schemeClr val="lt1"/>
                          </a:solidFill>
                          <a:latin typeface="+mj-lt"/>
                          <a:ea typeface="+mn-ea"/>
                          <a:cs typeface="+mn-cs"/>
                        </a:rPr>
                        <a:t>Derechos</a:t>
                      </a:r>
                      <a:r>
                        <a:rPr lang="es-ES_tradnl" sz="1600" b="1" kern="1200" baseline="0" noProof="0" dirty="0" smtClean="0">
                          <a:solidFill>
                            <a:schemeClr val="lt1"/>
                          </a:solidFill>
                          <a:latin typeface="+mj-lt"/>
                          <a:ea typeface="+mn-ea"/>
                          <a:cs typeface="+mn-cs"/>
                        </a:rPr>
                        <a:t> de Autor y Licencia</a:t>
                      </a:r>
                      <a:endParaRPr lang="es-ES_tradnl" sz="1600" b="1" kern="1200" noProof="0" dirty="0">
                        <a:solidFill>
                          <a:schemeClr val="lt1"/>
                        </a:solidFill>
                        <a:latin typeface="+mj-lt"/>
                        <a:ea typeface="+mn-ea"/>
                        <a:cs typeface="+mn-cs"/>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9601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aseline="0" noProof="0" dirty="0" smtClean="0">
                          <a:solidFill>
                            <a:schemeClr val="tx2"/>
                          </a:solidFill>
                        </a:rPr>
                        <a:t>Copyright © 2003 </a:t>
                      </a:r>
                      <a:r>
                        <a:rPr lang="es-ES_tradnl" sz="1000" baseline="0" noProof="0" dirty="0" err="1" smtClean="0">
                          <a:solidFill>
                            <a:schemeClr val="tx2"/>
                          </a:solidFill>
                        </a:rPr>
                        <a:t>–</a:t>
                      </a:r>
                      <a:r>
                        <a:rPr lang="es-ES_tradnl" sz="1000" baseline="0" noProof="0" dirty="0" smtClean="0">
                          <a:solidFill>
                            <a:schemeClr val="tx2"/>
                          </a:solidFill>
                        </a:rPr>
                        <a:t> 2010 Fundación OWASP</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aseline="0" noProof="0" dirty="0" smtClean="0">
                          <a:solidFill>
                            <a:schemeClr val="tx2"/>
                          </a:solidFill>
                        </a:rPr>
                        <a:t>Este documento es publicado bajo la licencia </a:t>
                      </a:r>
                      <a:r>
                        <a:rPr lang="es-ES_tradnl" sz="1000" baseline="0" noProof="0" dirty="0" err="1" smtClean="0">
                          <a:solidFill>
                            <a:schemeClr val="tx2"/>
                          </a:solidFill>
                        </a:rPr>
                        <a:t>Creative</a:t>
                      </a:r>
                      <a:r>
                        <a:rPr lang="es-ES_tradnl" sz="1000" baseline="0" noProof="0" dirty="0" smtClean="0">
                          <a:solidFill>
                            <a:schemeClr val="tx2"/>
                          </a:solidFill>
                        </a:rPr>
                        <a:t> </a:t>
                      </a:r>
                      <a:r>
                        <a:rPr lang="es-ES_tradnl" sz="1000" baseline="0" noProof="0" dirty="0" err="1" smtClean="0">
                          <a:solidFill>
                            <a:schemeClr val="tx2"/>
                          </a:solidFill>
                        </a:rPr>
                        <a:t>Commons</a:t>
                      </a:r>
                      <a:r>
                        <a:rPr lang="es-ES_tradnl" sz="1000" baseline="0" noProof="0" dirty="0" smtClean="0">
                          <a:solidFill>
                            <a:schemeClr val="tx2"/>
                          </a:solidFill>
                        </a:rPr>
                        <a:t> </a:t>
                      </a:r>
                      <a:r>
                        <a:rPr lang="es-ES_tradnl" sz="1000" baseline="0" noProof="0" dirty="0" err="1" smtClean="0">
                          <a:solidFill>
                            <a:schemeClr val="tx2"/>
                          </a:solidFill>
                        </a:rPr>
                        <a:t>Attribution</a:t>
                      </a:r>
                      <a:r>
                        <a:rPr lang="es-ES_tradnl" sz="1000" baseline="0" noProof="0" dirty="0" smtClean="0">
                          <a:solidFill>
                            <a:schemeClr val="tx2"/>
                          </a:solidFill>
                        </a:rPr>
                        <a:t> </a:t>
                      </a:r>
                      <a:r>
                        <a:rPr lang="es-ES_tradnl" sz="1000" baseline="0" noProof="0" dirty="0" err="1" smtClean="0">
                          <a:solidFill>
                            <a:schemeClr val="tx2"/>
                          </a:solidFill>
                        </a:rPr>
                        <a:t>ShareAlike</a:t>
                      </a:r>
                      <a:r>
                        <a:rPr lang="es-ES_tradnl" sz="1000" baseline="0" noProof="0" dirty="0" smtClean="0">
                          <a:solidFill>
                            <a:schemeClr val="tx2"/>
                          </a:solidFill>
                        </a:rPr>
                        <a:t> 3.0. Para cualquier reutilización o distribución, usted debe dejar en claro a otros los términos de la licencia sobre este trabajo.</a:t>
                      </a:r>
                    </a:p>
                  </a:txBody>
                  <a:tcPr marL="1371600"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9" name="Picture 2">
            <a:hlinkClick r:id="rId4"/>
          </p:cNvPr>
          <p:cNvPicPr>
            <a:picLocks noChangeAspect="1" noChangeArrowheads="1"/>
          </p:cNvPicPr>
          <p:nvPr/>
        </p:nvPicPr>
        <p:blipFill>
          <a:blip r:embed="rId5" cstate="print"/>
          <a:srcRect/>
          <a:stretch>
            <a:fillRect/>
          </a:stretch>
        </p:blipFill>
        <p:spPr bwMode="auto">
          <a:xfrm>
            <a:off x="152400" y="8382000"/>
            <a:ext cx="1046163" cy="374650"/>
          </a:xfrm>
          <a:prstGeom prst="rect">
            <a:avLst/>
          </a:prstGeom>
          <a:noFill/>
          <a:ln w="9525">
            <a:noFill/>
            <a:miter lim="800000"/>
            <a:headEnd/>
            <a:tailEnd/>
          </a:ln>
        </p:spPr>
      </p:pic>
      <p:graphicFrame>
        <p:nvGraphicFramePr>
          <p:cNvPr id="10" name="Table 9"/>
          <p:cNvGraphicFramePr>
            <a:graphicFrameLocks noGrp="1"/>
          </p:cNvGraphicFramePr>
          <p:nvPr/>
        </p:nvGraphicFramePr>
        <p:xfrm>
          <a:off x="0" y="916387"/>
          <a:ext cx="3352800" cy="6768406"/>
        </p:xfrm>
        <a:graphic>
          <a:graphicData uri="http://schemas.openxmlformats.org/drawingml/2006/table">
            <a:tbl>
              <a:tblPr bandRow="1">
                <a:tableStyleId>{D113A9D2-9D6B-4929-AA2D-F23B5EE8CBE7}</a:tableStyleId>
              </a:tblPr>
              <a:tblGrid>
                <a:gridCol w="3352800"/>
              </a:tblGrid>
              <a:tr h="393881">
                <a:tc>
                  <a:txBody>
                    <a:bodyPr/>
                    <a:lstStyle/>
                    <a:p>
                      <a:r>
                        <a:rPr lang="es-ES_tradnl" sz="900" b="1" noProof="0" smtClean="0">
                          <a:latin typeface="+mj-lt"/>
                        </a:rPr>
                        <a:t>Prefacio</a:t>
                      </a:r>
                      <a:endParaRPr lang="es-ES_tradnl" sz="900" b="1" noProof="0">
                        <a:latin typeface="+mj-lt"/>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tr>
              <a:tr h="63745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900" baseline="0" noProof="0" dirty="0" smtClean="0">
                          <a:solidFill>
                            <a:schemeClr val="tx2"/>
                          </a:solidFill>
                        </a:rPr>
                        <a:t>El software inseguro esta debilitando actualmente nuestra infraestructura critica financiera, de salud, defensa, energía, y otras. A medida que nuestra infraestructura digital es cada vez más compleja e interconectada, la dificultad de lograr que una aplicación sea segura incrementa exponencialmente. Ya no podemos darnos el lujo de tolerar los problemas de seguridad relativamente simples, como los presentados en el OWASP </a:t>
                      </a:r>
                      <a:r>
                        <a:rPr lang="es-ES_tradnl" sz="900" baseline="0" noProof="0" dirty="0" err="1" smtClean="0">
                          <a:solidFill>
                            <a:schemeClr val="tx2"/>
                          </a:solidFill>
                        </a:rPr>
                        <a:t>Top</a:t>
                      </a:r>
                      <a:r>
                        <a:rPr lang="es-ES_tradnl" sz="900" baseline="0" noProof="0" dirty="0" smtClean="0">
                          <a:solidFill>
                            <a:schemeClr val="tx2"/>
                          </a:solidFill>
                        </a:rPr>
                        <a:t> 10.</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9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00" baseline="0" noProof="0" dirty="0" smtClean="0">
                          <a:solidFill>
                            <a:schemeClr val="tx2"/>
                          </a:solidFill>
                        </a:rPr>
                        <a:t>El objetivo del proyecto </a:t>
                      </a:r>
                      <a:r>
                        <a:rPr lang="es-ES_tradnl" sz="900" baseline="0" noProof="0" dirty="0" err="1" smtClean="0">
                          <a:solidFill>
                            <a:schemeClr val="tx2"/>
                          </a:solidFill>
                        </a:rPr>
                        <a:t>Top</a:t>
                      </a:r>
                      <a:r>
                        <a:rPr lang="es-ES_tradnl" sz="900" baseline="0" noProof="0" dirty="0" smtClean="0">
                          <a:solidFill>
                            <a:schemeClr val="tx2"/>
                          </a:solidFill>
                        </a:rPr>
                        <a:t> </a:t>
                      </a:r>
                      <a:r>
                        <a:rPr lang="es-ES_tradnl" sz="900" kern="1200" baseline="0" noProof="0" dirty="0" smtClean="0">
                          <a:solidFill>
                            <a:schemeClr val="tx2"/>
                          </a:solidFill>
                          <a:latin typeface="+mn-lt"/>
                          <a:ea typeface="+mn-ea"/>
                          <a:cs typeface="+mn-cs"/>
                        </a:rPr>
                        <a:t>10</a:t>
                      </a:r>
                      <a:r>
                        <a:rPr lang="es-ES_tradnl" sz="900" baseline="0" noProof="0" dirty="0" smtClean="0">
                          <a:solidFill>
                            <a:schemeClr val="tx2"/>
                          </a:solidFill>
                        </a:rPr>
                        <a:t> es </a:t>
                      </a:r>
                      <a:r>
                        <a:rPr lang="es-ES_tradnl" sz="900" kern="1200" noProof="0" dirty="0" smtClean="0">
                          <a:solidFill>
                            <a:schemeClr val="tx2"/>
                          </a:solidFill>
                          <a:latin typeface="+mn-lt"/>
                          <a:ea typeface="+mn-ea"/>
                          <a:cs typeface="+mn-cs"/>
                        </a:rPr>
                        <a:t>crear conciencia sobre la seguridad en aplicaciones mediante la identificación de algunos de los riesgos más críticos que enfrentan las organizaciones.</a:t>
                      </a:r>
                      <a:r>
                        <a:rPr lang="es-ES_tradnl" sz="900" baseline="0" noProof="0" dirty="0" smtClean="0">
                          <a:solidFill>
                            <a:schemeClr val="tx2"/>
                          </a:solidFill>
                        </a:rPr>
                        <a:t> El proyecto </a:t>
                      </a:r>
                      <a:r>
                        <a:rPr lang="es-ES_tradnl" sz="900" baseline="0" noProof="0" dirty="0" err="1" smtClean="0">
                          <a:solidFill>
                            <a:schemeClr val="tx2"/>
                          </a:solidFill>
                        </a:rPr>
                        <a:t>Top</a:t>
                      </a:r>
                      <a:r>
                        <a:rPr lang="es-ES_tradnl" sz="900" baseline="0" noProof="0" dirty="0" smtClean="0">
                          <a:solidFill>
                            <a:schemeClr val="tx2"/>
                          </a:solidFill>
                        </a:rPr>
                        <a:t> 10 es referenciado por numerosos estándares, libros, y organizaciones, incluyendo MITRE, PCI DSS, DISA, FTC, y </a:t>
                      </a:r>
                      <a:r>
                        <a:rPr lang="es-ES_tradnl" sz="900" baseline="0" noProof="0" dirty="0" smtClean="0">
                          <a:solidFill>
                            <a:schemeClr val="tx2"/>
                          </a:solidFill>
                          <a:hlinkClick r:id="rId6"/>
                        </a:rPr>
                        <a:t>muchos más</a:t>
                      </a:r>
                      <a:r>
                        <a:rPr lang="es-ES_tradnl" sz="900" baseline="0" noProof="0" dirty="0" smtClean="0">
                          <a:solidFill>
                            <a:schemeClr val="tx2"/>
                          </a:solidFill>
                        </a:rPr>
                        <a:t>. Esta versión del OWASP </a:t>
                      </a:r>
                      <a:r>
                        <a:rPr lang="es-ES_tradnl" sz="900" baseline="0" noProof="0" dirty="0" err="1" smtClean="0">
                          <a:solidFill>
                            <a:schemeClr val="tx2"/>
                          </a:solidFill>
                        </a:rPr>
                        <a:t>Top</a:t>
                      </a:r>
                      <a:r>
                        <a:rPr lang="es-ES_tradnl" sz="900" baseline="0" noProof="0" dirty="0" smtClean="0">
                          <a:solidFill>
                            <a:schemeClr val="tx2"/>
                          </a:solidFill>
                        </a:rPr>
                        <a:t> 10 marca el octavo año del proyecto creando conciencia sobre la importancia de los riesgos de seguridad en aplicaciones. El OWASP </a:t>
                      </a:r>
                      <a:r>
                        <a:rPr lang="es-ES_tradnl" sz="900" baseline="0" noProof="0" dirty="0" err="1" smtClean="0">
                          <a:solidFill>
                            <a:schemeClr val="tx2"/>
                          </a:solidFill>
                        </a:rPr>
                        <a:t>Top</a:t>
                      </a:r>
                      <a:r>
                        <a:rPr lang="es-ES_tradnl" sz="900" baseline="0" noProof="0" dirty="0" smtClean="0">
                          <a:solidFill>
                            <a:schemeClr val="tx2"/>
                          </a:solidFill>
                        </a:rPr>
                        <a:t> 10 fue lanzado por primera vez en 2003, se hicieron actualizaciones menores en 2004 y 2007, y esta es la versión de 2010.</a:t>
                      </a:r>
                      <a:endParaRPr lang="es-ES_tradnl" sz="90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9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00" baseline="0" noProof="0" dirty="0" smtClean="0">
                          <a:solidFill>
                            <a:schemeClr val="tx2"/>
                          </a:solidFill>
                        </a:rPr>
                        <a:t>Lo invitamos a que utilice el </a:t>
                      </a:r>
                      <a:r>
                        <a:rPr lang="es-ES_tradnl" sz="900" baseline="0" noProof="0" dirty="0" err="1" smtClean="0">
                          <a:solidFill>
                            <a:schemeClr val="tx2"/>
                          </a:solidFill>
                        </a:rPr>
                        <a:t>Top</a:t>
                      </a:r>
                      <a:r>
                        <a:rPr lang="es-ES_tradnl" sz="900" baseline="0" noProof="0" dirty="0" smtClean="0">
                          <a:solidFill>
                            <a:schemeClr val="tx2"/>
                          </a:solidFill>
                        </a:rPr>
                        <a:t> 10 para que su organización se </a:t>
                      </a:r>
                      <a:r>
                        <a:rPr lang="es-ES_tradnl" sz="900" u="sng" baseline="0" noProof="0" dirty="0" smtClean="0">
                          <a:solidFill>
                            <a:schemeClr val="tx2"/>
                          </a:solidFill>
                        </a:rPr>
                        <a:t>inicie</a:t>
                      </a:r>
                      <a:r>
                        <a:rPr lang="es-ES_tradnl" sz="900" u="none" baseline="0" noProof="0" dirty="0" smtClean="0">
                          <a:solidFill>
                            <a:schemeClr val="tx2"/>
                          </a:solidFill>
                        </a:rPr>
                        <a:t> </a:t>
                      </a:r>
                      <a:r>
                        <a:rPr lang="es-ES_tradnl" sz="900" baseline="0" noProof="0" dirty="0" smtClean="0">
                          <a:solidFill>
                            <a:schemeClr val="tx2"/>
                          </a:solidFill>
                        </a:rPr>
                        <a:t>en la temática sobre seguridad en aplicaciones. Los desarrolladores pueden aprender de los errores de otras organizaciones. Los ejecutivos deben comenzar a pensar como gestionar el riesgo que las aplicaciones de software crean en sus empresas. </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s-ES_tradnl" sz="900" b="0" i="0" u="none" strike="noStrike" kern="1200" cap="none" spc="0" normalizeH="0" baseline="0" noProof="0" dirty="0" smtClean="0">
                        <a:ln>
                          <a:noFill/>
                        </a:ln>
                        <a:solidFill>
                          <a:srgbClr val="1F497D"/>
                        </a:solidFill>
                        <a:effectLst/>
                        <a:uLnTx/>
                        <a:uFillTx/>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00" baseline="0" noProof="0" dirty="0" smtClean="0">
                          <a:solidFill>
                            <a:schemeClr val="tx2"/>
                          </a:solidFill>
                        </a:rPr>
                        <a:t>Pero el </a:t>
                      </a:r>
                      <a:r>
                        <a:rPr lang="es-ES_tradnl" sz="900" baseline="0" noProof="0" dirty="0" err="1" smtClean="0">
                          <a:solidFill>
                            <a:schemeClr val="tx2"/>
                          </a:solidFill>
                        </a:rPr>
                        <a:t>Top</a:t>
                      </a:r>
                      <a:r>
                        <a:rPr lang="es-ES_tradnl" sz="900" baseline="0" noProof="0" dirty="0" smtClean="0">
                          <a:solidFill>
                            <a:schemeClr val="tx2"/>
                          </a:solidFill>
                        </a:rPr>
                        <a:t> 10 no es un programa de seguridad en aplicaciones. Mirando a futuro, OWASP recomienda que las organizaciones establezcan una base sólida de formación, estándares y herramientas que hagan posible la codificación segura. Por encima de esa base, las organizaciones deben integrar la seguridad en su desarrollo, verificación y procesos de mantenimiento. La gerencia puede utilizar los datos generados por estas actividades para gestionar los costos y riesgos asociados a la seguridad en aplicaciones.</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9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00" baseline="0" noProof="0" dirty="0" smtClean="0">
                          <a:solidFill>
                            <a:schemeClr val="tx2"/>
                          </a:solidFill>
                        </a:rPr>
                        <a:t>Esperamos que el </a:t>
                      </a:r>
                      <a:r>
                        <a:rPr lang="es-ES_tradnl" sz="900" baseline="0" noProof="0" dirty="0" err="1" smtClean="0">
                          <a:solidFill>
                            <a:schemeClr val="tx2"/>
                          </a:solidFill>
                        </a:rPr>
                        <a:t>Top</a:t>
                      </a:r>
                      <a:r>
                        <a:rPr lang="es-ES_tradnl" sz="900" baseline="0" noProof="0" dirty="0" smtClean="0">
                          <a:solidFill>
                            <a:schemeClr val="tx2"/>
                          </a:solidFill>
                        </a:rPr>
                        <a:t> 10 le resulte útil en sus esfuerzos sobre seguridad en aplicaciones. Por favor no dude en contactarse con OWASP con sus preguntas, comentarios, e ideas ya sea públicamente a </a:t>
                      </a:r>
                      <a:r>
                        <a:rPr lang="es-ES_tradnl" sz="900" noProof="0" dirty="0" smtClean="0">
                          <a:solidFill>
                            <a:schemeClr val="tx2"/>
                          </a:solidFill>
                          <a:hlinkClick r:id="rId7"/>
                        </a:rPr>
                        <a:t>OWASP-TopTen@lists.owasp.org</a:t>
                      </a:r>
                      <a:r>
                        <a:rPr lang="es-ES_tradnl" sz="900" noProof="0" dirty="0" smtClean="0">
                          <a:solidFill>
                            <a:schemeClr val="tx2"/>
                          </a:solidFill>
                        </a:rPr>
                        <a:t> o en privado a </a:t>
                      </a:r>
                      <a:r>
                        <a:rPr lang="es-ES_tradnl" sz="900" noProof="0" dirty="0" smtClean="0">
                          <a:solidFill>
                            <a:schemeClr val="tx2"/>
                          </a:solidFill>
                          <a:hlinkClick r:id=""/>
                        </a:rPr>
                        <a:t>dave.wichers@owasp.org</a:t>
                      </a:r>
                      <a:r>
                        <a:rPr lang="es-ES_tradnl" sz="900" noProof="0" dirty="0" smtClean="0">
                          <a:solidFill>
                            <a:schemeClr val="tx2"/>
                          </a:solidFill>
                        </a:rPr>
                        <a:t>.</a:t>
                      </a:r>
                      <a:r>
                        <a:rPr lang="es-ES_tradnl" sz="900" baseline="0" noProof="0" dirty="0" smtClean="0">
                          <a:solidFill>
                            <a:schemeClr val="tx2"/>
                          </a:solidFill>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9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00" baseline="0" noProof="0" dirty="0" smtClean="0">
                          <a:solidFill>
                            <a:schemeClr val="tx2"/>
                          </a:solidFill>
                          <a:hlinkClick r:id="rId8"/>
                        </a:rPr>
                        <a:t>http://www.owasp.org/index.php/Top_10</a:t>
                      </a:r>
                      <a:endParaRPr lang="es-ES_tradnl" sz="900" baseline="0" noProof="0" dirty="0" smtClean="0">
                        <a:solidFill>
                          <a:schemeClr val="tx2"/>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1" name="Table 10"/>
          <p:cNvGraphicFramePr>
            <a:graphicFrameLocks noGrp="1"/>
          </p:cNvGraphicFramePr>
          <p:nvPr/>
        </p:nvGraphicFramePr>
        <p:xfrm>
          <a:off x="3429000" y="914400"/>
          <a:ext cx="3429000" cy="6772378"/>
        </p:xfrm>
        <a:graphic>
          <a:graphicData uri="http://schemas.openxmlformats.org/drawingml/2006/table">
            <a:tbl>
              <a:tblPr bandRow="1">
                <a:tableStyleId>{D113A9D2-9D6B-4929-AA2D-F23B5EE8CBE7}</a:tableStyleId>
              </a:tblPr>
              <a:tblGrid>
                <a:gridCol w="3429000"/>
              </a:tblGrid>
              <a:tr h="390732">
                <a:tc>
                  <a:txBody>
                    <a:bodyPr/>
                    <a:lstStyle/>
                    <a:p>
                      <a:r>
                        <a:rPr lang="es-ES_tradnl" sz="900" b="1" noProof="0" smtClean="0">
                          <a:latin typeface="+mj-lt"/>
                        </a:rPr>
                        <a:t>Acerca de OWASP</a:t>
                      </a:r>
                      <a:endParaRPr lang="es-ES_tradnl" sz="900" b="1" noProof="0">
                        <a:latin typeface="+mj-lt"/>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tr>
              <a:tr h="63816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90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00" noProof="0" dirty="0" smtClean="0">
                          <a:solidFill>
                            <a:schemeClr val="tx2"/>
                          </a:solidFill>
                        </a:rPr>
                        <a:t>El proyecto abierto de seguridad en aplicaciones Web (OWASP por sus siglas en inglés) es una comunidad</a:t>
                      </a:r>
                      <a:r>
                        <a:rPr lang="es-ES_tradnl" sz="900" baseline="0" noProof="0" dirty="0" smtClean="0">
                          <a:solidFill>
                            <a:schemeClr val="tx2"/>
                          </a:solidFill>
                        </a:rPr>
                        <a:t> abierta dedicada a habilitar a las organizaciones </a:t>
                      </a:r>
                      <a:r>
                        <a:rPr lang="es-ES_tradnl" sz="900" noProof="0" dirty="0" smtClean="0">
                          <a:solidFill>
                            <a:schemeClr val="tx2"/>
                          </a:solidFill>
                        </a:rPr>
                        <a:t>para desarrollar, comprar y mantener aplicaciones confiables. En OWASP encontrara recursos </a:t>
                      </a:r>
                      <a:r>
                        <a:rPr lang="es-ES_tradnl" sz="900" b="1" noProof="0" dirty="0" smtClean="0">
                          <a:solidFill>
                            <a:schemeClr val="tx2"/>
                          </a:solidFill>
                        </a:rPr>
                        <a:t>abiertos</a:t>
                      </a:r>
                      <a:r>
                        <a:rPr lang="es-ES_tradnl" sz="900" b="1" baseline="0" noProof="0" dirty="0" smtClean="0">
                          <a:solidFill>
                            <a:schemeClr val="tx2"/>
                          </a:solidFill>
                        </a:rPr>
                        <a:t> y gratuitos…</a:t>
                      </a:r>
                      <a:endParaRPr lang="es-ES_tradnl" sz="900" b="1"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900" noProof="0" dirty="0" smtClean="0">
                        <a:solidFill>
                          <a:schemeClr val="tx2"/>
                        </a:solidFill>
                      </a:endParaRP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s-ES_tradnl" sz="900" noProof="0" dirty="0" smtClean="0">
                          <a:solidFill>
                            <a:schemeClr val="tx2"/>
                          </a:solidFill>
                        </a:rPr>
                        <a:t>Libros y estándares sobre seguridad en aplicaciones</a:t>
                      </a:r>
                      <a:endParaRPr lang="es-ES_tradnl" sz="900" baseline="0" noProof="0" dirty="0" smtClean="0">
                        <a:solidFill>
                          <a:schemeClr val="tx2"/>
                        </a:solidFill>
                      </a:endParaRP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s-ES_tradnl" sz="900" baseline="0" noProof="0" dirty="0" smtClean="0">
                          <a:solidFill>
                            <a:schemeClr val="tx2"/>
                          </a:solidFill>
                        </a:rPr>
                        <a:t>Libros completos sobre testeo de seguridad en aplicaciones, desarrollo seguro de código, y revisión de seguridad del código</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s-ES_tradnl" sz="900" noProof="0" dirty="0" smtClean="0">
                          <a:solidFill>
                            <a:schemeClr val="tx2"/>
                          </a:solidFill>
                        </a:rPr>
                        <a:t>Controles de seguridad estándares y librerías</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s-ES_tradnl" sz="900" noProof="0" dirty="0" smtClean="0">
                          <a:solidFill>
                            <a:schemeClr val="tx2"/>
                          </a:solidFill>
                        </a:rPr>
                        <a:t>Capítulos Locales en distintos países</a:t>
                      </a:r>
                      <a:endParaRPr lang="es-ES_tradnl" sz="900" baseline="0" noProof="0" dirty="0" smtClean="0">
                        <a:solidFill>
                          <a:schemeClr val="tx2"/>
                        </a:solidFill>
                      </a:endParaRP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s-ES_tradnl" sz="900" noProof="0" dirty="0" smtClean="0">
                          <a:solidFill>
                            <a:schemeClr val="tx2"/>
                          </a:solidFill>
                        </a:rPr>
                        <a:t>Investigación de avanzada</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s-ES_tradnl" sz="900" noProof="0" dirty="0" smtClean="0">
                          <a:solidFill>
                            <a:schemeClr val="tx2"/>
                          </a:solidFill>
                        </a:rPr>
                        <a:t>Conferencias alrededor del mundo</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s-ES_tradnl" sz="900" noProof="0" dirty="0" smtClean="0">
                          <a:solidFill>
                            <a:schemeClr val="tx2"/>
                          </a:solidFill>
                        </a:rPr>
                        <a:t>Listas de Correo</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s-ES_tradnl" sz="900" noProof="0" dirty="0" smtClean="0">
                          <a:solidFill>
                            <a:schemeClr val="tx2"/>
                          </a:solidFill>
                        </a:rPr>
                        <a:t>Y mucho más</a:t>
                      </a:r>
                      <a:r>
                        <a:rPr lang="es-ES_tradnl" sz="900" baseline="0" noProof="0" dirty="0" smtClean="0">
                          <a:solidFill>
                            <a:schemeClr val="tx2"/>
                          </a:solidFill>
                        </a:rPr>
                        <a:t> en </a:t>
                      </a:r>
                      <a:r>
                        <a:rPr lang="es-ES_tradnl" sz="900" baseline="0" noProof="0" dirty="0" smtClean="0">
                          <a:solidFill>
                            <a:schemeClr val="tx2"/>
                          </a:solidFill>
                          <a:hlinkClick r:id="rId9"/>
                        </a:rPr>
                        <a:t>www.owasp.org</a:t>
                      </a:r>
                      <a:r>
                        <a:rPr lang="es-ES_tradnl" sz="900" baseline="0" noProof="0" dirty="0" smtClean="0">
                          <a:solidFill>
                            <a:schemeClr val="tx2"/>
                          </a:solidFill>
                        </a:rPr>
                        <a:t> </a:t>
                      </a:r>
                      <a:endParaRPr lang="es-ES_tradnl" sz="90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90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00" noProof="0" dirty="0" smtClean="0">
                          <a:solidFill>
                            <a:schemeClr val="tx2"/>
                          </a:solidFill>
                        </a:rPr>
                        <a:t>Todas la herramientas, documentos, foros y capítulos de OWASP son gratuitos y abiertos a cualquiera interesado en mejorar la seguridad en aplicaciones. Abogamos por resolver la seguridad en aplicaciones como un problema de gente, procesos y tecnología porque las soluciones mas efectivas incluyen mejoras en todas estas áreas. </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90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00" noProof="0" dirty="0" smtClean="0">
                          <a:solidFill>
                            <a:schemeClr val="tx2"/>
                          </a:solidFill>
                        </a:rPr>
                        <a:t>OWASP es un nuevo tipo de organización. Nuestra libertad de presiones comerciales nos permite proveer información sobre seguridad en aplicaciones sin sesgos, práctica y efectiva.</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90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00" noProof="0" dirty="0" smtClean="0">
                          <a:solidFill>
                            <a:schemeClr val="tx2"/>
                          </a:solidFill>
                        </a:rPr>
                        <a:t>OWASP no está afiliada a ninguna compañía de tecnología, aunque soportamos el uso informado de tecnologías de seguridad comerciales. Parecido a muchos proyectos de software de código abierto, OWASP produce muchos materiales en una manera abierta y colaborativa.</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90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00" noProof="0" dirty="0" smtClean="0">
                          <a:solidFill>
                            <a:schemeClr val="tx2"/>
                          </a:solidFill>
                        </a:rPr>
                        <a:t>La Fundación OWASP es una entidad sin ánimo de lucro para asegurar el éxito a largo plazo del proyecto. Casi todos los miembros</a:t>
                      </a:r>
                      <a:r>
                        <a:rPr lang="es-ES_tradnl" sz="900" baseline="0" noProof="0" dirty="0" smtClean="0">
                          <a:solidFill>
                            <a:schemeClr val="tx2"/>
                          </a:solidFill>
                        </a:rPr>
                        <a:t> de OWASP son voluntarios, incluyendo el Directorio OWASP, los Comités Globales, Lideres de Capítulos, Lideres de Proyectos, y miembros de proyectos.</a:t>
                      </a:r>
                      <a:r>
                        <a:rPr lang="es-ES_tradnl" sz="900" noProof="0" dirty="0" smtClean="0">
                          <a:solidFill>
                            <a:schemeClr val="tx2"/>
                          </a:solidFill>
                        </a:rPr>
                        <a:t> Nosotros apoyamos la investigación innovadora sobre seguridad a través</a:t>
                      </a:r>
                      <a:r>
                        <a:rPr lang="es-ES_tradnl" sz="900" baseline="0" noProof="0" dirty="0" smtClean="0">
                          <a:solidFill>
                            <a:schemeClr val="tx2"/>
                          </a:solidFill>
                        </a:rPr>
                        <a:t> de becas e infraestructura.</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9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900" noProof="0" dirty="0" smtClean="0">
                          <a:solidFill>
                            <a:schemeClr val="tx2"/>
                          </a:solidFill>
                        </a:rPr>
                        <a:t>Únete a nosotros!</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0" y="838200"/>
          <a:ext cx="6858000" cy="8305800"/>
        </p:xfrm>
        <a:graphic>
          <a:graphicData uri="http://schemas.openxmlformats.org/drawingml/2006/table">
            <a:tbl>
              <a:tblPr bandRow="1">
                <a:tableStyleId>{D113A9D2-9D6B-4929-AA2D-F23B5EE8CBE7}</a:tableStyleId>
              </a:tblPr>
              <a:tblGrid>
                <a:gridCol w="6858000"/>
              </a:tblGrid>
              <a:tr h="520570">
                <a:tc>
                  <a:txBody>
                    <a:bodyPr/>
                    <a:lstStyle/>
                    <a:p>
                      <a:r>
                        <a:rPr lang="es-ES_tradnl" sz="1600" b="1" i="0" kern="1200" noProof="0" smtClean="0">
                          <a:solidFill>
                            <a:schemeClr val="lt1"/>
                          </a:solidFill>
                          <a:latin typeface="+mn-lt"/>
                          <a:ea typeface="+mn-ea"/>
                          <a:cs typeface="+mn-cs"/>
                        </a:rPr>
                        <a:t>Es acerca de los riesgos, no de las debilidades</a:t>
                      </a:r>
                      <a:endParaRPr lang="es-ES_tradnl" sz="1600" b="1" i="0" kern="1200" noProof="0">
                        <a:solidFill>
                          <a:schemeClr val="lt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7785230">
                <a:tc>
                  <a:txBody>
                    <a:bodyPr/>
                    <a:lstStyle/>
                    <a:p>
                      <a:pPr>
                        <a:lnSpc>
                          <a:spcPct val="115000"/>
                        </a:lnSpc>
                        <a:spcAft>
                          <a:spcPts val="1000"/>
                        </a:spcAft>
                      </a:pPr>
                      <a:r>
                        <a:rPr lang="es-ES_tradnl" sz="900" noProof="0" dirty="0" smtClean="0">
                          <a:solidFill>
                            <a:srgbClr val="1F497D"/>
                          </a:solidFill>
                          <a:latin typeface="Calibri"/>
                          <a:ea typeface="Calibri"/>
                          <a:cs typeface="Calibri"/>
                        </a:rPr>
                        <a:t>Aunque las </a:t>
                      </a:r>
                      <a:r>
                        <a:rPr lang="es-ES_tradnl" sz="900" noProof="0" dirty="0" smtClean="0">
                          <a:solidFill>
                            <a:srgbClr val="1F497D"/>
                          </a:solidFill>
                          <a:latin typeface="Calibri"/>
                          <a:ea typeface="Calibri"/>
                          <a:cs typeface="Calibri"/>
                          <a:hlinkClick r:id="rId4"/>
                        </a:rPr>
                        <a:t>versiones anteriores del OWASP Top 10 </a:t>
                      </a:r>
                      <a:r>
                        <a:rPr lang="es-ES_tradnl" sz="900" noProof="0" dirty="0" smtClean="0">
                          <a:solidFill>
                            <a:srgbClr val="1F497D"/>
                          </a:solidFill>
                          <a:latin typeface="Calibri"/>
                          <a:ea typeface="Calibri"/>
                          <a:cs typeface="Calibri"/>
                        </a:rPr>
                        <a:t>se enfocaban en la identificación de las “vulnerabilidades” más comunes, estos documentos de hecho siempre se han organizado alrededor de los riesgos. Esto causó algún grado de confusión comprensible por parte de la gente que buscaba una taxonomía de debilidades hermética. Esta actualización clarifica el foco en el riesgo del </a:t>
                      </a:r>
                      <a:r>
                        <a:rPr lang="es-ES_tradnl" sz="900" noProof="0" dirty="0" err="1" smtClean="0">
                          <a:solidFill>
                            <a:srgbClr val="1F497D"/>
                          </a:solidFill>
                          <a:latin typeface="Calibri"/>
                          <a:ea typeface="Calibri"/>
                          <a:cs typeface="Calibri"/>
                        </a:rPr>
                        <a:t>Top</a:t>
                      </a:r>
                      <a:r>
                        <a:rPr lang="es-ES_tradnl" sz="900" noProof="0" dirty="0" smtClean="0">
                          <a:solidFill>
                            <a:srgbClr val="1F497D"/>
                          </a:solidFill>
                          <a:latin typeface="Calibri"/>
                          <a:ea typeface="Calibri"/>
                          <a:cs typeface="Calibri"/>
                        </a:rPr>
                        <a:t> 10 siendo más explícita acerca de cómo los agentes de amenaza, vectores de ataque, debilidades, impactos técnicos e impactos de negocio se combinan para producir riesgos.</a:t>
                      </a:r>
                      <a:endParaRPr lang="es-ES_tradnl" sz="900" baseline="0" noProof="0" dirty="0" smtClean="0">
                        <a:solidFill>
                          <a:schemeClr val="tx2"/>
                        </a:solidFill>
                        <a:latin typeface="Calibri"/>
                        <a:cs typeface="Calibri"/>
                      </a:endParaRPr>
                    </a:p>
                    <a:p>
                      <a:pPr>
                        <a:lnSpc>
                          <a:spcPct val="115000"/>
                        </a:lnSpc>
                        <a:spcAft>
                          <a:spcPts val="1000"/>
                        </a:spcAft>
                      </a:pPr>
                      <a:r>
                        <a:rPr lang="es-ES_tradnl" sz="900" noProof="0" dirty="0" smtClean="0">
                          <a:solidFill>
                            <a:srgbClr val="1F497D"/>
                          </a:solidFill>
                          <a:latin typeface="Calibri"/>
                          <a:ea typeface="Calibri"/>
                          <a:cs typeface="Calibri"/>
                        </a:rPr>
                        <a:t>Para hacerlo, hemos desarrollado una metodología de Evaluación de Riesgos para el </a:t>
                      </a:r>
                      <a:r>
                        <a:rPr lang="es-ES_tradnl" sz="900" noProof="0" dirty="0" err="1" smtClean="0">
                          <a:solidFill>
                            <a:srgbClr val="1F497D"/>
                          </a:solidFill>
                          <a:latin typeface="Calibri"/>
                          <a:ea typeface="Calibri"/>
                          <a:cs typeface="Calibri"/>
                        </a:rPr>
                        <a:t>Top</a:t>
                      </a:r>
                      <a:r>
                        <a:rPr lang="es-ES_tradnl" sz="900" noProof="0" dirty="0" smtClean="0">
                          <a:solidFill>
                            <a:srgbClr val="1F497D"/>
                          </a:solidFill>
                          <a:latin typeface="Calibri"/>
                          <a:ea typeface="Calibri"/>
                          <a:cs typeface="Calibri"/>
                        </a:rPr>
                        <a:t> 10 que está basado en la </a:t>
                      </a:r>
                      <a:r>
                        <a:rPr lang="es-ES_tradnl" sz="900" noProof="0" dirty="0" smtClean="0">
                          <a:solidFill>
                            <a:srgbClr val="1F497D"/>
                          </a:solidFill>
                          <a:latin typeface="Calibri"/>
                          <a:ea typeface="Calibri"/>
                          <a:cs typeface="Calibri"/>
                          <a:hlinkClick r:id="rId5"/>
                        </a:rPr>
                        <a:t>Metodología de Evaluación de Riesgos OWASP</a:t>
                      </a:r>
                      <a:r>
                        <a:rPr lang="es-ES_tradnl" sz="900" noProof="0" dirty="0" smtClean="0">
                          <a:solidFill>
                            <a:srgbClr val="1F497D"/>
                          </a:solidFill>
                          <a:latin typeface="Calibri"/>
                          <a:ea typeface="Calibri"/>
                          <a:cs typeface="Calibri"/>
                        </a:rPr>
                        <a:t>. Para cada elemento del </a:t>
                      </a:r>
                      <a:r>
                        <a:rPr lang="es-ES_tradnl" sz="900" noProof="0" dirty="0" err="1" smtClean="0">
                          <a:solidFill>
                            <a:srgbClr val="1F497D"/>
                          </a:solidFill>
                          <a:latin typeface="Calibri"/>
                          <a:ea typeface="Calibri"/>
                          <a:cs typeface="Calibri"/>
                        </a:rPr>
                        <a:t>Top</a:t>
                      </a:r>
                      <a:r>
                        <a:rPr lang="es-ES_tradnl" sz="900" noProof="0" dirty="0" smtClean="0">
                          <a:solidFill>
                            <a:srgbClr val="1F497D"/>
                          </a:solidFill>
                          <a:latin typeface="Calibri"/>
                          <a:ea typeface="Calibri"/>
                          <a:cs typeface="Calibri"/>
                        </a:rPr>
                        <a:t> 10, estimamos el riesgo típico que cada debilidad introduce en una aplicación </a:t>
                      </a:r>
                      <a:r>
                        <a:rPr lang="es-ES_tradnl" sz="900" noProof="0" dirty="0" err="1" smtClean="0">
                          <a:solidFill>
                            <a:srgbClr val="1F497D"/>
                          </a:solidFill>
                          <a:latin typeface="Calibri"/>
                          <a:ea typeface="Calibri"/>
                          <a:cs typeface="Calibri"/>
                        </a:rPr>
                        <a:t>web</a:t>
                      </a:r>
                      <a:r>
                        <a:rPr lang="es-ES_tradnl" sz="900" noProof="0" dirty="0" smtClean="0">
                          <a:solidFill>
                            <a:srgbClr val="1F497D"/>
                          </a:solidFill>
                          <a:latin typeface="Calibri"/>
                          <a:ea typeface="Calibri"/>
                          <a:cs typeface="Calibri"/>
                        </a:rPr>
                        <a:t> típica fijándonos en factores de probabilidad comunes y en factores de impacto para cada debilidad común. Entonces ordenamos por rango el </a:t>
                      </a:r>
                      <a:r>
                        <a:rPr lang="es-ES_tradnl" sz="900" noProof="0" dirty="0" err="1" smtClean="0">
                          <a:solidFill>
                            <a:srgbClr val="1F497D"/>
                          </a:solidFill>
                          <a:latin typeface="Calibri"/>
                          <a:ea typeface="Calibri"/>
                          <a:cs typeface="Calibri"/>
                        </a:rPr>
                        <a:t>Top</a:t>
                      </a:r>
                      <a:r>
                        <a:rPr lang="es-ES_tradnl" sz="900" noProof="0" dirty="0" smtClean="0">
                          <a:solidFill>
                            <a:srgbClr val="1F497D"/>
                          </a:solidFill>
                          <a:latin typeface="Calibri"/>
                          <a:ea typeface="Calibri"/>
                          <a:cs typeface="Calibri"/>
                        </a:rPr>
                        <a:t> 10 de acuerdo con aquellas debilidades que típicamente introducen el riesgo más significativo en una aplicación.</a:t>
                      </a:r>
                    </a:p>
                    <a:p>
                      <a:pPr>
                        <a:lnSpc>
                          <a:spcPct val="115000"/>
                        </a:lnSpc>
                        <a:spcAft>
                          <a:spcPts val="1000"/>
                        </a:spcAft>
                      </a:pPr>
                      <a:r>
                        <a:rPr lang="es-ES_tradnl" sz="900" noProof="0" dirty="0" smtClean="0">
                          <a:solidFill>
                            <a:srgbClr val="1F497D"/>
                          </a:solidFill>
                          <a:latin typeface="Calibri"/>
                          <a:ea typeface="Calibri"/>
                          <a:cs typeface="Calibri"/>
                        </a:rPr>
                        <a:t>La </a:t>
                      </a:r>
                      <a:r>
                        <a:rPr lang="es-ES_tradnl" sz="900" noProof="0" dirty="0" smtClean="0">
                          <a:solidFill>
                            <a:srgbClr val="1F497D"/>
                          </a:solidFill>
                          <a:latin typeface="Calibri"/>
                          <a:ea typeface="Calibri"/>
                          <a:cs typeface="Calibri"/>
                          <a:hlinkClick r:id="rId5"/>
                        </a:rPr>
                        <a:t>Metodología de Evaluación de Riesgos OWASP</a:t>
                      </a:r>
                      <a:r>
                        <a:rPr lang="es-ES_tradnl" sz="900" noProof="0" dirty="0" smtClean="0">
                          <a:solidFill>
                            <a:srgbClr val="1F497D"/>
                          </a:solidFill>
                          <a:latin typeface="Calibri"/>
                          <a:ea typeface="Calibri"/>
                          <a:cs typeface="Calibri"/>
                        </a:rPr>
                        <a:t> define numerosos factores para ayudar a calcular el riesgo de una vulnerabilidad identificada. Sin embargo, el </a:t>
                      </a:r>
                      <a:r>
                        <a:rPr lang="es-ES_tradnl" sz="900" noProof="0" dirty="0" err="1" smtClean="0">
                          <a:solidFill>
                            <a:srgbClr val="1F497D"/>
                          </a:solidFill>
                          <a:latin typeface="Calibri"/>
                          <a:ea typeface="Calibri"/>
                          <a:cs typeface="Calibri"/>
                        </a:rPr>
                        <a:t>Top</a:t>
                      </a:r>
                      <a:r>
                        <a:rPr lang="es-ES_tradnl" sz="900" noProof="0" dirty="0" smtClean="0">
                          <a:solidFill>
                            <a:srgbClr val="1F497D"/>
                          </a:solidFill>
                          <a:latin typeface="Calibri"/>
                          <a:ea typeface="Calibri"/>
                          <a:cs typeface="Calibri"/>
                        </a:rPr>
                        <a:t> 10 debe hablar acerca de generalidades, más que de vulnerabilidades específicas en aplicaciones reales. Consecuentemente, nunca podemos ser tan precisos como puede serlo el dueño de un sistema cuando calcula el riesgo para </a:t>
                      </a:r>
                      <a:r>
                        <a:rPr lang="es-ES_tradnl" sz="900" noProof="0" dirty="0" err="1" smtClean="0">
                          <a:solidFill>
                            <a:srgbClr val="1F497D"/>
                          </a:solidFill>
                          <a:latin typeface="Calibri"/>
                          <a:ea typeface="Calibri"/>
                          <a:cs typeface="Calibri"/>
                        </a:rPr>
                        <a:t>su(s</a:t>
                      </a:r>
                      <a:r>
                        <a:rPr lang="es-ES_tradnl" sz="900" noProof="0" dirty="0" smtClean="0">
                          <a:solidFill>
                            <a:srgbClr val="1F497D"/>
                          </a:solidFill>
                          <a:latin typeface="Calibri"/>
                          <a:ea typeface="Calibri"/>
                          <a:cs typeface="Calibri"/>
                        </a:rPr>
                        <a:t>) </a:t>
                      </a:r>
                      <a:r>
                        <a:rPr lang="es-ES_tradnl" sz="900" noProof="0" dirty="0" err="1" smtClean="0">
                          <a:solidFill>
                            <a:srgbClr val="1F497D"/>
                          </a:solidFill>
                          <a:latin typeface="Calibri"/>
                          <a:ea typeface="Calibri"/>
                          <a:cs typeface="Calibri"/>
                        </a:rPr>
                        <a:t>aplicación(es</a:t>
                      </a:r>
                      <a:r>
                        <a:rPr lang="es-ES_tradnl" sz="900" noProof="0" dirty="0" smtClean="0">
                          <a:solidFill>
                            <a:srgbClr val="1F497D"/>
                          </a:solidFill>
                          <a:latin typeface="Calibri"/>
                          <a:ea typeface="Calibri"/>
                          <a:cs typeface="Calibri"/>
                        </a:rPr>
                        <a:t>). No sabemos cuán importantes son sus aplicaciones y sus datos, cuáles son sus agentes de amenaza, ni como ha sido construido su sistema o como está siendo operado.</a:t>
                      </a:r>
                      <a:endParaRPr lang="es-ES_tradnl" sz="900" baseline="0" noProof="0" dirty="0" smtClean="0">
                        <a:solidFill>
                          <a:schemeClr val="tx2"/>
                        </a:solidFill>
                        <a:latin typeface="Calibri"/>
                        <a:cs typeface="Calibri"/>
                      </a:endParaRPr>
                    </a:p>
                    <a:p>
                      <a:pPr>
                        <a:lnSpc>
                          <a:spcPct val="115000"/>
                        </a:lnSpc>
                        <a:spcAft>
                          <a:spcPts val="1000"/>
                        </a:spcAft>
                      </a:pPr>
                      <a:r>
                        <a:rPr lang="es-ES_tradnl" sz="900" noProof="0" dirty="0" smtClean="0">
                          <a:solidFill>
                            <a:srgbClr val="1F497D"/>
                          </a:solidFill>
                          <a:latin typeface="Calibri"/>
                          <a:ea typeface="Calibri"/>
                          <a:cs typeface="Calibri"/>
                        </a:rPr>
                        <a:t>Nuestra metodología incluye tres factores de probabilidad para cada debilidad (prevalencia, detectabilidad y facilidad de explotación) y un factor de impacto (impacto técnico). La prevalencia de una debilidad es un factor que típicamente no tiene usted que calcular. En cuanto a datos de prevalencia, nos hemos provisto de estadísticas de prevalencia de un número de organizaciones diferentes y hemos promediado sus datos para obtener una lista </a:t>
                      </a:r>
                      <a:r>
                        <a:rPr lang="es-ES_tradnl" sz="900" noProof="0" dirty="0" err="1" smtClean="0">
                          <a:solidFill>
                            <a:srgbClr val="1F497D"/>
                          </a:solidFill>
                          <a:latin typeface="Calibri"/>
                          <a:ea typeface="Calibri"/>
                          <a:cs typeface="Calibri"/>
                        </a:rPr>
                        <a:t>Top</a:t>
                      </a:r>
                      <a:r>
                        <a:rPr lang="es-ES_tradnl" sz="900" noProof="0" dirty="0" smtClean="0">
                          <a:solidFill>
                            <a:srgbClr val="1F497D"/>
                          </a:solidFill>
                          <a:latin typeface="Calibri"/>
                          <a:ea typeface="Calibri"/>
                          <a:cs typeface="Calibri"/>
                        </a:rPr>
                        <a:t> 10 de probabilidad de existencia por prevalencia. Estos datos fueron entonces combinados con los otros dos factores de probabilidad (detectabilidad y facilidad de explotación) para calcular una tasa de probabilidad para cada debilidad. Esto fue entonces multiplicado por nuestro impacto técnico promedio estimado para cada elemento para obtener una clasificación por riesgo total para cada elemento en el </a:t>
                      </a:r>
                      <a:r>
                        <a:rPr lang="es-ES_tradnl" sz="900" noProof="0" dirty="0" err="1" smtClean="0">
                          <a:solidFill>
                            <a:srgbClr val="1F497D"/>
                          </a:solidFill>
                          <a:latin typeface="Calibri"/>
                          <a:ea typeface="Calibri"/>
                          <a:cs typeface="Calibri"/>
                        </a:rPr>
                        <a:t>Top</a:t>
                      </a:r>
                      <a:r>
                        <a:rPr lang="es-ES_tradnl" sz="900" noProof="0" dirty="0" smtClean="0">
                          <a:solidFill>
                            <a:srgbClr val="1F497D"/>
                          </a:solidFill>
                          <a:latin typeface="Calibri"/>
                          <a:ea typeface="Calibri"/>
                          <a:cs typeface="Calibri"/>
                        </a:rPr>
                        <a:t> 10.</a:t>
                      </a:r>
                    </a:p>
                    <a:p>
                      <a:pPr>
                        <a:lnSpc>
                          <a:spcPct val="115000"/>
                        </a:lnSpc>
                        <a:spcAft>
                          <a:spcPts val="1000"/>
                        </a:spcAft>
                      </a:pPr>
                      <a:r>
                        <a:rPr lang="es-ES_tradnl" sz="900" noProof="0" dirty="0" smtClean="0">
                          <a:solidFill>
                            <a:srgbClr val="1F497D"/>
                          </a:solidFill>
                          <a:latin typeface="Calibri"/>
                          <a:ea typeface="Calibri"/>
                          <a:cs typeface="Calibri"/>
                        </a:rPr>
                        <a:t>Note que esta aproximación no toma en cuenta la probabilidad del agente de amenaza. Tampoco toma en cuenta ninguno de los varios detalles técnicos asociados con su aplicación particular. Cualquiera de estos factores podría afectar significativamente la probabilidad total de que un atacante encuentre y explote una vulnerabilidad específica. Esta categorización además no toma en cuenta el impacto real en su negocio. </a:t>
                      </a:r>
                      <a:r>
                        <a:rPr lang="es-ES_tradnl" sz="900" u="sng" noProof="0" dirty="0" smtClean="0">
                          <a:solidFill>
                            <a:srgbClr val="1F497D"/>
                          </a:solidFill>
                          <a:latin typeface="Calibri"/>
                          <a:ea typeface="Calibri"/>
                          <a:cs typeface="Calibri"/>
                        </a:rPr>
                        <a:t>Su organización</a:t>
                      </a:r>
                      <a:r>
                        <a:rPr lang="es-ES_tradnl" sz="900" noProof="0" dirty="0" smtClean="0">
                          <a:solidFill>
                            <a:srgbClr val="1F497D"/>
                          </a:solidFill>
                          <a:latin typeface="Calibri"/>
                          <a:ea typeface="Calibri"/>
                          <a:cs typeface="Calibri"/>
                        </a:rPr>
                        <a:t> tendrá que decidir cuánto riesgo de seguridad en las aplicaciones está </a:t>
                      </a:r>
                      <a:r>
                        <a:rPr lang="es-ES_tradnl" sz="900" u="sng" noProof="0" dirty="0" smtClean="0">
                          <a:solidFill>
                            <a:srgbClr val="1F497D"/>
                          </a:solidFill>
                          <a:latin typeface="Calibri"/>
                          <a:ea typeface="Calibri"/>
                          <a:cs typeface="Calibri"/>
                        </a:rPr>
                        <a:t>la organización</a:t>
                      </a:r>
                      <a:r>
                        <a:rPr lang="es-ES_tradnl" sz="900" noProof="0" dirty="0" smtClean="0">
                          <a:solidFill>
                            <a:srgbClr val="1F497D"/>
                          </a:solidFill>
                          <a:latin typeface="Calibri"/>
                          <a:ea typeface="Calibri"/>
                          <a:cs typeface="Calibri"/>
                        </a:rPr>
                        <a:t> dispuesta a aceptar. El propósito del OWASP </a:t>
                      </a:r>
                      <a:r>
                        <a:rPr lang="es-ES_tradnl" sz="900" noProof="0" dirty="0" err="1" smtClean="0">
                          <a:solidFill>
                            <a:srgbClr val="1F497D"/>
                          </a:solidFill>
                          <a:latin typeface="Calibri"/>
                          <a:ea typeface="Calibri"/>
                          <a:cs typeface="Calibri"/>
                        </a:rPr>
                        <a:t>Top</a:t>
                      </a:r>
                      <a:r>
                        <a:rPr lang="es-ES_tradnl" sz="900" noProof="0" dirty="0" smtClean="0">
                          <a:solidFill>
                            <a:srgbClr val="1F497D"/>
                          </a:solidFill>
                          <a:latin typeface="Calibri"/>
                          <a:ea typeface="Calibri"/>
                          <a:cs typeface="Calibri"/>
                        </a:rPr>
                        <a:t> 10 no es hacer este análisis de riesgo por usted.</a:t>
                      </a:r>
                    </a:p>
                    <a:p>
                      <a:r>
                        <a:rPr lang="es-ES_tradnl" sz="900" noProof="0" dirty="0" smtClean="0">
                          <a:solidFill>
                            <a:srgbClr val="1F497D"/>
                          </a:solidFill>
                          <a:latin typeface="Calibri"/>
                          <a:ea typeface="Calibri"/>
                          <a:cs typeface="Calibri"/>
                        </a:rPr>
                        <a:t>El siguiente gráfico ilustra nuestro cálculo del riesgo para A2: Cross-</a:t>
                      </a:r>
                      <a:r>
                        <a:rPr lang="es-ES_tradnl" sz="900" noProof="0" dirty="0" err="1" smtClean="0">
                          <a:solidFill>
                            <a:srgbClr val="1F497D"/>
                          </a:solidFill>
                          <a:latin typeface="Calibri"/>
                          <a:ea typeface="Calibri"/>
                          <a:cs typeface="Calibri"/>
                        </a:rPr>
                        <a:t>Site</a:t>
                      </a:r>
                      <a:r>
                        <a:rPr lang="es-ES_tradnl" sz="900" noProof="0" dirty="0" smtClean="0">
                          <a:solidFill>
                            <a:srgbClr val="1F497D"/>
                          </a:solidFill>
                          <a:latin typeface="Calibri"/>
                          <a:ea typeface="Calibri"/>
                          <a:cs typeface="Calibri"/>
                        </a:rPr>
                        <a:t> </a:t>
                      </a:r>
                      <a:r>
                        <a:rPr lang="es-ES_tradnl" sz="900" noProof="0" dirty="0" err="1" smtClean="0">
                          <a:solidFill>
                            <a:srgbClr val="1F497D"/>
                          </a:solidFill>
                          <a:latin typeface="Calibri"/>
                          <a:ea typeface="Calibri"/>
                          <a:cs typeface="Calibri"/>
                        </a:rPr>
                        <a:t>Scripting</a:t>
                      </a:r>
                      <a:r>
                        <a:rPr lang="es-ES_tradnl" sz="900" noProof="0" dirty="0" smtClean="0">
                          <a:solidFill>
                            <a:srgbClr val="1F497D"/>
                          </a:solidFill>
                          <a:latin typeface="Calibri"/>
                          <a:ea typeface="Calibri"/>
                          <a:cs typeface="Calibri"/>
                        </a:rPr>
                        <a:t>, como un ejemplo. Note que XSS es tan prevalente que obtuvo el único valor de prevalencia “MUY DIFUNDIDO”. Todos los otros riesgos fueron de difundido a poco común (valores 1 a 3).</a:t>
                      </a:r>
                      <a:endParaRPr lang="es-ES_tradnl" sz="900" noProof="0" dirty="0" smtClean="0">
                        <a:solidFill>
                          <a:schemeClr val="tx2"/>
                        </a:solidFill>
                        <a:latin typeface="Calibri"/>
                        <a:cs typeface="Calibri"/>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Title 9"/>
          <p:cNvSpPr>
            <a:spLocks noGrp="1"/>
          </p:cNvSpPr>
          <p:nvPr>
            <p:ph type="title"/>
          </p:nvPr>
        </p:nvSpPr>
        <p:spPr>
          <a:xfrm>
            <a:off x="1371600" y="-14816"/>
            <a:ext cx="5486400" cy="853016"/>
          </a:xfrm>
          <a:prstGeom prst="rect">
            <a:avLst/>
          </a:prstGeom>
        </p:spPr>
        <p:txBody>
          <a:bodyPr/>
          <a:lstStyle/>
          <a:p>
            <a:r>
              <a:rPr lang="es-ES" sz="2800" dirty="0" smtClean="0"/>
              <a:t>Notas acerca de los riesgos</a:t>
            </a:r>
            <a:r>
              <a:rPr lang="en-US" sz="2800" dirty="0" smtClean="0"/>
              <a:t> </a:t>
            </a:r>
            <a:endParaRPr lang="en-US" sz="2800" dirty="0"/>
          </a:p>
        </p:txBody>
      </p:sp>
      <p:sp>
        <p:nvSpPr>
          <p:cNvPr id="13" name="Text Placeholder 12"/>
          <p:cNvSpPr>
            <a:spLocks noGrp="1"/>
          </p:cNvSpPr>
          <p:nvPr>
            <p:ph type="body" sz="quarter" idx="10"/>
          </p:nvPr>
        </p:nvSpPr>
        <p:spPr/>
        <p:txBody>
          <a:bodyPr/>
          <a:lstStyle/>
          <a:p>
            <a:r>
              <a:rPr lang="en-US" dirty="0" smtClean="0"/>
              <a:t>+R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24052559"/>
              </p:ext>
            </p:extLst>
          </p:nvPr>
        </p:nvGraphicFramePr>
        <p:xfrm>
          <a:off x="121920" y="6487471"/>
          <a:ext cx="6629400" cy="2606455"/>
        </p:xfrm>
        <a:graphic>
          <a:graphicData uri="http://schemas.openxmlformats.org/drawingml/2006/table">
            <a:tbl>
              <a:tblPr>
                <a:tableStyleId>{5C22544A-7EE6-4342-B048-85BDC9FD1C3A}</a:tableStyleId>
              </a:tblPr>
              <a:tblGrid>
                <a:gridCol w="1104900"/>
                <a:gridCol w="1104900"/>
                <a:gridCol w="1104900"/>
                <a:gridCol w="1104900"/>
                <a:gridCol w="1104900"/>
                <a:gridCol w="1104900"/>
              </a:tblGrid>
              <a:tr h="553402">
                <a:tc>
                  <a:txBody>
                    <a:bodyPr/>
                    <a:lstStyle/>
                    <a:p>
                      <a:endParaRPr lang="es-ES_tradnl" sz="1000" noProof="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91782">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s-ES_tradnl" sz="1000" b="1" noProof="0" dirty="0" smtClean="0">
                          <a:solidFill>
                            <a:schemeClr val="tx1"/>
                          </a:solidFill>
                        </a:rPr>
                        <a:t>Explotación</a:t>
                      </a:r>
                    </a:p>
                    <a:p>
                      <a:pPr algn="ctr"/>
                      <a:r>
                        <a:rPr lang="es-ES_tradnl" sz="1000" b="1" noProof="0" dirty="0" smtClean="0">
                          <a:solidFill>
                            <a:schemeClr val="tx1"/>
                          </a:solidFill>
                        </a:rPr>
                        <a:t>MEDIA</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s-ES_tradnl" sz="1000" b="1" kern="1200" noProof="0" smtClean="0">
                          <a:solidFill>
                            <a:schemeClr val="tx1"/>
                          </a:solidFill>
                          <a:latin typeface="+mn-lt"/>
                          <a:ea typeface="+mn-ea"/>
                          <a:cs typeface="+mn-cs"/>
                        </a:rPr>
                        <a:t>Prevalencia</a:t>
                      </a:r>
                    </a:p>
                    <a:p>
                      <a:pPr marL="0" algn="ctr" defTabSz="914400" rtl="0" eaLnBrk="1" latinLnBrk="0" hangingPunct="1"/>
                      <a:r>
                        <a:rPr lang="es-ES_tradnl" sz="1000" b="1" kern="1200" noProof="0" smtClean="0">
                          <a:solidFill>
                            <a:schemeClr val="tx1"/>
                          </a:solidFill>
                          <a:latin typeface="+mn-lt"/>
                          <a:ea typeface="+mn-ea"/>
                          <a:cs typeface="+mn-cs"/>
                        </a:rPr>
                        <a:t>MUY DIFUNDIDA</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marL="0" algn="ctr" defTabSz="914400" rtl="0" eaLnBrk="1" latinLnBrk="0" hangingPunct="1"/>
                      <a:r>
                        <a:rPr lang="es-ES_tradnl" sz="1000" b="1" kern="1200" noProof="0" dirty="0" smtClean="0">
                          <a:solidFill>
                            <a:schemeClr val="tx1"/>
                          </a:solidFill>
                          <a:latin typeface="+mn-lt"/>
                          <a:ea typeface="+mn-ea"/>
                          <a:cs typeface="+mn-cs"/>
                        </a:rPr>
                        <a:t>Detección</a:t>
                      </a:r>
                    </a:p>
                    <a:p>
                      <a:pPr marL="0" algn="ctr" defTabSz="914400" rtl="0" eaLnBrk="1" latinLnBrk="0" hangingPunct="1"/>
                      <a:r>
                        <a:rPr lang="es-ES_tradnl" sz="1000" b="1" kern="1200" noProof="0" dirty="0" smtClean="0">
                          <a:solidFill>
                            <a:schemeClr val="tx1"/>
                          </a:solidFill>
                          <a:latin typeface="+mn-lt"/>
                          <a:ea typeface="+mn-ea"/>
                          <a:cs typeface="+mn-cs"/>
                        </a:rPr>
                        <a:t>FACIL</a:t>
                      </a:r>
                      <a:endParaRPr lang="es-ES_tradnl" sz="1000" b="1" kern="1200" noProof="0" dirty="0">
                        <a:solidFill>
                          <a:schemeClr val="tx1"/>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s-ES_tradnl" sz="1000" b="1" noProof="0" smtClean="0">
                          <a:solidFill>
                            <a:schemeClr val="tx1"/>
                          </a:solidFill>
                        </a:rPr>
                        <a:t>Im</a:t>
                      </a:r>
                      <a:r>
                        <a:rPr lang="es-ES_tradnl" sz="1000" b="1" baseline="0" noProof="0" smtClean="0">
                          <a:solidFill>
                            <a:schemeClr val="tx1"/>
                          </a:solidFill>
                        </a:rPr>
                        <a:t>pacto</a:t>
                      </a:r>
                    </a:p>
                    <a:p>
                      <a:pPr algn="ctr"/>
                      <a:r>
                        <a:rPr lang="es-ES_tradnl" sz="1000" b="1" noProof="0" smtClean="0">
                          <a:solidFill>
                            <a:schemeClr val="tx1"/>
                          </a:solidFill>
                        </a:rPr>
                        <a:t>MODERADO</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61271">
                <a:tc>
                  <a:txBody>
                    <a:bodyPr/>
                    <a:lstStyle/>
                    <a:p>
                      <a:pPr algn="ctr">
                        <a:lnSpc>
                          <a:spcPts val="1000"/>
                        </a:lnSpc>
                        <a:spcBef>
                          <a:spcPts val="300"/>
                        </a:spcBef>
                        <a:spcAft>
                          <a:spcPts val="300"/>
                        </a:spcAft>
                      </a:pPr>
                      <a:endParaRPr lang="es-ES_tradnl" sz="2400" b="1" kern="0" baseline="0" noProof="0">
                        <a:solidFill>
                          <a:schemeClr val="tx2"/>
                        </a:solidFill>
                      </a:endParaRPr>
                    </a:p>
                  </a:txBody>
                  <a:tcPr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spcBef>
                          <a:spcPts val="300"/>
                        </a:spcBef>
                        <a:spcAft>
                          <a:spcPts val="300"/>
                        </a:spcAft>
                      </a:pPr>
                      <a:endParaRPr lang="es-ES_tradnl" sz="2400" b="1" kern="0" baseline="0" noProof="0" smtClean="0">
                        <a:solidFill>
                          <a:schemeClr val="tx2"/>
                        </a:solidFill>
                      </a:endParaRPr>
                    </a:p>
                    <a:p>
                      <a:pPr algn="ctr">
                        <a:lnSpc>
                          <a:spcPts val="1000"/>
                        </a:lnSpc>
                        <a:spcBef>
                          <a:spcPts val="300"/>
                        </a:spcBef>
                        <a:spcAft>
                          <a:spcPts val="300"/>
                        </a:spcAft>
                      </a:pPr>
                      <a:r>
                        <a:rPr lang="es-ES_tradnl" sz="2400" b="1" kern="0" baseline="0" noProof="0" smtClean="0">
                          <a:solidFill>
                            <a:schemeClr val="tx2"/>
                          </a:solidFill>
                        </a:rPr>
                        <a:t>2</a:t>
                      </a:r>
                      <a:endParaRPr lang="es-ES_tradnl" sz="2400" b="1" kern="0" baseline="0" noProof="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s-ES_tradnl" sz="2400" b="1" kern="0" baseline="0" noProof="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s-ES_tradnl" sz="2400" b="1" kern="0" baseline="0" noProof="0" smtClean="0">
                          <a:solidFill>
                            <a:schemeClr val="tx2"/>
                          </a:solidFill>
                        </a:rPr>
                        <a:t>0</a:t>
                      </a:r>
                    </a:p>
                    <a:p>
                      <a:pPr marL="0" marR="0" indent="0" algn="ctr" defTabSz="914400" rtl="0" eaLnBrk="1" fontAlgn="auto" latinLnBrk="0" hangingPunct="1">
                        <a:lnSpc>
                          <a:spcPts val="1000"/>
                        </a:lnSpc>
                        <a:spcBef>
                          <a:spcPts val="300"/>
                        </a:spcBef>
                        <a:spcAft>
                          <a:spcPts val="300"/>
                        </a:spcAft>
                        <a:buClrTx/>
                        <a:buSzTx/>
                        <a:buFontTx/>
                        <a:buNone/>
                        <a:tabLst/>
                        <a:defRPr/>
                      </a:pPr>
                      <a:endParaRPr lang="es-ES_tradnl" sz="2400" b="1" kern="0" baseline="0" noProof="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s-ES_tradnl" sz="2400" b="1" kern="0" baseline="0" noProof="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s-ES_tradnl" sz="2400" b="1" kern="0" baseline="0" noProof="0" smtClean="0">
                          <a:solidFill>
                            <a:schemeClr val="tx2"/>
                          </a:solidFill>
                        </a:rPr>
                        <a:t>1</a:t>
                      </a:r>
                      <a:endParaRPr lang="es-ES_tradnl" sz="2400" b="1" kern="0" baseline="0" noProof="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s-ES_tradnl" sz="2400" b="1" kern="0" baseline="0" noProof="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s-ES_tradnl" sz="2400" b="1" kern="0" baseline="0" noProof="0" smtClean="0">
                          <a:solidFill>
                            <a:schemeClr val="tx2"/>
                          </a:solidFill>
                        </a:rPr>
                        <a:t>1</a:t>
                      </a:r>
                    </a:p>
                    <a:p>
                      <a:pPr marL="0" marR="0" indent="0" algn="ctr" defTabSz="914400" rtl="0" eaLnBrk="1" fontAlgn="auto" latinLnBrk="0" hangingPunct="1">
                        <a:lnSpc>
                          <a:spcPts val="1000"/>
                        </a:lnSpc>
                        <a:spcBef>
                          <a:spcPts val="300"/>
                        </a:spcBef>
                        <a:spcAft>
                          <a:spcPts val="300"/>
                        </a:spcAft>
                        <a:buClrTx/>
                        <a:buSzTx/>
                        <a:buFontTx/>
                        <a:buNone/>
                        <a:tabLst/>
                        <a:defRPr/>
                      </a:pPr>
                      <a:endParaRPr lang="es-ES_tradnl" sz="2400" b="1" kern="0" baseline="0" noProof="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s-ES_tradnl" sz="2000" b="1" kern="0" baseline="0" noProof="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s-ES_tradnl" sz="2400" b="1" kern="0" baseline="0" noProof="0" smtClean="0">
                          <a:solidFill>
                            <a:schemeClr val="tx2"/>
                          </a:solidFill>
                        </a:rPr>
                        <a:t>*</a:t>
                      </a:r>
                      <a:endParaRPr lang="es-ES_tradnl" sz="2400" b="1" kern="0" baseline="0" noProof="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s-ES_tradnl" sz="2400" b="1" kern="0" baseline="0" noProof="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s-ES_tradnl" sz="2400" b="1" kern="0" baseline="0" noProof="0" smtClean="0">
                          <a:solidFill>
                            <a:schemeClr val="tx2"/>
                          </a:solidFill>
                        </a:rPr>
                        <a:t>2</a:t>
                      </a:r>
                    </a:p>
                    <a:p>
                      <a:pPr marL="0" marR="0" indent="0" algn="ctr" defTabSz="914400" rtl="0" eaLnBrk="1" fontAlgn="auto" latinLnBrk="0" hangingPunct="1">
                        <a:lnSpc>
                          <a:spcPts val="1000"/>
                        </a:lnSpc>
                        <a:spcBef>
                          <a:spcPts val="300"/>
                        </a:spcBef>
                        <a:spcAft>
                          <a:spcPts val="300"/>
                        </a:spcAft>
                        <a:buClrTx/>
                        <a:buSzTx/>
                        <a:buFontTx/>
                        <a:buNone/>
                        <a:tabLst/>
                        <a:defRPr/>
                      </a:pPr>
                      <a:endParaRPr lang="es-ES_tradnl" sz="2400" b="1" kern="0" baseline="0" noProof="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s-ES_tradnl" sz="2400" b="1" kern="0" baseline="0" noProof="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s-ES_tradnl" sz="2400" b="1" kern="0" baseline="0" noProof="0" smtClean="0">
                          <a:solidFill>
                            <a:schemeClr val="tx2"/>
                          </a:solidFill>
                        </a:rPr>
                        <a:t>2</a:t>
                      </a:r>
                      <a:endParaRPr lang="es-ES_tradnl" sz="2400" b="1" kern="0" baseline="0" noProof="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s-ES_tradnl" sz="2400" b="1" kern="0" baseline="0" noProof="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s-ES_tradnl" sz="2400" b="1" kern="0" baseline="0" noProof="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s-ES_tradnl" sz="2400" b="1" kern="0" baseline="0" noProof="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s-ES_tradnl" sz="2400" b="1" kern="0" baseline="0" noProof="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s-ES_tradnl" sz="2400" b="1" kern="0" baseline="0" noProof="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s-ES_tradnl" sz="2400" b="1" kern="0" baseline="0" noProof="0" dirty="0">
                        <a:solidFill>
                          <a:schemeClr val="tx2"/>
                        </a:solidFill>
                      </a:endParaRPr>
                    </a:p>
                  </a:txBody>
                  <a:tcPr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pic>
        <p:nvPicPr>
          <p:cNvPr id="27650" name="Picture 2"/>
          <p:cNvPicPr>
            <a:picLocks noChangeAspect="1" noChangeArrowheads="1"/>
          </p:cNvPicPr>
          <p:nvPr/>
        </p:nvPicPr>
        <p:blipFill>
          <a:blip r:embed="rId6" cstate="print">
            <a:clrChange>
              <a:clrFrom>
                <a:srgbClr val="FFFFFF"/>
              </a:clrFrom>
              <a:clrTo>
                <a:srgbClr val="FFFFFF">
                  <a:alpha val="0"/>
                </a:srgbClr>
              </a:clrTo>
            </a:clrChange>
          </a:blip>
          <a:srcRect t="34128" r="22830" b="30544"/>
          <a:stretch>
            <a:fillRect/>
          </a:stretch>
        </p:blipFill>
        <p:spPr bwMode="auto">
          <a:xfrm>
            <a:off x="1731326" y="7752806"/>
            <a:ext cx="2322514" cy="609600"/>
          </a:xfrm>
          <a:prstGeom prst="rect">
            <a:avLst/>
          </a:prstGeom>
          <a:noFill/>
          <a:ln w="9525">
            <a:noFill/>
            <a:miter lim="800000"/>
            <a:headEnd/>
            <a:tailEnd/>
          </a:ln>
          <a:effectLst/>
        </p:spPr>
      </p:pic>
      <p:pic>
        <p:nvPicPr>
          <p:cNvPr id="28" name="Picture 2"/>
          <p:cNvPicPr>
            <a:picLocks noChangeAspect="1" noChangeArrowheads="1"/>
          </p:cNvPicPr>
          <p:nvPr/>
        </p:nvPicPr>
        <p:blipFill>
          <a:blip r:embed="rId6" cstate="print">
            <a:clrChange>
              <a:clrFrom>
                <a:srgbClr val="FFFFFF"/>
              </a:clrFrom>
              <a:clrTo>
                <a:srgbClr val="FFFFFF">
                  <a:alpha val="0"/>
                </a:srgbClr>
              </a:clrTo>
            </a:clrChange>
          </a:blip>
          <a:srcRect t="34128" r="22830" b="30544"/>
          <a:stretch>
            <a:fillRect/>
          </a:stretch>
        </p:blipFill>
        <p:spPr bwMode="auto">
          <a:xfrm>
            <a:off x="2828606" y="8339546"/>
            <a:ext cx="2322514" cy="609600"/>
          </a:xfrm>
          <a:prstGeom prst="rect">
            <a:avLst/>
          </a:prstGeom>
          <a:noFill/>
          <a:ln w="9525">
            <a:noFill/>
            <a:miter lim="800000"/>
            <a:headEnd/>
            <a:tailEnd/>
          </a:ln>
          <a:effectLst/>
        </p:spPr>
      </p:pic>
      <p:sp>
        <p:nvSpPr>
          <p:cNvPr id="29" name="Rectangle 28"/>
          <p:cNvSpPr/>
          <p:nvPr/>
        </p:nvSpPr>
        <p:spPr>
          <a:xfrm>
            <a:off x="3819206" y="8712926"/>
            <a:ext cx="340158" cy="461665"/>
          </a:xfrm>
          <a:prstGeom prst="rect">
            <a:avLst/>
          </a:prstGeom>
        </p:spPr>
        <p:txBody>
          <a:bodyPr wrap="none">
            <a:spAutoFit/>
          </a:bodyPr>
          <a:lstStyle/>
          <a:p>
            <a:r>
              <a:rPr lang="en-US" sz="2400" b="1" kern="0" dirty="0" smtClean="0">
                <a:solidFill>
                  <a:srgbClr val="1F497D"/>
                </a:solidFill>
              </a:rPr>
              <a:t>2</a:t>
            </a:r>
            <a:endParaRPr lang="en-US" dirty="0"/>
          </a:p>
        </p:txBody>
      </p:sp>
      <p:grpSp>
        <p:nvGrpSpPr>
          <p:cNvPr id="47" name="Group 46"/>
          <p:cNvGrpSpPr/>
          <p:nvPr/>
        </p:nvGrpSpPr>
        <p:grpSpPr>
          <a:xfrm>
            <a:off x="228600" y="6479201"/>
            <a:ext cx="6456528" cy="602747"/>
            <a:chOff x="228600" y="937835"/>
            <a:chExt cx="6456528" cy="602747"/>
          </a:xfrm>
        </p:grpSpPr>
        <p:grpSp>
          <p:nvGrpSpPr>
            <p:cNvPr id="48" name="Group 115"/>
            <p:cNvGrpSpPr>
              <a:grpSpLocks/>
            </p:cNvGrpSpPr>
            <p:nvPr/>
          </p:nvGrpSpPr>
          <p:grpSpPr bwMode="auto">
            <a:xfrm>
              <a:off x="2450457" y="1073877"/>
              <a:ext cx="1449386" cy="381000"/>
              <a:chOff x="2418" y="2736"/>
              <a:chExt cx="750" cy="288"/>
            </a:xfrm>
          </p:grpSpPr>
          <p:sp>
            <p:nvSpPr>
              <p:cNvPr id="63"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es-ES_tradnl" sz="900" b="1" smtClean="0"/>
                  <a:t>           Deficiencias</a:t>
                </a:r>
              </a:p>
              <a:p>
                <a:pPr algn="r" eaLnBrk="0" hangingPunct="0"/>
                <a:r>
                  <a:rPr lang="es-ES_tradnl" sz="900" b="1" smtClean="0"/>
                  <a:t>de Seguridad</a:t>
                </a:r>
                <a:endParaRPr lang="es-ES_tradnl" sz="900" b="1"/>
              </a:p>
            </p:txBody>
          </p:sp>
          <p:sp>
            <p:nvSpPr>
              <p:cNvPr id="6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s-ES_tradnl" sz="900" b="1"/>
              </a:p>
            </p:txBody>
          </p:sp>
        </p:grpSp>
        <p:grpSp>
          <p:nvGrpSpPr>
            <p:cNvPr id="49" name="Group 63"/>
            <p:cNvGrpSpPr>
              <a:grpSpLocks/>
            </p:cNvGrpSpPr>
            <p:nvPr/>
          </p:nvGrpSpPr>
          <p:grpSpPr bwMode="auto">
            <a:xfrm>
              <a:off x="533490" y="937835"/>
              <a:ext cx="139699" cy="328736"/>
              <a:chOff x="214" y="1222"/>
              <a:chExt cx="288" cy="673"/>
            </a:xfrm>
          </p:grpSpPr>
          <p:sp>
            <p:nvSpPr>
              <p:cNvPr id="58" name="Oval 64"/>
              <p:cNvSpPr>
                <a:spLocks noChangeArrowheads="1"/>
              </p:cNvSpPr>
              <p:nvPr/>
            </p:nvSpPr>
            <p:spPr bwMode="auto">
              <a:xfrm>
                <a:off x="262" y="1222"/>
                <a:ext cx="192" cy="192"/>
              </a:xfrm>
              <a:prstGeom prst="ellipse">
                <a:avLst/>
              </a:prstGeom>
              <a:noFill/>
              <a:ln w="19050" algn="ctr">
                <a:solidFill>
                  <a:schemeClr val="bg1"/>
                </a:solidFill>
                <a:round/>
                <a:headEnd/>
                <a:tailEnd/>
              </a:ln>
            </p:spPr>
            <p:txBody>
              <a:bodyPr wrap="none" anchor="ctr"/>
              <a:lstStyle/>
              <a:p>
                <a:pPr eaLnBrk="0" hangingPunct="0"/>
                <a:endParaRPr lang="es-ES_tradnl" sz="900" b="1"/>
              </a:p>
            </p:txBody>
          </p:sp>
          <p:sp>
            <p:nvSpPr>
              <p:cNvPr id="59" name="Line 65"/>
              <p:cNvSpPr>
                <a:spLocks noChangeShapeType="1"/>
              </p:cNvSpPr>
              <p:nvPr/>
            </p:nvSpPr>
            <p:spPr bwMode="auto">
              <a:xfrm>
                <a:off x="358" y="1463"/>
                <a:ext cx="0" cy="240"/>
              </a:xfrm>
              <a:prstGeom prst="line">
                <a:avLst/>
              </a:prstGeom>
              <a:noFill/>
              <a:ln w="19050">
                <a:solidFill>
                  <a:schemeClr val="bg1"/>
                </a:solidFill>
                <a:round/>
                <a:headEnd/>
                <a:tailEnd/>
              </a:ln>
            </p:spPr>
            <p:txBody>
              <a:bodyPr wrap="none" anchor="ctr"/>
              <a:lstStyle/>
              <a:p>
                <a:endParaRPr lang="es-ES_tradnl" sz="900" b="1"/>
              </a:p>
            </p:txBody>
          </p:sp>
          <p:sp>
            <p:nvSpPr>
              <p:cNvPr id="60" name="Line 66"/>
              <p:cNvSpPr>
                <a:spLocks noChangeShapeType="1"/>
              </p:cNvSpPr>
              <p:nvPr/>
            </p:nvSpPr>
            <p:spPr bwMode="auto">
              <a:xfrm flipH="1">
                <a:off x="214"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61" name="Line 67"/>
              <p:cNvSpPr>
                <a:spLocks noChangeShapeType="1"/>
              </p:cNvSpPr>
              <p:nvPr/>
            </p:nvSpPr>
            <p:spPr bwMode="auto">
              <a:xfrm>
                <a:off x="358"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62" name="Line 68"/>
              <p:cNvSpPr>
                <a:spLocks noChangeShapeType="1"/>
              </p:cNvSpPr>
              <p:nvPr/>
            </p:nvSpPr>
            <p:spPr bwMode="auto">
              <a:xfrm>
                <a:off x="214" y="1559"/>
                <a:ext cx="288" cy="0"/>
              </a:xfrm>
              <a:prstGeom prst="line">
                <a:avLst/>
              </a:prstGeom>
              <a:noFill/>
              <a:ln w="19050">
                <a:solidFill>
                  <a:schemeClr val="bg1"/>
                </a:solidFill>
                <a:round/>
                <a:headEnd/>
                <a:tailEnd/>
              </a:ln>
            </p:spPr>
            <p:txBody>
              <a:bodyPr wrap="none" anchor="ctr"/>
              <a:lstStyle/>
              <a:p>
                <a:endParaRPr lang="es-ES_tradnl" sz="900" b="1"/>
              </a:p>
            </p:txBody>
          </p:sp>
        </p:grpSp>
        <p:sp>
          <p:nvSpPr>
            <p:cNvPr id="50"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s-ES_tradnl" sz="900" b="1" smtClean="0"/>
                <a:t>    Vectores</a:t>
              </a:r>
            </a:p>
            <a:p>
              <a:pPr eaLnBrk="0" hangingPunct="0"/>
              <a:r>
                <a:rPr lang="es-ES_tradnl" sz="900" b="1" smtClean="0"/>
                <a:t>de Ataque</a:t>
              </a:r>
              <a:endParaRPr lang="es-ES_tradnl" sz="900" b="1"/>
            </a:p>
          </p:txBody>
        </p:sp>
        <p:sp>
          <p:nvSpPr>
            <p:cNvPr id="51"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s-ES_tradnl" sz="900" b="1" smtClean="0">
                  <a:cs typeface="+mn-cs"/>
                </a:rPr>
                <a:t> Impactos</a:t>
              </a:r>
            </a:p>
            <a:p>
              <a:pPr eaLnBrk="0" hangingPunct="0">
                <a:defRPr/>
              </a:pPr>
              <a:r>
                <a:rPr lang="es-ES_tradnl" sz="900" b="1" smtClean="0"/>
                <a:t>Técnicos</a:t>
              </a:r>
              <a:endParaRPr lang="es-ES_tradnl" sz="900" b="1">
                <a:cs typeface="+mn-cs"/>
              </a:endParaRPr>
            </a:p>
          </p:txBody>
        </p:sp>
        <p:cxnSp>
          <p:nvCxnSpPr>
            <p:cNvPr id="52"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53"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54" name="AutoShape 140"/>
            <p:cNvCxnSpPr>
              <a:cxnSpLocks noChangeShapeType="1"/>
              <a:stCxn id="63"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55" name="Rectangle 89"/>
            <p:cNvSpPr>
              <a:spLocks noChangeArrowheads="1"/>
            </p:cNvSpPr>
            <p:nvPr/>
          </p:nvSpPr>
          <p:spPr bwMode="auto">
            <a:xfrm>
              <a:off x="228600" y="1202028"/>
              <a:ext cx="697627" cy="338554"/>
            </a:xfrm>
            <a:prstGeom prst="rect">
              <a:avLst/>
            </a:prstGeom>
            <a:noFill/>
            <a:ln w="9525" algn="ctr">
              <a:noFill/>
              <a:miter lim="800000"/>
              <a:headEnd/>
              <a:tailEnd/>
            </a:ln>
          </p:spPr>
          <p:txBody>
            <a:bodyPr wrap="none">
              <a:spAutoFit/>
            </a:bodyPr>
            <a:lstStyle/>
            <a:p>
              <a:pPr algn="ctr"/>
              <a:r>
                <a:rPr lang="es-ES_tradnl" sz="800" b="1" smtClean="0">
                  <a:solidFill>
                    <a:schemeClr val="bg1"/>
                  </a:solidFill>
                </a:rPr>
                <a:t>Agentes </a:t>
              </a:r>
            </a:p>
            <a:p>
              <a:pPr algn="ctr"/>
              <a:r>
                <a:rPr lang="es-ES_tradnl" sz="800" b="1" smtClean="0">
                  <a:solidFill>
                    <a:schemeClr val="bg1"/>
                  </a:solidFill>
                </a:rPr>
                <a:t>de amenaza</a:t>
              </a:r>
            </a:p>
          </p:txBody>
        </p:sp>
        <p:sp>
          <p:nvSpPr>
            <p:cNvPr id="56"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s-ES_tradnl" sz="900" b="1" smtClean="0"/>
                <a:t>Impactos en</a:t>
              </a:r>
            </a:p>
            <a:p>
              <a:pPr algn="ctr" eaLnBrk="0" hangingPunct="0"/>
              <a:r>
                <a:rPr lang="es-ES_tradnl" sz="900" b="1" smtClean="0"/>
                <a:t>el negocio</a:t>
              </a:r>
              <a:endParaRPr lang="es-ES_tradnl" sz="900" b="1"/>
            </a:p>
          </p:txBody>
        </p:sp>
        <p:cxnSp>
          <p:nvCxnSpPr>
            <p:cNvPr id="57" name="AutoShape 149"/>
            <p:cNvCxnSpPr>
              <a:cxnSpLocks noChangeShapeType="1"/>
              <a:endCxn id="56"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nvGraphicFramePr>
        <p:xfrm>
          <a:off x="0" y="1125854"/>
          <a:ext cx="6858000" cy="1388746"/>
        </p:xfrm>
        <a:graphic>
          <a:graphicData uri="http://schemas.openxmlformats.org/drawingml/2006/table">
            <a:tbl>
              <a:tblPr bandRow="1">
                <a:tableStyleId>{D113A9D2-9D6B-4929-AA2D-F23B5EE8CBE7}</a:tableStyleId>
              </a:tblPr>
              <a:tblGrid>
                <a:gridCol w="6858000"/>
              </a:tblGrid>
              <a:tr h="389233">
                <a:tc>
                  <a:txBody>
                    <a:bodyPr/>
                    <a:lstStyle/>
                    <a:p>
                      <a:pPr>
                        <a:lnSpc>
                          <a:spcPct val="115000"/>
                        </a:lnSpc>
                        <a:spcBef>
                          <a:spcPts val="1200"/>
                        </a:spcBef>
                        <a:spcAft>
                          <a:spcPts val="300"/>
                        </a:spcAft>
                      </a:pPr>
                      <a:r>
                        <a:rPr lang="es-ES_tradnl" sz="1600" b="1" i="0" noProof="0" smtClean="0">
                          <a:latin typeface="Calibri"/>
                          <a:ea typeface="Times New Roman"/>
                          <a:cs typeface="Calibri"/>
                        </a:rPr>
                        <a:t>Resumen de los factores de riesgo Top 10</a:t>
                      </a:r>
                      <a:endParaRPr lang="es-ES_tradnl" sz="1600" b="1" i="0" noProof="0">
                        <a:latin typeface="Calibri"/>
                        <a:ea typeface="Times New Roman"/>
                        <a:cs typeface="Calibri"/>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999513">
                <a:tc>
                  <a:txBody>
                    <a:bodyPr/>
                    <a:lstStyle/>
                    <a:p>
                      <a:pPr>
                        <a:lnSpc>
                          <a:spcPct val="115000"/>
                        </a:lnSpc>
                        <a:spcAft>
                          <a:spcPts val="1000"/>
                        </a:spcAft>
                      </a:pPr>
                      <a:r>
                        <a:rPr lang="es-ES_tradnl" sz="900" noProof="0" dirty="0" smtClean="0">
                          <a:solidFill>
                            <a:srgbClr val="1F497D"/>
                          </a:solidFill>
                          <a:latin typeface="Calibri"/>
                          <a:ea typeface="Calibri"/>
                          <a:cs typeface="Calibri"/>
                        </a:rPr>
                        <a:t>La siguiente tabla presenta un resumen del </a:t>
                      </a:r>
                      <a:r>
                        <a:rPr lang="es-ES_tradnl" sz="900" noProof="0" dirty="0" err="1" smtClean="0">
                          <a:solidFill>
                            <a:srgbClr val="1F497D"/>
                          </a:solidFill>
                          <a:latin typeface="Calibri"/>
                          <a:ea typeface="Calibri"/>
                          <a:cs typeface="Calibri"/>
                        </a:rPr>
                        <a:t>Top</a:t>
                      </a:r>
                      <a:r>
                        <a:rPr lang="es-ES_tradnl" sz="900" noProof="0" dirty="0" smtClean="0">
                          <a:solidFill>
                            <a:srgbClr val="1F497D"/>
                          </a:solidFill>
                          <a:latin typeface="Calibri"/>
                          <a:ea typeface="Calibri"/>
                          <a:cs typeface="Calibri"/>
                        </a:rPr>
                        <a:t> 10 de Riesgos de Seguridad de Aplicación 2010, y los factores de riesgo que hemos asignado a cada riesgo. Estos factores fueron determinados basándose en las estadísticas disponibles y en la experiencia del equipo OWASP. Para entender estos riesgos para una aplicación u organización particular, </a:t>
                      </a:r>
                      <a:r>
                        <a:rPr lang="es-ES_tradnl" sz="900" b="1" u="sng" noProof="0" dirty="0" smtClean="0">
                          <a:solidFill>
                            <a:srgbClr val="1F497D"/>
                          </a:solidFill>
                          <a:latin typeface="Calibri"/>
                          <a:ea typeface="Calibri"/>
                          <a:cs typeface="Calibri"/>
                        </a:rPr>
                        <a:t>usted debe considerar sus propios agentes de amenaza e impactos de negocio específicos</a:t>
                      </a:r>
                      <a:r>
                        <a:rPr lang="es-ES_tradnl" sz="900" noProof="0" dirty="0" smtClean="0">
                          <a:solidFill>
                            <a:srgbClr val="1F497D"/>
                          </a:solidFill>
                          <a:latin typeface="Calibri"/>
                          <a:ea typeface="Calibri"/>
                          <a:cs typeface="Calibri"/>
                        </a:rPr>
                        <a:t>. Incluso debilidades de software escandalosas podrían no representar un riesgo serio si no hay agentes de amenaza en posición de ejecutar el ataque necesario o el impacto de negocio puede ser insignificante para los activos involucrados.</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3" name="Title 62"/>
          <p:cNvSpPr>
            <a:spLocks noGrp="1"/>
          </p:cNvSpPr>
          <p:nvPr>
            <p:ph type="title"/>
          </p:nvPr>
        </p:nvSpPr>
        <p:spPr/>
        <p:txBody>
          <a:bodyPr/>
          <a:lstStyle/>
          <a:p>
            <a:r>
              <a:rPr lang="es-ES" sz="2600" dirty="0" smtClean="0">
                <a:ea typeface="Calibri"/>
                <a:cs typeface="Times New Roman"/>
              </a:rPr>
              <a:t>Detalles acerca de los factores de riesgo</a:t>
            </a:r>
            <a:r>
              <a:rPr lang="en-US" sz="2600" dirty="0" smtClean="0"/>
              <a:t> </a:t>
            </a:r>
            <a:endParaRPr lang="en-US" sz="2600" dirty="0"/>
          </a:p>
        </p:txBody>
      </p:sp>
      <p:sp>
        <p:nvSpPr>
          <p:cNvPr id="65" name="Text Placeholder 64"/>
          <p:cNvSpPr>
            <a:spLocks noGrp="1"/>
          </p:cNvSpPr>
          <p:nvPr>
            <p:ph type="body" sz="quarter" idx="10"/>
          </p:nvPr>
        </p:nvSpPr>
        <p:spPr/>
        <p:txBody>
          <a:bodyPr/>
          <a:lstStyle/>
          <a:p>
            <a:r>
              <a:rPr lang="en-US" dirty="0" smtClean="0"/>
              <a:t>+F</a:t>
            </a:r>
            <a:endParaRPr lang="en-US" dirty="0"/>
          </a:p>
        </p:txBody>
      </p:sp>
      <p:graphicFrame>
        <p:nvGraphicFramePr>
          <p:cNvPr id="68" name="Table 67"/>
          <p:cNvGraphicFramePr>
            <a:graphicFrameLocks noGrp="1"/>
          </p:cNvGraphicFramePr>
          <p:nvPr/>
        </p:nvGraphicFramePr>
        <p:xfrm>
          <a:off x="0" y="2590800"/>
          <a:ext cx="6857999" cy="4066502"/>
        </p:xfrm>
        <a:graphic>
          <a:graphicData uri="http://schemas.openxmlformats.org/drawingml/2006/table">
            <a:tbl>
              <a:tblPr>
                <a:solidFill>
                  <a:schemeClr val="bg1"/>
                </a:solidFill>
                <a:tableStyleId>{5C22544A-7EE6-4342-B048-85BDC9FD1C3A}</a:tableStyleId>
              </a:tblPr>
              <a:tblGrid>
                <a:gridCol w="990600"/>
                <a:gridCol w="753602"/>
                <a:gridCol w="1061688"/>
                <a:gridCol w="1137523"/>
                <a:gridCol w="1061688"/>
                <a:gridCol w="1061688"/>
                <a:gridCol w="791210"/>
              </a:tblGrid>
              <a:tr h="881612">
                <a:tc>
                  <a:txBody>
                    <a:bodyPr/>
                    <a:lstStyle/>
                    <a:p>
                      <a:pPr algn="ctr"/>
                      <a:r>
                        <a:rPr lang="en-US" sz="1600" b="1" dirty="0" smtClean="0">
                          <a:solidFill>
                            <a:schemeClr val="bg1"/>
                          </a:solidFill>
                        </a:rPr>
                        <a:t>RIESGO</a:t>
                      </a:r>
                      <a:endParaRPr lang="en-US" sz="1600" b="1" dirty="0">
                        <a:solidFill>
                          <a:schemeClr val="bg1"/>
                        </a:solidFill>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rgbClr val="385D8A"/>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b="0" dirty="0">
                        <a:solidFill>
                          <a:schemeClr val="bg1"/>
                        </a:solidFill>
                      </a:endParaRPr>
                    </a:p>
                  </a:txBody>
                  <a:tcPr marL="45720"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rgbClr val="385D8A"/>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1000" b="0" dirty="0">
                        <a:solidFill>
                          <a:schemeClr val="bg1"/>
                        </a:solidFill>
                      </a:endParaRPr>
                    </a:p>
                  </a:txBody>
                  <a:tcPr marL="45720"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rgbClr val="385D8A"/>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n-US" sz="1000" b="0" dirty="0">
                        <a:solidFill>
                          <a:schemeClr val="bg1"/>
                        </a:solidFill>
                      </a:endParaRPr>
                    </a:p>
                  </a:txBody>
                  <a:tcPr marL="45720"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rgbClr val="385D8A"/>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n-US" sz="1000" b="0" dirty="0">
                        <a:solidFill>
                          <a:schemeClr val="bg1"/>
                        </a:solidFill>
                      </a:endParaRPr>
                    </a:p>
                  </a:txBody>
                  <a:tcPr marL="45720"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rgbClr val="385D8A"/>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marL="45720" marR="45720">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19050" cap="flat" cmpd="sng" algn="ctr">
                      <a:solidFill>
                        <a:srgbClr val="385D8A"/>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18489">
                <a:tc>
                  <a:txBody>
                    <a:bodyPr/>
                    <a:lstStyle/>
                    <a:p>
                      <a:pPr algn="l"/>
                      <a:r>
                        <a:rPr lang="en-US" sz="1000" b="1" dirty="0" smtClean="0">
                          <a:solidFill>
                            <a:schemeClr val="tx1"/>
                          </a:solidFill>
                          <a:latin typeface="+mj-lt"/>
                        </a:rPr>
                        <a:t>A1-Inyeccion</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FACIL</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COMUN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MEDIA</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SEVERO</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A2-XSS</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MEDIA</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MUY DIFUNDIDA</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algn="ctr"/>
                      <a:r>
                        <a:rPr lang="en-US" sz="1000" b="1" dirty="0" smtClean="0">
                          <a:solidFill>
                            <a:schemeClr val="tx1"/>
                          </a:solidFill>
                        </a:rPr>
                        <a:t>FACIL</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MOERADO</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A3-Autent’n</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MEDIA</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COMUN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MEDIA</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SEVERO</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A4-DOR</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FACIL</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COMUN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FACIL</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MODERADO</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A5-CSRF</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MEDIA</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MUY COMUN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FACIL</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MODERADO</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A6-Config</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FACIL</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COMUN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FACIL</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MODERADO</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A7-Crypto</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DIFICIL</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baseline="0" dirty="0" smtClean="0">
                          <a:solidFill>
                            <a:schemeClr val="tx1"/>
                          </a:solidFill>
                        </a:rPr>
                        <a:t>POCO COMUN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DIFICIL</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SEVERO</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A8-Accesso URL</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FACIL</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POCO COMUN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MEDIA</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MODERADO</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A9-Transporte</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DIFICIL</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baseline="0" dirty="0" smtClean="0">
                          <a:solidFill>
                            <a:schemeClr val="tx1"/>
                          </a:solidFill>
                        </a:rPr>
                        <a:t>COMUN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FACIL</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MODERADO</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8489">
                <a:tc>
                  <a:txBody>
                    <a:bodyPr/>
                    <a:lstStyle/>
                    <a:p>
                      <a:pPr algn="l"/>
                      <a:r>
                        <a:rPr lang="en-US" sz="1000" b="1" dirty="0" smtClean="0">
                          <a:solidFill>
                            <a:schemeClr val="tx1"/>
                          </a:solidFill>
                          <a:latin typeface="+mj-lt"/>
                        </a:rPr>
                        <a:t>A10-Redirects</a:t>
                      </a:r>
                      <a:endParaRPr lang="en-US" sz="1000" b="1" dirty="0">
                        <a:solidFill>
                          <a:schemeClr val="tx1"/>
                        </a:solidFill>
                        <a:latin typeface="+mj-lt"/>
                      </a:endParaRPr>
                    </a:p>
                  </a:txBody>
                  <a:tcPr marL="45720" marR="45720" anchor="ctr">
                    <a:lnL w="19050" cap="flat" cmpd="sng" algn="ctr">
                      <a:solidFill>
                        <a:srgbClr val="385D8A"/>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rgbClr val="385D8A"/>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rgbClr val="385D8A"/>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dirty="0" smtClean="0">
                          <a:solidFill>
                            <a:schemeClr val="tx1"/>
                          </a:solidFill>
                        </a:rPr>
                        <a:t>MEDIA</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rgbClr val="385D8A"/>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POCO COMUN</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rgbClr val="385D8A"/>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FACIL</a:t>
                      </a:r>
                      <a:endParaRPr lang="en-US" sz="1000" b="1" dirty="0">
                        <a:solidFill>
                          <a:schemeClr val="tx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rgbClr val="385D8A"/>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MODERADO</a:t>
                      </a: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rgbClr val="385D8A"/>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28575" cap="flat" cmpd="sng" algn="ctr">
                      <a:solidFill>
                        <a:schemeClr val="bg1"/>
                      </a:solidFill>
                      <a:prstDash val="solid"/>
                      <a:round/>
                      <a:headEnd type="none" w="med" len="med"/>
                      <a:tailEnd type="none" w="med" len="med"/>
                    </a:lnL>
                    <a:lnR w="19050" cap="flat" cmpd="sng" algn="ctr">
                      <a:solidFill>
                        <a:srgbClr val="385D8A"/>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rgbClr val="385D8A"/>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grpSp>
        <p:nvGrpSpPr>
          <p:cNvPr id="2" name="Group 115"/>
          <p:cNvGrpSpPr>
            <a:grpSpLocks/>
          </p:cNvGrpSpPr>
          <p:nvPr/>
        </p:nvGrpSpPr>
        <p:grpSpPr bwMode="auto">
          <a:xfrm>
            <a:off x="2894014" y="2749185"/>
            <a:ext cx="1449386" cy="381000"/>
            <a:chOff x="2418" y="2736"/>
            <a:chExt cx="750" cy="288"/>
          </a:xfrm>
        </p:grpSpPr>
        <p:sp>
          <p:nvSpPr>
            <p:cNvPr id="92"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s-ES_tradnl" sz="900" b="1" smtClean="0"/>
                <a:t>     </a:t>
              </a:r>
              <a:r>
                <a:rPr lang="es-ES_tradnl" sz="800" b="1" smtClean="0"/>
                <a:t>Vulnerabilidades</a:t>
              </a:r>
            </a:p>
            <a:p>
              <a:pPr eaLnBrk="0" hangingPunct="0"/>
              <a:r>
                <a:rPr lang="es-ES_tradnl" sz="900" b="1" smtClean="0"/>
                <a:t>     de Seguridad</a:t>
              </a:r>
              <a:endParaRPr lang="es-ES_tradnl" sz="900" b="1"/>
            </a:p>
          </p:txBody>
        </p:sp>
        <p:sp>
          <p:nvSpPr>
            <p:cNvPr id="93"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s-ES_tradnl" sz="900" b="1"/>
            </a:p>
          </p:txBody>
        </p:sp>
      </p:grpSp>
      <p:sp>
        <p:nvSpPr>
          <p:cNvPr id="72" name="AutoShape 163"/>
          <p:cNvSpPr>
            <a:spLocks noChangeArrowheads="1"/>
          </p:cNvSpPr>
          <p:nvPr/>
        </p:nvSpPr>
        <p:spPr bwMode="auto">
          <a:xfrm>
            <a:off x="1885950" y="275871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s-ES_tradnl" sz="900" b="1" smtClean="0"/>
              <a:t>Vectores de</a:t>
            </a:r>
          </a:p>
          <a:p>
            <a:pPr eaLnBrk="0" hangingPunct="0"/>
            <a:r>
              <a:rPr lang="es-ES_tradnl" sz="900" b="1" smtClean="0"/>
              <a:t>Ataque</a:t>
            </a:r>
            <a:endParaRPr lang="es-ES_tradnl" sz="900" b="1"/>
          </a:p>
        </p:txBody>
      </p:sp>
      <p:sp>
        <p:nvSpPr>
          <p:cNvPr id="73" name="AutoShape 85"/>
          <p:cNvSpPr>
            <a:spLocks noChangeArrowheads="1"/>
          </p:cNvSpPr>
          <p:nvPr/>
        </p:nvSpPr>
        <p:spPr bwMode="auto">
          <a:xfrm>
            <a:off x="5257800" y="2695545"/>
            <a:ext cx="6096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s-ES_tradnl" sz="900" b="1" dirty="0" smtClean="0">
                <a:cs typeface="+mn-cs"/>
              </a:rPr>
              <a:t>Impactos</a:t>
            </a:r>
          </a:p>
          <a:p>
            <a:pPr eaLnBrk="0" hangingPunct="0">
              <a:defRPr/>
            </a:pPr>
            <a:r>
              <a:rPr lang="es-ES_tradnl" sz="900" b="1" dirty="0" smtClean="0"/>
              <a:t>Técnicos</a:t>
            </a:r>
            <a:endParaRPr lang="es-ES_tradnl" sz="900" b="1" dirty="0">
              <a:cs typeface="+mn-cs"/>
            </a:endParaRPr>
          </a:p>
        </p:txBody>
      </p:sp>
      <p:cxnSp>
        <p:nvCxnSpPr>
          <p:cNvPr id="75" name="AutoShape 140"/>
          <p:cNvCxnSpPr>
            <a:cxnSpLocks noChangeShapeType="1"/>
          </p:cNvCxnSpPr>
          <p:nvPr/>
        </p:nvCxnSpPr>
        <p:spPr bwMode="auto">
          <a:xfrm flipV="1">
            <a:off x="2721970" y="2943120"/>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76" name="AutoShape 140"/>
          <p:cNvCxnSpPr>
            <a:cxnSpLocks noChangeShapeType="1"/>
          </p:cNvCxnSpPr>
          <p:nvPr/>
        </p:nvCxnSpPr>
        <p:spPr bwMode="auto">
          <a:xfrm>
            <a:off x="4238625" y="2933700"/>
            <a:ext cx="1009650" cy="1588"/>
          </a:xfrm>
          <a:prstGeom prst="bentConnector3">
            <a:avLst>
              <a:gd name="adj1" fmla="val 50000"/>
            </a:avLst>
          </a:prstGeom>
          <a:noFill/>
          <a:ln w="38100">
            <a:solidFill>
              <a:schemeClr val="tx2"/>
            </a:solidFill>
            <a:prstDash val="sysDot"/>
            <a:miter lim="800000"/>
            <a:headEnd type="oval" w="sm" len="sm"/>
            <a:tailEnd type="oval" w="sm" len="sm"/>
          </a:ln>
        </p:spPr>
      </p:cxnSp>
      <p:graphicFrame>
        <p:nvGraphicFramePr>
          <p:cNvPr id="15" name="Table 14"/>
          <p:cNvGraphicFramePr>
            <a:graphicFrameLocks noGrp="1"/>
          </p:cNvGraphicFramePr>
          <p:nvPr/>
        </p:nvGraphicFramePr>
        <p:xfrm>
          <a:off x="0" y="6728460"/>
          <a:ext cx="6858000" cy="2415540"/>
        </p:xfrm>
        <a:graphic>
          <a:graphicData uri="http://schemas.openxmlformats.org/drawingml/2006/table">
            <a:tbl>
              <a:tblPr bandRow="1">
                <a:tableStyleId>{D113A9D2-9D6B-4929-AA2D-F23B5EE8CBE7}</a:tableStyleId>
              </a:tblPr>
              <a:tblGrid>
                <a:gridCol w="6858000"/>
              </a:tblGrid>
              <a:tr h="327853">
                <a:tc>
                  <a:txBody>
                    <a:bodyPr/>
                    <a:lstStyle/>
                    <a:p>
                      <a:r>
                        <a:rPr lang="es-ES_tradnl" sz="1600" b="1" noProof="0" smtClean="0">
                          <a:solidFill>
                            <a:schemeClr val="bg1"/>
                          </a:solidFill>
                          <a:latin typeface="+mj-lt"/>
                        </a:rPr>
                        <a:t>Riesgos adicionales a considerar</a:t>
                      </a:r>
                      <a:endParaRPr lang="es-ES_tradnl" sz="1600" b="1" noProof="0">
                        <a:solidFill>
                          <a:schemeClr val="bg1"/>
                        </a:solidFill>
                        <a:latin typeface="+mj-lt"/>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20802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700" baseline="0" noProof="0" dirty="0" smtClean="0">
                        <a:solidFill>
                          <a:schemeClr val="tx2"/>
                        </a:solidFill>
                      </a:endParaRPr>
                    </a:p>
                    <a:p>
                      <a:r>
                        <a:rPr lang="es-ES_tradnl" sz="900" kern="1200" noProof="0" dirty="0" smtClean="0">
                          <a:solidFill>
                            <a:srgbClr val="1F497D"/>
                          </a:solidFill>
                          <a:latin typeface="+mn-lt"/>
                          <a:ea typeface="+mn-ea"/>
                          <a:cs typeface="+mn-cs"/>
                        </a:rPr>
                        <a:t>El </a:t>
                      </a:r>
                      <a:r>
                        <a:rPr lang="es-ES_tradnl" sz="900" kern="1200" noProof="0" dirty="0" err="1" smtClean="0">
                          <a:solidFill>
                            <a:srgbClr val="1F497D"/>
                          </a:solidFill>
                          <a:latin typeface="+mn-lt"/>
                          <a:ea typeface="+mn-ea"/>
                          <a:cs typeface="+mn-cs"/>
                        </a:rPr>
                        <a:t>Top</a:t>
                      </a:r>
                      <a:r>
                        <a:rPr lang="es-ES_tradnl" sz="900" kern="1200" noProof="0" dirty="0" smtClean="0">
                          <a:solidFill>
                            <a:srgbClr val="1F497D"/>
                          </a:solidFill>
                          <a:latin typeface="+mn-lt"/>
                          <a:ea typeface="+mn-ea"/>
                          <a:cs typeface="+mn-cs"/>
                        </a:rPr>
                        <a:t> 10 cubre mucho terreno, pero hay otros riesgos que debería considerar y evaluar en su organización. Algunos de estos han aparecido en versiones previas del OWASP </a:t>
                      </a:r>
                      <a:r>
                        <a:rPr lang="es-ES_tradnl" sz="900" kern="1200" noProof="0" dirty="0" err="1" smtClean="0">
                          <a:solidFill>
                            <a:srgbClr val="1F497D"/>
                          </a:solidFill>
                          <a:latin typeface="+mn-lt"/>
                          <a:ea typeface="+mn-ea"/>
                          <a:cs typeface="+mn-cs"/>
                        </a:rPr>
                        <a:t>Top</a:t>
                      </a:r>
                      <a:r>
                        <a:rPr lang="es-ES_tradnl" sz="900" kern="1200" noProof="0" dirty="0" smtClean="0">
                          <a:solidFill>
                            <a:srgbClr val="1F497D"/>
                          </a:solidFill>
                          <a:latin typeface="+mn-lt"/>
                          <a:ea typeface="+mn-ea"/>
                          <a:cs typeface="+mn-cs"/>
                        </a:rPr>
                        <a:t> 10, y otros no, incluyendo nuevas técnicas de ataque que están siendo identificadas todo el tiempo. Otros riesgos de seguridad de aplicación importantes (listados en orden alfabético) que debería también considerar incluyen:</a:t>
                      </a:r>
                    </a:p>
                    <a:p>
                      <a:pPr lvl="0">
                        <a:buFont typeface="Arial"/>
                        <a:buChar char="•"/>
                      </a:pPr>
                      <a:r>
                        <a:rPr lang="es-ES_tradnl" sz="900" kern="1200" noProof="0" dirty="0" smtClean="0">
                          <a:solidFill>
                            <a:srgbClr val="1F497D"/>
                          </a:solidFill>
                          <a:latin typeface="+mn-lt"/>
                          <a:ea typeface="+mn-ea"/>
                          <a:cs typeface="+mn-cs"/>
                          <a:hlinkClick r:id="rId4"/>
                        </a:rPr>
                        <a:t>Clickjacking </a:t>
                      </a:r>
                      <a:r>
                        <a:rPr lang="es-ES_tradnl" sz="900" kern="1200" noProof="0" dirty="0" smtClean="0">
                          <a:solidFill>
                            <a:srgbClr val="1F497D"/>
                          </a:solidFill>
                          <a:latin typeface="+mn-lt"/>
                          <a:ea typeface="+mn-ea"/>
                          <a:cs typeface="+mn-cs"/>
                        </a:rPr>
                        <a:t>(técnica de ataque recién descubierta en el 2.008)</a:t>
                      </a:r>
                    </a:p>
                    <a:p>
                      <a:pPr lvl="0">
                        <a:buFont typeface="Arial"/>
                        <a:buChar char="•"/>
                      </a:pPr>
                      <a:r>
                        <a:rPr lang="es-ES_tradnl" sz="900" kern="1200" noProof="0" dirty="0" smtClean="0">
                          <a:solidFill>
                            <a:srgbClr val="1F497D"/>
                          </a:solidFill>
                          <a:latin typeface="+mn-lt"/>
                          <a:ea typeface="+mn-ea"/>
                          <a:cs typeface="+mn-cs"/>
                          <a:hlinkClick r:id="rId5"/>
                        </a:rPr>
                        <a:t>Denegación de servicio</a:t>
                      </a:r>
                      <a:r>
                        <a:rPr lang="es-ES_tradnl" sz="900" kern="1200" noProof="0" dirty="0" smtClean="0">
                          <a:solidFill>
                            <a:srgbClr val="1F497D"/>
                          </a:solidFill>
                          <a:latin typeface="+mn-lt"/>
                          <a:ea typeface="+mn-ea"/>
                          <a:cs typeface="+mn-cs"/>
                        </a:rPr>
                        <a:t> (estuvo en el </a:t>
                      </a:r>
                      <a:r>
                        <a:rPr lang="es-ES_tradnl" sz="900" kern="1200" noProof="0" dirty="0" err="1" smtClean="0">
                          <a:solidFill>
                            <a:srgbClr val="1F497D"/>
                          </a:solidFill>
                          <a:latin typeface="+mn-lt"/>
                          <a:ea typeface="+mn-ea"/>
                          <a:cs typeface="+mn-cs"/>
                        </a:rPr>
                        <a:t>Top</a:t>
                      </a:r>
                      <a:r>
                        <a:rPr lang="es-ES_tradnl" sz="900" kern="1200" noProof="0" dirty="0" smtClean="0">
                          <a:solidFill>
                            <a:srgbClr val="1F497D"/>
                          </a:solidFill>
                          <a:latin typeface="+mn-lt"/>
                          <a:ea typeface="+mn-ea"/>
                          <a:cs typeface="+mn-cs"/>
                        </a:rPr>
                        <a:t> 10 del 2.004 </a:t>
                      </a:r>
                      <a:r>
                        <a:rPr lang="es-ES_tradnl" sz="900" kern="1200" noProof="0" dirty="0" err="1" smtClean="0">
                          <a:solidFill>
                            <a:srgbClr val="1F497D"/>
                          </a:solidFill>
                          <a:latin typeface="+mn-lt"/>
                          <a:ea typeface="+mn-ea"/>
                          <a:cs typeface="+mn-cs"/>
                        </a:rPr>
                        <a:t>–</a:t>
                      </a:r>
                      <a:r>
                        <a:rPr lang="es-ES_tradnl" sz="900" kern="1200" noProof="0" dirty="0" smtClean="0">
                          <a:solidFill>
                            <a:srgbClr val="1F497D"/>
                          </a:solidFill>
                          <a:latin typeface="+mn-lt"/>
                          <a:ea typeface="+mn-ea"/>
                          <a:cs typeface="+mn-cs"/>
                        </a:rPr>
                        <a:t> Entrada A9)</a:t>
                      </a:r>
                    </a:p>
                    <a:p>
                      <a:pPr lvl="0">
                        <a:buFont typeface="Arial"/>
                        <a:buChar char="•"/>
                      </a:pPr>
                      <a:r>
                        <a:rPr lang="es-ES_tradnl" sz="900" kern="1200" noProof="0" dirty="0" smtClean="0">
                          <a:solidFill>
                            <a:srgbClr val="1F497D"/>
                          </a:solidFill>
                          <a:latin typeface="+mn-lt"/>
                          <a:ea typeface="+mn-ea"/>
                          <a:cs typeface="+mn-cs"/>
                          <a:hlinkClick r:id="rId6"/>
                        </a:rPr>
                        <a:t>Ejecución de archivos maliciosos</a:t>
                      </a:r>
                      <a:r>
                        <a:rPr lang="es-ES_tradnl" sz="900" kern="1200" noProof="0" dirty="0" smtClean="0">
                          <a:solidFill>
                            <a:srgbClr val="1F497D"/>
                          </a:solidFill>
                          <a:latin typeface="+mn-lt"/>
                          <a:ea typeface="+mn-ea"/>
                          <a:cs typeface="+mn-cs"/>
                        </a:rPr>
                        <a:t> (estuvo en el </a:t>
                      </a:r>
                      <a:r>
                        <a:rPr lang="es-ES_tradnl" sz="900" kern="1200" noProof="0" dirty="0" err="1" smtClean="0">
                          <a:solidFill>
                            <a:srgbClr val="1F497D"/>
                          </a:solidFill>
                          <a:latin typeface="+mn-lt"/>
                          <a:ea typeface="+mn-ea"/>
                          <a:cs typeface="+mn-cs"/>
                        </a:rPr>
                        <a:t>Top</a:t>
                      </a:r>
                      <a:r>
                        <a:rPr lang="es-ES_tradnl" sz="900" kern="1200" noProof="0" dirty="0" smtClean="0">
                          <a:solidFill>
                            <a:srgbClr val="1F497D"/>
                          </a:solidFill>
                          <a:latin typeface="+mn-lt"/>
                          <a:ea typeface="+mn-ea"/>
                          <a:cs typeface="+mn-cs"/>
                        </a:rPr>
                        <a:t> 10 del 2.007 </a:t>
                      </a:r>
                      <a:r>
                        <a:rPr lang="es-ES_tradnl" sz="900" kern="1200" noProof="0" dirty="0" err="1" smtClean="0">
                          <a:solidFill>
                            <a:srgbClr val="1F497D"/>
                          </a:solidFill>
                          <a:latin typeface="+mn-lt"/>
                          <a:ea typeface="+mn-ea"/>
                          <a:cs typeface="+mn-cs"/>
                        </a:rPr>
                        <a:t>–</a:t>
                      </a:r>
                      <a:r>
                        <a:rPr lang="es-ES_tradnl" sz="900" kern="1200" noProof="0" dirty="0" smtClean="0">
                          <a:solidFill>
                            <a:srgbClr val="1F497D"/>
                          </a:solidFill>
                          <a:latin typeface="+mn-lt"/>
                          <a:ea typeface="+mn-ea"/>
                          <a:cs typeface="+mn-cs"/>
                        </a:rPr>
                        <a:t> Entrada A3)</a:t>
                      </a:r>
                    </a:p>
                    <a:p>
                      <a:pPr lvl="0">
                        <a:buFont typeface="Arial"/>
                        <a:buChar char="•"/>
                      </a:pPr>
                      <a:r>
                        <a:rPr lang="es-ES_tradnl" sz="900" kern="1200" noProof="0" dirty="0" smtClean="0">
                          <a:solidFill>
                            <a:srgbClr val="1F497D"/>
                          </a:solidFill>
                          <a:latin typeface="+mn-lt"/>
                          <a:ea typeface="+mn-ea"/>
                          <a:cs typeface="+mn-cs"/>
                          <a:hlinkClick r:id="rId7"/>
                        </a:rPr>
                        <a:t>Falta de detección y respuesta a las intromisiones</a:t>
                      </a:r>
                      <a:endParaRPr lang="es-ES_tradnl" sz="900" kern="1200" noProof="0" dirty="0" smtClean="0">
                        <a:solidFill>
                          <a:srgbClr val="1F497D"/>
                        </a:solidFill>
                        <a:latin typeface="+mn-lt"/>
                        <a:ea typeface="+mn-ea"/>
                        <a:cs typeface="+mn-cs"/>
                      </a:endParaRPr>
                    </a:p>
                    <a:p>
                      <a:pPr lvl="0">
                        <a:buFont typeface="Arial"/>
                        <a:buChar char="•"/>
                      </a:pPr>
                      <a:r>
                        <a:rPr lang="es-ES_tradnl" sz="900" kern="1200" noProof="0" dirty="0" smtClean="0">
                          <a:solidFill>
                            <a:srgbClr val="1F497D"/>
                          </a:solidFill>
                          <a:latin typeface="+mn-lt"/>
                          <a:ea typeface="+mn-ea"/>
                          <a:cs typeface="+mn-cs"/>
                        </a:rPr>
                        <a:t>Fallas de concurrencia</a:t>
                      </a:r>
                    </a:p>
                    <a:p>
                      <a:pPr lvl="0">
                        <a:buFont typeface="Arial"/>
                        <a:buChar char="•"/>
                      </a:pPr>
                      <a:r>
                        <a:rPr lang="es-ES_tradnl" sz="900" kern="1200" noProof="0" dirty="0" smtClean="0">
                          <a:solidFill>
                            <a:srgbClr val="1F497D"/>
                          </a:solidFill>
                          <a:latin typeface="+mn-lt"/>
                          <a:ea typeface="+mn-ea"/>
                          <a:cs typeface="+mn-cs"/>
                          <a:hlinkClick r:id="rId8"/>
                        </a:rPr>
                        <a:t>Filtración de información</a:t>
                      </a:r>
                      <a:r>
                        <a:rPr lang="es-ES_tradnl" sz="900" kern="1200" noProof="0" dirty="0" smtClean="0">
                          <a:solidFill>
                            <a:srgbClr val="1F497D"/>
                          </a:solidFill>
                          <a:latin typeface="+mn-lt"/>
                          <a:ea typeface="+mn-ea"/>
                          <a:cs typeface="+mn-cs"/>
                        </a:rPr>
                        <a:t> y </a:t>
                      </a:r>
                      <a:r>
                        <a:rPr lang="es-ES_tradnl" sz="900" kern="1200" noProof="0" dirty="0" smtClean="0">
                          <a:solidFill>
                            <a:srgbClr val="1F497D"/>
                          </a:solidFill>
                          <a:latin typeface="+mn-lt"/>
                          <a:ea typeface="+mn-ea"/>
                          <a:cs typeface="+mn-cs"/>
                          <a:hlinkClick r:id="rId9"/>
                        </a:rPr>
                        <a:t>Manejo inapropiado de errores</a:t>
                      </a:r>
                      <a:r>
                        <a:rPr lang="es-ES_tradnl" sz="900" kern="1200" noProof="0" dirty="0" smtClean="0">
                          <a:solidFill>
                            <a:srgbClr val="1F497D"/>
                          </a:solidFill>
                          <a:latin typeface="+mn-lt"/>
                          <a:ea typeface="+mn-ea"/>
                          <a:cs typeface="+mn-cs"/>
                        </a:rPr>
                        <a:t> (fue parte del </a:t>
                      </a:r>
                      <a:r>
                        <a:rPr lang="es-ES_tradnl" sz="900" kern="1200" noProof="0" dirty="0" err="1" smtClean="0">
                          <a:solidFill>
                            <a:srgbClr val="1F497D"/>
                          </a:solidFill>
                          <a:latin typeface="+mn-lt"/>
                          <a:ea typeface="+mn-ea"/>
                          <a:cs typeface="+mn-cs"/>
                        </a:rPr>
                        <a:t>Top</a:t>
                      </a:r>
                      <a:r>
                        <a:rPr lang="es-ES_tradnl" sz="900" kern="1200" noProof="0" dirty="0" smtClean="0">
                          <a:solidFill>
                            <a:srgbClr val="1F497D"/>
                          </a:solidFill>
                          <a:latin typeface="+mn-lt"/>
                          <a:ea typeface="+mn-ea"/>
                          <a:cs typeface="+mn-cs"/>
                        </a:rPr>
                        <a:t> 10 del 2.007 </a:t>
                      </a:r>
                      <a:r>
                        <a:rPr lang="es-ES_tradnl" sz="900" kern="1200" noProof="0" dirty="0" err="1" smtClean="0">
                          <a:solidFill>
                            <a:srgbClr val="1F497D"/>
                          </a:solidFill>
                          <a:latin typeface="+mn-lt"/>
                          <a:ea typeface="+mn-ea"/>
                          <a:cs typeface="+mn-cs"/>
                        </a:rPr>
                        <a:t>–</a:t>
                      </a:r>
                      <a:r>
                        <a:rPr lang="es-ES_tradnl" sz="900" kern="1200" noProof="0" dirty="0" smtClean="0">
                          <a:solidFill>
                            <a:srgbClr val="1F497D"/>
                          </a:solidFill>
                          <a:latin typeface="+mn-lt"/>
                          <a:ea typeface="+mn-ea"/>
                          <a:cs typeface="+mn-cs"/>
                        </a:rPr>
                        <a:t> Entrada A6)</a:t>
                      </a:r>
                    </a:p>
                    <a:p>
                      <a:pPr lvl="0">
                        <a:buFont typeface="Arial"/>
                        <a:buChar char="•"/>
                      </a:pPr>
                      <a:r>
                        <a:rPr lang="es-ES_tradnl" sz="900" kern="1200" noProof="0" dirty="0" smtClean="0">
                          <a:solidFill>
                            <a:srgbClr val="1F497D"/>
                          </a:solidFill>
                          <a:latin typeface="+mn-lt"/>
                          <a:ea typeface="+mn-ea"/>
                          <a:cs typeface="+mn-cs"/>
                        </a:rPr>
                        <a:t>Registro y responsabilidad insuficientes (relacionado al </a:t>
                      </a:r>
                      <a:r>
                        <a:rPr lang="es-ES_tradnl" sz="900" kern="1200" noProof="0" dirty="0" err="1" smtClean="0">
                          <a:solidFill>
                            <a:srgbClr val="1F497D"/>
                          </a:solidFill>
                          <a:latin typeface="+mn-lt"/>
                          <a:ea typeface="+mn-ea"/>
                          <a:cs typeface="+mn-cs"/>
                        </a:rPr>
                        <a:t>Top</a:t>
                      </a:r>
                      <a:r>
                        <a:rPr lang="es-ES_tradnl" sz="900" kern="1200" noProof="0" dirty="0" smtClean="0">
                          <a:solidFill>
                            <a:srgbClr val="1F497D"/>
                          </a:solidFill>
                          <a:latin typeface="+mn-lt"/>
                          <a:ea typeface="+mn-ea"/>
                          <a:cs typeface="+mn-cs"/>
                        </a:rPr>
                        <a:t> 10 del 2.007 </a:t>
                      </a:r>
                      <a:r>
                        <a:rPr lang="es-ES_tradnl" sz="900" kern="1200" noProof="0" dirty="0" err="1" smtClean="0">
                          <a:solidFill>
                            <a:srgbClr val="1F497D"/>
                          </a:solidFill>
                          <a:latin typeface="+mn-lt"/>
                          <a:ea typeface="+mn-ea"/>
                          <a:cs typeface="+mn-cs"/>
                        </a:rPr>
                        <a:t>–</a:t>
                      </a:r>
                      <a:r>
                        <a:rPr lang="es-ES_tradnl" sz="900" kern="1200" noProof="0" dirty="0" smtClean="0">
                          <a:solidFill>
                            <a:srgbClr val="1F497D"/>
                          </a:solidFill>
                          <a:latin typeface="+mn-lt"/>
                          <a:ea typeface="+mn-ea"/>
                          <a:cs typeface="+mn-cs"/>
                        </a:rPr>
                        <a:t> Entrada A6)</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21" name="Group 63"/>
          <p:cNvGrpSpPr>
            <a:grpSpLocks/>
          </p:cNvGrpSpPr>
          <p:nvPr/>
        </p:nvGrpSpPr>
        <p:grpSpPr bwMode="auto">
          <a:xfrm>
            <a:off x="1313178" y="2758710"/>
            <a:ext cx="107952" cy="171448"/>
            <a:chOff x="96" y="1344"/>
            <a:chExt cx="288" cy="624"/>
          </a:xfrm>
        </p:grpSpPr>
        <p:sp>
          <p:nvSpPr>
            <p:cNvPr id="22" name="Oval 64"/>
            <p:cNvSpPr>
              <a:spLocks noChangeArrowheads="1"/>
            </p:cNvSpPr>
            <p:nvPr/>
          </p:nvSpPr>
          <p:spPr bwMode="auto">
            <a:xfrm>
              <a:off x="144" y="1344"/>
              <a:ext cx="192" cy="192"/>
            </a:xfrm>
            <a:prstGeom prst="ellipse">
              <a:avLst/>
            </a:prstGeom>
            <a:noFill/>
            <a:ln w="19050" algn="ctr">
              <a:solidFill>
                <a:schemeClr val="bg1"/>
              </a:solidFill>
              <a:round/>
              <a:headEnd/>
              <a:tailEnd/>
            </a:ln>
          </p:spPr>
          <p:txBody>
            <a:bodyPr wrap="none" anchor="ctr"/>
            <a:lstStyle/>
            <a:p>
              <a:pPr eaLnBrk="0" hangingPunct="0"/>
              <a:endParaRPr lang="es-ES_tradnl" sz="900" b="1"/>
            </a:p>
          </p:txBody>
        </p:sp>
        <p:sp>
          <p:nvSpPr>
            <p:cNvPr id="23" name="Line 65"/>
            <p:cNvSpPr>
              <a:spLocks noChangeShapeType="1"/>
            </p:cNvSpPr>
            <p:nvPr/>
          </p:nvSpPr>
          <p:spPr bwMode="auto">
            <a:xfrm>
              <a:off x="240" y="1536"/>
              <a:ext cx="0" cy="240"/>
            </a:xfrm>
            <a:prstGeom prst="line">
              <a:avLst/>
            </a:prstGeom>
            <a:noFill/>
            <a:ln w="19050">
              <a:solidFill>
                <a:schemeClr val="bg1"/>
              </a:solidFill>
              <a:round/>
              <a:headEnd/>
              <a:tailEnd/>
            </a:ln>
          </p:spPr>
          <p:txBody>
            <a:bodyPr wrap="none" anchor="ctr"/>
            <a:lstStyle/>
            <a:p>
              <a:endParaRPr lang="es-ES_tradnl" sz="900" b="1"/>
            </a:p>
          </p:txBody>
        </p:sp>
        <p:sp>
          <p:nvSpPr>
            <p:cNvPr id="24" name="Line 66"/>
            <p:cNvSpPr>
              <a:spLocks noChangeShapeType="1"/>
            </p:cNvSpPr>
            <p:nvPr/>
          </p:nvSpPr>
          <p:spPr bwMode="auto">
            <a:xfrm flipH="1">
              <a:off x="96" y="1776"/>
              <a:ext cx="144" cy="192"/>
            </a:xfrm>
            <a:prstGeom prst="line">
              <a:avLst/>
            </a:prstGeom>
            <a:noFill/>
            <a:ln w="19050">
              <a:solidFill>
                <a:schemeClr val="bg1"/>
              </a:solidFill>
              <a:round/>
              <a:headEnd/>
              <a:tailEnd/>
            </a:ln>
          </p:spPr>
          <p:txBody>
            <a:bodyPr wrap="none" anchor="ctr"/>
            <a:lstStyle/>
            <a:p>
              <a:endParaRPr lang="es-ES_tradnl" sz="900" b="1"/>
            </a:p>
          </p:txBody>
        </p:sp>
        <p:sp>
          <p:nvSpPr>
            <p:cNvPr id="25" name="Line 67"/>
            <p:cNvSpPr>
              <a:spLocks noChangeShapeType="1"/>
            </p:cNvSpPr>
            <p:nvPr/>
          </p:nvSpPr>
          <p:spPr bwMode="auto">
            <a:xfrm>
              <a:off x="240" y="1776"/>
              <a:ext cx="144" cy="192"/>
            </a:xfrm>
            <a:prstGeom prst="line">
              <a:avLst/>
            </a:prstGeom>
            <a:noFill/>
            <a:ln w="19050">
              <a:solidFill>
                <a:schemeClr val="bg1"/>
              </a:solidFill>
              <a:round/>
              <a:headEnd/>
              <a:tailEnd/>
            </a:ln>
          </p:spPr>
          <p:txBody>
            <a:bodyPr wrap="none" anchor="ctr"/>
            <a:lstStyle/>
            <a:p>
              <a:endParaRPr lang="es-ES_tradnl" sz="900" b="1"/>
            </a:p>
          </p:txBody>
        </p:sp>
        <p:sp>
          <p:nvSpPr>
            <p:cNvPr id="26" name="Line 68"/>
            <p:cNvSpPr>
              <a:spLocks noChangeShapeType="1"/>
            </p:cNvSpPr>
            <p:nvPr/>
          </p:nvSpPr>
          <p:spPr bwMode="auto">
            <a:xfrm>
              <a:off x="96" y="1632"/>
              <a:ext cx="288" cy="0"/>
            </a:xfrm>
            <a:prstGeom prst="line">
              <a:avLst/>
            </a:prstGeom>
            <a:noFill/>
            <a:ln w="19050">
              <a:solidFill>
                <a:schemeClr val="bg1"/>
              </a:solidFill>
              <a:round/>
              <a:headEnd/>
              <a:tailEnd/>
            </a:ln>
          </p:spPr>
          <p:txBody>
            <a:bodyPr wrap="none" anchor="ctr"/>
            <a:lstStyle/>
            <a:p>
              <a:endParaRPr lang="es-ES_tradnl" sz="900" b="1"/>
            </a:p>
          </p:txBody>
        </p:sp>
      </p:grpSp>
      <p:sp>
        <p:nvSpPr>
          <p:cNvPr id="27" name="Rectangle 89"/>
          <p:cNvSpPr>
            <a:spLocks noChangeArrowheads="1"/>
          </p:cNvSpPr>
          <p:nvPr/>
        </p:nvSpPr>
        <p:spPr bwMode="auto">
          <a:xfrm>
            <a:off x="1036688" y="2989783"/>
            <a:ext cx="639712" cy="406094"/>
          </a:xfrm>
          <a:prstGeom prst="rect">
            <a:avLst/>
          </a:prstGeom>
          <a:noFill/>
          <a:ln w="9525" algn="ctr">
            <a:noFill/>
            <a:miter lim="800000"/>
            <a:headEnd/>
            <a:tailEnd/>
          </a:ln>
        </p:spPr>
        <p:txBody>
          <a:bodyPr wrap="none">
            <a:spAutoFit/>
          </a:bodyPr>
          <a:lstStyle/>
          <a:p>
            <a:pPr algn="ctr" eaLnBrk="0" hangingPunct="0">
              <a:lnSpc>
                <a:spcPts val="800"/>
              </a:lnSpc>
            </a:pPr>
            <a:r>
              <a:rPr lang="es-ES_tradnl" sz="900" b="1" smtClean="0">
                <a:solidFill>
                  <a:schemeClr val="bg1"/>
                </a:solidFill>
              </a:rPr>
              <a:t>Agentes</a:t>
            </a:r>
          </a:p>
          <a:p>
            <a:pPr algn="ctr" eaLnBrk="0" hangingPunct="0">
              <a:lnSpc>
                <a:spcPts val="800"/>
              </a:lnSpc>
            </a:pPr>
            <a:r>
              <a:rPr lang="es-ES_tradnl" sz="900" b="1" smtClean="0">
                <a:solidFill>
                  <a:schemeClr val="bg1"/>
                </a:solidFill>
              </a:rPr>
              <a:t>De</a:t>
            </a:r>
          </a:p>
          <a:p>
            <a:pPr algn="ctr" eaLnBrk="0" hangingPunct="0">
              <a:lnSpc>
                <a:spcPts val="800"/>
              </a:lnSpc>
            </a:pPr>
            <a:r>
              <a:rPr lang="es-ES_tradnl" sz="900" b="1" smtClean="0">
                <a:solidFill>
                  <a:schemeClr val="bg1"/>
                </a:solidFill>
              </a:rPr>
              <a:t>Amenaza</a:t>
            </a:r>
            <a:endParaRPr lang="es-ES_tradnl" sz="900" b="1">
              <a:solidFill>
                <a:schemeClr val="bg1"/>
              </a:solidFill>
            </a:endParaRPr>
          </a:p>
        </p:txBody>
      </p:sp>
      <p:sp>
        <p:nvSpPr>
          <p:cNvPr id="28" name="AutoShape 142"/>
          <p:cNvSpPr>
            <a:spLocks noChangeArrowheads="1"/>
          </p:cNvSpPr>
          <p:nvPr/>
        </p:nvSpPr>
        <p:spPr bwMode="auto">
          <a:xfrm>
            <a:off x="6210300" y="2743200"/>
            <a:ext cx="55245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s-ES_tradnl" sz="900" b="1" smtClean="0"/>
              <a:t>Impactos</a:t>
            </a:r>
            <a:br>
              <a:rPr lang="es-ES_tradnl" sz="900" b="1" smtClean="0"/>
            </a:br>
            <a:r>
              <a:rPr lang="es-ES_tradnl" sz="900" b="1" smtClean="0"/>
              <a:t>al Negocio</a:t>
            </a:r>
            <a:endParaRPr lang="es-ES_tradnl" sz="900" b="1"/>
          </a:p>
        </p:txBody>
      </p:sp>
      <p:cxnSp>
        <p:nvCxnSpPr>
          <p:cNvPr id="29" name="AutoShape 149"/>
          <p:cNvCxnSpPr>
            <a:cxnSpLocks noChangeShapeType="1"/>
            <a:endCxn id="28" idx="1"/>
          </p:cNvCxnSpPr>
          <p:nvPr/>
        </p:nvCxnSpPr>
        <p:spPr bwMode="auto">
          <a:xfrm flipV="1">
            <a:off x="5800725" y="2933700"/>
            <a:ext cx="409575" cy="2398"/>
          </a:xfrm>
          <a:prstGeom prst="bentConnector3">
            <a:avLst>
              <a:gd name="adj1" fmla="val 50000"/>
            </a:avLst>
          </a:prstGeom>
          <a:noFill/>
          <a:ln w="38100">
            <a:solidFill>
              <a:schemeClr val="tx2"/>
            </a:solidFill>
            <a:prstDash val="sysDot"/>
            <a:miter lim="800000"/>
            <a:headEnd type="oval" w="sm" len="sm"/>
            <a:tailEnd type="oval" w="sm" len="sm"/>
          </a:ln>
        </p:spPr>
      </p:cxnSp>
      <p:sp>
        <p:nvSpPr>
          <p:cNvPr id="30" name="Rectangle 29"/>
          <p:cNvSpPr/>
          <p:nvPr/>
        </p:nvSpPr>
        <p:spPr>
          <a:xfrm>
            <a:off x="3025209" y="3243561"/>
            <a:ext cx="735260" cy="230832"/>
          </a:xfrm>
          <a:prstGeom prst="rect">
            <a:avLst/>
          </a:prstGeom>
        </p:spPr>
        <p:txBody>
          <a:bodyPr wrap="none">
            <a:spAutoFit/>
          </a:bodyPr>
          <a:lstStyle/>
          <a:p>
            <a:r>
              <a:rPr lang="es-ES_tradnl" sz="900" b="1" dirty="0" smtClean="0">
                <a:solidFill>
                  <a:prstClr val="white"/>
                </a:solidFill>
              </a:rPr>
              <a:t>Prevalencia</a:t>
            </a:r>
            <a:endParaRPr lang="es-ES_tradnl" dirty="0"/>
          </a:p>
        </p:txBody>
      </p:sp>
      <p:sp>
        <p:nvSpPr>
          <p:cNvPr id="31" name="Rectangle 30"/>
          <p:cNvSpPr/>
          <p:nvPr/>
        </p:nvSpPr>
        <p:spPr>
          <a:xfrm>
            <a:off x="4094027" y="3243561"/>
            <a:ext cx="660363" cy="230832"/>
          </a:xfrm>
          <a:prstGeom prst="rect">
            <a:avLst/>
          </a:prstGeom>
        </p:spPr>
        <p:txBody>
          <a:bodyPr wrap="none">
            <a:spAutoFit/>
          </a:bodyPr>
          <a:lstStyle/>
          <a:p>
            <a:r>
              <a:rPr lang="es-ES_tradnl" sz="900" b="1" dirty="0" smtClean="0">
                <a:solidFill>
                  <a:prstClr val="white"/>
                </a:solidFill>
              </a:rPr>
              <a:t>Detección</a:t>
            </a:r>
            <a:endParaRPr lang="es-ES_tradnl" dirty="0"/>
          </a:p>
        </p:txBody>
      </p:sp>
      <p:sp>
        <p:nvSpPr>
          <p:cNvPr id="32" name="Rectangle 31"/>
          <p:cNvSpPr/>
          <p:nvPr/>
        </p:nvSpPr>
        <p:spPr>
          <a:xfrm>
            <a:off x="1882209" y="3243561"/>
            <a:ext cx="748923" cy="230832"/>
          </a:xfrm>
          <a:prstGeom prst="rect">
            <a:avLst/>
          </a:prstGeom>
        </p:spPr>
        <p:txBody>
          <a:bodyPr wrap="none">
            <a:spAutoFit/>
          </a:bodyPr>
          <a:lstStyle/>
          <a:p>
            <a:r>
              <a:rPr lang="es-ES_tradnl" sz="900" b="1" dirty="0" smtClean="0">
                <a:solidFill>
                  <a:prstClr val="white"/>
                </a:solidFill>
              </a:rPr>
              <a:t>Explotación</a:t>
            </a:r>
            <a:endParaRPr lang="es-ES_tradnl" dirty="0"/>
          </a:p>
        </p:txBody>
      </p:sp>
      <p:sp>
        <p:nvSpPr>
          <p:cNvPr id="33" name="Rectangle 32"/>
          <p:cNvSpPr/>
          <p:nvPr/>
        </p:nvSpPr>
        <p:spPr>
          <a:xfrm>
            <a:off x="5282634" y="3243561"/>
            <a:ext cx="577464" cy="230832"/>
          </a:xfrm>
          <a:prstGeom prst="rect">
            <a:avLst/>
          </a:prstGeom>
        </p:spPr>
        <p:txBody>
          <a:bodyPr wrap="none">
            <a:spAutoFit/>
          </a:bodyPr>
          <a:lstStyle/>
          <a:p>
            <a:r>
              <a:rPr lang="es-ES_tradnl" sz="900" b="1" smtClean="0">
                <a:solidFill>
                  <a:prstClr val="white"/>
                </a:solidFill>
              </a:rPr>
              <a:t>Impacto</a:t>
            </a:r>
            <a:endParaRPr lang="es-ES_tradnl"/>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9444" y="0"/>
            <a:ext cx="6887444" cy="9144000"/>
          </a:xfrm>
          <a:prstGeom prst="rect">
            <a:avLst/>
          </a:prstGeom>
          <a:noFill/>
          <a:ln w="9525">
            <a:noFill/>
            <a:miter lim="800000"/>
            <a:headEnd/>
            <a:tailEnd/>
          </a:ln>
        </p:spPr>
      </p:pic>
      <p:sp>
        <p:nvSpPr>
          <p:cNvPr id="3" name="TextBox 2"/>
          <p:cNvSpPr txBox="1"/>
          <p:nvPr/>
        </p:nvSpPr>
        <p:spPr>
          <a:xfrm>
            <a:off x="76200" y="457200"/>
            <a:ext cx="4057521" cy="2492990"/>
          </a:xfrm>
          <a:prstGeom prst="rect">
            <a:avLst/>
          </a:prstGeom>
          <a:solidFill>
            <a:schemeClr val="bg1"/>
          </a:solidFill>
        </p:spPr>
        <p:txBody>
          <a:bodyPr wrap="none" rtlCol="0">
            <a:spAutoFit/>
          </a:bodyPr>
          <a:lstStyle/>
          <a:p>
            <a:r>
              <a:rPr lang="es-ES_tradnl" sz="1200" dirty="0" smtClean="0"/>
              <a:t>LOS ICONOS MÁS ABAJO REPRESENTAN OTRAS VERSIONES </a:t>
            </a:r>
          </a:p>
          <a:p>
            <a:r>
              <a:rPr lang="es-ES_tradnl" sz="1200" dirty="0" smtClean="0"/>
              <a:t>DISPONIBLES DE ESTE LIBRO.</a:t>
            </a:r>
          </a:p>
          <a:p>
            <a:endParaRPr lang="es-ES_tradnl" sz="1200" dirty="0" smtClean="0"/>
          </a:p>
          <a:p>
            <a:r>
              <a:rPr lang="es-ES_tradnl" sz="1200" dirty="0" smtClean="0"/>
              <a:t>ALFA: Un libro de calidad </a:t>
            </a:r>
            <a:r>
              <a:rPr lang="es-ES_tradnl" sz="1200" b="1" dirty="0" smtClean="0"/>
              <a:t>Alfa </a:t>
            </a:r>
            <a:r>
              <a:rPr lang="es-ES_tradnl" sz="1200" dirty="0" smtClean="0"/>
              <a:t>es un borrador de trabajo.</a:t>
            </a:r>
          </a:p>
          <a:p>
            <a:r>
              <a:rPr lang="es-ES_tradnl" sz="1200" dirty="0" smtClean="0"/>
              <a:t>La mayor parte del contenido se encuentra en bruto </a:t>
            </a:r>
          </a:p>
          <a:p>
            <a:r>
              <a:rPr lang="es-ES_tradnl" sz="1200" dirty="0" smtClean="0"/>
              <a:t>y en desarrollo hasta el próximo nivel de publicación.</a:t>
            </a:r>
          </a:p>
          <a:p>
            <a:endParaRPr lang="es-ES_tradnl" sz="1200" dirty="0" smtClean="0"/>
          </a:p>
          <a:p>
            <a:r>
              <a:rPr lang="es-ES_tradnl" sz="1200" dirty="0" smtClean="0"/>
              <a:t>BETA: Un libro de calidad </a:t>
            </a:r>
            <a:r>
              <a:rPr lang="es-ES_tradnl" sz="1200" b="1" dirty="0" smtClean="0"/>
              <a:t>Beta </a:t>
            </a:r>
            <a:r>
              <a:rPr lang="es-ES_tradnl" sz="1200" dirty="0" smtClean="0"/>
              <a:t>es el próximo nivel de calidad.</a:t>
            </a:r>
          </a:p>
          <a:p>
            <a:r>
              <a:rPr lang="es-ES_tradnl" sz="1200" dirty="0" smtClean="0"/>
              <a:t>El contenido se encuentra todavía en desarrollo hasta la</a:t>
            </a:r>
          </a:p>
          <a:p>
            <a:r>
              <a:rPr lang="en-US" sz="1200" dirty="0" err="1" smtClean="0"/>
              <a:t>p</a:t>
            </a:r>
            <a:r>
              <a:rPr lang="es-ES_tradnl" sz="1200" dirty="0" err="1" smtClean="0"/>
              <a:t>róxima</a:t>
            </a:r>
            <a:r>
              <a:rPr lang="es-ES_tradnl" sz="1200" dirty="0" smtClean="0"/>
              <a:t> publicación.</a:t>
            </a:r>
          </a:p>
          <a:p>
            <a:endParaRPr lang="es-ES_tradnl" sz="1200" dirty="0" smtClean="0"/>
          </a:p>
          <a:p>
            <a:r>
              <a:rPr lang="es-ES_tradnl" sz="1200" dirty="0" smtClean="0"/>
              <a:t>FINAL: Un libro de calidad </a:t>
            </a:r>
            <a:r>
              <a:rPr lang="es-ES_tradnl" sz="1200" b="1" dirty="0" smtClean="0"/>
              <a:t>Final</a:t>
            </a:r>
            <a:r>
              <a:rPr lang="es-ES_tradnl" sz="1200" dirty="0" smtClean="0"/>
              <a:t> es el nivel más alto de calidad,</a:t>
            </a:r>
          </a:p>
          <a:p>
            <a:r>
              <a:rPr lang="en-US" sz="1200" dirty="0" smtClean="0"/>
              <a:t>y</a:t>
            </a:r>
            <a:r>
              <a:rPr lang="es-ES_tradnl" sz="1200" dirty="0" smtClean="0"/>
              <a:t> es el producto finalizado.</a:t>
            </a:r>
            <a:endParaRPr lang="es-ES_tradnl" sz="1200" b="1" dirty="0"/>
          </a:p>
        </p:txBody>
      </p:sp>
      <p:sp>
        <p:nvSpPr>
          <p:cNvPr id="4" name="TextBox 3"/>
          <p:cNvSpPr txBox="1"/>
          <p:nvPr/>
        </p:nvSpPr>
        <p:spPr>
          <a:xfrm>
            <a:off x="4800600" y="685800"/>
            <a:ext cx="1981200" cy="2800767"/>
          </a:xfrm>
          <a:prstGeom prst="rect">
            <a:avLst/>
          </a:prstGeom>
          <a:solidFill>
            <a:schemeClr val="bg1"/>
          </a:solidFill>
        </p:spPr>
        <p:txBody>
          <a:bodyPr wrap="square" rtlCol="0">
            <a:spAutoFit/>
          </a:bodyPr>
          <a:lstStyle/>
          <a:p>
            <a:endParaRPr lang="en-US" sz="800" dirty="0" smtClean="0"/>
          </a:p>
          <a:p>
            <a:r>
              <a:rPr lang="en-US" sz="800" dirty="0" err="1" smtClean="0"/>
              <a:t>copiar</a:t>
            </a:r>
            <a:r>
              <a:rPr lang="en-US" sz="800" dirty="0" smtClean="0"/>
              <a:t>, </a:t>
            </a:r>
            <a:r>
              <a:rPr lang="en-US" sz="800" dirty="0" err="1" smtClean="0"/>
              <a:t>distribuir</a:t>
            </a:r>
            <a:r>
              <a:rPr lang="en-US" sz="800" dirty="0" smtClean="0"/>
              <a:t> </a:t>
            </a:r>
            <a:r>
              <a:rPr lang="en-US" sz="800" dirty="0" err="1" smtClean="0"/>
              <a:t>y</a:t>
            </a:r>
            <a:r>
              <a:rPr lang="en-US" sz="800" dirty="0" smtClean="0"/>
              <a:t> </a:t>
            </a:r>
            <a:r>
              <a:rPr lang="en-US" sz="800" dirty="0" err="1" smtClean="0"/>
              <a:t>ejecutar</a:t>
            </a:r>
            <a:r>
              <a:rPr lang="en-US" sz="800" dirty="0" smtClean="0"/>
              <a:t> </a:t>
            </a:r>
            <a:r>
              <a:rPr lang="en-US" sz="800" dirty="0" err="1" smtClean="0"/>
              <a:t>públicamente</a:t>
            </a:r>
            <a:r>
              <a:rPr lang="en-US" sz="800" dirty="0" smtClean="0"/>
              <a:t> la </a:t>
            </a:r>
            <a:r>
              <a:rPr lang="en-US" sz="800" dirty="0" err="1" smtClean="0"/>
              <a:t>obra</a:t>
            </a:r>
            <a:endParaRPr lang="en-US" sz="800" dirty="0" smtClean="0"/>
          </a:p>
          <a:p>
            <a:endParaRPr lang="en-US" sz="800" dirty="0" smtClean="0"/>
          </a:p>
          <a:p>
            <a:endParaRPr lang="en-US" sz="800" dirty="0" smtClean="0"/>
          </a:p>
          <a:p>
            <a:r>
              <a:rPr lang="en-US" sz="800" dirty="0" err="1" smtClean="0"/>
              <a:t>hacer</a:t>
            </a:r>
            <a:r>
              <a:rPr lang="en-US" sz="800" dirty="0" smtClean="0"/>
              <a:t> </a:t>
            </a:r>
            <a:r>
              <a:rPr lang="en-US" sz="800" dirty="0" err="1" smtClean="0"/>
              <a:t>obras</a:t>
            </a:r>
            <a:r>
              <a:rPr lang="en-US" sz="800" dirty="0" smtClean="0"/>
              <a:t> </a:t>
            </a:r>
            <a:r>
              <a:rPr lang="en-US" sz="800" dirty="0" err="1" smtClean="0"/>
              <a:t>derivadas</a:t>
            </a:r>
            <a:endParaRPr lang="en-US" sz="800" dirty="0" smtClean="0"/>
          </a:p>
          <a:p>
            <a:endParaRPr lang="en-US" sz="1000" dirty="0" smtClean="0"/>
          </a:p>
          <a:p>
            <a:endParaRPr lang="en-US" sz="1000" dirty="0" smtClean="0"/>
          </a:p>
          <a:p>
            <a:endParaRPr lang="en-US" sz="1000" dirty="0" smtClean="0"/>
          </a:p>
          <a:p>
            <a:endParaRPr lang="en-US" sz="1000" dirty="0" smtClean="0"/>
          </a:p>
          <a:p>
            <a:r>
              <a:rPr lang="en-US" sz="800" dirty="0" err="1" smtClean="0"/>
              <a:t>Reconocimiento</a:t>
            </a:r>
            <a:r>
              <a:rPr lang="en-US" sz="800" dirty="0" smtClean="0"/>
              <a:t> — </a:t>
            </a:r>
            <a:r>
              <a:rPr lang="en-US" sz="800" dirty="0" err="1" smtClean="0"/>
              <a:t>Debe</a:t>
            </a:r>
            <a:r>
              <a:rPr lang="en-US" sz="800" dirty="0" smtClean="0"/>
              <a:t> </a:t>
            </a:r>
            <a:r>
              <a:rPr lang="en-US" sz="800" dirty="0" err="1" smtClean="0"/>
              <a:t>reconocer</a:t>
            </a:r>
            <a:r>
              <a:rPr lang="en-US" sz="800" dirty="0" smtClean="0"/>
              <a:t> los </a:t>
            </a:r>
            <a:r>
              <a:rPr lang="en-US" sz="800" dirty="0" err="1" smtClean="0"/>
              <a:t>créditos</a:t>
            </a:r>
            <a:r>
              <a:rPr lang="en-US" sz="800" dirty="0" smtClean="0"/>
              <a:t> de la </a:t>
            </a:r>
            <a:r>
              <a:rPr lang="en-US" sz="800" dirty="0" err="1" smtClean="0"/>
              <a:t>obra</a:t>
            </a:r>
            <a:r>
              <a:rPr lang="en-US" sz="800" dirty="0" smtClean="0"/>
              <a:t> de la </a:t>
            </a:r>
            <a:r>
              <a:rPr lang="en-US" sz="800" dirty="0" err="1" smtClean="0"/>
              <a:t>manera</a:t>
            </a:r>
            <a:r>
              <a:rPr lang="en-US" sz="800" dirty="0" smtClean="0"/>
              <a:t> </a:t>
            </a:r>
            <a:r>
              <a:rPr lang="en-US" sz="800" dirty="0" err="1" smtClean="0"/>
              <a:t>especificada</a:t>
            </a:r>
            <a:r>
              <a:rPr lang="en-US" sz="800" dirty="0" smtClean="0"/>
              <a:t> </a:t>
            </a:r>
            <a:r>
              <a:rPr lang="en-US" sz="800" dirty="0" err="1" smtClean="0"/>
              <a:t>por</a:t>
            </a:r>
            <a:r>
              <a:rPr lang="en-US" sz="800" dirty="0" smtClean="0"/>
              <a:t> el </a:t>
            </a:r>
            <a:r>
              <a:rPr lang="en-US" sz="800" dirty="0" err="1" smtClean="0"/>
              <a:t>autor</a:t>
            </a:r>
            <a:r>
              <a:rPr lang="en-US" sz="800" dirty="0" smtClean="0"/>
              <a:t> </a:t>
            </a:r>
            <a:r>
              <a:rPr lang="en-US" sz="800" dirty="0" err="1" smtClean="0"/>
              <a:t>o</a:t>
            </a:r>
            <a:r>
              <a:rPr lang="en-US" sz="800" dirty="0" smtClean="0"/>
              <a:t> el </a:t>
            </a:r>
            <a:r>
              <a:rPr lang="en-US" sz="800" dirty="0" err="1" smtClean="0"/>
              <a:t>licenciante</a:t>
            </a:r>
            <a:r>
              <a:rPr lang="en-US" sz="800" dirty="0" smtClean="0"/>
              <a:t> (</a:t>
            </a:r>
            <a:r>
              <a:rPr lang="en-US" sz="800" dirty="0" err="1" smtClean="0"/>
              <a:t>pero</a:t>
            </a:r>
            <a:r>
              <a:rPr lang="en-US" sz="800" dirty="0" smtClean="0"/>
              <a:t> no de </a:t>
            </a:r>
            <a:r>
              <a:rPr lang="en-US" sz="800" dirty="0" err="1" smtClean="0"/>
              <a:t>una</a:t>
            </a:r>
            <a:r>
              <a:rPr lang="en-US" sz="800" dirty="0" smtClean="0"/>
              <a:t> </a:t>
            </a:r>
            <a:r>
              <a:rPr lang="en-US" sz="800" dirty="0" err="1" smtClean="0"/>
              <a:t>manera</a:t>
            </a:r>
            <a:r>
              <a:rPr lang="en-US" sz="800" dirty="0" smtClean="0"/>
              <a:t> </a:t>
            </a:r>
            <a:r>
              <a:rPr lang="en-US" sz="800" dirty="0" err="1" smtClean="0"/>
              <a:t>que</a:t>
            </a:r>
            <a:r>
              <a:rPr lang="en-US" sz="800" dirty="0" smtClean="0"/>
              <a:t> </a:t>
            </a:r>
            <a:r>
              <a:rPr lang="en-US" sz="800" dirty="0" err="1" smtClean="0"/>
              <a:t>sugiera</a:t>
            </a:r>
            <a:r>
              <a:rPr lang="en-US" sz="800" dirty="0" smtClean="0"/>
              <a:t> </a:t>
            </a:r>
            <a:r>
              <a:rPr lang="en-US" sz="800" dirty="0" err="1" smtClean="0"/>
              <a:t>que</a:t>
            </a:r>
            <a:r>
              <a:rPr lang="en-US" sz="800" dirty="0" smtClean="0"/>
              <a:t> </a:t>
            </a:r>
            <a:r>
              <a:rPr lang="en-US" sz="800" dirty="0" err="1" smtClean="0"/>
              <a:t>tiene</a:t>
            </a:r>
            <a:r>
              <a:rPr lang="en-US" sz="800" dirty="0" smtClean="0"/>
              <a:t> </a:t>
            </a:r>
            <a:r>
              <a:rPr lang="en-US" sz="800" dirty="0" err="1" smtClean="0"/>
              <a:t>su</a:t>
            </a:r>
            <a:r>
              <a:rPr lang="en-US" sz="800" dirty="0" smtClean="0"/>
              <a:t> </a:t>
            </a:r>
            <a:r>
              <a:rPr lang="en-US" sz="800" dirty="0" err="1" smtClean="0"/>
              <a:t>apoyo</a:t>
            </a:r>
            <a:r>
              <a:rPr lang="en-US" sz="800" dirty="0" smtClean="0"/>
              <a:t> </a:t>
            </a:r>
            <a:r>
              <a:rPr lang="en-US" sz="800" dirty="0" err="1" smtClean="0"/>
              <a:t>o</a:t>
            </a:r>
            <a:r>
              <a:rPr lang="en-US" sz="800" dirty="0" smtClean="0"/>
              <a:t> </a:t>
            </a:r>
            <a:r>
              <a:rPr lang="en-US" sz="800" dirty="0" err="1" smtClean="0"/>
              <a:t>apoyan</a:t>
            </a:r>
            <a:r>
              <a:rPr lang="en-US" sz="800" dirty="0" smtClean="0"/>
              <a:t> el </a:t>
            </a:r>
            <a:r>
              <a:rPr lang="en-US" sz="800" dirty="0" err="1" smtClean="0"/>
              <a:t>uso</a:t>
            </a:r>
            <a:r>
              <a:rPr lang="en-US" sz="800" dirty="0" smtClean="0"/>
              <a:t> </a:t>
            </a:r>
            <a:r>
              <a:rPr lang="en-US" sz="800" dirty="0" err="1" smtClean="0"/>
              <a:t>que</a:t>
            </a:r>
            <a:r>
              <a:rPr lang="en-US" sz="800" dirty="0" smtClean="0"/>
              <a:t> </a:t>
            </a:r>
            <a:r>
              <a:rPr lang="en-US" sz="800" dirty="0" err="1" smtClean="0"/>
              <a:t>hace</a:t>
            </a:r>
            <a:r>
              <a:rPr lang="en-US" sz="800" dirty="0" smtClean="0"/>
              <a:t> de </a:t>
            </a:r>
            <a:r>
              <a:rPr lang="en-US" sz="800" dirty="0" err="1" smtClean="0"/>
              <a:t>su</a:t>
            </a:r>
            <a:r>
              <a:rPr lang="en-US" sz="800" dirty="0" smtClean="0"/>
              <a:t> </a:t>
            </a:r>
            <a:r>
              <a:rPr lang="en-US" sz="800" dirty="0" err="1" smtClean="0"/>
              <a:t>obra</a:t>
            </a:r>
            <a:r>
              <a:rPr lang="en-US" sz="800" dirty="0" smtClean="0"/>
              <a:t>).</a:t>
            </a:r>
          </a:p>
          <a:p>
            <a:endParaRPr lang="en-US" sz="800" dirty="0" smtClean="0"/>
          </a:p>
          <a:p>
            <a:r>
              <a:rPr lang="en-US" sz="800" dirty="0" err="1" smtClean="0"/>
              <a:t>Compartir</a:t>
            </a:r>
            <a:r>
              <a:rPr lang="en-US" sz="800" dirty="0" smtClean="0"/>
              <a:t> </a:t>
            </a:r>
            <a:r>
              <a:rPr lang="en-US" sz="800" dirty="0" err="1" smtClean="0"/>
              <a:t>bajo</a:t>
            </a:r>
            <a:r>
              <a:rPr lang="en-US" sz="800" dirty="0" smtClean="0"/>
              <a:t> la </a:t>
            </a:r>
            <a:r>
              <a:rPr lang="en-US" sz="800" dirty="0" err="1" smtClean="0"/>
              <a:t>misma</a:t>
            </a:r>
            <a:r>
              <a:rPr lang="en-US" sz="800" dirty="0" smtClean="0"/>
              <a:t> </a:t>
            </a:r>
            <a:r>
              <a:rPr lang="en-US" sz="800" dirty="0" err="1" smtClean="0"/>
              <a:t>licencia</a:t>
            </a:r>
            <a:r>
              <a:rPr lang="en-US" sz="800" dirty="0" smtClean="0"/>
              <a:t> — Si </a:t>
            </a:r>
            <a:r>
              <a:rPr lang="en-US" sz="800" dirty="0" err="1" smtClean="0"/>
              <a:t>altera</a:t>
            </a:r>
            <a:r>
              <a:rPr lang="en-US" sz="800" dirty="0" smtClean="0"/>
              <a:t> </a:t>
            </a:r>
            <a:r>
              <a:rPr lang="en-US" sz="800" dirty="0" err="1" smtClean="0"/>
              <a:t>o</a:t>
            </a:r>
            <a:r>
              <a:rPr lang="en-US" sz="800" dirty="0" smtClean="0"/>
              <a:t> </a:t>
            </a:r>
            <a:r>
              <a:rPr lang="en-US" sz="800" dirty="0" err="1" smtClean="0"/>
              <a:t>transforma</a:t>
            </a:r>
            <a:r>
              <a:rPr lang="en-US" sz="800" dirty="0" smtClean="0"/>
              <a:t> </a:t>
            </a:r>
            <a:r>
              <a:rPr lang="en-US" sz="800" dirty="0" err="1" smtClean="0"/>
              <a:t>esta</a:t>
            </a:r>
            <a:r>
              <a:rPr lang="en-US" sz="800" dirty="0" smtClean="0"/>
              <a:t> </a:t>
            </a:r>
            <a:r>
              <a:rPr lang="en-US" sz="800" dirty="0" err="1" smtClean="0"/>
              <a:t>obra</a:t>
            </a:r>
            <a:r>
              <a:rPr lang="en-US" sz="800" dirty="0" smtClean="0"/>
              <a:t>, </a:t>
            </a:r>
            <a:r>
              <a:rPr lang="en-US" sz="800" dirty="0" err="1" smtClean="0"/>
              <a:t>o</a:t>
            </a:r>
            <a:r>
              <a:rPr lang="en-US" sz="800" dirty="0" smtClean="0"/>
              <a:t> genera </a:t>
            </a:r>
            <a:r>
              <a:rPr lang="en-US" sz="800" dirty="0" err="1" smtClean="0"/>
              <a:t>una</a:t>
            </a:r>
            <a:r>
              <a:rPr lang="en-US" sz="800" dirty="0" smtClean="0"/>
              <a:t> </a:t>
            </a:r>
            <a:r>
              <a:rPr lang="en-US" sz="800" dirty="0" err="1" smtClean="0"/>
              <a:t>obra</a:t>
            </a:r>
            <a:r>
              <a:rPr lang="en-US" sz="800" dirty="0" smtClean="0"/>
              <a:t> </a:t>
            </a:r>
            <a:r>
              <a:rPr lang="en-US" sz="800" dirty="0" err="1" smtClean="0"/>
              <a:t>derivada</a:t>
            </a:r>
            <a:r>
              <a:rPr lang="en-US" sz="800" dirty="0" smtClean="0"/>
              <a:t>, </a:t>
            </a:r>
            <a:r>
              <a:rPr lang="en-US" sz="800" dirty="0" err="1" smtClean="0"/>
              <a:t>sólo</a:t>
            </a:r>
            <a:r>
              <a:rPr lang="en-US" sz="800" dirty="0" smtClean="0"/>
              <a:t> </a:t>
            </a:r>
            <a:r>
              <a:rPr lang="en-US" sz="800" dirty="0" err="1" smtClean="0"/>
              <a:t>puede</a:t>
            </a:r>
            <a:r>
              <a:rPr lang="en-US" sz="800" dirty="0" smtClean="0"/>
              <a:t> </a:t>
            </a:r>
            <a:r>
              <a:rPr lang="en-US" sz="800" dirty="0" err="1" smtClean="0"/>
              <a:t>distribuir</a:t>
            </a:r>
            <a:r>
              <a:rPr lang="en-US" sz="800" dirty="0" smtClean="0"/>
              <a:t> la </a:t>
            </a:r>
            <a:r>
              <a:rPr lang="en-US" sz="800" dirty="0" err="1" smtClean="0"/>
              <a:t>obra</a:t>
            </a:r>
            <a:r>
              <a:rPr lang="en-US" sz="800" dirty="0" smtClean="0"/>
              <a:t> </a:t>
            </a:r>
            <a:r>
              <a:rPr lang="en-US" sz="800" dirty="0" err="1" smtClean="0"/>
              <a:t>generada</a:t>
            </a:r>
            <a:r>
              <a:rPr lang="en-US" sz="800" dirty="0" smtClean="0"/>
              <a:t> </a:t>
            </a:r>
            <a:r>
              <a:rPr lang="en-US" sz="800" dirty="0" err="1" smtClean="0"/>
              <a:t>bajo</a:t>
            </a:r>
            <a:r>
              <a:rPr lang="en-US" sz="800" dirty="0" smtClean="0"/>
              <a:t> </a:t>
            </a:r>
            <a:r>
              <a:rPr lang="en-US" sz="800" dirty="0" err="1" smtClean="0"/>
              <a:t>una</a:t>
            </a:r>
            <a:r>
              <a:rPr lang="en-US" sz="800" dirty="0" smtClean="0"/>
              <a:t> </a:t>
            </a:r>
            <a:r>
              <a:rPr lang="en-US" sz="800" dirty="0" err="1" smtClean="0"/>
              <a:t>licencia</a:t>
            </a:r>
            <a:r>
              <a:rPr lang="en-US" sz="800" dirty="0" smtClean="0"/>
              <a:t> </a:t>
            </a:r>
            <a:r>
              <a:rPr lang="en-US" sz="800" dirty="0" err="1" smtClean="0"/>
              <a:t>idéntica</a:t>
            </a:r>
            <a:r>
              <a:rPr lang="en-US" sz="800" dirty="0" smtClean="0"/>
              <a:t> a </a:t>
            </a:r>
            <a:r>
              <a:rPr lang="en-US" sz="800" dirty="0" err="1" smtClean="0"/>
              <a:t>ésta</a:t>
            </a:r>
            <a:r>
              <a:rPr lang="en-US" sz="800" dirty="0" smtClean="0"/>
              <a:t>.</a:t>
            </a:r>
            <a:endParaRPr lang="es-ES_tradnl" sz="800" dirty="0"/>
          </a:p>
        </p:txBody>
      </p:sp>
      <p:sp>
        <p:nvSpPr>
          <p:cNvPr id="5" name="TextBox 4"/>
          <p:cNvSpPr txBox="1"/>
          <p:nvPr/>
        </p:nvSpPr>
        <p:spPr>
          <a:xfrm>
            <a:off x="457200" y="3886200"/>
            <a:ext cx="2133600" cy="246221"/>
          </a:xfrm>
          <a:prstGeom prst="rect">
            <a:avLst/>
          </a:prstGeom>
          <a:solidFill>
            <a:schemeClr val="bg1"/>
          </a:solidFill>
        </p:spPr>
        <p:txBody>
          <a:bodyPr wrap="square" rtlCol="0">
            <a:spAutoFit/>
          </a:bodyPr>
          <a:lstStyle/>
          <a:p>
            <a:r>
              <a:rPr lang="es-ES_tradnl" sz="1000" dirty="0" smtClean="0"/>
              <a:t>  ALFA                 BETA                 FINAL</a:t>
            </a:r>
            <a:endParaRPr lang="es-ES_tradnl" sz="1000" dirty="0"/>
          </a:p>
        </p:txBody>
      </p:sp>
      <p:sp>
        <p:nvSpPr>
          <p:cNvPr id="6" name="TextBox 5"/>
          <p:cNvSpPr txBox="1"/>
          <p:nvPr/>
        </p:nvSpPr>
        <p:spPr>
          <a:xfrm>
            <a:off x="4114800" y="457200"/>
            <a:ext cx="1403449" cy="276999"/>
          </a:xfrm>
          <a:prstGeom prst="rect">
            <a:avLst/>
          </a:prstGeom>
          <a:solidFill>
            <a:schemeClr val="bg1"/>
          </a:solidFill>
        </p:spPr>
        <p:txBody>
          <a:bodyPr wrap="none" rtlCol="0">
            <a:spAutoFit/>
          </a:bodyPr>
          <a:lstStyle/>
          <a:p>
            <a:r>
              <a:rPr lang="es-ES_tradnl" sz="1200" dirty="0" smtClean="0"/>
              <a:t>USTED ES LIBRE DE:</a:t>
            </a:r>
            <a:endParaRPr lang="es-ES_tradnl" sz="1200" dirty="0"/>
          </a:p>
        </p:txBody>
      </p:sp>
      <p:sp>
        <p:nvSpPr>
          <p:cNvPr id="7" name="TextBox 6"/>
          <p:cNvSpPr txBox="1"/>
          <p:nvPr/>
        </p:nvSpPr>
        <p:spPr>
          <a:xfrm>
            <a:off x="4114800" y="1676400"/>
            <a:ext cx="2498250" cy="276999"/>
          </a:xfrm>
          <a:prstGeom prst="rect">
            <a:avLst/>
          </a:prstGeom>
          <a:solidFill>
            <a:schemeClr val="bg1"/>
          </a:solidFill>
        </p:spPr>
        <p:txBody>
          <a:bodyPr wrap="none" rtlCol="0">
            <a:spAutoFit/>
          </a:bodyPr>
          <a:lstStyle/>
          <a:p>
            <a:r>
              <a:rPr lang="es-ES_tradnl" sz="1200" dirty="0" smtClean="0"/>
              <a:t>BAJO LAS SIGUIENTES CONDICIONES:</a:t>
            </a:r>
            <a:endParaRPr lang="es-ES_tradnl" sz="1200" dirty="0"/>
          </a:p>
        </p:txBody>
      </p:sp>
      <p:sp>
        <p:nvSpPr>
          <p:cNvPr id="9" name="Rectangle 8"/>
          <p:cNvSpPr/>
          <p:nvPr/>
        </p:nvSpPr>
        <p:spPr>
          <a:xfrm>
            <a:off x="381000" y="5638800"/>
            <a:ext cx="6019800" cy="1569660"/>
          </a:xfrm>
          <a:prstGeom prst="rect">
            <a:avLst/>
          </a:prstGeom>
          <a:solidFill>
            <a:srgbClr val="1C1C1C"/>
          </a:solidFill>
        </p:spPr>
        <p:txBody>
          <a:bodyPr wrap="square">
            <a:spAutoFit/>
          </a:bodyPr>
          <a:lstStyle/>
          <a:p>
            <a:r>
              <a:rPr lang="es-ES_tradnl" sz="1200" dirty="0" smtClean="0">
                <a:solidFill>
                  <a:schemeClr val="bg1"/>
                </a:solidFill>
              </a:rPr>
              <a:t>El proyecto abierto de seguridad en aplicaciones Web (OWASP por sus siglas en inglés) es una comunidad abierta y libre de nivel mundial enfocada en mejorara la seguridad en las aplicaciones de software. Nuestra misión es hacer la seguridad en aplicaciones "visible", de manera que las organizaciones pueden hacer decisiones informadas sobre los riesgos en la seguridad de aplicaciones. Todo mundo es libre de participar en OWASP y en todos los materiales disponibles bajo una licencia de software libre y abierto. La fundación OWASP es una organización sin ánimo de lucro 501c3 que asegura la disponibilidad y apoyo permanente para nuestro trabajo.</a:t>
            </a:r>
            <a:endParaRPr lang="es-ES_tradnl" sz="12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0" y="899161"/>
          <a:ext cx="6858000" cy="1752600"/>
        </p:xfrm>
        <a:graphic>
          <a:graphicData uri="http://schemas.openxmlformats.org/drawingml/2006/table">
            <a:tbl>
              <a:tblPr bandRow="1">
                <a:tableStyleId>{D113A9D2-9D6B-4929-AA2D-F23B5EE8CBE7}</a:tableStyleId>
              </a:tblPr>
              <a:tblGrid>
                <a:gridCol w="6858000"/>
              </a:tblGrid>
              <a:tr h="328013">
                <a:tc>
                  <a:txBody>
                    <a:bodyPr/>
                    <a:lstStyle/>
                    <a:p>
                      <a:r>
                        <a:rPr lang="es-ES_tradnl" sz="1600" b="1" noProof="0" dirty="0" smtClean="0">
                          <a:latin typeface="+mj-lt"/>
                        </a:rPr>
                        <a:t>Bienvenido</a:t>
                      </a:r>
                      <a:endParaRPr lang="es-ES_tradnl" sz="1600" b="1" noProof="0" dirty="0">
                        <a:latin typeface="+mj-lt"/>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alpha val="20000"/>
                      </a:schemeClr>
                    </a:solidFill>
                  </a:tcPr>
                </a:tc>
              </a:tr>
              <a:tr h="1417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800" noProof="0" dirty="0" smtClean="0">
                          <a:solidFill>
                            <a:schemeClr val="tx2"/>
                          </a:solidFill>
                        </a:rPr>
                        <a:t>Bienvenido al OWASP </a:t>
                      </a:r>
                      <a:r>
                        <a:rPr lang="es-ES_tradnl" sz="800" noProof="0" dirty="0" err="1" smtClean="0">
                          <a:solidFill>
                            <a:schemeClr val="tx2"/>
                          </a:solidFill>
                        </a:rPr>
                        <a:t>Top</a:t>
                      </a:r>
                      <a:r>
                        <a:rPr lang="es-ES_tradnl" sz="800" noProof="0" dirty="0" smtClean="0">
                          <a:solidFill>
                            <a:schemeClr val="tx2"/>
                          </a:solidFill>
                        </a:rPr>
                        <a:t> 10 2010! Esta</a:t>
                      </a:r>
                      <a:r>
                        <a:rPr lang="es-ES_tradnl" sz="800" baseline="0" noProof="0" dirty="0" smtClean="0">
                          <a:solidFill>
                            <a:schemeClr val="tx2"/>
                          </a:solidFill>
                        </a:rPr>
                        <a:t> importante actualización representa una lista concisa y enfocada sobre los </a:t>
                      </a:r>
                      <a:r>
                        <a:rPr lang="es-ES_tradnl" sz="800" b="1" baseline="0" noProof="0" dirty="0" smtClean="0">
                          <a:solidFill>
                            <a:schemeClr val="tx2"/>
                          </a:solidFill>
                        </a:rPr>
                        <a:t>Diez Riesgos Más Críticos sobre Seguridad en Aplicaciones. </a:t>
                      </a:r>
                      <a:r>
                        <a:rPr lang="es-ES_tradnl" sz="800" b="0" baseline="0" noProof="0" dirty="0" smtClean="0">
                          <a:solidFill>
                            <a:schemeClr val="tx2"/>
                          </a:solidFill>
                        </a:rPr>
                        <a:t>El </a:t>
                      </a:r>
                      <a:r>
                        <a:rPr lang="es-ES_tradnl" sz="800" baseline="0" noProof="0" dirty="0" smtClean="0">
                          <a:solidFill>
                            <a:schemeClr val="tx2"/>
                          </a:solidFill>
                        </a:rPr>
                        <a:t>OWASP </a:t>
                      </a:r>
                      <a:r>
                        <a:rPr lang="es-ES_tradnl" sz="800" baseline="0" noProof="0" dirty="0" err="1" smtClean="0">
                          <a:solidFill>
                            <a:schemeClr val="tx2"/>
                          </a:solidFill>
                        </a:rPr>
                        <a:t>Top</a:t>
                      </a:r>
                      <a:r>
                        <a:rPr lang="es-ES_tradnl" sz="800" baseline="0" noProof="0" dirty="0" smtClean="0">
                          <a:solidFill>
                            <a:schemeClr val="tx2"/>
                          </a:solidFill>
                        </a:rPr>
                        <a:t> 10 ha sido siempre sobre riesgos, pero esta actualización lo evidencia de mayor manera respecto a ediciones anteriores. También provee información adicional sobre como evaluar estos riesgos en sus aplicaciones.</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8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800" baseline="0" noProof="0" dirty="0" smtClean="0">
                          <a:solidFill>
                            <a:schemeClr val="tx2"/>
                          </a:solidFill>
                        </a:rPr>
                        <a:t>Por cada ítem en el </a:t>
                      </a:r>
                      <a:r>
                        <a:rPr lang="es-ES_tradnl" sz="800" baseline="0" noProof="0" dirty="0" err="1" smtClean="0">
                          <a:solidFill>
                            <a:schemeClr val="tx2"/>
                          </a:solidFill>
                        </a:rPr>
                        <a:t>Top</a:t>
                      </a:r>
                      <a:r>
                        <a:rPr lang="es-ES_tradnl" sz="800" baseline="0" noProof="0" dirty="0" smtClean="0">
                          <a:solidFill>
                            <a:schemeClr val="tx2"/>
                          </a:solidFill>
                        </a:rPr>
                        <a:t> 10, esta edición describe la probabilidad general y los factores de consecuencia que se utilizan para clasificar la gravedad típica del riesgo. Luego presenta orientación sobre como verificar si usted posee problemas en esta área, como evitarlos, algunos ejemplos y enlaces a mayor información.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80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800" noProof="0" dirty="0" smtClean="0">
                          <a:solidFill>
                            <a:schemeClr val="tx2"/>
                          </a:solidFill>
                        </a:rPr>
                        <a:t>El</a:t>
                      </a:r>
                      <a:r>
                        <a:rPr lang="es-ES_tradnl" sz="800" baseline="0" noProof="0" dirty="0" smtClean="0">
                          <a:solidFill>
                            <a:schemeClr val="tx2"/>
                          </a:solidFill>
                        </a:rPr>
                        <a:t> objetivo principal del </a:t>
                      </a:r>
                      <a:r>
                        <a:rPr lang="es-ES_tradnl" sz="800" baseline="0" noProof="0" dirty="0" err="1" smtClean="0">
                          <a:solidFill>
                            <a:schemeClr val="tx2"/>
                          </a:solidFill>
                        </a:rPr>
                        <a:t>Top</a:t>
                      </a:r>
                      <a:r>
                        <a:rPr lang="es-ES_tradnl" sz="800" baseline="0" noProof="0" dirty="0" smtClean="0">
                          <a:solidFill>
                            <a:schemeClr val="tx2"/>
                          </a:solidFill>
                        </a:rPr>
                        <a:t> 10 es educar desarrolladores, diseñadores, arquitectos, gerentes, y organizaciones sobre las consecuencias de las vulnerabilidades de seguridad más importantes en aplicaciones </a:t>
                      </a:r>
                      <a:r>
                        <a:rPr lang="es-ES_tradnl" sz="800" baseline="0" noProof="0" dirty="0" err="1" smtClean="0">
                          <a:solidFill>
                            <a:schemeClr val="tx2"/>
                          </a:solidFill>
                        </a:rPr>
                        <a:t>web</a:t>
                      </a:r>
                      <a:r>
                        <a:rPr lang="es-ES_tradnl" sz="800" baseline="0" noProof="0" dirty="0" smtClean="0">
                          <a:solidFill>
                            <a:schemeClr val="tx2"/>
                          </a:solidFill>
                        </a:rPr>
                        <a:t>. El </a:t>
                      </a:r>
                      <a:r>
                        <a:rPr lang="es-ES_tradnl" sz="800" noProof="0" dirty="0" err="1" smtClean="0">
                          <a:solidFill>
                            <a:schemeClr val="tx2"/>
                          </a:solidFill>
                        </a:rPr>
                        <a:t>Top</a:t>
                      </a:r>
                      <a:r>
                        <a:rPr lang="es-ES_tradnl" sz="800" noProof="0" dirty="0" smtClean="0">
                          <a:solidFill>
                            <a:schemeClr val="tx2"/>
                          </a:solidFill>
                        </a:rPr>
                        <a:t> 10 provee técnicas básicas sobre como protegerse en estas áreas de alto riesgo </a:t>
                      </a:r>
                      <a:r>
                        <a:rPr lang="es-ES_tradnl" sz="800" noProof="0" dirty="0" err="1" smtClean="0">
                          <a:solidFill>
                            <a:schemeClr val="tx2"/>
                          </a:solidFill>
                        </a:rPr>
                        <a:t>–</a:t>
                      </a:r>
                      <a:r>
                        <a:rPr lang="es-ES_tradnl" sz="800" noProof="0" dirty="0" smtClean="0">
                          <a:solidFill>
                            <a:schemeClr val="tx2"/>
                          </a:solidFill>
                        </a:rPr>
                        <a:t> y</a:t>
                      </a:r>
                      <a:r>
                        <a:rPr lang="es-ES_tradnl" sz="800" baseline="0" noProof="0" dirty="0" smtClean="0">
                          <a:solidFill>
                            <a:schemeClr val="tx2"/>
                          </a:solidFill>
                        </a:rPr>
                        <a:t> también provee orientación sobre los pasos a seguir.</a:t>
                      </a:r>
                      <a:endParaRPr lang="es-ES_tradnl" sz="800" noProof="0" dirty="0" smtClean="0">
                        <a:solidFill>
                          <a:schemeClr val="tx2"/>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0" y="2743200"/>
          <a:ext cx="3352800" cy="4648199"/>
        </p:xfrm>
        <a:graphic>
          <a:graphicData uri="http://schemas.openxmlformats.org/drawingml/2006/table">
            <a:tbl>
              <a:tblPr bandRow="1">
                <a:tableStyleId>{D113A9D2-9D6B-4929-AA2D-F23B5EE8CBE7}</a:tableStyleId>
              </a:tblPr>
              <a:tblGrid>
                <a:gridCol w="3352800"/>
              </a:tblGrid>
              <a:tr h="340064">
                <a:tc>
                  <a:txBody>
                    <a:bodyPr/>
                    <a:lstStyle/>
                    <a:p>
                      <a:r>
                        <a:rPr lang="es-ES_tradnl" sz="1600" b="1" kern="1200" noProof="0" smtClean="0">
                          <a:solidFill>
                            <a:schemeClr val="lt1"/>
                          </a:solidFill>
                          <a:latin typeface="+mj-lt"/>
                          <a:ea typeface="+mn-ea"/>
                          <a:cs typeface="+mn-cs"/>
                        </a:rPr>
                        <a:t>Advertencia</a:t>
                      </a:r>
                      <a:endParaRPr lang="es-ES_tradnl" sz="1600" b="1" kern="1200" noProof="0">
                        <a:solidFill>
                          <a:schemeClr val="lt1"/>
                        </a:solidFill>
                        <a:latin typeface="+mj-lt"/>
                        <a:ea typeface="+mn-ea"/>
                        <a:cs typeface="+mn-cs"/>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4F5981">
                        <a:alpha val="20000"/>
                      </a:srgbClr>
                    </a:solidFill>
                  </a:tcPr>
                </a:tc>
              </a:tr>
              <a:tr h="43081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700" b="1" noProof="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800" b="1" noProof="0" dirty="0" smtClean="0">
                          <a:solidFill>
                            <a:schemeClr val="tx1"/>
                          </a:solidFill>
                        </a:rPr>
                        <a:t>No se detenga</a:t>
                      </a:r>
                      <a:r>
                        <a:rPr lang="es-ES_tradnl" sz="800" b="1" baseline="0" noProof="0" dirty="0" smtClean="0">
                          <a:solidFill>
                            <a:schemeClr val="tx1"/>
                          </a:solidFill>
                        </a:rPr>
                        <a:t> en</a:t>
                      </a:r>
                      <a:r>
                        <a:rPr lang="es-ES_tradnl" sz="800" b="1" noProof="0" dirty="0" smtClean="0">
                          <a:solidFill>
                            <a:schemeClr val="tx1"/>
                          </a:solidFill>
                        </a:rPr>
                        <a:t> el </a:t>
                      </a:r>
                      <a:r>
                        <a:rPr lang="es-ES_tradnl" sz="800" b="1" noProof="0" dirty="0" err="1" smtClean="0">
                          <a:solidFill>
                            <a:schemeClr val="tx1"/>
                          </a:solidFill>
                        </a:rPr>
                        <a:t>Top</a:t>
                      </a:r>
                      <a:r>
                        <a:rPr lang="es-ES_tradnl" sz="800" b="1" noProof="0" dirty="0" smtClean="0">
                          <a:solidFill>
                            <a:schemeClr val="tx1"/>
                          </a:solidFill>
                        </a:rPr>
                        <a:t> 10</a:t>
                      </a:r>
                      <a:r>
                        <a:rPr lang="es-ES_tradnl" sz="800" noProof="0" dirty="0" smtClean="0">
                          <a:solidFill>
                            <a:schemeClr val="tx2"/>
                          </a:solidFill>
                        </a:rPr>
                        <a:t>. Existen cientos de problemas que pueden afectar la seguridad general de una aplicación</a:t>
                      </a:r>
                      <a:r>
                        <a:rPr lang="es-ES_tradnl" sz="800" baseline="0" noProof="0" dirty="0" smtClean="0">
                          <a:solidFill>
                            <a:schemeClr val="tx2"/>
                          </a:solidFill>
                        </a:rPr>
                        <a:t> </a:t>
                      </a:r>
                      <a:r>
                        <a:rPr lang="es-ES_tradnl" sz="800" baseline="0" noProof="0" dirty="0" err="1" smtClean="0">
                          <a:solidFill>
                            <a:schemeClr val="tx2"/>
                          </a:solidFill>
                        </a:rPr>
                        <a:t>web</a:t>
                      </a:r>
                      <a:r>
                        <a:rPr lang="es-ES_tradnl" sz="800" baseline="0" noProof="0" dirty="0" smtClean="0">
                          <a:solidFill>
                            <a:schemeClr val="tx2"/>
                          </a:solidFill>
                        </a:rPr>
                        <a:t> tal como se ha discutido en la </a:t>
                      </a:r>
                      <a:r>
                        <a:rPr lang="es-ES_tradnl" sz="800" baseline="0" noProof="0" dirty="0" smtClean="0">
                          <a:solidFill>
                            <a:schemeClr val="tx2"/>
                          </a:solidFill>
                          <a:hlinkClick r:id="rId4"/>
                        </a:rPr>
                        <a:t>Guia de Desarrollo OWASP</a:t>
                      </a:r>
                      <a:r>
                        <a:rPr lang="es-ES_tradnl" sz="800" kern="1200" baseline="0" noProof="0" dirty="0" smtClean="0">
                          <a:solidFill>
                            <a:schemeClr val="tx2"/>
                          </a:solidFill>
                          <a:latin typeface="+mn-lt"/>
                          <a:ea typeface="+mn-ea"/>
                          <a:cs typeface="+mn-cs"/>
                        </a:rPr>
                        <a:t>. Este documento es de lectura esencial para cualquiera desarrollando aplicaciones </a:t>
                      </a:r>
                      <a:r>
                        <a:rPr lang="es-ES_tradnl" sz="800" kern="1200" baseline="0" noProof="0" dirty="0" err="1" smtClean="0">
                          <a:solidFill>
                            <a:schemeClr val="tx2"/>
                          </a:solidFill>
                          <a:latin typeface="+mn-lt"/>
                          <a:ea typeface="+mn-ea"/>
                          <a:cs typeface="+mn-cs"/>
                        </a:rPr>
                        <a:t>web</a:t>
                      </a:r>
                      <a:r>
                        <a:rPr lang="es-ES_tradnl" sz="800" kern="1200" baseline="0" noProof="0" dirty="0" smtClean="0">
                          <a:solidFill>
                            <a:schemeClr val="tx2"/>
                          </a:solidFill>
                          <a:latin typeface="+mn-lt"/>
                          <a:ea typeface="+mn-ea"/>
                          <a:cs typeface="+mn-cs"/>
                        </a:rPr>
                        <a:t> hoy en día.</a:t>
                      </a:r>
                      <a:r>
                        <a:rPr lang="es-ES_tradnl" sz="800" noProof="0" dirty="0" smtClean="0">
                          <a:solidFill>
                            <a:schemeClr val="tx2"/>
                          </a:solidFill>
                        </a:rPr>
                        <a:t> Una efectiva orientación en como encontrar</a:t>
                      </a:r>
                      <a:r>
                        <a:rPr lang="es-ES_tradnl" sz="800" baseline="0" noProof="0" dirty="0" smtClean="0">
                          <a:solidFill>
                            <a:schemeClr val="tx2"/>
                          </a:solidFill>
                        </a:rPr>
                        <a:t> vulnerabilidades en aplicaciones </a:t>
                      </a:r>
                      <a:r>
                        <a:rPr lang="es-ES_tradnl" sz="800" baseline="0" noProof="0" dirty="0" err="1" smtClean="0">
                          <a:solidFill>
                            <a:schemeClr val="tx2"/>
                          </a:solidFill>
                        </a:rPr>
                        <a:t>web</a:t>
                      </a:r>
                      <a:r>
                        <a:rPr lang="es-ES_tradnl" sz="800" baseline="0" noProof="0" dirty="0" smtClean="0">
                          <a:solidFill>
                            <a:schemeClr val="tx2"/>
                          </a:solidFill>
                        </a:rPr>
                        <a:t> es suministrada en la </a:t>
                      </a:r>
                      <a:r>
                        <a:rPr lang="es-ES_tradnl" sz="800" baseline="0" noProof="0" dirty="0" smtClean="0">
                          <a:solidFill>
                            <a:schemeClr val="tx2"/>
                          </a:solidFill>
                          <a:hlinkClick r:id="rId5"/>
                        </a:rPr>
                        <a:t>Guia de Testeo OWASP</a:t>
                      </a:r>
                      <a:r>
                        <a:rPr lang="es-ES_tradnl" sz="800" baseline="0" noProof="0" dirty="0" smtClean="0">
                          <a:solidFill>
                            <a:schemeClr val="tx2"/>
                          </a:solidFill>
                        </a:rPr>
                        <a:t> y </a:t>
                      </a:r>
                      <a:r>
                        <a:rPr lang="es-ES_tradnl" sz="800" baseline="0" noProof="0" dirty="0" err="1" smtClean="0">
                          <a:solidFill>
                            <a:schemeClr val="tx2"/>
                          </a:solidFill>
                        </a:rPr>
                        <a:t>la</a:t>
                      </a:r>
                      <a:r>
                        <a:rPr lang="es-ES_tradnl" sz="800" baseline="0" noProof="0" dirty="0" err="1" smtClean="0">
                          <a:solidFill>
                            <a:schemeClr val="tx2"/>
                          </a:solidFill>
                          <a:hlinkClick r:id="rId6"/>
                        </a:rPr>
                        <a:t>Guia</a:t>
                      </a:r>
                      <a:r>
                        <a:rPr lang="es-ES_tradnl" sz="800" baseline="0" noProof="0" dirty="0" smtClean="0">
                          <a:solidFill>
                            <a:schemeClr val="tx2"/>
                          </a:solidFill>
                          <a:hlinkClick r:id="rId6"/>
                        </a:rPr>
                        <a:t> de Revision de Codigo OWASP</a:t>
                      </a:r>
                      <a:r>
                        <a:rPr lang="es-ES_tradnl" sz="800" u="none" baseline="0" noProof="0" dirty="0" smtClean="0">
                          <a:solidFill>
                            <a:schemeClr val="tx2"/>
                          </a:solidFill>
                        </a:rPr>
                        <a:t>, las cuales han sido significativamente actualizadas desde la ultima edición del </a:t>
                      </a:r>
                      <a:r>
                        <a:rPr lang="es-ES_tradnl" sz="800" u="none" baseline="0" noProof="0" dirty="0" err="1" smtClean="0">
                          <a:solidFill>
                            <a:schemeClr val="tx2"/>
                          </a:solidFill>
                        </a:rPr>
                        <a:t>Top</a:t>
                      </a:r>
                      <a:r>
                        <a:rPr lang="es-ES_tradnl" sz="800" u="none" baseline="0" noProof="0" dirty="0" smtClean="0">
                          <a:solidFill>
                            <a:schemeClr val="tx2"/>
                          </a:solidFill>
                        </a:rPr>
                        <a:t> 10</a:t>
                      </a:r>
                      <a:r>
                        <a:rPr lang="es-ES_tradnl" sz="800" baseline="0" noProof="0" dirty="0" smtClean="0">
                          <a:solidFill>
                            <a:schemeClr val="tx2"/>
                          </a:solidFil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8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800" b="1" noProof="0" dirty="0" smtClean="0">
                          <a:solidFill>
                            <a:schemeClr val="tx1"/>
                          </a:solidFill>
                        </a:rPr>
                        <a:t>Cambio constante</a:t>
                      </a:r>
                      <a:r>
                        <a:rPr lang="es-ES_tradnl" sz="800" noProof="0" dirty="0" smtClean="0">
                          <a:solidFill>
                            <a:schemeClr val="tx2"/>
                          </a:solidFill>
                        </a:rPr>
                        <a:t>. Este </a:t>
                      </a:r>
                      <a:r>
                        <a:rPr lang="es-ES_tradnl" sz="800" noProof="0" dirty="0" err="1" smtClean="0">
                          <a:solidFill>
                            <a:schemeClr val="tx2"/>
                          </a:solidFill>
                        </a:rPr>
                        <a:t>Top</a:t>
                      </a:r>
                      <a:r>
                        <a:rPr lang="es-ES_tradnl" sz="800" noProof="0" dirty="0" smtClean="0">
                          <a:solidFill>
                            <a:schemeClr val="tx2"/>
                          </a:solidFill>
                        </a:rPr>
                        <a:t> 10 continuara cambiando. Incluso sin cambiar una línea de código en su aplicación,</a:t>
                      </a:r>
                      <a:r>
                        <a:rPr lang="es-ES_tradnl" sz="800" baseline="0" noProof="0" dirty="0" smtClean="0">
                          <a:solidFill>
                            <a:schemeClr val="tx2"/>
                          </a:solidFill>
                        </a:rPr>
                        <a:t> la misma puede ser vulnerable a algo que nadie haya pensado anteriormente.</a:t>
                      </a:r>
                      <a:r>
                        <a:rPr lang="es-ES_tradnl" sz="800" noProof="0" dirty="0" smtClean="0">
                          <a:solidFill>
                            <a:schemeClr val="tx2"/>
                          </a:solidFill>
                        </a:rPr>
                        <a:t> Por favor</a:t>
                      </a:r>
                      <a:r>
                        <a:rPr lang="es-ES_tradnl" sz="800" baseline="0" noProof="0" dirty="0" smtClean="0">
                          <a:solidFill>
                            <a:schemeClr val="tx2"/>
                          </a:solidFill>
                        </a:rPr>
                        <a:t> revise los consejos detallados al final del </a:t>
                      </a:r>
                      <a:r>
                        <a:rPr lang="es-ES_tradnl" sz="800" baseline="0" noProof="0" dirty="0" err="1" smtClean="0">
                          <a:solidFill>
                            <a:schemeClr val="tx2"/>
                          </a:solidFill>
                        </a:rPr>
                        <a:t>Top</a:t>
                      </a:r>
                      <a:r>
                        <a:rPr lang="es-ES_tradnl" sz="800" baseline="0" noProof="0" dirty="0" smtClean="0">
                          <a:solidFill>
                            <a:schemeClr val="tx2"/>
                          </a:solidFill>
                        </a:rPr>
                        <a:t> 10 “Próximos pasos para Desarrolladores, Verificadores y Organizaciones” para mayor información.</a:t>
                      </a:r>
                      <a:endParaRPr lang="es-ES_tradnl" sz="80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800" b="1" baseline="0" noProof="0" dirty="0" smtClean="0">
                          <a:solidFill>
                            <a:schemeClr val="tx1"/>
                          </a:solidFill>
                        </a:rPr>
                        <a:t>Piense positivamente</a:t>
                      </a:r>
                      <a:r>
                        <a:rPr lang="es-ES_tradnl" sz="800" b="0" baseline="0" noProof="0" dirty="0" smtClean="0">
                          <a:solidFill>
                            <a:schemeClr val="tx1"/>
                          </a:solidFill>
                        </a:rPr>
                        <a:t>. </a:t>
                      </a:r>
                      <a:r>
                        <a:rPr lang="es-ES_tradnl" sz="800" kern="1200" baseline="0" noProof="0" dirty="0" smtClean="0">
                          <a:solidFill>
                            <a:schemeClr val="tx2"/>
                          </a:solidFill>
                          <a:latin typeface="+mn-lt"/>
                          <a:ea typeface="+mn-ea"/>
                          <a:cs typeface="+mn-cs"/>
                        </a:rPr>
                        <a:t>Cuando</a:t>
                      </a:r>
                      <a:r>
                        <a:rPr lang="es-ES_tradnl" sz="800" b="0" baseline="0" noProof="0" dirty="0" smtClean="0">
                          <a:solidFill>
                            <a:schemeClr val="tx2"/>
                          </a:solidFill>
                        </a:rPr>
                        <a:t> se encuentre preparado para dejar de buscar vulnerabilidades y focalizarse en </a:t>
                      </a:r>
                      <a:r>
                        <a:rPr lang="es-ES_tradnl" sz="800" kern="1200" noProof="0" dirty="0" smtClean="0">
                          <a:solidFill>
                            <a:schemeClr val="tx2"/>
                          </a:solidFill>
                          <a:latin typeface="+mn-lt"/>
                          <a:ea typeface="+mn-ea"/>
                          <a:cs typeface="+mn-cs"/>
                        </a:rPr>
                        <a:t>establecer</a:t>
                      </a:r>
                      <a:r>
                        <a:rPr lang="es-ES_tradnl" sz="800" b="0" baseline="0" noProof="0" dirty="0" smtClean="0">
                          <a:solidFill>
                            <a:schemeClr val="tx2"/>
                          </a:solidFill>
                        </a:rPr>
                        <a:t> controles seguros de aplicaciones, OWASP ha producido el</a:t>
                      </a:r>
                      <a:r>
                        <a:rPr lang="es-ES_tradnl" sz="800" b="0" baseline="0" noProof="0" dirty="0" smtClean="0">
                          <a:solidFill>
                            <a:schemeClr val="accent1"/>
                          </a:solidFill>
                        </a:rPr>
                        <a:t> </a:t>
                      </a:r>
                      <a:r>
                        <a:rPr lang="es-ES_tradnl" sz="800" baseline="0" noProof="0" dirty="0" smtClean="0">
                          <a:solidFill>
                            <a:schemeClr val="tx2"/>
                          </a:solidFill>
                          <a:hlinkClick r:id="rId7"/>
                        </a:rPr>
                        <a:t>Application Security Verification Standard (ASVS)</a:t>
                      </a:r>
                      <a:r>
                        <a:rPr lang="es-ES_tradnl" sz="800" noProof="0" dirty="0" smtClean="0">
                          <a:solidFill>
                            <a:schemeClr val="tx2"/>
                          </a:solidFill>
                        </a:rPr>
                        <a:t> como una guía para organizaciones y revisores de aplicaciones que detalla</a:t>
                      </a:r>
                      <a:r>
                        <a:rPr lang="es-ES_tradnl" sz="800" baseline="0" noProof="0" dirty="0" smtClean="0">
                          <a:solidFill>
                            <a:schemeClr val="tx2"/>
                          </a:solidFill>
                        </a:rPr>
                        <a:t> los controles de seguridad a verificar en una </a:t>
                      </a:r>
                      <a:r>
                        <a:rPr lang="es-ES_tradnl" sz="800" noProof="0" dirty="0" smtClean="0">
                          <a:solidFill>
                            <a:schemeClr val="tx2"/>
                          </a:solidFill>
                        </a:rPr>
                        <a:t>aplicación.</a:t>
                      </a:r>
                      <a:endParaRPr lang="es-ES_tradnl" sz="8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800" baseline="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800" b="1" noProof="0" dirty="0" smtClean="0">
                          <a:solidFill>
                            <a:schemeClr val="tx1"/>
                          </a:solidFill>
                        </a:rPr>
                        <a:t>Utilice herramientas</a:t>
                      </a:r>
                      <a:r>
                        <a:rPr lang="es-ES_tradnl" sz="800" b="1" baseline="0" noProof="0" dirty="0" smtClean="0">
                          <a:solidFill>
                            <a:schemeClr val="tx1"/>
                          </a:solidFill>
                        </a:rPr>
                        <a:t> inteligentemente.</a:t>
                      </a:r>
                      <a:r>
                        <a:rPr lang="es-ES_tradnl" sz="800" noProof="0" dirty="0" smtClean="0">
                          <a:solidFill>
                            <a:schemeClr val="tx2"/>
                          </a:solidFill>
                        </a:rPr>
                        <a:t> Las vulnerabilidades de seguridad pueden ser bastante complejas y encontrarse ocultas en montañas de código.</a:t>
                      </a:r>
                      <a:r>
                        <a:rPr lang="es-ES_tradnl" sz="800" baseline="0" noProof="0" dirty="0" smtClean="0">
                          <a:solidFill>
                            <a:schemeClr val="tx2"/>
                          </a:solidFill>
                        </a:rPr>
                        <a:t> En virtualmente todos los casos, el enfoque mas eficiente y económico para encontrar y eliminar estas vulnerabilidades es asignar expertos armados de buenas herramientas para realizar esta tarea.</a:t>
                      </a:r>
                      <a:endParaRPr lang="es-ES_tradnl" sz="80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800" b="1" noProof="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800" b="1" noProof="0" dirty="0" smtClean="0">
                          <a:solidFill>
                            <a:schemeClr val="tx1"/>
                          </a:solidFill>
                        </a:rPr>
                        <a:t>SDLC Seguro</a:t>
                      </a:r>
                      <a:r>
                        <a:rPr lang="es-ES_tradnl" sz="800" noProof="0" dirty="0" smtClean="0">
                          <a:solidFill>
                            <a:schemeClr val="tx2"/>
                          </a:solidFill>
                        </a:rPr>
                        <a:t>. Aplicaciones Web seguras</a:t>
                      </a:r>
                      <a:r>
                        <a:rPr lang="es-ES_tradnl" sz="800" baseline="0" noProof="0" dirty="0" smtClean="0">
                          <a:solidFill>
                            <a:schemeClr val="tx2"/>
                          </a:solidFill>
                        </a:rPr>
                        <a:t> son solo posibles cuando se utiliza un SDLC Seguro</a:t>
                      </a:r>
                      <a:r>
                        <a:rPr lang="es-ES_tradnl" sz="800" noProof="0" dirty="0" smtClean="0">
                          <a:solidFill>
                            <a:schemeClr val="tx2"/>
                          </a:solidFill>
                        </a:rPr>
                        <a:t>. Para orientación sobre como implementar un SDLC Seguro,</a:t>
                      </a:r>
                      <a:r>
                        <a:rPr lang="es-ES_tradnl" sz="800" baseline="0" noProof="0" dirty="0" smtClean="0">
                          <a:solidFill>
                            <a:schemeClr val="tx2"/>
                          </a:solidFill>
                        </a:rPr>
                        <a:t> leer el </a:t>
                      </a:r>
                      <a:r>
                        <a:rPr lang="es-ES_tradnl" sz="800" baseline="0" noProof="0" dirty="0" smtClean="0">
                          <a:solidFill>
                            <a:schemeClr val="tx2"/>
                          </a:solidFill>
                          <a:hlinkClick r:id="rId8"/>
                        </a:rPr>
                        <a:t>Open Software Assurance Maturity Model (SAMM)</a:t>
                      </a:r>
                      <a:r>
                        <a:rPr lang="es-ES_tradnl" sz="800" baseline="0" noProof="0" dirty="0" smtClean="0">
                          <a:solidFill>
                            <a:schemeClr val="tx2"/>
                          </a:solidFill>
                        </a:rPr>
                        <a:t>, el cual es una actualización significativa al </a:t>
                      </a:r>
                      <a:r>
                        <a:rPr lang="es-ES_tradnl" sz="800" baseline="0" noProof="0" dirty="0" smtClean="0">
                          <a:solidFill>
                            <a:schemeClr val="tx2"/>
                          </a:solidFill>
                          <a:hlinkClick r:id="rId9"/>
                        </a:rPr>
                        <a:t>OWASP CLASP Project</a:t>
                      </a:r>
                      <a:r>
                        <a:rPr lang="es-ES_tradnl" sz="800" baseline="0" noProof="0" dirty="0" smtClean="0">
                          <a:solidFill>
                            <a:schemeClr val="tx2"/>
                          </a:solidFill>
                        </a:rPr>
                        <a:t>.</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30725056"/>
              </p:ext>
            </p:extLst>
          </p:nvPr>
        </p:nvGraphicFramePr>
        <p:xfrm>
          <a:off x="3429000" y="2743201"/>
          <a:ext cx="3429000" cy="4800600"/>
        </p:xfrm>
        <a:graphic>
          <a:graphicData uri="http://schemas.openxmlformats.org/drawingml/2006/table">
            <a:tbl>
              <a:tblPr bandRow="1">
                <a:tableStyleId>{D113A9D2-9D6B-4929-AA2D-F23B5EE8CBE7}</a:tableStyleId>
              </a:tblPr>
              <a:tblGrid>
                <a:gridCol w="3429000"/>
              </a:tblGrid>
              <a:tr h="327635">
                <a:tc>
                  <a:txBody>
                    <a:bodyPr/>
                    <a:lstStyle/>
                    <a:p>
                      <a:r>
                        <a:rPr lang="es-ES_tradnl" sz="1600" b="1" noProof="0" dirty="0" smtClean="0">
                          <a:solidFill>
                            <a:schemeClr val="bg1"/>
                          </a:solidFill>
                          <a:latin typeface="+mj-lt"/>
                        </a:rPr>
                        <a:t>Agradecimientos</a:t>
                      </a:r>
                      <a:endParaRPr lang="es-ES_tradnl" sz="1600" b="1" noProof="0" dirty="0">
                        <a:solidFill>
                          <a:schemeClr val="bg1"/>
                        </a:solidFill>
                        <a:latin typeface="+mj-lt"/>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4F5981">
                        <a:alpha val="20000"/>
                      </a:srgbClr>
                    </a:solidFill>
                  </a:tcPr>
                </a:tc>
              </a:tr>
              <a:tr h="42443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700" kern="1200" noProof="0" dirty="0" smtClean="0">
                        <a:solidFill>
                          <a:schemeClr val="tx2"/>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800" kern="1200" noProof="0" dirty="0" smtClean="0">
                          <a:solidFill>
                            <a:schemeClr val="tx2"/>
                          </a:solidFill>
                          <a:latin typeface="+mn-lt"/>
                          <a:ea typeface="+mn-ea"/>
                          <a:cs typeface="+mn-cs"/>
                        </a:rPr>
                        <a:t>Gracias a </a:t>
                      </a:r>
                      <a:r>
                        <a:rPr lang="es-ES_tradnl" sz="800" kern="1200" noProof="0" dirty="0" smtClean="0">
                          <a:solidFill>
                            <a:schemeClr val="tx2"/>
                          </a:solidFill>
                          <a:latin typeface="+mn-lt"/>
                          <a:ea typeface="+mn-ea"/>
                          <a:cs typeface="+mn-cs"/>
                          <a:hlinkClick r:id="rId10"/>
                        </a:rPr>
                        <a:t>Aspect Security</a:t>
                      </a:r>
                      <a:r>
                        <a:rPr lang="es-ES_tradnl" sz="800" kern="1200" noProof="0" dirty="0" smtClean="0">
                          <a:solidFill>
                            <a:schemeClr val="tx2"/>
                          </a:solidFill>
                          <a:latin typeface="+mn-lt"/>
                          <a:ea typeface="+mn-ea"/>
                          <a:cs typeface="+mn-cs"/>
                        </a:rPr>
                        <a:t> por iniciar,</a:t>
                      </a:r>
                      <a:r>
                        <a:rPr lang="es-ES_tradnl" sz="800" kern="1200" baseline="0" noProof="0" dirty="0" smtClean="0">
                          <a:solidFill>
                            <a:schemeClr val="tx2"/>
                          </a:solidFill>
                          <a:latin typeface="+mn-lt"/>
                          <a:ea typeface="+mn-ea"/>
                          <a:cs typeface="+mn-cs"/>
                        </a:rPr>
                        <a:t> liderar, y actualizar el OWASP </a:t>
                      </a:r>
                      <a:r>
                        <a:rPr lang="es-ES_tradnl" sz="800" kern="1200" baseline="0" noProof="0" dirty="0" err="1" smtClean="0">
                          <a:solidFill>
                            <a:schemeClr val="tx2"/>
                          </a:solidFill>
                          <a:latin typeface="+mn-lt"/>
                          <a:ea typeface="+mn-ea"/>
                          <a:cs typeface="+mn-cs"/>
                        </a:rPr>
                        <a:t>Top</a:t>
                      </a:r>
                      <a:r>
                        <a:rPr lang="es-ES_tradnl" sz="800" kern="1200" baseline="0" noProof="0" dirty="0" smtClean="0">
                          <a:solidFill>
                            <a:schemeClr val="tx2"/>
                          </a:solidFill>
                          <a:latin typeface="+mn-lt"/>
                          <a:ea typeface="+mn-ea"/>
                          <a:cs typeface="+mn-cs"/>
                        </a:rPr>
                        <a:t> 10 desde su inicio en 2003, y a sus principales autores: Jeff Williams y Dave </a:t>
                      </a:r>
                      <a:r>
                        <a:rPr lang="es-ES_tradnl" sz="800" kern="1200" baseline="0" noProof="0" dirty="0" err="1" smtClean="0">
                          <a:solidFill>
                            <a:schemeClr val="tx2"/>
                          </a:solidFill>
                          <a:latin typeface="+mn-lt"/>
                          <a:ea typeface="+mn-ea"/>
                          <a:cs typeface="+mn-cs"/>
                        </a:rPr>
                        <a:t>Wichers</a:t>
                      </a:r>
                      <a:r>
                        <a:rPr lang="es-ES_tradnl" sz="800" kern="1200" baseline="0" noProof="0" dirty="0" smtClean="0">
                          <a:solidFill>
                            <a:schemeClr val="tx2"/>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800" kern="1200" baseline="0" noProof="0" dirty="0" smtClean="0">
                        <a:solidFill>
                          <a:schemeClr val="tx2"/>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800" kern="1200" baseline="0" noProof="0" dirty="0" smtClean="0">
                        <a:solidFill>
                          <a:schemeClr val="tx2"/>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800" kern="1200" baseline="0" noProof="0" dirty="0" smtClean="0">
                        <a:solidFill>
                          <a:schemeClr val="tx2"/>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800" kern="1200" baseline="0" noProof="0" dirty="0" smtClean="0">
                        <a:solidFill>
                          <a:schemeClr val="tx2"/>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80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800" noProof="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800" noProof="0" dirty="0" smtClean="0">
                          <a:solidFill>
                            <a:schemeClr val="tx2"/>
                          </a:solidFill>
                        </a:rPr>
                        <a:t>Queremos</a:t>
                      </a:r>
                      <a:r>
                        <a:rPr lang="es-ES_tradnl" sz="800" baseline="0" noProof="0" dirty="0" smtClean="0">
                          <a:solidFill>
                            <a:schemeClr val="tx2"/>
                          </a:solidFill>
                        </a:rPr>
                        <a:t> agradecer a las siguientes organizaciones que contribuyeron con datos sobre predominancia de vulnerabilidades para actualizar el </a:t>
                      </a:r>
                      <a:r>
                        <a:rPr lang="es-ES_tradnl" sz="800" baseline="0" noProof="0" dirty="0" err="1" smtClean="0">
                          <a:solidFill>
                            <a:schemeClr val="tx2"/>
                          </a:solidFill>
                        </a:rPr>
                        <a:t>Top</a:t>
                      </a:r>
                      <a:r>
                        <a:rPr lang="es-ES_tradnl" sz="800" baseline="0" noProof="0" dirty="0" smtClean="0">
                          <a:solidFill>
                            <a:schemeClr val="tx2"/>
                          </a:solidFill>
                        </a:rPr>
                        <a:t> 10 2010:</a:t>
                      </a:r>
                      <a:br>
                        <a:rPr lang="es-ES_tradnl" sz="800" baseline="0" noProof="0" dirty="0" smtClean="0">
                          <a:solidFill>
                            <a:schemeClr val="tx2"/>
                          </a:solidFill>
                        </a:rPr>
                      </a:br>
                      <a:endParaRPr lang="es-ES_tradnl" sz="800" baseline="0" noProof="0" dirty="0" smtClean="0">
                        <a:solidFill>
                          <a:schemeClr val="tx2"/>
                        </a:solidFill>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baseline="0" noProof="0" dirty="0" smtClean="0">
                          <a:solidFill>
                            <a:schemeClr val="tx2"/>
                          </a:solidFill>
                          <a:hlinkClick r:id="rId10"/>
                        </a:rPr>
                        <a:t>Aspect Security</a:t>
                      </a:r>
                      <a:r>
                        <a:rPr lang="es-ES_tradnl" sz="800" baseline="0" noProof="0" dirty="0" smtClean="0">
                          <a:solidFill>
                            <a:schemeClr val="tx2"/>
                          </a:solidFill>
                        </a:rPr>
                        <a:t> </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noProof="0" dirty="0" smtClean="0">
                          <a:solidFill>
                            <a:schemeClr val="tx2"/>
                          </a:solidFill>
                          <a:hlinkClick r:id="rId11"/>
                        </a:rPr>
                        <a:t>MITRE</a:t>
                      </a:r>
                      <a:r>
                        <a:rPr lang="es-ES_tradnl" sz="800" noProof="0" dirty="0" smtClean="0">
                          <a:solidFill>
                            <a:schemeClr val="tx2"/>
                          </a:solidFill>
                        </a:rPr>
                        <a:t> </a:t>
                      </a:r>
                      <a:r>
                        <a:rPr lang="es-ES_tradnl" sz="800" noProof="0" dirty="0" err="1" smtClean="0">
                          <a:solidFill>
                            <a:schemeClr val="tx2"/>
                          </a:solidFill>
                        </a:rPr>
                        <a:t>–</a:t>
                      </a:r>
                      <a:r>
                        <a:rPr lang="es-ES_tradnl" sz="800" baseline="0" noProof="0" dirty="0" smtClean="0">
                          <a:solidFill>
                            <a:schemeClr val="tx2"/>
                          </a:solidFill>
                        </a:rPr>
                        <a:t> </a:t>
                      </a:r>
                      <a:r>
                        <a:rPr lang="es-ES_tradnl" sz="800" baseline="0" noProof="0" dirty="0" smtClean="0">
                          <a:solidFill>
                            <a:schemeClr val="tx2"/>
                          </a:solidFill>
                          <a:hlinkClick r:id="rId12"/>
                        </a:rPr>
                        <a:t>CVE</a:t>
                      </a:r>
                      <a:endParaRPr lang="es-ES_tradnl" sz="800" baseline="0" noProof="0" dirty="0" smtClean="0">
                        <a:solidFill>
                          <a:schemeClr val="tx2"/>
                        </a:solidFill>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baseline="0" noProof="0" dirty="0" smtClean="0">
                          <a:solidFill>
                            <a:schemeClr val="tx2"/>
                          </a:solidFill>
                          <a:hlinkClick r:id="rId13"/>
                        </a:rPr>
                        <a:t>Softtek</a:t>
                      </a:r>
                      <a:endParaRPr lang="es-ES_tradnl" sz="800" baseline="0" noProof="0" dirty="0" smtClean="0">
                        <a:solidFill>
                          <a:schemeClr val="tx2"/>
                        </a:solidFill>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baseline="0" noProof="0" dirty="0" smtClean="0">
                          <a:solidFill>
                            <a:schemeClr val="tx2"/>
                          </a:solidFill>
                          <a:hlinkClick r:id="rId14"/>
                        </a:rPr>
                        <a:t>WhiteHat Security Inc.</a:t>
                      </a:r>
                      <a:r>
                        <a:rPr lang="es-ES_tradnl" sz="800" baseline="0" noProof="0" dirty="0" smtClean="0">
                          <a:solidFill>
                            <a:schemeClr val="tx2"/>
                          </a:solidFill>
                        </a:rPr>
                        <a:t> </a:t>
                      </a:r>
                      <a:r>
                        <a:rPr lang="es-ES_tradnl" sz="800" baseline="0" noProof="0" dirty="0" err="1" smtClean="0">
                          <a:solidFill>
                            <a:schemeClr val="tx2"/>
                          </a:solidFill>
                        </a:rPr>
                        <a:t>–</a:t>
                      </a:r>
                      <a:r>
                        <a:rPr lang="es-ES_tradnl" sz="800" baseline="0" noProof="0" dirty="0" smtClean="0">
                          <a:solidFill>
                            <a:schemeClr val="tx2"/>
                          </a:solidFill>
                        </a:rPr>
                        <a:t> </a:t>
                      </a:r>
                      <a:r>
                        <a:rPr lang="es-ES_tradnl" sz="800" baseline="0" noProof="0" dirty="0" smtClean="0">
                          <a:solidFill>
                            <a:schemeClr val="tx2"/>
                          </a:solidFill>
                          <a:hlinkClick r:id="rId15"/>
                        </a:rPr>
                        <a:t>Statistics</a:t>
                      </a:r>
                      <a:endParaRPr lang="es-ES_tradnl" sz="800" baseline="0" noProof="0" dirty="0" smtClean="0">
                        <a:solidFill>
                          <a:schemeClr val="tx2"/>
                        </a:solidFill>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s-ES_tradnl" sz="800" noProof="0" dirty="0" smtClean="0">
                        <a:solidFill>
                          <a:schemeClr val="tx2"/>
                        </a:solidFill>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s-ES_tradnl" sz="800" noProof="0" dirty="0" smtClean="0">
                          <a:solidFill>
                            <a:schemeClr val="tx2"/>
                          </a:solidFill>
                        </a:rPr>
                        <a:t>También queremos agradecer a aquellos que han contribuido significativamente tiempo o contenido revisando esta</a:t>
                      </a:r>
                      <a:r>
                        <a:rPr lang="es-ES_tradnl" sz="800" baseline="0" noProof="0" dirty="0" smtClean="0">
                          <a:solidFill>
                            <a:schemeClr val="tx2"/>
                          </a:solidFill>
                        </a:rPr>
                        <a:t> actualización del Top 10</a:t>
                      </a:r>
                      <a:r>
                        <a:rPr lang="es-ES_tradnl" sz="800" baseline="0" noProof="0" dirty="0" smtClean="0">
                          <a:solidFill>
                            <a:schemeClr val="tx2"/>
                          </a:solidFill>
                        </a:rPr>
                        <a:t>:</a:t>
                      </a:r>
                      <a:endParaRPr lang="es-ES_tradnl" sz="800" baseline="0" noProof="0" dirty="0" smtClean="0">
                        <a:solidFill>
                          <a:schemeClr val="tx2"/>
                        </a:solidFill>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kern="1200" noProof="0" dirty="0" smtClean="0">
                          <a:solidFill>
                            <a:schemeClr val="tx2"/>
                          </a:solidFill>
                          <a:latin typeface="+mn-lt"/>
                          <a:ea typeface="+mn-ea"/>
                          <a:cs typeface="+mn-cs"/>
                        </a:rPr>
                        <a:t>Mike </a:t>
                      </a:r>
                      <a:r>
                        <a:rPr lang="es-ES_tradnl" sz="800" kern="1200" noProof="0" dirty="0" err="1" smtClean="0">
                          <a:solidFill>
                            <a:schemeClr val="tx2"/>
                          </a:solidFill>
                          <a:latin typeface="+mn-lt"/>
                          <a:ea typeface="+mn-ea"/>
                          <a:cs typeface="+mn-cs"/>
                        </a:rPr>
                        <a:t>Boberski</a:t>
                      </a:r>
                      <a:r>
                        <a:rPr lang="es-ES_tradnl" sz="800" kern="1200" noProof="0" dirty="0" smtClean="0">
                          <a:solidFill>
                            <a:schemeClr val="tx2"/>
                          </a:solidFill>
                          <a:latin typeface="+mn-lt"/>
                          <a:ea typeface="+mn-ea"/>
                          <a:cs typeface="+mn-cs"/>
                        </a:rPr>
                        <a:t> (</a:t>
                      </a:r>
                      <a:r>
                        <a:rPr lang="es-ES_tradnl" sz="800" kern="1200" noProof="0" dirty="0" err="1" smtClean="0">
                          <a:solidFill>
                            <a:schemeClr val="tx2"/>
                          </a:solidFill>
                          <a:latin typeface="+mn-lt"/>
                          <a:ea typeface="+mn-ea"/>
                          <a:cs typeface="+mn-cs"/>
                        </a:rPr>
                        <a:t>Booz</a:t>
                      </a:r>
                      <a:r>
                        <a:rPr lang="es-ES_tradnl" sz="800" kern="1200" noProof="0" dirty="0" smtClean="0">
                          <a:solidFill>
                            <a:schemeClr val="tx2"/>
                          </a:solidFill>
                          <a:latin typeface="+mn-lt"/>
                          <a:ea typeface="+mn-ea"/>
                          <a:cs typeface="+mn-cs"/>
                        </a:rPr>
                        <a:t> Allen Hamilton)</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kern="1200" noProof="0" dirty="0" smtClean="0">
                          <a:solidFill>
                            <a:schemeClr val="tx2"/>
                          </a:solidFill>
                          <a:latin typeface="+mn-lt"/>
                          <a:ea typeface="+mn-ea"/>
                          <a:cs typeface="+mn-cs"/>
                        </a:rPr>
                        <a:t>Juan Carlos </a:t>
                      </a:r>
                      <a:r>
                        <a:rPr lang="es-ES_tradnl" sz="800" kern="1200" noProof="0" dirty="0" err="1" smtClean="0">
                          <a:solidFill>
                            <a:schemeClr val="tx2"/>
                          </a:solidFill>
                          <a:latin typeface="+mn-lt"/>
                          <a:ea typeface="+mn-ea"/>
                          <a:cs typeface="+mn-cs"/>
                        </a:rPr>
                        <a:t>Calderon</a:t>
                      </a:r>
                      <a:r>
                        <a:rPr lang="es-ES_tradnl" sz="800" kern="1200" noProof="0" dirty="0" smtClean="0">
                          <a:solidFill>
                            <a:schemeClr val="tx2"/>
                          </a:solidFill>
                          <a:latin typeface="+mn-lt"/>
                          <a:ea typeface="+mn-ea"/>
                          <a:cs typeface="+mn-cs"/>
                        </a:rPr>
                        <a:t> (</a:t>
                      </a:r>
                      <a:r>
                        <a:rPr lang="es-ES_tradnl" sz="800" kern="1200" noProof="0" dirty="0" err="1" smtClean="0">
                          <a:solidFill>
                            <a:schemeClr val="tx2"/>
                          </a:solidFill>
                          <a:latin typeface="+mn-lt"/>
                          <a:ea typeface="+mn-ea"/>
                          <a:cs typeface="+mn-cs"/>
                        </a:rPr>
                        <a:t>Softtek</a:t>
                      </a:r>
                      <a:r>
                        <a:rPr lang="es-ES_tradnl" sz="800" kern="1200" noProof="0" dirty="0" smtClean="0">
                          <a:solidFill>
                            <a:schemeClr val="tx2"/>
                          </a:solidFill>
                          <a:latin typeface="+mn-lt"/>
                          <a:ea typeface="+mn-ea"/>
                          <a:cs typeface="+mn-cs"/>
                        </a:rPr>
                        <a:t>)</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kern="1200" noProof="0" dirty="0" smtClean="0">
                          <a:solidFill>
                            <a:schemeClr val="tx2"/>
                          </a:solidFill>
                          <a:latin typeface="+mn-lt"/>
                          <a:ea typeface="+mn-ea"/>
                          <a:cs typeface="+mn-cs"/>
                        </a:rPr>
                        <a:t>Michael</a:t>
                      </a:r>
                      <a:r>
                        <a:rPr lang="es-ES_tradnl" sz="800" kern="1200" baseline="0" noProof="0" dirty="0" smtClean="0">
                          <a:solidFill>
                            <a:schemeClr val="tx2"/>
                          </a:solidFill>
                          <a:latin typeface="+mn-lt"/>
                          <a:ea typeface="+mn-ea"/>
                          <a:cs typeface="+mn-cs"/>
                        </a:rPr>
                        <a:t> Coates (</a:t>
                      </a:r>
                      <a:r>
                        <a:rPr lang="es-ES_tradnl" sz="800" kern="1200" baseline="0" noProof="0" dirty="0" err="1" smtClean="0">
                          <a:solidFill>
                            <a:schemeClr val="tx2"/>
                          </a:solidFill>
                          <a:latin typeface="+mn-lt"/>
                          <a:ea typeface="+mn-ea"/>
                          <a:cs typeface="+mn-cs"/>
                        </a:rPr>
                        <a:t>Aspect</a:t>
                      </a:r>
                      <a:r>
                        <a:rPr lang="es-ES_tradnl" sz="800" kern="1200" baseline="0" noProof="0" dirty="0" smtClean="0">
                          <a:solidFill>
                            <a:schemeClr val="tx2"/>
                          </a:solidFill>
                          <a:latin typeface="+mn-lt"/>
                          <a:ea typeface="+mn-ea"/>
                          <a:cs typeface="+mn-cs"/>
                        </a:rPr>
                        <a:t> </a:t>
                      </a:r>
                      <a:r>
                        <a:rPr lang="es-ES_tradnl" sz="800" kern="1200" baseline="0" noProof="0" dirty="0" err="1" smtClean="0">
                          <a:solidFill>
                            <a:schemeClr val="tx2"/>
                          </a:solidFill>
                          <a:latin typeface="+mn-lt"/>
                          <a:ea typeface="+mn-ea"/>
                          <a:cs typeface="+mn-cs"/>
                        </a:rPr>
                        <a:t>Security</a:t>
                      </a:r>
                      <a:r>
                        <a:rPr lang="es-ES_tradnl" sz="800" kern="1200" baseline="0" noProof="0" dirty="0" smtClean="0">
                          <a:solidFill>
                            <a:schemeClr val="tx2"/>
                          </a:solidFill>
                          <a:latin typeface="+mn-lt"/>
                          <a:ea typeface="+mn-ea"/>
                          <a:cs typeface="+mn-cs"/>
                        </a:rPr>
                        <a:t>)</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kern="1200" baseline="0" noProof="0" dirty="0" smtClean="0">
                          <a:solidFill>
                            <a:schemeClr val="tx2"/>
                          </a:solidFill>
                          <a:latin typeface="+mn-lt"/>
                          <a:ea typeface="+mn-ea"/>
                          <a:cs typeface="+mn-cs"/>
                        </a:rPr>
                        <a:t>Jeremiah </a:t>
                      </a:r>
                      <a:r>
                        <a:rPr lang="es-ES_tradnl" sz="800" kern="1200" baseline="0" noProof="0" dirty="0" err="1" smtClean="0">
                          <a:solidFill>
                            <a:schemeClr val="tx2"/>
                          </a:solidFill>
                          <a:latin typeface="+mn-lt"/>
                          <a:ea typeface="+mn-ea"/>
                          <a:cs typeface="+mn-cs"/>
                        </a:rPr>
                        <a:t>Grossman</a:t>
                      </a:r>
                      <a:r>
                        <a:rPr lang="es-ES_tradnl" sz="800" kern="1200" baseline="0" noProof="0" dirty="0" smtClean="0">
                          <a:solidFill>
                            <a:schemeClr val="tx2"/>
                          </a:solidFill>
                          <a:latin typeface="+mn-lt"/>
                          <a:ea typeface="+mn-ea"/>
                          <a:cs typeface="+mn-cs"/>
                        </a:rPr>
                        <a:t> (</a:t>
                      </a:r>
                      <a:r>
                        <a:rPr lang="es-ES_tradnl" sz="800" kern="1200" baseline="0" noProof="0" dirty="0" err="1" smtClean="0">
                          <a:solidFill>
                            <a:schemeClr val="tx2"/>
                          </a:solidFill>
                          <a:latin typeface="+mn-lt"/>
                          <a:ea typeface="+mn-ea"/>
                          <a:cs typeface="+mn-cs"/>
                        </a:rPr>
                        <a:t>WhiteHat</a:t>
                      </a:r>
                      <a:r>
                        <a:rPr lang="es-ES_tradnl" sz="800" kern="1200" baseline="0" noProof="0" dirty="0" smtClean="0">
                          <a:solidFill>
                            <a:schemeClr val="tx2"/>
                          </a:solidFill>
                          <a:latin typeface="+mn-lt"/>
                          <a:ea typeface="+mn-ea"/>
                          <a:cs typeface="+mn-cs"/>
                        </a:rPr>
                        <a:t> </a:t>
                      </a:r>
                      <a:r>
                        <a:rPr lang="es-ES_tradnl" sz="800" kern="1200" baseline="0" noProof="0" dirty="0" err="1" smtClean="0">
                          <a:solidFill>
                            <a:schemeClr val="tx2"/>
                          </a:solidFill>
                          <a:latin typeface="+mn-lt"/>
                          <a:ea typeface="+mn-ea"/>
                          <a:cs typeface="+mn-cs"/>
                        </a:rPr>
                        <a:t>Security</a:t>
                      </a:r>
                      <a:r>
                        <a:rPr lang="es-ES_tradnl" sz="800" kern="1200" baseline="0" noProof="0" dirty="0" smtClean="0">
                          <a:solidFill>
                            <a:schemeClr val="tx2"/>
                          </a:solidFill>
                          <a:latin typeface="+mn-lt"/>
                          <a:ea typeface="+mn-ea"/>
                          <a:cs typeface="+mn-cs"/>
                        </a:rPr>
                        <a:t> Inc.)</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kern="1200" noProof="0" dirty="0" smtClean="0">
                          <a:solidFill>
                            <a:schemeClr val="tx2"/>
                          </a:solidFill>
                          <a:latin typeface="+mn-lt"/>
                          <a:ea typeface="+mn-ea"/>
                          <a:cs typeface="+mn-cs"/>
                        </a:rPr>
                        <a:t>Jim </a:t>
                      </a:r>
                      <a:r>
                        <a:rPr lang="es-ES_tradnl" sz="800" kern="1200" noProof="0" dirty="0" err="1" smtClean="0">
                          <a:solidFill>
                            <a:schemeClr val="tx2"/>
                          </a:solidFill>
                          <a:latin typeface="+mn-lt"/>
                          <a:ea typeface="+mn-ea"/>
                          <a:cs typeface="+mn-cs"/>
                        </a:rPr>
                        <a:t>Manico</a:t>
                      </a:r>
                      <a:r>
                        <a:rPr lang="es-ES_tradnl" sz="800" kern="1200" noProof="0" dirty="0" smtClean="0">
                          <a:solidFill>
                            <a:schemeClr val="tx2"/>
                          </a:solidFill>
                          <a:latin typeface="+mn-lt"/>
                          <a:ea typeface="+mn-ea"/>
                          <a:cs typeface="+mn-cs"/>
                        </a:rPr>
                        <a:t> (por</a:t>
                      </a:r>
                      <a:r>
                        <a:rPr lang="es-ES_tradnl" sz="800" kern="1200" baseline="0" noProof="0" dirty="0" smtClean="0">
                          <a:solidFill>
                            <a:schemeClr val="tx2"/>
                          </a:solidFill>
                          <a:latin typeface="+mn-lt"/>
                          <a:ea typeface="+mn-ea"/>
                          <a:cs typeface="+mn-cs"/>
                        </a:rPr>
                        <a:t> todos los </a:t>
                      </a:r>
                      <a:r>
                        <a:rPr lang="es-ES_tradnl" sz="800" kern="1200" baseline="0" noProof="0" dirty="0" err="1" smtClean="0">
                          <a:solidFill>
                            <a:schemeClr val="tx2"/>
                          </a:solidFill>
                          <a:latin typeface="+mn-lt"/>
                          <a:ea typeface="+mn-ea"/>
                          <a:cs typeface="+mn-cs"/>
                        </a:rPr>
                        <a:t>podcasts</a:t>
                      </a:r>
                      <a:r>
                        <a:rPr lang="es-ES_tradnl" sz="800" kern="1200" baseline="0" noProof="0" dirty="0" smtClean="0">
                          <a:solidFill>
                            <a:schemeClr val="tx2"/>
                          </a:solidFill>
                          <a:latin typeface="+mn-lt"/>
                          <a:ea typeface="+mn-ea"/>
                          <a:cs typeface="+mn-cs"/>
                        </a:rPr>
                        <a:t> sobre el </a:t>
                      </a:r>
                      <a:r>
                        <a:rPr lang="es-ES_tradnl" sz="800" kern="1200" baseline="0" noProof="0" dirty="0" err="1" smtClean="0">
                          <a:solidFill>
                            <a:schemeClr val="tx2"/>
                          </a:solidFill>
                          <a:latin typeface="+mn-lt"/>
                          <a:ea typeface="+mn-ea"/>
                          <a:cs typeface="+mn-cs"/>
                        </a:rPr>
                        <a:t>Top</a:t>
                      </a:r>
                      <a:r>
                        <a:rPr lang="es-ES_tradnl" sz="800" kern="1200" baseline="0" noProof="0" dirty="0" smtClean="0">
                          <a:solidFill>
                            <a:schemeClr val="tx2"/>
                          </a:solidFill>
                          <a:latin typeface="+mn-lt"/>
                          <a:ea typeface="+mn-ea"/>
                          <a:cs typeface="+mn-cs"/>
                        </a:rPr>
                        <a:t> 10)</a:t>
                      </a:r>
                      <a:endParaRPr lang="es-ES_tradnl" sz="800" kern="1200" noProof="0" dirty="0" smtClean="0">
                        <a:solidFill>
                          <a:schemeClr val="tx2"/>
                        </a:solidFill>
                        <a:latin typeface="+mn-lt"/>
                        <a:ea typeface="+mn-ea"/>
                        <a:cs typeface="+mn-cs"/>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kern="1200" baseline="0" noProof="0" dirty="0" err="1" smtClean="0">
                          <a:solidFill>
                            <a:schemeClr val="tx2"/>
                          </a:solidFill>
                          <a:latin typeface="+mn-lt"/>
                          <a:ea typeface="+mn-ea"/>
                          <a:cs typeface="+mn-cs"/>
                        </a:rPr>
                        <a:t>Paul</a:t>
                      </a:r>
                      <a:r>
                        <a:rPr lang="es-ES_tradnl" sz="800" kern="1200" baseline="0" noProof="0" dirty="0" smtClean="0">
                          <a:solidFill>
                            <a:schemeClr val="tx2"/>
                          </a:solidFill>
                          <a:latin typeface="+mn-lt"/>
                          <a:ea typeface="+mn-ea"/>
                          <a:cs typeface="+mn-cs"/>
                        </a:rPr>
                        <a:t> </a:t>
                      </a:r>
                      <a:r>
                        <a:rPr lang="es-ES_tradnl" sz="800" kern="1200" baseline="0" noProof="0" dirty="0" err="1" smtClean="0">
                          <a:solidFill>
                            <a:schemeClr val="tx2"/>
                          </a:solidFill>
                          <a:latin typeface="+mn-lt"/>
                          <a:ea typeface="+mn-ea"/>
                          <a:cs typeface="+mn-cs"/>
                        </a:rPr>
                        <a:t>Petefish</a:t>
                      </a:r>
                      <a:r>
                        <a:rPr lang="es-ES_tradnl" sz="800" kern="1200" baseline="0" noProof="0" dirty="0" smtClean="0">
                          <a:solidFill>
                            <a:schemeClr val="tx2"/>
                          </a:solidFill>
                          <a:latin typeface="+mn-lt"/>
                          <a:ea typeface="+mn-ea"/>
                          <a:cs typeface="+mn-cs"/>
                        </a:rPr>
                        <a:t> (</a:t>
                      </a:r>
                      <a:r>
                        <a:rPr lang="es-ES_tradnl" sz="800" kern="1200" baseline="0" noProof="0" dirty="0" err="1" smtClean="0">
                          <a:solidFill>
                            <a:schemeClr val="tx2"/>
                          </a:solidFill>
                          <a:latin typeface="+mn-lt"/>
                          <a:ea typeface="+mn-ea"/>
                          <a:cs typeface="+mn-cs"/>
                        </a:rPr>
                        <a:t>Solutionary</a:t>
                      </a:r>
                      <a:r>
                        <a:rPr lang="es-ES_tradnl" sz="800" kern="1200" baseline="0" noProof="0" dirty="0" smtClean="0">
                          <a:solidFill>
                            <a:schemeClr val="tx2"/>
                          </a:solidFill>
                          <a:latin typeface="+mn-lt"/>
                          <a:ea typeface="+mn-ea"/>
                          <a:cs typeface="+mn-cs"/>
                        </a:rPr>
                        <a:t> Inc.)</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kern="1200" baseline="0" noProof="0" dirty="0" smtClean="0">
                          <a:solidFill>
                            <a:schemeClr val="tx2"/>
                          </a:solidFill>
                          <a:latin typeface="+mn-lt"/>
                          <a:ea typeface="+mn-ea"/>
                          <a:cs typeface="+mn-cs"/>
                        </a:rPr>
                        <a:t>Eric Sheridan (</a:t>
                      </a:r>
                      <a:r>
                        <a:rPr lang="es-ES_tradnl" sz="800" kern="1200" baseline="0" noProof="0" dirty="0" err="1" smtClean="0">
                          <a:solidFill>
                            <a:schemeClr val="tx2"/>
                          </a:solidFill>
                          <a:latin typeface="+mn-lt"/>
                          <a:ea typeface="+mn-ea"/>
                          <a:cs typeface="+mn-cs"/>
                        </a:rPr>
                        <a:t>Aspect</a:t>
                      </a:r>
                      <a:r>
                        <a:rPr lang="es-ES_tradnl" sz="800" kern="1200" baseline="0" noProof="0" dirty="0" smtClean="0">
                          <a:solidFill>
                            <a:schemeClr val="tx2"/>
                          </a:solidFill>
                          <a:latin typeface="+mn-lt"/>
                          <a:ea typeface="+mn-ea"/>
                          <a:cs typeface="+mn-cs"/>
                        </a:rPr>
                        <a:t> </a:t>
                      </a:r>
                      <a:r>
                        <a:rPr lang="es-ES_tradnl" sz="800" kern="1200" baseline="0" noProof="0" dirty="0" err="1" smtClean="0">
                          <a:solidFill>
                            <a:schemeClr val="tx2"/>
                          </a:solidFill>
                          <a:latin typeface="+mn-lt"/>
                          <a:ea typeface="+mn-ea"/>
                          <a:cs typeface="+mn-cs"/>
                        </a:rPr>
                        <a:t>Security</a:t>
                      </a:r>
                      <a:r>
                        <a:rPr lang="es-ES_tradnl" sz="800" kern="1200" baseline="0" noProof="0" dirty="0" smtClean="0">
                          <a:solidFill>
                            <a:schemeClr val="tx2"/>
                          </a:solidFill>
                          <a:latin typeface="+mn-lt"/>
                          <a:ea typeface="+mn-ea"/>
                          <a:cs typeface="+mn-cs"/>
                        </a:rPr>
                        <a:t>)</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kern="1200" baseline="0" noProof="0" dirty="0" smtClean="0">
                          <a:solidFill>
                            <a:schemeClr val="tx2"/>
                          </a:solidFill>
                          <a:latin typeface="+mn-lt"/>
                          <a:ea typeface="+mn-ea"/>
                          <a:cs typeface="+mn-cs"/>
                        </a:rPr>
                        <a:t>Neil </a:t>
                      </a:r>
                      <a:r>
                        <a:rPr lang="es-ES_tradnl" sz="800" kern="1200" baseline="0" noProof="0" dirty="0" err="1" smtClean="0">
                          <a:solidFill>
                            <a:schemeClr val="tx2"/>
                          </a:solidFill>
                          <a:latin typeface="+mn-lt"/>
                          <a:ea typeface="+mn-ea"/>
                          <a:cs typeface="+mn-cs"/>
                        </a:rPr>
                        <a:t>Smithline</a:t>
                      </a:r>
                      <a:r>
                        <a:rPr lang="es-ES_tradnl" sz="800" kern="1200" baseline="0" noProof="0" dirty="0" smtClean="0">
                          <a:solidFill>
                            <a:schemeClr val="tx2"/>
                          </a:solidFill>
                          <a:latin typeface="+mn-lt"/>
                          <a:ea typeface="+mn-ea"/>
                          <a:cs typeface="+mn-cs"/>
                        </a:rPr>
                        <a:t> (</a:t>
                      </a:r>
                      <a:r>
                        <a:rPr lang="es-ES_tradnl" sz="800" kern="1200" baseline="0" noProof="0" dirty="0" err="1" smtClean="0">
                          <a:solidFill>
                            <a:schemeClr val="tx2"/>
                          </a:solidFill>
                          <a:latin typeface="+mn-lt"/>
                          <a:ea typeface="+mn-ea"/>
                          <a:cs typeface="+mn-cs"/>
                        </a:rPr>
                        <a:t>OneStopAppSecurity.com</a:t>
                      </a:r>
                      <a:r>
                        <a:rPr lang="es-ES_tradnl" sz="800" kern="1200" baseline="0" noProof="0" dirty="0" smtClean="0">
                          <a:solidFill>
                            <a:schemeClr val="tx2"/>
                          </a:solidFill>
                          <a:latin typeface="+mn-lt"/>
                          <a:ea typeface="+mn-ea"/>
                          <a:cs typeface="+mn-cs"/>
                        </a:rPr>
                        <a:t>)</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kern="1200" noProof="0" dirty="0" smtClean="0">
                          <a:solidFill>
                            <a:schemeClr val="tx2"/>
                          </a:solidFill>
                          <a:latin typeface="+mn-lt"/>
                          <a:ea typeface="+mn-ea"/>
                          <a:cs typeface="+mn-cs"/>
                        </a:rPr>
                        <a:t>Andrew van </a:t>
                      </a:r>
                      <a:r>
                        <a:rPr lang="es-ES_tradnl" sz="800" kern="1200" noProof="0" dirty="0" err="1" smtClean="0">
                          <a:solidFill>
                            <a:schemeClr val="tx2"/>
                          </a:solidFill>
                          <a:latin typeface="+mn-lt"/>
                          <a:ea typeface="+mn-ea"/>
                          <a:cs typeface="+mn-cs"/>
                        </a:rPr>
                        <a:t>der</a:t>
                      </a:r>
                      <a:r>
                        <a:rPr lang="es-ES_tradnl" sz="800" kern="1200" noProof="0" dirty="0" smtClean="0">
                          <a:solidFill>
                            <a:schemeClr val="tx2"/>
                          </a:solidFill>
                          <a:latin typeface="+mn-lt"/>
                          <a:ea typeface="+mn-ea"/>
                          <a:cs typeface="+mn-cs"/>
                        </a:rPr>
                        <a:t> Stock</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kern="1200" noProof="0" dirty="0" smtClean="0">
                          <a:solidFill>
                            <a:schemeClr val="tx2"/>
                          </a:solidFill>
                          <a:latin typeface="+mn-lt"/>
                          <a:ea typeface="+mn-ea"/>
                          <a:cs typeface="+mn-cs"/>
                        </a:rPr>
                        <a:t>Colin Watson (Watson Hall, </a:t>
                      </a:r>
                      <a:r>
                        <a:rPr lang="es-ES_tradnl" sz="800" kern="1200" noProof="0" dirty="0" err="1" smtClean="0">
                          <a:solidFill>
                            <a:schemeClr val="tx2"/>
                          </a:solidFill>
                          <a:latin typeface="+mn-lt"/>
                          <a:ea typeface="+mn-ea"/>
                          <a:cs typeface="+mn-cs"/>
                        </a:rPr>
                        <a:t>Ltd</a:t>
                      </a:r>
                      <a:r>
                        <a:rPr lang="es-ES_tradnl" sz="800" kern="1200" noProof="0" dirty="0" smtClean="0">
                          <a:solidFill>
                            <a:schemeClr val="tx2"/>
                          </a:solidFill>
                          <a:latin typeface="+mn-lt"/>
                          <a:ea typeface="+mn-ea"/>
                          <a:cs typeface="+mn-cs"/>
                        </a:rPr>
                        <a:t>.)</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kern="1200" baseline="0" noProof="0" dirty="0" smtClean="0">
                          <a:solidFill>
                            <a:schemeClr val="tx2"/>
                          </a:solidFill>
                          <a:latin typeface="+mn-lt"/>
                          <a:ea typeface="+mn-ea"/>
                          <a:cs typeface="+mn-cs"/>
                        </a:rPr>
                        <a:t>OWASP </a:t>
                      </a:r>
                      <a:r>
                        <a:rPr lang="es-ES_tradnl" sz="800" kern="1200" baseline="0" noProof="0" dirty="0" err="1" smtClean="0">
                          <a:solidFill>
                            <a:schemeClr val="tx2"/>
                          </a:solidFill>
                          <a:latin typeface="+mn-lt"/>
                          <a:ea typeface="+mn-ea"/>
                          <a:cs typeface="+mn-cs"/>
                        </a:rPr>
                        <a:t>Denmark</a:t>
                      </a:r>
                      <a:r>
                        <a:rPr lang="es-ES_tradnl" sz="800" kern="1200" baseline="0" noProof="0" dirty="0" smtClean="0">
                          <a:solidFill>
                            <a:schemeClr val="tx2"/>
                          </a:solidFill>
                          <a:latin typeface="+mn-lt"/>
                          <a:ea typeface="+mn-ea"/>
                          <a:cs typeface="+mn-cs"/>
                        </a:rPr>
                        <a:t> </a:t>
                      </a:r>
                      <a:r>
                        <a:rPr lang="es-ES_tradnl" sz="800" kern="1200" baseline="0" noProof="0" dirty="0" err="1" smtClean="0">
                          <a:solidFill>
                            <a:schemeClr val="tx2"/>
                          </a:solidFill>
                          <a:latin typeface="+mn-lt"/>
                          <a:ea typeface="+mn-ea"/>
                          <a:cs typeface="+mn-cs"/>
                        </a:rPr>
                        <a:t>Chapter</a:t>
                      </a:r>
                      <a:r>
                        <a:rPr lang="es-ES_tradnl" sz="800" kern="1200" baseline="0" noProof="0" dirty="0" smtClean="0">
                          <a:solidFill>
                            <a:schemeClr val="tx2"/>
                          </a:solidFill>
                          <a:latin typeface="+mn-lt"/>
                          <a:ea typeface="+mn-ea"/>
                          <a:cs typeface="+mn-cs"/>
                        </a:rPr>
                        <a:t> (Liderado por Ulf </a:t>
                      </a:r>
                      <a:r>
                        <a:rPr lang="es-ES_tradnl" sz="800" kern="1200" baseline="0" noProof="0" dirty="0" err="1" smtClean="0">
                          <a:solidFill>
                            <a:schemeClr val="tx2"/>
                          </a:solidFill>
                          <a:latin typeface="+mn-lt"/>
                          <a:ea typeface="+mn-ea"/>
                          <a:cs typeface="+mn-cs"/>
                        </a:rPr>
                        <a:t>Munkedal</a:t>
                      </a:r>
                      <a:r>
                        <a:rPr lang="es-ES_tradnl" sz="800" kern="1200" baseline="0" noProof="0" dirty="0" smtClean="0">
                          <a:solidFill>
                            <a:schemeClr val="tx2"/>
                          </a:solidFill>
                          <a:latin typeface="+mn-lt"/>
                          <a:ea typeface="+mn-ea"/>
                          <a:cs typeface="+mn-cs"/>
                        </a:rPr>
                        <a:t>)</a:t>
                      </a:r>
                      <a:endParaRPr lang="es-ES_tradnl" sz="800" kern="1200" noProof="0" dirty="0" smtClean="0">
                        <a:solidFill>
                          <a:schemeClr val="tx2"/>
                        </a:solidFill>
                        <a:latin typeface="+mn-lt"/>
                        <a:ea typeface="+mn-ea"/>
                        <a:cs typeface="+mn-cs"/>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s-ES_tradnl" sz="800" kern="1200" noProof="0" dirty="0" smtClean="0">
                          <a:solidFill>
                            <a:schemeClr val="tx2"/>
                          </a:solidFill>
                          <a:latin typeface="+mn-lt"/>
                          <a:ea typeface="+mn-ea"/>
                          <a:cs typeface="+mn-cs"/>
                        </a:rPr>
                        <a:t>OWASP </a:t>
                      </a:r>
                      <a:r>
                        <a:rPr lang="es-ES_tradnl" sz="800" kern="1200" noProof="0" dirty="0" err="1" smtClean="0">
                          <a:solidFill>
                            <a:schemeClr val="tx2"/>
                          </a:solidFill>
                          <a:latin typeface="+mn-lt"/>
                          <a:ea typeface="+mn-ea"/>
                          <a:cs typeface="+mn-cs"/>
                        </a:rPr>
                        <a:t>Sweden</a:t>
                      </a:r>
                      <a:r>
                        <a:rPr lang="es-ES_tradnl" sz="800" kern="1200" noProof="0" dirty="0" smtClean="0">
                          <a:solidFill>
                            <a:schemeClr val="tx2"/>
                          </a:solidFill>
                          <a:latin typeface="+mn-lt"/>
                          <a:ea typeface="+mn-ea"/>
                          <a:cs typeface="+mn-cs"/>
                        </a:rPr>
                        <a:t> </a:t>
                      </a:r>
                      <a:r>
                        <a:rPr lang="es-ES_tradnl" sz="800" kern="1200" noProof="0" dirty="0" err="1" smtClean="0">
                          <a:solidFill>
                            <a:schemeClr val="tx2"/>
                          </a:solidFill>
                          <a:latin typeface="+mn-lt"/>
                          <a:ea typeface="+mn-ea"/>
                          <a:cs typeface="+mn-cs"/>
                        </a:rPr>
                        <a:t>Chapter</a:t>
                      </a:r>
                      <a:r>
                        <a:rPr lang="es-ES_tradnl" sz="800" kern="1200" baseline="0" noProof="0" dirty="0" smtClean="0">
                          <a:solidFill>
                            <a:schemeClr val="tx2"/>
                          </a:solidFill>
                          <a:latin typeface="+mn-lt"/>
                          <a:ea typeface="+mn-ea"/>
                          <a:cs typeface="+mn-cs"/>
                        </a:rPr>
                        <a:t> (Liderado por John </a:t>
                      </a:r>
                      <a:r>
                        <a:rPr lang="es-ES_tradnl" sz="800" kern="1200" baseline="0" noProof="0" dirty="0" err="1" smtClean="0">
                          <a:solidFill>
                            <a:schemeClr val="tx2"/>
                          </a:solidFill>
                          <a:latin typeface="+mn-lt"/>
                          <a:ea typeface="+mn-ea"/>
                          <a:cs typeface="+mn-cs"/>
                        </a:rPr>
                        <a:t>Wilander</a:t>
                      </a:r>
                      <a:r>
                        <a:rPr lang="es-ES_tradnl" sz="800" kern="1200" baseline="0" noProof="0" dirty="0" smtClean="0">
                          <a:solidFill>
                            <a:schemeClr val="tx2"/>
                          </a:solidFill>
                          <a:latin typeface="+mn-lt"/>
                          <a:ea typeface="+mn-ea"/>
                          <a:cs typeface="+mn-cs"/>
                        </a:rPr>
                        <a:t>)</a:t>
                      </a:r>
                      <a:endParaRPr lang="es-ES_tradnl" sz="800" b="1" kern="1200" baseline="0" noProof="0" dirty="0" smtClean="0">
                        <a:solidFill>
                          <a:schemeClr val="tx2"/>
                        </a:solidFill>
                        <a:latin typeface="+mn-lt"/>
                        <a:ea typeface="+mn-ea"/>
                        <a:cs typeface="+mn-cs"/>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None/>
                        <a:tabLst/>
                        <a:defRPr/>
                      </a:pPr>
                      <a:endParaRPr lang="es-ES_tradnl" sz="800" b="1" kern="1200" baseline="0" noProof="0" dirty="0" smtClean="0">
                        <a:solidFill>
                          <a:schemeClr val="tx2"/>
                        </a:solidFill>
                        <a:latin typeface="+mn-lt"/>
                        <a:ea typeface="+mn-ea"/>
                        <a:cs typeface="+mn-cs"/>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None/>
                        <a:tabLst/>
                        <a:defRPr/>
                      </a:pPr>
                      <a:endParaRPr lang="es-ES_tradnl" sz="800" kern="1200" baseline="0" noProof="0" dirty="0" smtClean="0">
                        <a:solidFill>
                          <a:schemeClr val="tx2"/>
                        </a:solidFill>
                        <a:latin typeface="+mn-lt"/>
                        <a:ea typeface="+mn-ea"/>
                        <a:cs typeface="+mn-cs"/>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1" name="Text Placeholder 10"/>
          <p:cNvSpPr>
            <a:spLocks noGrp="1"/>
          </p:cNvSpPr>
          <p:nvPr>
            <p:ph type="body" sz="quarter" idx="10"/>
          </p:nvPr>
        </p:nvSpPr>
        <p:spPr/>
        <p:txBody>
          <a:bodyPr/>
          <a:lstStyle/>
          <a:p>
            <a:r>
              <a:rPr lang="es-ES" smtClean="0"/>
              <a:t>I</a:t>
            </a:r>
            <a:endParaRPr lang="es-ES"/>
          </a:p>
        </p:txBody>
      </p:sp>
      <p:sp>
        <p:nvSpPr>
          <p:cNvPr id="9" name="Title 8"/>
          <p:cNvSpPr>
            <a:spLocks noGrp="1"/>
          </p:cNvSpPr>
          <p:nvPr>
            <p:ph type="title"/>
          </p:nvPr>
        </p:nvSpPr>
        <p:spPr/>
        <p:txBody>
          <a:bodyPr/>
          <a:lstStyle/>
          <a:p>
            <a:r>
              <a:rPr lang="es-ES" dirty="0" smtClean="0"/>
              <a:t>Introducción</a:t>
            </a:r>
            <a:endParaRPr lang="es-ES" dirty="0"/>
          </a:p>
        </p:txBody>
      </p:sp>
      <p:pic>
        <p:nvPicPr>
          <p:cNvPr id="10" name="Picture 3" descr="S:\P4\aspect\business_development\Graphics\Logos\Aspect Logo Black Alpha 150x35.png"/>
          <p:cNvPicPr>
            <a:picLocks noChangeAspect="1" noChangeArrowheads="1"/>
          </p:cNvPicPr>
          <p:nvPr/>
        </p:nvPicPr>
        <p:blipFill>
          <a:blip r:embed="rId16" cstate="print"/>
          <a:srcRect/>
          <a:stretch>
            <a:fillRect/>
          </a:stretch>
        </p:blipFill>
        <p:spPr bwMode="auto">
          <a:xfrm>
            <a:off x="4114800" y="3733800"/>
            <a:ext cx="2057400" cy="489204"/>
          </a:xfrm>
          <a:prstGeom prst="rect">
            <a:avLst/>
          </a:prstGeom>
          <a:noFill/>
        </p:spPr>
      </p:pic>
      <p:graphicFrame>
        <p:nvGraphicFramePr>
          <p:cNvPr id="12" name="Table 11"/>
          <p:cNvGraphicFramePr>
            <a:graphicFrameLocks noGrp="1"/>
          </p:cNvGraphicFramePr>
          <p:nvPr/>
        </p:nvGraphicFramePr>
        <p:xfrm>
          <a:off x="0" y="7391401"/>
          <a:ext cx="6858000" cy="1752600"/>
        </p:xfrm>
        <a:graphic>
          <a:graphicData uri="http://schemas.openxmlformats.org/drawingml/2006/table">
            <a:tbl>
              <a:tblPr bandRow="1">
                <a:tableStyleId>{D113A9D2-9D6B-4929-AA2D-F23B5EE8CBE7}</a:tableStyleId>
              </a:tblPr>
              <a:tblGrid>
                <a:gridCol w="6858000"/>
              </a:tblGrid>
              <a:tr h="306125">
                <a:tc>
                  <a:txBody>
                    <a:bodyPr/>
                    <a:lstStyle/>
                    <a:p>
                      <a:r>
                        <a:rPr lang="es-ES_tradnl" sz="1600" b="1" kern="1200" noProof="0" dirty="0" smtClean="0">
                          <a:solidFill>
                            <a:schemeClr val="lt1"/>
                          </a:solidFill>
                          <a:latin typeface="+mj-lt"/>
                          <a:ea typeface="+mn-ea"/>
                          <a:cs typeface="+mn-cs"/>
                        </a:rPr>
                        <a:t>Sobre esta</a:t>
                      </a:r>
                      <a:r>
                        <a:rPr lang="es-ES_tradnl" sz="1600" b="1" kern="1200" baseline="0" noProof="0" dirty="0" smtClean="0">
                          <a:solidFill>
                            <a:schemeClr val="lt1"/>
                          </a:solidFill>
                          <a:latin typeface="+mj-lt"/>
                          <a:ea typeface="+mn-ea"/>
                          <a:cs typeface="+mn-cs"/>
                        </a:rPr>
                        <a:t> versión en Español</a:t>
                      </a:r>
                      <a:endParaRPr lang="es-ES_tradnl" sz="1600" b="1" kern="1200" noProof="0" dirty="0">
                        <a:solidFill>
                          <a:schemeClr val="lt1"/>
                        </a:solidFill>
                        <a:latin typeface="+mj-lt"/>
                        <a:ea typeface="+mn-ea"/>
                        <a:cs typeface="+mn-cs"/>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4F5981">
                        <a:alpha val="20000"/>
                      </a:srgbClr>
                    </a:solidFill>
                  </a:tcPr>
                </a:tc>
              </a:tr>
              <a:tr h="12940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700" b="1" noProof="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800" b="1" noProof="0" dirty="0" smtClean="0">
                          <a:solidFill>
                            <a:schemeClr val="tx1"/>
                          </a:solidFill>
                        </a:rPr>
                        <a:t>Esta versión en español del OWASP Top 10 ha sido</a:t>
                      </a:r>
                      <a:r>
                        <a:rPr lang="es-ES_tradnl" sz="800" b="1" baseline="0" noProof="0" dirty="0" smtClean="0">
                          <a:solidFill>
                            <a:schemeClr val="tx1"/>
                          </a:solidFill>
                        </a:rPr>
                        <a:t> posible gracias a la colaboración totalmente voluntaria de:</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s-ES_tradnl" sz="800" baseline="0" noProof="0" dirty="0" smtClean="0">
                          <a:solidFill>
                            <a:schemeClr val="tx2"/>
                          </a:solidFill>
                        </a:rPr>
                        <a:t> Fabio </a:t>
                      </a:r>
                      <a:r>
                        <a:rPr lang="es-ES_tradnl" sz="800" baseline="0" noProof="0" dirty="0" err="1" smtClean="0">
                          <a:solidFill>
                            <a:schemeClr val="tx2"/>
                          </a:solidFill>
                        </a:rPr>
                        <a:t>Cerullo</a:t>
                      </a:r>
                      <a:r>
                        <a:rPr lang="es-ES_tradnl" sz="800" baseline="0" noProof="0" dirty="0" smtClean="0">
                          <a:solidFill>
                            <a:schemeClr val="tx2"/>
                          </a:solidFill>
                        </a:rPr>
                        <a:t> </a:t>
                      </a:r>
                      <a:r>
                        <a:rPr lang="en-US" sz="800" baseline="0" noProof="0" dirty="0" smtClean="0">
                          <a:solidFill>
                            <a:schemeClr val="tx2"/>
                          </a:solidFill>
                        </a:rPr>
                        <a:t>–</a:t>
                      </a:r>
                      <a:r>
                        <a:rPr lang="es-ES_tradnl" sz="800" baseline="0" noProof="0" dirty="0" smtClean="0">
                          <a:solidFill>
                            <a:schemeClr val="tx2"/>
                          </a:solidFill>
                        </a:rPr>
                        <a:t> Coordinador del Proyecto</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s-ES_tradnl" sz="800" baseline="0" noProof="0" dirty="0" smtClean="0">
                          <a:solidFill>
                            <a:schemeClr val="tx2"/>
                          </a:solidFill>
                        </a:rPr>
                        <a:t> Juan </a:t>
                      </a:r>
                      <a:r>
                        <a:rPr lang="es-ES_tradnl" sz="800" baseline="0" noProof="0" dirty="0" err="1" smtClean="0">
                          <a:solidFill>
                            <a:schemeClr val="tx2"/>
                          </a:solidFill>
                        </a:rPr>
                        <a:t>Calderon</a:t>
                      </a:r>
                      <a:r>
                        <a:rPr lang="es-ES_tradnl" sz="800" baseline="0" noProof="0" dirty="0" smtClean="0">
                          <a:solidFill>
                            <a:schemeClr val="tx2"/>
                          </a:solidFill>
                        </a:rPr>
                        <a:t> </a:t>
                      </a:r>
                      <a:r>
                        <a:rPr lang="en-US" sz="800" baseline="0" noProof="0" dirty="0" smtClean="0">
                          <a:solidFill>
                            <a:schemeClr val="tx2"/>
                          </a:solidFill>
                        </a:rPr>
                        <a:t>–</a:t>
                      </a:r>
                      <a:r>
                        <a:rPr lang="es-ES_tradnl" sz="800" baseline="0" noProof="0" dirty="0" smtClean="0">
                          <a:solidFill>
                            <a:schemeClr val="tx2"/>
                          </a:solidFill>
                        </a:rPr>
                        <a:t> Revisor de la Traducción</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s-ES_tradnl" sz="800" baseline="0" noProof="0" dirty="0" err="1" smtClean="0">
                          <a:solidFill>
                            <a:schemeClr val="tx2"/>
                          </a:solidFill>
                        </a:rPr>
                        <a:t>Jose</a:t>
                      </a:r>
                      <a:r>
                        <a:rPr lang="es-ES_tradnl" sz="800" baseline="0" noProof="0" dirty="0" smtClean="0">
                          <a:solidFill>
                            <a:schemeClr val="tx2"/>
                          </a:solidFill>
                        </a:rPr>
                        <a:t> Antonio </a:t>
                      </a:r>
                      <a:r>
                        <a:rPr lang="es-ES_tradnl" sz="800" baseline="0" noProof="0" dirty="0" err="1" smtClean="0">
                          <a:solidFill>
                            <a:schemeClr val="tx2"/>
                          </a:solidFill>
                        </a:rPr>
                        <a:t>Guasch</a:t>
                      </a:r>
                      <a:r>
                        <a:rPr lang="es-ES_tradnl" sz="800" baseline="0" noProof="0" dirty="0" smtClean="0">
                          <a:solidFill>
                            <a:schemeClr val="tx2"/>
                          </a:solidFill>
                        </a:rPr>
                        <a:t> - Traductor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s-ES_tradnl" sz="800" baseline="0" noProof="0" dirty="0" smtClean="0">
                          <a:solidFill>
                            <a:schemeClr val="tx2"/>
                          </a:solidFill>
                        </a:rPr>
                        <a:t> Paulo Cesar Coronado - Traductor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s-ES_tradnl" sz="800" baseline="0" noProof="0" dirty="0" smtClean="0">
                          <a:solidFill>
                            <a:schemeClr val="tx2"/>
                          </a:solidFill>
                        </a:rPr>
                        <a:t> Rodrigo Marcos  - Traductor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s-ES_tradnl" sz="800" baseline="0" noProof="0" dirty="0" smtClean="0">
                          <a:solidFill>
                            <a:schemeClr val="tx2"/>
                          </a:solidFill>
                        </a:rPr>
                        <a:t> Vicente Aguilera - Traductor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s-ES_tradnl" sz="800" baseline="0" noProof="0" dirty="0" smtClean="0">
                          <a:solidFill>
                            <a:schemeClr val="tx2"/>
                          </a:solidFill>
                        </a:rPr>
                        <a:t> Daniel Cabezas Molina - Traductor</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s-ES_tradnl" sz="800" baseline="0" noProof="0" dirty="0" smtClean="0">
                          <a:solidFill>
                            <a:schemeClr val="tx2"/>
                          </a:solidFill>
                        </a:rPr>
                        <a:t> Edgar </a:t>
                      </a:r>
                      <a:r>
                        <a:rPr lang="es-ES_tradnl" sz="800" baseline="0" noProof="0" dirty="0" err="1" smtClean="0">
                          <a:solidFill>
                            <a:schemeClr val="tx2"/>
                          </a:solidFill>
                        </a:rPr>
                        <a:t>Sanchez</a:t>
                      </a:r>
                      <a:r>
                        <a:rPr lang="es-ES_tradnl" sz="800" baseline="0" noProof="0" dirty="0" smtClean="0">
                          <a:solidFill>
                            <a:schemeClr val="tx2"/>
                          </a:solidFill>
                        </a:rPr>
                        <a:t> - Traductor</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800" baseline="0" noProof="0" dirty="0" smtClean="0">
                        <a:solidFill>
                          <a:schemeClr val="tx2"/>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035918145"/>
              </p:ext>
            </p:extLst>
          </p:nvPr>
        </p:nvGraphicFramePr>
        <p:xfrm>
          <a:off x="0" y="1143000"/>
          <a:ext cx="6858000" cy="4343400"/>
        </p:xfrm>
        <a:graphic>
          <a:graphicData uri="http://schemas.openxmlformats.org/drawingml/2006/table">
            <a:tbl>
              <a:tblPr bandRow="1">
                <a:tableStyleId>{D113A9D2-9D6B-4929-AA2D-F23B5EE8CBE7}</a:tableStyleId>
              </a:tblPr>
              <a:tblGrid>
                <a:gridCol w="6858000"/>
              </a:tblGrid>
              <a:tr h="3913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600" b="1" noProof="0" dirty="0" smtClean="0">
                          <a:solidFill>
                            <a:schemeClr val="bg1"/>
                          </a:solidFill>
                          <a:latin typeface="+mj-lt"/>
                        </a:rPr>
                        <a:t>¿Que ha cambiado del 2007 al 2010?</a:t>
                      </a:r>
                      <a:endParaRPr lang="es-ES_tradnl" sz="1600" b="1" noProof="0" dirty="0">
                        <a:solidFill>
                          <a:schemeClr val="bg1"/>
                        </a:solidFill>
                        <a:latin typeface="+mj-lt"/>
                      </a:endParaRPr>
                    </a:p>
                  </a:txBody>
                  <a:tcPr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4F5981">
                        <a:alpha val="20000"/>
                      </a:srgbClr>
                    </a:solidFill>
                  </a:tcPr>
                </a:tc>
              </a:tr>
              <a:tr h="39520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000" baseline="0" noProof="0" dirty="0" smtClean="0">
                        <a:solidFill>
                          <a:schemeClr val="tx2"/>
                        </a:solidFill>
                      </a:endParaRPr>
                    </a:p>
                    <a:p>
                      <a:r>
                        <a:rPr lang="es-ES_tradnl" sz="1000" kern="1200" noProof="0" dirty="0" smtClean="0">
                          <a:solidFill>
                            <a:schemeClr val="tx2"/>
                          </a:solidFill>
                          <a:latin typeface="+mn-lt"/>
                          <a:ea typeface="+mn-ea"/>
                          <a:cs typeface="+mn-cs"/>
                        </a:rPr>
                        <a:t>El escenario de amenazas para aplicaciones de Internet cambia constantemente. Los factores clave en esta evolución son los avances hechos por los atacantes, la liberación de nueva tecnología, así como la instalación de sistemas cada vez más complejos. Para mantener el ritmo, actualizamos periódicamente el OWASP </a:t>
                      </a:r>
                      <a:r>
                        <a:rPr lang="es-ES_tradnl" sz="1000" kern="1200" noProof="0" dirty="0" err="1" smtClean="0">
                          <a:solidFill>
                            <a:schemeClr val="tx2"/>
                          </a:solidFill>
                          <a:latin typeface="+mn-lt"/>
                          <a:ea typeface="+mn-ea"/>
                          <a:cs typeface="+mn-cs"/>
                        </a:rPr>
                        <a:t>Top</a:t>
                      </a:r>
                      <a:r>
                        <a:rPr lang="es-ES_tradnl" sz="1000" kern="1200" noProof="0" dirty="0" smtClean="0">
                          <a:solidFill>
                            <a:schemeClr val="tx2"/>
                          </a:solidFill>
                          <a:latin typeface="+mn-lt"/>
                          <a:ea typeface="+mn-ea"/>
                          <a:cs typeface="+mn-cs"/>
                        </a:rPr>
                        <a:t> 10. En esta versión 2010, hemos hecho tres cambios significativos:</a:t>
                      </a:r>
                    </a:p>
                    <a:p>
                      <a:pPr lvl="0"/>
                      <a:r>
                        <a:rPr lang="es-ES_tradnl" sz="1000" kern="1200" noProof="0" dirty="0" smtClean="0">
                          <a:solidFill>
                            <a:schemeClr val="tx2"/>
                          </a:solidFill>
                          <a:latin typeface="+mn-lt"/>
                          <a:ea typeface="+mn-ea"/>
                          <a:cs typeface="+mn-cs"/>
                        </a:rPr>
                        <a:t>Aclaramos que el </a:t>
                      </a:r>
                      <a:r>
                        <a:rPr lang="es-ES_tradnl" sz="1000" kern="1200" noProof="0" dirty="0" err="1" smtClean="0">
                          <a:solidFill>
                            <a:schemeClr val="tx2"/>
                          </a:solidFill>
                          <a:latin typeface="+mn-lt"/>
                          <a:ea typeface="+mn-ea"/>
                          <a:cs typeface="+mn-cs"/>
                        </a:rPr>
                        <a:t>Top</a:t>
                      </a:r>
                      <a:r>
                        <a:rPr lang="es-ES_tradnl" sz="1000" kern="1200" noProof="0" dirty="0" smtClean="0">
                          <a:solidFill>
                            <a:schemeClr val="tx2"/>
                          </a:solidFill>
                          <a:latin typeface="+mn-lt"/>
                          <a:ea typeface="+mn-ea"/>
                          <a:cs typeface="+mn-cs"/>
                        </a:rPr>
                        <a:t> 10 es acerca del </a:t>
                      </a:r>
                      <a:r>
                        <a:rPr lang="es-ES_tradnl" sz="1000" b="1" kern="1200" noProof="0" dirty="0" err="1" smtClean="0">
                          <a:solidFill>
                            <a:schemeClr val="tx2"/>
                          </a:solidFill>
                          <a:latin typeface="+mn-lt"/>
                          <a:ea typeface="+mn-ea"/>
                          <a:cs typeface="+mn-cs"/>
                        </a:rPr>
                        <a:t>Top</a:t>
                      </a:r>
                      <a:r>
                        <a:rPr lang="es-ES_tradnl" sz="1000" b="1" kern="1200" noProof="0" dirty="0" smtClean="0">
                          <a:solidFill>
                            <a:schemeClr val="tx2"/>
                          </a:solidFill>
                          <a:latin typeface="+mn-lt"/>
                          <a:ea typeface="+mn-ea"/>
                          <a:cs typeface="+mn-cs"/>
                        </a:rPr>
                        <a:t> 10 de riesgos</a:t>
                      </a:r>
                      <a:r>
                        <a:rPr lang="es-ES_tradnl" sz="1000" kern="1200" noProof="0" dirty="0" smtClean="0">
                          <a:solidFill>
                            <a:schemeClr val="tx2"/>
                          </a:solidFill>
                          <a:latin typeface="+mn-lt"/>
                          <a:ea typeface="+mn-ea"/>
                          <a:cs typeface="+mn-cs"/>
                        </a:rPr>
                        <a:t>, no el </a:t>
                      </a:r>
                      <a:r>
                        <a:rPr lang="es-ES_tradnl" sz="1000" kern="1200" noProof="0" dirty="0" err="1" smtClean="0">
                          <a:solidFill>
                            <a:schemeClr val="tx2"/>
                          </a:solidFill>
                          <a:latin typeface="+mn-lt"/>
                          <a:ea typeface="+mn-ea"/>
                          <a:cs typeface="+mn-cs"/>
                        </a:rPr>
                        <a:t>Top</a:t>
                      </a:r>
                      <a:r>
                        <a:rPr lang="es-ES_tradnl" sz="1000" kern="1200" noProof="0" dirty="0" smtClean="0">
                          <a:solidFill>
                            <a:schemeClr val="tx2"/>
                          </a:solidFill>
                          <a:latin typeface="+mn-lt"/>
                          <a:ea typeface="+mn-ea"/>
                          <a:cs typeface="+mn-cs"/>
                        </a:rPr>
                        <a:t> 10 de las debilidades más comunes. Vea los detalles en la página </a:t>
                      </a:r>
                      <a:r>
                        <a:rPr lang="es-ES_tradnl" sz="1000" i="1" kern="1200" noProof="0" dirty="0" smtClean="0">
                          <a:solidFill>
                            <a:schemeClr val="tx2"/>
                          </a:solidFill>
                          <a:latin typeface="+mn-lt"/>
                          <a:ea typeface="+mn-ea"/>
                          <a:cs typeface="+mn-cs"/>
                        </a:rPr>
                        <a:t>“Riesgos de seguridad en aplicaciones”</a:t>
                      </a:r>
                      <a:r>
                        <a:rPr lang="es-ES_tradnl" sz="1000" kern="1200" noProof="0" dirty="0" smtClean="0">
                          <a:solidFill>
                            <a:schemeClr val="tx2"/>
                          </a:solidFill>
                          <a:latin typeface="+mn-lt"/>
                          <a:ea typeface="+mn-ea"/>
                          <a:cs typeface="+mn-cs"/>
                        </a:rPr>
                        <a:t> más abajo.</a:t>
                      </a:r>
                    </a:p>
                    <a:p>
                      <a:pPr lvl="0"/>
                      <a:r>
                        <a:rPr lang="es-ES_tradnl" sz="1000" kern="1200" noProof="0" dirty="0" smtClean="0">
                          <a:solidFill>
                            <a:schemeClr val="tx2"/>
                          </a:solidFill>
                          <a:latin typeface="+mn-lt"/>
                          <a:ea typeface="+mn-ea"/>
                          <a:cs typeface="+mn-cs"/>
                        </a:rPr>
                        <a:t>Cambiamos nuestra metodología de clasificación para estimar el riesgo, en lugar de basarnos solamente en la frecuencia de la debilidad asociada. Esto ha afectado el orden del </a:t>
                      </a:r>
                      <a:r>
                        <a:rPr lang="es-ES_tradnl" sz="1000" kern="1200" noProof="0" dirty="0" err="1" smtClean="0">
                          <a:solidFill>
                            <a:schemeClr val="tx2"/>
                          </a:solidFill>
                          <a:latin typeface="+mn-lt"/>
                          <a:ea typeface="+mn-ea"/>
                          <a:cs typeface="+mn-cs"/>
                        </a:rPr>
                        <a:t>Top</a:t>
                      </a:r>
                      <a:r>
                        <a:rPr lang="es-ES_tradnl" sz="1000" kern="1200" noProof="0" dirty="0" smtClean="0">
                          <a:solidFill>
                            <a:schemeClr val="tx2"/>
                          </a:solidFill>
                          <a:latin typeface="+mn-lt"/>
                          <a:ea typeface="+mn-ea"/>
                          <a:cs typeface="+mn-cs"/>
                        </a:rPr>
                        <a:t> 10, como puede ver en la tabla más abajo.</a:t>
                      </a:r>
                    </a:p>
                    <a:p>
                      <a:pPr lvl="0"/>
                      <a:r>
                        <a:rPr lang="es-ES_tradnl" sz="1000" kern="1200" noProof="0" dirty="0" smtClean="0">
                          <a:solidFill>
                            <a:schemeClr val="tx2"/>
                          </a:solidFill>
                          <a:latin typeface="+mn-lt"/>
                          <a:ea typeface="+mn-ea"/>
                          <a:cs typeface="+mn-cs"/>
                        </a:rPr>
                        <a:t>Reemplazamos dos elementos de la lista con dos nuevos elementos:</a:t>
                      </a:r>
                    </a:p>
                    <a:p>
                      <a:pPr lvl="1">
                        <a:buFont typeface="Arial"/>
                        <a:buChar char="•"/>
                      </a:pPr>
                      <a:r>
                        <a:rPr lang="es-ES_tradnl" sz="1000" kern="1200" noProof="0" dirty="0" smtClean="0">
                          <a:solidFill>
                            <a:schemeClr val="tx2"/>
                          </a:solidFill>
                          <a:latin typeface="+mn-lt"/>
                          <a:ea typeface="+mn-ea"/>
                          <a:cs typeface="+mn-cs"/>
                        </a:rPr>
                        <a:t> AGREGADO: A6 </a:t>
                      </a:r>
                      <a:r>
                        <a:rPr lang="es-ES_tradnl" sz="1000" kern="1200" noProof="0" dirty="0" err="1" smtClean="0">
                          <a:solidFill>
                            <a:schemeClr val="tx2"/>
                          </a:solidFill>
                          <a:latin typeface="+mn-lt"/>
                          <a:ea typeface="+mn-ea"/>
                          <a:cs typeface="+mn-cs"/>
                        </a:rPr>
                        <a:t>–</a:t>
                      </a:r>
                      <a:r>
                        <a:rPr lang="es-ES_tradnl" sz="1000" kern="1200" noProof="0" dirty="0" smtClean="0">
                          <a:solidFill>
                            <a:schemeClr val="tx2"/>
                          </a:solidFill>
                          <a:latin typeface="+mn-lt"/>
                          <a:ea typeface="+mn-ea"/>
                          <a:cs typeface="+mn-cs"/>
                        </a:rPr>
                        <a:t> Defectuosa configuración de seguridad. Este problema fue A10 en el </a:t>
                      </a:r>
                      <a:r>
                        <a:rPr lang="es-ES_tradnl" sz="1000" kern="1200" noProof="0" dirty="0" err="1" smtClean="0">
                          <a:solidFill>
                            <a:schemeClr val="tx2"/>
                          </a:solidFill>
                          <a:latin typeface="+mn-lt"/>
                          <a:ea typeface="+mn-ea"/>
                          <a:cs typeface="+mn-cs"/>
                        </a:rPr>
                        <a:t>Top</a:t>
                      </a:r>
                      <a:r>
                        <a:rPr lang="es-ES_tradnl" sz="1000" kern="1200" noProof="0" dirty="0" smtClean="0">
                          <a:solidFill>
                            <a:schemeClr val="tx2"/>
                          </a:solidFill>
                          <a:latin typeface="+mn-lt"/>
                          <a:ea typeface="+mn-ea"/>
                          <a:cs typeface="+mn-cs"/>
                        </a:rPr>
                        <a:t> 10 del 2004: Administración insegura de configuración, pero fue abandonado en el 2007 porque no fue considerado un problema de software. Sin embargo, desde una perspectiva de riesgo organizacional y prevalencia, claramente merece una re-inclusión en el </a:t>
                      </a:r>
                      <a:r>
                        <a:rPr lang="es-ES_tradnl" sz="1000" kern="1200" noProof="0" dirty="0" err="1" smtClean="0">
                          <a:solidFill>
                            <a:schemeClr val="tx2"/>
                          </a:solidFill>
                          <a:latin typeface="+mn-lt"/>
                          <a:ea typeface="+mn-ea"/>
                          <a:cs typeface="+mn-cs"/>
                        </a:rPr>
                        <a:t>Top</a:t>
                      </a:r>
                      <a:r>
                        <a:rPr lang="es-ES_tradnl" sz="1000" kern="1200" noProof="0" dirty="0" smtClean="0">
                          <a:solidFill>
                            <a:schemeClr val="tx2"/>
                          </a:solidFill>
                          <a:latin typeface="+mn-lt"/>
                          <a:ea typeface="+mn-ea"/>
                          <a:cs typeface="+mn-cs"/>
                        </a:rPr>
                        <a:t> 10; así que ahora está de vuelta.</a:t>
                      </a:r>
                    </a:p>
                    <a:p>
                      <a:pPr lvl="1">
                        <a:buFont typeface="Arial"/>
                        <a:buChar char="•"/>
                      </a:pPr>
                      <a:r>
                        <a:rPr lang="es-ES_tradnl" sz="1000" kern="1200" noProof="0" dirty="0" smtClean="0">
                          <a:solidFill>
                            <a:schemeClr val="tx2"/>
                          </a:solidFill>
                          <a:latin typeface="+mn-lt"/>
                          <a:ea typeface="+mn-ea"/>
                          <a:cs typeface="+mn-cs"/>
                        </a:rPr>
                        <a:t> AGREGADO: A10 </a:t>
                      </a:r>
                      <a:r>
                        <a:rPr lang="es-ES_tradnl" sz="1000" kern="1200" noProof="0" dirty="0" err="1" smtClean="0">
                          <a:solidFill>
                            <a:schemeClr val="tx2"/>
                          </a:solidFill>
                          <a:latin typeface="+mn-lt"/>
                          <a:ea typeface="+mn-ea"/>
                          <a:cs typeface="+mn-cs"/>
                        </a:rPr>
                        <a:t>–</a:t>
                      </a:r>
                      <a:r>
                        <a:rPr lang="es-ES_tradnl" sz="1000" kern="1200" noProof="0" dirty="0" smtClean="0">
                          <a:solidFill>
                            <a:schemeClr val="tx2"/>
                          </a:solidFill>
                          <a:latin typeface="+mn-lt"/>
                          <a:ea typeface="+mn-ea"/>
                          <a:cs typeface="+mn-cs"/>
                        </a:rPr>
                        <a:t> Redirecciones y reenvíos no validados. Este problema está haciendo su debut en el </a:t>
                      </a:r>
                      <a:r>
                        <a:rPr lang="es-ES_tradnl" sz="1000" kern="1200" noProof="0" dirty="0" err="1" smtClean="0">
                          <a:solidFill>
                            <a:schemeClr val="tx2"/>
                          </a:solidFill>
                          <a:latin typeface="+mn-lt"/>
                          <a:ea typeface="+mn-ea"/>
                          <a:cs typeface="+mn-cs"/>
                        </a:rPr>
                        <a:t>Top</a:t>
                      </a:r>
                      <a:r>
                        <a:rPr lang="es-ES_tradnl" sz="1000" kern="1200" noProof="0" dirty="0" smtClean="0">
                          <a:solidFill>
                            <a:schemeClr val="tx2"/>
                          </a:solidFill>
                          <a:latin typeface="+mn-lt"/>
                          <a:ea typeface="+mn-ea"/>
                          <a:cs typeface="+mn-cs"/>
                        </a:rPr>
                        <a:t> 10. La evidencia muestra que este problema relativamente desconocido está difundido y puede causar daño significativo.</a:t>
                      </a:r>
                    </a:p>
                    <a:p>
                      <a:pPr lvl="1">
                        <a:buFont typeface="Arial"/>
                        <a:buChar char="•"/>
                      </a:pPr>
                      <a:r>
                        <a:rPr lang="es-ES_tradnl" sz="1000" kern="1200" noProof="0" dirty="0" smtClean="0">
                          <a:solidFill>
                            <a:schemeClr val="tx2"/>
                          </a:solidFill>
                          <a:latin typeface="+mn-lt"/>
                          <a:ea typeface="+mn-ea"/>
                          <a:cs typeface="+mn-cs"/>
                        </a:rPr>
                        <a:t> REMOVIDO: A3 </a:t>
                      </a:r>
                      <a:r>
                        <a:rPr lang="es-ES_tradnl" sz="1000" kern="1200" noProof="0" dirty="0" err="1" smtClean="0">
                          <a:solidFill>
                            <a:schemeClr val="tx2"/>
                          </a:solidFill>
                          <a:latin typeface="+mn-lt"/>
                          <a:ea typeface="+mn-ea"/>
                          <a:cs typeface="+mn-cs"/>
                        </a:rPr>
                        <a:t>–</a:t>
                      </a:r>
                      <a:r>
                        <a:rPr lang="es-ES_tradnl" sz="1000" kern="1200" noProof="0" dirty="0" smtClean="0">
                          <a:solidFill>
                            <a:schemeClr val="tx2"/>
                          </a:solidFill>
                          <a:latin typeface="+mn-lt"/>
                          <a:ea typeface="+mn-ea"/>
                          <a:cs typeface="+mn-cs"/>
                        </a:rPr>
                        <a:t> Ejecución maliciosa de ficheros. Este es aún un problema significativo en muchos ambientes diferentes. Sin embargo, su prevalencia en el 2007 fue inflada por el gran número de aplicaciones PHP que tenían este problema. PHP ahora contiene una configuración más segura por omisión, lo que ha disminuido la prevalencia de este problema.</a:t>
                      </a:r>
                    </a:p>
                    <a:p>
                      <a:pPr lvl="1">
                        <a:buFont typeface="Arial"/>
                        <a:buChar char="•"/>
                      </a:pPr>
                      <a:r>
                        <a:rPr lang="es-ES_tradnl" sz="1000" kern="1200" noProof="0" dirty="0" smtClean="0">
                          <a:solidFill>
                            <a:schemeClr val="tx2"/>
                          </a:solidFill>
                          <a:latin typeface="+mn-lt"/>
                          <a:ea typeface="+mn-ea"/>
                          <a:cs typeface="+mn-cs"/>
                        </a:rPr>
                        <a:t> REMOVIDO: A6 </a:t>
                      </a:r>
                      <a:r>
                        <a:rPr lang="es-ES_tradnl" sz="1000" kern="1200" noProof="0" dirty="0" err="1" smtClean="0">
                          <a:solidFill>
                            <a:schemeClr val="tx2"/>
                          </a:solidFill>
                          <a:latin typeface="+mn-lt"/>
                          <a:ea typeface="+mn-ea"/>
                          <a:cs typeface="+mn-cs"/>
                        </a:rPr>
                        <a:t>–</a:t>
                      </a:r>
                      <a:r>
                        <a:rPr lang="es-ES_tradnl" sz="1000" kern="1200" noProof="0" dirty="0" smtClean="0">
                          <a:solidFill>
                            <a:schemeClr val="tx2"/>
                          </a:solidFill>
                          <a:latin typeface="+mn-lt"/>
                          <a:ea typeface="+mn-ea"/>
                          <a:cs typeface="+mn-cs"/>
                        </a:rPr>
                        <a:t> Filtrado de información y manejo inapropiado de errores. Este problema es extremadamente prevalente, pero el impacto de mostrar la pila de llamadas y la información de mensajes de error típicamente es mínimo. Con la adición de la Mala configuración de seguridad este año, la configuración apropiada del manejo de errores constituye una buena parte de configurar de manera segura sus aplicaciones y servidores.</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3" name="Table 72"/>
          <p:cNvGraphicFramePr>
            <a:graphicFrameLocks noGrp="1"/>
          </p:cNvGraphicFramePr>
          <p:nvPr/>
        </p:nvGraphicFramePr>
        <p:xfrm>
          <a:off x="0" y="5348443"/>
          <a:ext cx="6858000" cy="3795557"/>
        </p:xfrm>
        <a:graphic>
          <a:graphicData uri="http://schemas.openxmlformats.org/drawingml/2006/table">
            <a:tbl>
              <a:tblPr>
                <a:tableStyleId>{D113A9D2-9D6B-4929-AA2D-F23B5EE8CBE7}</a:tableStyleId>
              </a:tblPr>
              <a:tblGrid>
                <a:gridCol w="3429000"/>
                <a:gridCol w="3429000"/>
              </a:tblGrid>
              <a:tr h="351833">
                <a:tc>
                  <a:txBody>
                    <a:bodyPr/>
                    <a:lstStyle/>
                    <a:p>
                      <a:pPr algn="ctr"/>
                      <a:r>
                        <a:rPr lang="es-ES_tradnl" sz="1600" b="1" noProof="0" dirty="0" smtClean="0">
                          <a:latin typeface="+mj-lt"/>
                        </a:rPr>
                        <a:t>OWASP </a:t>
                      </a:r>
                      <a:r>
                        <a:rPr lang="es-ES_tradnl" sz="1600" b="1" noProof="0" dirty="0" err="1" smtClean="0">
                          <a:latin typeface="+mj-lt"/>
                        </a:rPr>
                        <a:t>Top</a:t>
                      </a:r>
                      <a:r>
                        <a:rPr lang="es-ES_tradnl" sz="1600" b="1" noProof="0" dirty="0" smtClean="0">
                          <a:latin typeface="+mj-lt"/>
                        </a:rPr>
                        <a:t> 10 </a:t>
                      </a:r>
                      <a:r>
                        <a:rPr lang="es-ES_tradnl" sz="1600" b="1" noProof="0" dirty="0" err="1" smtClean="0">
                          <a:latin typeface="+mj-lt"/>
                        </a:rPr>
                        <a:t>–</a:t>
                      </a:r>
                      <a:r>
                        <a:rPr lang="es-ES_tradnl" sz="1600" b="1" noProof="0" dirty="0" smtClean="0">
                          <a:latin typeface="+mj-lt"/>
                        </a:rPr>
                        <a:t> 2007 (Previo)</a:t>
                      </a:r>
                      <a:endParaRPr lang="es-ES_tradnl" sz="1600" b="1" noProof="0" dirty="0">
                        <a:latin typeface="+mj-lt"/>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4F5981">
                        <a:alpha val="20000"/>
                      </a:srgbClr>
                    </a:solidFill>
                  </a:tcPr>
                </a:tc>
                <a:tc>
                  <a:txBody>
                    <a:bodyPr/>
                    <a:lstStyle/>
                    <a:p>
                      <a:pPr algn="ctr"/>
                      <a:r>
                        <a:rPr lang="es-ES_tradnl" sz="1600" b="1" noProof="0" smtClean="0">
                          <a:latin typeface="+mj-lt"/>
                        </a:rPr>
                        <a:t>OWASP Top 10 – 2010 </a:t>
                      </a:r>
                      <a:r>
                        <a:rPr lang="es-ES_tradnl" sz="1600" b="1" baseline="0" noProof="0" smtClean="0">
                          <a:latin typeface="+mj-lt"/>
                        </a:rPr>
                        <a:t>(Nuevo)</a:t>
                      </a:r>
                      <a:endParaRPr lang="es-ES_tradnl" sz="1600" b="1" noProof="0">
                        <a:latin typeface="+mj-lt"/>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4F5981">
                        <a:alpha val="20000"/>
                      </a:srgbClr>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noProof="0" dirty="0" smtClean="0">
                          <a:solidFill>
                            <a:schemeClr val="tx1"/>
                          </a:solidFill>
                        </a:rPr>
                        <a:t>A2 </a:t>
                      </a:r>
                      <a:r>
                        <a:rPr lang="es-ES_tradnl" sz="1000" b="1" noProof="0" dirty="0" err="1" smtClean="0">
                          <a:solidFill>
                            <a:schemeClr val="tx1"/>
                          </a:solidFill>
                        </a:rPr>
                        <a:t>–</a:t>
                      </a:r>
                      <a:r>
                        <a:rPr lang="es-ES_tradnl" sz="1000" b="1" noProof="0" dirty="0" smtClean="0">
                          <a:solidFill>
                            <a:schemeClr val="tx1"/>
                          </a:solidFill>
                        </a:rPr>
                        <a:t> Fallas de inyección</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noProof="0" dirty="0" smtClean="0">
                          <a:solidFill>
                            <a:schemeClr val="tx1"/>
                          </a:solidFill>
                        </a:rPr>
                        <a:t>A1 </a:t>
                      </a:r>
                      <a:r>
                        <a:rPr lang="es-ES_tradnl" sz="1000" b="1" noProof="0" dirty="0" err="1" smtClean="0">
                          <a:solidFill>
                            <a:schemeClr val="tx1"/>
                          </a:solidFill>
                        </a:rPr>
                        <a:t>–</a:t>
                      </a:r>
                      <a:r>
                        <a:rPr lang="es-ES_tradnl" sz="1000" b="1" noProof="0" dirty="0" smtClean="0">
                          <a:solidFill>
                            <a:schemeClr val="tx1"/>
                          </a:solidFill>
                        </a:rPr>
                        <a:t> Inyección</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r>
                        <a:rPr lang="es-ES_tradnl" sz="1000" b="1" kern="1200" noProof="0" dirty="0" smtClean="0">
                          <a:solidFill>
                            <a:schemeClr val="tx1"/>
                          </a:solidFill>
                          <a:latin typeface="+mj-lt"/>
                          <a:ea typeface="+mn-ea"/>
                          <a:cs typeface="+mn-cs"/>
                        </a:rPr>
                        <a:t>A1 </a:t>
                      </a:r>
                      <a:r>
                        <a:rPr lang="es-ES_tradnl" sz="1000" b="1" kern="1200" noProof="0" dirty="0" err="1" smtClean="0">
                          <a:solidFill>
                            <a:schemeClr val="tx1"/>
                          </a:solidFill>
                          <a:latin typeface="+mj-lt"/>
                          <a:ea typeface="+mn-ea"/>
                          <a:cs typeface="+mn-cs"/>
                        </a:rPr>
                        <a:t>–</a:t>
                      </a:r>
                      <a:r>
                        <a:rPr lang="es-ES_tradnl" sz="1000" b="1" kern="1200" noProof="0" dirty="0" smtClean="0">
                          <a:solidFill>
                            <a:schemeClr val="tx1"/>
                          </a:solidFill>
                          <a:latin typeface="+mj-lt"/>
                          <a:ea typeface="+mn-ea"/>
                          <a:cs typeface="+mn-cs"/>
                        </a:rPr>
                        <a:t> Secuencia de Comandos en Sitios Cruzados </a:t>
                      </a:r>
                      <a:r>
                        <a:rPr lang="es-ES_tradnl" sz="1000" b="1" kern="1200" baseline="0" noProof="0" dirty="0" smtClean="0">
                          <a:solidFill>
                            <a:schemeClr val="tx1"/>
                          </a:solidFill>
                          <a:latin typeface="+mj-lt"/>
                          <a:ea typeface="+mn-ea"/>
                          <a:cs typeface="+mn-cs"/>
                        </a:rPr>
                        <a:t>(XSS)</a:t>
                      </a:r>
                      <a:endParaRPr lang="es-ES_tradnl" sz="1000" b="1" kern="1200" noProof="0" dirty="0">
                        <a:solidFill>
                          <a:schemeClr val="tx1"/>
                        </a:solidFill>
                        <a:latin typeface="+mj-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_tradnl" sz="1000" b="1" kern="1200" noProof="0" dirty="0" smtClean="0">
                          <a:solidFill>
                            <a:schemeClr val="tx1"/>
                          </a:solidFill>
                          <a:latin typeface="+mj-lt"/>
                          <a:ea typeface="+mn-ea"/>
                          <a:cs typeface="+mn-cs"/>
                        </a:rPr>
                        <a:t>A2 </a:t>
                      </a:r>
                      <a:r>
                        <a:rPr lang="es-ES_tradnl" sz="1000" b="1" kern="1200" noProof="0" dirty="0" err="1" smtClean="0">
                          <a:solidFill>
                            <a:schemeClr val="tx1"/>
                          </a:solidFill>
                          <a:latin typeface="+mj-lt"/>
                          <a:ea typeface="+mn-ea"/>
                          <a:cs typeface="+mn-cs"/>
                        </a:rPr>
                        <a:t>–</a:t>
                      </a:r>
                      <a:r>
                        <a:rPr lang="es-ES_tradnl" sz="1000" b="1" kern="1200" noProof="0" dirty="0" smtClean="0">
                          <a:solidFill>
                            <a:schemeClr val="tx1"/>
                          </a:solidFill>
                          <a:latin typeface="+mj-lt"/>
                          <a:ea typeface="+mn-ea"/>
                          <a:cs typeface="+mn-cs"/>
                        </a:rPr>
                        <a:t> Secuencia de Comandos en Sitios Cruzados (XSS)</a:t>
                      </a:r>
                      <a:endParaRPr lang="es-ES_tradnl" sz="1000" b="1" kern="1200" noProof="0" dirty="0">
                        <a:solidFill>
                          <a:schemeClr val="tx1"/>
                        </a:solidFill>
                        <a:latin typeface="+mj-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A7 </a:t>
                      </a:r>
                      <a:r>
                        <a:rPr lang="es-ES_tradnl" sz="1000" b="1" kern="1200" noProof="0" dirty="0" err="1" smtClean="0">
                          <a:solidFill>
                            <a:schemeClr val="tx1"/>
                          </a:solidFill>
                          <a:latin typeface="+mn-lt"/>
                          <a:ea typeface="+mn-ea"/>
                          <a:cs typeface="+mn-cs"/>
                        </a:rPr>
                        <a:t>–</a:t>
                      </a:r>
                      <a:r>
                        <a:rPr lang="es-ES_tradnl" sz="1000" b="1" kern="1200" noProof="0" dirty="0" smtClean="0">
                          <a:solidFill>
                            <a:schemeClr val="tx1"/>
                          </a:solidFill>
                          <a:latin typeface="+mn-lt"/>
                          <a:ea typeface="+mn-ea"/>
                          <a:cs typeface="+mn-cs"/>
                        </a:rPr>
                        <a:t> </a:t>
                      </a:r>
                      <a:r>
                        <a:rPr lang="en-US" sz="1000" b="1" kern="1200" noProof="0" dirty="0" err="1" smtClean="0">
                          <a:solidFill>
                            <a:schemeClr val="tx1"/>
                          </a:solidFill>
                          <a:latin typeface="+mn-lt"/>
                          <a:ea typeface="+mn-ea"/>
                          <a:cs typeface="+mn-cs"/>
                        </a:rPr>
                        <a:t>Pérdida</a:t>
                      </a:r>
                      <a:r>
                        <a:rPr lang="en-US" sz="1000" b="1" kern="1200" noProof="0" dirty="0" smtClean="0">
                          <a:solidFill>
                            <a:schemeClr val="tx1"/>
                          </a:solidFill>
                          <a:latin typeface="+mn-lt"/>
                          <a:ea typeface="+mn-ea"/>
                          <a:cs typeface="+mn-cs"/>
                        </a:rPr>
                        <a:t> de </a:t>
                      </a:r>
                      <a:r>
                        <a:rPr lang="en-US" sz="1000" b="1" kern="1200" noProof="0" dirty="0" err="1" smtClean="0">
                          <a:solidFill>
                            <a:schemeClr val="tx1"/>
                          </a:solidFill>
                          <a:latin typeface="+mn-lt"/>
                          <a:ea typeface="+mn-ea"/>
                          <a:cs typeface="+mn-cs"/>
                        </a:rPr>
                        <a:t>Autenticación</a:t>
                      </a:r>
                      <a:r>
                        <a:rPr lang="en-US" sz="1000" b="1" kern="1200" noProof="0" dirty="0" smtClean="0">
                          <a:solidFill>
                            <a:schemeClr val="tx1"/>
                          </a:solidFill>
                          <a:latin typeface="+mn-lt"/>
                          <a:ea typeface="+mn-ea"/>
                          <a:cs typeface="+mn-cs"/>
                        </a:rPr>
                        <a:t> </a:t>
                      </a:r>
                      <a:r>
                        <a:rPr lang="en-US" sz="1000" b="1" kern="1200" noProof="0" dirty="0" err="1" smtClean="0">
                          <a:solidFill>
                            <a:schemeClr val="tx1"/>
                          </a:solidFill>
                          <a:latin typeface="+mn-lt"/>
                          <a:ea typeface="+mn-ea"/>
                          <a:cs typeface="+mn-cs"/>
                        </a:rPr>
                        <a:t>y</a:t>
                      </a:r>
                      <a:r>
                        <a:rPr lang="en-US" sz="1000" b="1" kern="1200" noProof="0" dirty="0" smtClean="0">
                          <a:solidFill>
                            <a:schemeClr val="tx1"/>
                          </a:solidFill>
                          <a:latin typeface="+mn-lt"/>
                          <a:ea typeface="+mn-ea"/>
                          <a:cs typeface="+mn-cs"/>
                        </a:rPr>
                        <a:t> </a:t>
                      </a:r>
                      <a:r>
                        <a:rPr lang="en-US" sz="1000" b="1" kern="1200" noProof="0" dirty="0" err="1" smtClean="0">
                          <a:solidFill>
                            <a:schemeClr val="tx1"/>
                          </a:solidFill>
                          <a:latin typeface="+mn-lt"/>
                          <a:ea typeface="+mn-ea"/>
                          <a:cs typeface="+mn-cs"/>
                        </a:rPr>
                        <a:t>Gestión</a:t>
                      </a:r>
                      <a:r>
                        <a:rPr lang="en-US" sz="1000" b="1" kern="1200" noProof="0" dirty="0" smtClean="0">
                          <a:solidFill>
                            <a:schemeClr val="tx1"/>
                          </a:solidFill>
                          <a:latin typeface="+mn-lt"/>
                          <a:ea typeface="+mn-ea"/>
                          <a:cs typeface="+mn-cs"/>
                        </a:rPr>
                        <a:t> de </a:t>
                      </a:r>
                      <a:r>
                        <a:rPr lang="en-US" sz="1000" b="1" kern="1200" noProof="0" dirty="0" err="1" smtClean="0">
                          <a:solidFill>
                            <a:schemeClr val="tx1"/>
                          </a:solidFill>
                          <a:latin typeface="+mn-lt"/>
                          <a:ea typeface="+mn-ea"/>
                          <a:cs typeface="+mn-cs"/>
                        </a:rPr>
                        <a:t>Sesiones</a:t>
                      </a:r>
                      <a:endParaRPr lang="en-US" sz="1000" b="1" kern="1200" noProof="0" dirty="0" smtClean="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A3 </a:t>
                      </a:r>
                      <a:r>
                        <a:rPr lang="es-ES_tradnl" sz="1000" b="1" kern="1200" noProof="0" dirty="0" err="1" smtClean="0">
                          <a:solidFill>
                            <a:schemeClr val="tx1"/>
                          </a:solidFill>
                          <a:latin typeface="+mn-lt"/>
                          <a:ea typeface="+mn-ea"/>
                          <a:cs typeface="+mn-cs"/>
                        </a:rPr>
                        <a:t>–</a:t>
                      </a:r>
                      <a:r>
                        <a:rPr lang="es-ES_tradnl" sz="1000" b="1" kern="1200" noProof="0" dirty="0" smtClean="0">
                          <a:solidFill>
                            <a:schemeClr val="tx1"/>
                          </a:solidFill>
                          <a:latin typeface="+mn-lt"/>
                          <a:ea typeface="+mn-ea"/>
                          <a:cs typeface="+mn-cs"/>
                        </a:rPr>
                        <a:t> </a:t>
                      </a:r>
                      <a:r>
                        <a:rPr lang="en-US" sz="1000" b="1" kern="1200" noProof="0" dirty="0" err="1" smtClean="0">
                          <a:solidFill>
                            <a:schemeClr val="tx1"/>
                          </a:solidFill>
                          <a:latin typeface="+mn-lt"/>
                          <a:ea typeface="+mn-ea"/>
                          <a:cs typeface="+mn-cs"/>
                        </a:rPr>
                        <a:t>Pérdida</a:t>
                      </a:r>
                      <a:r>
                        <a:rPr lang="en-US" sz="1000" b="1" kern="1200" noProof="0" dirty="0" smtClean="0">
                          <a:solidFill>
                            <a:schemeClr val="tx1"/>
                          </a:solidFill>
                          <a:latin typeface="+mn-lt"/>
                          <a:ea typeface="+mn-ea"/>
                          <a:cs typeface="+mn-cs"/>
                        </a:rPr>
                        <a:t> de </a:t>
                      </a:r>
                      <a:r>
                        <a:rPr lang="en-US" sz="1000" b="1" kern="1200" noProof="0" dirty="0" err="1" smtClean="0">
                          <a:solidFill>
                            <a:schemeClr val="tx1"/>
                          </a:solidFill>
                          <a:latin typeface="+mn-lt"/>
                          <a:ea typeface="+mn-ea"/>
                          <a:cs typeface="+mn-cs"/>
                        </a:rPr>
                        <a:t>Autenticación</a:t>
                      </a:r>
                      <a:r>
                        <a:rPr lang="en-US" sz="1000" b="1" kern="1200" noProof="0" dirty="0" smtClean="0">
                          <a:solidFill>
                            <a:schemeClr val="tx1"/>
                          </a:solidFill>
                          <a:latin typeface="+mn-lt"/>
                          <a:ea typeface="+mn-ea"/>
                          <a:cs typeface="+mn-cs"/>
                        </a:rPr>
                        <a:t> </a:t>
                      </a:r>
                      <a:r>
                        <a:rPr lang="en-US" sz="1000" b="1" kern="1200" noProof="0" dirty="0" err="1" smtClean="0">
                          <a:solidFill>
                            <a:schemeClr val="tx1"/>
                          </a:solidFill>
                          <a:latin typeface="+mn-lt"/>
                          <a:ea typeface="+mn-ea"/>
                          <a:cs typeface="+mn-cs"/>
                        </a:rPr>
                        <a:t>y</a:t>
                      </a:r>
                      <a:r>
                        <a:rPr lang="en-US" sz="1000" b="1" kern="1200" noProof="0" dirty="0" smtClean="0">
                          <a:solidFill>
                            <a:schemeClr val="tx1"/>
                          </a:solidFill>
                          <a:latin typeface="+mn-lt"/>
                          <a:ea typeface="+mn-ea"/>
                          <a:cs typeface="+mn-cs"/>
                        </a:rPr>
                        <a:t> </a:t>
                      </a:r>
                      <a:r>
                        <a:rPr lang="en-US" sz="1000" b="1" kern="1200" noProof="0" dirty="0" err="1" smtClean="0">
                          <a:solidFill>
                            <a:schemeClr val="tx1"/>
                          </a:solidFill>
                          <a:latin typeface="+mn-lt"/>
                          <a:ea typeface="+mn-ea"/>
                          <a:cs typeface="+mn-cs"/>
                        </a:rPr>
                        <a:t>Gestión</a:t>
                      </a:r>
                      <a:r>
                        <a:rPr lang="en-US" sz="1000" b="1" kern="1200" noProof="0" dirty="0" smtClean="0">
                          <a:solidFill>
                            <a:schemeClr val="tx1"/>
                          </a:solidFill>
                          <a:latin typeface="+mn-lt"/>
                          <a:ea typeface="+mn-ea"/>
                          <a:cs typeface="+mn-cs"/>
                        </a:rPr>
                        <a:t> de </a:t>
                      </a:r>
                      <a:r>
                        <a:rPr lang="en-US" sz="1000" b="1" kern="1200" noProof="0" dirty="0" err="1" smtClean="0">
                          <a:solidFill>
                            <a:schemeClr val="tx1"/>
                          </a:solidFill>
                          <a:latin typeface="+mn-lt"/>
                          <a:ea typeface="+mn-ea"/>
                          <a:cs typeface="+mn-cs"/>
                        </a:rPr>
                        <a:t>Sesiones</a:t>
                      </a:r>
                      <a:endParaRPr lang="es-ES_tradnl" sz="1000" b="1" kern="1200" noProof="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A4 </a:t>
                      </a:r>
                      <a:r>
                        <a:rPr lang="es-ES_tradnl" sz="1000" b="1" kern="1200" noProof="0" dirty="0" err="1" smtClean="0">
                          <a:solidFill>
                            <a:schemeClr val="tx1"/>
                          </a:solidFill>
                          <a:latin typeface="+mn-lt"/>
                          <a:ea typeface="+mn-ea"/>
                          <a:cs typeface="+mn-cs"/>
                        </a:rPr>
                        <a:t>–</a:t>
                      </a:r>
                      <a:r>
                        <a:rPr lang="es-ES_tradnl" sz="1000" b="1" kern="1200" noProof="0" dirty="0" smtClean="0">
                          <a:solidFill>
                            <a:schemeClr val="tx1"/>
                          </a:solidFill>
                          <a:latin typeface="+mn-lt"/>
                          <a:ea typeface="+mn-ea"/>
                          <a:cs typeface="+mn-cs"/>
                        </a:rPr>
                        <a:t> Referencia Directa Insegura a Objetos</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A4 </a:t>
                      </a:r>
                      <a:r>
                        <a:rPr lang="es-ES_tradnl" sz="1000" b="1" kern="1200" noProof="0" dirty="0" err="1" smtClean="0">
                          <a:solidFill>
                            <a:schemeClr val="tx1"/>
                          </a:solidFill>
                          <a:latin typeface="+mn-lt"/>
                          <a:ea typeface="+mn-ea"/>
                          <a:cs typeface="+mn-cs"/>
                        </a:rPr>
                        <a:t>–</a:t>
                      </a:r>
                      <a:r>
                        <a:rPr lang="es-ES_tradnl" sz="1000" b="1" kern="1200" noProof="0" dirty="0" smtClean="0">
                          <a:solidFill>
                            <a:schemeClr val="tx1"/>
                          </a:solidFill>
                          <a:latin typeface="+mn-lt"/>
                          <a:ea typeface="+mn-ea"/>
                          <a:cs typeface="+mn-cs"/>
                        </a:rPr>
                        <a:t> Referencia Directa Insegura a Objetos</a:t>
                      </a:r>
                      <a:endParaRPr lang="es-ES_tradnl" sz="1000" b="1" kern="1200" noProof="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A5 </a:t>
                      </a:r>
                      <a:r>
                        <a:rPr lang="es-ES_tradnl" sz="1000" b="1" kern="1200" noProof="0" dirty="0" err="1" smtClean="0">
                          <a:solidFill>
                            <a:schemeClr val="tx1"/>
                          </a:solidFill>
                          <a:latin typeface="+mn-lt"/>
                          <a:ea typeface="+mn-ea"/>
                          <a:cs typeface="+mn-cs"/>
                        </a:rPr>
                        <a:t>–</a:t>
                      </a:r>
                      <a:r>
                        <a:rPr lang="es-ES_tradnl" sz="1000" b="1" kern="1200" noProof="0" dirty="0" smtClean="0">
                          <a:solidFill>
                            <a:schemeClr val="tx1"/>
                          </a:solidFill>
                          <a:latin typeface="+mn-lt"/>
                          <a:ea typeface="+mn-ea"/>
                          <a:cs typeface="+mn-cs"/>
                        </a:rPr>
                        <a:t> Falsificación de Peticiones en Sitios Cruzados (CSRF)</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A5 </a:t>
                      </a:r>
                      <a:r>
                        <a:rPr lang="es-ES_tradnl" sz="1000" b="1" kern="1200" noProof="0" dirty="0" err="1" smtClean="0">
                          <a:solidFill>
                            <a:schemeClr val="tx1"/>
                          </a:solidFill>
                          <a:latin typeface="+mn-lt"/>
                          <a:ea typeface="+mn-ea"/>
                          <a:cs typeface="+mn-cs"/>
                        </a:rPr>
                        <a:t>–</a:t>
                      </a:r>
                      <a:r>
                        <a:rPr lang="es-ES_tradnl" sz="1000" b="1" kern="1200" noProof="0" dirty="0" smtClean="0">
                          <a:solidFill>
                            <a:schemeClr val="tx1"/>
                          </a:solidFill>
                          <a:latin typeface="+mn-lt"/>
                          <a:ea typeface="+mn-ea"/>
                          <a:cs typeface="+mn-cs"/>
                        </a:rPr>
                        <a:t> Falsificación de Peticiones en Sitios Cruzados (CSRF)</a:t>
                      </a:r>
                      <a:endParaRPr lang="es-ES_tradnl" sz="1000" b="1" kern="1200" noProof="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baseline="0" noProof="0" dirty="0" smtClean="0">
                          <a:solidFill>
                            <a:schemeClr val="tx1"/>
                          </a:solidFill>
                          <a:latin typeface="+mn-lt"/>
                          <a:ea typeface="+mn-ea"/>
                          <a:cs typeface="+mn-cs"/>
                        </a:rPr>
                        <a:t>&lt;T10 2004 A10 </a:t>
                      </a:r>
                      <a:r>
                        <a:rPr lang="es-ES_tradnl" sz="1000" b="1" kern="1200" baseline="0" noProof="0" dirty="0" err="1" smtClean="0">
                          <a:solidFill>
                            <a:schemeClr val="tx1"/>
                          </a:solidFill>
                          <a:latin typeface="+mn-lt"/>
                          <a:ea typeface="+mn-ea"/>
                          <a:cs typeface="+mn-cs"/>
                        </a:rPr>
                        <a:t>–</a:t>
                      </a:r>
                      <a:r>
                        <a:rPr lang="es-ES_tradnl" sz="1000" b="1" kern="1200" baseline="0" noProof="0" dirty="0" smtClean="0">
                          <a:solidFill>
                            <a:schemeClr val="tx1"/>
                          </a:solidFill>
                          <a:latin typeface="+mn-lt"/>
                          <a:ea typeface="+mn-ea"/>
                          <a:cs typeface="+mn-cs"/>
                        </a:rPr>
                        <a:t> Administración Insegura de Configuración&gt;</a:t>
                      </a:r>
                      <a:endParaRPr lang="es-ES_tradnl" sz="1000" b="1" kern="1200" noProof="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A6 </a:t>
                      </a:r>
                      <a:r>
                        <a:rPr lang="es-ES_tradnl" sz="1000" b="1" kern="1200" noProof="0" dirty="0" err="1" smtClean="0">
                          <a:solidFill>
                            <a:schemeClr val="tx1"/>
                          </a:solidFill>
                          <a:latin typeface="+mn-lt"/>
                          <a:ea typeface="+mn-ea"/>
                          <a:cs typeface="+mn-cs"/>
                        </a:rPr>
                        <a:t>–</a:t>
                      </a:r>
                      <a:r>
                        <a:rPr lang="es-ES_tradnl" sz="1000" b="1" kern="1200" noProof="0" dirty="0" smtClean="0">
                          <a:solidFill>
                            <a:schemeClr val="tx1"/>
                          </a:solidFill>
                          <a:latin typeface="+mn-lt"/>
                          <a:ea typeface="+mn-ea"/>
                          <a:cs typeface="+mn-cs"/>
                        </a:rPr>
                        <a:t> Defectuosa Configuración de Seguridad (NUEVO)</a:t>
                      </a:r>
                      <a:endParaRPr lang="es-ES_tradnl" sz="1000" b="1" kern="1200" noProof="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A8 </a:t>
                      </a:r>
                      <a:r>
                        <a:rPr lang="es-ES_tradnl" sz="1000" b="1" kern="1200" noProof="0" dirty="0" err="1" smtClean="0">
                          <a:solidFill>
                            <a:schemeClr val="tx1"/>
                          </a:solidFill>
                          <a:latin typeface="+mn-lt"/>
                          <a:ea typeface="+mn-ea"/>
                          <a:cs typeface="+mn-cs"/>
                        </a:rPr>
                        <a:t>–</a:t>
                      </a:r>
                      <a:r>
                        <a:rPr lang="es-ES_tradnl" sz="1000" b="1" kern="1200" noProof="0" dirty="0" smtClean="0">
                          <a:solidFill>
                            <a:schemeClr val="tx1"/>
                          </a:solidFill>
                          <a:latin typeface="+mn-lt"/>
                          <a:ea typeface="+mn-ea"/>
                          <a:cs typeface="+mn-cs"/>
                        </a:rPr>
                        <a:t> Almacenamiento Criptográfico Inseguro</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A7 </a:t>
                      </a:r>
                      <a:r>
                        <a:rPr lang="es-ES_tradnl" sz="1000" b="1" kern="1200" noProof="0" dirty="0" err="1" smtClean="0">
                          <a:solidFill>
                            <a:schemeClr val="tx1"/>
                          </a:solidFill>
                          <a:latin typeface="+mn-lt"/>
                          <a:ea typeface="+mn-ea"/>
                          <a:cs typeface="+mn-cs"/>
                        </a:rPr>
                        <a:t>–</a:t>
                      </a:r>
                      <a:r>
                        <a:rPr lang="en-US" sz="1000" b="1" kern="1200" noProof="0" dirty="0" smtClean="0">
                          <a:solidFill>
                            <a:schemeClr val="tx1"/>
                          </a:solidFill>
                          <a:latin typeface="+mn-lt"/>
                          <a:ea typeface="+mn-ea"/>
                          <a:cs typeface="+mn-cs"/>
                        </a:rPr>
                        <a:t> </a:t>
                      </a:r>
                      <a:r>
                        <a:rPr lang="es-ES_tradnl" sz="1000" b="1" kern="1200" noProof="0" dirty="0" smtClean="0">
                          <a:solidFill>
                            <a:schemeClr val="tx1"/>
                          </a:solidFill>
                          <a:latin typeface="+mn-lt"/>
                          <a:ea typeface="+mn-ea"/>
                          <a:cs typeface="+mn-cs"/>
                        </a:rPr>
                        <a:t>Almacenamiento Criptográfico Inseguro</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A10 </a:t>
                      </a:r>
                      <a:r>
                        <a:rPr lang="es-ES_tradnl" sz="1000" b="1" kern="1200" noProof="0" dirty="0" err="1" smtClean="0">
                          <a:solidFill>
                            <a:schemeClr val="tx1"/>
                          </a:solidFill>
                          <a:latin typeface="+mn-lt"/>
                          <a:ea typeface="+mn-ea"/>
                          <a:cs typeface="+mn-cs"/>
                        </a:rPr>
                        <a:t>–</a:t>
                      </a:r>
                      <a:r>
                        <a:rPr lang="es-ES_tradnl" sz="1000" b="1" kern="1200" noProof="0" dirty="0" smtClean="0">
                          <a:solidFill>
                            <a:schemeClr val="tx1"/>
                          </a:solidFill>
                          <a:latin typeface="+mn-lt"/>
                          <a:ea typeface="+mn-ea"/>
                          <a:cs typeface="+mn-cs"/>
                        </a:rPr>
                        <a:t> Falla de Restricción de Acceso a URL</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A8 </a:t>
                      </a:r>
                      <a:r>
                        <a:rPr lang="es-ES_tradnl" sz="1000" b="1" kern="1200" noProof="0" dirty="0" err="1" smtClean="0">
                          <a:solidFill>
                            <a:schemeClr val="tx1"/>
                          </a:solidFill>
                          <a:latin typeface="+mn-lt"/>
                          <a:ea typeface="+mn-ea"/>
                          <a:cs typeface="+mn-cs"/>
                        </a:rPr>
                        <a:t>–</a:t>
                      </a:r>
                      <a:r>
                        <a:rPr lang="es-ES_tradnl" sz="1000" b="1" kern="1200" noProof="0" dirty="0" smtClean="0">
                          <a:solidFill>
                            <a:schemeClr val="tx1"/>
                          </a:solidFill>
                          <a:latin typeface="+mn-lt"/>
                          <a:ea typeface="+mn-ea"/>
                          <a:cs typeface="+mn-cs"/>
                        </a:rPr>
                        <a:t> Falla de Restricción de Acceso a URL</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A9 </a:t>
                      </a:r>
                      <a:r>
                        <a:rPr lang="es-ES_tradnl" sz="1000" b="1" kern="1200" noProof="0" dirty="0" err="1" smtClean="0">
                          <a:solidFill>
                            <a:schemeClr val="tx1"/>
                          </a:solidFill>
                          <a:latin typeface="+mn-lt"/>
                          <a:ea typeface="+mn-ea"/>
                          <a:cs typeface="+mn-cs"/>
                        </a:rPr>
                        <a:t>–</a:t>
                      </a:r>
                      <a:r>
                        <a:rPr lang="es-ES_tradnl" sz="1000" b="1" kern="1200" noProof="0" dirty="0" smtClean="0">
                          <a:solidFill>
                            <a:schemeClr val="tx1"/>
                          </a:solidFill>
                          <a:latin typeface="+mn-lt"/>
                          <a:ea typeface="+mn-ea"/>
                          <a:cs typeface="+mn-cs"/>
                        </a:rPr>
                        <a:t> Comunicaciones Inseguras</a:t>
                      </a:r>
                      <a:endParaRPr lang="es-ES_tradnl" sz="1000" b="1" kern="1200" noProof="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A9 </a:t>
                      </a:r>
                      <a:r>
                        <a:rPr lang="es-ES_tradnl" sz="1000" b="1" kern="1200" noProof="0" dirty="0" err="1" smtClean="0">
                          <a:solidFill>
                            <a:schemeClr val="tx1"/>
                          </a:solidFill>
                          <a:latin typeface="+mn-lt"/>
                          <a:ea typeface="+mn-ea"/>
                          <a:cs typeface="+mn-cs"/>
                        </a:rPr>
                        <a:t>–</a:t>
                      </a:r>
                      <a:r>
                        <a:rPr lang="es-ES_tradnl" sz="1000" b="1" kern="1200" noProof="0" dirty="0" smtClean="0">
                          <a:solidFill>
                            <a:schemeClr val="tx1"/>
                          </a:solidFill>
                          <a:latin typeface="+mn-lt"/>
                          <a:ea typeface="+mn-ea"/>
                          <a:cs typeface="+mn-cs"/>
                        </a:rPr>
                        <a:t> Protección Insuficiente en la Capa de Transporte</a:t>
                      </a:r>
                      <a:endParaRPr lang="es-ES_tradnl" sz="1000" b="1" kern="1200" noProof="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&lt;no disponible en T10 2007&gt;</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A10 </a:t>
                      </a:r>
                      <a:r>
                        <a:rPr lang="es-ES_tradnl" sz="1000" b="1" kern="1200" noProof="0" dirty="0" err="1" smtClean="0">
                          <a:solidFill>
                            <a:schemeClr val="tx1"/>
                          </a:solidFill>
                          <a:latin typeface="+mn-lt"/>
                          <a:ea typeface="+mn-ea"/>
                          <a:cs typeface="+mn-cs"/>
                        </a:rPr>
                        <a:t>–</a:t>
                      </a:r>
                      <a:r>
                        <a:rPr lang="es-ES_tradnl" sz="1000" b="1" kern="1200" noProof="0" dirty="0" smtClean="0">
                          <a:solidFill>
                            <a:schemeClr val="tx1"/>
                          </a:solidFill>
                          <a:latin typeface="+mn-lt"/>
                          <a:ea typeface="+mn-ea"/>
                          <a:cs typeface="+mn-cs"/>
                        </a:rPr>
                        <a:t> Redirecciones y reenvíos</a:t>
                      </a:r>
                      <a:r>
                        <a:rPr lang="es-ES_tradnl" sz="1000" b="1" kern="1200" baseline="0" noProof="0" dirty="0" smtClean="0">
                          <a:solidFill>
                            <a:schemeClr val="tx1"/>
                          </a:solidFill>
                          <a:latin typeface="+mn-lt"/>
                          <a:ea typeface="+mn-ea"/>
                          <a:cs typeface="+mn-cs"/>
                        </a:rPr>
                        <a:t> no validados</a:t>
                      </a:r>
                      <a:r>
                        <a:rPr lang="es-ES_tradnl" sz="1000" b="1" kern="1200" noProof="0" dirty="0" smtClean="0">
                          <a:solidFill>
                            <a:schemeClr val="tx1"/>
                          </a:solidFill>
                          <a:latin typeface="+mn-lt"/>
                          <a:ea typeface="+mn-ea"/>
                          <a:cs typeface="+mn-cs"/>
                        </a:rPr>
                        <a:t> (NUEVO)</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A3</a:t>
                      </a:r>
                      <a:r>
                        <a:rPr lang="es-ES_tradnl" sz="1000" b="1" kern="1200" baseline="0" noProof="0" dirty="0" smtClean="0">
                          <a:solidFill>
                            <a:schemeClr val="tx1"/>
                          </a:solidFill>
                          <a:latin typeface="+mn-lt"/>
                          <a:ea typeface="+mn-ea"/>
                          <a:cs typeface="+mn-cs"/>
                        </a:rPr>
                        <a:t> </a:t>
                      </a:r>
                      <a:r>
                        <a:rPr lang="es-ES_tradnl" sz="1000" b="1" kern="1200" baseline="0" noProof="0" dirty="0" err="1" smtClean="0">
                          <a:solidFill>
                            <a:schemeClr val="tx1"/>
                          </a:solidFill>
                          <a:latin typeface="+mn-lt"/>
                          <a:ea typeface="+mn-ea"/>
                          <a:cs typeface="+mn-cs"/>
                        </a:rPr>
                        <a:t>–</a:t>
                      </a:r>
                      <a:r>
                        <a:rPr lang="es-ES_tradnl" sz="1000" b="1" kern="1200" baseline="0" noProof="0" dirty="0" smtClean="0">
                          <a:solidFill>
                            <a:schemeClr val="tx1"/>
                          </a:solidFill>
                          <a:latin typeface="+mn-lt"/>
                          <a:ea typeface="+mn-ea"/>
                          <a:cs typeface="+mn-cs"/>
                        </a:rPr>
                        <a:t> Ejecución Maliciosa de Ficheros</a:t>
                      </a:r>
                      <a:endParaRPr lang="es-ES_tradnl" sz="1000" b="1" kern="1200" noProof="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&lt;removido del</a:t>
                      </a:r>
                      <a:r>
                        <a:rPr lang="es-ES_tradnl" sz="1000" b="1" kern="1200" baseline="0" noProof="0" dirty="0" smtClean="0">
                          <a:solidFill>
                            <a:schemeClr val="tx1"/>
                          </a:solidFill>
                          <a:latin typeface="+mn-lt"/>
                          <a:ea typeface="+mn-ea"/>
                          <a:cs typeface="+mn-cs"/>
                        </a:rPr>
                        <a:t> T10</a:t>
                      </a:r>
                      <a:r>
                        <a:rPr lang="es-ES_tradnl" sz="1000" b="1" kern="1200" noProof="0" dirty="0" smtClean="0">
                          <a:solidFill>
                            <a:schemeClr val="tx1"/>
                          </a:solidFill>
                          <a:latin typeface="+mn-lt"/>
                          <a:ea typeface="+mn-ea"/>
                          <a:cs typeface="+mn-cs"/>
                        </a:rPr>
                        <a:t> 2010&gt;</a:t>
                      </a:r>
                      <a:endParaRPr lang="es-ES_tradnl" sz="1000" b="1" kern="1200" noProof="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A6 </a:t>
                      </a:r>
                      <a:r>
                        <a:rPr lang="es-ES_tradnl" sz="1000" b="1" kern="1200" noProof="0" dirty="0" err="1" smtClean="0">
                          <a:solidFill>
                            <a:schemeClr val="tx1"/>
                          </a:solidFill>
                          <a:latin typeface="+mn-lt"/>
                          <a:ea typeface="+mn-ea"/>
                          <a:cs typeface="+mn-cs"/>
                        </a:rPr>
                        <a:t>–</a:t>
                      </a:r>
                      <a:r>
                        <a:rPr lang="es-ES_tradnl" sz="1000" b="1" kern="1200" noProof="0" dirty="0" smtClean="0">
                          <a:solidFill>
                            <a:schemeClr val="tx1"/>
                          </a:solidFill>
                          <a:latin typeface="+mn-lt"/>
                          <a:ea typeface="+mn-ea"/>
                          <a:cs typeface="+mn-cs"/>
                        </a:rPr>
                        <a:t> Filtrado de Información y Manejo Inapropiado</a:t>
                      </a:r>
                      <a:r>
                        <a:rPr lang="es-ES_tradnl" sz="1000" b="1" kern="1200" baseline="0" noProof="0" dirty="0" smtClean="0">
                          <a:solidFill>
                            <a:schemeClr val="tx1"/>
                          </a:solidFill>
                          <a:latin typeface="+mn-lt"/>
                          <a:ea typeface="+mn-ea"/>
                          <a:cs typeface="+mn-cs"/>
                        </a:rPr>
                        <a:t> de Errores</a:t>
                      </a:r>
                      <a:endParaRPr lang="es-ES_tradnl" sz="1000" b="1" kern="1200" noProof="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00" b="1" kern="1200" noProof="0" dirty="0" smtClean="0">
                          <a:solidFill>
                            <a:schemeClr val="tx1"/>
                          </a:solidFill>
                          <a:latin typeface="+mn-lt"/>
                          <a:ea typeface="+mn-ea"/>
                          <a:cs typeface="+mn-cs"/>
                        </a:rPr>
                        <a:t>&lt;removido del</a:t>
                      </a:r>
                      <a:r>
                        <a:rPr lang="es-ES_tradnl" sz="1000" b="1" kern="1200" baseline="0" noProof="0" dirty="0" smtClean="0">
                          <a:solidFill>
                            <a:schemeClr val="tx1"/>
                          </a:solidFill>
                          <a:latin typeface="+mn-lt"/>
                          <a:ea typeface="+mn-ea"/>
                          <a:cs typeface="+mn-cs"/>
                        </a:rPr>
                        <a:t> T10</a:t>
                      </a:r>
                      <a:r>
                        <a:rPr lang="es-ES_tradnl" sz="1000" b="1" kern="1200" noProof="0" dirty="0" smtClean="0">
                          <a:solidFill>
                            <a:schemeClr val="tx1"/>
                          </a:solidFill>
                          <a:latin typeface="+mn-lt"/>
                          <a:ea typeface="+mn-ea"/>
                          <a:cs typeface="+mn-cs"/>
                        </a:rPr>
                        <a:t> 2010&gt;</a:t>
                      </a:r>
                      <a:endParaRPr lang="es-ES_tradnl" sz="1000" b="1" kern="1200" noProof="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bl>
          </a:graphicData>
        </a:graphic>
      </p:graphicFrame>
      <p:sp>
        <p:nvSpPr>
          <p:cNvPr id="8" name="Title 7"/>
          <p:cNvSpPr>
            <a:spLocks noGrp="1"/>
          </p:cNvSpPr>
          <p:nvPr>
            <p:ph type="title"/>
          </p:nvPr>
        </p:nvSpPr>
        <p:spPr/>
        <p:txBody>
          <a:bodyPr/>
          <a:lstStyle/>
          <a:p>
            <a:r>
              <a:rPr lang="es-ES_tradnl" dirty="0" smtClean="0"/>
              <a:t>Notas sobre esta Versión 2010</a:t>
            </a:r>
            <a:endParaRPr lang="es-ES_tradnl" dirty="0"/>
          </a:p>
        </p:txBody>
      </p:sp>
      <p:sp>
        <p:nvSpPr>
          <p:cNvPr id="9" name="Text Placeholder 8"/>
          <p:cNvSpPr>
            <a:spLocks noGrp="1"/>
          </p:cNvSpPr>
          <p:nvPr>
            <p:ph type="body" sz="quarter" idx="10"/>
          </p:nvPr>
        </p:nvSpPr>
        <p:spPr>
          <a:xfrm>
            <a:off x="0" y="0"/>
            <a:ext cx="1295400" cy="830997"/>
          </a:xfrm>
        </p:spPr>
        <p:txBody>
          <a:bodyPr/>
          <a:lstStyle/>
          <a:p>
            <a:r>
              <a:rPr lang="en-US" dirty="0" smtClean="0"/>
              <a:t>RN</a:t>
            </a:r>
            <a:endParaRPr lang="en-US" dirty="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0" y="1143000"/>
            <a:ext cx="6858000" cy="388619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t>
            </a:r>
            <a:r>
              <a:rPr lang="en-US" sz="1600" b="1" dirty="0" err="1" smtClean="0">
                <a:solidFill>
                  <a:schemeClr val="tx2"/>
                </a:solidFill>
              </a:rPr>
              <a:t>Qué</a:t>
            </a:r>
            <a:r>
              <a:rPr lang="en-US" sz="1600" b="1" dirty="0" smtClean="0">
                <a:solidFill>
                  <a:schemeClr val="tx2"/>
                </a:solidFill>
              </a:rPr>
              <a:t> son los </a:t>
            </a:r>
            <a:r>
              <a:rPr lang="en-US" sz="1600" b="1" dirty="0" err="1" smtClean="0">
                <a:solidFill>
                  <a:schemeClr val="tx2"/>
                </a:solidFill>
              </a:rPr>
              <a:t>riesgos</a:t>
            </a:r>
            <a:r>
              <a:rPr lang="en-US" sz="1600" b="1" dirty="0" smtClean="0">
                <a:solidFill>
                  <a:schemeClr val="tx2"/>
                </a:solidFill>
              </a:rPr>
              <a:t> de </a:t>
            </a:r>
            <a:r>
              <a:rPr lang="en-US" sz="1600" b="1" dirty="0" err="1" smtClean="0">
                <a:solidFill>
                  <a:schemeClr val="tx2"/>
                </a:solidFill>
              </a:rPr>
              <a:t>seguridad</a:t>
            </a:r>
            <a:r>
              <a:rPr lang="en-US" sz="1600" b="1" dirty="0" smtClean="0">
                <a:solidFill>
                  <a:schemeClr val="tx2"/>
                </a:solidFill>
              </a:rPr>
              <a:t> en </a:t>
            </a:r>
            <a:r>
              <a:rPr lang="en-US" sz="1600" b="1" dirty="0" err="1" smtClean="0">
                <a:solidFill>
                  <a:schemeClr val="tx2"/>
                </a:solidFill>
              </a:rPr>
              <a:t>aplicaciones</a:t>
            </a:r>
            <a:r>
              <a:rPr lang="en-US" sz="1600" b="1" dirty="0" smtClean="0">
                <a:solidFill>
                  <a:schemeClr val="tx2"/>
                </a:solidFill>
              </a:rPr>
              <a:t>?</a:t>
            </a:r>
          </a:p>
          <a:p>
            <a:pPr>
              <a:lnSpc>
                <a:spcPts val="1000"/>
              </a:lnSpc>
              <a:spcBef>
                <a:spcPts val="300"/>
              </a:spcBef>
              <a:spcAft>
                <a:spcPts val="300"/>
              </a:spcAft>
            </a:pPr>
            <a:r>
              <a:rPr lang="en-US" sz="1000" dirty="0" smtClean="0">
                <a:solidFill>
                  <a:schemeClr val="tx2"/>
                </a:solidFill>
              </a:rPr>
              <a:t>Los </a:t>
            </a:r>
            <a:r>
              <a:rPr lang="en-US" sz="1000" dirty="0" err="1" smtClean="0">
                <a:solidFill>
                  <a:schemeClr val="tx2"/>
                </a:solidFill>
              </a:rPr>
              <a:t>atacantes</a:t>
            </a:r>
            <a:r>
              <a:rPr lang="en-US" sz="1000" dirty="0" smtClean="0">
                <a:solidFill>
                  <a:schemeClr val="tx2"/>
                </a:solidFill>
              </a:rPr>
              <a:t> </a:t>
            </a:r>
            <a:r>
              <a:rPr lang="en-US" sz="1000" dirty="0" err="1" smtClean="0">
                <a:solidFill>
                  <a:schemeClr val="tx2"/>
                </a:solidFill>
              </a:rPr>
              <a:t>pueden</a:t>
            </a:r>
            <a:r>
              <a:rPr lang="en-US" sz="1000" dirty="0" smtClean="0">
                <a:solidFill>
                  <a:schemeClr val="tx2"/>
                </a:solidFill>
              </a:rPr>
              <a:t> </a:t>
            </a:r>
            <a:r>
              <a:rPr lang="en-US" sz="1000" dirty="0" err="1" smtClean="0">
                <a:solidFill>
                  <a:schemeClr val="tx2"/>
                </a:solidFill>
              </a:rPr>
              <a:t>potencialmente</a:t>
            </a:r>
            <a:r>
              <a:rPr lang="en-US" sz="1000" dirty="0" smtClean="0">
                <a:solidFill>
                  <a:schemeClr val="tx2"/>
                </a:solidFill>
              </a:rPr>
              <a:t> </a:t>
            </a:r>
            <a:r>
              <a:rPr lang="en-US" sz="1000" dirty="0" err="1" smtClean="0">
                <a:solidFill>
                  <a:schemeClr val="tx2"/>
                </a:solidFill>
              </a:rPr>
              <a:t>usar</a:t>
            </a:r>
            <a:r>
              <a:rPr lang="en-US" sz="1000" dirty="0" smtClean="0">
                <a:solidFill>
                  <a:schemeClr val="tx2"/>
                </a:solidFill>
              </a:rPr>
              <a:t> </a:t>
            </a:r>
            <a:r>
              <a:rPr lang="en-US" sz="1000" dirty="0" err="1" smtClean="0">
                <a:solidFill>
                  <a:schemeClr val="tx2"/>
                </a:solidFill>
              </a:rPr>
              <a:t>muchas</a:t>
            </a:r>
            <a:r>
              <a:rPr lang="en-US" sz="1000" dirty="0" smtClean="0">
                <a:solidFill>
                  <a:schemeClr val="tx2"/>
                </a:solidFill>
              </a:rPr>
              <a:t> </a:t>
            </a:r>
            <a:r>
              <a:rPr lang="en-US" sz="1000" dirty="0" err="1" smtClean="0">
                <a:solidFill>
                  <a:schemeClr val="tx2"/>
                </a:solidFill>
              </a:rPr>
              <a:t>diferentes</a:t>
            </a:r>
            <a:r>
              <a:rPr lang="en-US" sz="1000" dirty="0" smtClean="0">
                <a:solidFill>
                  <a:schemeClr val="tx2"/>
                </a:solidFill>
              </a:rPr>
              <a:t> </a:t>
            </a:r>
            <a:r>
              <a:rPr lang="en-US" sz="1000" dirty="0" err="1" smtClean="0">
                <a:solidFill>
                  <a:schemeClr val="tx2"/>
                </a:solidFill>
              </a:rPr>
              <a:t>rutas</a:t>
            </a:r>
            <a:r>
              <a:rPr lang="en-US" sz="1000" dirty="0" smtClean="0">
                <a:solidFill>
                  <a:schemeClr val="tx2"/>
                </a:solidFill>
              </a:rPr>
              <a:t> a </a:t>
            </a:r>
            <a:r>
              <a:rPr lang="en-US" sz="1000" dirty="0" err="1" smtClean="0">
                <a:solidFill>
                  <a:schemeClr val="tx2"/>
                </a:solidFill>
              </a:rPr>
              <a:t>través</a:t>
            </a:r>
            <a:r>
              <a:rPr lang="en-US" sz="1000" dirty="0" smtClean="0">
                <a:solidFill>
                  <a:schemeClr val="tx2"/>
                </a:solidFill>
              </a:rPr>
              <a:t> de </a:t>
            </a:r>
            <a:r>
              <a:rPr lang="en-US" sz="1000" dirty="0" err="1" smtClean="0">
                <a:solidFill>
                  <a:schemeClr val="tx2"/>
                </a:solidFill>
              </a:rPr>
              <a:t>su</a:t>
            </a:r>
            <a:r>
              <a:rPr lang="en-US" sz="1000" dirty="0" smtClean="0">
                <a:solidFill>
                  <a:schemeClr val="tx2"/>
                </a:solidFill>
              </a:rPr>
              <a:t> </a:t>
            </a:r>
            <a:r>
              <a:rPr lang="en-US" sz="1000" dirty="0" err="1" smtClean="0">
                <a:solidFill>
                  <a:schemeClr val="tx2"/>
                </a:solidFill>
              </a:rPr>
              <a:t>aplicación</a:t>
            </a:r>
            <a:r>
              <a:rPr lang="en-US" sz="1000" dirty="0" smtClean="0">
                <a:solidFill>
                  <a:schemeClr val="tx2"/>
                </a:solidFill>
              </a:rPr>
              <a:t> </a:t>
            </a:r>
            <a:r>
              <a:rPr lang="en-US" sz="1000" dirty="0" err="1" smtClean="0">
                <a:solidFill>
                  <a:schemeClr val="tx2"/>
                </a:solidFill>
              </a:rPr>
              <a:t>para</a:t>
            </a:r>
            <a:r>
              <a:rPr lang="en-US" sz="1000" dirty="0" smtClean="0">
                <a:solidFill>
                  <a:schemeClr val="tx2"/>
                </a:solidFill>
              </a:rPr>
              <a:t> </a:t>
            </a:r>
            <a:r>
              <a:rPr lang="en-US" sz="1000" dirty="0" err="1" smtClean="0">
                <a:solidFill>
                  <a:schemeClr val="tx2"/>
                </a:solidFill>
              </a:rPr>
              <a:t>causar</a:t>
            </a:r>
            <a:r>
              <a:rPr lang="en-US" sz="1000" dirty="0" smtClean="0">
                <a:solidFill>
                  <a:schemeClr val="tx2"/>
                </a:solidFill>
              </a:rPr>
              <a:t> </a:t>
            </a:r>
            <a:r>
              <a:rPr lang="en-US" sz="1000" dirty="0" err="1" smtClean="0">
                <a:solidFill>
                  <a:schemeClr val="tx2"/>
                </a:solidFill>
              </a:rPr>
              <a:t>daño</a:t>
            </a:r>
            <a:r>
              <a:rPr lang="en-US" sz="1000" dirty="0" smtClean="0">
                <a:solidFill>
                  <a:schemeClr val="tx2"/>
                </a:solidFill>
              </a:rPr>
              <a:t> en </a:t>
            </a:r>
            <a:r>
              <a:rPr lang="en-US" sz="1000" dirty="0" err="1" smtClean="0">
                <a:solidFill>
                  <a:schemeClr val="tx2"/>
                </a:solidFill>
              </a:rPr>
              <a:t>su</a:t>
            </a:r>
            <a:r>
              <a:rPr lang="en-US" sz="1000" dirty="0" smtClean="0">
                <a:solidFill>
                  <a:schemeClr val="tx2"/>
                </a:solidFill>
              </a:rPr>
              <a:t> </a:t>
            </a:r>
            <a:r>
              <a:rPr lang="en-US" sz="1000" dirty="0" err="1" smtClean="0">
                <a:solidFill>
                  <a:schemeClr val="tx2"/>
                </a:solidFill>
              </a:rPr>
              <a:t>negocio</a:t>
            </a:r>
            <a:r>
              <a:rPr lang="en-US" sz="1000" dirty="0" smtClean="0">
                <a:solidFill>
                  <a:schemeClr val="tx2"/>
                </a:solidFill>
              </a:rPr>
              <a:t> </a:t>
            </a:r>
            <a:r>
              <a:rPr lang="en-US" sz="1000" dirty="0" err="1" smtClean="0">
                <a:solidFill>
                  <a:schemeClr val="tx2"/>
                </a:solidFill>
              </a:rPr>
              <a:t>u</a:t>
            </a:r>
            <a:r>
              <a:rPr lang="en-US" sz="1000" dirty="0" smtClean="0">
                <a:solidFill>
                  <a:schemeClr val="tx2"/>
                </a:solidFill>
              </a:rPr>
              <a:t> </a:t>
            </a:r>
            <a:r>
              <a:rPr lang="en-US" sz="1000" dirty="0" err="1" smtClean="0">
                <a:solidFill>
                  <a:schemeClr val="tx2"/>
                </a:solidFill>
              </a:rPr>
              <a:t>organización</a:t>
            </a:r>
            <a:r>
              <a:rPr lang="en-US" sz="1000" dirty="0" smtClean="0">
                <a:solidFill>
                  <a:schemeClr val="tx2"/>
                </a:solidFill>
              </a:rPr>
              <a:t>. </a:t>
            </a:r>
            <a:r>
              <a:rPr lang="en-US" sz="1000" dirty="0" err="1" smtClean="0">
                <a:solidFill>
                  <a:schemeClr val="tx2"/>
                </a:solidFill>
              </a:rPr>
              <a:t>Cada</a:t>
            </a:r>
            <a:r>
              <a:rPr lang="en-US" sz="1000" dirty="0" smtClean="0">
                <a:solidFill>
                  <a:schemeClr val="tx2"/>
                </a:solidFill>
              </a:rPr>
              <a:t> </a:t>
            </a:r>
            <a:r>
              <a:rPr lang="en-US" sz="1000" dirty="0" err="1" smtClean="0">
                <a:solidFill>
                  <a:schemeClr val="tx2"/>
                </a:solidFill>
              </a:rPr>
              <a:t>una</a:t>
            </a:r>
            <a:r>
              <a:rPr lang="en-US" sz="1000" dirty="0" smtClean="0">
                <a:solidFill>
                  <a:schemeClr val="tx2"/>
                </a:solidFill>
              </a:rPr>
              <a:t> de </a:t>
            </a:r>
            <a:r>
              <a:rPr lang="en-US" sz="1000" dirty="0" err="1" smtClean="0">
                <a:solidFill>
                  <a:schemeClr val="tx2"/>
                </a:solidFill>
              </a:rPr>
              <a:t>estas</a:t>
            </a:r>
            <a:r>
              <a:rPr lang="en-US" sz="1000" dirty="0" smtClean="0">
                <a:solidFill>
                  <a:schemeClr val="tx2"/>
                </a:solidFill>
              </a:rPr>
              <a:t> </a:t>
            </a:r>
            <a:r>
              <a:rPr lang="en-US" sz="1000" dirty="0" err="1" smtClean="0">
                <a:solidFill>
                  <a:schemeClr val="tx2"/>
                </a:solidFill>
              </a:rPr>
              <a:t>rutas</a:t>
            </a:r>
            <a:r>
              <a:rPr lang="en-US" sz="1000" dirty="0" smtClean="0">
                <a:solidFill>
                  <a:schemeClr val="tx2"/>
                </a:solidFill>
              </a:rPr>
              <a:t> </a:t>
            </a:r>
            <a:r>
              <a:rPr lang="en-US" sz="1000" dirty="0" err="1" smtClean="0">
                <a:solidFill>
                  <a:schemeClr val="tx2"/>
                </a:solidFill>
              </a:rPr>
              <a:t>representa</a:t>
            </a:r>
            <a:r>
              <a:rPr lang="en-US" sz="1000" dirty="0" smtClean="0">
                <a:solidFill>
                  <a:schemeClr val="tx2"/>
                </a:solidFill>
              </a:rPr>
              <a:t> un </a:t>
            </a:r>
            <a:r>
              <a:rPr lang="en-US" sz="1000" dirty="0" err="1" smtClean="0">
                <a:solidFill>
                  <a:schemeClr val="tx2"/>
                </a:solidFill>
              </a:rPr>
              <a:t>riesgo</a:t>
            </a:r>
            <a:r>
              <a:rPr lang="en-US" sz="1000" dirty="0" smtClean="0">
                <a:solidFill>
                  <a:schemeClr val="tx2"/>
                </a:solidFill>
              </a:rPr>
              <a:t> </a:t>
            </a:r>
            <a:r>
              <a:rPr lang="en-US" sz="1000" dirty="0" err="1" smtClean="0">
                <a:solidFill>
                  <a:schemeClr val="tx2"/>
                </a:solidFill>
              </a:rPr>
              <a:t>que</a:t>
            </a:r>
            <a:r>
              <a:rPr lang="en-US" sz="1000" dirty="0" smtClean="0">
                <a:solidFill>
                  <a:schemeClr val="tx2"/>
                </a:solidFill>
              </a:rPr>
              <a:t> </a:t>
            </a:r>
            <a:r>
              <a:rPr lang="en-US" sz="1000" dirty="0" err="1" smtClean="0">
                <a:solidFill>
                  <a:schemeClr val="tx2"/>
                </a:solidFill>
              </a:rPr>
              <a:t>puede</a:t>
            </a:r>
            <a:r>
              <a:rPr lang="en-US" sz="1000" dirty="0" smtClean="0">
                <a:solidFill>
                  <a:schemeClr val="tx2"/>
                </a:solidFill>
              </a:rPr>
              <a:t>, </a:t>
            </a:r>
            <a:r>
              <a:rPr lang="en-US" sz="1000" dirty="0" err="1" smtClean="0">
                <a:solidFill>
                  <a:schemeClr val="tx2"/>
                </a:solidFill>
              </a:rPr>
              <a:t>o</a:t>
            </a:r>
            <a:r>
              <a:rPr lang="en-US" sz="1000" dirty="0" smtClean="0">
                <a:solidFill>
                  <a:schemeClr val="tx2"/>
                </a:solidFill>
              </a:rPr>
              <a:t> no, ser lo </a:t>
            </a:r>
            <a:r>
              <a:rPr lang="en-US" sz="1000" dirty="0" err="1" smtClean="0">
                <a:solidFill>
                  <a:schemeClr val="tx2"/>
                </a:solidFill>
              </a:rPr>
              <a:t>suficientemente</a:t>
            </a:r>
            <a:r>
              <a:rPr lang="en-US" sz="1000" dirty="0" smtClean="0">
                <a:solidFill>
                  <a:schemeClr val="tx2"/>
                </a:solidFill>
              </a:rPr>
              <a:t> </a:t>
            </a:r>
            <a:r>
              <a:rPr lang="en-US" sz="1000" dirty="0" err="1" smtClean="0">
                <a:solidFill>
                  <a:schemeClr val="tx2"/>
                </a:solidFill>
              </a:rPr>
              <a:t>serio</a:t>
            </a:r>
            <a:r>
              <a:rPr lang="en-US" sz="1000" dirty="0" smtClean="0">
                <a:solidFill>
                  <a:schemeClr val="tx2"/>
                </a:solidFill>
              </a:rPr>
              <a:t> </a:t>
            </a:r>
            <a:r>
              <a:rPr lang="en-US" sz="1000" dirty="0" err="1" smtClean="0">
                <a:solidFill>
                  <a:schemeClr val="tx2"/>
                </a:solidFill>
              </a:rPr>
              <a:t>como</a:t>
            </a:r>
            <a:r>
              <a:rPr lang="en-US" sz="1000" dirty="0" smtClean="0">
                <a:solidFill>
                  <a:schemeClr val="tx2"/>
                </a:solidFill>
              </a:rPr>
              <a:t> </a:t>
            </a:r>
            <a:r>
              <a:rPr lang="en-US" sz="1000" dirty="0" err="1" smtClean="0">
                <a:solidFill>
                  <a:schemeClr val="tx2"/>
                </a:solidFill>
              </a:rPr>
              <a:t>para</a:t>
            </a:r>
            <a:r>
              <a:rPr lang="en-US" sz="1000" dirty="0" smtClean="0">
                <a:solidFill>
                  <a:schemeClr val="tx2"/>
                </a:solidFill>
              </a:rPr>
              <a:t> </a:t>
            </a:r>
            <a:r>
              <a:rPr lang="en-US" sz="1000" dirty="0" err="1" smtClean="0">
                <a:solidFill>
                  <a:schemeClr val="tx2"/>
                </a:solidFill>
              </a:rPr>
              <a:t>merecer</a:t>
            </a:r>
            <a:r>
              <a:rPr lang="en-US" sz="1000" dirty="0" smtClean="0">
                <a:solidFill>
                  <a:schemeClr val="tx2"/>
                </a:solidFill>
              </a:rPr>
              <a:t> </a:t>
            </a:r>
            <a:r>
              <a:rPr lang="en-US" sz="1000" dirty="0" err="1" smtClean="0">
                <a:solidFill>
                  <a:schemeClr val="tx2"/>
                </a:solidFill>
              </a:rPr>
              <a:t>atención</a:t>
            </a:r>
            <a:r>
              <a:rPr lang="en-US" sz="1000" dirty="0" smtClean="0">
                <a:solidFill>
                  <a:schemeClr val="tx2"/>
                </a:solidFill>
              </a:rPr>
              <a:t>.</a:t>
            </a: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endParaRPr lang="en-US" sz="1000" dirty="0" smtClean="0">
              <a:solidFill>
                <a:schemeClr val="tx2"/>
              </a:solidFill>
            </a:endParaRPr>
          </a:p>
          <a:p>
            <a:pPr>
              <a:lnSpc>
                <a:spcPts val="1000"/>
              </a:lnSpc>
              <a:spcBef>
                <a:spcPts val="300"/>
              </a:spcBef>
              <a:spcAft>
                <a:spcPts val="300"/>
              </a:spcAft>
            </a:pPr>
            <a:r>
              <a:rPr lang="en-US" sz="1000" dirty="0" smtClean="0">
                <a:solidFill>
                  <a:schemeClr val="tx2"/>
                </a:solidFill>
              </a:rPr>
              <a:t>A </a:t>
            </a:r>
            <a:r>
              <a:rPr lang="en-US" sz="1000" dirty="0" err="1" smtClean="0">
                <a:solidFill>
                  <a:schemeClr val="tx2"/>
                </a:solidFill>
              </a:rPr>
              <a:t>veces</a:t>
            </a:r>
            <a:r>
              <a:rPr lang="en-US" sz="1000" dirty="0" smtClean="0">
                <a:solidFill>
                  <a:schemeClr val="tx2"/>
                </a:solidFill>
              </a:rPr>
              <a:t>, </a:t>
            </a:r>
            <a:r>
              <a:rPr lang="en-US" sz="1000" dirty="0" err="1" smtClean="0">
                <a:solidFill>
                  <a:schemeClr val="tx2"/>
                </a:solidFill>
              </a:rPr>
              <a:t>estas</a:t>
            </a:r>
            <a:r>
              <a:rPr lang="en-US" sz="1000" dirty="0" smtClean="0">
                <a:solidFill>
                  <a:schemeClr val="tx2"/>
                </a:solidFill>
              </a:rPr>
              <a:t> </a:t>
            </a:r>
            <a:r>
              <a:rPr lang="en-US" sz="1000" dirty="0" err="1" smtClean="0">
                <a:solidFill>
                  <a:schemeClr val="tx2"/>
                </a:solidFill>
              </a:rPr>
              <a:t>rutas</a:t>
            </a:r>
            <a:r>
              <a:rPr lang="en-US" sz="1000" dirty="0" smtClean="0">
                <a:solidFill>
                  <a:schemeClr val="tx2"/>
                </a:solidFill>
              </a:rPr>
              <a:t> son </a:t>
            </a:r>
            <a:r>
              <a:rPr lang="en-US" sz="1000" dirty="0" err="1" smtClean="0">
                <a:solidFill>
                  <a:schemeClr val="tx2"/>
                </a:solidFill>
              </a:rPr>
              <a:t>triviales</a:t>
            </a:r>
            <a:r>
              <a:rPr lang="en-US" sz="1000" dirty="0" smtClean="0">
                <a:solidFill>
                  <a:schemeClr val="tx2"/>
                </a:solidFill>
              </a:rPr>
              <a:t> de </a:t>
            </a:r>
            <a:r>
              <a:rPr lang="en-US" sz="1000" dirty="0" err="1" smtClean="0">
                <a:solidFill>
                  <a:schemeClr val="tx2"/>
                </a:solidFill>
              </a:rPr>
              <a:t>encontrar</a:t>
            </a:r>
            <a:r>
              <a:rPr lang="en-US" sz="1000" dirty="0" smtClean="0">
                <a:solidFill>
                  <a:schemeClr val="tx2"/>
                </a:solidFill>
              </a:rPr>
              <a:t> </a:t>
            </a:r>
            <a:r>
              <a:rPr lang="en-US" sz="1000" dirty="0" err="1" smtClean="0">
                <a:solidFill>
                  <a:schemeClr val="tx2"/>
                </a:solidFill>
              </a:rPr>
              <a:t>y</a:t>
            </a:r>
            <a:r>
              <a:rPr lang="en-US" sz="1000" dirty="0" smtClean="0">
                <a:solidFill>
                  <a:schemeClr val="tx2"/>
                </a:solidFill>
              </a:rPr>
              <a:t> </a:t>
            </a:r>
            <a:r>
              <a:rPr lang="en-US" sz="1000" dirty="0" err="1" smtClean="0">
                <a:solidFill>
                  <a:schemeClr val="tx2"/>
                </a:solidFill>
              </a:rPr>
              <a:t>explotar</a:t>
            </a:r>
            <a:r>
              <a:rPr lang="en-US" sz="1000" dirty="0" smtClean="0">
                <a:solidFill>
                  <a:schemeClr val="tx2"/>
                </a:solidFill>
              </a:rPr>
              <a:t> </a:t>
            </a:r>
            <a:r>
              <a:rPr lang="en-US" sz="1000" dirty="0" err="1" smtClean="0">
                <a:solidFill>
                  <a:schemeClr val="tx2"/>
                </a:solidFill>
              </a:rPr>
              <a:t>y</a:t>
            </a:r>
            <a:r>
              <a:rPr lang="en-US" sz="1000" dirty="0" smtClean="0">
                <a:solidFill>
                  <a:schemeClr val="tx2"/>
                </a:solidFill>
              </a:rPr>
              <a:t> a </a:t>
            </a:r>
            <a:r>
              <a:rPr lang="en-US" sz="1000" dirty="0" err="1" smtClean="0">
                <a:solidFill>
                  <a:schemeClr val="tx2"/>
                </a:solidFill>
              </a:rPr>
              <a:t>veces</a:t>
            </a:r>
            <a:r>
              <a:rPr lang="en-US" sz="1000" dirty="0" smtClean="0">
                <a:solidFill>
                  <a:schemeClr val="tx2"/>
                </a:solidFill>
              </a:rPr>
              <a:t> son </a:t>
            </a:r>
            <a:r>
              <a:rPr lang="en-US" sz="1000" dirty="0" err="1" smtClean="0">
                <a:solidFill>
                  <a:schemeClr val="tx2"/>
                </a:solidFill>
              </a:rPr>
              <a:t>extremadamente</a:t>
            </a:r>
            <a:r>
              <a:rPr lang="en-US" sz="1000" dirty="0" smtClean="0">
                <a:solidFill>
                  <a:schemeClr val="tx2"/>
                </a:solidFill>
              </a:rPr>
              <a:t> </a:t>
            </a:r>
            <a:r>
              <a:rPr lang="en-US" sz="1000" dirty="0" err="1" smtClean="0">
                <a:solidFill>
                  <a:schemeClr val="tx2"/>
                </a:solidFill>
              </a:rPr>
              <a:t>difíciles</a:t>
            </a:r>
            <a:r>
              <a:rPr lang="en-US" sz="1000" dirty="0" smtClean="0">
                <a:solidFill>
                  <a:schemeClr val="tx2"/>
                </a:solidFill>
              </a:rPr>
              <a:t>. De </a:t>
            </a:r>
            <a:r>
              <a:rPr lang="en-US" sz="1000" dirty="0" err="1" smtClean="0">
                <a:solidFill>
                  <a:schemeClr val="tx2"/>
                </a:solidFill>
              </a:rPr>
              <a:t>manera</a:t>
            </a:r>
            <a:r>
              <a:rPr lang="en-US" sz="1000" dirty="0" smtClean="0">
                <a:solidFill>
                  <a:schemeClr val="tx2"/>
                </a:solidFill>
              </a:rPr>
              <a:t> similar, el </a:t>
            </a:r>
            <a:r>
              <a:rPr lang="en-US" sz="1000" dirty="0" err="1" smtClean="0">
                <a:solidFill>
                  <a:schemeClr val="tx2"/>
                </a:solidFill>
              </a:rPr>
              <a:t>daño</a:t>
            </a:r>
            <a:r>
              <a:rPr lang="en-US" sz="1000" dirty="0" smtClean="0">
                <a:solidFill>
                  <a:schemeClr val="tx2"/>
                </a:solidFill>
              </a:rPr>
              <a:t> </a:t>
            </a:r>
            <a:r>
              <a:rPr lang="en-US" sz="1000" dirty="0" err="1" smtClean="0">
                <a:solidFill>
                  <a:schemeClr val="tx2"/>
                </a:solidFill>
              </a:rPr>
              <a:t>causado</a:t>
            </a:r>
            <a:r>
              <a:rPr lang="en-US" sz="1000" dirty="0" smtClean="0">
                <a:solidFill>
                  <a:schemeClr val="tx2"/>
                </a:solidFill>
              </a:rPr>
              <a:t> </a:t>
            </a:r>
            <a:r>
              <a:rPr lang="en-US" sz="1000" dirty="0" err="1" smtClean="0">
                <a:solidFill>
                  <a:schemeClr val="tx2"/>
                </a:solidFill>
              </a:rPr>
              <a:t>puede</a:t>
            </a:r>
            <a:r>
              <a:rPr lang="en-US" sz="1000" dirty="0" smtClean="0">
                <a:solidFill>
                  <a:schemeClr val="tx2"/>
                </a:solidFill>
              </a:rPr>
              <a:t> </a:t>
            </a:r>
            <a:r>
              <a:rPr lang="en-US" sz="1000" dirty="0" err="1" smtClean="0">
                <a:solidFill>
                  <a:schemeClr val="tx2"/>
                </a:solidFill>
              </a:rPr>
              <a:t>ir</a:t>
            </a:r>
            <a:r>
              <a:rPr lang="en-US" sz="1000" dirty="0" smtClean="0">
                <a:solidFill>
                  <a:schemeClr val="tx2"/>
                </a:solidFill>
              </a:rPr>
              <a:t> de </a:t>
            </a:r>
            <a:r>
              <a:rPr lang="en-US" sz="1000" dirty="0" err="1" smtClean="0">
                <a:solidFill>
                  <a:schemeClr val="tx2"/>
                </a:solidFill>
              </a:rPr>
              <a:t>ninguno</a:t>
            </a:r>
            <a:r>
              <a:rPr lang="en-US" sz="1000" dirty="0" smtClean="0">
                <a:solidFill>
                  <a:schemeClr val="tx2"/>
                </a:solidFill>
              </a:rPr>
              <a:t> </a:t>
            </a:r>
            <a:r>
              <a:rPr lang="en-US" sz="1000" dirty="0" err="1" smtClean="0">
                <a:solidFill>
                  <a:schemeClr val="tx2"/>
                </a:solidFill>
              </a:rPr>
              <a:t>hasta</a:t>
            </a:r>
            <a:r>
              <a:rPr lang="en-US" sz="1000" dirty="0" smtClean="0">
                <a:solidFill>
                  <a:schemeClr val="tx2"/>
                </a:solidFill>
              </a:rPr>
              <a:t> </a:t>
            </a:r>
            <a:r>
              <a:rPr lang="en-US" sz="1000" dirty="0" err="1" smtClean="0">
                <a:solidFill>
                  <a:schemeClr val="tx2"/>
                </a:solidFill>
              </a:rPr>
              <a:t>incluso</a:t>
            </a:r>
            <a:r>
              <a:rPr lang="en-US" sz="1000" dirty="0" smtClean="0">
                <a:solidFill>
                  <a:schemeClr val="tx2"/>
                </a:solidFill>
              </a:rPr>
              <a:t> </a:t>
            </a:r>
            <a:r>
              <a:rPr lang="en-US" sz="1000" dirty="0" err="1" smtClean="0">
                <a:solidFill>
                  <a:schemeClr val="tx2"/>
                </a:solidFill>
              </a:rPr>
              <a:t>sacarlo</a:t>
            </a:r>
            <a:r>
              <a:rPr lang="en-US" sz="1000" dirty="0" smtClean="0">
                <a:solidFill>
                  <a:schemeClr val="tx2"/>
                </a:solidFill>
              </a:rPr>
              <a:t> del </a:t>
            </a:r>
            <a:r>
              <a:rPr lang="en-US" sz="1000" dirty="0" err="1" smtClean="0">
                <a:solidFill>
                  <a:schemeClr val="tx2"/>
                </a:solidFill>
              </a:rPr>
              <a:t>negocio</a:t>
            </a:r>
            <a:r>
              <a:rPr lang="en-US" sz="1000" dirty="0" smtClean="0">
                <a:solidFill>
                  <a:schemeClr val="tx2"/>
                </a:solidFill>
              </a:rPr>
              <a:t>. Para </a:t>
            </a:r>
            <a:r>
              <a:rPr lang="en-US" sz="1000" dirty="0" err="1" smtClean="0">
                <a:solidFill>
                  <a:schemeClr val="tx2"/>
                </a:solidFill>
              </a:rPr>
              <a:t>determinar</a:t>
            </a:r>
            <a:r>
              <a:rPr lang="en-US" sz="1000" dirty="0" smtClean="0">
                <a:solidFill>
                  <a:schemeClr val="tx2"/>
                </a:solidFill>
              </a:rPr>
              <a:t> el </a:t>
            </a:r>
            <a:r>
              <a:rPr lang="en-US" sz="1000" dirty="0" err="1" smtClean="0">
                <a:solidFill>
                  <a:schemeClr val="tx2"/>
                </a:solidFill>
              </a:rPr>
              <a:t>riesgo</a:t>
            </a:r>
            <a:r>
              <a:rPr lang="en-US" sz="1000" dirty="0" smtClean="0">
                <a:solidFill>
                  <a:schemeClr val="tx2"/>
                </a:solidFill>
              </a:rPr>
              <a:t> </a:t>
            </a:r>
            <a:r>
              <a:rPr lang="en-US" sz="1000" dirty="0" err="1" smtClean="0">
                <a:solidFill>
                  <a:schemeClr val="tx2"/>
                </a:solidFill>
              </a:rPr>
              <a:t>para</a:t>
            </a:r>
            <a:r>
              <a:rPr lang="en-US" sz="1000" dirty="0" smtClean="0">
                <a:solidFill>
                  <a:schemeClr val="tx2"/>
                </a:solidFill>
              </a:rPr>
              <a:t> </a:t>
            </a:r>
            <a:r>
              <a:rPr lang="en-US" sz="1000" dirty="0" err="1" smtClean="0">
                <a:solidFill>
                  <a:schemeClr val="tx2"/>
                </a:solidFill>
              </a:rPr>
              <a:t>su</a:t>
            </a:r>
            <a:r>
              <a:rPr lang="en-US" sz="1000" dirty="0" smtClean="0">
                <a:solidFill>
                  <a:schemeClr val="tx2"/>
                </a:solidFill>
              </a:rPr>
              <a:t> </a:t>
            </a:r>
            <a:r>
              <a:rPr lang="en-US" sz="1000" dirty="0" err="1" smtClean="0">
                <a:solidFill>
                  <a:schemeClr val="tx2"/>
                </a:solidFill>
              </a:rPr>
              <a:t>organización</a:t>
            </a:r>
            <a:r>
              <a:rPr lang="en-US" sz="1000" dirty="0" smtClean="0">
                <a:solidFill>
                  <a:schemeClr val="tx2"/>
                </a:solidFill>
              </a:rPr>
              <a:t>, </a:t>
            </a:r>
            <a:r>
              <a:rPr lang="en-US" sz="1000" dirty="0" err="1" smtClean="0">
                <a:solidFill>
                  <a:schemeClr val="tx2"/>
                </a:solidFill>
              </a:rPr>
              <a:t>puede</a:t>
            </a:r>
            <a:r>
              <a:rPr lang="en-US" sz="1000" dirty="0" smtClean="0">
                <a:solidFill>
                  <a:schemeClr val="tx2"/>
                </a:solidFill>
              </a:rPr>
              <a:t> </a:t>
            </a:r>
            <a:r>
              <a:rPr lang="en-US" sz="1000" dirty="0" err="1" smtClean="0">
                <a:solidFill>
                  <a:schemeClr val="tx2"/>
                </a:solidFill>
              </a:rPr>
              <a:t>evaluar</a:t>
            </a:r>
            <a:r>
              <a:rPr lang="en-US" sz="1000" dirty="0" smtClean="0">
                <a:solidFill>
                  <a:schemeClr val="tx2"/>
                </a:solidFill>
              </a:rPr>
              <a:t> la </a:t>
            </a:r>
            <a:r>
              <a:rPr lang="en-US" sz="1000" dirty="0" err="1" smtClean="0">
                <a:solidFill>
                  <a:schemeClr val="tx2"/>
                </a:solidFill>
              </a:rPr>
              <a:t>probabilidad</a:t>
            </a:r>
            <a:r>
              <a:rPr lang="en-US" sz="1000" dirty="0" smtClean="0">
                <a:solidFill>
                  <a:schemeClr val="tx2"/>
                </a:solidFill>
              </a:rPr>
              <a:t> </a:t>
            </a:r>
            <a:r>
              <a:rPr lang="en-US" sz="1000" dirty="0" err="1" smtClean="0">
                <a:solidFill>
                  <a:schemeClr val="tx2"/>
                </a:solidFill>
              </a:rPr>
              <a:t>asociada</a:t>
            </a:r>
            <a:r>
              <a:rPr lang="en-US" sz="1000" dirty="0" smtClean="0">
                <a:solidFill>
                  <a:schemeClr val="tx2"/>
                </a:solidFill>
              </a:rPr>
              <a:t> con </a:t>
            </a:r>
            <a:r>
              <a:rPr lang="en-US" sz="1000" dirty="0" err="1" smtClean="0">
                <a:solidFill>
                  <a:schemeClr val="tx2"/>
                </a:solidFill>
              </a:rPr>
              <a:t>cada</a:t>
            </a:r>
            <a:r>
              <a:rPr lang="en-US" sz="1000" dirty="0" smtClean="0">
                <a:solidFill>
                  <a:schemeClr val="tx2"/>
                </a:solidFill>
              </a:rPr>
              <a:t> </a:t>
            </a:r>
            <a:r>
              <a:rPr lang="en-US" sz="1000" dirty="0" err="1" smtClean="0">
                <a:solidFill>
                  <a:schemeClr val="tx2"/>
                </a:solidFill>
              </a:rPr>
              <a:t>agente</a:t>
            </a:r>
            <a:r>
              <a:rPr lang="en-US" sz="1000" dirty="0" smtClean="0">
                <a:solidFill>
                  <a:schemeClr val="tx2"/>
                </a:solidFill>
              </a:rPr>
              <a:t> de </a:t>
            </a:r>
            <a:r>
              <a:rPr lang="en-US" sz="1000" dirty="0" err="1" smtClean="0">
                <a:solidFill>
                  <a:schemeClr val="tx2"/>
                </a:solidFill>
              </a:rPr>
              <a:t>amenaza</a:t>
            </a:r>
            <a:r>
              <a:rPr lang="en-US" sz="1000" dirty="0" smtClean="0">
                <a:solidFill>
                  <a:schemeClr val="tx2"/>
                </a:solidFill>
              </a:rPr>
              <a:t>, vector de </a:t>
            </a:r>
            <a:r>
              <a:rPr lang="en-US" sz="1000" dirty="0" err="1" smtClean="0">
                <a:solidFill>
                  <a:schemeClr val="tx2"/>
                </a:solidFill>
              </a:rPr>
              <a:t>ataque</a:t>
            </a:r>
            <a:r>
              <a:rPr lang="en-US" sz="1000" dirty="0" smtClean="0">
                <a:solidFill>
                  <a:schemeClr val="tx2"/>
                </a:solidFill>
              </a:rPr>
              <a:t> </a:t>
            </a:r>
            <a:r>
              <a:rPr lang="en-US" sz="1000" dirty="0" err="1" smtClean="0">
                <a:solidFill>
                  <a:schemeClr val="tx2"/>
                </a:solidFill>
              </a:rPr>
              <a:t>y</a:t>
            </a:r>
            <a:r>
              <a:rPr lang="en-US" sz="1000" dirty="0" smtClean="0">
                <a:solidFill>
                  <a:schemeClr val="tx2"/>
                </a:solidFill>
              </a:rPr>
              <a:t> </a:t>
            </a:r>
            <a:r>
              <a:rPr lang="en-US" sz="1000" dirty="0" err="1" smtClean="0">
                <a:solidFill>
                  <a:schemeClr val="tx2"/>
                </a:solidFill>
              </a:rPr>
              <a:t>debilidad</a:t>
            </a:r>
            <a:r>
              <a:rPr lang="en-US" sz="1000" dirty="0" smtClean="0">
                <a:solidFill>
                  <a:schemeClr val="tx2"/>
                </a:solidFill>
              </a:rPr>
              <a:t> de </a:t>
            </a:r>
            <a:r>
              <a:rPr lang="en-US" sz="1000" dirty="0" err="1" smtClean="0">
                <a:solidFill>
                  <a:schemeClr val="tx2"/>
                </a:solidFill>
              </a:rPr>
              <a:t>seguridad</a:t>
            </a:r>
            <a:r>
              <a:rPr lang="en-US" sz="1000" dirty="0" smtClean="0">
                <a:solidFill>
                  <a:schemeClr val="tx2"/>
                </a:solidFill>
              </a:rPr>
              <a:t> </a:t>
            </a:r>
            <a:r>
              <a:rPr lang="en-US" sz="1000" dirty="0" err="1" smtClean="0">
                <a:solidFill>
                  <a:schemeClr val="tx2"/>
                </a:solidFill>
              </a:rPr>
              <a:t>y</a:t>
            </a:r>
            <a:r>
              <a:rPr lang="en-US" sz="1000" dirty="0" smtClean="0">
                <a:solidFill>
                  <a:schemeClr val="tx2"/>
                </a:solidFill>
              </a:rPr>
              <a:t> </a:t>
            </a:r>
            <a:r>
              <a:rPr lang="en-US" sz="1000" dirty="0" err="1" smtClean="0">
                <a:solidFill>
                  <a:schemeClr val="tx2"/>
                </a:solidFill>
              </a:rPr>
              <a:t>combinarla</a:t>
            </a:r>
            <a:r>
              <a:rPr lang="en-US" sz="1000" dirty="0" smtClean="0">
                <a:solidFill>
                  <a:schemeClr val="tx2"/>
                </a:solidFill>
              </a:rPr>
              <a:t> con </a:t>
            </a:r>
            <a:r>
              <a:rPr lang="en-US" sz="1000" dirty="0" err="1" smtClean="0">
                <a:solidFill>
                  <a:schemeClr val="tx2"/>
                </a:solidFill>
              </a:rPr>
              <a:t>una</a:t>
            </a:r>
            <a:r>
              <a:rPr lang="en-US" sz="1000" dirty="0" smtClean="0">
                <a:solidFill>
                  <a:schemeClr val="tx2"/>
                </a:solidFill>
              </a:rPr>
              <a:t> </a:t>
            </a:r>
            <a:r>
              <a:rPr lang="en-US" sz="1000" dirty="0" err="1" smtClean="0">
                <a:solidFill>
                  <a:schemeClr val="tx2"/>
                </a:solidFill>
              </a:rPr>
              <a:t>estimación</a:t>
            </a:r>
            <a:r>
              <a:rPr lang="en-US" sz="1000" dirty="0" smtClean="0">
                <a:solidFill>
                  <a:schemeClr val="tx2"/>
                </a:solidFill>
              </a:rPr>
              <a:t> del </a:t>
            </a:r>
            <a:r>
              <a:rPr lang="en-US" sz="1000" dirty="0" err="1" smtClean="0">
                <a:solidFill>
                  <a:schemeClr val="tx2"/>
                </a:solidFill>
              </a:rPr>
              <a:t>impacto</a:t>
            </a:r>
            <a:r>
              <a:rPr lang="en-US" sz="1000" dirty="0" smtClean="0">
                <a:solidFill>
                  <a:schemeClr val="tx2"/>
                </a:solidFill>
              </a:rPr>
              <a:t> </a:t>
            </a:r>
            <a:r>
              <a:rPr lang="en-US" sz="1000" dirty="0" err="1" smtClean="0">
                <a:solidFill>
                  <a:schemeClr val="tx2"/>
                </a:solidFill>
              </a:rPr>
              <a:t>técnico</a:t>
            </a:r>
            <a:r>
              <a:rPr lang="en-US" sz="1000" dirty="0" smtClean="0">
                <a:solidFill>
                  <a:schemeClr val="tx2"/>
                </a:solidFill>
              </a:rPr>
              <a:t> </a:t>
            </a:r>
            <a:r>
              <a:rPr lang="en-US" sz="1000" dirty="0" err="1" smtClean="0">
                <a:solidFill>
                  <a:schemeClr val="tx2"/>
                </a:solidFill>
              </a:rPr>
              <a:t>y</a:t>
            </a:r>
            <a:r>
              <a:rPr lang="en-US" sz="1000" dirty="0" smtClean="0">
                <a:solidFill>
                  <a:schemeClr val="tx2"/>
                </a:solidFill>
              </a:rPr>
              <a:t> de </a:t>
            </a:r>
            <a:r>
              <a:rPr lang="en-US" sz="1000" dirty="0" err="1" smtClean="0">
                <a:solidFill>
                  <a:schemeClr val="tx2"/>
                </a:solidFill>
              </a:rPr>
              <a:t>negocios</a:t>
            </a:r>
            <a:r>
              <a:rPr lang="en-US" sz="1000" dirty="0" smtClean="0">
                <a:solidFill>
                  <a:schemeClr val="tx2"/>
                </a:solidFill>
              </a:rPr>
              <a:t> en </a:t>
            </a:r>
            <a:r>
              <a:rPr lang="en-US" sz="1000" dirty="0" err="1" smtClean="0">
                <a:solidFill>
                  <a:schemeClr val="tx2"/>
                </a:solidFill>
              </a:rPr>
              <a:t>su</a:t>
            </a:r>
            <a:r>
              <a:rPr lang="en-US" sz="1000" dirty="0" smtClean="0">
                <a:solidFill>
                  <a:schemeClr val="tx2"/>
                </a:solidFill>
              </a:rPr>
              <a:t> </a:t>
            </a:r>
            <a:r>
              <a:rPr lang="en-US" sz="1000" dirty="0" err="1" smtClean="0">
                <a:solidFill>
                  <a:schemeClr val="tx2"/>
                </a:solidFill>
              </a:rPr>
              <a:t>organización</a:t>
            </a:r>
            <a:r>
              <a:rPr lang="en-US" sz="1000" dirty="0" smtClean="0">
                <a:solidFill>
                  <a:schemeClr val="tx2"/>
                </a:solidFill>
              </a:rPr>
              <a:t>. </a:t>
            </a:r>
            <a:r>
              <a:rPr lang="en-US" sz="1000" dirty="0" err="1" smtClean="0">
                <a:solidFill>
                  <a:schemeClr val="tx2"/>
                </a:solidFill>
              </a:rPr>
              <a:t>Juntos</a:t>
            </a:r>
            <a:r>
              <a:rPr lang="en-US" sz="1000" dirty="0" smtClean="0">
                <a:solidFill>
                  <a:schemeClr val="tx2"/>
                </a:solidFill>
              </a:rPr>
              <a:t>, </a:t>
            </a:r>
            <a:r>
              <a:rPr lang="en-US" sz="1000" dirty="0" err="1" smtClean="0">
                <a:solidFill>
                  <a:schemeClr val="tx2"/>
                </a:solidFill>
              </a:rPr>
              <a:t>estos</a:t>
            </a:r>
            <a:r>
              <a:rPr lang="en-US" sz="1000" dirty="0" smtClean="0">
                <a:solidFill>
                  <a:schemeClr val="tx2"/>
                </a:solidFill>
              </a:rPr>
              <a:t> </a:t>
            </a:r>
            <a:r>
              <a:rPr lang="en-US" sz="1000" dirty="0" err="1" smtClean="0">
                <a:solidFill>
                  <a:schemeClr val="tx2"/>
                </a:solidFill>
              </a:rPr>
              <a:t>factores</a:t>
            </a:r>
            <a:r>
              <a:rPr lang="en-US" sz="1000" dirty="0" smtClean="0">
                <a:solidFill>
                  <a:schemeClr val="tx2"/>
                </a:solidFill>
              </a:rPr>
              <a:t> </a:t>
            </a:r>
            <a:r>
              <a:rPr lang="en-US" sz="1000" dirty="0" err="1" smtClean="0">
                <a:solidFill>
                  <a:schemeClr val="tx2"/>
                </a:solidFill>
              </a:rPr>
              <a:t>determinan</a:t>
            </a:r>
            <a:r>
              <a:rPr lang="en-US" sz="1000" dirty="0" smtClean="0">
                <a:solidFill>
                  <a:schemeClr val="tx2"/>
                </a:solidFill>
              </a:rPr>
              <a:t> el </a:t>
            </a:r>
            <a:r>
              <a:rPr lang="en-US" sz="1000" dirty="0" err="1" smtClean="0">
                <a:solidFill>
                  <a:schemeClr val="tx2"/>
                </a:solidFill>
              </a:rPr>
              <a:t>riesgo</a:t>
            </a:r>
            <a:r>
              <a:rPr lang="en-US" sz="1000" dirty="0" smtClean="0">
                <a:solidFill>
                  <a:schemeClr val="tx2"/>
                </a:solidFill>
              </a:rPr>
              <a:t> total.</a:t>
            </a:r>
          </a:p>
        </p:txBody>
      </p:sp>
      <p:grpSp>
        <p:nvGrpSpPr>
          <p:cNvPr id="2" name="Group 115"/>
          <p:cNvGrpSpPr>
            <a:grpSpLocks/>
          </p:cNvGrpSpPr>
          <p:nvPr/>
        </p:nvGrpSpPr>
        <p:grpSpPr bwMode="auto">
          <a:xfrm>
            <a:off x="2362201" y="3238500"/>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rPr>
                <a:t>Debilidad</a:t>
              </a:r>
              <a:endParaRPr lang="en-US" sz="900" b="1" dirty="0">
                <a:solidFill>
                  <a:schemeClr val="accent1">
                    <a:lumMod val="50000"/>
                  </a:schemeClr>
                </a:solidFill>
              </a:endParaRP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lumMod val="95000"/>
              </a:schemeClr>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a:solidFill>
                  <a:schemeClr val="accent1">
                    <a:lumMod val="50000"/>
                  </a:schemeClr>
                </a:solidFill>
              </a:endParaRPr>
            </a:p>
          </p:txBody>
        </p:sp>
      </p:grpSp>
      <p:grpSp>
        <p:nvGrpSpPr>
          <p:cNvPr id="6" name="Group 63"/>
          <p:cNvGrpSpPr>
            <a:grpSpLocks/>
          </p:cNvGrpSpPr>
          <p:nvPr/>
        </p:nvGrpSpPr>
        <p:grpSpPr bwMode="auto">
          <a:xfrm>
            <a:off x="495300" y="2400300"/>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a:p>
          </p:txBody>
        </p:sp>
      </p:grpSp>
      <p:sp>
        <p:nvSpPr>
          <p:cNvPr id="12" name="AutoShape 163"/>
          <p:cNvSpPr>
            <a:spLocks noChangeArrowheads="1"/>
          </p:cNvSpPr>
          <p:nvPr/>
        </p:nvSpPr>
        <p:spPr bwMode="auto">
          <a:xfrm>
            <a:off x="1371600" y="2386013"/>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rPr>
              <a:t>Ataque</a:t>
            </a:r>
            <a:endParaRPr lang="en-US" sz="900" b="1" dirty="0">
              <a:solidFill>
                <a:schemeClr val="accent1">
                  <a:lumMod val="50000"/>
                </a:schemeClr>
              </a:solidFill>
            </a:endParaRPr>
          </a:p>
        </p:txBody>
      </p:sp>
      <p:sp>
        <p:nvSpPr>
          <p:cNvPr id="17" name="Rectangle 89"/>
          <p:cNvSpPr>
            <a:spLocks noChangeArrowheads="1"/>
          </p:cNvSpPr>
          <p:nvPr/>
        </p:nvSpPr>
        <p:spPr bwMode="auto">
          <a:xfrm>
            <a:off x="152400" y="1981200"/>
            <a:ext cx="783838" cy="303502"/>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rPr>
              <a:t>Agentes</a:t>
            </a:r>
            <a:endParaRPr lang="en-US" sz="900" b="1" dirty="0" smtClean="0">
              <a:solidFill>
                <a:schemeClr val="tx2"/>
              </a:solidFill>
            </a:endParaRPr>
          </a:p>
          <a:p>
            <a:pPr algn="ctr" eaLnBrk="0" hangingPunct="0">
              <a:lnSpc>
                <a:spcPts val="800"/>
              </a:lnSpc>
            </a:pPr>
            <a:r>
              <a:rPr lang="en-US" sz="900" b="1" dirty="0" smtClean="0">
                <a:solidFill>
                  <a:schemeClr val="tx2"/>
                </a:solidFill>
              </a:rPr>
              <a:t>De </a:t>
            </a:r>
            <a:r>
              <a:rPr lang="en-US" sz="900" b="1" dirty="0" err="1" smtClean="0">
                <a:solidFill>
                  <a:schemeClr val="tx2"/>
                </a:solidFill>
              </a:rPr>
              <a:t>Amenaza</a:t>
            </a:r>
            <a:endParaRPr lang="en-US" sz="900" b="1" dirty="0">
              <a:solidFill>
                <a:schemeClr val="tx2"/>
              </a:solidFill>
            </a:endParaRPr>
          </a:p>
        </p:txBody>
      </p:sp>
      <p:sp>
        <p:nvSpPr>
          <p:cNvPr id="19" name="AutoShape 142"/>
          <p:cNvSpPr>
            <a:spLocks noChangeArrowheads="1"/>
          </p:cNvSpPr>
          <p:nvPr/>
        </p:nvSpPr>
        <p:spPr bwMode="auto">
          <a:xfrm>
            <a:off x="5715000" y="2362200"/>
            <a:ext cx="762000" cy="381000"/>
          </a:xfrm>
          <a:prstGeom prst="foldedCorner">
            <a:avLst>
              <a:gd name="adj" fmla="val 1250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rPr>
              <a:t>Impacto</a:t>
            </a:r>
            <a:endParaRPr lang="en-US" sz="900" b="1" dirty="0">
              <a:solidFill>
                <a:schemeClr val="accent1">
                  <a:lumMod val="50000"/>
                </a:schemeClr>
              </a:solidFill>
            </a:endParaRPr>
          </a:p>
        </p:txBody>
      </p:sp>
      <p:sp>
        <p:nvSpPr>
          <p:cNvPr id="30" name="Rectangle 29"/>
          <p:cNvSpPr/>
          <p:nvPr/>
        </p:nvSpPr>
        <p:spPr>
          <a:xfrm>
            <a:off x="0" y="5105400"/>
            <a:ext cx="4495800" cy="403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600" b="1" dirty="0" smtClean="0">
                <a:solidFill>
                  <a:schemeClr val="tx2"/>
                </a:solidFill>
              </a:rPr>
              <a:t/>
            </a:r>
            <a:br>
              <a:rPr lang="es-ES_tradnl" sz="1600" b="1" dirty="0" smtClean="0">
                <a:solidFill>
                  <a:schemeClr val="tx2"/>
                </a:solidFill>
              </a:rPr>
            </a:br>
            <a:r>
              <a:rPr lang="es-ES_tradnl" sz="1600" b="1" dirty="0" smtClean="0">
                <a:solidFill>
                  <a:schemeClr val="tx2"/>
                </a:solidFill>
              </a:rPr>
              <a:t>¿Cuál es </a:t>
            </a:r>
            <a:r>
              <a:rPr lang="es-ES_tradnl" sz="1600" b="1" u="sng" dirty="0" smtClean="0">
                <a:solidFill>
                  <a:schemeClr val="tx2"/>
                </a:solidFill>
              </a:rPr>
              <a:t>Mi</a:t>
            </a:r>
            <a:r>
              <a:rPr lang="es-ES_tradnl" sz="1600" b="1" dirty="0" smtClean="0">
                <a:solidFill>
                  <a:schemeClr val="tx2"/>
                </a:solidFill>
              </a:rPr>
              <a:t> riesgo?</a:t>
            </a:r>
          </a:p>
          <a:p>
            <a:pPr>
              <a:lnSpc>
                <a:spcPts val="1000"/>
              </a:lnSpc>
              <a:spcBef>
                <a:spcPts val="300"/>
              </a:spcBef>
              <a:spcAft>
                <a:spcPts val="300"/>
              </a:spcAft>
            </a:pPr>
            <a:r>
              <a:rPr lang="es-ES_tradnl" sz="1000" dirty="0" smtClean="0">
                <a:solidFill>
                  <a:schemeClr val="tx2"/>
                </a:solidFill>
              </a:rPr>
              <a:t>Esta actualización del </a:t>
            </a:r>
            <a:r>
              <a:rPr lang="es-ES_tradnl" sz="1000" dirty="0" smtClean="0">
                <a:solidFill>
                  <a:schemeClr val="tx2"/>
                </a:solidFill>
                <a:hlinkClick r:id="rId4"/>
              </a:rPr>
              <a:t>OWASP Top 10 </a:t>
            </a:r>
            <a:r>
              <a:rPr lang="es-ES_tradnl" sz="1000" dirty="0" smtClean="0">
                <a:solidFill>
                  <a:schemeClr val="tx2"/>
                </a:solidFill>
              </a:rPr>
              <a:t>se enfoca en la identificación de los riesgos más serios para un amplio espectro de organizaciones. Para cada uno de estos riesgos, proveemos información genérica acerca de la probabilidad y el impacto técnico usando el siguiente esquema simple de calificación, que está basado en la </a:t>
            </a:r>
            <a:r>
              <a:rPr lang="es-ES_tradnl" sz="1000" dirty="0" smtClean="0">
                <a:solidFill>
                  <a:schemeClr val="tx2"/>
                </a:solidFill>
                <a:hlinkClick r:id="rId5"/>
              </a:rPr>
              <a:t>Metodología de Evaluación de Riesgos OWASP</a:t>
            </a:r>
            <a:r>
              <a:rPr lang="es-ES_tradnl" sz="1000" dirty="0" smtClean="0">
                <a:solidFill>
                  <a:schemeClr val="tx2"/>
                </a:solidFill>
              </a:rPr>
              <a:t>.</a:t>
            </a:r>
          </a:p>
          <a:p>
            <a:pPr>
              <a:lnSpc>
                <a:spcPts val="1000"/>
              </a:lnSpc>
              <a:spcBef>
                <a:spcPts val="300"/>
              </a:spcBef>
              <a:spcAft>
                <a:spcPts val="300"/>
              </a:spcAft>
            </a:pPr>
            <a:endParaRPr lang="es-ES_tradnl" sz="1000" dirty="0" smtClean="0">
              <a:solidFill>
                <a:schemeClr val="tx2"/>
              </a:solidFill>
            </a:endParaRPr>
          </a:p>
          <a:p>
            <a:pPr>
              <a:lnSpc>
                <a:spcPts val="1000"/>
              </a:lnSpc>
              <a:spcBef>
                <a:spcPts val="300"/>
              </a:spcBef>
              <a:spcAft>
                <a:spcPts val="300"/>
              </a:spcAft>
            </a:pPr>
            <a:endParaRPr lang="es-ES_tradnl" sz="1000" dirty="0" smtClean="0">
              <a:solidFill>
                <a:schemeClr val="tx2"/>
              </a:solidFill>
            </a:endParaRPr>
          </a:p>
          <a:p>
            <a:pPr>
              <a:lnSpc>
                <a:spcPts val="1000"/>
              </a:lnSpc>
              <a:spcBef>
                <a:spcPts val="300"/>
              </a:spcBef>
              <a:spcAft>
                <a:spcPts val="300"/>
              </a:spcAft>
            </a:pPr>
            <a:endParaRPr lang="es-ES_tradnl" sz="1000" dirty="0" smtClean="0">
              <a:solidFill>
                <a:schemeClr val="tx2"/>
              </a:solidFill>
            </a:endParaRPr>
          </a:p>
          <a:p>
            <a:pPr>
              <a:lnSpc>
                <a:spcPts val="1000"/>
              </a:lnSpc>
              <a:spcBef>
                <a:spcPts val="300"/>
              </a:spcBef>
              <a:spcAft>
                <a:spcPts val="300"/>
              </a:spcAft>
            </a:pPr>
            <a:endParaRPr lang="es-ES_tradnl" sz="1000" dirty="0" smtClean="0">
              <a:solidFill>
                <a:schemeClr val="tx2"/>
              </a:solidFill>
            </a:endParaRPr>
          </a:p>
          <a:p>
            <a:pPr>
              <a:lnSpc>
                <a:spcPts val="1000"/>
              </a:lnSpc>
              <a:spcBef>
                <a:spcPts val="300"/>
              </a:spcBef>
              <a:spcAft>
                <a:spcPts val="300"/>
              </a:spcAft>
            </a:pPr>
            <a:endParaRPr lang="es-ES_tradnl" sz="1000" dirty="0" smtClean="0">
              <a:solidFill>
                <a:schemeClr val="tx2"/>
              </a:solidFill>
            </a:endParaRPr>
          </a:p>
          <a:p>
            <a:pPr>
              <a:lnSpc>
                <a:spcPts val="1000"/>
              </a:lnSpc>
              <a:spcBef>
                <a:spcPts val="300"/>
              </a:spcBef>
              <a:spcAft>
                <a:spcPts val="300"/>
              </a:spcAft>
            </a:pPr>
            <a:endParaRPr lang="es-ES_tradnl" sz="1000" dirty="0" smtClean="0">
              <a:solidFill>
                <a:schemeClr val="tx2"/>
              </a:solidFill>
            </a:endParaRPr>
          </a:p>
          <a:p>
            <a:pPr>
              <a:lnSpc>
                <a:spcPts val="1000"/>
              </a:lnSpc>
              <a:spcBef>
                <a:spcPts val="300"/>
              </a:spcBef>
              <a:spcAft>
                <a:spcPts val="300"/>
              </a:spcAft>
            </a:pPr>
            <a:r>
              <a:rPr lang="es-ES_tradnl" sz="1000" dirty="0" smtClean="0">
                <a:solidFill>
                  <a:schemeClr val="tx2"/>
                </a:solidFill>
              </a:rPr>
              <a:t>Sin embargo, solo usted sabe los detalles específicos de su ambiente y su negocio. Para una aplicación cualquiera, puede no haber un agente de amenaza que pueda ejecutar el ataque relevante, o el impacto técnico puede no hacer diferencia ninguna. Por tanto, usted debería evaluar cada riesgo, enfocándose en los agentes de amenaza, los controles de seguridad e impactos de negocio en su empresa.</a:t>
            </a:r>
          </a:p>
          <a:p>
            <a:pPr>
              <a:lnSpc>
                <a:spcPts val="1000"/>
              </a:lnSpc>
              <a:spcBef>
                <a:spcPts val="300"/>
              </a:spcBef>
              <a:spcAft>
                <a:spcPts val="300"/>
              </a:spcAft>
            </a:pPr>
            <a:r>
              <a:rPr lang="es-ES_tradnl" sz="1000" dirty="0" smtClean="0">
                <a:solidFill>
                  <a:schemeClr val="tx2"/>
                </a:solidFill>
              </a:rPr>
              <a:t>Aunque las </a:t>
            </a:r>
            <a:r>
              <a:rPr lang="es-ES_tradnl" sz="1000" dirty="0" smtClean="0">
                <a:solidFill>
                  <a:schemeClr val="tx2"/>
                </a:solidFill>
                <a:hlinkClick r:id="rId6"/>
              </a:rPr>
              <a:t>versiones previas del OWASP Top 10 </a:t>
            </a:r>
            <a:r>
              <a:rPr lang="es-ES_tradnl" sz="1000" dirty="0" smtClean="0">
                <a:solidFill>
                  <a:schemeClr val="tx2"/>
                </a:solidFill>
              </a:rPr>
              <a:t>se enfocaron en la identificación de las “vulnerabilidades” más comunes, también fueron diseñadas alrededor de los riesgos. Los nombres de los riesgos en la </a:t>
            </a:r>
            <a:r>
              <a:rPr lang="es-ES_tradnl" sz="1000" dirty="0" err="1" smtClean="0">
                <a:solidFill>
                  <a:schemeClr val="tx2"/>
                </a:solidFill>
              </a:rPr>
              <a:t>Top</a:t>
            </a:r>
            <a:r>
              <a:rPr lang="es-ES_tradnl" sz="1000" dirty="0" smtClean="0">
                <a:solidFill>
                  <a:schemeClr val="tx2"/>
                </a:solidFill>
              </a:rPr>
              <a:t> 10 surgen del tipo de ataque, el tipo de debilidad o el tipo de impacto que pueden causar. Elegimos el nombre que es mejor conocido y que logrará el más alto nivel de reconocimiento.</a:t>
            </a:r>
          </a:p>
        </p:txBody>
      </p:sp>
      <p:sp>
        <p:nvSpPr>
          <p:cNvPr id="31" name="Rectangle 30"/>
          <p:cNvSpPr/>
          <p:nvPr/>
        </p:nvSpPr>
        <p:spPr>
          <a:xfrm>
            <a:off x="4572000" y="5105400"/>
            <a:ext cx="2286000" cy="403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600" b="1" dirty="0" smtClean="0">
                <a:solidFill>
                  <a:schemeClr val="tx2"/>
                </a:solidFill>
              </a:rPr>
              <a:t/>
            </a:r>
            <a:br>
              <a:rPr lang="es-ES_tradnl" sz="1600" b="1" dirty="0" smtClean="0">
                <a:solidFill>
                  <a:schemeClr val="tx2"/>
                </a:solidFill>
              </a:rPr>
            </a:br>
            <a:r>
              <a:rPr lang="es-ES_tradnl" sz="1600" b="1" dirty="0" smtClean="0">
                <a:solidFill>
                  <a:schemeClr val="tx2"/>
                </a:solidFill>
              </a:rPr>
              <a:t>Referencias</a:t>
            </a:r>
          </a:p>
          <a:p>
            <a:pPr>
              <a:lnSpc>
                <a:spcPts val="1000"/>
              </a:lnSpc>
              <a:spcBef>
                <a:spcPts val="300"/>
              </a:spcBef>
              <a:spcAft>
                <a:spcPts val="300"/>
              </a:spcAft>
            </a:pPr>
            <a:endParaRPr lang="es-ES_tradnl" sz="1200" b="1" dirty="0" smtClean="0">
              <a:solidFill>
                <a:schemeClr val="tx2"/>
              </a:solidFill>
            </a:endParaRPr>
          </a:p>
          <a:p>
            <a:pPr marL="57150" indent="-57150">
              <a:lnSpc>
                <a:spcPts val="1000"/>
              </a:lnSpc>
              <a:spcBef>
                <a:spcPts val="300"/>
              </a:spcBef>
              <a:spcAft>
                <a:spcPts val="300"/>
              </a:spcAft>
            </a:pPr>
            <a:r>
              <a:rPr lang="es-ES_tradnl" sz="1200" b="1" dirty="0" smtClean="0">
                <a:solidFill>
                  <a:schemeClr val="tx2"/>
                </a:solidFill>
              </a:rPr>
              <a:t>OWASP</a:t>
            </a:r>
            <a:endParaRPr lang="es-ES_tradnl" sz="800" b="1" dirty="0" smtClean="0">
              <a:solidFill>
                <a:schemeClr val="tx2"/>
              </a:solidFill>
              <a:hlinkClick r:id="rId7"/>
            </a:endParaRPr>
          </a:p>
          <a:p>
            <a:pPr marL="57150" indent="-57150">
              <a:lnSpc>
                <a:spcPts val="1000"/>
              </a:lnSpc>
              <a:spcBef>
                <a:spcPts val="300"/>
              </a:spcBef>
              <a:spcAft>
                <a:spcPts val="300"/>
              </a:spcAft>
              <a:buFont typeface="Arial" pitchFamily="34" charset="0"/>
              <a:buChar char="•"/>
            </a:pPr>
            <a:r>
              <a:rPr lang="es-ES_tradnl" sz="800" dirty="0" smtClean="0">
                <a:solidFill>
                  <a:schemeClr val="tx2"/>
                </a:solidFill>
              </a:rPr>
              <a:t> </a:t>
            </a:r>
            <a:r>
              <a:rPr lang="es-ES_tradnl" sz="800" u="sng" dirty="0" smtClean="0">
                <a:solidFill>
                  <a:schemeClr val="tx2"/>
                </a:solidFill>
                <a:hlinkClick r:id="rId5"/>
              </a:rPr>
              <a:t>Metodología de Evaluación de Riesgos OWASP</a:t>
            </a:r>
            <a:endParaRPr lang="es-ES_tradnl" sz="1000" dirty="0" smtClean="0">
              <a:solidFill>
                <a:schemeClr val="tx2"/>
              </a:solidFill>
            </a:endParaRPr>
          </a:p>
          <a:p>
            <a:pPr marL="57150" indent="-57150">
              <a:lnSpc>
                <a:spcPts val="1000"/>
              </a:lnSpc>
              <a:spcBef>
                <a:spcPts val="300"/>
              </a:spcBef>
              <a:spcAft>
                <a:spcPts val="300"/>
              </a:spcAft>
              <a:buFont typeface="Arial" pitchFamily="34" charset="0"/>
              <a:buChar char="•"/>
            </a:pPr>
            <a:r>
              <a:rPr lang="es-ES_tradnl" sz="800" u="sng" dirty="0" smtClean="0">
                <a:solidFill>
                  <a:schemeClr val="tx2"/>
                </a:solidFill>
                <a:hlinkClick r:id="rId8"/>
              </a:rPr>
              <a:t>Articulo sobre Modelado de Amenazas/Riesgos</a:t>
            </a:r>
            <a:endParaRPr lang="es-ES_tradnl" sz="800" b="1" dirty="0" smtClean="0">
              <a:solidFill>
                <a:schemeClr val="tx2"/>
              </a:solidFill>
            </a:endParaRPr>
          </a:p>
          <a:p>
            <a:pPr marL="57150" indent="-57150">
              <a:lnSpc>
                <a:spcPts val="1000"/>
              </a:lnSpc>
            </a:pPr>
            <a:endParaRPr lang="es-ES_tradnl" sz="1000" b="1" dirty="0" smtClean="0">
              <a:solidFill>
                <a:schemeClr val="tx2"/>
              </a:solidFill>
            </a:endParaRPr>
          </a:p>
          <a:p>
            <a:pPr marL="57150" indent="-57150">
              <a:lnSpc>
                <a:spcPts val="1000"/>
              </a:lnSpc>
              <a:spcBef>
                <a:spcPts val="300"/>
              </a:spcBef>
              <a:spcAft>
                <a:spcPts val="300"/>
              </a:spcAft>
            </a:pPr>
            <a:r>
              <a:rPr lang="es-ES_tradnl" sz="1200" b="1" dirty="0" smtClean="0">
                <a:solidFill>
                  <a:schemeClr val="tx2"/>
                </a:solidFill>
              </a:rPr>
              <a:t>Externas</a:t>
            </a:r>
            <a:endParaRPr lang="es-ES_tradnl" sz="800" b="1" dirty="0" smtClean="0">
              <a:solidFill>
                <a:schemeClr val="tx2"/>
              </a:solidFill>
              <a:hlinkClick r:id="rId7"/>
            </a:endParaRPr>
          </a:p>
          <a:p>
            <a:pPr marL="57150" indent="-57150">
              <a:lnSpc>
                <a:spcPts val="1000"/>
              </a:lnSpc>
              <a:spcBef>
                <a:spcPts val="300"/>
              </a:spcBef>
              <a:spcAft>
                <a:spcPts val="300"/>
              </a:spcAft>
              <a:buFont typeface="Arial" pitchFamily="34" charset="0"/>
              <a:buChar char="•"/>
            </a:pPr>
            <a:r>
              <a:rPr lang="es-ES_tradnl" sz="1000" dirty="0" smtClean="0">
                <a:solidFill>
                  <a:schemeClr val="tx2"/>
                </a:solidFill>
              </a:rPr>
              <a:t> </a:t>
            </a:r>
            <a:r>
              <a:rPr lang="es-ES_tradnl" sz="800" u="sng" dirty="0" smtClean="0">
                <a:solidFill>
                  <a:schemeClr val="tx2"/>
                </a:solidFill>
                <a:hlinkClick r:id="rId9"/>
              </a:rPr>
              <a:t>FAIR Information Risk Framework</a:t>
            </a:r>
            <a:r>
              <a:rPr lang="es-ES_tradnl" sz="800" u="sng" dirty="0" smtClean="0">
                <a:solidFill>
                  <a:schemeClr val="tx2"/>
                </a:solidFill>
              </a:rPr>
              <a:t> </a:t>
            </a:r>
          </a:p>
          <a:p>
            <a:pPr marL="57150" indent="-57150">
              <a:lnSpc>
                <a:spcPts val="1000"/>
              </a:lnSpc>
              <a:spcBef>
                <a:spcPts val="300"/>
              </a:spcBef>
              <a:spcAft>
                <a:spcPts val="300"/>
              </a:spcAft>
              <a:buFont typeface="Arial" pitchFamily="34" charset="0"/>
              <a:buChar char="•"/>
            </a:pPr>
            <a:r>
              <a:rPr lang="es-ES_tradnl" sz="800" dirty="0" smtClean="0">
                <a:solidFill>
                  <a:schemeClr val="tx2"/>
                </a:solidFill>
              </a:rPr>
              <a:t> </a:t>
            </a:r>
            <a:r>
              <a:rPr lang="es-ES_tradnl" sz="800" u="sng" dirty="0" smtClean="0">
                <a:solidFill>
                  <a:schemeClr val="tx2"/>
                </a:solidFill>
                <a:hlinkClick r:id="rId10"/>
              </a:rPr>
              <a:t>Microsoft Threat Modeling (STRIDE and DREAD)</a:t>
            </a:r>
            <a:endParaRPr lang="es-ES_tradnl" sz="800" u="sng" dirty="0" smtClean="0">
              <a:solidFill>
                <a:schemeClr val="tx2"/>
              </a:solidFill>
            </a:endParaRPr>
          </a:p>
        </p:txBody>
      </p:sp>
      <p:grpSp>
        <p:nvGrpSpPr>
          <p:cNvPr id="13" name="Group 115"/>
          <p:cNvGrpSpPr>
            <a:grpSpLocks/>
          </p:cNvGrpSpPr>
          <p:nvPr/>
        </p:nvGrpSpPr>
        <p:grpSpPr bwMode="auto">
          <a:xfrm>
            <a:off x="2362201" y="2362196"/>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   </a:t>
              </a:r>
              <a:r>
                <a:rPr lang="en-US" sz="900" b="1" dirty="0" err="1" smtClean="0">
                  <a:solidFill>
                    <a:schemeClr val="accent1">
                      <a:lumMod val="50000"/>
                    </a:schemeClr>
                  </a:solidFill>
                </a:rPr>
                <a:t>Debilidad</a:t>
              </a:r>
              <a:endParaRPr lang="en-US" sz="900" b="1" dirty="0">
                <a:solidFill>
                  <a:schemeClr val="accent1">
                    <a:lumMod val="50000"/>
                  </a:schemeClr>
                </a:solidFill>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lumMod val="95000"/>
              </a:schemeClr>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a:solidFill>
                  <a:schemeClr val="accent1">
                    <a:lumMod val="50000"/>
                  </a:schemeClr>
                </a:solidFill>
              </a:endParaRPr>
            </a:p>
          </p:txBody>
        </p:sp>
      </p:grpSp>
      <p:grpSp>
        <p:nvGrpSpPr>
          <p:cNvPr id="15" name="Group 63"/>
          <p:cNvGrpSpPr>
            <a:grpSpLocks/>
          </p:cNvGrpSpPr>
          <p:nvPr/>
        </p:nvGrpSpPr>
        <p:grpSpPr bwMode="auto">
          <a:xfrm>
            <a:off x="498475" y="2819400"/>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a:p>
          </p:txBody>
        </p:sp>
      </p:grpSp>
      <p:sp>
        <p:nvSpPr>
          <p:cNvPr id="40" name="AutoShape 163"/>
          <p:cNvSpPr>
            <a:spLocks noChangeArrowheads="1"/>
          </p:cNvSpPr>
          <p:nvPr/>
        </p:nvSpPr>
        <p:spPr bwMode="auto">
          <a:xfrm>
            <a:off x="1371600" y="2819400"/>
            <a:ext cx="838200" cy="357187"/>
          </a:xfrm>
          <a:prstGeom prst="rightArrowCallout">
            <a:avLst>
              <a:gd name="adj1" fmla="val 20889"/>
              <a:gd name="adj2" fmla="val 24667"/>
              <a:gd name="adj3" fmla="val 34667"/>
              <a:gd name="adj4" fmla="val 8013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rPr>
              <a:t>Ataque</a:t>
            </a:r>
            <a:endParaRPr lang="en-US" sz="900" b="1" dirty="0">
              <a:solidFill>
                <a:schemeClr val="accent1">
                  <a:lumMod val="50000"/>
                </a:schemeClr>
              </a:solidFill>
            </a:endParaRPr>
          </a:p>
        </p:txBody>
      </p:sp>
      <p:sp>
        <p:nvSpPr>
          <p:cNvPr id="41" name="Rectangle 89"/>
          <p:cNvSpPr>
            <a:spLocks noChangeArrowheads="1"/>
          </p:cNvSpPr>
          <p:nvPr/>
        </p:nvSpPr>
        <p:spPr bwMode="auto">
          <a:xfrm>
            <a:off x="1354769" y="1981200"/>
            <a:ext cx="685836" cy="303502"/>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rPr>
              <a:t>Vectores</a:t>
            </a:r>
            <a:endParaRPr lang="en-US" sz="900" b="1" dirty="0" smtClean="0">
              <a:solidFill>
                <a:schemeClr val="tx2"/>
              </a:solidFill>
            </a:endParaRPr>
          </a:p>
          <a:p>
            <a:pPr algn="ctr" eaLnBrk="0" hangingPunct="0">
              <a:lnSpc>
                <a:spcPts val="800"/>
              </a:lnSpc>
            </a:pPr>
            <a:r>
              <a:rPr lang="en-US" sz="900" b="1" dirty="0" smtClean="0">
                <a:solidFill>
                  <a:schemeClr val="tx2"/>
                </a:solidFill>
              </a:rPr>
              <a:t>De </a:t>
            </a:r>
            <a:r>
              <a:rPr lang="en-US" sz="900" b="1" dirty="0" err="1" smtClean="0">
                <a:solidFill>
                  <a:schemeClr val="tx2"/>
                </a:solidFill>
              </a:rPr>
              <a:t>Ataque</a:t>
            </a:r>
            <a:endParaRPr lang="en-US" sz="900" b="1" dirty="0">
              <a:solidFill>
                <a:schemeClr val="tx2"/>
              </a:solidFill>
            </a:endParaRPr>
          </a:p>
        </p:txBody>
      </p:sp>
      <p:sp>
        <p:nvSpPr>
          <p:cNvPr id="42" name="Rectangle 89"/>
          <p:cNvSpPr>
            <a:spLocks noChangeArrowheads="1"/>
          </p:cNvSpPr>
          <p:nvPr/>
        </p:nvSpPr>
        <p:spPr bwMode="auto">
          <a:xfrm>
            <a:off x="2684054" y="1981200"/>
            <a:ext cx="821146" cy="303502"/>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rPr>
              <a:t>Debilidades</a:t>
            </a:r>
            <a:endParaRPr lang="en-US" sz="900" b="1" dirty="0" smtClean="0">
              <a:solidFill>
                <a:schemeClr val="tx2"/>
              </a:solidFill>
            </a:endParaRPr>
          </a:p>
          <a:p>
            <a:pPr algn="ctr" eaLnBrk="0" hangingPunct="0">
              <a:lnSpc>
                <a:spcPts val="800"/>
              </a:lnSpc>
            </a:pPr>
            <a:r>
              <a:rPr lang="en-US" sz="900" b="1" dirty="0" smtClean="0">
                <a:solidFill>
                  <a:schemeClr val="tx2"/>
                </a:solidFill>
              </a:rPr>
              <a:t>De </a:t>
            </a:r>
            <a:r>
              <a:rPr lang="en-US" sz="900" b="1" dirty="0" err="1" smtClean="0">
                <a:solidFill>
                  <a:schemeClr val="tx2"/>
                </a:solidFill>
              </a:rPr>
              <a:t>Seguridad</a:t>
            </a:r>
            <a:endParaRPr lang="en-US" sz="900" b="1" dirty="0">
              <a:solidFill>
                <a:schemeClr val="tx2"/>
              </a:solidFill>
            </a:endParaRPr>
          </a:p>
        </p:txBody>
      </p:sp>
      <p:sp>
        <p:nvSpPr>
          <p:cNvPr id="43" name="Rectangle 89"/>
          <p:cNvSpPr>
            <a:spLocks noChangeArrowheads="1"/>
          </p:cNvSpPr>
          <p:nvPr/>
        </p:nvSpPr>
        <p:spPr bwMode="auto">
          <a:xfrm>
            <a:off x="4621087" y="1981200"/>
            <a:ext cx="623507" cy="303502"/>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rPr>
              <a:t>Impactos</a:t>
            </a:r>
            <a:endParaRPr lang="en-US" sz="900" b="1" dirty="0" smtClean="0">
              <a:solidFill>
                <a:schemeClr val="tx2"/>
              </a:solidFill>
            </a:endParaRPr>
          </a:p>
          <a:p>
            <a:pPr algn="ctr" eaLnBrk="0" hangingPunct="0">
              <a:lnSpc>
                <a:spcPts val="800"/>
              </a:lnSpc>
            </a:pPr>
            <a:r>
              <a:rPr lang="en-US" sz="900" b="1" dirty="0" err="1" smtClean="0">
                <a:solidFill>
                  <a:schemeClr val="tx2"/>
                </a:solidFill>
              </a:rPr>
              <a:t>Tecnicos</a:t>
            </a:r>
            <a:endParaRPr lang="en-US" sz="900" b="1" dirty="0">
              <a:solidFill>
                <a:schemeClr val="tx2"/>
              </a:solidFill>
            </a:endParaRPr>
          </a:p>
        </p:txBody>
      </p:sp>
      <p:sp>
        <p:nvSpPr>
          <p:cNvPr id="44" name="Rectangle 89"/>
          <p:cNvSpPr>
            <a:spLocks noChangeArrowheads="1"/>
          </p:cNvSpPr>
          <p:nvPr/>
        </p:nvSpPr>
        <p:spPr bwMode="auto">
          <a:xfrm>
            <a:off x="5715000" y="1981200"/>
            <a:ext cx="684540" cy="303502"/>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rPr>
              <a:t>Impactos</a:t>
            </a:r>
            <a:endParaRPr lang="en-US" sz="900" b="1" dirty="0" smtClean="0">
              <a:solidFill>
                <a:schemeClr val="tx2"/>
              </a:solidFill>
            </a:endParaRPr>
          </a:p>
          <a:p>
            <a:pPr algn="ctr" eaLnBrk="0" hangingPunct="0">
              <a:lnSpc>
                <a:spcPts val="800"/>
              </a:lnSpc>
            </a:pPr>
            <a:r>
              <a:rPr lang="en-US" sz="900" b="1" dirty="0" smtClean="0">
                <a:solidFill>
                  <a:schemeClr val="tx2"/>
                </a:solidFill>
              </a:rPr>
              <a:t>al </a:t>
            </a:r>
            <a:r>
              <a:rPr lang="en-US" sz="900" b="1" dirty="0" err="1" smtClean="0">
                <a:solidFill>
                  <a:schemeClr val="tx2"/>
                </a:solidFill>
              </a:rPr>
              <a:t>Negocio</a:t>
            </a:r>
            <a:endParaRPr lang="en-US" sz="900" b="1" dirty="0">
              <a:solidFill>
                <a:schemeClr val="tx2"/>
              </a:solidFill>
            </a:endParaRPr>
          </a:p>
        </p:txBody>
      </p:sp>
      <p:sp>
        <p:nvSpPr>
          <p:cNvPr id="45" name="AutoShape 163"/>
          <p:cNvSpPr>
            <a:spLocks noChangeArrowheads="1"/>
          </p:cNvSpPr>
          <p:nvPr/>
        </p:nvSpPr>
        <p:spPr bwMode="auto">
          <a:xfrm>
            <a:off x="1371600" y="3248025"/>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rPr>
              <a:t>Ataque</a:t>
            </a:r>
            <a:endParaRPr lang="en-US" sz="900" b="1" dirty="0">
              <a:solidFill>
                <a:schemeClr val="accent1">
                  <a:lumMod val="50000"/>
                </a:schemeClr>
              </a:solidFill>
            </a:endParaRPr>
          </a:p>
        </p:txBody>
      </p:sp>
      <p:sp>
        <p:nvSpPr>
          <p:cNvPr id="59" name="AutoShape 142"/>
          <p:cNvSpPr>
            <a:spLocks noChangeArrowheads="1"/>
          </p:cNvSpPr>
          <p:nvPr/>
        </p:nvSpPr>
        <p:spPr bwMode="auto">
          <a:xfrm>
            <a:off x="5715000" y="2819400"/>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rPr>
              <a:t>Impacto</a:t>
            </a:r>
            <a:endParaRPr lang="en-US" sz="900" b="1" dirty="0">
              <a:solidFill>
                <a:schemeClr val="accent1">
                  <a:lumMod val="50000"/>
                </a:schemeClr>
              </a:solidFill>
            </a:endParaRPr>
          </a:p>
        </p:txBody>
      </p:sp>
      <p:sp>
        <p:nvSpPr>
          <p:cNvPr id="60" name="AutoShape 142"/>
          <p:cNvSpPr>
            <a:spLocks noChangeArrowheads="1"/>
          </p:cNvSpPr>
          <p:nvPr/>
        </p:nvSpPr>
        <p:spPr bwMode="auto">
          <a:xfrm>
            <a:off x="5715000" y="3276600"/>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rPr>
              <a:t>Impacto</a:t>
            </a:r>
            <a:endParaRPr lang="en-US" sz="900" b="1" dirty="0">
              <a:solidFill>
                <a:schemeClr val="accent1">
                  <a:lumMod val="50000"/>
                </a:schemeClr>
              </a:solidFill>
            </a:endParaRPr>
          </a:p>
        </p:txBody>
      </p:sp>
      <p:sp>
        <p:nvSpPr>
          <p:cNvPr id="61" name="AutoShape 85"/>
          <p:cNvSpPr>
            <a:spLocks noChangeArrowheads="1"/>
          </p:cNvSpPr>
          <p:nvPr/>
        </p:nvSpPr>
        <p:spPr bwMode="auto">
          <a:xfrm>
            <a:off x="4648200" y="3381345"/>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err="1" smtClean="0">
                <a:solidFill>
                  <a:schemeClr val="accent1">
                    <a:lumMod val="50000"/>
                  </a:schemeClr>
                </a:solidFill>
                <a:cs typeface="+mn-cs"/>
              </a:rPr>
              <a:t>Recurso</a:t>
            </a:r>
            <a:endParaRPr lang="en-US" sz="900" b="1" dirty="0">
              <a:solidFill>
                <a:schemeClr val="accent1">
                  <a:lumMod val="50000"/>
                </a:schemeClr>
              </a:solidFill>
              <a:cs typeface="+mn-cs"/>
            </a:endParaRPr>
          </a:p>
        </p:txBody>
      </p:sp>
      <p:sp>
        <p:nvSpPr>
          <p:cNvPr id="62" name="AutoShape 85"/>
          <p:cNvSpPr>
            <a:spLocks noChangeArrowheads="1"/>
          </p:cNvSpPr>
          <p:nvPr/>
        </p:nvSpPr>
        <p:spPr bwMode="auto">
          <a:xfrm>
            <a:off x="4648200" y="2971800"/>
            <a:ext cx="685800" cy="428655"/>
          </a:xfrm>
          <a:prstGeom prst="can">
            <a:avLst>
              <a:gd name="adj" fmla="val 2500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lnSpc>
                <a:spcPts val="800"/>
              </a:lnSpc>
              <a:defRPr/>
            </a:pPr>
            <a:r>
              <a:rPr lang="en-US" sz="900" b="1" dirty="0" err="1" smtClean="0">
                <a:solidFill>
                  <a:schemeClr val="accent1">
                    <a:lumMod val="50000"/>
                  </a:schemeClr>
                </a:solidFill>
                <a:cs typeface="+mn-cs"/>
              </a:rPr>
              <a:t>Función</a:t>
            </a:r>
            <a:endParaRPr lang="en-US" sz="900" b="1" dirty="0">
              <a:solidFill>
                <a:schemeClr val="accent1">
                  <a:lumMod val="50000"/>
                </a:schemeClr>
              </a:solidFill>
              <a:cs typeface="+mn-cs"/>
            </a:endParaRPr>
          </a:p>
        </p:txBody>
      </p:sp>
      <p:sp>
        <p:nvSpPr>
          <p:cNvPr id="64" name="AutoShape 85"/>
          <p:cNvSpPr>
            <a:spLocks noChangeArrowheads="1"/>
          </p:cNvSpPr>
          <p:nvPr/>
        </p:nvSpPr>
        <p:spPr bwMode="auto">
          <a:xfrm>
            <a:off x="4648200" y="2581245"/>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err="1" smtClean="0">
                <a:solidFill>
                  <a:schemeClr val="accent1">
                    <a:lumMod val="50000"/>
                  </a:schemeClr>
                </a:solidFill>
                <a:cs typeface="+mn-cs"/>
              </a:rPr>
              <a:t>Recurso</a:t>
            </a:r>
            <a:endParaRPr lang="en-US" sz="900" b="1" dirty="0">
              <a:solidFill>
                <a:schemeClr val="accent1">
                  <a:lumMod val="50000"/>
                </a:schemeClr>
              </a:solidFill>
              <a:cs typeface="+mn-cs"/>
            </a:endParaRPr>
          </a:p>
        </p:txBody>
      </p:sp>
      <p:grpSp>
        <p:nvGrpSpPr>
          <p:cNvPr id="21" name="Group 115"/>
          <p:cNvGrpSpPr>
            <a:grpSpLocks/>
          </p:cNvGrpSpPr>
          <p:nvPr/>
        </p:nvGrpSpPr>
        <p:grpSpPr bwMode="auto">
          <a:xfrm>
            <a:off x="2362201" y="2800350"/>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rPr>
                <a:t>Debilidad</a:t>
              </a:r>
              <a:endParaRPr lang="en-US" sz="900" b="1" dirty="0">
                <a:solidFill>
                  <a:schemeClr val="accent1">
                    <a:lumMod val="50000"/>
                  </a:schemeClr>
                </a:solidFill>
              </a:endParaRP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lumMod val="95000"/>
              </a:schemeClr>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2997994"/>
            <a:ext cx="490729" cy="2116"/>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sp>
        <p:nvSpPr>
          <p:cNvPr id="79" name="Rectangle 116"/>
          <p:cNvSpPr>
            <a:spLocks noChangeArrowheads="1"/>
          </p:cNvSpPr>
          <p:nvPr/>
        </p:nvSpPr>
        <p:spPr bwMode="auto">
          <a:xfrm>
            <a:off x="3733800" y="2371725"/>
            <a:ext cx="457200" cy="381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Control</a:t>
            </a:r>
            <a:endParaRPr lang="en-US" sz="900" b="1" dirty="0">
              <a:solidFill>
                <a:schemeClr val="accent1">
                  <a:lumMod val="50000"/>
                </a:schemeClr>
              </a:solidFill>
            </a:endParaRPr>
          </a:p>
        </p:txBody>
      </p:sp>
      <p:sp>
        <p:nvSpPr>
          <p:cNvPr id="80" name="Rectangle 116"/>
          <p:cNvSpPr>
            <a:spLocks noChangeArrowheads="1"/>
          </p:cNvSpPr>
          <p:nvPr/>
        </p:nvSpPr>
        <p:spPr bwMode="auto">
          <a:xfrm>
            <a:off x="3733799" y="2809875"/>
            <a:ext cx="457200" cy="381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Control</a:t>
            </a:r>
            <a:endParaRPr lang="en-US" sz="900" b="1" dirty="0">
              <a:solidFill>
                <a:schemeClr val="accent1">
                  <a:lumMod val="50000"/>
                </a:schemeClr>
              </a:solidFill>
            </a:endParaRPr>
          </a:p>
        </p:txBody>
      </p:sp>
      <p:sp>
        <p:nvSpPr>
          <p:cNvPr id="81" name="Rectangle 116"/>
          <p:cNvSpPr>
            <a:spLocks noChangeArrowheads="1"/>
          </p:cNvSpPr>
          <p:nvPr/>
        </p:nvSpPr>
        <p:spPr bwMode="auto">
          <a:xfrm>
            <a:off x="3733800" y="3705225"/>
            <a:ext cx="457200" cy="381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Control</a:t>
            </a:r>
            <a:endParaRPr lang="en-US" sz="900" b="1" dirty="0">
              <a:solidFill>
                <a:schemeClr val="accent1">
                  <a:lumMod val="50000"/>
                </a:schemeClr>
              </a:solidFill>
            </a:endParaRPr>
          </a:p>
        </p:txBody>
      </p:sp>
      <p:grpSp>
        <p:nvGrpSpPr>
          <p:cNvPr id="22" name="Group 115"/>
          <p:cNvGrpSpPr>
            <a:grpSpLocks/>
          </p:cNvGrpSpPr>
          <p:nvPr/>
        </p:nvGrpSpPr>
        <p:grpSpPr bwMode="auto">
          <a:xfrm>
            <a:off x="2362200" y="3695700"/>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rPr>
                <a:t>Debilidad</a:t>
              </a:r>
              <a:endParaRPr lang="en-US" sz="900" b="1" dirty="0">
                <a:solidFill>
                  <a:schemeClr val="accent1">
                    <a:lumMod val="50000"/>
                  </a:schemeClr>
                </a:solidFill>
              </a:endParaRP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lumMod val="95000"/>
              </a:schemeClr>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2997994"/>
            <a:ext cx="490729" cy="440266"/>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561956"/>
            <a:ext cx="228600" cy="269"/>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000110"/>
            <a:ext cx="228599" cy="265"/>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552700"/>
            <a:ext cx="619125" cy="2382"/>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552700"/>
            <a:ext cx="381000" cy="242873"/>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562225"/>
            <a:ext cx="457200" cy="233348"/>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795573"/>
            <a:ext cx="457201" cy="204802"/>
          </a:xfrm>
          <a:prstGeom prst="bentConnector3">
            <a:avLst>
              <a:gd name="adj1" fmla="val 50000"/>
            </a:avLst>
          </a:prstGeom>
          <a:noFill/>
          <a:ln w="38100">
            <a:solidFill>
              <a:schemeClr val="accent1">
                <a:lumMod val="75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552700"/>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186128"/>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2997994"/>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3895460"/>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552700"/>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522254" y="1986078"/>
            <a:ext cx="821146" cy="303502"/>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rPr>
              <a:t>Controles</a:t>
            </a:r>
            <a:r>
              <a:rPr lang="en-US" sz="900" b="1" dirty="0" smtClean="0">
                <a:solidFill>
                  <a:schemeClr val="tx2"/>
                </a:solidFill>
              </a:rPr>
              <a:t/>
            </a:r>
            <a:br>
              <a:rPr lang="en-US" sz="900" b="1" dirty="0" smtClean="0">
                <a:solidFill>
                  <a:schemeClr val="tx2"/>
                </a:solidFill>
              </a:rPr>
            </a:br>
            <a:r>
              <a:rPr lang="en-US" sz="900" b="1" dirty="0" smtClean="0">
                <a:solidFill>
                  <a:schemeClr val="tx2"/>
                </a:solidFill>
              </a:rPr>
              <a:t>De </a:t>
            </a:r>
            <a:r>
              <a:rPr lang="en-US" sz="900" b="1" dirty="0" err="1" smtClean="0">
                <a:solidFill>
                  <a:schemeClr val="tx2"/>
                </a:solidFill>
              </a:rPr>
              <a:t>Seguridad</a:t>
            </a:r>
            <a:endParaRPr lang="en-US" sz="900" b="1" dirty="0">
              <a:solidFill>
                <a:schemeClr val="tx2"/>
              </a:solidFill>
            </a:endParaRPr>
          </a:p>
        </p:txBody>
      </p:sp>
      <p:graphicFrame>
        <p:nvGraphicFramePr>
          <p:cNvPr id="123" name="Table 122"/>
          <p:cNvGraphicFramePr>
            <a:graphicFrameLocks noGrp="1"/>
          </p:cNvGraphicFramePr>
          <p:nvPr/>
        </p:nvGraphicFramePr>
        <p:xfrm>
          <a:off x="76200" y="6172200"/>
          <a:ext cx="4343401" cy="1188720"/>
        </p:xfrm>
        <a:graphic>
          <a:graphicData uri="http://schemas.openxmlformats.org/drawingml/2006/table">
            <a:tbl>
              <a:tblPr firstRow="1">
                <a:tableStyleId>{B301B821-A1FF-4177-AEE7-76D212191A09}</a:tableStyleId>
              </a:tblPr>
              <a:tblGrid>
                <a:gridCol w="643467"/>
                <a:gridCol w="764117"/>
                <a:gridCol w="764117"/>
                <a:gridCol w="884767"/>
                <a:gridCol w="643467"/>
                <a:gridCol w="643466"/>
              </a:tblGrid>
              <a:tr h="152400">
                <a:tc>
                  <a:txBody>
                    <a:bodyPr/>
                    <a:lstStyle/>
                    <a:p>
                      <a:pPr algn="ctr"/>
                      <a:r>
                        <a:rPr lang="es-ES_tradnl" sz="900" noProof="0" smtClean="0"/>
                        <a:t>Agentes</a:t>
                      </a:r>
                    </a:p>
                    <a:p>
                      <a:pPr algn="ctr"/>
                      <a:r>
                        <a:rPr lang="es-ES_tradnl" sz="900" noProof="0" smtClean="0"/>
                        <a:t>De</a:t>
                      </a:r>
                      <a:r>
                        <a:rPr lang="es-ES_tradnl" sz="900" baseline="0" noProof="0" smtClean="0"/>
                        <a:t> Amenaza</a:t>
                      </a:r>
                      <a:endParaRPr lang="es-ES_tradnl" sz="900" noProof="0"/>
                    </a:p>
                  </a:txBody>
                  <a:tcPr marL="45720" marR="4572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s-ES_tradnl" sz="900" noProof="0" smtClean="0"/>
                        <a:t>Vectores</a:t>
                      </a:r>
                    </a:p>
                    <a:p>
                      <a:pPr algn="ctr"/>
                      <a:r>
                        <a:rPr lang="es-ES_tradnl" sz="900" noProof="0" smtClean="0"/>
                        <a:t>De</a:t>
                      </a:r>
                    </a:p>
                    <a:p>
                      <a:pPr algn="ctr"/>
                      <a:r>
                        <a:rPr lang="es-ES_tradnl" sz="900" noProof="0" smtClean="0"/>
                        <a:t>Ataque</a:t>
                      </a:r>
                      <a:endParaRPr lang="es-ES_tradnl" sz="900" noProof="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s-ES_tradnl" sz="900" noProof="0" smtClean="0"/>
                        <a:t>Prevalencia de Debilidades</a:t>
                      </a:r>
                      <a:endParaRPr lang="es-ES_tradnl" sz="900" noProof="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s-ES_tradnl" sz="900" noProof="0" smtClean="0"/>
                        <a:t>Detectabilidad de Debilidades</a:t>
                      </a:r>
                      <a:endParaRPr lang="es-ES_tradnl" sz="900" noProof="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s-ES_tradnl" sz="900" noProof="0" smtClean="0"/>
                        <a:t>Impacto</a:t>
                      </a:r>
                    </a:p>
                    <a:p>
                      <a:pPr algn="ctr"/>
                      <a:r>
                        <a:rPr lang="es-ES_tradnl" sz="900" noProof="0" smtClean="0"/>
                        <a:t>Técnico</a:t>
                      </a:r>
                      <a:endParaRPr lang="es-ES_tradnl" sz="900" noProof="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s-ES_tradnl" sz="900" noProof="0" smtClean="0"/>
                        <a:t>Impacto</a:t>
                      </a:r>
                    </a:p>
                    <a:p>
                      <a:pPr algn="ctr"/>
                      <a:r>
                        <a:rPr lang="es-ES_tradnl" sz="900" noProof="0" smtClean="0"/>
                        <a:t>Al Negocio</a:t>
                      </a:r>
                      <a:endParaRPr lang="es-ES_tradnl" sz="900" noProof="0"/>
                    </a:p>
                  </a:txBody>
                  <a:tcPr marL="45720" marR="4572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152400">
                <a:tc rowSpan="3">
                  <a:txBody>
                    <a:bodyPr/>
                    <a:lstStyle/>
                    <a:p>
                      <a:pPr algn="ctr"/>
                      <a:r>
                        <a:rPr lang="es-ES_tradnl" sz="2000" b="1" noProof="0" smtClean="0">
                          <a:solidFill>
                            <a:srgbClr val="0070C0"/>
                          </a:solidFill>
                        </a:rPr>
                        <a:t>?</a:t>
                      </a:r>
                      <a:endParaRPr lang="es-ES_tradnl" sz="2000" b="1" noProof="0">
                        <a:solidFill>
                          <a:srgbClr val="0070C0"/>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s-ES_tradnl" sz="900" noProof="0" smtClean="0"/>
                        <a:t>Fácil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pPr algn="ctr"/>
                      <a:r>
                        <a:rPr lang="es-ES_tradnl" sz="900" noProof="0" smtClean="0"/>
                        <a:t>Difundido</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pPr algn="ctr"/>
                      <a:r>
                        <a:rPr lang="es-ES_tradnl" sz="900" noProof="0" smtClean="0"/>
                        <a:t>Fácil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pPr algn="ctr"/>
                      <a:r>
                        <a:rPr lang="es-ES_tradnl" sz="900" noProof="0" smtClean="0"/>
                        <a:t>Severo</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rowSpan="3">
                  <a:txBody>
                    <a:bodyPr/>
                    <a:lstStyle/>
                    <a:p>
                      <a:pPr algn="ctr"/>
                      <a:r>
                        <a:rPr lang="es-ES_tradnl" sz="2000" b="1" noProof="0" smtClean="0">
                          <a:solidFill>
                            <a:srgbClr val="0070C0"/>
                          </a:solidFill>
                        </a:rPr>
                        <a:t>?</a:t>
                      </a:r>
                      <a:endParaRPr lang="es-ES_tradnl" sz="2000" b="1" noProof="0">
                        <a:solidFill>
                          <a:srgbClr val="0070C0"/>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r>
              <a:tr h="152400">
                <a:tc vMerge="1">
                  <a:txBody>
                    <a:bodyPr/>
                    <a:lstStyle/>
                    <a:p>
                      <a:endParaRPr lang="en-US" sz="900" dirty="0"/>
                    </a:p>
                  </a:txBody>
                  <a:tcPr/>
                </a:tc>
                <a:tc>
                  <a:txBody>
                    <a:bodyPr/>
                    <a:lstStyle/>
                    <a:p>
                      <a:pPr algn="ctr"/>
                      <a:r>
                        <a:rPr lang="es-ES_tradnl" sz="900" noProof="0" smtClean="0"/>
                        <a:t>Medio</a:t>
                      </a:r>
                      <a:endParaRPr lang="es-ES_tradnl" sz="900" noProof="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B200"/>
                    </a:solidFill>
                  </a:tcPr>
                </a:tc>
                <a:tc>
                  <a:txBody>
                    <a:bodyPr/>
                    <a:lstStyle/>
                    <a:p>
                      <a:pPr algn="ctr"/>
                      <a:r>
                        <a:rPr lang="es-ES_tradnl" sz="900" noProof="0" smtClean="0"/>
                        <a:t>Común</a:t>
                      </a:r>
                      <a:endParaRPr lang="es-ES_tradnl" sz="900" noProof="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B200"/>
                    </a:solidFill>
                  </a:tcPr>
                </a:tc>
                <a:tc>
                  <a:txBody>
                    <a:bodyPr/>
                    <a:lstStyle/>
                    <a:p>
                      <a:pPr algn="ctr"/>
                      <a:r>
                        <a:rPr lang="es-ES_tradnl" sz="900" noProof="0" smtClean="0"/>
                        <a:t>Medio</a:t>
                      </a:r>
                      <a:endParaRPr lang="es-ES_tradnl" sz="900" noProof="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B200"/>
                    </a:solidFill>
                  </a:tcPr>
                </a:tc>
                <a:tc>
                  <a:txBody>
                    <a:bodyPr/>
                    <a:lstStyle/>
                    <a:p>
                      <a:pPr algn="ctr"/>
                      <a:r>
                        <a:rPr lang="es-ES_tradnl" sz="900" noProof="0" smtClean="0"/>
                        <a:t>Moderado</a:t>
                      </a:r>
                      <a:endParaRPr lang="es-ES_tradnl" sz="900" noProof="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B200"/>
                    </a:solidFill>
                  </a:tcPr>
                </a:tc>
                <a:tc vMerge="1">
                  <a:txBody>
                    <a:bodyPr/>
                    <a:lstStyle/>
                    <a:p>
                      <a:endParaRPr lang="en-US" sz="900" dirty="0"/>
                    </a:p>
                  </a:txBody>
                  <a:tcPr/>
                </a:tc>
              </a:tr>
              <a:tr h="152400">
                <a:tc vMerge="1">
                  <a:txBody>
                    <a:bodyPr/>
                    <a:lstStyle/>
                    <a:p>
                      <a:endParaRPr lang="en-US" sz="900" dirty="0"/>
                    </a:p>
                  </a:txBody>
                  <a:tcPr/>
                </a:tc>
                <a:tc>
                  <a:txBody>
                    <a:bodyPr/>
                    <a:lstStyle/>
                    <a:p>
                      <a:pPr algn="ctr"/>
                      <a:r>
                        <a:rPr lang="es-ES_tradnl" sz="900" noProof="0" smtClean="0"/>
                        <a:t>Difícil</a:t>
                      </a:r>
                      <a:endParaRPr lang="es-ES_tradnl" sz="900" noProof="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FFF00"/>
                    </a:solidFill>
                  </a:tcPr>
                </a:tc>
                <a:tc>
                  <a:txBody>
                    <a:bodyPr/>
                    <a:lstStyle/>
                    <a:p>
                      <a:pPr algn="ctr"/>
                      <a:r>
                        <a:rPr lang="es-ES_tradnl" sz="900" noProof="0" smtClean="0"/>
                        <a:t>Poco Común</a:t>
                      </a:r>
                      <a:endParaRPr lang="es-ES_tradnl" sz="900" noProof="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FFF00"/>
                    </a:solidFill>
                  </a:tcPr>
                </a:tc>
                <a:tc>
                  <a:txBody>
                    <a:bodyPr/>
                    <a:lstStyle/>
                    <a:p>
                      <a:pPr algn="ctr"/>
                      <a:r>
                        <a:rPr lang="es-ES_tradnl" sz="900" noProof="0" smtClean="0"/>
                        <a:t>Difícil</a:t>
                      </a:r>
                      <a:endParaRPr lang="es-ES_tradnl" sz="900" noProof="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FFF00"/>
                    </a:solidFill>
                  </a:tcPr>
                </a:tc>
                <a:tc>
                  <a:txBody>
                    <a:bodyPr/>
                    <a:lstStyle/>
                    <a:p>
                      <a:pPr algn="ctr"/>
                      <a:r>
                        <a:rPr lang="es-ES_tradnl" sz="900" noProof="0" dirty="0" smtClean="0"/>
                        <a:t>Menor</a:t>
                      </a:r>
                      <a:endParaRPr lang="es-ES_tradnl" sz="900" noProof="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FFF00"/>
                    </a:solidFill>
                  </a:tcPr>
                </a:tc>
                <a:tc vMerge="1">
                  <a:txBody>
                    <a:bodyPr/>
                    <a:lstStyle/>
                    <a:p>
                      <a:endParaRPr lang="en-US" sz="900" dirty="0"/>
                    </a:p>
                  </a:txBody>
                  <a:tcPr/>
                </a:tc>
              </a:tr>
            </a:tbl>
          </a:graphicData>
        </a:graphic>
      </p:graphicFrame>
      <p:sp>
        <p:nvSpPr>
          <p:cNvPr id="63" name="Title 62"/>
          <p:cNvSpPr>
            <a:spLocks noGrp="1"/>
          </p:cNvSpPr>
          <p:nvPr>
            <p:ph type="title"/>
          </p:nvPr>
        </p:nvSpPr>
        <p:spPr>
          <a:xfrm>
            <a:off x="1371600" y="0"/>
            <a:ext cx="5486400" cy="762001"/>
          </a:xfrm>
        </p:spPr>
        <p:txBody>
          <a:bodyPr/>
          <a:lstStyle/>
          <a:p>
            <a:r>
              <a:rPr lang="en-US" sz="2800" dirty="0" err="1" smtClean="0"/>
              <a:t>Riesgos</a:t>
            </a:r>
            <a:r>
              <a:rPr lang="en-US" sz="2800" dirty="0" smtClean="0"/>
              <a:t> de </a:t>
            </a:r>
            <a:r>
              <a:rPr lang="en-US" sz="2800" dirty="0" err="1" smtClean="0"/>
              <a:t>Seguridad</a:t>
            </a:r>
            <a:r>
              <a:rPr lang="en-US" sz="2800" dirty="0" smtClean="0"/>
              <a:t> en </a:t>
            </a:r>
            <a:r>
              <a:rPr lang="en-US" sz="2800" dirty="0" err="1" smtClean="0"/>
              <a:t>Aplicaciones</a:t>
            </a:r>
            <a:endParaRPr lang="en-US" sz="2800" dirty="0"/>
          </a:p>
        </p:txBody>
      </p:sp>
      <p:sp>
        <p:nvSpPr>
          <p:cNvPr id="65" name="Text Placeholder 64"/>
          <p:cNvSpPr>
            <a:spLocks noGrp="1"/>
          </p:cNvSpPr>
          <p:nvPr>
            <p:ph type="body" sz="quarter" idx="10"/>
          </p:nvPr>
        </p:nvSpPr>
        <p:spPr>
          <a:xfrm>
            <a:off x="0" y="0"/>
            <a:ext cx="1295400" cy="584776"/>
          </a:xfrm>
        </p:spPr>
        <p:txBody>
          <a:bodyPr/>
          <a:lstStyle/>
          <a:p>
            <a:r>
              <a:rPr sz="3200" dirty="0" smtClean="0"/>
              <a:t>Riesgo</a:t>
            </a:r>
            <a:endParaRPr lang="en-US" sz="3200" dirty="0"/>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56646970"/>
              </p:ext>
            </p:extLst>
          </p:nvPr>
        </p:nvGraphicFramePr>
        <p:xfrm>
          <a:off x="-609600" y="990600"/>
          <a:ext cx="8153400" cy="800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r>
              <a:rPr lang="es-ES_tradnl" dirty="0" smtClean="0"/>
              <a:t>OWASP </a:t>
            </a:r>
            <a:r>
              <a:rPr lang="es-ES_tradnl" dirty="0" err="1" smtClean="0"/>
              <a:t>Top</a:t>
            </a:r>
            <a:r>
              <a:rPr lang="es-ES_tradnl" dirty="0" smtClean="0"/>
              <a:t> 10 2010 </a:t>
            </a:r>
            <a:r>
              <a:rPr lang="es-ES_tradnl" dirty="0" err="1" smtClean="0"/>
              <a:t>–</a:t>
            </a:r>
            <a:r>
              <a:rPr lang="es-ES_tradnl" dirty="0" smtClean="0"/>
              <a:t> Riesgos de Seguridad en Aplicaciones Web</a:t>
            </a:r>
            <a:endParaRPr lang="es-ES_tradnl" dirty="0"/>
          </a:p>
        </p:txBody>
      </p:sp>
      <p:sp>
        <p:nvSpPr>
          <p:cNvPr id="6" name="Text Placeholder 5"/>
          <p:cNvSpPr>
            <a:spLocks noGrp="1"/>
          </p:cNvSpPr>
          <p:nvPr>
            <p:ph type="body" sz="quarter" idx="10"/>
          </p:nvPr>
        </p:nvSpPr>
        <p:spPr/>
        <p:txBody>
          <a:bodyPr/>
          <a:lstStyle/>
          <a:p>
            <a:r>
              <a:rPr lang="en-US" dirty="0" smtClean="0"/>
              <a:t>T10</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2964265209"/>
              </p:ext>
            </p:extLst>
          </p:nvPr>
        </p:nvGraphicFramePr>
        <p:xfrm>
          <a:off x="0" y="533400"/>
          <a:ext cx="6858000" cy="2529546"/>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2743">
                <a:tc>
                  <a:txBody>
                    <a:bodyPr/>
                    <a:lstStyle/>
                    <a:p>
                      <a:endParaRPr lang="es-ES_tradnl" sz="1000" noProof="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83569">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s-ES_tradnl" sz="1000" b="1" noProof="0" dirty="0" smtClean="0">
                          <a:solidFill>
                            <a:schemeClr val="tx1"/>
                          </a:solidFill>
                        </a:rPr>
                        <a:t>Explotación</a:t>
                      </a:r>
                    </a:p>
                    <a:p>
                      <a:pPr algn="ctr"/>
                      <a:r>
                        <a:rPr lang="es-ES_tradnl" sz="1000" b="1" noProof="0" dirty="0" smtClean="0">
                          <a:solidFill>
                            <a:schemeClr val="tx1"/>
                          </a:solidFill>
                        </a:rPr>
                        <a:t>FACIL</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s-ES_tradnl" sz="1000" b="1" baseline="0" noProof="0" smtClean="0">
                          <a:solidFill>
                            <a:schemeClr val="tx1"/>
                          </a:solidFill>
                        </a:rPr>
                        <a:t>Prevalencia</a:t>
                      </a:r>
                    </a:p>
                    <a:p>
                      <a:pPr algn="ctr"/>
                      <a:r>
                        <a:rPr lang="es-ES_tradnl" sz="1000" b="1" baseline="0" noProof="0" smtClean="0">
                          <a:solidFill>
                            <a:schemeClr val="tx1"/>
                          </a:solidFill>
                        </a:rPr>
                        <a:t>COMUN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noProof="0" dirty="0" smtClean="0">
                          <a:solidFill>
                            <a:schemeClr val="tx1"/>
                          </a:solidFill>
                        </a:rPr>
                        <a:t>Detección</a:t>
                      </a:r>
                    </a:p>
                    <a:p>
                      <a:pPr algn="ctr"/>
                      <a:r>
                        <a:rPr lang="es-ES_tradnl" sz="1000" b="1" noProof="0" dirty="0" smtClean="0">
                          <a:solidFill>
                            <a:schemeClr val="tx1"/>
                          </a:solidFill>
                        </a:rPr>
                        <a:t>MEDIA</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noProof="0" smtClean="0">
                          <a:solidFill>
                            <a:schemeClr val="tx1"/>
                          </a:solidFill>
                        </a:rPr>
                        <a:t>Im</a:t>
                      </a:r>
                      <a:r>
                        <a:rPr lang="es-ES_tradnl" sz="1000" b="1" baseline="0" noProof="0" smtClean="0">
                          <a:solidFill>
                            <a:schemeClr val="tx1"/>
                          </a:solidFill>
                        </a:rPr>
                        <a:t>pacto</a:t>
                      </a:r>
                    </a:p>
                    <a:p>
                      <a:pPr algn="ctr"/>
                      <a:r>
                        <a:rPr lang="es-ES_tradnl" sz="1000" b="1" noProof="0" smtClean="0">
                          <a:solidFill>
                            <a:schemeClr val="tx1"/>
                          </a:solidFill>
                        </a:rPr>
                        <a:t>SEVERO</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90563">
                <a:tc>
                  <a:txBody>
                    <a:bodyPr/>
                    <a:lstStyle/>
                    <a:p>
                      <a:pPr>
                        <a:lnSpc>
                          <a:spcPts val="1000"/>
                        </a:lnSpc>
                        <a:spcBef>
                          <a:spcPts val="300"/>
                        </a:spcBef>
                        <a:spcAft>
                          <a:spcPts val="300"/>
                        </a:spcAft>
                      </a:pPr>
                      <a:r>
                        <a:rPr lang="es-ES_tradnl" sz="800" noProof="0" dirty="0" smtClean="0">
                          <a:solidFill>
                            <a:schemeClr val="tx2"/>
                          </a:solidFill>
                        </a:rPr>
                        <a:t>Considerar cualquier</a:t>
                      </a:r>
                      <a:r>
                        <a:rPr lang="es-ES_tradnl" sz="800" baseline="0" noProof="0" dirty="0" smtClean="0">
                          <a:solidFill>
                            <a:schemeClr val="tx2"/>
                          </a:solidFill>
                        </a:rPr>
                        <a:t> persona</a:t>
                      </a:r>
                      <a:r>
                        <a:rPr lang="es-ES_tradnl" sz="800" noProof="0" dirty="0" smtClean="0">
                          <a:solidFill>
                            <a:schemeClr val="tx2"/>
                          </a:solidFill>
                        </a:rPr>
                        <a:t> que pueda enviar</a:t>
                      </a:r>
                      <a:r>
                        <a:rPr lang="es-ES_tradnl" sz="800" baseline="0" noProof="0" dirty="0" smtClean="0">
                          <a:solidFill>
                            <a:schemeClr val="tx2"/>
                          </a:solidFill>
                        </a:rPr>
                        <a:t> datos no confiables al sistema, incluyendo usuarios externos, internos y administradores.</a:t>
                      </a:r>
                      <a:endParaRPr lang="es-ES_tradnl" sz="800" noProof="0" dirty="0">
                        <a:solidFill>
                          <a:schemeClr val="tx2"/>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s-ES_tradnl" sz="800" noProof="0" dirty="0" smtClean="0">
                          <a:solidFill>
                            <a:schemeClr val="tx2"/>
                          </a:solidFill>
                        </a:rPr>
                        <a:t>El atacante</a:t>
                      </a:r>
                      <a:r>
                        <a:rPr lang="es-ES_tradnl" sz="800" baseline="0" noProof="0" dirty="0" smtClean="0">
                          <a:solidFill>
                            <a:schemeClr val="tx2"/>
                          </a:solidFill>
                        </a:rPr>
                        <a:t> </a:t>
                      </a:r>
                      <a:r>
                        <a:rPr lang="es-ES_tradnl" sz="800" baseline="0" noProof="0" dirty="0" err="1" smtClean="0">
                          <a:solidFill>
                            <a:schemeClr val="tx2"/>
                          </a:solidFill>
                        </a:rPr>
                        <a:t>envia</a:t>
                      </a:r>
                      <a:r>
                        <a:rPr lang="es-ES_tradnl" sz="800" baseline="0" noProof="0" dirty="0" smtClean="0">
                          <a:solidFill>
                            <a:schemeClr val="tx2"/>
                          </a:solidFill>
                        </a:rPr>
                        <a:t> simples cadenas de texto que explotan la sintaxis del interprete atacado. Casi cualquier fuente de datos puede ser un vector de </a:t>
                      </a:r>
                      <a:r>
                        <a:rPr lang="es-ES_tradnl" sz="800" baseline="0" noProof="0" dirty="0" err="1" smtClean="0">
                          <a:solidFill>
                            <a:schemeClr val="tx2"/>
                          </a:solidFill>
                        </a:rPr>
                        <a:t>inyeccion</a:t>
                      </a:r>
                      <a:r>
                        <a:rPr lang="es-ES_tradnl" sz="800" baseline="0" noProof="0" dirty="0" smtClean="0">
                          <a:solidFill>
                            <a:schemeClr val="tx2"/>
                          </a:solidFill>
                        </a:rPr>
                        <a:t>, incluyendo fuentes internas.</a:t>
                      </a:r>
                      <a:endParaRPr lang="es-ES_tradnl" sz="800" noProof="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nSpc>
                          <a:spcPts val="1000"/>
                        </a:lnSpc>
                        <a:spcBef>
                          <a:spcPts val="300"/>
                        </a:spcBef>
                        <a:spcAft>
                          <a:spcPts val="300"/>
                        </a:spcAft>
                      </a:pPr>
                      <a:r>
                        <a:rPr lang="es-ES_tradnl" sz="800" b="0" noProof="0" dirty="0" smtClean="0">
                          <a:solidFill>
                            <a:schemeClr val="tx2"/>
                          </a:solidFill>
                          <a:hlinkClick r:id="rId4"/>
                        </a:rPr>
                        <a:t>Las fallas de inyeccion</a:t>
                      </a:r>
                      <a:r>
                        <a:rPr lang="es-ES_tradnl" sz="800" b="0" noProof="0" dirty="0" smtClean="0">
                          <a:solidFill>
                            <a:schemeClr val="tx2"/>
                          </a:solidFill>
                        </a:rPr>
                        <a:t> ocurren cuando una aplicación</a:t>
                      </a:r>
                      <a:r>
                        <a:rPr lang="es-ES_tradnl" sz="800" b="0" baseline="0" noProof="0" dirty="0" smtClean="0">
                          <a:solidFill>
                            <a:schemeClr val="tx2"/>
                          </a:solidFill>
                        </a:rPr>
                        <a:t> envía datos </a:t>
                      </a:r>
                      <a:r>
                        <a:rPr lang="es-ES_tradnl" sz="800" b="0" noProof="0" dirty="0" smtClean="0">
                          <a:solidFill>
                            <a:schemeClr val="tx2"/>
                          </a:solidFill>
                        </a:rPr>
                        <a:t>no confiables a un interprete. Las fallas de inyección son muy prevalentes</a:t>
                      </a:r>
                      <a:r>
                        <a:rPr lang="es-ES_tradnl" sz="800" b="0" baseline="0" noProof="0" dirty="0" smtClean="0">
                          <a:solidFill>
                            <a:schemeClr val="tx2"/>
                          </a:solidFill>
                        </a:rPr>
                        <a:t>, particularmente en código legado, el cual es frecuentemente encontrado en consultas SQL, LDAP, XPath, comandos de SO, argumentos de programa, etc. Las fallas de inyección son fácil de descubrir cuando se examina el código, pero mas difícil a través de testeos. Los scanners y </a:t>
                      </a:r>
                      <a:r>
                        <a:rPr lang="es-ES_tradnl" sz="800" baseline="0" noProof="0" dirty="0" smtClean="0">
                          <a:solidFill>
                            <a:schemeClr val="tx2"/>
                          </a:solidFill>
                        </a:rPr>
                        <a:t>fuzzers pueden ayudar a los atacantes a descubrir estas fallas.</a:t>
                      </a:r>
                      <a:endParaRPr lang="es-ES_tradnl" sz="800" b="0" noProof="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nSpc>
                          <a:spcPts val="1000"/>
                        </a:lnSpc>
                        <a:spcBef>
                          <a:spcPts val="300"/>
                        </a:spcBef>
                        <a:spcAft>
                          <a:spcPts val="300"/>
                        </a:spcAft>
                      </a:pPr>
                      <a:r>
                        <a:rPr lang="es-ES_tradnl" sz="800" noProof="0" dirty="0" smtClean="0">
                          <a:solidFill>
                            <a:schemeClr val="tx2"/>
                          </a:solidFill>
                        </a:rPr>
                        <a:t>Una falla de inyección puede resultar en perdida o corrupción de datos</a:t>
                      </a:r>
                      <a:r>
                        <a:rPr lang="es-ES_tradnl" sz="800" baseline="0" noProof="0" dirty="0" smtClean="0">
                          <a:solidFill>
                            <a:schemeClr val="tx2"/>
                          </a:solidFill>
                        </a:rPr>
                        <a:t>, falta de integridad, o negación de acceso. Una falla de inyección puede algunas veces llevar a la toma de posesión completa del servidor.</a:t>
                      </a:r>
                      <a:endParaRPr lang="es-ES_tradnl" sz="800" noProof="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s-ES_tradnl" sz="800" noProof="0" dirty="0" smtClean="0">
                          <a:solidFill>
                            <a:schemeClr val="tx2"/>
                          </a:solidFill>
                        </a:rPr>
                        <a:t>Considerar el valor para el negocio de los datos afectados y la plataforma corriendo</a:t>
                      </a:r>
                      <a:r>
                        <a:rPr lang="es-ES_tradnl" sz="800" baseline="0" noProof="0" dirty="0" smtClean="0">
                          <a:solidFill>
                            <a:schemeClr val="tx2"/>
                          </a:solidFill>
                        </a:rPr>
                        <a:t> el interprete. Todos los datos pueden ser robados, modificados, o eliminados. </a:t>
                      </a:r>
                      <a:r>
                        <a:rPr lang="es-ES_tradnl" sz="800" b="0" noProof="0" dirty="0" smtClean="0">
                          <a:solidFill>
                            <a:schemeClr val="tx2"/>
                          </a:solidFill>
                        </a:rPr>
                        <a:t>¿</a:t>
                      </a:r>
                      <a:r>
                        <a:rPr lang="es-ES_tradnl" sz="800" baseline="0" noProof="0" dirty="0" smtClean="0">
                          <a:solidFill>
                            <a:schemeClr val="tx2"/>
                          </a:solidFill>
                        </a:rPr>
                        <a:t>Puede su reputación ser dañada?</a:t>
                      </a: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172200"/>
            <a:ext cx="3383280" cy="2971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rPr>
              <a:t>Ejemplos de escenarios de ataque</a:t>
            </a:r>
            <a:endParaRPr lang="es-ES_tradnl" sz="1400" dirty="0" smtClean="0">
              <a:solidFill>
                <a:schemeClr val="tx2"/>
              </a:solidFill>
            </a:endParaRPr>
          </a:p>
          <a:p>
            <a:pPr>
              <a:lnSpc>
                <a:spcPts val="1000"/>
              </a:lnSpc>
              <a:spcBef>
                <a:spcPts val="300"/>
              </a:spcBef>
              <a:spcAft>
                <a:spcPts val="300"/>
              </a:spcAft>
            </a:pPr>
            <a:r>
              <a:rPr lang="es-ES_tradnl" sz="900" dirty="0" smtClean="0">
                <a:solidFill>
                  <a:schemeClr val="tx2"/>
                </a:solidFill>
              </a:rPr>
              <a:t>La aplicación utiliza datos no confiables en la construcción de la siguiente consulta </a:t>
            </a:r>
            <a:r>
              <a:rPr lang="es-ES_tradnl" sz="900" u="sng" dirty="0" smtClean="0">
                <a:solidFill>
                  <a:schemeClr val="tx2"/>
                </a:solidFill>
              </a:rPr>
              <a:t>vulnerable</a:t>
            </a:r>
            <a:r>
              <a:rPr lang="es-ES_tradnl" sz="900" dirty="0" smtClean="0">
                <a:solidFill>
                  <a:schemeClr val="tx2"/>
                </a:solidFill>
              </a:rPr>
              <a:t> SQL:</a:t>
            </a:r>
          </a:p>
          <a:p>
            <a:pPr>
              <a:lnSpc>
                <a:spcPts val="1000"/>
              </a:lnSpc>
              <a:spcBef>
                <a:spcPts val="300"/>
              </a:spcBef>
              <a:spcAft>
                <a:spcPts val="300"/>
              </a:spcAft>
            </a:pPr>
            <a:r>
              <a:rPr lang="es-ES_tradnl" sz="900" b="1" dirty="0" smtClean="0">
                <a:solidFill>
                  <a:srgbClr val="C00000"/>
                </a:solidFill>
              </a:rPr>
              <a:t>  String query = "SELECT * FROM accounts WHERE</a:t>
            </a:r>
            <a:br>
              <a:rPr lang="es-ES_tradnl" sz="900" b="1" dirty="0" smtClean="0">
                <a:solidFill>
                  <a:srgbClr val="C00000"/>
                </a:solidFill>
              </a:rPr>
            </a:br>
            <a:r>
              <a:rPr lang="es-ES_tradnl" sz="900" b="1" dirty="0" smtClean="0">
                <a:solidFill>
                  <a:srgbClr val="C00000"/>
                </a:solidFill>
              </a:rPr>
              <a:t>  custID='" + request.getParameter("id") +"'";</a:t>
            </a:r>
            <a:endParaRPr lang="es-ES_tradnl" sz="900" dirty="0" smtClean="0">
              <a:solidFill>
                <a:srgbClr val="C00000"/>
              </a:solidFill>
            </a:endParaRPr>
          </a:p>
          <a:p>
            <a:pPr>
              <a:lnSpc>
                <a:spcPts val="1000"/>
              </a:lnSpc>
              <a:spcBef>
                <a:spcPts val="300"/>
              </a:spcBef>
              <a:spcAft>
                <a:spcPts val="300"/>
              </a:spcAft>
            </a:pPr>
            <a:r>
              <a:rPr lang="es-ES_tradnl" sz="900" dirty="0" smtClean="0">
                <a:solidFill>
                  <a:schemeClr val="tx2"/>
                </a:solidFill>
              </a:rPr>
              <a:t>El atacante modifica el parámetro ‘id’ en su navegador para enviar: ' or '1'='1. Esto cambia el significado de la consulta devolviendo todos los registros de la tabla ACCOUNTS en lugar de solo el cliente solicitado.</a:t>
            </a:r>
          </a:p>
          <a:p>
            <a:pPr>
              <a:lnSpc>
                <a:spcPts val="1000"/>
              </a:lnSpc>
              <a:spcBef>
                <a:spcPts val="300"/>
              </a:spcBef>
              <a:spcAft>
                <a:spcPts val="300"/>
              </a:spcAft>
            </a:pPr>
            <a:r>
              <a:rPr lang="es-ES_tradnl" sz="900" b="1" dirty="0" smtClean="0">
                <a:solidFill>
                  <a:srgbClr val="C00000"/>
                </a:solidFill>
              </a:rPr>
              <a:t>  </a:t>
            </a:r>
            <a:r>
              <a:rPr lang="es-ES_tradnl" sz="900" b="1" dirty="0" smtClean="0">
                <a:solidFill>
                  <a:srgbClr val="002060"/>
                </a:solidFill>
              </a:rPr>
              <a:t>http://example.com/app/accountView?id=</a:t>
            </a:r>
            <a:r>
              <a:rPr lang="es-ES_tradnl" sz="900" b="1" dirty="0" smtClean="0">
                <a:solidFill>
                  <a:srgbClr val="C00000"/>
                </a:solidFill>
              </a:rPr>
              <a:t>' or '1'='1 </a:t>
            </a:r>
          </a:p>
          <a:p>
            <a:pPr>
              <a:lnSpc>
                <a:spcPts val="1000"/>
              </a:lnSpc>
              <a:spcBef>
                <a:spcPts val="300"/>
              </a:spcBef>
              <a:spcAft>
                <a:spcPts val="300"/>
              </a:spcAft>
            </a:pPr>
            <a:r>
              <a:rPr lang="es-ES_tradnl" sz="900" dirty="0" smtClean="0">
                <a:solidFill>
                  <a:schemeClr val="tx2"/>
                </a:solidFill>
              </a:rPr>
              <a:t>En el peor caso, el atacante utiliza esta vulnerabilidad para invocar procedimientos almacenados especiales en la base de datos que permiten la toma de posesión de la base de datos y posiblemente también al servidor que aloja la misma.</a:t>
            </a:r>
          </a:p>
        </p:txBody>
      </p:sp>
      <p:sp>
        <p:nvSpPr>
          <p:cNvPr id="108" name="Rectangle 107"/>
          <p:cNvSpPr/>
          <p:nvPr/>
        </p:nvSpPr>
        <p:spPr>
          <a:xfrm>
            <a:off x="0" y="3124200"/>
            <a:ext cx="3383280" cy="2971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rPr>
              <a:t>¿Soy Vulnerable?</a:t>
            </a:r>
          </a:p>
          <a:p>
            <a:pPr>
              <a:lnSpc>
                <a:spcPts val="1000"/>
              </a:lnSpc>
              <a:spcBef>
                <a:spcPts val="300"/>
              </a:spcBef>
              <a:spcAft>
                <a:spcPts val="300"/>
              </a:spcAft>
            </a:pPr>
            <a:r>
              <a:rPr lang="es-ES_tradnl" sz="900" dirty="0" smtClean="0">
                <a:solidFill>
                  <a:schemeClr val="tx2"/>
                </a:solidFill>
              </a:rPr>
              <a:t>La mejor manera de saber si una aplicación es vulnerable a inyección es verificar que todo uso de los interpretes claramente separe datos no confiables del comando o consulta. Para llamados SQL, esto significa utilizar variables parametrizadas en todas las declaraciones preparadas y procedimientos almacenados, como asi también evitar consultas dinámicas.</a:t>
            </a:r>
          </a:p>
          <a:p>
            <a:pPr>
              <a:lnSpc>
                <a:spcPts val="1000"/>
              </a:lnSpc>
              <a:spcBef>
                <a:spcPts val="300"/>
              </a:spcBef>
              <a:spcAft>
                <a:spcPts val="300"/>
              </a:spcAft>
            </a:pPr>
            <a:r>
              <a:rPr lang="es-ES_tradnl" sz="900" dirty="0" smtClean="0">
                <a:solidFill>
                  <a:schemeClr val="tx2"/>
                </a:solidFill>
              </a:rPr>
              <a:t>Revisar el código es una manera fácil y efectiva para ver si la aplicación utiliza los interpretes de manera segura. Las herramientas de análisis de código pueden ayudar a un analista de seguridad a encontrar la utilización de interpretes y rastrear el flujo de datos en la aplicación. Los testeos de penetración pueden validar estos problemas a través de fallas especialmente hechas a mano que confirman la vulnerabilidad.</a:t>
            </a:r>
          </a:p>
          <a:p>
            <a:pPr>
              <a:lnSpc>
                <a:spcPts val="1000"/>
              </a:lnSpc>
              <a:spcBef>
                <a:spcPts val="300"/>
              </a:spcBef>
              <a:spcAft>
                <a:spcPts val="300"/>
              </a:spcAft>
            </a:pPr>
            <a:r>
              <a:rPr lang="es-ES_tradnl" sz="900" dirty="0" smtClean="0">
                <a:solidFill>
                  <a:schemeClr val="tx2"/>
                </a:solidFill>
              </a:rPr>
              <a:t>Los escaneos dinámicos automatizados ejercitados en la aplicación pueden proveer una buena comprensión sobre si alguna falla de inyección existe. Los escáneres no siempre pueden llegar a los interpretes y tienen dificultad en detectar si un ataque fue exitoso. Un manejo pobre de los errores hace mas fácil la detección de fallas de inyección.</a:t>
            </a:r>
            <a:endParaRPr lang="es-ES_tradnl" sz="900" dirty="0">
              <a:solidFill>
                <a:schemeClr val="tx2"/>
              </a:solidFill>
            </a:endParaRPr>
          </a:p>
        </p:txBody>
      </p:sp>
      <p:sp>
        <p:nvSpPr>
          <p:cNvPr id="137" name="Rectangle 136"/>
          <p:cNvSpPr/>
          <p:nvPr/>
        </p:nvSpPr>
        <p:spPr>
          <a:xfrm>
            <a:off x="3474720" y="6172200"/>
            <a:ext cx="3383280" cy="2971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rPr>
              <a:t>Referencias</a:t>
            </a:r>
          </a:p>
          <a:p>
            <a:pPr>
              <a:lnSpc>
                <a:spcPts val="1000"/>
              </a:lnSpc>
              <a:spcBef>
                <a:spcPts val="300"/>
              </a:spcBef>
              <a:spcAft>
                <a:spcPts val="300"/>
              </a:spcAft>
            </a:pPr>
            <a:r>
              <a:rPr lang="es-ES_tradnl" sz="1050" b="1" dirty="0" smtClean="0">
                <a:solidFill>
                  <a:schemeClr val="tx2"/>
                </a:solidFill>
              </a:rPr>
              <a:t>OWASP</a:t>
            </a:r>
            <a:endParaRPr lang="es-ES_tradnl" sz="1050" b="1" dirty="0" smtClean="0">
              <a:solidFill>
                <a:schemeClr val="tx2"/>
              </a:solidFill>
              <a:hlinkClick r:id="rId5"/>
            </a:endParaRPr>
          </a:p>
          <a:p>
            <a:pPr>
              <a:lnSpc>
                <a:spcPts val="1000"/>
              </a:lnSpc>
              <a:spcBef>
                <a:spcPts val="300"/>
              </a:spcBef>
              <a:spcAft>
                <a:spcPts val="300"/>
              </a:spcAft>
              <a:buFont typeface="Arial" pitchFamily="34" charset="0"/>
              <a:buChar char="•"/>
            </a:pPr>
            <a:r>
              <a:rPr lang="es-ES_tradnl" sz="1050" dirty="0" smtClean="0">
                <a:solidFill>
                  <a:schemeClr val="tx2"/>
                </a:solidFill>
              </a:rPr>
              <a:t> </a:t>
            </a:r>
            <a:r>
              <a:rPr lang="es-ES_tradnl" sz="900" u="sng" dirty="0" smtClean="0">
                <a:solidFill>
                  <a:schemeClr val="tx2"/>
                </a:solidFill>
                <a:hlinkClick r:id="rId6"/>
              </a:rPr>
              <a:t>OWASP SQL Injection Prevention Cheat Sheet</a:t>
            </a:r>
            <a:endParaRPr lang="es-ES_tradnl" sz="900" u="sng" dirty="0" smtClean="0">
              <a:solidFill>
                <a:schemeClr val="tx2"/>
              </a:solidFill>
            </a:endParaRPr>
          </a:p>
          <a:p>
            <a:pPr>
              <a:lnSpc>
                <a:spcPts val="1000"/>
              </a:lnSpc>
              <a:spcBef>
                <a:spcPts val="300"/>
              </a:spcBef>
              <a:spcAft>
                <a:spcPts val="3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5"/>
              </a:rPr>
              <a:t>OWASP Injection Flaws Article</a:t>
            </a:r>
            <a:endParaRPr lang="es-ES_tradnl" sz="900" u="sng" dirty="0" smtClean="0">
              <a:solidFill>
                <a:schemeClr val="tx2"/>
              </a:solidFill>
            </a:endParaRPr>
          </a:p>
          <a:p>
            <a:pPr>
              <a:lnSpc>
                <a:spcPts val="1000"/>
              </a:lnSpc>
              <a:spcBef>
                <a:spcPts val="300"/>
              </a:spcBef>
              <a:spcAft>
                <a:spcPts val="3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7"/>
              </a:rPr>
              <a:t>ESAPI Encoder API</a:t>
            </a:r>
            <a:endParaRPr lang="es-ES_tradnl" sz="900" u="sng" dirty="0" smtClean="0">
              <a:solidFill>
                <a:schemeClr val="tx2"/>
              </a:solidFill>
            </a:endParaRPr>
          </a:p>
          <a:p>
            <a:pPr>
              <a:lnSpc>
                <a:spcPts val="1000"/>
              </a:lnSpc>
              <a:spcBef>
                <a:spcPts val="300"/>
              </a:spcBef>
              <a:spcAft>
                <a:spcPts val="3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8"/>
              </a:rPr>
              <a:t>ESAPI Input Validation API</a:t>
            </a:r>
            <a:endParaRPr lang="es-ES_tradnl" sz="900" u="sng" dirty="0" smtClean="0">
              <a:solidFill>
                <a:schemeClr val="tx2"/>
              </a:solidFill>
            </a:endParaRPr>
          </a:p>
          <a:p>
            <a:pPr>
              <a:lnSpc>
                <a:spcPts val="1000"/>
              </a:lnSpc>
              <a:spcBef>
                <a:spcPts val="300"/>
              </a:spcBef>
              <a:spcAft>
                <a:spcPts val="2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9"/>
              </a:rPr>
              <a:t>ASVS: Output Encoding/Escaping Requirements (V6)</a:t>
            </a:r>
            <a:endParaRPr lang="es-ES_tradnl" sz="900" u="sng" dirty="0" smtClean="0">
              <a:solidFill>
                <a:schemeClr val="tx2"/>
              </a:solidFill>
            </a:endParaRPr>
          </a:p>
          <a:p>
            <a:pPr>
              <a:lnSpc>
                <a:spcPts val="1000"/>
              </a:lnSpc>
              <a:spcBef>
                <a:spcPts val="300"/>
              </a:spcBef>
              <a:spcAft>
                <a:spcPts val="2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10"/>
              </a:rPr>
              <a:t>OWASP Testing Guide: Chapter on SQL Injection Testing</a:t>
            </a:r>
            <a:endParaRPr lang="es-ES_tradnl" sz="900" b="1" dirty="0" smtClean="0">
              <a:solidFill>
                <a:schemeClr val="tx2"/>
              </a:solidFill>
            </a:endParaRPr>
          </a:p>
          <a:p>
            <a:pPr>
              <a:lnSpc>
                <a:spcPts val="1000"/>
              </a:lnSpc>
              <a:spcBef>
                <a:spcPts val="300"/>
              </a:spcBef>
              <a:spcAft>
                <a:spcPts val="2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11"/>
              </a:rPr>
              <a:t>OWASP Code Review Guide: Chapter on SQL Injection</a:t>
            </a:r>
            <a:endParaRPr lang="es-ES_tradnl" sz="900" u="sng" dirty="0" smtClean="0">
              <a:solidFill>
                <a:schemeClr val="tx2"/>
              </a:solidFill>
            </a:endParaRPr>
          </a:p>
          <a:p>
            <a:pPr>
              <a:lnSpc>
                <a:spcPts val="1000"/>
              </a:lnSpc>
              <a:spcBef>
                <a:spcPts val="300"/>
              </a:spcBef>
              <a:spcAft>
                <a:spcPts val="2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12"/>
              </a:rPr>
              <a:t>OWASP Code Review Guide: Command Injection</a:t>
            </a:r>
            <a:endParaRPr lang="es-ES_tradnl" sz="900" b="1" dirty="0" smtClean="0">
              <a:solidFill>
                <a:schemeClr val="tx2"/>
              </a:solidFill>
            </a:endParaRPr>
          </a:p>
          <a:p>
            <a:pPr>
              <a:lnSpc>
                <a:spcPts val="1000"/>
              </a:lnSpc>
              <a:spcBef>
                <a:spcPts val="300"/>
              </a:spcBef>
              <a:spcAft>
                <a:spcPts val="300"/>
              </a:spcAft>
            </a:pPr>
            <a:r>
              <a:rPr lang="es-ES_tradnl" sz="1050" b="1" dirty="0" smtClean="0">
                <a:solidFill>
                  <a:schemeClr val="tx2"/>
                </a:solidFill>
              </a:rPr>
              <a:t>Externas</a:t>
            </a:r>
            <a:endParaRPr lang="es-ES_tradnl" sz="1050" b="1" dirty="0" smtClean="0">
              <a:solidFill>
                <a:schemeClr val="tx2"/>
              </a:solidFill>
              <a:hlinkClick r:id="rId5"/>
            </a:endParaRPr>
          </a:p>
          <a:p>
            <a:pPr>
              <a:lnSpc>
                <a:spcPts val="1000"/>
              </a:lnSpc>
              <a:spcBef>
                <a:spcPts val="300"/>
              </a:spcBef>
              <a:spcAft>
                <a:spcPts val="300"/>
              </a:spcAft>
              <a:buFont typeface="Arial" pitchFamily="34" charset="0"/>
              <a:buChar char="•"/>
            </a:pPr>
            <a:r>
              <a:rPr lang="es-ES_tradnl" sz="1050" dirty="0" smtClean="0">
                <a:solidFill>
                  <a:schemeClr val="tx2"/>
                </a:solidFill>
              </a:rPr>
              <a:t> </a:t>
            </a:r>
            <a:r>
              <a:rPr lang="es-ES_tradnl" sz="900" u="sng" dirty="0" smtClean="0">
                <a:solidFill>
                  <a:schemeClr val="tx2"/>
                </a:solidFill>
                <a:hlinkClick r:id="rId13"/>
              </a:rPr>
              <a:t>CWE Entry 77 on Command Injection</a:t>
            </a:r>
            <a:endParaRPr lang="es-ES_tradnl" sz="900" u="sng" dirty="0" smtClean="0">
              <a:solidFill>
                <a:schemeClr val="tx2"/>
              </a:solidFill>
            </a:endParaRPr>
          </a:p>
          <a:p>
            <a:pPr>
              <a:lnSpc>
                <a:spcPts val="1000"/>
              </a:lnSpc>
              <a:spcBef>
                <a:spcPts val="300"/>
              </a:spcBef>
              <a:spcAft>
                <a:spcPts val="3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14"/>
              </a:rPr>
              <a:t>CWE Entry 89 on SQL Injection</a:t>
            </a:r>
            <a:endParaRPr lang="es-ES_tradnl" sz="900" b="1" dirty="0" smtClean="0">
              <a:solidFill>
                <a:schemeClr val="tx2"/>
              </a:solidFill>
            </a:endParaRPr>
          </a:p>
          <a:p>
            <a:pPr>
              <a:lnSpc>
                <a:spcPts val="1000"/>
              </a:lnSpc>
              <a:spcBef>
                <a:spcPts val="300"/>
              </a:spcBef>
              <a:spcAft>
                <a:spcPts val="300"/>
              </a:spcAft>
            </a:pPr>
            <a:endParaRPr lang="es-ES_tradnl" sz="1050" b="1" dirty="0" smtClean="0">
              <a:solidFill>
                <a:schemeClr val="tx2"/>
              </a:solidFill>
            </a:endParaRPr>
          </a:p>
        </p:txBody>
      </p:sp>
      <p:sp>
        <p:nvSpPr>
          <p:cNvPr id="109" name="Rectangle 108"/>
          <p:cNvSpPr/>
          <p:nvPr/>
        </p:nvSpPr>
        <p:spPr>
          <a:xfrm>
            <a:off x="3474720" y="3124200"/>
            <a:ext cx="3383280" cy="2971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rPr>
              <a:t>¿Como puedo evitar esto?</a:t>
            </a:r>
          </a:p>
          <a:p>
            <a:pPr>
              <a:lnSpc>
                <a:spcPts val="1000"/>
              </a:lnSpc>
              <a:spcBef>
                <a:spcPts val="300"/>
              </a:spcBef>
              <a:spcAft>
                <a:spcPts val="300"/>
              </a:spcAft>
            </a:pPr>
            <a:r>
              <a:rPr lang="es-ES_tradnl" sz="900" dirty="0" smtClean="0">
                <a:solidFill>
                  <a:schemeClr val="tx2"/>
                </a:solidFill>
              </a:rPr>
              <a:t>Prevenir la inyección requiere mantener los datos no confiables separados de comandos y consultas.</a:t>
            </a:r>
          </a:p>
          <a:p>
            <a:pPr marL="228600" indent="-228600">
              <a:lnSpc>
                <a:spcPts val="1000"/>
              </a:lnSpc>
              <a:spcBef>
                <a:spcPts val="300"/>
              </a:spcBef>
              <a:spcAft>
                <a:spcPts val="300"/>
              </a:spcAft>
              <a:buAutoNum type="arabicPeriod"/>
            </a:pPr>
            <a:r>
              <a:rPr lang="es-ES_tradnl" sz="900" dirty="0" smtClean="0">
                <a:solidFill>
                  <a:schemeClr val="tx2"/>
                </a:solidFill>
              </a:rPr>
              <a:t>La opción preferida es utilizar una API segura que evite el uso del interprete completamente o provea una interface parametrizada. Sea cuidadoso con APIs, tales como procedimientos almacenados, que son parametrizados, pero que aun pueden introducir inyección implícitamente.</a:t>
            </a:r>
          </a:p>
          <a:p>
            <a:pPr marL="228600" indent="-228600">
              <a:lnSpc>
                <a:spcPts val="1000"/>
              </a:lnSpc>
              <a:spcBef>
                <a:spcPts val="300"/>
              </a:spcBef>
              <a:spcAft>
                <a:spcPts val="300"/>
              </a:spcAft>
              <a:buAutoNum type="arabicPeriod"/>
            </a:pPr>
            <a:r>
              <a:rPr lang="es-ES_tradnl" sz="900" dirty="0" smtClean="0">
                <a:solidFill>
                  <a:schemeClr val="tx2"/>
                </a:solidFill>
              </a:rPr>
              <a:t>Si una API parametrizada no se encuentra disponible, usted debe cuidadosamente escapar los caracteres especiales utilizando una sintaxis de escape especial para dicho interprete. </a:t>
            </a:r>
            <a:r>
              <a:rPr lang="es-ES_tradnl" sz="900" dirty="0" smtClean="0">
                <a:solidFill>
                  <a:schemeClr val="tx2"/>
                </a:solidFill>
                <a:hlinkClick r:id="rId15"/>
              </a:rPr>
              <a:t>OWASP’s ESAPI</a:t>
            </a:r>
            <a:r>
              <a:rPr lang="es-ES_tradnl" sz="900" dirty="0" smtClean="0">
                <a:solidFill>
                  <a:schemeClr val="tx2"/>
                </a:solidFill>
              </a:rPr>
              <a:t> posee algunas de estas </a:t>
            </a:r>
            <a:r>
              <a:rPr lang="es-ES_tradnl" sz="900" dirty="0" smtClean="0">
                <a:solidFill>
                  <a:schemeClr val="tx2"/>
                </a:solidFill>
                <a:hlinkClick r:id="rId7"/>
              </a:rPr>
              <a:t>rutinas de escape</a:t>
            </a:r>
            <a:r>
              <a:rPr lang="es-ES_tradnl" sz="900" dirty="0" smtClean="0">
                <a:solidFill>
                  <a:schemeClr val="tx2"/>
                </a:solidFill>
              </a:rPr>
              <a:t>.</a:t>
            </a:r>
          </a:p>
          <a:p>
            <a:pPr marL="228600" indent="-228600">
              <a:lnSpc>
                <a:spcPts val="1000"/>
              </a:lnSpc>
              <a:spcBef>
                <a:spcPts val="300"/>
              </a:spcBef>
              <a:spcAft>
                <a:spcPts val="300"/>
              </a:spcAft>
              <a:buFont typeface="+mj-lt"/>
              <a:buAutoNum type="arabicPeriod"/>
            </a:pPr>
            <a:r>
              <a:rPr lang="es-ES_tradnl" sz="900" dirty="0" smtClean="0">
                <a:solidFill>
                  <a:schemeClr val="tx2"/>
                </a:solidFill>
              </a:rPr>
              <a:t>Una validación positiva de entradas con una apropiada canonicalización es también recomendado, pero no es una defensa completa ya que muchas aplicaciones requieren caracteres especiales en sus entradas. </a:t>
            </a:r>
            <a:r>
              <a:rPr lang="es-ES_tradnl" sz="900" dirty="0" smtClean="0">
                <a:solidFill>
                  <a:schemeClr val="tx2"/>
                </a:solidFill>
                <a:hlinkClick r:id="rId15"/>
              </a:rPr>
              <a:t>OWASP’s ESAPI</a:t>
            </a:r>
            <a:r>
              <a:rPr lang="es-ES_tradnl" sz="900" dirty="0" smtClean="0">
                <a:solidFill>
                  <a:schemeClr val="tx2"/>
                </a:solidFill>
              </a:rPr>
              <a:t> tiene una librería extensible de </a:t>
            </a:r>
            <a:r>
              <a:rPr lang="es-ES_tradnl" sz="900" dirty="0" smtClean="0">
                <a:solidFill>
                  <a:schemeClr val="tx2"/>
                </a:solidFill>
                <a:hlinkClick r:id="rId8"/>
              </a:rPr>
              <a:t>rutinas de validacion de entradas</a:t>
            </a:r>
            <a:r>
              <a:rPr lang="es-ES_tradnl" sz="900" dirty="0" smtClean="0">
                <a:solidFill>
                  <a:schemeClr val="tx2"/>
                </a:solidFill>
              </a:rPr>
              <a:t>.</a:t>
            </a:r>
            <a:endParaRPr lang="es-ES_tradnl" sz="900" dirty="0">
              <a:solidFill>
                <a:schemeClr val="tx2"/>
              </a:solidFill>
            </a:endParaRPr>
          </a:p>
        </p:txBody>
      </p:sp>
      <p:sp>
        <p:nvSpPr>
          <p:cNvPr id="36" name="Text Placeholder 35"/>
          <p:cNvSpPr>
            <a:spLocks noGrp="1"/>
          </p:cNvSpPr>
          <p:nvPr>
            <p:ph type="body" sz="quarter" idx="10"/>
          </p:nvPr>
        </p:nvSpPr>
        <p:spPr>
          <a:xfrm>
            <a:off x="0" y="0"/>
            <a:ext cx="1143000" cy="430887"/>
          </a:xfrm>
        </p:spPr>
        <p:txBody>
          <a:bodyPr/>
          <a:lstStyle/>
          <a:p>
            <a:r>
              <a:rPr lang="en-US" sz="2200" dirty="0" smtClean="0"/>
              <a:t>A1</a:t>
            </a:r>
            <a:endParaRPr lang="en-US" sz="2200" dirty="0"/>
          </a:p>
        </p:txBody>
      </p:sp>
      <p:sp>
        <p:nvSpPr>
          <p:cNvPr id="26" name="Title 25"/>
          <p:cNvSpPr>
            <a:spLocks noGrp="1"/>
          </p:cNvSpPr>
          <p:nvPr>
            <p:ph type="title"/>
          </p:nvPr>
        </p:nvSpPr>
        <p:spPr>
          <a:xfrm>
            <a:off x="1371600" y="76199"/>
            <a:ext cx="5486400" cy="381001"/>
          </a:xfrm>
        </p:spPr>
        <p:txBody>
          <a:bodyPr/>
          <a:lstStyle/>
          <a:p>
            <a:r>
              <a:rPr lang="es-ES_tradnl" sz="2000" dirty="0" smtClean="0"/>
              <a:t>Inyección</a:t>
            </a:r>
            <a:endParaRPr lang="es-ES_tradnl" sz="2000" dirty="0"/>
          </a:p>
        </p:txBody>
      </p:sp>
      <p:grpSp>
        <p:nvGrpSpPr>
          <p:cNvPr id="27" name="Group 26"/>
          <p:cNvGrpSpPr/>
          <p:nvPr/>
        </p:nvGrpSpPr>
        <p:grpSpPr>
          <a:xfrm>
            <a:off x="160237" y="529795"/>
            <a:ext cx="6524891" cy="633525"/>
            <a:chOff x="160237" y="937835"/>
            <a:chExt cx="6524891" cy="633525"/>
          </a:xfrm>
        </p:grpSpPr>
        <p:grpSp>
          <p:nvGrpSpPr>
            <p:cNvPr id="33" name="Group 115"/>
            <p:cNvGrpSpPr>
              <a:grpSpLocks/>
            </p:cNvGrpSpPr>
            <p:nvPr/>
          </p:nvGrpSpPr>
          <p:grpSpPr bwMode="auto">
            <a:xfrm>
              <a:off x="2450457" y="1073877"/>
              <a:ext cx="1449386" cy="381000"/>
              <a:chOff x="2418" y="2736"/>
              <a:chExt cx="750" cy="288"/>
            </a:xfrm>
          </p:grpSpPr>
          <p:sp>
            <p:nvSpPr>
              <p:cNvPr id="50"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es-ES_tradnl" sz="900" b="1" dirty="0" smtClean="0"/>
                  <a:t>           Deficiencias</a:t>
                </a:r>
              </a:p>
              <a:p>
                <a:pPr algn="r" eaLnBrk="0" hangingPunct="0"/>
                <a:r>
                  <a:rPr lang="es-ES_tradnl" sz="900" b="1" dirty="0" smtClean="0"/>
                  <a:t>de Seguridad</a:t>
                </a:r>
                <a:endParaRPr lang="es-ES_tradnl" sz="900" b="1" dirty="0"/>
              </a:p>
            </p:txBody>
          </p:sp>
          <p:sp>
            <p:nvSpPr>
              <p:cNvPr id="52"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s-ES_tradnl" sz="900" b="1" dirty="0"/>
              </a:p>
            </p:txBody>
          </p:sp>
        </p:grpSp>
        <p:grpSp>
          <p:nvGrpSpPr>
            <p:cNvPr id="34" name="Group 63"/>
            <p:cNvGrpSpPr>
              <a:grpSpLocks/>
            </p:cNvGrpSpPr>
            <p:nvPr/>
          </p:nvGrpSpPr>
          <p:grpSpPr bwMode="auto">
            <a:xfrm>
              <a:off x="533492" y="937835"/>
              <a:ext cx="139699" cy="328736"/>
              <a:chOff x="214" y="1222"/>
              <a:chExt cx="288" cy="673"/>
            </a:xfrm>
          </p:grpSpPr>
          <p:sp>
            <p:nvSpPr>
              <p:cNvPr id="45" name="Oval 64"/>
              <p:cNvSpPr>
                <a:spLocks noChangeArrowheads="1"/>
              </p:cNvSpPr>
              <p:nvPr/>
            </p:nvSpPr>
            <p:spPr bwMode="auto">
              <a:xfrm>
                <a:off x="262" y="1222"/>
                <a:ext cx="192" cy="192"/>
              </a:xfrm>
              <a:prstGeom prst="ellipse">
                <a:avLst/>
              </a:prstGeom>
              <a:noFill/>
              <a:ln w="19050" algn="ctr">
                <a:solidFill>
                  <a:schemeClr val="bg1"/>
                </a:solidFill>
                <a:round/>
                <a:headEnd/>
                <a:tailEnd/>
              </a:ln>
            </p:spPr>
            <p:txBody>
              <a:bodyPr wrap="none" anchor="ctr"/>
              <a:lstStyle/>
              <a:p>
                <a:pPr eaLnBrk="0" hangingPunct="0"/>
                <a:endParaRPr lang="es-ES_tradnl" sz="900" b="1" dirty="0"/>
              </a:p>
            </p:txBody>
          </p:sp>
          <p:sp>
            <p:nvSpPr>
              <p:cNvPr id="46" name="Line 65"/>
              <p:cNvSpPr>
                <a:spLocks noChangeShapeType="1"/>
              </p:cNvSpPr>
              <p:nvPr/>
            </p:nvSpPr>
            <p:spPr bwMode="auto">
              <a:xfrm>
                <a:off x="358" y="1463"/>
                <a:ext cx="0" cy="240"/>
              </a:xfrm>
              <a:prstGeom prst="line">
                <a:avLst/>
              </a:prstGeom>
              <a:noFill/>
              <a:ln w="19050">
                <a:solidFill>
                  <a:schemeClr val="bg1"/>
                </a:solidFill>
                <a:round/>
                <a:headEnd/>
                <a:tailEnd/>
              </a:ln>
            </p:spPr>
            <p:txBody>
              <a:bodyPr wrap="none" anchor="ctr"/>
              <a:lstStyle/>
              <a:p>
                <a:endParaRPr lang="es-ES_tradnl" sz="900" b="1" dirty="0"/>
              </a:p>
            </p:txBody>
          </p:sp>
          <p:sp>
            <p:nvSpPr>
              <p:cNvPr id="47" name="Line 66"/>
              <p:cNvSpPr>
                <a:spLocks noChangeShapeType="1"/>
              </p:cNvSpPr>
              <p:nvPr/>
            </p:nvSpPr>
            <p:spPr bwMode="auto">
              <a:xfrm flipH="1">
                <a:off x="214" y="1703"/>
                <a:ext cx="144" cy="192"/>
              </a:xfrm>
              <a:prstGeom prst="line">
                <a:avLst/>
              </a:prstGeom>
              <a:noFill/>
              <a:ln w="19050">
                <a:solidFill>
                  <a:schemeClr val="bg1"/>
                </a:solidFill>
                <a:round/>
                <a:headEnd/>
                <a:tailEnd/>
              </a:ln>
            </p:spPr>
            <p:txBody>
              <a:bodyPr wrap="none" anchor="ctr"/>
              <a:lstStyle/>
              <a:p>
                <a:endParaRPr lang="es-ES_tradnl" sz="900" b="1" dirty="0"/>
              </a:p>
            </p:txBody>
          </p:sp>
          <p:sp>
            <p:nvSpPr>
              <p:cNvPr id="48" name="Line 67"/>
              <p:cNvSpPr>
                <a:spLocks noChangeShapeType="1"/>
              </p:cNvSpPr>
              <p:nvPr/>
            </p:nvSpPr>
            <p:spPr bwMode="auto">
              <a:xfrm>
                <a:off x="358" y="1703"/>
                <a:ext cx="144" cy="192"/>
              </a:xfrm>
              <a:prstGeom prst="line">
                <a:avLst/>
              </a:prstGeom>
              <a:noFill/>
              <a:ln w="19050">
                <a:solidFill>
                  <a:schemeClr val="bg1"/>
                </a:solidFill>
                <a:round/>
                <a:headEnd/>
                <a:tailEnd/>
              </a:ln>
            </p:spPr>
            <p:txBody>
              <a:bodyPr wrap="none" anchor="ctr"/>
              <a:lstStyle/>
              <a:p>
                <a:endParaRPr lang="es-ES_tradnl" sz="900" b="1" dirty="0"/>
              </a:p>
            </p:txBody>
          </p:sp>
          <p:sp>
            <p:nvSpPr>
              <p:cNvPr id="49" name="Line 68"/>
              <p:cNvSpPr>
                <a:spLocks noChangeShapeType="1"/>
              </p:cNvSpPr>
              <p:nvPr/>
            </p:nvSpPr>
            <p:spPr bwMode="auto">
              <a:xfrm>
                <a:off x="214" y="1559"/>
                <a:ext cx="288" cy="0"/>
              </a:xfrm>
              <a:prstGeom prst="line">
                <a:avLst/>
              </a:prstGeom>
              <a:noFill/>
              <a:ln w="19050">
                <a:solidFill>
                  <a:schemeClr val="bg1"/>
                </a:solidFill>
                <a:round/>
                <a:headEnd/>
                <a:tailEnd/>
              </a:ln>
            </p:spPr>
            <p:txBody>
              <a:bodyPr wrap="none" anchor="ctr"/>
              <a:lstStyle/>
              <a:p>
                <a:endParaRPr lang="es-ES_tradnl" sz="900" b="1" dirty="0"/>
              </a:p>
            </p:txBody>
          </p:sp>
        </p:grpSp>
        <p:sp>
          <p:nvSpPr>
            <p:cNvPr id="35"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s-ES_tradnl" sz="900" b="1" dirty="0" smtClean="0"/>
                <a:t>    Vectores</a:t>
              </a:r>
            </a:p>
            <a:p>
              <a:pPr eaLnBrk="0" hangingPunct="0"/>
              <a:r>
                <a:rPr lang="es-ES_tradnl" sz="900" b="1" dirty="0" smtClean="0"/>
                <a:t>de Ataque</a:t>
              </a:r>
              <a:endParaRPr lang="es-ES_tradnl" sz="900" b="1" dirty="0"/>
            </a:p>
          </p:txBody>
        </p:sp>
        <p:sp>
          <p:nvSpPr>
            <p:cNvPr id="37"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s-ES_tradnl" sz="900" b="1" dirty="0" smtClean="0">
                  <a:cs typeface="+mn-cs"/>
                </a:rPr>
                <a:t> Impactos</a:t>
              </a:r>
            </a:p>
            <a:p>
              <a:pPr eaLnBrk="0" hangingPunct="0">
                <a:defRPr/>
              </a:pPr>
              <a:r>
                <a:rPr lang="es-ES_tradnl" sz="900" b="1" dirty="0" smtClean="0"/>
                <a:t>Técnicos</a:t>
              </a:r>
              <a:endParaRPr lang="es-ES_tradnl" sz="900" b="1" dirty="0">
                <a:cs typeface="+mn-cs"/>
              </a:endParaRPr>
            </a:p>
          </p:txBody>
        </p:sp>
        <p:cxnSp>
          <p:nvCxnSpPr>
            <p:cNvPr id="38"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9"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40" name="AutoShape 140"/>
            <p:cNvCxnSpPr>
              <a:cxnSpLocks noChangeShapeType="1"/>
              <a:stCxn id="50"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42" name="Rectangle 89"/>
            <p:cNvSpPr>
              <a:spLocks noChangeArrowheads="1"/>
            </p:cNvSpPr>
            <p:nvPr/>
          </p:nvSpPr>
          <p:spPr bwMode="auto">
            <a:xfrm>
              <a:off x="160237" y="1202028"/>
              <a:ext cx="760056" cy="369332"/>
            </a:xfrm>
            <a:prstGeom prst="rect">
              <a:avLst/>
            </a:prstGeom>
            <a:noFill/>
            <a:ln w="9525" algn="ctr">
              <a:noFill/>
              <a:miter lim="800000"/>
              <a:headEnd/>
              <a:tailEnd/>
            </a:ln>
          </p:spPr>
          <p:txBody>
            <a:bodyPr wrap="none">
              <a:spAutoFit/>
            </a:bodyPr>
            <a:lstStyle/>
            <a:p>
              <a:pPr algn="ctr"/>
              <a:r>
                <a:rPr lang="es-ES_tradnl" sz="900" b="1" dirty="0" smtClean="0">
                  <a:solidFill>
                    <a:schemeClr val="bg1"/>
                  </a:solidFill>
                </a:rPr>
                <a:t>Agentes </a:t>
              </a:r>
            </a:p>
            <a:p>
              <a:pPr algn="ctr"/>
              <a:r>
                <a:rPr lang="es-ES_tradnl" sz="900" b="1" dirty="0" smtClean="0">
                  <a:solidFill>
                    <a:schemeClr val="bg1"/>
                  </a:solidFill>
                </a:rPr>
                <a:t>de amenaza</a:t>
              </a:r>
            </a:p>
          </p:txBody>
        </p:sp>
        <p:sp>
          <p:nvSpPr>
            <p:cNvPr id="43"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s-ES_tradnl" sz="900" b="1" dirty="0" smtClean="0"/>
                <a:t>Impactos en</a:t>
              </a:r>
            </a:p>
            <a:p>
              <a:pPr algn="ctr" eaLnBrk="0" hangingPunct="0"/>
              <a:r>
                <a:rPr lang="es-ES_tradnl" sz="900" b="1" dirty="0" smtClean="0"/>
                <a:t>el negocio</a:t>
              </a:r>
              <a:endParaRPr lang="es-ES_tradnl" sz="900" b="1" dirty="0"/>
            </a:p>
          </p:txBody>
        </p:sp>
        <p:cxnSp>
          <p:nvCxnSpPr>
            <p:cNvPr id="44" name="AutoShape 149"/>
            <p:cNvCxnSpPr>
              <a:cxnSpLocks noChangeShapeType="1"/>
              <a:endCxn id="43"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1939390835"/>
              </p:ext>
            </p:extLst>
          </p:nvPr>
        </p:nvGraphicFramePr>
        <p:xfrm>
          <a:off x="0" y="521269"/>
          <a:ext cx="6858000" cy="2659003"/>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8989">
                <a:tc>
                  <a:txBody>
                    <a:bodyPr/>
                    <a:lstStyle/>
                    <a:p>
                      <a:endParaRPr lang="es-ES_tradnl" sz="1000" noProof="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99463">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s-ES_tradnl" sz="1000" b="1" noProof="0" dirty="0" smtClean="0">
                          <a:solidFill>
                            <a:schemeClr val="tx1"/>
                          </a:solidFill>
                        </a:rPr>
                        <a:t>Explotación</a:t>
                      </a:r>
                    </a:p>
                    <a:p>
                      <a:pPr algn="ctr"/>
                      <a:r>
                        <a:rPr lang="es-ES_tradnl" sz="1000" b="1" noProof="0" dirty="0" smtClean="0">
                          <a:solidFill>
                            <a:schemeClr val="tx1"/>
                          </a:solidFill>
                        </a:rPr>
                        <a:t>MEDIA</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baseline="0" noProof="0" smtClean="0">
                          <a:solidFill>
                            <a:schemeClr val="tx1"/>
                          </a:solidFill>
                        </a:rPr>
                        <a:t>Prevalencia</a:t>
                      </a:r>
                    </a:p>
                    <a:p>
                      <a:pPr algn="ctr"/>
                      <a:r>
                        <a:rPr lang="es-ES_tradnl" sz="1000" b="1" baseline="0" noProof="0" smtClean="0">
                          <a:solidFill>
                            <a:schemeClr val="tx1"/>
                          </a:solidFill>
                        </a:rPr>
                        <a:t>MUY DIFUNDIDA</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algn="ctr"/>
                      <a:r>
                        <a:rPr lang="es-ES_tradnl" sz="1000" b="1" noProof="0" dirty="0" smtClean="0">
                          <a:solidFill>
                            <a:schemeClr val="tx1"/>
                          </a:solidFill>
                        </a:rPr>
                        <a:t>Detección</a:t>
                      </a:r>
                    </a:p>
                    <a:p>
                      <a:pPr algn="ctr"/>
                      <a:r>
                        <a:rPr lang="es-ES_tradnl" sz="1000" b="1" noProof="0" dirty="0" smtClean="0">
                          <a:solidFill>
                            <a:schemeClr val="tx1"/>
                          </a:solidFill>
                        </a:rPr>
                        <a:t>FACIL</a:t>
                      </a:r>
                      <a:endParaRPr lang="es-ES_tradnl" sz="1000" b="1" noProof="0" dirty="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s-ES_tradnl" sz="1000" b="1" noProof="0" smtClean="0">
                          <a:solidFill>
                            <a:schemeClr val="tx1"/>
                          </a:solidFill>
                        </a:rPr>
                        <a:t>Im</a:t>
                      </a:r>
                      <a:r>
                        <a:rPr lang="es-ES_tradnl" sz="1000" b="1" baseline="0" noProof="0" smtClean="0">
                          <a:solidFill>
                            <a:schemeClr val="tx1"/>
                          </a:solidFill>
                        </a:rPr>
                        <a:t>pacto</a:t>
                      </a:r>
                    </a:p>
                    <a:p>
                      <a:pPr algn="ctr"/>
                      <a:r>
                        <a:rPr lang="es-ES_tradnl" sz="1000" b="1" noProof="0" smtClean="0">
                          <a:solidFill>
                            <a:schemeClr val="tx1"/>
                          </a:solidFill>
                        </a:rPr>
                        <a:t>MODERADO</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82104">
                <a:tc>
                  <a:txBody>
                    <a:bodyPr/>
                    <a:lstStyle/>
                    <a:p>
                      <a:pPr>
                        <a:lnSpc>
                          <a:spcPts val="1000"/>
                        </a:lnSpc>
                        <a:spcBef>
                          <a:spcPts val="300"/>
                        </a:spcBef>
                        <a:spcAft>
                          <a:spcPts val="300"/>
                        </a:spcAft>
                      </a:pPr>
                      <a:r>
                        <a:rPr lang="es-ES_tradnl" sz="800" noProof="0" dirty="0" smtClean="0">
                          <a:solidFill>
                            <a:schemeClr val="tx2"/>
                          </a:solidFill>
                        </a:rPr>
                        <a:t>Considerar cualquier</a:t>
                      </a:r>
                      <a:r>
                        <a:rPr lang="es-ES_tradnl" sz="800" baseline="0" noProof="0" dirty="0" smtClean="0">
                          <a:solidFill>
                            <a:schemeClr val="tx2"/>
                          </a:solidFill>
                        </a:rPr>
                        <a:t> persona</a:t>
                      </a:r>
                      <a:r>
                        <a:rPr lang="es-ES_tradnl" sz="800" noProof="0" dirty="0" smtClean="0">
                          <a:solidFill>
                            <a:schemeClr val="tx2"/>
                          </a:solidFill>
                        </a:rPr>
                        <a:t> que pueda enviar</a:t>
                      </a:r>
                      <a:r>
                        <a:rPr lang="es-ES_tradnl" sz="800" baseline="0" noProof="0" dirty="0" smtClean="0">
                          <a:solidFill>
                            <a:schemeClr val="tx2"/>
                          </a:solidFill>
                        </a:rPr>
                        <a:t> datos no confiables al sistema, incluyendo usuarios externos, internos y administradores.</a:t>
                      </a:r>
                      <a:endParaRPr lang="es-ES_tradnl" sz="800" noProof="0" dirty="0">
                        <a:solidFill>
                          <a:schemeClr val="tx2"/>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000"/>
                        </a:lnSpc>
                        <a:spcBef>
                          <a:spcPts val="300"/>
                        </a:spcBef>
                        <a:spcAft>
                          <a:spcPts val="300"/>
                        </a:spcAft>
                      </a:pPr>
                      <a:r>
                        <a:rPr lang="es-ES_tradnl" sz="800" noProof="0" dirty="0" smtClean="0">
                          <a:solidFill>
                            <a:schemeClr val="tx2"/>
                          </a:solidFill>
                        </a:rPr>
                        <a:t>El atacante</a:t>
                      </a:r>
                      <a:r>
                        <a:rPr lang="es-ES_tradnl" sz="800" baseline="0" noProof="0" dirty="0" smtClean="0">
                          <a:solidFill>
                            <a:schemeClr val="tx2"/>
                          </a:solidFill>
                        </a:rPr>
                        <a:t> envía simples cadenas de texto que explotan la sintaxis del interprete atacado. Casi cualquier fuente de datos puede ser un vector de inyección, incluyendo fuentes internas tales como datos de la base de datos.</a:t>
                      </a:r>
                      <a:endParaRPr lang="es-ES_tradnl" sz="800" noProof="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s-ES_tradnl" sz="800" noProof="0" dirty="0" smtClean="0">
                          <a:solidFill>
                            <a:schemeClr val="tx2"/>
                          </a:solidFill>
                          <a:hlinkClick r:id="rId4"/>
                        </a:rPr>
                        <a:t>XSS</a:t>
                      </a:r>
                      <a:r>
                        <a:rPr lang="es-ES_tradnl" sz="800" noProof="0" dirty="0" smtClean="0">
                          <a:solidFill>
                            <a:schemeClr val="tx2"/>
                          </a:solidFill>
                        </a:rPr>
                        <a:t> es la falla de seguridad mas prevalente</a:t>
                      </a:r>
                      <a:r>
                        <a:rPr lang="es-ES_tradnl" sz="800" baseline="0" noProof="0" dirty="0" smtClean="0">
                          <a:solidFill>
                            <a:schemeClr val="tx2"/>
                          </a:solidFill>
                        </a:rPr>
                        <a:t> en aplicaciones web.</a:t>
                      </a:r>
                      <a:r>
                        <a:rPr lang="es-ES_tradnl" sz="800" noProof="0" dirty="0" smtClean="0">
                          <a:solidFill>
                            <a:schemeClr val="tx2"/>
                          </a:solidFill>
                        </a:rPr>
                        <a:t> Las</a:t>
                      </a:r>
                      <a:r>
                        <a:rPr lang="es-ES_tradnl" sz="800" baseline="0" noProof="0" dirty="0" smtClean="0">
                          <a:solidFill>
                            <a:schemeClr val="tx2"/>
                          </a:solidFill>
                        </a:rPr>
                        <a:t> fallas </a:t>
                      </a:r>
                      <a:r>
                        <a:rPr lang="es-ES_tradnl" sz="800" noProof="0" dirty="0" smtClean="0">
                          <a:solidFill>
                            <a:schemeClr val="tx2"/>
                          </a:solidFill>
                        </a:rPr>
                        <a:t>XSS ocurren cuando una aplicación incluye datos suministrados por el usuario en una pagina enviada al navegador sin ser el</a:t>
                      </a:r>
                      <a:r>
                        <a:rPr lang="es-ES_tradnl" sz="800" baseline="0" noProof="0" dirty="0" smtClean="0">
                          <a:solidFill>
                            <a:schemeClr val="tx2"/>
                          </a:solidFill>
                        </a:rPr>
                        <a:t> contenido</a:t>
                      </a:r>
                      <a:r>
                        <a:rPr lang="es-ES_tradnl" sz="800" noProof="0" dirty="0" smtClean="0">
                          <a:solidFill>
                            <a:schemeClr val="tx2"/>
                          </a:solidFill>
                        </a:rPr>
                        <a:t> apropiadamente validado o escapado. Existen tres tipos conocidos de fallas XSS</a:t>
                      </a:r>
                      <a:r>
                        <a:rPr lang="es-ES_tradnl" sz="800" baseline="0" noProof="0" dirty="0" smtClean="0">
                          <a:solidFill>
                            <a:schemeClr val="tx2"/>
                          </a:solidFill>
                        </a:rPr>
                        <a:t>: 1) </a:t>
                      </a:r>
                      <a:r>
                        <a:rPr lang="es-ES_tradnl" sz="800" baseline="0" noProof="0" dirty="0" smtClean="0">
                          <a:solidFill>
                            <a:schemeClr val="tx2"/>
                          </a:solidFill>
                          <a:hlinkClick r:id="rId5"/>
                        </a:rPr>
                        <a:t>Almacenados</a:t>
                      </a:r>
                      <a:r>
                        <a:rPr lang="es-ES_tradnl" sz="800" baseline="0" noProof="0" dirty="0" smtClean="0">
                          <a:solidFill>
                            <a:schemeClr val="tx2"/>
                          </a:solidFill>
                        </a:rPr>
                        <a:t>, 2) </a:t>
                      </a:r>
                      <a:r>
                        <a:rPr lang="es-ES_tradnl" sz="800" baseline="0" noProof="0" dirty="0" smtClean="0">
                          <a:solidFill>
                            <a:schemeClr val="tx2"/>
                          </a:solidFill>
                          <a:hlinkClick r:id="rId6"/>
                        </a:rPr>
                        <a:t>Reflejados</a:t>
                      </a:r>
                      <a:r>
                        <a:rPr lang="es-ES_tradnl" sz="800" baseline="0" noProof="0" dirty="0" smtClean="0">
                          <a:solidFill>
                            <a:schemeClr val="tx2"/>
                          </a:solidFill>
                        </a:rPr>
                        <a:t>, and 3) </a:t>
                      </a:r>
                      <a:r>
                        <a:rPr lang="es-ES_tradnl" sz="800" baseline="0" noProof="0" dirty="0" smtClean="0">
                          <a:solidFill>
                            <a:schemeClr val="tx2"/>
                          </a:solidFill>
                          <a:hlinkClick r:id="rId7"/>
                        </a:rPr>
                        <a:t>XSS basado en DOM</a:t>
                      </a:r>
                      <a:r>
                        <a:rPr lang="es-ES_tradnl" sz="800" baseline="0" noProof="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s-ES_tradnl" sz="800" baseline="0" noProof="0" dirty="0" smtClean="0">
                          <a:solidFill>
                            <a:schemeClr val="tx2"/>
                          </a:solidFill>
                        </a:rPr>
                        <a:t>La detección de la mayoría de las fallas XSS es relativamente fácil a </a:t>
                      </a:r>
                      <a:r>
                        <a:rPr lang="es-ES_tradnl" sz="800" kern="1200" noProof="0" dirty="0" smtClean="0">
                          <a:solidFill>
                            <a:schemeClr val="tx2"/>
                          </a:solidFill>
                          <a:latin typeface="+mn-lt"/>
                          <a:ea typeface="+mn-ea"/>
                          <a:cs typeface="+mn-cs"/>
                        </a:rPr>
                        <a:t>través</a:t>
                      </a:r>
                      <a:r>
                        <a:rPr lang="es-ES_tradnl" sz="800" baseline="0" noProof="0" dirty="0" smtClean="0">
                          <a:solidFill>
                            <a:schemeClr val="tx2"/>
                          </a:solidFill>
                        </a:rPr>
                        <a:t> de pruebas análisis de código.</a:t>
                      </a:r>
                      <a:endParaRPr lang="es-ES_tradnl" sz="800" b="0" noProof="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s-ES_tradnl" sz="800" noProof="0" dirty="0" smtClean="0">
                          <a:solidFill>
                            <a:schemeClr val="tx2"/>
                          </a:solidFill>
                        </a:rPr>
                        <a:t>Los atacantes pueden ejecutar secuencias de comandos en el navegador de una victima para secuestrar las sesiones de usuario, destruir</a:t>
                      </a:r>
                      <a:r>
                        <a:rPr lang="es-ES_tradnl" sz="800" baseline="0" noProof="0" dirty="0" smtClean="0">
                          <a:solidFill>
                            <a:schemeClr val="tx2"/>
                          </a:solidFill>
                        </a:rPr>
                        <a:t> sitios web, insertar código hostil, redirigir usuarios</a:t>
                      </a:r>
                      <a:r>
                        <a:rPr lang="es-ES_tradnl" sz="800" noProof="0" dirty="0" smtClean="0">
                          <a:solidFill>
                            <a:schemeClr val="tx2"/>
                          </a:solidFill>
                        </a:rPr>
                        <a:t>, instalar código malicioso en el navegador de la victima, etc</a:t>
                      </a:r>
                      <a:r>
                        <a:rPr lang="es-ES_tradnl" sz="800" baseline="0" noProof="0" dirty="0" smtClean="0">
                          <a:solidFill>
                            <a:schemeClr val="tx2"/>
                          </a:solidFill>
                        </a:rPr>
                        <a:t>.</a:t>
                      </a:r>
                      <a:endParaRPr lang="es-ES_tradnl" sz="800" noProof="0" dirty="0">
                        <a:solidFill>
                          <a:schemeClr val="tx2"/>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lnSpc>
                          <a:spcPct val="115000"/>
                        </a:lnSpc>
                        <a:spcAft>
                          <a:spcPts val="1000"/>
                        </a:spcAft>
                      </a:pPr>
                      <a:r>
                        <a:rPr lang="es-ES_tradnl" sz="800" noProof="0" dirty="0" smtClean="0">
                          <a:solidFill>
                            <a:schemeClr val="tx2"/>
                          </a:solidFill>
                          <a:latin typeface="+mn-lt"/>
                          <a:ea typeface="Calibri"/>
                          <a:cs typeface="Calibri"/>
                        </a:rPr>
                        <a:t>Considerar el valor de negocio de los datos afectados o funciones de la </a:t>
                      </a:r>
                      <a:r>
                        <a:rPr lang="es-ES_tradnl" sz="800" kern="1200" noProof="0" dirty="0" smtClean="0">
                          <a:solidFill>
                            <a:schemeClr val="tx2"/>
                          </a:solidFill>
                          <a:latin typeface="+mn-lt"/>
                          <a:ea typeface="+mn-ea"/>
                          <a:cs typeface="+mn-cs"/>
                        </a:rPr>
                        <a:t>aplicación</a:t>
                      </a:r>
                      <a:r>
                        <a:rPr lang="es-ES_tradnl" sz="800" noProof="0" dirty="0" smtClean="0">
                          <a:solidFill>
                            <a:schemeClr val="tx2"/>
                          </a:solidFill>
                          <a:latin typeface="+mn-lt"/>
                          <a:ea typeface="Calibri"/>
                          <a:cs typeface="Calibri"/>
                        </a:rPr>
                        <a:t>.</a:t>
                      </a:r>
                    </a:p>
                    <a:p>
                      <a:pPr algn="l">
                        <a:lnSpc>
                          <a:spcPct val="115000"/>
                        </a:lnSpc>
                        <a:spcAft>
                          <a:spcPts val="1000"/>
                        </a:spcAft>
                      </a:pPr>
                      <a:r>
                        <a:rPr lang="es-ES_tradnl" sz="800" noProof="0" dirty="0" smtClean="0">
                          <a:solidFill>
                            <a:schemeClr val="tx2"/>
                          </a:solidFill>
                          <a:latin typeface="+mn-lt"/>
                          <a:ea typeface="Calibri"/>
                          <a:cs typeface="Calibri"/>
                        </a:rPr>
                        <a:t>También considere el impacto en el negocio la exposición pública de la vulnerabilidad.</a:t>
                      </a: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019800"/>
            <a:ext cx="3383280" cy="3124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100"/>
              </a:spcAft>
            </a:pPr>
            <a:r>
              <a:rPr lang="es-ES_tradnl" sz="1400" b="1" dirty="0" smtClean="0">
                <a:solidFill>
                  <a:schemeClr val="tx2"/>
                </a:solidFill>
              </a:rPr>
              <a:t>Ejemplos de escenarios de ataque</a:t>
            </a:r>
            <a:endParaRPr lang="es-ES_tradnl" sz="1400" dirty="0" smtClean="0">
              <a:solidFill>
                <a:schemeClr val="tx2"/>
              </a:solidFill>
            </a:endParaRPr>
          </a:p>
          <a:p>
            <a:pPr>
              <a:lnSpc>
                <a:spcPts val="1000"/>
              </a:lnSpc>
              <a:spcBef>
                <a:spcPts val="300"/>
              </a:spcBef>
              <a:spcAft>
                <a:spcPts val="300"/>
              </a:spcAft>
            </a:pPr>
            <a:r>
              <a:rPr lang="es-ES_tradnl" sz="900" dirty="0" smtClean="0">
                <a:solidFill>
                  <a:schemeClr val="tx2"/>
                </a:solidFill>
              </a:rPr>
              <a:t>La aplicación utiliza datos no confiables en la construcción del siguiente código HTML sin validar o escapar los datos:</a:t>
            </a:r>
          </a:p>
          <a:p>
            <a:pPr>
              <a:lnSpc>
                <a:spcPts val="1000"/>
              </a:lnSpc>
              <a:spcBef>
                <a:spcPts val="300"/>
              </a:spcBef>
              <a:spcAft>
                <a:spcPts val="300"/>
              </a:spcAft>
            </a:pPr>
            <a:r>
              <a:rPr lang="es-ES_tradnl" sz="900" b="1" dirty="0" smtClean="0">
                <a:solidFill>
                  <a:srgbClr val="C00000"/>
                </a:solidFill>
              </a:rPr>
              <a:t>  (</a:t>
            </a:r>
            <a:r>
              <a:rPr lang="es-ES_tradnl" sz="900" b="1" dirty="0" err="1" smtClean="0">
                <a:solidFill>
                  <a:srgbClr val="C00000"/>
                </a:solidFill>
              </a:rPr>
              <a:t>String</a:t>
            </a:r>
            <a:r>
              <a:rPr lang="es-ES_tradnl" sz="900" b="1" dirty="0" smtClean="0">
                <a:solidFill>
                  <a:srgbClr val="C00000"/>
                </a:solidFill>
              </a:rPr>
              <a:t>) </a:t>
            </a:r>
            <a:r>
              <a:rPr lang="es-ES_tradnl" sz="900" b="1" dirty="0" err="1" smtClean="0">
                <a:solidFill>
                  <a:srgbClr val="C00000"/>
                </a:solidFill>
              </a:rPr>
              <a:t>page</a:t>
            </a:r>
            <a:r>
              <a:rPr lang="es-ES_tradnl" sz="900" b="1" dirty="0" smtClean="0">
                <a:solidFill>
                  <a:srgbClr val="C00000"/>
                </a:solidFill>
              </a:rPr>
              <a:t> += "&lt;</a:t>
            </a:r>
            <a:r>
              <a:rPr lang="es-ES_tradnl" sz="900" b="1" dirty="0" err="1" smtClean="0">
                <a:solidFill>
                  <a:srgbClr val="C00000"/>
                </a:solidFill>
              </a:rPr>
              <a:t>input</a:t>
            </a:r>
            <a:r>
              <a:rPr lang="es-ES_tradnl" sz="900" b="1" dirty="0" smtClean="0">
                <a:solidFill>
                  <a:srgbClr val="C00000"/>
                </a:solidFill>
              </a:rPr>
              <a:t> </a:t>
            </a:r>
            <a:r>
              <a:rPr lang="es-ES_tradnl" sz="900" b="1" dirty="0" err="1" smtClean="0">
                <a:solidFill>
                  <a:srgbClr val="C00000"/>
                </a:solidFill>
              </a:rPr>
              <a:t>name</a:t>
            </a:r>
            <a:r>
              <a:rPr lang="es-ES_tradnl" sz="900" b="1" dirty="0" smtClean="0">
                <a:solidFill>
                  <a:srgbClr val="C00000"/>
                </a:solidFill>
              </a:rPr>
              <a:t>='</a:t>
            </a:r>
            <a:r>
              <a:rPr lang="es-ES_tradnl" sz="900" b="1" dirty="0" err="1" smtClean="0">
                <a:solidFill>
                  <a:srgbClr val="C00000"/>
                </a:solidFill>
              </a:rPr>
              <a:t>creditcard</a:t>
            </a:r>
            <a:r>
              <a:rPr lang="es-ES_tradnl" sz="900" b="1" dirty="0" smtClean="0">
                <a:solidFill>
                  <a:srgbClr val="C00000"/>
                </a:solidFill>
              </a:rPr>
              <a:t>' </a:t>
            </a:r>
            <a:r>
              <a:rPr lang="es-ES_tradnl" sz="900" b="1" dirty="0" err="1" smtClean="0">
                <a:solidFill>
                  <a:srgbClr val="C00000"/>
                </a:solidFill>
              </a:rPr>
              <a:t>type</a:t>
            </a:r>
            <a:r>
              <a:rPr lang="es-ES_tradnl" sz="900" b="1" dirty="0" smtClean="0">
                <a:solidFill>
                  <a:srgbClr val="C00000"/>
                </a:solidFill>
              </a:rPr>
              <a:t>='TEXT‘</a:t>
            </a:r>
            <a:br>
              <a:rPr lang="es-ES_tradnl" sz="900" b="1" dirty="0" smtClean="0">
                <a:solidFill>
                  <a:srgbClr val="C00000"/>
                </a:solidFill>
              </a:rPr>
            </a:br>
            <a:r>
              <a:rPr lang="es-ES_tradnl" sz="900" b="1" dirty="0" smtClean="0">
                <a:solidFill>
                  <a:srgbClr val="C00000"/>
                </a:solidFill>
              </a:rPr>
              <a:t>  </a:t>
            </a:r>
            <a:r>
              <a:rPr lang="es-ES_tradnl" sz="900" b="1" dirty="0" err="1" smtClean="0">
                <a:solidFill>
                  <a:srgbClr val="C00000"/>
                </a:solidFill>
              </a:rPr>
              <a:t>value</a:t>
            </a:r>
            <a:r>
              <a:rPr lang="es-ES_tradnl" sz="900" b="1" dirty="0" smtClean="0">
                <a:solidFill>
                  <a:srgbClr val="C00000"/>
                </a:solidFill>
              </a:rPr>
              <a:t>='" + </a:t>
            </a:r>
            <a:r>
              <a:rPr lang="es-ES_tradnl" sz="900" b="1" dirty="0" err="1" smtClean="0">
                <a:solidFill>
                  <a:srgbClr val="C00000"/>
                </a:solidFill>
              </a:rPr>
              <a:t>request.getParameter</a:t>
            </a:r>
            <a:r>
              <a:rPr lang="es-ES_tradnl" sz="900" b="1" dirty="0" smtClean="0">
                <a:solidFill>
                  <a:srgbClr val="C00000"/>
                </a:solidFill>
              </a:rPr>
              <a:t>("CC") + "'&gt;";</a:t>
            </a:r>
          </a:p>
          <a:p>
            <a:pPr>
              <a:lnSpc>
                <a:spcPts val="1000"/>
              </a:lnSpc>
              <a:spcBef>
                <a:spcPts val="300"/>
              </a:spcBef>
              <a:spcAft>
                <a:spcPts val="300"/>
              </a:spcAft>
            </a:pPr>
            <a:r>
              <a:rPr lang="es-ES_tradnl" sz="900" dirty="0" smtClean="0">
                <a:solidFill>
                  <a:schemeClr val="tx2"/>
                </a:solidFill>
              </a:rPr>
              <a:t>El atacante modifica el parámetro ‘CC’ en el navegador:</a:t>
            </a:r>
          </a:p>
          <a:p>
            <a:pPr>
              <a:lnSpc>
                <a:spcPts val="1000"/>
              </a:lnSpc>
              <a:spcBef>
                <a:spcPts val="300"/>
              </a:spcBef>
              <a:spcAft>
                <a:spcPts val="300"/>
              </a:spcAft>
            </a:pPr>
            <a:r>
              <a:rPr lang="es-ES_tradnl" sz="900" b="1" dirty="0" smtClean="0">
                <a:solidFill>
                  <a:schemeClr val="tx2"/>
                </a:solidFill>
              </a:rPr>
              <a:t>  </a:t>
            </a:r>
            <a:r>
              <a:rPr lang="es-ES_tradnl" sz="900" b="1" dirty="0" smtClean="0">
                <a:solidFill>
                  <a:srgbClr val="C00000"/>
                </a:solidFill>
              </a:rPr>
              <a:t>'&gt;&lt;script&gt;</a:t>
            </a:r>
            <a:r>
              <a:rPr lang="es-ES_tradnl" sz="900" b="1" dirty="0" err="1" smtClean="0">
                <a:solidFill>
                  <a:srgbClr val="C00000"/>
                </a:solidFill>
              </a:rPr>
              <a:t>document.location</a:t>
            </a:r>
            <a:r>
              <a:rPr lang="es-ES_tradnl" sz="900" b="1" dirty="0" smtClean="0">
                <a:solidFill>
                  <a:srgbClr val="C00000"/>
                </a:solidFill>
              </a:rPr>
              <a:t>=</a:t>
            </a:r>
            <a:br>
              <a:rPr lang="es-ES_tradnl" sz="900" b="1" dirty="0" smtClean="0">
                <a:solidFill>
                  <a:srgbClr val="C00000"/>
                </a:solidFill>
              </a:rPr>
            </a:br>
            <a:r>
              <a:rPr lang="es-ES_tradnl" sz="900" b="1" dirty="0" smtClean="0">
                <a:solidFill>
                  <a:srgbClr val="C00000"/>
                </a:solidFill>
              </a:rPr>
              <a:t>  'http://</a:t>
            </a:r>
            <a:r>
              <a:rPr lang="es-ES_tradnl" sz="900" b="1" dirty="0" err="1" smtClean="0">
                <a:solidFill>
                  <a:srgbClr val="C00000"/>
                </a:solidFill>
              </a:rPr>
              <a:t>www.attacker.com</a:t>
            </a:r>
            <a:r>
              <a:rPr lang="es-ES_tradnl" sz="900" b="1" dirty="0" smtClean="0">
                <a:solidFill>
                  <a:srgbClr val="C00000"/>
                </a:solidFill>
              </a:rPr>
              <a:t>/</a:t>
            </a:r>
            <a:r>
              <a:rPr lang="es-ES_tradnl" sz="900" b="1" dirty="0" err="1" smtClean="0">
                <a:solidFill>
                  <a:srgbClr val="C00000"/>
                </a:solidFill>
              </a:rPr>
              <a:t>cgi</a:t>
            </a:r>
            <a:r>
              <a:rPr lang="es-ES_tradnl" sz="900" b="1" dirty="0" smtClean="0">
                <a:solidFill>
                  <a:srgbClr val="C00000"/>
                </a:solidFill>
              </a:rPr>
              <a:t>-</a:t>
            </a:r>
            <a:r>
              <a:rPr lang="es-ES_tradnl" sz="900" b="1" dirty="0" err="1" smtClean="0">
                <a:solidFill>
                  <a:srgbClr val="C00000"/>
                </a:solidFill>
              </a:rPr>
              <a:t>bin</a:t>
            </a:r>
            <a:r>
              <a:rPr lang="es-ES_tradnl" sz="900" b="1" dirty="0" smtClean="0">
                <a:solidFill>
                  <a:srgbClr val="C00000"/>
                </a:solidFill>
              </a:rPr>
              <a:t>/</a:t>
            </a:r>
            <a:r>
              <a:rPr lang="es-ES_tradnl" sz="900" b="1" dirty="0" err="1" smtClean="0">
                <a:solidFill>
                  <a:srgbClr val="C00000"/>
                </a:solidFill>
              </a:rPr>
              <a:t>cookie.cgi</a:t>
            </a:r>
            <a:r>
              <a:rPr lang="es-ES_tradnl" sz="900" b="1" dirty="0" smtClean="0">
                <a:solidFill>
                  <a:srgbClr val="C00000"/>
                </a:solidFill>
              </a:rPr>
              <a:t>?</a:t>
            </a:r>
            <a:br>
              <a:rPr lang="es-ES_tradnl" sz="900" b="1" dirty="0" smtClean="0">
                <a:solidFill>
                  <a:srgbClr val="C00000"/>
                </a:solidFill>
              </a:rPr>
            </a:br>
            <a:r>
              <a:rPr lang="es-ES_tradnl" sz="900" b="1" dirty="0" smtClean="0">
                <a:solidFill>
                  <a:srgbClr val="C00000"/>
                </a:solidFill>
              </a:rPr>
              <a:t>  </a:t>
            </a:r>
            <a:r>
              <a:rPr lang="es-ES_tradnl" sz="900" b="1" dirty="0" err="1" smtClean="0">
                <a:solidFill>
                  <a:srgbClr val="C00000"/>
                </a:solidFill>
              </a:rPr>
              <a:t>foo</a:t>
            </a:r>
            <a:r>
              <a:rPr lang="es-ES_tradnl" sz="900" b="1" dirty="0" smtClean="0">
                <a:solidFill>
                  <a:srgbClr val="C00000"/>
                </a:solidFill>
              </a:rPr>
              <a:t>='+</a:t>
            </a:r>
            <a:r>
              <a:rPr lang="es-ES_tradnl" sz="900" b="1" dirty="0" err="1" smtClean="0">
                <a:solidFill>
                  <a:srgbClr val="C00000"/>
                </a:solidFill>
              </a:rPr>
              <a:t>document.cookie</a:t>
            </a:r>
            <a:r>
              <a:rPr lang="es-ES_tradnl" sz="900" b="1" dirty="0" smtClean="0">
                <a:solidFill>
                  <a:srgbClr val="C00000"/>
                </a:solidFill>
              </a:rPr>
              <a:t>&lt;/script&gt;'</a:t>
            </a:r>
            <a:r>
              <a:rPr lang="es-ES_tradnl" sz="900" dirty="0" smtClean="0">
                <a:solidFill>
                  <a:schemeClr val="tx2"/>
                </a:solidFill>
              </a:rPr>
              <a:t>.</a:t>
            </a:r>
          </a:p>
          <a:p>
            <a:pPr>
              <a:lnSpc>
                <a:spcPts val="1000"/>
              </a:lnSpc>
              <a:spcBef>
                <a:spcPts val="300"/>
              </a:spcBef>
              <a:spcAft>
                <a:spcPts val="300"/>
              </a:spcAft>
            </a:pPr>
            <a:r>
              <a:rPr lang="es-ES_tradnl" sz="900" dirty="0" smtClean="0">
                <a:solidFill>
                  <a:schemeClr val="tx2"/>
                </a:solidFill>
              </a:rPr>
              <a:t>Esto causa que el identificador de sesión de la victima sea enviado al sitio </a:t>
            </a:r>
            <a:r>
              <a:rPr lang="es-ES_tradnl" sz="900" dirty="0" err="1" smtClean="0">
                <a:solidFill>
                  <a:schemeClr val="tx2"/>
                </a:solidFill>
              </a:rPr>
              <a:t>web</a:t>
            </a:r>
            <a:r>
              <a:rPr lang="es-ES_tradnl" sz="900" dirty="0" smtClean="0">
                <a:solidFill>
                  <a:schemeClr val="tx2"/>
                </a:solidFill>
              </a:rPr>
              <a:t> del atacante, permitiendo al atacante secuestrar la sesión actual del usuario. Notar que los atacantes pueden también utilizar XSS para anular cualquier defensa CSRF que la aplicación pueda utilizar. Ver A5 para información sobre CSRF.</a:t>
            </a:r>
          </a:p>
        </p:txBody>
      </p:sp>
      <p:sp>
        <p:nvSpPr>
          <p:cNvPr id="108" name="Rectangle 107"/>
          <p:cNvSpPr/>
          <p:nvPr/>
        </p:nvSpPr>
        <p:spPr>
          <a:xfrm>
            <a:off x="0" y="3250474"/>
            <a:ext cx="3383280" cy="2667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rPr>
              <a:t>¿Soy Vulnerable?</a:t>
            </a:r>
          </a:p>
          <a:p>
            <a:pPr>
              <a:lnSpc>
                <a:spcPts val="1000"/>
              </a:lnSpc>
              <a:spcBef>
                <a:spcPts val="300"/>
              </a:spcBef>
              <a:spcAft>
                <a:spcPts val="300"/>
              </a:spcAft>
            </a:pPr>
            <a:r>
              <a:rPr lang="es-ES_tradnl" sz="900" dirty="0" smtClean="0">
                <a:solidFill>
                  <a:schemeClr val="tx2"/>
                </a:solidFill>
              </a:rPr>
              <a:t>Es necesario asegurarse que todos los datos de entrada suministrados por el usuario enviados al navegador sean seguros (a través de validación de entradas), y que las entradas de usuario sean apropiadamente escapadas antes de que sean incluidas en la pagina de salida. Una apropiada codificación de salida asegura que los datos de entrada sean siempre tratados como texto en el navegador, en lugar de contenido activo que puede ser ejecutado.</a:t>
            </a:r>
          </a:p>
          <a:p>
            <a:pPr>
              <a:lnSpc>
                <a:spcPts val="1000"/>
              </a:lnSpc>
              <a:spcBef>
                <a:spcPts val="300"/>
              </a:spcBef>
              <a:spcAft>
                <a:spcPts val="300"/>
              </a:spcAft>
            </a:pPr>
            <a:r>
              <a:rPr lang="es-ES_tradnl" sz="900" dirty="0" smtClean="0">
                <a:solidFill>
                  <a:schemeClr val="tx2"/>
                </a:solidFill>
              </a:rPr>
              <a:t>Tanto las herramientas estáticas como dinámicas pueden encontrar algunos problemas de XSS automáticamente. Sin embargo, cada aplicación construye las paginas de salida diferentemente y utiliza diferentes interpretes tales como JavaScript, ActiveX, Flash, y Silverlight, lo que dificulta la detección automática. Por lo tanto, una cobertura completa requiere una combinación de revisión manual de código y testeo manual de penetración, además de cualquier testeo automático en uso.</a:t>
            </a:r>
          </a:p>
          <a:p>
            <a:pPr>
              <a:lnSpc>
                <a:spcPts val="1000"/>
              </a:lnSpc>
              <a:spcBef>
                <a:spcPts val="300"/>
              </a:spcBef>
              <a:spcAft>
                <a:spcPts val="300"/>
              </a:spcAft>
            </a:pPr>
            <a:r>
              <a:rPr lang="es-ES_tradnl" sz="900" dirty="0" smtClean="0">
                <a:solidFill>
                  <a:schemeClr val="tx2"/>
                </a:solidFill>
              </a:rPr>
              <a:t>Tecnologías Web 2.0, tales como AJAX, dificultan la detección de XSS a través de herramientas automatizadas.</a:t>
            </a:r>
          </a:p>
        </p:txBody>
      </p:sp>
      <p:sp>
        <p:nvSpPr>
          <p:cNvPr id="137" name="Rectangle 136"/>
          <p:cNvSpPr/>
          <p:nvPr/>
        </p:nvSpPr>
        <p:spPr>
          <a:xfrm>
            <a:off x="3474720" y="6019800"/>
            <a:ext cx="3383280" cy="3124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rPr>
              <a:t>Referencias</a:t>
            </a:r>
          </a:p>
          <a:p>
            <a:pPr>
              <a:lnSpc>
                <a:spcPts val="1000"/>
              </a:lnSpc>
              <a:spcBef>
                <a:spcPts val="300"/>
              </a:spcBef>
              <a:spcAft>
                <a:spcPts val="300"/>
              </a:spcAft>
            </a:pPr>
            <a:r>
              <a:rPr lang="es-ES_tradnl" sz="1050" b="1" dirty="0" smtClean="0">
                <a:solidFill>
                  <a:schemeClr val="tx2"/>
                </a:solidFill>
              </a:rPr>
              <a:t>OWASP</a:t>
            </a:r>
            <a:endParaRPr lang="es-ES_tradnl" sz="1050" b="1" dirty="0" smtClean="0">
              <a:solidFill>
                <a:schemeClr val="tx2"/>
              </a:solidFill>
              <a:hlinkClick r:id="rId8"/>
            </a:endParaRPr>
          </a:p>
          <a:p>
            <a:pPr>
              <a:lnSpc>
                <a:spcPts val="1000"/>
              </a:lnSpc>
              <a:spcBef>
                <a:spcPts val="300"/>
              </a:spcBef>
              <a:spcAft>
                <a:spcPts val="200"/>
              </a:spcAft>
              <a:buFont typeface="Arial" pitchFamily="34" charset="0"/>
              <a:buChar char="•"/>
            </a:pPr>
            <a:r>
              <a:rPr lang="es-ES_tradnl" sz="1050" dirty="0" smtClean="0">
                <a:solidFill>
                  <a:schemeClr val="tx2"/>
                </a:solidFill>
              </a:rPr>
              <a:t> </a:t>
            </a:r>
            <a:r>
              <a:rPr lang="es-ES_tradnl" sz="900" u="sng" dirty="0" smtClean="0">
                <a:solidFill>
                  <a:schemeClr val="tx2"/>
                </a:solidFill>
                <a:hlinkClick r:id="rId9"/>
              </a:rPr>
              <a:t>OWASP XSS Prevention Cheat Sheet</a:t>
            </a:r>
            <a:endParaRPr lang="es-ES_tradnl" sz="900" u="sng" dirty="0" smtClean="0">
              <a:solidFill>
                <a:schemeClr val="tx2"/>
              </a:solidFill>
            </a:endParaRPr>
          </a:p>
          <a:p>
            <a:pPr>
              <a:lnSpc>
                <a:spcPts val="1000"/>
              </a:lnSpc>
              <a:spcBef>
                <a:spcPts val="300"/>
              </a:spcBef>
              <a:spcAft>
                <a:spcPts val="2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4"/>
              </a:rPr>
              <a:t>OWASP Cross-Site Scripting Article</a:t>
            </a:r>
            <a:endParaRPr lang="es-ES_tradnl" sz="900" u="sng" dirty="0" smtClean="0">
              <a:solidFill>
                <a:schemeClr val="tx2"/>
              </a:solidFill>
            </a:endParaRPr>
          </a:p>
          <a:p>
            <a:pPr>
              <a:lnSpc>
                <a:spcPts val="1000"/>
              </a:lnSpc>
              <a:spcBef>
                <a:spcPts val="300"/>
              </a:spcBef>
              <a:spcAft>
                <a:spcPts val="2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10"/>
              </a:rPr>
              <a:t>ESAPI Project Home Page </a:t>
            </a:r>
            <a:endParaRPr lang="es-ES_tradnl" sz="900" u="sng" dirty="0" smtClean="0">
              <a:solidFill>
                <a:schemeClr val="tx2"/>
              </a:solidFill>
            </a:endParaRPr>
          </a:p>
          <a:p>
            <a:pPr>
              <a:lnSpc>
                <a:spcPts val="1000"/>
              </a:lnSpc>
              <a:spcBef>
                <a:spcPts val="300"/>
              </a:spcBef>
              <a:spcAft>
                <a:spcPts val="2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11"/>
              </a:rPr>
              <a:t>ESAPI Encoder API</a:t>
            </a:r>
            <a:endParaRPr lang="es-ES_tradnl" sz="900" u="sng" dirty="0" smtClean="0">
              <a:solidFill>
                <a:schemeClr val="tx2"/>
              </a:solidFill>
            </a:endParaRPr>
          </a:p>
          <a:p>
            <a:pPr>
              <a:lnSpc>
                <a:spcPts val="1000"/>
              </a:lnSpc>
              <a:spcBef>
                <a:spcPts val="300"/>
              </a:spcBef>
              <a:spcAft>
                <a:spcPts val="2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12"/>
              </a:rPr>
              <a:t>ASVS: Output Encoding/Escaping Requirements (V6)</a:t>
            </a:r>
            <a:endParaRPr lang="es-ES_tradnl" sz="900" u="sng" dirty="0" smtClean="0">
              <a:solidFill>
                <a:schemeClr val="tx2"/>
              </a:solidFill>
            </a:endParaRPr>
          </a:p>
          <a:p>
            <a:pPr>
              <a:lnSpc>
                <a:spcPts val="1000"/>
              </a:lnSpc>
              <a:spcBef>
                <a:spcPts val="300"/>
              </a:spcBef>
              <a:spcAft>
                <a:spcPts val="2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12"/>
              </a:rPr>
              <a:t>ASVS: Input Validation Requirements (V5)</a:t>
            </a:r>
            <a:endParaRPr lang="es-ES_tradnl" sz="900" u="sng" dirty="0" smtClean="0">
              <a:solidFill>
                <a:schemeClr val="tx2"/>
              </a:solidFill>
            </a:endParaRPr>
          </a:p>
          <a:p>
            <a:pPr>
              <a:lnSpc>
                <a:spcPts val="1000"/>
              </a:lnSpc>
              <a:spcBef>
                <a:spcPts val="300"/>
              </a:spcBef>
              <a:spcAft>
                <a:spcPts val="2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13"/>
              </a:rPr>
              <a:t>Testing Guide: 1st 3 Chapters on Data Validation Testing</a:t>
            </a:r>
            <a:endParaRPr lang="es-ES_tradnl" sz="900" b="1" dirty="0" smtClean="0">
              <a:solidFill>
                <a:schemeClr val="tx2"/>
              </a:solidFill>
            </a:endParaRPr>
          </a:p>
          <a:p>
            <a:pPr>
              <a:lnSpc>
                <a:spcPts val="1000"/>
              </a:lnSpc>
              <a:spcBef>
                <a:spcPts val="300"/>
              </a:spcBef>
              <a:spcAft>
                <a:spcPts val="2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14"/>
              </a:rPr>
              <a:t>OWASP Code Review Guide: Chapter on XSS Review</a:t>
            </a:r>
            <a:endParaRPr lang="es-ES_tradnl" sz="900" u="sng" dirty="0" smtClean="0">
              <a:solidFill>
                <a:schemeClr val="tx2"/>
              </a:solidFill>
            </a:endParaRPr>
          </a:p>
          <a:p>
            <a:pPr>
              <a:lnSpc>
                <a:spcPts val="1000"/>
              </a:lnSpc>
              <a:spcBef>
                <a:spcPts val="300"/>
              </a:spcBef>
              <a:spcAft>
                <a:spcPts val="300"/>
              </a:spcAft>
            </a:pPr>
            <a:r>
              <a:rPr lang="es-ES_tradnl" sz="1050" b="1" dirty="0" smtClean="0">
                <a:solidFill>
                  <a:schemeClr val="tx2"/>
                </a:solidFill>
              </a:rPr>
              <a:t>Externas</a:t>
            </a:r>
            <a:endParaRPr lang="es-ES_tradnl" sz="1050" b="1" dirty="0" smtClean="0">
              <a:solidFill>
                <a:schemeClr val="tx2"/>
              </a:solidFill>
              <a:hlinkClick r:id="rId8"/>
            </a:endParaRPr>
          </a:p>
          <a:p>
            <a:pPr>
              <a:lnSpc>
                <a:spcPts val="1000"/>
              </a:lnSpc>
              <a:spcBef>
                <a:spcPts val="300"/>
              </a:spcBef>
              <a:spcAft>
                <a:spcPts val="200"/>
              </a:spcAft>
              <a:buFont typeface="Arial" pitchFamily="34" charset="0"/>
              <a:buChar char="•"/>
            </a:pPr>
            <a:r>
              <a:rPr lang="es-ES_tradnl" sz="1050" dirty="0" smtClean="0">
                <a:solidFill>
                  <a:schemeClr val="tx2"/>
                </a:solidFill>
              </a:rPr>
              <a:t> </a:t>
            </a:r>
            <a:r>
              <a:rPr lang="es-ES_tradnl" sz="900" u="sng" dirty="0" smtClean="0">
                <a:solidFill>
                  <a:schemeClr val="tx2"/>
                </a:solidFill>
                <a:hlinkClick r:id="rId15"/>
              </a:rPr>
              <a:t>CWE Entry 79 on Cross-Site Scripting</a:t>
            </a:r>
            <a:endParaRPr lang="es-ES_tradnl" sz="900" u="sng" dirty="0" smtClean="0">
              <a:solidFill>
                <a:schemeClr val="tx2"/>
              </a:solidFill>
            </a:endParaRPr>
          </a:p>
          <a:p>
            <a:pPr>
              <a:lnSpc>
                <a:spcPts val="1000"/>
              </a:lnSpc>
              <a:spcBef>
                <a:spcPts val="300"/>
              </a:spcBef>
              <a:spcAft>
                <a:spcPts val="3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16"/>
              </a:rPr>
              <a:t>RSnake’s XSS Attack Cheat Sheet</a:t>
            </a:r>
            <a:endParaRPr lang="es-ES_tradnl" sz="900" u="sng" dirty="0" smtClean="0">
              <a:solidFill>
                <a:schemeClr val="tx2"/>
              </a:solidFill>
            </a:endParaRPr>
          </a:p>
          <a:p>
            <a:pPr>
              <a:lnSpc>
                <a:spcPts val="1000"/>
              </a:lnSpc>
              <a:spcBef>
                <a:spcPts val="300"/>
              </a:spcBef>
              <a:spcAft>
                <a:spcPts val="300"/>
              </a:spcAft>
            </a:pPr>
            <a:endParaRPr lang="es-ES_tradnl" sz="1050" b="1" dirty="0" smtClean="0">
              <a:solidFill>
                <a:schemeClr val="tx2"/>
              </a:solidFill>
            </a:endParaRPr>
          </a:p>
        </p:txBody>
      </p:sp>
      <p:sp>
        <p:nvSpPr>
          <p:cNvPr id="109" name="Rectangle 108"/>
          <p:cNvSpPr/>
          <p:nvPr/>
        </p:nvSpPr>
        <p:spPr>
          <a:xfrm>
            <a:off x="3474720" y="3250474"/>
            <a:ext cx="3383280" cy="2667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rPr>
              <a:t>¿Como puedo evitar esto?</a:t>
            </a:r>
          </a:p>
          <a:p>
            <a:pPr>
              <a:lnSpc>
                <a:spcPts val="1000"/>
              </a:lnSpc>
              <a:spcBef>
                <a:spcPts val="300"/>
              </a:spcBef>
              <a:spcAft>
                <a:spcPts val="300"/>
              </a:spcAft>
            </a:pPr>
            <a:r>
              <a:rPr lang="es-ES_tradnl" sz="900" dirty="0" smtClean="0">
                <a:solidFill>
                  <a:schemeClr val="tx2"/>
                </a:solidFill>
              </a:rPr>
              <a:t>Prevenir XSS requiere mantener los datos no confiables separados del contenido activo del navegador.</a:t>
            </a:r>
          </a:p>
          <a:p>
            <a:pPr marL="228600" indent="-228600">
              <a:lnSpc>
                <a:spcPts val="1000"/>
              </a:lnSpc>
              <a:spcBef>
                <a:spcPts val="300"/>
              </a:spcBef>
              <a:spcAft>
                <a:spcPts val="300"/>
              </a:spcAft>
              <a:buFont typeface="+mj-lt"/>
              <a:buAutoNum type="arabicPeriod"/>
            </a:pPr>
            <a:r>
              <a:rPr lang="es-ES_tradnl" sz="900" dirty="0" smtClean="0">
                <a:solidFill>
                  <a:schemeClr val="tx2"/>
                </a:solidFill>
              </a:rPr>
              <a:t>La opción preferida es escapar todos los datos no confiables basados en el contexto HTML (cuerpo, atributo, JavaScript, CSS, o URL) donde los mismos serán ubicados. Los desarrolladores necesitan incluir esta técnica en sus aplicaciones al menos que el marco UI lo realice por ellos. Ver la </a:t>
            </a:r>
            <a:r>
              <a:rPr lang="es-ES_tradnl" sz="900" u="sng" dirty="0" smtClean="0">
                <a:solidFill>
                  <a:schemeClr val="tx2"/>
                </a:solidFill>
                <a:hlinkClick r:id="rId9"/>
              </a:rPr>
              <a:t>Hoja de Trucos de Prevencion XSS</a:t>
            </a:r>
            <a:r>
              <a:rPr lang="es-ES_tradnl" sz="900" dirty="0" smtClean="0">
                <a:solidFill>
                  <a:schemeClr val="tx2"/>
                </a:solidFill>
              </a:rPr>
              <a:t> para mayor información sobre técnicas de escape de datos.</a:t>
            </a:r>
          </a:p>
          <a:p>
            <a:pPr marL="228600" indent="-228600">
              <a:lnSpc>
                <a:spcPts val="1000"/>
              </a:lnSpc>
              <a:spcBef>
                <a:spcPts val="300"/>
              </a:spcBef>
              <a:spcAft>
                <a:spcPts val="300"/>
              </a:spcAft>
              <a:buFont typeface="+mj-lt"/>
              <a:buAutoNum type="arabicPeriod"/>
            </a:pPr>
            <a:r>
              <a:rPr lang="es-ES_tradnl" sz="900" dirty="0" smtClean="0">
                <a:solidFill>
                  <a:schemeClr val="tx2"/>
                </a:solidFill>
              </a:rPr>
              <a:t>Una validación de entradas positiva o “whitelist” con apropiada canonicalización y decodificación es también recomendable ya que ayuda a proteger contra XSS, pero </a:t>
            </a:r>
            <a:r>
              <a:rPr lang="es-ES_tradnl" sz="900" u="sng" dirty="0" smtClean="0">
                <a:solidFill>
                  <a:schemeClr val="tx2"/>
                </a:solidFill>
              </a:rPr>
              <a:t>no es una defensa completa </a:t>
            </a:r>
            <a:r>
              <a:rPr lang="es-ES_tradnl" sz="900" dirty="0" smtClean="0">
                <a:solidFill>
                  <a:schemeClr val="tx2"/>
                </a:solidFill>
              </a:rPr>
              <a:t>ya que muchas aplicaciones requieren caracteres especiales en sus entradas. Tal validación debería, tanto como sea posible, decodificar cualquier entrada codificada, y luego validar la longitud, caracteres, formato, y cualquier regla de negocio en dichos datos antes de aceptar la entrada.</a:t>
            </a:r>
          </a:p>
        </p:txBody>
      </p:sp>
      <p:sp>
        <p:nvSpPr>
          <p:cNvPr id="26" name="Title 25"/>
          <p:cNvSpPr>
            <a:spLocks noGrp="1"/>
          </p:cNvSpPr>
          <p:nvPr>
            <p:ph type="title"/>
          </p:nvPr>
        </p:nvSpPr>
        <p:spPr>
          <a:xfrm>
            <a:off x="1371600" y="76199"/>
            <a:ext cx="5486400" cy="381001"/>
          </a:xfrm>
        </p:spPr>
        <p:txBody>
          <a:bodyPr/>
          <a:lstStyle/>
          <a:p>
            <a:r>
              <a:rPr lang="es-ES_tradnl" sz="2000" dirty="0" smtClean="0">
                <a:solidFill>
                  <a:schemeClr val="accent1"/>
                </a:solidFill>
              </a:rPr>
              <a:t>Secuencia de Comandos en Sitios Cruzados (XSS)</a:t>
            </a:r>
            <a:endParaRPr lang="es-ES_tradnl" sz="2000" dirty="0"/>
          </a:p>
        </p:txBody>
      </p:sp>
      <p:sp>
        <p:nvSpPr>
          <p:cNvPr id="27" name="Text Placeholder 26"/>
          <p:cNvSpPr>
            <a:spLocks noGrp="1"/>
          </p:cNvSpPr>
          <p:nvPr>
            <p:ph type="body" sz="quarter" idx="10"/>
          </p:nvPr>
        </p:nvSpPr>
        <p:spPr>
          <a:xfrm>
            <a:off x="0" y="0"/>
            <a:ext cx="1143000" cy="430887"/>
          </a:xfrm>
        </p:spPr>
        <p:txBody>
          <a:bodyPr/>
          <a:lstStyle/>
          <a:p>
            <a:r>
              <a:rPr lang="es-ES_tradnl" sz="2200" dirty="0" smtClean="0"/>
              <a:t>A2</a:t>
            </a:r>
            <a:endParaRPr lang="es-ES_tradnl" sz="2200" dirty="0"/>
          </a:p>
        </p:txBody>
      </p:sp>
      <p:grpSp>
        <p:nvGrpSpPr>
          <p:cNvPr id="29" name="Group 28"/>
          <p:cNvGrpSpPr/>
          <p:nvPr/>
        </p:nvGrpSpPr>
        <p:grpSpPr>
          <a:xfrm>
            <a:off x="160237" y="555422"/>
            <a:ext cx="6524891" cy="633525"/>
            <a:chOff x="160237" y="937835"/>
            <a:chExt cx="6524891" cy="633525"/>
          </a:xfrm>
        </p:grpSpPr>
        <p:grpSp>
          <p:nvGrpSpPr>
            <p:cNvPr id="30" name="Group 115"/>
            <p:cNvGrpSpPr>
              <a:grpSpLocks/>
            </p:cNvGrpSpPr>
            <p:nvPr/>
          </p:nvGrpSpPr>
          <p:grpSpPr bwMode="auto">
            <a:xfrm>
              <a:off x="2450457" y="1073877"/>
              <a:ext cx="1449386" cy="381000"/>
              <a:chOff x="2418" y="2736"/>
              <a:chExt cx="750" cy="288"/>
            </a:xfrm>
          </p:grpSpPr>
          <p:sp>
            <p:nvSpPr>
              <p:cNvPr id="62"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es-ES_tradnl" sz="900" b="1" dirty="0" smtClean="0"/>
                  <a:t>           Deficiencias</a:t>
                </a:r>
              </a:p>
              <a:p>
                <a:pPr algn="r" eaLnBrk="0" hangingPunct="0"/>
                <a:r>
                  <a:rPr lang="es-ES_tradnl" sz="900" b="1" dirty="0" smtClean="0"/>
                  <a:t>de Seguridad</a:t>
                </a:r>
                <a:endParaRPr lang="es-ES_tradnl" sz="900" b="1" dirty="0"/>
              </a:p>
            </p:txBody>
          </p:sp>
          <p:sp>
            <p:nvSpPr>
              <p:cNvPr id="63"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s-ES_tradnl" sz="900" b="1" dirty="0"/>
              </a:p>
            </p:txBody>
          </p:sp>
        </p:grpSp>
        <p:grpSp>
          <p:nvGrpSpPr>
            <p:cNvPr id="31" name="Group 63"/>
            <p:cNvGrpSpPr>
              <a:grpSpLocks/>
            </p:cNvGrpSpPr>
            <p:nvPr/>
          </p:nvGrpSpPr>
          <p:grpSpPr bwMode="auto">
            <a:xfrm>
              <a:off x="533494" y="937835"/>
              <a:ext cx="139699" cy="328736"/>
              <a:chOff x="214" y="1222"/>
              <a:chExt cx="288" cy="673"/>
            </a:xfrm>
          </p:grpSpPr>
          <p:sp>
            <p:nvSpPr>
              <p:cNvPr id="57" name="Oval 64"/>
              <p:cNvSpPr>
                <a:spLocks noChangeArrowheads="1"/>
              </p:cNvSpPr>
              <p:nvPr/>
            </p:nvSpPr>
            <p:spPr bwMode="auto">
              <a:xfrm>
                <a:off x="262" y="1222"/>
                <a:ext cx="192" cy="192"/>
              </a:xfrm>
              <a:prstGeom prst="ellipse">
                <a:avLst/>
              </a:prstGeom>
              <a:noFill/>
              <a:ln w="19050" algn="ctr">
                <a:solidFill>
                  <a:schemeClr val="bg1"/>
                </a:solidFill>
                <a:round/>
                <a:headEnd/>
                <a:tailEnd/>
              </a:ln>
            </p:spPr>
            <p:txBody>
              <a:bodyPr wrap="none" anchor="ctr"/>
              <a:lstStyle/>
              <a:p>
                <a:pPr eaLnBrk="0" hangingPunct="0"/>
                <a:endParaRPr lang="es-ES_tradnl" sz="900" b="1" dirty="0"/>
              </a:p>
            </p:txBody>
          </p:sp>
          <p:sp>
            <p:nvSpPr>
              <p:cNvPr id="58" name="Line 65"/>
              <p:cNvSpPr>
                <a:spLocks noChangeShapeType="1"/>
              </p:cNvSpPr>
              <p:nvPr/>
            </p:nvSpPr>
            <p:spPr bwMode="auto">
              <a:xfrm>
                <a:off x="358" y="1463"/>
                <a:ext cx="0" cy="240"/>
              </a:xfrm>
              <a:prstGeom prst="line">
                <a:avLst/>
              </a:prstGeom>
              <a:noFill/>
              <a:ln w="19050">
                <a:solidFill>
                  <a:schemeClr val="bg1"/>
                </a:solidFill>
                <a:round/>
                <a:headEnd/>
                <a:tailEnd/>
              </a:ln>
            </p:spPr>
            <p:txBody>
              <a:bodyPr wrap="none" anchor="ctr"/>
              <a:lstStyle/>
              <a:p>
                <a:endParaRPr lang="es-ES_tradnl" sz="900" b="1" dirty="0"/>
              </a:p>
            </p:txBody>
          </p:sp>
          <p:sp>
            <p:nvSpPr>
              <p:cNvPr id="59" name="Line 66"/>
              <p:cNvSpPr>
                <a:spLocks noChangeShapeType="1"/>
              </p:cNvSpPr>
              <p:nvPr/>
            </p:nvSpPr>
            <p:spPr bwMode="auto">
              <a:xfrm flipH="1">
                <a:off x="214" y="1703"/>
                <a:ext cx="144" cy="192"/>
              </a:xfrm>
              <a:prstGeom prst="line">
                <a:avLst/>
              </a:prstGeom>
              <a:noFill/>
              <a:ln w="19050">
                <a:solidFill>
                  <a:schemeClr val="bg1"/>
                </a:solidFill>
                <a:round/>
                <a:headEnd/>
                <a:tailEnd/>
              </a:ln>
            </p:spPr>
            <p:txBody>
              <a:bodyPr wrap="none" anchor="ctr"/>
              <a:lstStyle/>
              <a:p>
                <a:endParaRPr lang="es-ES_tradnl" sz="900" b="1" dirty="0"/>
              </a:p>
            </p:txBody>
          </p:sp>
          <p:sp>
            <p:nvSpPr>
              <p:cNvPr id="60" name="Line 67"/>
              <p:cNvSpPr>
                <a:spLocks noChangeShapeType="1"/>
              </p:cNvSpPr>
              <p:nvPr/>
            </p:nvSpPr>
            <p:spPr bwMode="auto">
              <a:xfrm>
                <a:off x="358" y="1703"/>
                <a:ext cx="144" cy="192"/>
              </a:xfrm>
              <a:prstGeom prst="line">
                <a:avLst/>
              </a:prstGeom>
              <a:noFill/>
              <a:ln w="19050">
                <a:solidFill>
                  <a:schemeClr val="bg1"/>
                </a:solidFill>
                <a:round/>
                <a:headEnd/>
                <a:tailEnd/>
              </a:ln>
            </p:spPr>
            <p:txBody>
              <a:bodyPr wrap="none" anchor="ctr"/>
              <a:lstStyle/>
              <a:p>
                <a:endParaRPr lang="es-ES_tradnl" sz="900" b="1" dirty="0"/>
              </a:p>
            </p:txBody>
          </p:sp>
          <p:sp>
            <p:nvSpPr>
              <p:cNvPr id="61" name="Line 68"/>
              <p:cNvSpPr>
                <a:spLocks noChangeShapeType="1"/>
              </p:cNvSpPr>
              <p:nvPr/>
            </p:nvSpPr>
            <p:spPr bwMode="auto">
              <a:xfrm>
                <a:off x="214" y="1559"/>
                <a:ext cx="288" cy="0"/>
              </a:xfrm>
              <a:prstGeom prst="line">
                <a:avLst/>
              </a:prstGeom>
              <a:noFill/>
              <a:ln w="19050">
                <a:solidFill>
                  <a:schemeClr val="bg1"/>
                </a:solidFill>
                <a:round/>
                <a:headEnd/>
                <a:tailEnd/>
              </a:ln>
            </p:spPr>
            <p:txBody>
              <a:bodyPr wrap="none" anchor="ctr"/>
              <a:lstStyle/>
              <a:p>
                <a:endParaRPr lang="es-ES_tradnl" sz="900" b="1" dirty="0"/>
              </a:p>
            </p:txBody>
          </p:sp>
        </p:grpSp>
        <p:sp>
          <p:nvSpPr>
            <p:cNvPr id="3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s-ES_tradnl" sz="900" b="1" dirty="0" smtClean="0"/>
                <a:t>    Vectores</a:t>
              </a:r>
            </a:p>
            <a:p>
              <a:pPr eaLnBrk="0" hangingPunct="0"/>
              <a:r>
                <a:rPr lang="es-ES_tradnl" sz="900" b="1" dirty="0" smtClean="0"/>
                <a:t>de Ataque</a:t>
              </a:r>
              <a:endParaRPr lang="es-ES_tradnl" sz="900" b="1" dirty="0"/>
            </a:p>
          </p:txBody>
        </p:sp>
        <p:sp>
          <p:nvSpPr>
            <p:cNvPr id="50"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s-ES_tradnl" sz="900" b="1" dirty="0" smtClean="0">
                  <a:cs typeface="+mn-cs"/>
                </a:rPr>
                <a:t> Impactos</a:t>
              </a:r>
            </a:p>
            <a:p>
              <a:pPr eaLnBrk="0" hangingPunct="0">
                <a:defRPr/>
              </a:pPr>
              <a:r>
                <a:rPr lang="es-ES_tradnl" sz="900" b="1" dirty="0" smtClean="0"/>
                <a:t>Técnicos</a:t>
              </a:r>
              <a:endParaRPr lang="es-ES_tradnl" sz="900" b="1" dirty="0">
                <a:cs typeface="+mn-cs"/>
              </a:endParaRPr>
            </a:p>
          </p:txBody>
        </p:sp>
        <p:cxnSp>
          <p:nvCxnSpPr>
            <p:cNvPr id="51"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52"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53" name="AutoShape 140"/>
            <p:cNvCxnSpPr>
              <a:cxnSpLocks noChangeShapeType="1"/>
              <a:stCxn id="62"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54" name="Rectangle 89"/>
            <p:cNvSpPr>
              <a:spLocks noChangeArrowheads="1"/>
            </p:cNvSpPr>
            <p:nvPr/>
          </p:nvSpPr>
          <p:spPr bwMode="auto">
            <a:xfrm>
              <a:off x="160237" y="1202028"/>
              <a:ext cx="760056" cy="369332"/>
            </a:xfrm>
            <a:prstGeom prst="rect">
              <a:avLst/>
            </a:prstGeom>
            <a:noFill/>
            <a:ln w="9525" algn="ctr">
              <a:noFill/>
              <a:miter lim="800000"/>
              <a:headEnd/>
              <a:tailEnd/>
            </a:ln>
          </p:spPr>
          <p:txBody>
            <a:bodyPr wrap="none">
              <a:spAutoFit/>
            </a:bodyPr>
            <a:lstStyle/>
            <a:p>
              <a:pPr algn="ctr"/>
              <a:r>
                <a:rPr lang="es-ES_tradnl" sz="900" b="1" dirty="0" smtClean="0">
                  <a:solidFill>
                    <a:schemeClr val="bg1"/>
                  </a:solidFill>
                </a:rPr>
                <a:t>Agentes </a:t>
              </a:r>
            </a:p>
            <a:p>
              <a:pPr algn="ctr"/>
              <a:r>
                <a:rPr lang="es-ES_tradnl" sz="900" b="1" dirty="0" smtClean="0">
                  <a:solidFill>
                    <a:schemeClr val="bg1"/>
                  </a:solidFill>
                </a:rPr>
                <a:t>de amenaza</a:t>
              </a:r>
            </a:p>
          </p:txBody>
        </p:sp>
        <p:sp>
          <p:nvSpPr>
            <p:cNvPr id="55"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s-ES_tradnl" sz="900" b="1" dirty="0" smtClean="0"/>
                <a:t>Impactos en</a:t>
              </a:r>
            </a:p>
            <a:p>
              <a:pPr algn="ctr" eaLnBrk="0" hangingPunct="0"/>
              <a:r>
                <a:rPr lang="es-ES_tradnl" sz="900" b="1" dirty="0" smtClean="0"/>
                <a:t>el negocio</a:t>
              </a:r>
              <a:endParaRPr lang="es-ES_tradnl" sz="900" b="1" dirty="0"/>
            </a:p>
          </p:txBody>
        </p:sp>
        <p:cxnSp>
          <p:nvCxnSpPr>
            <p:cNvPr id="56" name="AutoShape 149"/>
            <p:cNvCxnSpPr>
              <a:cxnSpLocks noChangeShapeType="1"/>
              <a:endCxn id="55"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3751644912"/>
              </p:ext>
            </p:extLst>
          </p:nvPr>
        </p:nvGraphicFramePr>
        <p:xfrm>
          <a:off x="0" y="519578"/>
          <a:ext cx="6858000" cy="2665519"/>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3742">
                <a:tc>
                  <a:txBody>
                    <a:bodyPr/>
                    <a:lstStyle/>
                    <a:p>
                      <a:endParaRPr lang="es-ES_tradnl" sz="1000" noProof="0" dirty="0">
                        <a:solidFill>
                          <a:schemeClr val="bg1"/>
                        </a:solidFill>
                      </a:endParaRP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s-ES_tradnl" sz="1000" noProof="0">
                        <a:solidFill>
                          <a:schemeClr val="bg1"/>
                        </a:solidFill>
                      </a:endParaRP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93086">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s-ES_tradnl" sz="1000" b="1" noProof="0" smtClean="0">
                          <a:solidFill>
                            <a:schemeClr val="tx1"/>
                          </a:solidFill>
                        </a:rPr>
                        <a:t>Explotación</a:t>
                      </a:r>
                      <a:br>
                        <a:rPr lang="es-ES_tradnl" sz="1000" b="1" noProof="0" smtClean="0">
                          <a:solidFill>
                            <a:schemeClr val="tx1"/>
                          </a:solidFill>
                        </a:rPr>
                      </a:br>
                      <a:r>
                        <a:rPr lang="es-ES_tradnl" sz="1000" b="1" noProof="0" smtClean="0">
                          <a:solidFill>
                            <a:schemeClr val="tx1"/>
                          </a:solidFill>
                        </a:rPr>
                        <a:t>MEDIA</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baseline="0" noProof="0" smtClean="0">
                          <a:solidFill>
                            <a:schemeClr val="tx1"/>
                          </a:solidFill>
                        </a:rPr>
                        <a:t>Prevalencia</a:t>
                      </a:r>
                    </a:p>
                    <a:p>
                      <a:pPr algn="ctr"/>
                      <a:r>
                        <a:rPr lang="es-ES_tradnl" sz="1000" b="1" baseline="0" noProof="0" smtClean="0">
                          <a:solidFill>
                            <a:schemeClr val="tx1"/>
                          </a:solidFill>
                        </a:rPr>
                        <a:t>COMUN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ES_tradnl" sz="1000" b="1" noProof="0" smtClean="0">
                          <a:solidFill>
                            <a:schemeClr val="tx1"/>
                          </a:solidFill>
                        </a:rPr>
                        <a:t>Detección</a:t>
                      </a:r>
                    </a:p>
                    <a:p>
                      <a:pPr algn="ctr"/>
                      <a:r>
                        <a:rPr lang="es-ES_tradnl" sz="1000" b="1" noProof="0" smtClean="0">
                          <a:solidFill>
                            <a:schemeClr val="tx1"/>
                          </a:solidFill>
                        </a:rPr>
                        <a:t>MEDIA</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200"/>
                    </a:solidFill>
                  </a:tcPr>
                </a:tc>
                <a:tc>
                  <a:txBody>
                    <a:bodyPr/>
                    <a:lstStyle/>
                    <a:p>
                      <a:pPr algn="ctr"/>
                      <a:r>
                        <a:rPr lang="es-ES_tradnl" sz="1000" b="1" noProof="0" smtClean="0">
                          <a:solidFill>
                            <a:schemeClr val="tx1"/>
                          </a:solidFill>
                        </a:rPr>
                        <a:t>Impacto</a:t>
                      </a:r>
                    </a:p>
                    <a:p>
                      <a:pPr algn="ctr"/>
                      <a:r>
                        <a:rPr lang="es-ES_tradnl" sz="1000" b="1" noProof="0" smtClean="0">
                          <a:solidFill>
                            <a:schemeClr val="tx1"/>
                          </a:solidFill>
                        </a:rPr>
                        <a:t>SEVERO</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s-ES_tradnl" sz="1000" b="1" noProof="0" smtClean="0">
                          <a:solidFill>
                            <a:schemeClr val="tx1"/>
                          </a:solidFill>
                        </a:rPr>
                        <a:t>__________</a:t>
                      </a:r>
                      <a:endParaRPr lang="es-ES_tradnl" sz="1000" b="1" noProof="0">
                        <a:solidFill>
                          <a:schemeClr val="tx1"/>
                        </a:solidFill>
                      </a:endParaRPr>
                    </a:p>
                  </a:txBody>
                  <a:tcPr marL="45720" marR="45720" anchor="ctr">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75203">
                <a:tc>
                  <a:txBody>
                    <a:bodyPr/>
                    <a:lstStyle/>
                    <a:p>
                      <a:pPr algn="l">
                        <a:lnSpc>
                          <a:spcPct val="115000"/>
                        </a:lnSpc>
                        <a:spcAft>
                          <a:spcPts val="1000"/>
                        </a:spcAft>
                      </a:pPr>
                      <a:r>
                        <a:rPr lang="es-ES_tradnl" sz="800" noProof="0" dirty="0" smtClean="0">
                          <a:solidFill>
                            <a:schemeClr val="tx2"/>
                          </a:solidFill>
                          <a:latin typeface="Calibri"/>
                          <a:ea typeface="Calibri"/>
                          <a:cs typeface="Calibri"/>
                        </a:rPr>
                        <a:t>Considerar atacantes anónimos externos, además de </a:t>
                      </a:r>
                      <a:r>
                        <a:rPr lang="es-ES_tradnl" sz="800" kern="1200" noProof="0" dirty="0" smtClean="0">
                          <a:solidFill>
                            <a:schemeClr val="tx2"/>
                          </a:solidFill>
                          <a:latin typeface="Calibri"/>
                          <a:ea typeface="Calibri"/>
                          <a:cs typeface="Calibri"/>
                        </a:rPr>
                        <a:t>usuarios</a:t>
                      </a:r>
                      <a:r>
                        <a:rPr lang="es-ES_tradnl" sz="800" noProof="0" dirty="0" smtClean="0">
                          <a:solidFill>
                            <a:schemeClr val="tx2"/>
                          </a:solidFill>
                          <a:latin typeface="Calibri"/>
                          <a:ea typeface="Calibri"/>
                          <a:cs typeface="Calibri"/>
                        </a:rPr>
                        <a:t> con sus propias cuentas, que podrían intentar robar cuentas de otros. Considerar también a trabajadores que quieran enmascarar sus acciones.</a:t>
                      </a:r>
                    </a:p>
                  </a:txBody>
                  <a:tcPr marL="45720" marR="45720">
                    <a:lnL w="19050" cap="flat" cmpd="sng" algn="ctr">
                      <a:solidFill>
                        <a:schemeClr val="tx2"/>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lnSpc>
                          <a:spcPct val="115000"/>
                        </a:lnSpc>
                        <a:spcAft>
                          <a:spcPts val="1000"/>
                        </a:spcAft>
                      </a:pPr>
                      <a:r>
                        <a:rPr lang="es-ES_tradnl" sz="800" noProof="0" dirty="0" smtClean="0">
                          <a:solidFill>
                            <a:schemeClr val="tx2"/>
                          </a:solidFill>
                          <a:latin typeface="Calibri"/>
                          <a:ea typeface="Calibri"/>
                          <a:cs typeface="Calibri"/>
                        </a:rPr>
                        <a:t>El atacante utiliza filtraciones o vulnerabilidades en las funciones de autenticación o gestión de las sesiones (por ejemplo cuentas expuestas, contraseñas, identificadores de sesión) para hacerse pasar por usuarios.</a:t>
                      </a:r>
                      <a:endParaRPr lang="es-ES_tradnl" sz="800" noProof="0" dirty="0">
                        <a:solidFill>
                          <a:schemeClr val="tx2"/>
                        </a:solidFill>
                        <a:latin typeface="Calibri"/>
                        <a:cs typeface="Calibri"/>
                      </a:endParaRP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l">
                        <a:lnSpc>
                          <a:spcPct val="115000"/>
                        </a:lnSpc>
                        <a:spcAft>
                          <a:spcPts val="1000"/>
                        </a:spcAft>
                      </a:pPr>
                      <a:r>
                        <a:rPr lang="es-ES_tradnl" sz="800" noProof="0" dirty="0" smtClean="0">
                          <a:solidFill>
                            <a:schemeClr val="tx2"/>
                          </a:solidFill>
                          <a:latin typeface="Calibri"/>
                          <a:ea typeface="Calibri"/>
                          <a:cs typeface="Calibri"/>
                        </a:rPr>
                        <a:t>Los desarrolladores a menudo crean esquemas propios de autenticación o gestión de las sesiones, pero conseguir que sean correctos es complicado. Por ello, a menudo estos esquemas propios contienen vulnerabilidades en las secciones de cierre de sesión, gestión de contraseñas, tiempo de desconexión, función de recordar contraseña, pregunta secreta, actualización de cuenta, etc. Encontrar estas vulnerabilidades puede ser difícil por ser única cada implementación.</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l">
                        <a:lnSpc>
                          <a:spcPct val="115000"/>
                        </a:lnSpc>
                        <a:spcAft>
                          <a:spcPts val="1000"/>
                        </a:spcAft>
                      </a:pPr>
                      <a:r>
                        <a:rPr lang="es-ES_tradnl" sz="800" noProof="0" dirty="0" smtClean="0">
                          <a:solidFill>
                            <a:schemeClr val="tx2"/>
                          </a:solidFill>
                          <a:latin typeface="Calibri"/>
                          <a:ea typeface="Calibri"/>
                          <a:cs typeface="Calibri"/>
                        </a:rPr>
                        <a:t>Estas vulnerabilidades podría permitir que algunas o todas las cuentas sean atacadas. Una vez el ataque resulte satisfactorio, el atacante podría realizar cualquier acción que la víctima pudiese. Las cuentas privilegiadas son los objetivos prioritarios.</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lnSpc>
                          <a:spcPct val="115000"/>
                        </a:lnSpc>
                        <a:spcAft>
                          <a:spcPts val="1000"/>
                        </a:spcAft>
                      </a:pPr>
                      <a:r>
                        <a:rPr lang="es-ES_tradnl" sz="800" noProof="0" dirty="0" smtClean="0">
                          <a:solidFill>
                            <a:schemeClr val="tx2"/>
                          </a:solidFill>
                          <a:latin typeface="Calibri"/>
                          <a:ea typeface="Calibri"/>
                          <a:cs typeface="Calibri"/>
                        </a:rPr>
                        <a:t>Considerar el valor de negocio de los datos afectados o funciones de la aplicación.</a:t>
                      </a:r>
                    </a:p>
                    <a:p>
                      <a:pPr algn="l">
                        <a:lnSpc>
                          <a:spcPct val="115000"/>
                        </a:lnSpc>
                        <a:spcAft>
                          <a:spcPts val="1000"/>
                        </a:spcAft>
                      </a:pPr>
                      <a:r>
                        <a:rPr lang="es-ES_tradnl" sz="800" noProof="0" dirty="0" smtClean="0">
                          <a:solidFill>
                            <a:schemeClr val="tx2"/>
                          </a:solidFill>
                          <a:latin typeface="Calibri"/>
                          <a:ea typeface="Calibri"/>
                          <a:cs typeface="Calibri"/>
                        </a:rPr>
                        <a:t>También considere el impacto en el negocio la exposición pública de la vulnerabilidad.</a:t>
                      </a:r>
                    </a:p>
                  </a:txBody>
                  <a:tcPr marL="45720" marR="45720">
                    <a:lnL w="38100" cap="flat" cmpd="sng" algn="ctr">
                      <a:solidFill>
                        <a:schemeClr val="bg1"/>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7" name="Rectangle 106"/>
          <p:cNvSpPr/>
          <p:nvPr/>
        </p:nvSpPr>
        <p:spPr>
          <a:xfrm>
            <a:off x="0" y="6477000"/>
            <a:ext cx="3383280" cy="2667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100"/>
              </a:spcAft>
            </a:pPr>
            <a:r>
              <a:rPr lang="es-ES_tradnl" sz="1200" b="1" dirty="0" smtClean="0">
                <a:solidFill>
                  <a:schemeClr val="tx2"/>
                </a:solidFill>
              </a:rPr>
              <a:t>Ejemplos de escenarios de ataque</a:t>
            </a:r>
            <a:endParaRPr lang="es-ES_tradnl" sz="1200" dirty="0" smtClean="0">
              <a:solidFill>
                <a:schemeClr val="tx2"/>
              </a:solidFill>
            </a:endParaRPr>
          </a:p>
          <a:p>
            <a:r>
              <a:rPr lang="es-ES_tradnl" sz="800" u="sng" dirty="0" smtClean="0">
                <a:solidFill>
                  <a:schemeClr val="tx2"/>
                </a:solidFill>
              </a:rPr>
              <a:t>Escenario #1</a:t>
            </a:r>
            <a:r>
              <a:rPr lang="es-ES_tradnl" sz="800" dirty="0" smtClean="0">
                <a:solidFill>
                  <a:schemeClr val="tx2"/>
                </a:solidFill>
              </a:rPr>
              <a:t>: Aplicación de reserva de vuelos que soporta re-escritura de direcciones URL poniendo los identificadores de sesión en la propia dirección:</a:t>
            </a:r>
          </a:p>
          <a:p>
            <a:r>
              <a:rPr lang="es-ES_tradnl" sz="800" b="1" dirty="0" smtClean="0">
                <a:solidFill>
                  <a:schemeClr val="tx2"/>
                </a:solidFill>
              </a:rPr>
              <a:t>http://</a:t>
            </a:r>
            <a:r>
              <a:rPr lang="es-ES_tradnl" sz="800" b="1" dirty="0" err="1" smtClean="0">
                <a:solidFill>
                  <a:schemeClr val="tx2"/>
                </a:solidFill>
              </a:rPr>
              <a:t>example.com</a:t>
            </a:r>
            <a:r>
              <a:rPr lang="es-ES_tradnl" sz="800" b="1" dirty="0" smtClean="0">
                <a:solidFill>
                  <a:schemeClr val="tx2"/>
                </a:solidFill>
              </a:rPr>
              <a:t>/sale/</a:t>
            </a:r>
            <a:r>
              <a:rPr lang="es-ES_tradnl" sz="800" b="1" dirty="0" err="1" smtClean="0">
                <a:solidFill>
                  <a:schemeClr val="tx2"/>
                </a:solidFill>
              </a:rPr>
              <a:t>saleitems;jsessionid</a:t>
            </a:r>
            <a:r>
              <a:rPr lang="es-ES_tradnl" sz="800" b="1" dirty="0" smtClean="0">
                <a:solidFill>
                  <a:schemeClr val="tx2"/>
                </a:solidFill>
              </a:rPr>
              <a:t>=2P0OC2JDPXM0OQSNDLPSKHCJUN2JV?</a:t>
            </a:r>
            <a:r>
              <a:rPr lang="es-ES_tradnl" sz="800" b="1" dirty="0" err="1" smtClean="0">
                <a:solidFill>
                  <a:schemeClr val="tx2"/>
                </a:solidFill>
              </a:rPr>
              <a:t>dest</a:t>
            </a:r>
            <a:r>
              <a:rPr lang="es-ES_tradnl" sz="800" b="1" dirty="0" smtClean="0">
                <a:solidFill>
                  <a:schemeClr val="tx2"/>
                </a:solidFill>
              </a:rPr>
              <a:t>=</a:t>
            </a:r>
            <a:r>
              <a:rPr lang="es-ES_tradnl" sz="800" b="1" dirty="0" err="1" smtClean="0">
                <a:solidFill>
                  <a:schemeClr val="tx2"/>
                </a:solidFill>
              </a:rPr>
              <a:t>Hawaii</a:t>
            </a:r>
            <a:endParaRPr lang="es-ES_tradnl" sz="800" dirty="0" smtClean="0">
              <a:solidFill>
                <a:schemeClr val="tx2"/>
              </a:solidFill>
            </a:endParaRPr>
          </a:p>
          <a:p>
            <a:r>
              <a:rPr lang="es-ES_tradnl" sz="800" dirty="0" smtClean="0">
                <a:solidFill>
                  <a:schemeClr val="tx2"/>
                </a:solidFill>
              </a:rPr>
              <a:t>Un usuario autenticado en el sitio quiere mostrar la venta a sus amigos. Envía por correo electrónico el enlace anterior, sin ser consciente de que está proporcionando su identificador de sesión. Cuando sus amigos utilicen el anterior enlace utilizarán su sesión y su tarjeta de crédito.</a:t>
            </a:r>
            <a:r>
              <a:rPr lang="es-ES_tradnl" sz="800" b="1" dirty="0" smtClean="0">
                <a:solidFill>
                  <a:schemeClr val="tx2"/>
                </a:solidFill>
              </a:rPr>
              <a:t> </a:t>
            </a:r>
            <a:endParaRPr lang="es-ES_tradnl" sz="800" dirty="0" smtClean="0">
              <a:solidFill>
                <a:schemeClr val="tx2"/>
              </a:solidFill>
            </a:endParaRPr>
          </a:p>
          <a:p>
            <a:endParaRPr lang="es-ES_tradnl" sz="800" u="sng" dirty="0" smtClean="0">
              <a:solidFill>
                <a:schemeClr val="tx2"/>
              </a:solidFill>
            </a:endParaRPr>
          </a:p>
          <a:p>
            <a:r>
              <a:rPr lang="es-ES_tradnl" sz="800" u="sng" dirty="0" smtClean="0">
                <a:solidFill>
                  <a:schemeClr val="tx2"/>
                </a:solidFill>
              </a:rPr>
              <a:t>Escenario #2</a:t>
            </a:r>
            <a:r>
              <a:rPr lang="es-ES_tradnl" sz="800" dirty="0" smtClean="0">
                <a:solidFill>
                  <a:schemeClr val="tx2"/>
                </a:solidFill>
              </a:rPr>
              <a:t>: No se establecen correctamente los tiempos de desconexión en la aplicación. Un usuario utiliza un ordenador público para acceder al sitio. En lugar de utilizar la función de “Cerrar sesión”, cierra la pestaña del navegador y se marcha. Un atacante utiliza el mismo navegador al cabo de una hora, y ese navegador todavía se encuentra autenticado. </a:t>
            </a:r>
          </a:p>
          <a:p>
            <a:endParaRPr lang="es-ES_tradnl" sz="800" u="sng" dirty="0" smtClean="0">
              <a:solidFill>
                <a:schemeClr val="tx2"/>
              </a:solidFill>
            </a:endParaRPr>
          </a:p>
          <a:p>
            <a:r>
              <a:rPr lang="es-ES_tradnl" sz="800" u="sng" dirty="0" smtClean="0">
                <a:solidFill>
                  <a:schemeClr val="tx2"/>
                </a:solidFill>
              </a:rPr>
              <a:t>Escenario #3</a:t>
            </a:r>
            <a:r>
              <a:rPr lang="es-ES_tradnl" sz="800" dirty="0" smtClean="0">
                <a:solidFill>
                  <a:schemeClr val="tx2"/>
                </a:solidFill>
              </a:rPr>
              <a:t>: Un atacante de dentro de la organización, o externo, consigue acceder a la base de datos de contraseñas del sistema. Las contraseñas de los usuarios no se encuentran cifradas, mostrando todas las contraseñas en claro al atacante.</a:t>
            </a:r>
            <a:endParaRPr lang="es-ES_tradnl" sz="800" dirty="0">
              <a:solidFill>
                <a:schemeClr val="tx2"/>
              </a:solidFill>
            </a:endParaRPr>
          </a:p>
        </p:txBody>
      </p:sp>
      <p:sp>
        <p:nvSpPr>
          <p:cNvPr id="108" name="Rectangle 107"/>
          <p:cNvSpPr/>
          <p:nvPr/>
        </p:nvSpPr>
        <p:spPr>
          <a:xfrm>
            <a:off x="0" y="3200400"/>
            <a:ext cx="3383280" cy="3276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200" b="1" dirty="0" smtClean="0">
                <a:solidFill>
                  <a:schemeClr val="tx2"/>
                </a:solidFill>
              </a:rPr>
              <a:t>¿Soy Vulnerable?</a:t>
            </a:r>
          </a:p>
          <a:p>
            <a:pPr>
              <a:lnSpc>
                <a:spcPct val="115000"/>
              </a:lnSpc>
            </a:pPr>
            <a:r>
              <a:rPr lang="es-ES_tradnl" sz="800" dirty="0" smtClean="0">
                <a:solidFill>
                  <a:schemeClr val="tx2"/>
                </a:solidFill>
                <a:latin typeface="Calibri"/>
                <a:ea typeface="Calibri"/>
                <a:cs typeface="Calibri"/>
              </a:rPr>
              <a:t>Los primeros activos a proteger son las credenciales y los identificadores de sesión</a:t>
            </a:r>
            <a:r>
              <a:rPr lang="es-ES_tradnl" sz="800" dirty="0" smtClean="0">
                <a:solidFill>
                  <a:schemeClr val="tx2"/>
                </a:solidFill>
                <a:latin typeface="Calibri"/>
                <a:ea typeface="Calibri"/>
                <a:cs typeface="Calibri"/>
              </a:rPr>
              <a:t>.</a:t>
            </a:r>
            <a:endParaRPr lang="es-ES_tradnl" sz="300" dirty="0" smtClean="0">
              <a:solidFill>
                <a:schemeClr val="tx2"/>
              </a:solidFill>
              <a:latin typeface="Calibri"/>
              <a:ea typeface="Calibri"/>
              <a:cs typeface="Calibri"/>
            </a:endParaRPr>
          </a:p>
          <a:p>
            <a:pPr marL="342900" lvl="0" indent="-342900">
              <a:lnSpc>
                <a:spcPct val="115000"/>
              </a:lnSpc>
              <a:spcAft>
                <a:spcPts val="400"/>
              </a:spcAft>
              <a:buFont typeface="+mj-lt"/>
              <a:buAutoNum type="arabicPeriod"/>
              <a:tabLst>
                <a:tab pos="457200" algn="l"/>
              </a:tabLst>
            </a:pPr>
            <a:r>
              <a:rPr lang="es-ES_tradnl" sz="800" dirty="0" smtClean="0">
                <a:solidFill>
                  <a:schemeClr val="tx2"/>
                </a:solidFill>
                <a:latin typeface="Calibri"/>
                <a:ea typeface="Calibri"/>
                <a:cs typeface="Calibri"/>
              </a:rPr>
              <a:t>¿Están siempre las credenciales protegidas cuando se almacenan utilizando un hash o cifrado? Consultar el punto A7.</a:t>
            </a:r>
            <a:r>
              <a:rPr lang="es-ES_tradnl" sz="800" b="1" dirty="0" smtClean="0">
                <a:solidFill>
                  <a:schemeClr val="tx2"/>
                </a:solidFill>
                <a:latin typeface="Calibri"/>
                <a:ea typeface="Calibri"/>
                <a:cs typeface="Calibri"/>
              </a:rPr>
              <a:t> </a:t>
            </a:r>
            <a:endParaRPr lang="es-ES_tradnl" sz="800" dirty="0" smtClean="0">
              <a:solidFill>
                <a:schemeClr val="tx2"/>
              </a:solidFill>
              <a:latin typeface="Calibri"/>
              <a:ea typeface="Calibri"/>
              <a:cs typeface="Calibri"/>
            </a:endParaRPr>
          </a:p>
          <a:p>
            <a:pPr marL="342900" lvl="0" indent="-342900">
              <a:lnSpc>
                <a:spcPct val="115000"/>
              </a:lnSpc>
              <a:spcAft>
                <a:spcPts val="400"/>
              </a:spcAft>
              <a:buFont typeface="+mj-lt"/>
              <a:buAutoNum type="arabicPeriod"/>
              <a:tabLst>
                <a:tab pos="457200" algn="l"/>
              </a:tabLst>
            </a:pPr>
            <a:r>
              <a:rPr lang="es-ES_tradnl" sz="800" dirty="0" smtClean="0">
                <a:solidFill>
                  <a:schemeClr val="tx2"/>
                </a:solidFill>
                <a:latin typeface="Calibri"/>
                <a:ea typeface="Calibri"/>
                <a:cs typeface="Calibri"/>
              </a:rPr>
              <a:t>¿</a:t>
            </a:r>
            <a:r>
              <a:rPr lang="es-ES_tradnl" sz="800" dirty="0" smtClean="0">
                <a:solidFill>
                  <a:schemeClr val="tx2"/>
                </a:solidFill>
                <a:latin typeface="Calibri"/>
                <a:ea typeface="Calibri"/>
                <a:cs typeface="Calibri"/>
              </a:rPr>
              <a:t>Se pueden adivinar o sobrescribir las credenciales a través de funciones débiles de gestión de la cuenta (por ejemplo, registro de usuarios, cambiar contraseñas, recuperación de contraseñas, identificadores débiles de sesión)?</a:t>
            </a:r>
          </a:p>
          <a:p>
            <a:pPr marL="342900" lvl="0" indent="-342900">
              <a:lnSpc>
                <a:spcPct val="115000"/>
              </a:lnSpc>
              <a:spcAft>
                <a:spcPts val="400"/>
              </a:spcAft>
              <a:buFont typeface="+mj-lt"/>
              <a:buAutoNum type="arabicPeriod"/>
              <a:tabLst>
                <a:tab pos="457200" algn="l"/>
              </a:tabLst>
            </a:pPr>
            <a:r>
              <a:rPr lang="es-ES_tradnl" sz="800" dirty="0" smtClean="0">
                <a:solidFill>
                  <a:schemeClr val="tx2"/>
                </a:solidFill>
                <a:latin typeface="Calibri"/>
                <a:ea typeface="Calibri"/>
                <a:cs typeface="Calibri"/>
              </a:rPr>
              <a:t>¿Se muestran los identificadores de sesión en la dirección URL? (por ejemplo, re-escritura de la dirección)?</a:t>
            </a:r>
          </a:p>
          <a:p>
            <a:pPr marL="342900" lvl="0" indent="-342900">
              <a:lnSpc>
                <a:spcPct val="115000"/>
              </a:lnSpc>
              <a:spcAft>
                <a:spcPts val="400"/>
              </a:spcAft>
              <a:buFont typeface="+mj-lt"/>
              <a:buAutoNum type="arabicPeriod"/>
              <a:tabLst>
                <a:tab pos="457200" algn="l"/>
              </a:tabLst>
            </a:pPr>
            <a:r>
              <a:rPr lang="es-ES_tradnl" sz="800" dirty="0" smtClean="0">
                <a:solidFill>
                  <a:schemeClr val="tx2"/>
                </a:solidFill>
                <a:latin typeface="Calibri"/>
                <a:ea typeface="Calibri"/>
                <a:cs typeface="Calibri"/>
              </a:rPr>
              <a:t>¿Son los identificadores de sesión vulnerables a ataques de fijación de la sesión? </a:t>
            </a:r>
          </a:p>
          <a:p>
            <a:pPr marL="342900" lvl="0" indent="-342900">
              <a:lnSpc>
                <a:spcPct val="115000"/>
              </a:lnSpc>
              <a:spcAft>
                <a:spcPts val="400"/>
              </a:spcAft>
              <a:buFont typeface="+mj-lt"/>
              <a:buAutoNum type="arabicPeriod"/>
              <a:tabLst>
                <a:tab pos="457200" algn="l"/>
              </a:tabLst>
            </a:pPr>
            <a:r>
              <a:rPr lang="es-ES_tradnl" sz="800" dirty="0" smtClean="0">
                <a:solidFill>
                  <a:schemeClr val="tx2"/>
                </a:solidFill>
                <a:latin typeface="Calibri"/>
                <a:ea typeface="Calibri"/>
                <a:cs typeface="Calibri"/>
              </a:rPr>
              <a:t>¿Caducan las sesiones y pueden los usuarios cerrar sus sesiones?</a:t>
            </a:r>
          </a:p>
          <a:p>
            <a:pPr marL="342900" lvl="0" indent="-342900">
              <a:lnSpc>
                <a:spcPct val="115000"/>
              </a:lnSpc>
              <a:spcAft>
                <a:spcPts val="400"/>
              </a:spcAft>
              <a:buFont typeface="+mj-lt"/>
              <a:buAutoNum type="arabicPeriod"/>
              <a:tabLst>
                <a:tab pos="457200" algn="l"/>
              </a:tabLst>
            </a:pPr>
            <a:r>
              <a:rPr lang="es-ES_tradnl" sz="800" dirty="0" smtClean="0">
                <a:solidFill>
                  <a:schemeClr val="tx2"/>
                </a:solidFill>
                <a:latin typeface="Calibri"/>
                <a:ea typeface="Calibri"/>
                <a:cs typeface="Calibri"/>
              </a:rPr>
              <a:t>¿Se rotan los identificadores de sesiones después de una autenticación correcta?</a:t>
            </a:r>
          </a:p>
          <a:p>
            <a:pPr marL="342900" lvl="0" indent="-342900">
              <a:lnSpc>
                <a:spcPct val="115000"/>
              </a:lnSpc>
              <a:spcAft>
                <a:spcPts val="400"/>
              </a:spcAft>
              <a:buFont typeface="+mj-lt"/>
              <a:buAutoNum type="arabicPeriod"/>
              <a:tabLst>
                <a:tab pos="457200" algn="l"/>
              </a:tabLst>
            </a:pPr>
            <a:r>
              <a:rPr lang="es-ES_tradnl" sz="800" dirty="0" smtClean="0">
                <a:solidFill>
                  <a:schemeClr val="tx2"/>
                </a:solidFill>
                <a:latin typeface="Calibri"/>
                <a:ea typeface="Calibri"/>
                <a:cs typeface="Calibri"/>
              </a:rPr>
              <a:t>¿Se envían las contraseñas, identificadores de sesión y otras credenciales únicamente mediante conexiones TLS? Consultar la sección A9.</a:t>
            </a:r>
            <a:r>
              <a:rPr lang="es-ES_tradnl" sz="800" b="1" dirty="0" smtClean="0">
                <a:solidFill>
                  <a:schemeClr val="tx2"/>
                </a:solidFill>
                <a:latin typeface="Calibri"/>
                <a:ea typeface="Calibri"/>
                <a:cs typeface="Calibri"/>
              </a:rPr>
              <a:t> </a:t>
            </a:r>
            <a:endParaRPr lang="es-ES_tradnl" sz="800" dirty="0" smtClean="0">
              <a:solidFill>
                <a:schemeClr val="tx2"/>
              </a:solidFill>
              <a:latin typeface="Calibri"/>
              <a:ea typeface="Calibri"/>
              <a:cs typeface="Calibri"/>
            </a:endParaRPr>
          </a:p>
          <a:p>
            <a:pPr>
              <a:lnSpc>
                <a:spcPct val="115000"/>
              </a:lnSpc>
              <a:spcAft>
                <a:spcPts val="400"/>
              </a:spcAft>
            </a:pPr>
            <a:r>
              <a:rPr lang="es-ES_tradnl" sz="800" dirty="0" smtClean="0">
                <a:solidFill>
                  <a:schemeClr val="tx2"/>
                </a:solidFill>
                <a:latin typeface="Calibri"/>
                <a:ea typeface="Calibri"/>
                <a:cs typeface="Calibri"/>
              </a:rPr>
              <a:t>Visitar la sección de requisitos de </a:t>
            </a:r>
            <a:r>
              <a:rPr lang="es-ES_tradnl" sz="800" u="sng" dirty="0" smtClean="0">
                <a:solidFill>
                  <a:schemeClr val="tx2"/>
                </a:solidFill>
                <a:latin typeface="Calibri"/>
                <a:ea typeface="Calibri"/>
                <a:cs typeface="Calibri"/>
                <a:hlinkClick r:id="rId4"/>
              </a:rPr>
              <a:t>ASVS</a:t>
            </a:r>
            <a:r>
              <a:rPr lang="es-ES_tradnl" sz="800" dirty="0" smtClean="0">
                <a:solidFill>
                  <a:schemeClr val="tx2"/>
                </a:solidFill>
                <a:latin typeface="Calibri"/>
                <a:ea typeface="Calibri"/>
                <a:cs typeface="Calibri"/>
              </a:rPr>
              <a:t> V2 y V3 para más detalles.</a:t>
            </a:r>
          </a:p>
        </p:txBody>
      </p:sp>
      <p:sp>
        <p:nvSpPr>
          <p:cNvPr id="137" name="Rectangle 136"/>
          <p:cNvSpPr/>
          <p:nvPr/>
        </p:nvSpPr>
        <p:spPr>
          <a:xfrm>
            <a:off x="3474720" y="6477000"/>
            <a:ext cx="3383280" cy="2667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b="1" dirty="0" smtClean="0">
                <a:solidFill>
                  <a:schemeClr val="tx2"/>
                </a:solidFill>
              </a:rPr>
              <a:t/>
            </a:r>
            <a:br>
              <a:rPr lang="es-ES_tradnl" b="1" dirty="0" smtClean="0">
                <a:solidFill>
                  <a:schemeClr val="tx2"/>
                </a:solidFill>
              </a:rPr>
            </a:br>
            <a:r>
              <a:rPr lang="es-ES_tradnl" sz="1400" b="1" dirty="0" smtClean="0">
                <a:solidFill>
                  <a:schemeClr val="tx2"/>
                </a:solidFill>
              </a:rPr>
              <a:t>Referencias</a:t>
            </a:r>
          </a:p>
          <a:p>
            <a:pPr>
              <a:lnSpc>
                <a:spcPts val="1000"/>
              </a:lnSpc>
              <a:spcBef>
                <a:spcPts val="300"/>
              </a:spcBef>
              <a:spcAft>
                <a:spcPts val="300"/>
              </a:spcAft>
            </a:pPr>
            <a:r>
              <a:rPr lang="es-ES_tradnl" sz="1050" b="1" dirty="0" smtClean="0">
                <a:solidFill>
                  <a:schemeClr val="tx2"/>
                </a:solidFill>
              </a:rPr>
              <a:t>OWASP</a:t>
            </a:r>
            <a:endParaRPr lang="es-ES_tradnl" sz="1050" b="1" dirty="0" smtClean="0">
              <a:solidFill>
                <a:schemeClr val="tx2"/>
              </a:solidFill>
              <a:hlinkClick r:id="rId5"/>
            </a:endParaRPr>
          </a:p>
          <a:p>
            <a:pPr>
              <a:lnSpc>
                <a:spcPct val="115000"/>
              </a:lnSpc>
              <a:spcAft>
                <a:spcPts val="1000"/>
              </a:spcAft>
            </a:pPr>
            <a:r>
              <a:rPr lang="es-ES_tradnl" sz="900" dirty="0" smtClean="0">
                <a:solidFill>
                  <a:schemeClr val="tx2"/>
                </a:solidFill>
                <a:latin typeface="Calibri"/>
                <a:ea typeface="Calibri"/>
                <a:cs typeface="Calibri"/>
              </a:rPr>
              <a:t>Para un mayor conjunto de requisitos y problemas que evitar en esta área, consultar las </a:t>
            </a:r>
            <a:r>
              <a:rPr lang="es-ES_tradnl" sz="900" u="sng" dirty="0" smtClean="0">
                <a:solidFill>
                  <a:srgbClr val="4F81BD"/>
                </a:solidFill>
                <a:latin typeface="Calibri"/>
                <a:ea typeface="Calibri"/>
                <a:cs typeface="Calibri"/>
                <a:hlinkClick r:id="rId4"/>
              </a:rPr>
              <a:t>secciones de requisitos de ASVS para Autenticación (V2) y Gestión de Sesiones (V3)</a:t>
            </a:r>
            <a:r>
              <a:rPr lang="es-ES_tradnl" sz="900" dirty="0" smtClean="0">
                <a:solidFill>
                  <a:srgbClr val="4F81BD"/>
                </a:solidFill>
                <a:latin typeface="Calibri"/>
                <a:ea typeface="Calibri"/>
                <a:cs typeface="Calibri"/>
              </a:rPr>
              <a:t>.</a:t>
            </a:r>
          </a:p>
          <a:p>
            <a:pPr>
              <a:lnSpc>
                <a:spcPts val="1000"/>
              </a:lnSpc>
              <a:spcBef>
                <a:spcPts val="300"/>
              </a:spcBef>
              <a:spcAft>
                <a:spcPts val="3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6"/>
              </a:rPr>
              <a:t>OWASP Authentication Cheat Sheet</a:t>
            </a:r>
            <a:endParaRPr lang="es-ES_tradnl" sz="900" dirty="0" smtClean="0">
              <a:solidFill>
                <a:schemeClr val="tx2"/>
              </a:solidFill>
            </a:endParaRPr>
          </a:p>
          <a:p>
            <a:pPr>
              <a:lnSpc>
                <a:spcPts val="1000"/>
              </a:lnSpc>
              <a:spcBef>
                <a:spcPts val="300"/>
              </a:spcBef>
              <a:spcAft>
                <a:spcPts val="3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7"/>
              </a:rPr>
              <a:t>ESAPI Authenticator API</a:t>
            </a:r>
            <a:endParaRPr lang="es-ES_tradnl" sz="900" u="sng" dirty="0" smtClean="0">
              <a:solidFill>
                <a:schemeClr val="tx2"/>
              </a:solidFill>
            </a:endParaRPr>
          </a:p>
          <a:p>
            <a:pPr>
              <a:lnSpc>
                <a:spcPts val="1000"/>
              </a:lnSpc>
              <a:spcBef>
                <a:spcPts val="300"/>
              </a:spcBef>
              <a:spcAft>
                <a:spcPts val="3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8"/>
              </a:rPr>
              <a:t>ESAPI User API</a:t>
            </a:r>
            <a:endParaRPr lang="es-ES_tradnl" sz="900" u="sng" dirty="0" smtClean="0">
              <a:solidFill>
                <a:schemeClr val="tx2"/>
              </a:solidFill>
            </a:endParaRPr>
          </a:p>
          <a:p>
            <a:pPr>
              <a:lnSpc>
                <a:spcPts val="1000"/>
              </a:lnSpc>
              <a:spcBef>
                <a:spcPts val="300"/>
              </a:spcBef>
              <a:spcAft>
                <a:spcPts val="3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9"/>
              </a:rPr>
              <a:t>OWASP Development Guide: Chapter on Authentication</a:t>
            </a:r>
            <a:endParaRPr lang="es-ES_tradnl" sz="900" u="sng" dirty="0" smtClean="0">
              <a:solidFill>
                <a:schemeClr val="tx2"/>
              </a:solidFill>
            </a:endParaRPr>
          </a:p>
          <a:p>
            <a:pPr>
              <a:lnSpc>
                <a:spcPts val="1000"/>
              </a:lnSpc>
              <a:spcBef>
                <a:spcPts val="300"/>
              </a:spcBef>
              <a:spcAft>
                <a:spcPts val="300"/>
              </a:spcAft>
              <a:buFont typeface="Arial" pitchFamily="34" charset="0"/>
              <a:buChar char="•"/>
            </a:pPr>
            <a:r>
              <a:rPr lang="es-ES_tradnl" sz="900" dirty="0" smtClean="0">
                <a:solidFill>
                  <a:schemeClr val="tx2"/>
                </a:solidFill>
              </a:rPr>
              <a:t> </a:t>
            </a:r>
            <a:r>
              <a:rPr lang="es-ES_tradnl" sz="900" u="sng" dirty="0" smtClean="0">
                <a:solidFill>
                  <a:schemeClr val="tx2"/>
                </a:solidFill>
                <a:hlinkClick r:id="rId10"/>
              </a:rPr>
              <a:t>OWASP Testing Guide: Chapter on Authentication</a:t>
            </a:r>
            <a:endParaRPr lang="es-ES_tradnl" sz="1050" b="1" dirty="0" smtClean="0">
              <a:solidFill>
                <a:schemeClr val="tx2"/>
              </a:solidFill>
            </a:endParaRPr>
          </a:p>
          <a:p>
            <a:pPr>
              <a:lnSpc>
                <a:spcPts val="1000"/>
              </a:lnSpc>
              <a:spcBef>
                <a:spcPts val="300"/>
              </a:spcBef>
              <a:spcAft>
                <a:spcPts val="300"/>
              </a:spcAft>
            </a:pPr>
            <a:r>
              <a:rPr lang="es-ES_tradnl" sz="1050" b="1" dirty="0" smtClean="0">
                <a:solidFill>
                  <a:schemeClr val="tx2"/>
                </a:solidFill>
              </a:rPr>
              <a:t>Externas</a:t>
            </a:r>
            <a:endParaRPr lang="es-ES_tradnl" sz="1050" b="1" dirty="0" smtClean="0">
              <a:solidFill>
                <a:schemeClr val="tx2"/>
              </a:solidFill>
              <a:hlinkClick r:id="rId11"/>
            </a:endParaRPr>
          </a:p>
          <a:p>
            <a:pPr>
              <a:lnSpc>
                <a:spcPts val="1000"/>
              </a:lnSpc>
              <a:spcBef>
                <a:spcPts val="300"/>
              </a:spcBef>
              <a:spcAft>
                <a:spcPts val="300"/>
              </a:spcAft>
              <a:buFont typeface="Arial" pitchFamily="34" charset="0"/>
              <a:buChar char="•"/>
            </a:pPr>
            <a:r>
              <a:rPr lang="es-ES_tradnl" sz="1050" dirty="0" smtClean="0">
                <a:solidFill>
                  <a:schemeClr val="tx2"/>
                </a:solidFill>
              </a:rPr>
              <a:t> </a:t>
            </a:r>
            <a:r>
              <a:rPr lang="es-ES_tradnl" sz="900" u="sng" dirty="0" smtClean="0">
                <a:solidFill>
                  <a:schemeClr val="tx2"/>
                </a:solidFill>
                <a:hlinkClick r:id="rId12"/>
              </a:rPr>
              <a:t>CWE Entry 287 on Improper Authentication</a:t>
            </a:r>
            <a:endParaRPr lang="es-ES_tradnl" sz="900" b="1" dirty="0" smtClean="0">
              <a:solidFill>
                <a:schemeClr val="tx2"/>
              </a:solidFill>
            </a:endParaRPr>
          </a:p>
        </p:txBody>
      </p:sp>
      <p:sp>
        <p:nvSpPr>
          <p:cNvPr id="109" name="Rectangle 108"/>
          <p:cNvSpPr/>
          <p:nvPr/>
        </p:nvSpPr>
        <p:spPr>
          <a:xfrm>
            <a:off x="3474720" y="3200400"/>
            <a:ext cx="3383280" cy="3276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s-ES_tradnl" sz="1400" b="1" dirty="0" smtClean="0">
                <a:solidFill>
                  <a:schemeClr val="tx2"/>
                </a:solidFill>
              </a:rPr>
              <a:t>¿Como puedo evitar esto?</a:t>
            </a:r>
          </a:p>
          <a:p>
            <a:r>
              <a:rPr lang="es-ES_tradnl" sz="900" dirty="0" smtClean="0">
                <a:solidFill>
                  <a:schemeClr val="tx2"/>
                </a:solidFill>
              </a:rPr>
              <a:t>La recomendación principal para una organización es facilitar a los desarrolladores:</a:t>
            </a:r>
          </a:p>
          <a:p>
            <a:pPr marL="228600" lvl="0" indent="-228600">
              <a:buFont typeface="+mj-lt"/>
              <a:buAutoNum type="arabicPeriod"/>
            </a:pPr>
            <a:r>
              <a:rPr lang="es-ES_tradnl" sz="900" b="1" dirty="0" smtClean="0">
                <a:solidFill>
                  <a:schemeClr val="tx2"/>
                </a:solidFill>
              </a:rPr>
              <a:t>Un único conjunto de controles de autenticación fuerte y gestión de sesiones. </a:t>
            </a:r>
            <a:r>
              <a:rPr lang="es-ES_tradnl" sz="900" dirty="0" smtClean="0">
                <a:solidFill>
                  <a:schemeClr val="tx2"/>
                </a:solidFill>
              </a:rPr>
              <a:t>Dichos controles deberán conseguir:</a:t>
            </a:r>
          </a:p>
          <a:p>
            <a:pPr marL="685800" lvl="1" indent="-228600">
              <a:buFont typeface="+mj-lt"/>
              <a:buAutoNum type="alphaLcParenR"/>
            </a:pPr>
            <a:r>
              <a:rPr lang="es-ES_tradnl" sz="900" dirty="0" smtClean="0">
                <a:solidFill>
                  <a:schemeClr val="tx2"/>
                </a:solidFill>
              </a:rPr>
              <a:t>Reunir todos los requisitos de gestión de sesiones y autenticación definidos en el </a:t>
            </a:r>
            <a:r>
              <a:rPr lang="es-ES_tradnl" sz="900" u="sng" dirty="0" smtClean="0">
                <a:solidFill>
                  <a:schemeClr val="tx2"/>
                </a:solidFill>
                <a:hlinkClick r:id="rId4"/>
              </a:rPr>
              <a:t>Application Security Verification Standard</a:t>
            </a:r>
            <a:r>
              <a:rPr lang="es-ES_tradnl" sz="900" dirty="0" smtClean="0">
                <a:solidFill>
                  <a:schemeClr val="tx2"/>
                </a:solidFill>
              </a:rPr>
              <a:t> (ASVS) de OWASP, secciones V2 (Autenticación) y V3 (Gestión de sesiones).</a:t>
            </a:r>
          </a:p>
          <a:p>
            <a:pPr marL="685800" lvl="1" indent="-228600">
              <a:buFont typeface="+mj-lt"/>
              <a:buAutoNum type="alphaLcParenR"/>
            </a:pPr>
            <a:r>
              <a:rPr lang="es-ES_tradnl" sz="900" dirty="0" smtClean="0">
                <a:solidFill>
                  <a:schemeClr val="tx2"/>
                </a:solidFill>
              </a:rPr>
              <a:t>Tener un interfaz simple para los desarrolladores. Considerar </a:t>
            </a:r>
            <a:r>
              <a:rPr lang="es-ES_tradnl" sz="900" u="sng" dirty="0" smtClean="0">
                <a:solidFill>
                  <a:schemeClr val="tx2"/>
                </a:solidFill>
                <a:hlinkClick r:id="rId7"/>
              </a:rPr>
              <a:t>ESAPI Authenticator y las APIs de usuario</a:t>
            </a:r>
            <a:r>
              <a:rPr lang="es-ES_tradnl" sz="900" dirty="0" smtClean="0">
                <a:solidFill>
                  <a:schemeClr val="tx2"/>
                </a:solidFill>
              </a:rPr>
              <a:t> como buenos ejemplos a emular, utilizar o sobre los que partir. </a:t>
            </a:r>
          </a:p>
          <a:p>
            <a:pPr marL="228600" lvl="0" indent="-228600">
              <a:buFont typeface="+mj-lt"/>
              <a:buAutoNum type="arabicPeriod"/>
            </a:pPr>
            <a:r>
              <a:rPr lang="es-ES_tradnl" sz="900" dirty="0" smtClean="0">
                <a:solidFill>
                  <a:schemeClr val="tx2"/>
                </a:solidFill>
              </a:rPr>
              <a:t>Se debe hacer especial hincapié en evitar vulnerabilidades de XSS que podrían ser utilizadas para robar identificadores de sesión. Consultar el apartado A2. </a:t>
            </a:r>
          </a:p>
        </p:txBody>
      </p:sp>
      <p:sp>
        <p:nvSpPr>
          <p:cNvPr id="28" name="Title 27"/>
          <p:cNvSpPr>
            <a:spLocks noGrp="1"/>
          </p:cNvSpPr>
          <p:nvPr>
            <p:ph type="title"/>
          </p:nvPr>
        </p:nvSpPr>
        <p:spPr>
          <a:xfrm>
            <a:off x="1371600" y="76199"/>
            <a:ext cx="5486400" cy="381001"/>
          </a:xfrm>
        </p:spPr>
        <p:txBody>
          <a:bodyPr/>
          <a:lstStyle/>
          <a:p>
            <a:r>
              <a:rPr lang="es-ES_tradnl" sz="2000" dirty="0" smtClean="0">
                <a:solidFill>
                  <a:schemeClr val="accent1"/>
                </a:solidFill>
              </a:rPr>
              <a:t>Pérdida de Autenticación y Gestión de Sesiones</a:t>
            </a:r>
            <a:endParaRPr lang="es-ES_tradnl" sz="2000" dirty="0"/>
          </a:p>
        </p:txBody>
      </p:sp>
      <p:sp>
        <p:nvSpPr>
          <p:cNvPr id="33" name="Text Placeholder 32"/>
          <p:cNvSpPr>
            <a:spLocks noGrp="1"/>
          </p:cNvSpPr>
          <p:nvPr>
            <p:ph type="body" sz="quarter" idx="10"/>
          </p:nvPr>
        </p:nvSpPr>
        <p:spPr>
          <a:xfrm>
            <a:off x="0" y="0"/>
            <a:ext cx="1143000" cy="430887"/>
          </a:xfrm>
        </p:spPr>
        <p:txBody>
          <a:bodyPr/>
          <a:lstStyle/>
          <a:p>
            <a:r>
              <a:rPr lang="en-US" sz="2200" dirty="0" smtClean="0"/>
              <a:t>A3</a:t>
            </a:r>
            <a:endParaRPr lang="en-US" sz="2200" dirty="0"/>
          </a:p>
        </p:txBody>
      </p:sp>
      <p:grpSp>
        <p:nvGrpSpPr>
          <p:cNvPr id="27" name="Group 26"/>
          <p:cNvGrpSpPr/>
          <p:nvPr/>
        </p:nvGrpSpPr>
        <p:grpSpPr>
          <a:xfrm>
            <a:off x="160237" y="529795"/>
            <a:ext cx="6524891" cy="633525"/>
            <a:chOff x="160237" y="937835"/>
            <a:chExt cx="6524891" cy="633525"/>
          </a:xfrm>
        </p:grpSpPr>
        <p:grpSp>
          <p:nvGrpSpPr>
            <p:cNvPr id="29" name="Group 115"/>
            <p:cNvGrpSpPr>
              <a:grpSpLocks/>
            </p:cNvGrpSpPr>
            <p:nvPr/>
          </p:nvGrpSpPr>
          <p:grpSpPr bwMode="auto">
            <a:xfrm>
              <a:off x="2450457" y="1073877"/>
              <a:ext cx="1449386" cy="381000"/>
              <a:chOff x="2418" y="2736"/>
              <a:chExt cx="750" cy="288"/>
            </a:xfrm>
          </p:grpSpPr>
          <p:sp>
            <p:nvSpPr>
              <p:cNvPr id="45" name="Rectangle 116"/>
              <p:cNvSpPr>
                <a:spLocks noChangeArrowheads="1"/>
              </p:cNvSpPr>
              <p:nvPr/>
            </p:nvSpPr>
            <p:spPr bwMode="auto">
              <a:xfrm>
                <a:off x="2640" y="2736"/>
                <a:ext cx="528" cy="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es-ES_tradnl" sz="900" b="1" smtClean="0"/>
                  <a:t>           Deficiencias</a:t>
                </a:r>
              </a:p>
              <a:p>
                <a:pPr algn="r" eaLnBrk="0" hangingPunct="0"/>
                <a:r>
                  <a:rPr lang="es-ES_tradnl" sz="900" b="1" smtClean="0"/>
                  <a:t>de Seguridad</a:t>
                </a:r>
                <a:endParaRPr lang="es-ES_tradnl" sz="900" b="1"/>
              </a:p>
            </p:txBody>
          </p:sp>
          <p:sp>
            <p:nvSpPr>
              <p:cNvPr id="4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accent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s-ES_tradnl" sz="900" b="1"/>
              </a:p>
            </p:txBody>
          </p:sp>
        </p:grpSp>
        <p:grpSp>
          <p:nvGrpSpPr>
            <p:cNvPr id="30" name="Group 63"/>
            <p:cNvGrpSpPr>
              <a:grpSpLocks/>
            </p:cNvGrpSpPr>
            <p:nvPr/>
          </p:nvGrpSpPr>
          <p:grpSpPr bwMode="auto">
            <a:xfrm>
              <a:off x="533490" y="937835"/>
              <a:ext cx="139699" cy="328736"/>
              <a:chOff x="214" y="1222"/>
              <a:chExt cx="288" cy="673"/>
            </a:xfrm>
          </p:grpSpPr>
          <p:sp>
            <p:nvSpPr>
              <p:cNvPr id="40" name="Oval 64"/>
              <p:cNvSpPr>
                <a:spLocks noChangeArrowheads="1"/>
              </p:cNvSpPr>
              <p:nvPr/>
            </p:nvSpPr>
            <p:spPr bwMode="auto">
              <a:xfrm>
                <a:off x="262" y="1222"/>
                <a:ext cx="192" cy="192"/>
              </a:xfrm>
              <a:prstGeom prst="ellipse">
                <a:avLst/>
              </a:prstGeom>
              <a:noFill/>
              <a:ln w="19050" algn="ctr">
                <a:solidFill>
                  <a:schemeClr val="bg1"/>
                </a:solidFill>
                <a:round/>
                <a:headEnd/>
                <a:tailEnd/>
              </a:ln>
            </p:spPr>
            <p:txBody>
              <a:bodyPr wrap="none" anchor="ctr"/>
              <a:lstStyle/>
              <a:p>
                <a:pPr eaLnBrk="0" hangingPunct="0"/>
                <a:endParaRPr lang="es-ES_tradnl" sz="900" b="1"/>
              </a:p>
            </p:txBody>
          </p:sp>
          <p:sp>
            <p:nvSpPr>
              <p:cNvPr id="41" name="Line 65"/>
              <p:cNvSpPr>
                <a:spLocks noChangeShapeType="1"/>
              </p:cNvSpPr>
              <p:nvPr/>
            </p:nvSpPr>
            <p:spPr bwMode="auto">
              <a:xfrm>
                <a:off x="358" y="1463"/>
                <a:ext cx="0" cy="240"/>
              </a:xfrm>
              <a:prstGeom prst="line">
                <a:avLst/>
              </a:prstGeom>
              <a:noFill/>
              <a:ln w="19050">
                <a:solidFill>
                  <a:schemeClr val="bg1"/>
                </a:solidFill>
                <a:round/>
                <a:headEnd/>
                <a:tailEnd/>
              </a:ln>
            </p:spPr>
            <p:txBody>
              <a:bodyPr wrap="none" anchor="ctr"/>
              <a:lstStyle/>
              <a:p>
                <a:endParaRPr lang="es-ES_tradnl" sz="900" b="1"/>
              </a:p>
            </p:txBody>
          </p:sp>
          <p:sp>
            <p:nvSpPr>
              <p:cNvPr id="42" name="Line 66"/>
              <p:cNvSpPr>
                <a:spLocks noChangeShapeType="1"/>
              </p:cNvSpPr>
              <p:nvPr/>
            </p:nvSpPr>
            <p:spPr bwMode="auto">
              <a:xfrm flipH="1">
                <a:off x="214"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43" name="Line 67"/>
              <p:cNvSpPr>
                <a:spLocks noChangeShapeType="1"/>
              </p:cNvSpPr>
              <p:nvPr/>
            </p:nvSpPr>
            <p:spPr bwMode="auto">
              <a:xfrm>
                <a:off x="358" y="1703"/>
                <a:ext cx="144" cy="192"/>
              </a:xfrm>
              <a:prstGeom prst="line">
                <a:avLst/>
              </a:prstGeom>
              <a:noFill/>
              <a:ln w="19050">
                <a:solidFill>
                  <a:schemeClr val="bg1"/>
                </a:solidFill>
                <a:round/>
                <a:headEnd/>
                <a:tailEnd/>
              </a:ln>
            </p:spPr>
            <p:txBody>
              <a:bodyPr wrap="none" anchor="ctr"/>
              <a:lstStyle/>
              <a:p>
                <a:endParaRPr lang="es-ES_tradnl" sz="900" b="1"/>
              </a:p>
            </p:txBody>
          </p:sp>
          <p:sp>
            <p:nvSpPr>
              <p:cNvPr id="44" name="Line 68"/>
              <p:cNvSpPr>
                <a:spLocks noChangeShapeType="1"/>
              </p:cNvSpPr>
              <p:nvPr/>
            </p:nvSpPr>
            <p:spPr bwMode="auto">
              <a:xfrm>
                <a:off x="214" y="1559"/>
                <a:ext cx="288" cy="0"/>
              </a:xfrm>
              <a:prstGeom prst="line">
                <a:avLst/>
              </a:prstGeom>
              <a:noFill/>
              <a:ln w="19050">
                <a:solidFill>
                  <a:schemeClr val="bg1"/>
                </a:solidFill>
                <a:round/>
                <a:headEnd/>
                <a:tailEnd/>
              </a:ln>
            </p:spPr>
            <p:txBody>
              <a:bodyPr wrap="none" anchor="ctr"/>
              <a:lstStyle/>
              <a:p>
                <a:endParaRPr lang="es-ES_tradnl" sz="900" b="1"/>
              </a:p>
            </p:txBody>
          </p:sp>
        </p:grpSp>
        <p:sp>
          <p:nvSpPr>
            <p:cNvPr id="3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s-ES_tradnl" sz="900" b="1" smtClean="0"/>
                <a:t>    Vectores</a:t>
              </a:r>
            </a:p>
            <a:p>
              <a:pPr eaLnBrk="0" hangingPunct="0"/>
              <a:r>
                <a:rPr lang="es-ES_tradnl" sz="900" b="1" smtClean="0"/>
                <a:t>de Ataque</a:t>
              </a:r>
              <a:endParaRPr lang="es-ES_tradnl" sz="900" b="1"/>
            </a:p>
          </p:txBody>
        </p:sp>
        <p:sp>
          <p:nvSpPr>
            <p:cNvPr id="32" name="AutoShape 85"/>
            <p:cNvSpPr>
              <a:spLocks noChangeArrowheads="1"/>
            </p:cNvSpPr>
            <p:nvPr/>
          </p:nvSpPr>
          <p:spPr bwMode="auto">
            <a:xfrm>
              <a:off x="4800600" y="1045623"/>
              <a:ext cx="685800" cy="428655"/>
            </a:xfrm>
            <a:prstGeom prst="can">
              <a:avLst>
                <a:gd name="adj"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s-ES_tradnl" sz="900" b="1" dirty="0" smtClean="0">
                  <a:cs typeface="+mn-cs"/>
                </a:rPr>
                <a:t> Impactos</a:t>
              </a:r>
            </a:p>
            <a:p>
              <a:pPr eaLnBrk="0" hangingPunct="0">
                <a:defRPr/>
              </a:pPr>
              <a:r>
                <a:rPr lang="es-ES_tradnl" sz="900" b="1" dirty="0" smtClean="0"/>
                <a:t>Técnicos</a:t>
              </a:r>
              <a:endParaRPr lang="es-ES_tradnl" sz="900" b="1" dirty="0">
                <a:cs typeface="+mn-cs"/>
              </a:endParaRPr>
            </a:p>
          </p:txBody>
        </p:sp>
        <p:cxnSp>
          <p:nvCxnSpPr>
            <p:cNvPr id="3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5" name="AutoShape 140"/>
            <p:cNvCxnSpPr>
              <a:cxnSpLocks noChangeShapeType="1"/>
            </p:cNvCxnSpPr>
            <p:nvPr/>
          </p:nvCxnSpPr>
          <p:spPr bwMode="auto">
            <a:xfrm flipV="1">
              <a:off x="2235200" y="1262418"/>
              <a:ext cx="630830" cy="1233"/>
            </a:xfrm>
            <a:prstGeom prst="bentConnector3">
              <a:avLst>
                <a:gd name="adj1" fmla="val 50000"/>
              </a:avLst>
            </a:prstGeom>
            <a:noFill/>
            <a:ln w="38100">
              <a:solidFill>
                <a:schemeClr val="tx2"/>
              </a:solidFill>
              <a:prstDash val="sysDot"/>
              <a:miter lim="800000"/>
              <a:headEnd type="oval" w="sm" len="sm"/>
              <a:tailEnd type="oval" w="sm" len="sm"/>
            </a:ln>
          </p:spPr>
        </p:cxnSp>
        <p:cxnSp>
          <p:nvCxnSpPr>
            <p:cNvPr id="36" name="AutoShape 140"/>
            <p:cNvCxnSpPr>
              <a:cxnSpLocks noChangeShapeType="1"/>
              <a:stCxn id="45" idx="3"/>
            </p:cNvCxnSpPr>
            <p:nvPr/>
          </p:nvCxnSpPr>
          <p:spPr bwMode="auto">
            <a:xfrm flipV="1">
              <a:off x="3899848" y="1259951"/>
              <a:ext cx="837190" cy="4426"/>
            </a:xfrm>
            <a:prstGeom prst="bentConnector3">
              <a:avLst>
                <a:gd name="adj1" fmla="val 50000"/>
              </a:avLst>
            </a:prstGeom>
            <a:noFill/>
            <a:ln w="38100">
              <a:solidFill>
                <a:schemeClr val="tx2"/>
              </a:solidFill>
              <a:prstDash val="sysDot"/>
              <a:miter lim="800000"/>
              <a:headEnd type="oval" w="sm" len="sm"/>
              <a:tailEnd type="oval" w="sm" len="sm"/>
            </a:ln>
          </p:spPr>
        </p:cxnSp>
        <p:sp>
          <p:nvSpPr>
            <p:cNvPr id="37" name="Rectangle 89"/>
            <p:cNvSpPr>
              <a:spLocks noChangeArrowheads="1"/>
            </p:cNvSpPr>
            <p:nvPr/>
          </p:nvSpPr>
          <p:spPr bwMode="auto">
            <a:xfrm>
              <a:off x="160237" y="1202028"/>
              <a:ext cx="760056" cy="369332"/>
            </a:xfrm>
            <a:prstGeom prst="rect">
              <a:avLst/>
            </a:prstGeom>
            <a:noFill/>
            <a:ln w="9525" algn="ctr">
              <a:noFill/>
              <a:miter lim="800000"/>
              <a:headEnd/>
              <a:tailEnd/>
            </a:ln>
          </p:spPr>
          <p:txBody>
            <a:bodyPr wrap="none">
              <a:spAutoFit/>
            </a:bodyPr>
            <a:lstStyle/>
            <a:p>
              <a:pPr algn="ctr"/>
              <a:r>
                <a:rPr lang="es-ES_tradnl" sz="900" b="1" smtClean="0">
                  <a:solidFill>
                    <a:schemeClr val="bg1"/>
                  </a:solidFill>
                </a:rPr>
                <a:t>Agentes </a:t>
              </a:r>
            </a:p>
            <a:p>
              <a:pPr algn="ctr"/>
              <a:r>
                <a:rPr lang="es-ES_tradnl" sz="900" b="1" smtClean="0">
                  <a:solidFill>
                    <a:schemeClr val="bg1"/>
                  </a:solidFill>
                </a:rPr>
                <a:t>de amenaza</a:t>
              </a:r>
            </a:p>
          </p:txBody>
        </p:sp>
        <p:sp>
          <p:nvSpPr>
            <p:cNvPr id="38" name="AutoShape 142"/>
            <p:cNvSpPr>
              <a:spLocks noChangeArrowheads="1"/>
            </p:cNvSpPr>
            <p:nvPr/>
          </p:nvSpPr>
          <p:spPr bwMode="auto">
            <a:xfrm>
              <a:off x="5923128" y="1067053"/>
              <a:ext cx="762000" cy="381000"/>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s-ES_tradnl" sz="900" b="1" smtClean="0"/>
                <a:t>Impactos en</a:t>
              </a:r>
            </a:p>
            <a:p>
              <a:pPr algn="ctr" eaLnBrk="0" hangingPunct="0"/>
              <a:r>
                <a:rPr lang="es-ES_tradnl" sz="900" b="1" smtClean="0"/>
                <a:t>el negocio</a:t>
              </a:r>
              <a:endParaRPr lang="es-ES_tradnl" sz="900" b="1"/>
            </a:p>
          </p:txBody>
        </p:sp>
        <p:cxnSp>
          <p:nvCxnSpPr>
            <p:cNvPr id="39" name="AutoShape 149"/>
            <p:cNvCxnSpPr>
              <a:cxnSpLocks noChangeShapeType="1"/>
              <a:endCxn id="38" idx="1"/>
            </p:cNvCxnSpPr>
            <p:nvPr/>
          </p:nvCxnSpPr>
          <p:spPr bwMode="auto">
            <a:xfrm flipV="1">
              <a:off x="5618328" y="1257553"/>
              <a:ext cx="304800" cy="2398"/>
            </a:xfrm>
            <a:prstGeom prst="bentConnector3">
              <a:avLst>
                <a:gd name="adj1" fmla="val 50000"/>
              </a:avLst>
            </a:prstGeom>
            <a:noFill/>
            <a:ln w="38100">
              <a:solidFill>
                <a:schemeClr val="tx2"/>
              </a:solidFill>
              <a:prstDash val="sysDot"/>
              <a:miter lim="800000"/>
              <a:headEnd type="oval" w="sm" len="sm"/>
              <a:tailEnd type="oval" w="sm" len="sm"/>
            </a:ln>
          </p:spPr>
        </p:cxnSp>
      </p:gr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10/09/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3/03/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13/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3/2010" val="LastModified"/>
</p:tagLst>
</file>

<file path=ppt/tags/tag7.xml><?xml version="1.0" encoding="utf-8"?>
<p:tagLst xmlns:a="http://schemas.openxmlformats.org/drawingml/2006/main" xmlns:r="http://schemas.openxmlformats.org/officeDocument/2006/relationships" xmlns:p="http://schemas.openxmlformats.org/presentationml/2006/main">
  <p:tag name="03/13/2010" val="LastModified"/>
</p:tagLst>
</file>

<file path=ppt/tags/tag8.xml><?xml version="1.0" encoding="utf-8"?>
<p:tagLst xmlns:a="http://schemas.openxmlformats.org/drawingml/2006/main" xmlns:r="http://schemas.openxmlformats.org/officeDocument/2006/relationships" xmlns:p="http://schemas.openxmlformats.org/presentationml/2006/main">
  <p:tag name="03/13/2010" val="LastModified"/>
</p:tagLst>
</file>

<file path=ppt/tags/tag9.xml><?xml version="1.0" encoding="utf-8"?>
<p:tagLst xmlns:a="http://schemas.openxmlformats.org/drawingml/2006/main" xmlns:r="http://schemas.openxmlformats.org/officeDocument/2006/relationships" xmlns:p="http://schemas.openxmlformats.org/presentationml/2006/main">
  <p:tag name="03/03/2010" val="LastModifie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70796</TotalTime>
  <Words>13180</Words>
  <Application>Microsoft Office PowerPoint</Application>
  <PresentationFormat>On-screen Show (4:3)</PresentationFormat>
  <Paragraphs>1111</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Acerca de OWASP</vt:lpstr>
      <vt:lpstr>Introducción</vt:lpstr>
      <vt:lpstr>Notas sobre esta Versión 2010</vt:lpstr>
      <vt:lpstr>Riesgos de Seguridad en Aplicaciones</vt:lpstr>
      <vt:lpstr>OWASP Top 10 2010 – Riesgos de Seguridad en Aplicaciones Web</vt:lpstr>
      <vt:lpstr>Inyección</vt:lpstr>
      <vt:lpstr>Secuencia de Comandos en Sitios Cruzados (XSS)</vt:lpstr>
      <vt:lpstr>Pérdida de Autenticación y Gestión de Sesiones</vt:lpstr>
      <vt:lpstr>Referencia Directa Insegura a Objetos</vt:lpstr>
      <vt:lpstr>Falsificación de Peticiones en Sitios Cruzados (CSRF)</vt:lpstr>
      <vt:lpstr>Defectuosa Configuración de Seguridad</vt:lpstr>
      <vt:lpstr>Almacenamiento Criptográfico Inseguro</vt:lpstr>
      <vt:lpstr>Falla de Restricción de Acceso a URL</vt:lpstr>
      <vt:lpstr>Protección Insuficiente en la Capa de Transporte</vt:lpstr>
      <vt:lpstr>Redirecciones y reenvíos no validados </vt:lpstr>
      <vt:lpstr>Próximo Paso para Desarrolladores</vt:lpstr>
      <vt:lpstr>Próximo Paso para Verificadores</vt:lpstr>
      <vt:lpstr>Próximo Paso para Organizaciones</vt:lpstr>
      <vt:lpstr>Notas acerca de los riesgos </vt:lpstr>
      <vt:lpstr>Detalles acerca de los factores de riesgo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10 - 2010</dc:title>
  <dc:subject>The Top 10 Most Critical Web Application Security Risks</dc:subject>
  <dc:creator>Dave Wichers</dc:creator>
  <cp:keywords>Web Application Security, Top 10, XSS, CSRF, SQL Injection</cp:keywords>
  <cp:lastModifiedBy>Dave Wichers</cp:lastModifiedBy>
  <cp:revision>580</cp:revision>
  <dcterms:created xsi:type="dcterms:W3CDTF">2010-10-15T09:54:44Z</dcterms:created>
  <dcterms:modified xsi:type="dcterms:W3CDTF">2011-01-22T22:18:47Z</dcterms:modified>
  <cp:contentStatus>FINAL</cp:contentStatus>
</cp:coreProperties>
</file>