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1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ECD4E-8FE4-431D-B48E-82893BC4B049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8F1CB-874A-4284-8649-F80E5BAE29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728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8F1CB-874A-4284-8649-F80E5BAE291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726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44A4A9-BF13-4C15-83CD-84C4208A7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39893A-7818-4A50-8FA1-14A1CA8A2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6DEF50-B306-4A72-B6C7-0F583706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E5D4-1BD8-4809-9218-3B2C6AE45FC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4F24F0-4070-400D-99F9-14FC8675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F5F27D-05AB-44A6-97BB-FCAA3ACF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8B91-9202-4BDD-B989-4B68B009C1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24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6D551-EBE8-41E4-AA6D-BA5DD333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67932E9-4737-4D56-B09A-88755FB8B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5E14EC-085A-4030-A309-9538C33B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E5D4-1BD8-4809-9218-3B2C6AE45FC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465598-0C1D-41DE-8CCE-27781399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2A41EF-75E5-43C2-AFEC-D5BE8D94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8B91-9202-4BDD-B989-4B68B009C1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873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B32B2CD-D9A4-4F7C-A1E1-1A3743524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73AA8BF-E84A-4B3A-8E7E-6A828E15C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CD0E28-0436-4B14-A129-07D0336A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E5D4-1BD8-4809-9218-3B2C6AE45FC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C19948-777B-4A8E-8073-D11A41BD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229597-7280-4E34-85E8-940BD7C9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8B91-9202-4BDD-B989-4B68B009C1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534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BC8352-08DA-4C99-9EFE-8BAC3B5E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C91C9B-EF87-4688-BCA6-E1CF57B2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0A9CC1-FEFC-4EE8-9193-1477EC07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E5D4-1BD8-4809-9218-3B2C6AE45FC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D21722C-F5D9-41A7-A45C-F659A2B4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04808C-756A-49B7-A0C3-67EBFF0C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8B91-9202-4BDD-B989-4B68B009C1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917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CBF69C-885F-4F63-BDFD-171B1CE2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C7B0BBA-851D-4A76-A032-B9B16CEC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1AF41F-0E63-4CD8-AD2C-5FC8F141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E5D4-1BD8-4809-9218-3B2C6AE45FC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E7CEE5-D3B4-41C8-96D6-A0736E4A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94CC48-94E5-4661-B13A-A818470D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8B91-9202-4BDD-B989-4B68B009C1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349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C06597-5A25-4639-855A-B2A5B1B5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6361FD-FC29-4126-99B8-E4D9458FE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C6CAC6E-3338-4C7B-907F-318FE9F56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2193FB7-1E94-4760-9D36-72F1D913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E5D4-1BD8-4809-9218-3B2C6AE45FC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6FC0E2-BBB8-44C3-B0A2-FECD77C6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ED749A2-6796-47DB-B729-A48A064F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8B91-9202-4BDD-B989-4B68B009C1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765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6C71E5-E58C-4745-A539-63DC531B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86D859-037C-45AD-9E7C-C53B4F0F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BD2BA7F-F9E9-4CB7-889A-EF7D16F09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6F0008E-D2F9-4C43-A83A-99292E7C8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625AA85-0FC8-458A-8B3B-A65FE9E2F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E5404B7-3C84-40C5-9AE4-A2085E1D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E5D4-1BD8-4809-9218-3B2C6AE45FC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6EAB5AC-68EF-4714-BF52-D3E97391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A442E6B-0399-4AD1-B463-EBDBA833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8B91-9202-4BDD-B989-4B68B009C1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895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5B69C0-0E4B-46B2-B15C-F3F96275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F41C3ED-7121-4238-985E-2EFE86BD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E5D4-1BD8-4809-9218-3B2C6AE45FC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2517CCF-DA77-4D51-BDBE-D5D01603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F456155-6A5B-4583-9E85-D610BFD3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8B91-9202-4BDD-B989-4B68B009C1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755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5C8C50D-7E43-458E-BEB0-BF648A4B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E5D4-1BD8-4809-9218-3B2C6AE45FC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BA345F8-D53D-4013-87E8-C3CE67E4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7E7114C-869F-438F-A529-3E0D0003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8B91-9202-4BDD-B989-4B68B009C1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234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711230-C7E1-498A-8C32-C445A248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599AD4-E170-43C1-83FF-28E6732D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DDC05ED-A1C0-414D-ACB1-01FB026FB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38DA38D-BCAA-43AF-B19F-71847416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E5D4-1BD8-4809-9218-3B2C6AE45FC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35AB48E-4312-46FF-B757-BD08E27B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3F06679-7ECF-4262-8AD3-934572D8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8B91-9202-4BDD-B989-4B68B009C1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338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22A032-C197-4F26-80EA-F3A299BC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BFFC22D-6F8F-4928-A956-264A7AB15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1096C02-B547-42D7-99CB-72658A6EF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3FC738C-31DD-4FD2-83A1-66B2BB7E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E5D4-1BD8-4809-9218-3B2C6AE45FC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5FBEA0D-AEB4-4C4D-9F05-6123B4ED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ACD6A71-8966-43D4-9F12-F87A3F9D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8B91-9202-4BDD-B989-4B68B009C1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388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427056F-A6B1-4087-AFC2-79A68739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0922254-904C-4B35-836A-017C6F097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7EF1B7-C891-42F3-A0FA-52422718F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0E5D4-1BD8-4809-9218-3B2C6AE45FCA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B74431-DD2F-49DF-B54C-D415211D2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FD02F8-0120-4FAF-8900-FE7856BB7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A8B91-9202-4BDD-B989-4B68B009C1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210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A8FD48D5-B50A-4024-AE86-43B12507B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7878" y="6410425"/>
            <a:ext cx="7514122" cy="447575"/>
          </a:xfrm>
        </p:spPr>
        <p:txBody>
          <a:bodyPr>
            <a:normAutofit/>
          </a:bodyPr>
          <a:lstStyle/>
          <a:p>
            <a:pPr algn="l"/>
            <a:r>
              <a:rPr lang="hu-HU" sz="1800" b="1" dirty="0">
                <a:solidFill>
                  <a:schemeClr val="bg1"/>
                </a:solidFill>
                <a:latin typeface="Bell MT" panose="02020503060305020303" pitchFamily="18" charset="0"/>
                <a:ea typeface="Batang" panose="02030600000101010101" pitchFamily="18" charset="-127"/>
              </a:rPr>
              <a:t>Csapattagok:</a:t>
            </a:r>
            <a:r>
              <a:rPr lang="hu-HU" sz="18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hu-HU" sz="18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Biró</a:t>
            </a:r>
            <a:r>
              <a:rPr lang="hu-HU" sz="18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Boglárka, Horváth Dániel, </a:t>
            </a:r>
            <a:r>
              <a:rPr lang="hu-HU" sz="18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Küzmös</a:t>
            </a:r>
            <a:r>
              <a:rPr lang="hu-HU" sz="18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Áron Levente</a:t>
            </a:r>
          </a:p>
        </p:txBody>
      </p:sp>
      <p:pic>
        <p:nvPicPr>
          <p:cNvPr id="12" name="Kép 11" descr="A képen szöveg, Betűtípus, Grafika, tipográfia látható&#10;&#10;Automatikusan generált leírás">
            <a:extLst>
              <a:ext uri="{FF2B5EF4-FFF2-40B4-BE49-F238E27FC236}">
                <a16:creationId xmlns:a16="http://schemas.microsoft.com/office/drawing/2014/main" id="{DE8B3BF4-FBAA-4A27-9F36-DE7152D35B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5" r="4003"/>
          <a:stretch/>
        </p:blipFill>
        <p:spPr>
          <a:xfrm>
            <a:off x="3216000" y="2635711"/>
            <a:ext cx="5760000" cy="1393317"/>
          </a:xfrm>
          <a:prstGeom prst="rect">
            <a:avLst/>
          </a:prstGeom>
        </p:spPr>
      </p:pic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F63981F1-2455-28E1-BB6F-7F843FD0DFD2}"/>
              </a:ext>
            </a:extLst>
          </p:cNvPr>
          <p:cNvCxnSpPr>
            <a:cxnSpLocks/>
          </p:cNvCxnSpPr>
          <p:nvPr/>
        </p:nvCxnSpPr>
        <p:spPr>
          <a:xfrm>
            <a:off x="4677878" y="4357045"/>
            <a:ext cx="3087265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ím 1">
            <a:extLst>
              <a:ext uri="{FF2B5EF4-FFF2-40B4-BE49-F238E27FC236}">
                <a16:creationId xmlns:a16="http://schemas.microsoft.com/office/drawing/2014/main" id="{2E49F454-5393-2B90-1B53-C60B6CB0346A}"/>
              </a:ext>
            </a:extLst>
          </p:cNvPr>
          <p:cNvSpPr txBox="1">
            <a:spLocks/>
          </p:cNvSpPr>
          <p:nvPr/>
        </p:nvSpPr>
        <p:spPr>
          <a:xfrm>
            <a:off x="838200" y="-3559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>
                <a:solidFill>
                  <a:schemeClr val="bg1"/>
                </a:solidFill>
                <a:latin typeface="Bell MT" panose="02020503060305020303" pitchFamily="18" charset="0"/>
                <a:ea typeface="Batang" panose="02030600000101010101" pitchFamily="18" charset="-127"/>
              </a:rPr>
              <a:t>Rólunk</a:t>
            </a:r>
          </a:p>
        </p:txBody>
      </p:sp>
      <p:grpSp>
        <p:nvGrpSpPr>
          <p:cNvPr id="48" name="Csoportba foglalás 47">
            <a:extLst>
              <a:ext uri="{FF2B5EF4-FFF2-40B4-BE49-F238E27FC236}">
                <a16:creationId xmlns:a16="http://schemas.microsoft.com/office/drawing/2014/main" id="{D59243E5-572C-AD09-1CF6-75E78471905C}"/>
              </a:ext>
            </a:extLst>
          </p:cNvPr>
          <p:cNvGrpSpPr/>
          <p:nvPr/>
        </p:nvGrpSpPr>
        <p:grpSpPr>
          <a:xfrm>
            <a:off x="-5671307" y="-909013"/>
            <a:ext cx="4499928" cy="1231106"/>
            <a:chOff x="725217" y="2951730"/>
            <a:chExt cx="4499928" cy="1231106"/>
          </a:xfrm>
        </p:grpSpPr>
        <p:sp>
          <p:nvSpPr>
            <p:cNvPr id="49" name="Szövegdoboz 48">
              <a:extLst>
                <a:ext uri="{FF2B5EF4-FFF2-40B4-BE49-F238E27FC236}">
                  <a16:creationId xmlns:a16="http://schemas.microsoft.com/office/drawing/2014/main" id="{70F20429-3020-98B0-B561-BA1823E79DAE}"/>
                </a:ext>
              </a:extLst>
            </p:cNvPr>
            <p:cNvSpPr txBox="1"/>
            <p:nvPr/>
          </p:nvSpPr>
          <p:spPr>
            <a:xfrm>
              <a:off x="1201059" y="2951730"/>
              <a:ext cx="402408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Kevés ehhez hasonló vállalkozás</a:t>
              </a:r>
            </a:p>
            <a:p>
              <a:endParaRPr lang="hu-HU" dirty="0"/>
            </a:p>
          </p:txBody>
        </p:sp>
        <p:pic>
          <p:nvPicPr>
            <p:cNvPr id="50" name="Ábra 49" descr="Méretre alakítás és szabászat körvonalas">
              <a:extLst>
                <a:ext uri="{FF2B5EF4-FFF2-40B4-BE49-F238E27FC236}">
                  <a16:creationId xmlns:a16="http://schemas.microsoft.com/office/drawing/2014/main" id="{E475DE40-5905-9CA5-8898-8191111B0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5217" y="3110025"/>
              <a:ext cx="534395" cy="534395"/>
            </a:xfrm>
            <a:prstGeom prst="rect">
              <a:avLst/>
            </a:prstGeom>
          </p:spPr>
        </p:pic>
      </p:grpSp>
      <p:grpSp>
        <p:nvGrpSpPr>
          <p:cNvPr id="51" name="Csoportba foglalás 50">
            <a:extLst>
              <a:ext uri="{FF2B5EF4-FFF2-40B4-BE49-F238E27FC236}">
                <a16:creationId xmlns:a16="http://schemas.microsoft.com/office/drawing/2014/main" id="{2E03414C-74B1-AAF5-82BC-07CAC42EFE9E}"/>
              </a:ext>
            </a:extLst>
          </p:cNvPr>
          <p:cNvGrpSpPr/>
          <p:nvPr/>
        </p:nvGrpSpPr>
        <p:grpSpPr>
          <a:xfrm>
            <a:off x="-5833597" y="7935615"/>
            <a:ext cx="4499928" cy="2092881"/>
            <a:chOff x="725217" y="4300830"/>
            <a:chExt cx="4499928" cy="2092881"/>
          </a:xfrm>
        </p:grpSpPr>
        <p:sp>
          <p:nvSpPr>
            <p:cNvPr id="52" name="Szövegdoboz 51">
              <a:extLst>
                <a:ext uri="{FF2B5EF4-FFF2-40B4-BE49-F238E27FC236}">
                  <a16:creationId xmlns:a16="http://schemas.microsoft.com/office/drawing/2014/main" id="{A9DCEBBE-00E5-9196-E199-5541E8A57B8D}"/>
                </a:ext>
              </a:extLst>
            </p:cNvPr>
            <p:cNvSpPr txBox="1"/>
            <p:nvPr/>
          </p:nvSpPr>
          <p:spPr>
            <a:xfrm>
              <a:off x="1201058" y="4300830"/>
              <a:ext cx="402408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A kézművesség iránt érdeklődőknek egy széles választék nyújtása</a:t>
              </a:r>
            </a:p>
            <a:p>
              <a:endParaRPr lang="hu-HU" dirty="0"/>
            </a:p>
          </p:txBody>
        </p:sp>
        <p:pic>
          <p:nvPicPr>
            <p:cNvPr id="53" name="Ábra 52" descr="Méretre alakítás és szabászat körvonalas">
              <a:extLst>
                <a:ext uri="{FF2B5EF4-FFF2-40B4-BE49-F238E27FC236}">
                  <a16:creationId xmlns:a16="http://schemas.microsoft.com/office/drawing/2014/main" id="{41145032-27B9-236F-C533-2E06D2DBD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5217" y="4520271"/>
              <a:ext cx="534395" cy="534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719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83B06E-6EBA-4C7A-A4BB-86A5F066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0036"/>
            <a:ext cx="12192000" cy="5527964"/>
          </a:xfrm>
        </p:spPr>
        <p:txBody>
          <a:bodyPr>
            <a:normAutofit/>
          </a:bodyPr>
          <a:lstStyle/>
          <a:p>
            <a:pPr algn="ctr"/>
            <a:r>
              <a:rPr lang="hu-HU" sz="8000" b="1" dirty="0">
                <a:solidFill>
                  <a:schemeClr val="bg1"/>
                </a:solidFill>
                <a:latin typeface="Bell MT" panose="02020503060305020303" pitchFamily="18" charset="0"/>
              </a:rPr>
              <a:t>Köszönjük a figyelmet!</a:t>
            </a:r>
            <a:br>
              <a:rPr lang="hu-HU" sz="8000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endParaRPr lang="hu-HU" sz="80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9284A1D-F1EB-D9F9-560A-42B833BEA630}"/>
              </a:ext>
            </a:extLst>
          </p:cNvPr>
          <p:cNvSpPr txBox="1"/>
          <p:nvPr/>
        </p:nvSpPr>
        <p:spPr>
          <a:xfrm>
            <a:off x="3371850" y="4826000"/>
            <a:ext cx="544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Bell MT" panose="02020503060305020303" pitchFamily="18" charset="0"/>
                <a:ea typeface="Batang" panose="02030600000101010101" pitchFamily="18" charset="-127"/>
              </a:rPr>
              <a:t>Kérdéseket, ha van szívesen várjuk!</a:t>
            </a:r>
          </a:p>
        </p:txBody>
      </p:sp>
    </p:spTree>
    <p:extLst>
      <p:ext uri="{BB962C8B-B14F-4D97-AF65-F5344CB8AC3E}">
        <p14:creationId xmlns:p14="http://schemas.microsoft.com/office/powerpoint/2010/main" val="236749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4EE745D3-FD2F-5E72-5A8D-79261CC68E0A}"/>
              </a:ext>
            </a:extLst>
          </p:cNvPr>
          <p:cNvSpPr txBox="1">
            <a:spLocks/>
          </p:cNvSpPr>
          <p:nvPr/>
        </p:nvSpPr>
        <p:spPr>
          <a:xfrm>
            <a:off x="4677878" y="-1059142"/>
            <a:ext cx="7514122" cy="447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b="1">
                <a:solidFill>
                  <a:schemeClr val="bg1"/>
                </a:solidFill>
                <a:latin typeface="Bell MT" panose="02020503060305020303" pitchFamily="18" charset="0"/>
                <a:ea typeface="Batang" panose="02030600000101010101" pitchFamily="18" charset="-127"/>
              </a:rPr>
              <a:t>Csapattagok:</a:t>
            </a:r>
            <a:r>
              <a:rPr lang="hu-HU" sz="180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Biró Boglárka, Horváth Dániel, Küzmös Áron Levente</a:t>
            </a:r>
            <a:endParaRPr lang="hu-HU" sz="18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Kép 3" descr="A képen szöveg, Betűtípus, Grafika, tipográfia látható&#10;&#10;Automatikusan generált leírás">
            <a:extLst>
              <a:ext uri="{FF2B5EF4-FFF2-40B4-BE49-F238E27FC236}">
                <a16:creationId xmlns:a16="http://schemas.microsoft.com/office/drawing/2014/main" id="{E670AB4E-D569-053E-A7B0-7A50511AC4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5" r="4003"/>
          <a:stretch/>
        </p:blipFill>
        <p:spPr>
          <a:xfrm>
            <a:off x="3216000" y="-4833856"/>
            <a:ext cx="5760000" cy="1393317"/>
          </a:xfrm>
          <a:prstGeom prst="rect">
            <a:avLst/>
          </a:prstGeom>
        </p:spPr>
      </p:pic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F49979B6-0251-0884-913D-F6FE366C4B56}"/>
              </a:ext>
            </a:extLst>
          </p:cNvPr>
          <p:cNvCxnSpPr/>
          <p:nvPr/>
        </p:nvCxnSpPr>
        <p:spPr>
          <a:xfrm>
            <a:off x="5142000" y="-3112522"/>
            <a:ext cx="190800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FF093536-9E8B-EAC1-4FCE-ADB65D5CE4F6}"/>
              </a:ext>
            </a:extLst>
          </p:cNvPr>
          <p:cNvGrpSpPr/>
          <p:nvPr/>
        </p:nvGrpSpPr>
        <p:grpSpPr>
          <a:xfrm>
            <a:off x="725217" y="2195974"/>
            <a:ext cx="6383337" cy="800219"/>
            <a:chOff x="725217" y="2990644"/>
            <a:chExt cx="6383337" cy="800219"/>
          </a:xfrm>
        </p:grpSpPr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79396765-ECE4-064C-8791-A54491766460}"/>
                </a:ext>
              </a:extLst>
            </p:cNvPr>
            <p:cNvSpPr txBox="1"/>
            <p:nvPr/>
          </p:nvSpPr>
          <p:spPr>
            <a:xfrm>
              <a:off x="1259612" y="2990644"/>
              <a:ext cx="584894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Kevés ehhez hasonló vállalkozás</a:t>
              </a:r>
            </a:p>
            <a:p>
              <a:endParaRPr lang="hu-HU" dirty="0"/>
            </a:p>
          </p:txBody>
        </p:sp>
        <p:pic>
          <p:nvPicPr>
            <p:cNvPr id="8" name="Ábra 7" descr="Méretre alakítás és szabászat körvonalas">
              <a:extLst>
                <a:ext uri="{FF2B5EF4-FFF2-40B4-BE49-F238E27FC236}">
                  <a16:creationId xmlns:a16="http://schemas.microsoft.com/office/drawing/2014/main" id="{2F5E775E-8074-C026-D356-0E92140E0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217" y="2993305"/>
              <a:ext cx="534395" cy="534395"/>
            </a:xfrm>
            <a:prstGeom prst="rect">
              <a:avLst/>
            </a:prstGeom>
          </p:spPr>
        </p:pic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A4FB6E65-43DB-30F3-D902-B1DCE1F6145D}"/>
              </a:ext>
            </a:extLst>
          </p:cNvPr>
          <p:cNvGrpSpPr/>
          <p:nvPr/>
        </p:nvGrpSpPr>
        <p:grpSpPr>
          <a:xfrm>
            <a:off x="725217" y="3153283"/>
            <a:ext cx="4997537" cy="1661993"/>
            <a:chOff x="725217" y="3453499"/>
            <a:chExt cx="4997537" cy="1661993"/>
          </a:xfrm>
        </p:grpSpPr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041CD43A-39CA-22A4-504A-3C4E8F472F77}"/>
                </a:ext>
              </a:extLst>
            </p:cNvPr>
            <p:cNvSpPr txBox="1"/>
            <p:nvPr/>
          </p:nvSpPr>
          <p:spPr>
            <a:xfrm>
              <a:off x="1259612" y="3453499"/>
              <a:ext cx="4463142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A kézművesség iránt érdeklődőknek egy széles választék nyújtása</a:t>
              </a:r>
            </a:p>
            <a:p>
              <a:endParaRPr lang="hu-HU" dirty="0"/>
            </a:p>
          </p:txBody>
        </p:sp>
        <p:pic>
          <p:nvPicPr>
            <p:cNvPr id="9" name="Ábra 8" descr="Méretre alakítás és szabászat körvonalas">
              <a:extLst>
                <a:ext uri="{FF2B5EF4-FFF2-40B4-BE49-F238E27FC236}">
                  <a16:creationId xmlns:a16="http://schemas.microsoft.com/office/drawing/2014/main" id="{7113B2FE-1323-2D3D-8E24-45F7BFF0B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217" y="3465226"/>
              <a:ext cx="534395" cy="534395"/>
            </a:xfrm>
            <a:prstGeom prst="rect">
              <a:avLst/>
            </a:prstGeom>
          </p:spPr>
        </p:pic>
      </p:grp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7C79E124-2DBC-158F-673D-242536C7D63D}"/>
              </a:ext>
            </a:extLst>
          </p:cNvPr>
          <p:cNvGrpSpPr/>
          <p:nvPr/>
        </p:nvGrpSpPr>
        <p:grpSpPr>
          <a:xfrm>
            <a:off x="12402850" y="-2444137"/>
            <a:ext cx="6509500" cy="1384995"/>
            <a:chOff x="5410200" y="2220565"/>
            <a:chExt cx="6509500" cy="1384995"/>
          </a:xfrm>
        </p:grpSpPr>
        <p:pic>
          <p:nvPicPr>
            <p:cNvPr id="29" name="Ábra 28" descr="Telitalálat körvonalas">
              <a:extLst>
                <a:ext uri="{FF2B5EF4-FFF2-40B4-BE49-F238E27FC236}">
                  <a16:creationId xmlns:a16="http://schemas.microsoft.com/office/drawing/2014/main" id="{90BA7704-44E7-1211-A668-841BF9493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10200" y="2370337"/>
              <a:ext cx="685800" cy="685800"/>
            </a:xfrm>
            <a:prstGeom prst="rect">
              <a:avLst/>
            </a:prstGeom>
          </p:spPr>
        </p:pic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799C880C-4EC9-522F-511F-704C11D9007E}"/>
                </a:ext>
              </a:extLst>
            </p:cNvPr>
            <p:cNvSpPr txBox="1"/>
            <p:nvPr/>
          </p:nvSpPr>
          <p:spPr>
            <a:xfrm>
              <a:off x="6096000" y="2220565"/>
              <a:ext cx="58237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Magyar kézművesek és a magyar gazdaság támogatása</a:t>
              </a:r>
            </a:p>
            <a:p>
              <a:endParaRPr lang="hu-HU" sz="2800" dirty="0"/>
            </a:p>
          </p:txBody>
        </p:sp>
      </p:grp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3F333478-DD3A-51C8-5DB3-1870668286A4}"/>
              </a:ext>
            </a:extLst>
          </p:cNvPr>
          <p:cNvGrpSpPr/>
          <p:nvPr/>
        </p:nvGrpSpPr>
        <p:grpSpPr>
          <a:xfrm>
            <a:off x="13354050" y="3307123"/>
            <a:ext cx="6794500" cy="1384995"/>
            <a:chOff x="5410200" y="3504207"/>
            <a:chExt cx="6794500" cy="1384995"/>
          </a:xfrm>
        </p:grpSpPr>
        <p:sp>
          <p:nvSpPr>
            <p:cNvPr id="32" name="Szövegdoboz 31">
              <a:extLst>
                <a:ext uri="{FF2B5EF4-FFF2-40B4-BE49-F238E27FC236}">
                  <a16:creationId xmlns:a16="http://schemas.microsoft.com/office/drawing/2014/main" id="{26B81C01-DBB8-E2A0-4B29-321C82BE62BE}"/>
                </a:ext>
              </a:extLst>
            </p:cNvPr>
            <p:cNvSpPr txBox="1"/>
            <p:nvPr/>
          </p:nvSpPr>
          <p:spPr>
            <a:xfrm>
              <a:off x="6108700" y="3504207"/>
              <a:ext cx="6096000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u-HU" sz="2800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Kézművesség iránti érdeklődés növelése, minél több ember ismerje meg</a:t>
              </a:r>
            </a:p>
          </p:txBody>
        </p:sp>
        <p:pic>
          <p:nvPicPr>
            <p:cNvPr id="33" name="Ábra 32" descr="Telitalálat körvonalas">
              <a:extLst>
                <a:ext uri="{FF2B5EF4-FFF2-40B4-BE49-F238E27FC236}">
                  <a16:creationId xmlns:a16="http://schemas.microsoft.com/office/drawing/2014/main" id="{1E36E359-0805-00F6-A1A2-B214C5814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10200" y="3605560"/>
              <a:ext cx="685800" cy="685800"/>
            </a:xfrm>
            <a:prstGeom prst="rect">
              <a:avLst/>
            </a:prstGeom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81D05717-C5BB-F351-6DC1-016A036F9966}"/>
              </a:ext>
            </a:extLst>
          </p:cNvPr>
          <p:cNvGrpSpPr/>
          <p:nvPr/>
        </p:nvGrpSpPr>
        <p:grpSpPr>
          <a:xfrm>
            <a:off x="12402850" y="8084840"/>
            <a:ext cx="6788150" cy="954107"/>
            <a:chOff x="5410200" y="5107880"/>
            <a:chExt cx="6788150" cy="954107"/>
          </a:xfrm>
        </p:grpSpPr>
        <p:sp>
          <p:nvSpPr>
            <p:cNvPr id="35" name="Szövegdoboz 34">
              <a:extLst>
                <a:ext uri="{FF2B5EF4-FFF2-40B4-BE49-F238E27FC236}">
                  <a16:creationId xmlns:a16="http://schemas.microsoft.com/office/drawing/2014/main" id="{21CADC0F-B3C0-C755-2687-32DA2C975608}"/>
                </a:ext>
              </a:extLst>
            </p:cNvPr>
            <p:cNvSpPr txBox="1"/>
            <p:nvPr/>
          </p:nvSpPr>
          <p:spPr>
            <a:xfrm>
              <a:off x="6096000" y="5107880"/>
              <a:ext cx="610235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u-HU" sz="2800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Elégedett vevők és kézművesek, hanem törzsvásárlók szerzése is</a:t>
              </a:r>
            </a:p>
          </p:txBody>
        </p:sp>
        <p:pic>
          <p:nvPicPr>
            <p:cNvPr id="36" name="Ábra 35" descr="Telitalálat körvonalas">
              <a:extLst>
                <a:ext uri="{FF2B5EF4-FFF2-40B4-BE49-F238E27FC236}">
                  <a16:creationId xmlns:a16="http://schemas.microsoft.com/office/drawing/2014/main" id="{DE848AEF-5B71-BF22-A627-E331022C4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10200" y="5129807"/>
              <a:ext cx="685800" cy="685800"/>
            </a:xfrm>
            <a:prstGeom prst="rect">
              <a:avLst/>
            </a:prstGeom>
          </p:spPr>
        </p:pic>
      </p:grp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B6DFC3E5-9D34-59D7-E934-1971D146F182}"/>
              </a:ext>
            </a:extLst>
          </p:cNvPr>
          <p:cNvCxnSpPr>
            <a:cxnSpLocks/>
          </p:cNvCxnSpPr>
          <p:nvPr/>
        </p:nvCxnSpPr>
        <p:spPr>
          <a:xfrm>
            <a:off x="5172529" y="1467795"/>
            <a:ext cx="1872342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C29450F1-5BB6-517B-4E12-AE29E7F57B8A}"/>
              </a:ext>
            </a:extLst>
          </p:cNvPr>
          <p:cNvCxnSpPr>
            <a:cxnSpLocks/>
          </p:cNvCxnSpPr>
          <p:nvPr/>
        </p:nvCxnSpPr>
        <p:spPr>
          <a:xfrm>
            <a:off x="5324929" y="-1170630"/>
            <a:ext cx="1872342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AE066CC-38B7-E8B5-807F-4557836BE670}"/>
              </a:ext>
            </a:extLst>
          </p:cNvPr>
          <p:cNvSpPr txBox="1"/>
          <p:nvPr/>
        </p:nvSpPr>
        <p:spPr>
          <a:xfrm>
            <a:off x="784225" y="88043"/>
            <a:ext cx="106489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6000" b="1" dirty="0">
                <a:latin typeface="Bell MT" panose="02020503060305020303" pitchFamily="18" charset="0"/>
                <a:ea typeface="Batang" panose="02030600000101010101" pitchFamily="18" charset="-127"/>
              </a:rPr>
              <a:t>Céljaink</a:t>
            </a:r>
            <a:endParaRPr lang="hu-HU" sz="6000" dirty="0"/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F6F2647A-6221-F99D-E2AD-2570FD30FFDE}"/>
              </a:ext>
            </a:extLst>
          </p:cNvPr>
          <p:cNvSpPr txBox="1">
            <a:spLocks/>
          </p:cNvSpPr>
          <p:nvPr/>
        </p:nvSpPr>
        <p:spPr>
          <a:xfrm>
            <a:off x="882650" y="364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6000" b="1" dirty="0">
                <a:solidFill>
                  <a:schemeClr val="bg1"/>
                </a:solidFill>
                <a:latin typeface="Bell MT" panose="02020503060305020303" pitchFamily="18" charset="0"/>
                <a:ea typeface="Batang" panose="02030600000101010101" pitchFamily="18" charset="-127"/>
              </a:rPr>
              <a:t>Rólunk</a:t>
            </a:r>
          </a:p>
        </p:txBody>
      </p:sp>
    </p:spTree>
    <p:extLst>
      <p:ext uri="{BB962C8B-B14F-4D97-AF65-F5344CB8AC3E}">
        <p14:creationId xmlns:p14="http://schemas.microsoft.com/office/powerpoint/2010/main" val="1236847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BD093923-06C5-28FF-D733-327680F75F29}"/>
              </a:ext>
            </a:extLst>
          </p:cNvPr>
          <p:cNvCxnSpPr>
            <a:cxnSpLocks/>
          </p:cNvCxnSpPr>
          <p:nvPr/>
        </p:nvCxnSpPr>
        <p:spPr>
          <a:xfrm>
            <a:off x="5172529" y="1467795"/>
            <a:ext cx="1872342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CA504F67-0A5E-B832-BC5A-B16A17D56035}"/>
              </a:ext>
            </a:extLst>
          </p:cNvPr>
          <p:cNvGrpSpPr/>
          <p:nvPr/>
        </p:nvGrpSpPr>
        <p:grpSpPr>
          <a:xfrm>
            <a:off x="5410200" y="2220565"/>
            <a:ext cx="6509500" cy="1384995"/>
            <a:chOff x="5410200" y="2220565"/>
            <a:chExt cx="6509500" cy="1384995"/>
          </a:xfrm>
        </p:grpSpPr>
        <p:pic>
          <p:nvPicPr>
            <p:cNvPr id="9" name="Ábra 8" descr="Telitalálat körvonalas">
              <a:extLst>
                <a:ext uri="{FF2B5EF4-FFF2-40B4-BE49-F238E27FC236}">
                  <a16:creationId xmlns:a16="http://schemas.microsoft.com/office/drawing/2014/main" id="{2E236A39-D7EE-59D5-5716-320153796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0200" y="2370337"/>
              <a:ext cx="685800" cy="685800"/>
            </a:xfrm>
            <a:prstGeom prst="rect">
              <a:avLst/>
            </a:prstGeom>
          </p:spPr>
        </p:pic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11B7E25F-677E-12E2-778B-87D165A1F1B5}"/>
                </a:ext>
              </a:extLst>
            </p:cNvPr>
            <p:cNvSpPr txBox="1"/>
            <p:nvPr/>
          </p:nvSpPr>
          <p:spPr>
            <a:xfrm>
              <a:off x="6096000" y="2220565"/>
              <a:ext cx="58237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Magyar kézművesek és a magyar gazdaság támogatása</a:t>
              </a:r>
            </a:p>
            <a:p>
              <a:endParaRPr lang="hu-HU" sz="2800" dirty="0"/>
            </a:p>
          </p:txBody>
        </p:sp>
      </p:grp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7CCC2D64-E60C-71A3-1615-8192AC71BBDF}"/>
              </a:ext>
            </a:extLst>
          </p:cNvPr>
          <p:cNvGrpSpPr/>
          <p:nvPr/>
        </p:nvGrpSpPr>
        <p:grpSpPr>
          <a:xfrm>
            <a:off x="5410200" y="3504207"/>
            <a:ext cx="6794500" cy="1384995"/>
            <a:chOff x="5410200" y="3504207"/>
            <a:chExt cx="6794500" cy="1384995"/>
          </a:xfrm>
        </p:grpSpPr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91A785ED-DC05-99C1-C939-B34F0578170C}"/>
                </a:ext>
              </a:extLst>
            </p:cNvPr>
            <p:cNvSpPr txBox="1"/>
            <p:nvPr/>
          </p:nvSpPr>
          <p:spPr>
            <a:xfrm>
              <a:off x="6108700" y="3504207"/>
              <a:ext cx="6096000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u-HU" sz="2800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Kézművesség iránti érdeklődés növelése, minél több ember ismerje meg</a:t>
              </a:r>
            </a:p>
          </p:txBody>
        </p:sp>
        <p:pic>
          <p:nvPicPr>
            <p:cNvPr id="15" name="Ábra 14" descr="Telitalálat körvonalas">
              <a:extLst>
                <a:ext uri="{FF2B5EF4-FFF2-40B4-BE49-F238E27FC236}">
                  <a16:creationId xmlns:a16="http://schemas.microsoft.com/office/drawing/2014/main" id="{60423C43-A070-6052-6F20-D1A43592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0200" y="3605560"/>
              <a:ext cx="685800" cy="685800"/>
            </a:xfrm>
            <a:prstGeom prst="rect">
              <a:avLst/>
            </a:prstGeom>
          </p:spPr>
        </p:pic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740A308C-CFF8-08B0-E861-3A2B317C0680}"/>
              </a:ext>
            </a:extLst>
          </p:cNvPr>
          <p:cNvGrpSpPr/>
          <p:nvPr/>
        </p:nvGrpSpPr>
        <p:grpSpPr>
          <a:xfrm>
            <a:off x="5410200" y="5107880"/>
            <a:ext cx="6788150" cy="954107"/>
            <a:chOff x="5410200" y="5107880"/>
            <a:chExt cx="6788150" cy="954107"/>
          </a:xfrm>
        </p:grpSpPr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DCE0CCD9-84C6-CB7C-1B4D-D5DD5412C0ED}"/>
                </a:ext>
              </a:extLst>
            </p:cNvPr>
            <p:cNvSpPr txBox="1"/>
            <p:nvPr/>
          </p:nvSpPr>
          <p:spPr>
            <a:xfrm>
              <a:off x="6096000" y="5107880"/>
              <a:ext cx="610235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u-HU" sz="2800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Elégedett vevők és kézművesek, hanem törzsvásárlók szerzése is</a:t>
              </a:r>
            </a:p>
          </p:txBody>
        </p:sp>
        <p:pic>
          <p:nvPicPr>
            <p:cNvPr id="16" name="Ábra 15" descr="Telitalálat körvonalas">
              <a:extLst>
                <a:ext uri="{FF2B5EF4-FFF2-40B4-BE49-F238E27FC236}">
                  <a16:creationId xmlns:a16="http://schemas.microsoft.com/office/drawing/2014/main" id="{19DCBEEB-86B0-4E6B-9A68-DA2495825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0200" y="5129807"/>
              <a:ext cx="685800" cy="685800"/>
            </a:xfrm>
            <a:prstGeom prst="rect">
              <a:avLst/>
            </a:prstGeom>
          </p:spPr>
        </p:pic>
      </p:grpSp>
      <p:sp>
        <p:nvSpPr>
          <p:cNvPr id="20" name="Cím 1">
            <a:extLst>
              <a:ext uri="{FF2B5EF4-FFF2-40B4-BE49-F238E27FC236}">
                <a16:creationId xmlns:a16="http://schemas.microsoft.com/office/drawing/2014/main" id="{7EE70FCA-F2C7-6BF9-060C-F113F7010DE4}"/>
              </a:ext>
            </a:extLst>
          </p:cNvPr>
          <p:cNvSpPr txBox="1">
            <a:spLocks/>
          </p:cNvSpPr>
          <p:nvPr/>
        </p:nvSpPr>
        <p:spPr>
          <a:xfrm>
            <a:off x="610648" y="-1801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6000" b="1">
                <a:solidFill>
                  <a:schemeClr val="bg1"/>
                </a:solidFill>
                <a:latin typeface="Bell MT" panose="02020503060305020303" pitchFamily="18" charset="0"/>
                <a:ea typeface="Batang" panose="02030600000101010101" pitchFamily="18" charset="-127"/>
              </a:rPr>
              <a:t>Mit is csinálunk pontosan?</a:t>
            </a:r>
            <a:endParaRPr lang="hu-HU" sz="6000" b="1" dirty="0">
              <a:solidFill>
                <a:schemeClr val="bg1"/>
              </a:solidFill>
              <a:latin typeface="Bell MT" panose="02020503060305020303" pitchFamily="18" charset="0"/>
              <a:ea typeface="Batang" panose="02030600000101010101" pitchFamily="18" charset="-127"/>
            </a:endParaRP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2AD402DE-0618-2E57-CDC1-5A68E06AA647}"/>
              </a:ext>
            </a:extLst>
          </p:cNvPr>
          <p:cNvGrpSpPr/>
          <p:nvPr/>
        </p:nvGrpSpPr>
        <p:grpSpPr>
          <a:xfrm>
            <a:off x="-9086990" y="-1661993"/>
            <a:ext cx="7931729" cy="1661993"/>
            <a:chOff x="577271" y="2051014"/>
            <a:chExt cx="7931729" cy="1661993"/>
          </a:xfrm>
        </p:grpSpPr>
        <p:pic>
          <p:nvPicPr>
            <p:cNvPr id="22" name="Ábra 21" descr="Méretre alakítás és szabászat egyszínű kitöltéssel">
              <a:extLst>
                <a:ext uri="{FF2B5EF4-FFF2-40B4-BE49-F238E27FC236}">
                  <a16:creationId xmlns:a16="http://schemas.microsoft.com/office/drawing/2014/main" id="{EC6769E8-5F06-DD8D-CB13-B68C038E6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7271" y="2340047"/>
              <a:ext cx="523226" cy="523226"/>
            </a:xfrm>
            <a:prstGeom prst="rect">
              <a:avLst/>
            </a:prstGeom>
          </p:spPr>
        </p:pic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56CD45EC-99F8-AB97-5076-C0C6F00F88A3}"/>
                </a:ext>
              </a:extLst>
            </p:cNvPr>
            <p:cNvSpPr txBox="1"/>
            <p:nvPr/>
          </p:nvSpPr>
          <p:spPr>
            <a:xfrm>
              <a:off x="1100497" y="2051014"/>
              <a:ext cx="7408503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Minél több kézműves magán- vagy esetleg kisebb vállalkozásoknak termékéit megvenni, árusítani</a:t>
              </a:r>
            </a:p>
            <a:p>
              <a:endParaRPr lang="hu-HU" dirty="0"/>
            </a:p>
          </p:txBody>
        </p:sp>
      </p:grp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C363872A-273F-46FC-C338-6D15D9B8CF8A}"/>
              </a:ext>
            </a:extLst>
          </p:cNvPr>
          <p:cNvGrpSpPr/>
          <p:nvPr/>
        </p:nvGrpSpPr>
        <p:grpSpPr>
          <a:xfrm>
            <a:off x="-6630772" y="7525589"/>
            <a:ext cx="7468972" cy="526215"/>
            <a:chOff x="577271" y="3571153"/>
            <a:chExt cx="7468972" cy="526215"/>
          </a:xfrm>
        </p:grpSpPr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3BF13EB4-C2C2-AE74-2D1E-F2FFCCB5D22F}"/>
                </a:ext>
              </a:extLst>
            </p:cNvPr>
            <p:cNvSpPr txBox="1"/>
            <p:nvPr/>
          </p:nvSpPr>
          <p:spPr>
            <a:xfrm>
              <a:off x="1100497" y="3571153"/>
              <a:ext cx="6945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Támogatni és fejleszteni őket</a:t>
              </a:r>
            </a:p>
          </p:txBody>
        </p:sp>
        <p:pic>
          <p:nvPicPr>
            <p:cNvPr id="26" name="Ábra 25" descr="Méretre alakítás és szabászat egyszínű kitöltéssel">
              <a:extLst>
                <a:ext uri="{FF2B5EF4-FFF2-40B4-BE49-F238E27FC236}">
                  <a16:creationId xmlns:a16="http://schemas.microsoft.com/office/drawing/2014/main" id="{AB5D51AA-BCF8-AA03-6D0F-D15BDB2C8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7271" y="3574142"/>
              <a:ext cx="523226" cy="523226"/>
            </a:xfrm>
            <a:prstGeom prst="rect">
              <a:avLst/>
            </a:prstGeom>
          </p:spPr>
        </p:pic>
      </p:grp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17B5A23D-700B-DA26-F892-852F6F234672}"/>
              </a:ext>
            </a:extLst>
          </p:cNvPr>
          <p:cNvCxnSpPr>
            <a:cxnSpLocks/>
          </p:cNvCxnSpPr>
          <p:nvPr/>
        </p:nvCxnSpPr>
        <p:spPr>
          <a:xfrm>
            <a:off x="2033048" y="-564980"/>
            <a:ext cx="760730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5A357383-903F-FEC0-D3B4-B85B03C227C9}"/>
              </a:ext>
            </a:extLst>
          </p:cNvPr>
          <p:cNvSpPr txBox="1"/>
          <p:nvPr/>
        </p:nvSpPr>
        <p:spPr>
          <a:xfrm>
            <a:off x="771525" y="366455"/>
            <a:ext cx="106489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  <a:latin typeface="Bell MT" panose="02020503060305020303" pitchFamily="18" charset="0"/>
                <a:ea typeface="Batang" panose="02030600000101010101" pitchFamily="18" charset="-127"/>
              </a:rPr>
              <a:t>Céljaink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2992672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9CDFB6-2779-4C11-B722-864FDE41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  <a:latin typeface="Bell MT" panose="02020503060305020303" pitchFamily="18" charset="0"/>
                <a:ea typeface="Batang" panose="02030600000101010101" pitchFamily="18" charset="-127"/>
              </a:rPr>
              <a:t>Mit is csinálunk pontosan?</a:t>
            </a:r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987BEE06-2034-8287-8DEB-429C54832D2F}"/>
              </a:ext>
            </a:extLst>
          </p:cNvPr>
          <p:cNvGrpSpPr/>
          <p:nvPr/>
        </p:nvGrpSpPr>
        <p:grpSpPr>
          <a:xfrm>
            <a:off x="607505" y="2192522"/>
            <a:ext cx="7931729" cy="1661993"/>
            <a:chOff x="577271" y="2051014"/>
            <a:chExt cx="7931729" cy="1661993"/>
          </a:xfrm>
        </p:grpSpPr>
        <p:pic>
          <p:nvPicPr>
            <p:cNvPr id="5" name="Ábra 4" descr="Méretre alakítás és szabászat egyszínű kitöltéssel">
              <a:extLst>
                <a:ext uri="{FF2B5EF4-FFF2-40B4-BE49-F238E27FC236}">
                  <a16:creationId xmlns:a16="http://schemas.microsoft.com/office/drawing/2014/main" id="{ECC2AC3F-AC0A-00E0-74AB-6927C21BB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7271" y="2340047"/>
              <a:ext cx="523226" cy="523226"/>
            </a:xfrm>
            <a:prstGeom prst="rect">
              <a:avLst/>
            </a:prstGeom>
          </p:spPr>
        </p:pic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5621942D-A237-AC93-9E9A-9253D4785F9B}"/>
                </a:ext>
              </a:extLst>
            </p:cNvPr>
            <p:cNvSpPr txBox="1"/>
            <p:nvPr/>
          </p:nvSpPr>
          <p:spPr>
            <a:xfrm>
              <a:off x="1100497" y="2051014"/>
              <a:ext cx="7408503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Minél több kézműves magán- vagy esetleg kisebb vállalkozásoknak termekéit megvenni, árusítani</a:t>
              </a:r>
            </a:p>
            <a:p>
              <a:endParaRPr lang="hu-HU" dirty="0"/>
            </a:p>
          </p:txBody>
        </p:sp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3DE9C25A-4AE7-BB1C-00A2-4518E141540B}"/>
              </a:ext>
            </a:extLst>
          </p:cNvPr>
          <p:cNvGrpSpPr/>
          <p:nvPr/>
        </p:nvGrpSpPr>
        <p:grpSpPr>
          <a:xfrm>
            <a:off x="607505" y="3944057"/>
            <a:ext cx="7468972" cy="526215"/>
            <a:chOff x="577271" y="3571153"/>
            <a:chExt cx="7468972" cy="526215"/>
          </a:xfrm>
        </p:grpSpPr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2F474AB5-2179-FF90-BEB5-290355681F1E}"/>
                </a:ext>
              </a:extLst>
            </p:cNvPr>
            <p:cNvSpPr txBox="1"/>
            <p:nvPr/>
          </p:nvSpPr>
          <p:spPr>
            <a:xfrm>
              <a:off x="1100497" y="3571153"/>
              <a:ext cx="6945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Támogatni és fejleszteni őket</a:t>
              </a:r>
            </a:p>
          </p:txBody>
        </p:sp>
        <p:pic>
          <p:nvPicPr>
            <p:cNvPr id="8" name="Ábra 7" descr="Méretre alakítás és szabászat egyszínű kitöltéssel">
              <a:extLst>
                <a:ext uri="{FF2B5EF4-FFF2-40B4-BE49-F238E27FC236}">
                  <a16:creationId xmlns:a16="http://schemas.microsoft.com/office/drawing/2014/main" id="{7082B425-AA34-8A67-E4F6-C15F8709F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7271" y="3574142"/>
              <a:ext cx="523226" cy="523226"/>
            </a:xfrm>
            <a:prstGeom prst="rect">
              <a:avLst/>
            </a:prstGeom>
          </p:spPr>
        </p:pic>
      </p:grp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3D27C441-2D11-33A1-943B-EEEDA0484116}"/>
              </a:ext>
            </a:extLst>
          </p:cNvPr>
          <p:cNvCxnSpPr>
            <a:cxnSpLocks/>
          </p:cNvCxnSpPr>
          <p:nvPr/>
        </p:nvCxnSpPr>
        <p:spPr>
          <a:xfrm>
            <a:off x="2322286" y="1601145"/>
            <a:ext cx="7692571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ím 1">
            <a:extLst>
              <a:ext uri="{FF2B5EF4-FFF2-40B4-BE49-F238E27FC236}">
                <a16:creationId xmlns:a16="http://schemas.microsoft.com/office/drawing/2014/main" id="{2BE00FCB-161B-8880-78B5-03BB5563D6E8}"/>
              </a:ext>
            </a:extLst>
          </p:cNvPr>
          <p:cNvSpPr txBox="1">
            <a:spLocks/>
          </p:cNvSpPr>
          <p:nvPr/>
        </p:nvSpPr>
        <p:spPr>
          <a:xfrm>
            <a:off x="838200" y="-16088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6000" b="1">
                <a:solidFill>
                  <a:schemeClr val="bg1"/>
                </a:solidFill>
                <a:latin typeface="Bell MT" panose="02020503060305020303" pitchFamily="18" charset="0"/>
                <a:ea typeface="Batang" panose="02030600000101010101" pitchFamily="18" charset="-127"/>
              </a:rPr>
              <a:t>Vállalkozási formánk</a:t>
            </a:r>
            <a:endParaRPr lang="hu-HU" sz="6000" b="1" dirty="0">
              <a:solidFill>
                <a:schemeClr val="bg1"/>
              </a:solidFill>
              <a:latin typeface="Bell MT" panose="02020503060305020303" pitchFamily="18" charset="0"/>
              <a:ea typeface="Batang" panose="02030600000101010101" pitchFamily="18" charset="-127"/>
            </a:endParaRPr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37793882-84B6-1513-7EC7-FAC04CE41D4A}"/>
              </a:ext>
            </a:extLst>
          </p:cNvPr>
          <p:cNvCxnSpPr>
            <a:cxnSpLocks/>
          </p:cNvCxnSpPr>
          <p:nvPr/>
        </p:nvCxnSpPr>
        <p:spPr>
          <a:xfrm>
            <a:off x="3251200" y="-445370"/>
            <a:ext cx="5907314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3F281CAB-6D43-2087-F71D-A4E23C1A1E4E}"/>
              </a:ext>
            </a:extLst>
          </p:cNvPr>
          <p:cNvSpPr txBox="1"/>
          <p:nvPr/>
        </p:nvSpPr>
        <p:spPr>
          <a:xfrm>
            <a:off x="13258800" y="4834235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u-HU" sz="32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Tőkeemelés</a:t>
            </a:r>
            <a:r>
              <a:rPr lang="hu-HU" sz="3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– segítségével új tulajdonosok/részvényesek bevonása, ezáltal vállalkozásunk bővítése és fejlesztése.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1871894A-C5FD-5C8C-8936-665BB5ECB5F2}"/>
              </a:ext>
            </a:extLst>
          </p:cNvPr>
          <p:cNvSpPr txBox="1"/>
          <p:nvPr/>
        </p:nvSpPr>
        <p:spPr>
          <a:xfrm>
            <a:off x="-11557000" y="1787247"/>
            <a:ext cx="10515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u-HU" sz="3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Korlátolt felelősségű társaságot (Kft) szeretnénk alapítani, melynek a törzstőkéje 5 000 000 Forint.</a:t>
            </a:r>
          </a:p>
          <a:p>
            <a:pPr marL="0" indent="0">
              <a:buNone/>
            </a:pPr>
            <a:r>
              <a:rPr lang="hu-HU" sz="3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Kevesebb kockázattal állunk szemben</a:t>
            </a:r>
            <a:r>
              <a:rPr lang="hu-HU" sz="3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sym typeface="Webdings" panose="05030102010509060703" pitchFamily="18" charset="2"/>
              </a:rPr>
              <a:t> </a:t>
            </a:r>
            <a:r>
              <a:rPr lang="hu-HU" sz="3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elválasztja a saját és a társaság vagyonát. Ez nagy jogi védelmet biztosít számunkra is, vállalkozóinkra és magánembereinkre is nézve.</a:t>
            </a:r>
          </a:p>
        </p:txBody>
      </p:sp>
    </p:spTree>
    <p:extLst>
      <p:ext uri="{BB962C8B-B14F-4D97-AF65-F5344CB8AC3E}">
        <p14:creationId xmlns:p14="http://schemas.microsoft.com/office/powerpoint/2010/main" val="3585744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D74547-5FA4-4490-936B-3A23B7EF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  <a:latin typeface="Bell MT" panose="02020503060305020303" pitchFamily="18" charset="0"/>
                <a:ea typeface="Batang" panose="02030600000101010101" pitchFamily="18" charset="-127"/>
              </a:rPr>
              <a:t>Vállalkozási formánk</a:t>
            </a:r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7E4400F3-D64B-6571-2673-C7F259CC888D}"/>
              </a:ext>
            </a:extLst>
          </p:cNvPr>
          <p:cNvCxnSpPr>
            <a:cxnSpLocks/>
          </p:cNvCxnSpPr>
          <p:nvPr/>
        </p:nvCxnSpPr>
        <p:spPr>
          <a:xfrm>
            <a:off x="3142343" y="1601145"/>
            <a:ext cx="5907314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>
            <a:extLst>
              <a:ext uri="{FF2B5EF4-FFF2-40B4-BE49-F238E27FC236}">
                <a16:creationId xmlns:a16="http://schemas.microsoft.com/office/drawing/2014/main" id="{9DD617A9-2593-715D-5D86-6CE2ABD44570}"/>
              </a:ext>
            </a:extLst>
          </p:cNvPr>
          <p:cNvSpPr txBox="1"/>
          <p:nvPr/>
        </p:nvSpPr>
        <p:spPr>
          <a:xfrm>
            <a:off x="838200" y="4834235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u-HU" sz="32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Tőkeemelés</a:t>
            </a:r>
            <a:r>
              <a:rPr lang="hu-HU" sz="3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– segítségével új tulajdonosok/részvényesek bevonása, ezáltal vállalkozásunk bővítése és fejlesztése.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C4B6332-AF95-2A82-B571-642F9D2188C9}"/>
              </a:ext>
            </a:extLst>
          </p:cNvPr>
          <p:cNvSpPr txBox="1"/>
          <p:nvPr/>
        </p:nvSpPr>
        <p:spPr>
          <a:xfrm>
            <a:off x="838200" y="1787247"/>
            <a:ext cx="10515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u-HU" sz="3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Korlátolt felelősségű társaságot (Kft) szeretnénk alapítani, melynek a törzstőkéje 5 000 000 Forint.</a:t>
            </a:r>
          </a:p>
          <a:p>
            <a:pPr marL="0" indent="0">
              <a:buNone/>
            </a:pPr>
            <a:r>
              <a:rPr lang="hu-HU" sz="3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Kevesebb kockázattal állunk szemben</a:t>
            </a:r>
            <a:r>
              <a:rPr lang="hu-HU" sz="3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sym typeface="Webdings" panose="05030102010509060703" pitchFamily="18" charset="2"/>
              </a:rPr>
              <a:t> </a:t>
            </a:r>
            <a:r>
              <a:rPr lang="hu-HU" sz="3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elválasztja a saját és a társaság vagyonát. Ez nagy jogi védelmet biztosít számunkra is, vállalkozóinkra és magánembereinkre is nézve.</a:t>
            </a:r>
          </a:p>
        </p:txBody>
      </p:sp>
    </p:spTree>
    <p:extLst>
      <p:ext uri="{BB962C8B-B14F-4D97-AF65-F5344CB8AC3E}">
        <p14:creationId xmlns:p14="http://schemas.microsoft.com/office/powerpoint/2010/main" val="302693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10A791-9432-4F6B-92F8-5C57038D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  <a:latin typeface="Bell MT" panose="02020503060305020303" pitchFamily="18" charset="0"/>
                <a:ea typeface="Batang" panose="02030600000101010101" pitchFamily="18" charset="-127"/>
              </a:rPr>
              <a:t>Cégalapítók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6A40FC-14CE-43F2-971F-2878926E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Horváth Dániel</a:t>
            </a:r>
          </a:p>
          <a:p>
            <a:r>
              <a:rPr lang="hu-HU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Biró</a:t>
            </a:r>
            <a:r>
              <a:rPr lang="hu-HU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Boglárka</a:t>
            </a:r>
          </a:p>
          <a:p>
            <a:r>
              <a:rPr lang="hu-HU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Küzmös</a:t>
            </a:r>
            <a:r>
              <a:rPr lang="hu-HU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Áron Levente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D02145D8-A85E-ADF1-5ABB-8BEEAC13D850}"/>
              </a:ext>
            </a:extLst>
          </p:cNvPr>
          <p:cNvCxnSpPr>
            <a:cxnSpLocks/>
          </p:cNvCxnSpPr>
          <p:nvPr/>
        </p:nvCxnSpPr>
        <p:spPr>
          <a:xfrm>
            <a:off x="4610100" y="1601145"/>
            <a:ext cx="298450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514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79FE26-852E-4FCC-B267-49BBD117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  <a:latin typeface="Bell MT" panose="02020503060305020303" pitchFamily="18" charset="0"/>
              </a:rPr>
              <a:t>Iroda bemutatása</a:t>
            </a:r>
          </a:p>
        </p:txBody>
      </p:sp>
      <p:pic>
        <p:nvPicPr>
          <p:cNvPr id="5" name="Tartalom helye 4" descr="A képen szöveg, diagram, sor, Betűtípus látható&#10;&#10;Automatikusan generált leírás">
            <a:extLst>
              <a:ext uri="{FF2B5EF4-FFF2-40B4-BE49-F238E27FC236}">
                <a16:creationId xmlns:a16="http://schemas.microsoft.com/office/drawing/2014/main" id="{C375B976-E34D-99A1-6E50-7F981795B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39" y="1700213"/>
            <a:ext cx="2885022" cy="4351338"/>
          </a:xfrm>
        </p:spPr>
      </p:pic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EDE4B78C-2340-D1CC-3F4A-0F56C37CCD06}"/>
              </a:ext>
            </a:extLst>
          </p:cNvPr>
          <p:cNvCxnSpPr>
            <a:cxnSpLocks/>
          </p:cNvCxnSpPr>
          <p:nvPr/>
        </p:nvCxnSpPr>
        <p:spPr>
          <a:xfrm>
            <a:off x="3595161" y="1601145"/>
            <a:ext cx="5002739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19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15188C-EC36-49E9-95B1-1C382A38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Bell MT" panose="02020503060305020303" pitchFamily="18" charset="0"/>
              </a:rPr>
              <a:t>Tevékenységi köreink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46AB0C-65AB-4B2B-B6F0-7DDA6F7F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Áron, menedzser és pénztáros</a:t>
            </a:r>
          </a:p>
          <a:p>
            <a:r>
              <a:rPr lang="hu-HU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Dani, marketinges, kézművesekkel állapodás</a:t>
            </a:r>
          </a:p>
          <a:p>
            <a:r>
              <a:rPr lang="hu-HU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Bogi, ötlet feltaláló, kézművesek felkeresése/állapodás, rendelésekért felelős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E7F60033-C219-E842-50BA-15ECBA1AD01C}"/>
              </a:ext>
            </a:extLst>
          </p:cNvPr>
          <p:cNvCxnSpPr>
            <a:cxnSpLocks/>
          </p:cNvCxnSpPr>
          <p:nvPr/>
        </p:nvCxnSpPr>
        <p:spPr>
          <a:xfrm>
            <a:off x="3898900" y="1601145"/>
            <a:ext cx="447040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97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DF0327-8E54-459F-9F78-CD48C292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365125"/>
            <a:ext cx="11315700" cy="1325563"/>
          </a:xfrm>
        </p:spPr>
        <p:txBody>
          <a:bodyPr>
            <a:normAutofit fontScale="90000"/>
          </a:bodyPr>
          <a:lstStyle/>
          <a:p>
            <a:r>
              <a:rPr lang="hu-HU" sz="5400" b="1" dirty="0">
                <a:solidFill>
                  <a:schemeClr val="bg1"/>
                </a:solidFill>
                <a:latin typeface="Bell MT" panose="02020503060305020303" pitchFamily="18" charset="0"/>
              </a:rPr>
              <a:t>Miért pont mi és további elképzeléseink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E5132D-8200-4530-92DB-401BE81A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Minél több kézművessel szeretnénk együttműködni</a:t>
            </a:r>
          </a:p>
          <a:p>
            <a:r>
              <a:rPr lang="hu-HU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Ha visszatér a befektetett pénzünk, szeretnénk még egy (vagy esetleg több) boltot nyitni</a:t>
            </a:r>
          </a:p>
          <a:p>
            <a:r>
              <a:rPr lang="hu-HU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Továbbiakban alkalmazottakat felvenni</a:t>
            </a:r>
          </a:p>
          <a:p>
            <a:endParaRPr lang="hu-HU" dirty="0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D34B888A-4994-8B95-42E6-2EED1A626464}"/>
              </a:ext>
            </a:extLst>
          </p:cNvPr>
          <p:cNvCxnSpPr>
            <a:cxnSpLocks/>
          </p:cNvCxnSpPr>
          <p:nvPr/>
        </p:nvCxnSpPr>
        <p:spPr>
          <a:xfrm>
            <a:off x="1155700" y="1601145"/>
            <a:ext cx="984250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1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344</Words>
  <Application>Microsoft Office PowerPoint</Application>
  <PresentationFormat>Szélesvásznú</PresentationFormat>
  <Paragraphs>46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Batang</vt:lpstr>
      <vt:lpstr>Arial</vt:lpstr>
      <vt:lpstr>Bell MT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Mit is csinálunk pontosan?</vt:lpstr>
      <vt:lpstr>Vállalkozási formánk</vt:lpstr>
      <vt:lpstr>Cégalapítók</vt:lpstr>
      <vt:lpstr>Iroda bemutatása</vt:lpstr>
      <vt:lpstr>Tevékenységi köreink</vt:lpstr>
      <vt:lpstr>Miért pont mi és további elképzeléseink</vt:lpstr>
      <vt:lpstr>Köszönjük a figyelmet!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</dc:title>
  <dc:creator>Suli</dc:creator>
  <cp:lastModifiedBy>Bogi Biro</cp:lastModifiedBy>
  <cp:revision>25</cp:revision>
  <dcterms:created xsi:type="dcterms:W3CDTF">2023-12-15T09:38:06Z</dcterms:created>
  <dcterms:modified xsi:type="dcterms:W3CDTF">2023-12-17T20:40:10Z</dcterms:modified>
</cp:coreProperties>
</file>