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58" r:id="rId7"/>
    <p:sldId id="259" r:id="rId8"/>
    <p:sldId id="263" r:id="rId9"/>
    <p:sldId id="264" r:id="rId10"/>
    <p:sldId id="276" r:id="rId11"/>
    <p:sldId id="265" r:id="rId12"/>
    <p:sldId id="266" r:id="rId13"/>
    <p:sldId id="268"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9/29/2025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9/29/2025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lakshmi-swetha-narapuram-01463b286" TargetMode="External"/><Relationship Id="rId7" Type="http://schemas.openxmlformats.org/officeDocument/2006/relationships/image" Target="../media/image5.jpeg"/><Relationship Id="rId2" Type="http://schemas.openxmlformats.org/officeDocument/2006/relationships/hyperlink" Target="mailto:lakshmiswetha0048@gmail.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List Of Political Parties Participated During-2024</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https://www.data.gov.in/resource/list-political-parties-participated-during-2024</a:t>
            </a:r>
            <a:br>
              <a:rPr lang="en-IN" sz="2000" dirty="0">
                <a:latin typeface="Androgyne" panose="05080000000003050000" pitchFamily="82" charset="0"/>
              </a:rPr>
            </a:br>
            <a:r>
              <a:rPr lang="en-IN" sz="2000" dirty="0">
                <a:latin typeface="Androgyne" panose="05080000000003050000" pitchFamily="82" charset="0"/>
              </a:rPr>
              <a:t>Dataset: PoliticalParties.csv</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i="0" dirty="0">
                <a:effectLst/>
                <a:latin typeface="Androgyne" panose="05080000000003050000" pitchFamily="82" charset="0"/>
                <a:hlinkClick r:id="rId2"/>
              </a:rPr>
              <a:t>lakshmiswetha0048@gmail.com</a:t>
            </a:r>
            <a:br>
              <a:rPr lang="en-US" sz="2000" i="0" dirty="0">
                <a:effectLst/>
                <a:latin typeface="Androgyne" panose="05080000000003050000" pitchFamily="82" charset="0"/>
              </a:rPr>
            </a:br>
            <a:r>
              <a:rPr lang="en-US" sz="2000" dirty="0">
                <a:latin typeface="Androgyne" panose="05080000000003050000" pitchFamily="82" charset="0"/>
              </a:rPr>
              <a:t>Phone : 8919052265</a:t>
            </a:r>
            <a:br>
              <a:rPr lang="en-US" sz="2000" dirty="0">
                <a:latin typeface="Androgyne" panose="05080000000003050000" pitchFamily="82" charset="0"/>
              </a:rPr>
            </a:br>
            <a:r>
              <a:rPr lang="en-US" sz="2000" dirty="0">
                <a:latin typeface="Androgyne" panose="05080000000003050000" pitchFamily="82" charset="0"/>
              </a:rPr>
              <a:t>LinkedIn : </a:t>
            </a:r>
            <a:r>
              <a:rPr lang="en-US" sz="2000" dirty="0">
                <a:latin typeface="Androgyne" panose="05080000000003050000" pitchFamily="82" charset="0"/>
                <a:hlinkClick r:id="rId3"/>
              </a:rPr>
              <a:t>https://www.linkedin.com/in/lakshmi-swetha-narapuram-01463b286</a:t>
            </a:r>
            <a:endParaRPr sz="2000" u="sng" dirty="0">
              <a:solidFill>
                <a:srgbClr val="00B0F0"/>
              </a:solidFill>
              <a:latin typeface="Androgyne" panose="05080000000003050000"/>
              <a:cs typeface="Times New Roman" panose="02020603050405020304" pitchFamily="18"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279912" y="6453402"/>
            <a:ext cx="3785419" cy="369332"/>
          </a:xfrm>
          <a:prstGeom prst="rect">
            <a:avLst/>
          </a:prstGeom>
          <a:noFill/>
        </p:spPr>
        <p:txBody>
          <a:bodyPr wrap="square" rtlCol="0">
            <a:spAutoFit/>
          </a:bodyPr>
          <a:lstStyle/>
          <a:p>
            <a:r>
              <a:rPr lang="en-US">
                <a:latin typeface="Androgyne" panose="05080000000003050000" pitchFamily="82" charset="0"/>
              </a:rPr>
              <a:t>N.LAKSHMI SWETHA</a:t>
            </a:r>
            <a:endParaRPr lang="en-IN" dirty="0">
              <a:latin typeface="Androgyne" panose="05080000000003050000" pitchFamily="82" charset="0"/>
            </a:endParaRP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830997"/>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List Of Political Parties Participated during 2024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5"/>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6"/>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74-49D2-B29C-D332-2F14A794D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24E53-8B01-12B2-4FF8-4139A92BF3D0}"/>
              </a:ext>
            </a:extLst>
          </p:cNvPr>
          <p:cNvSpPr>
            <a:spLocks noGrp="1"/>
          </p:cNvSpPr>
          <p:nvPr>
            <p:ph type="title"/>
          </p:nvPr>
        </p:nvSpPr>
        <p:spPr>
          <a:xfrm>
            <a:off x="442452" y="286604"/>
            <a:ext cx="8465574" cy="1450757"/>
          </a:xfrm>
        </p:spPr>
        <p:txBody>
          <a:bodyPr>
            <a:normAutofit/>
          </a:bodyPr>
          <a:lstStyle/>
          <a:p>
            <a:pPr algn="ctr"/>
            <a:r>
              <a:rPr lang="en-US" dirty="0">
                <a:latin typeface="Androgyne" panose="05080000000003050000" pitchFamily="82" charset="0"/>
              </a:rPr>
              <a:t>Top Longest Party Names</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6E4AC94D-D6A3-3D5D-8E01-28D618727FE1}"/>
              </a:ext>
            </a:extLst>
          </p:cNvPr>
          <p:cNvSpPr>
            <a:spLocks noChangeArrowheads="1"/>
          </p:cNvSpPr>
          <p:nvPr/>
        </p:nvSpPr>
        <p:spPr bwMode="auto">
          <a:xfrm rot="10800000" flipV="1">
            <a:off x="634180" y="5213684"/>
            <a:ext cx="78756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a:latin typeface="Androgyne" panose="05080000000003050000"/>
              </a:rPr>
              <a:t>The longest party name belongs to the Communist Party of India (Marxist-Leninist) (Liberation), with a length exceeding 55 characters.All of the top 10 longest party names are significantly long, with all names exceeding 45 characters in length.The lengths among the top 10 are clustered together, ranging from approximately 45 to 57 characters, indicating that the longest names are all of comparable size.</a:t>
            </a:r>
            <a:endParaRPr lang="en-US" sz="1400" dirty="0">
              <a:latin typeface="Androgyne" panose="05080000000003050000"/>
            </a:endParaRPr>
          </a:p>
        </p:txBody>
      </p:sp>
      <p:pic>
        <p:nvPicPr>
          <p:cNvPr id="5" name="Picture 4">
            <a:extLst>
              <a:ext uri="{FF2B5EF4-FFF2-40B4-BE49-F238E27FC236}">
                <a16:creationId xmlns:a16="http://schemas.microsoft.com/office/drawing/2014/main" id="{01B528F8-2E69-3811-B79C-41C44D3BA9BC}"/>
              </a:ext>
            </a:extLst>
          </p:cNvPr>
          <p:cNvPicPr>
            <a:picLocks noChangeAspect="1"/>
          </p:cNvPicPr>
          <p:nvPr/>
        </p:nvPicPr>
        <p:blipFill>
          <a:blip r:embed="rId2"/>
          <a:stretch>
            <a:fillRect/>
          </a:stretch>
        </p:blipFill>
        <p:spPr>
          <a:xfrm>
            <a:off x="2321676" y="1952488"/>
            <a:ext cx="3587512" cy="3168152"/>
          </a:xfrm>
          <a:prstGeom prst="rect">
            <a:avLst/>
          </a:prstGeom>
        </p:spPr>
      </p:pic>
      <p:pic>
        <p:nvPicPr>
          <p:cNvPr id="4" name="Picture 3">
            <a:extLst>
              <a:ext uri="{FF2B5EF4-FFF2-40B4-BE49-F238E27FC236}">
                <a16:creationId xmlns:a16="http://schemas.microsoft.com/office/drawing/2014/main" id="{75F5CAE5-22C7-18CF-D453-86237A922DE1}"/>
              </a:ext>
            </a:extLst>
          </p:cNvPr>
          <p:cNvPicPr>
            <a:picLocks noChangeAspect="1"/>
          </p:cNvPicPr>
          <p:nvPr/>
        </p:nvPicPr>
        <p:blipFill>
          <a:blip r:embed="rId3"/>
          <a:stretch>
            <a:fillRect/>
          </a:stretch>
        </p:blipFill>
        <p:spPr>
          <a:xfrm>
            <a:off x="1933206" y="1830404"/>
            <a:ext cx="5277587" cy="3290235"/>
          </a:xfrm>
          <a:prstGeom prst="rect">
            <a:avLst/>
          </a:prstGeom>
        </p:spPr>
      </p:pic>
    </p:spTree>
    <p:extLst>
      <p:ext uri="{BB962C8B-B14F-4D97-AF65-F5344CB8AC3E}">
        <p14:creationId xmlns:p14="http://schemas.microsoft.com/office/powerpoint/2010/main" val="11502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pPr algn="ctr"/>
            <a:r>
              <a:rPr lang="en-US" sz="4400" dirty="0">
                <a:latin typeface="Androgyne" panose="05080000000003050000" pitchFamily="82" charset="0"/>
              </a:rPr>
              <a:t>Common Words In Party Names</a:t>
            </a:r>
            <a:endParaRPr sz="4400"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5760" y="4961270"/>
            <a:ext cx="754669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altLang="en-US" sz="1400">
                <a:latin typeface="Androgyne" panose="05080000000003050000"/>
              </a:rPr>
              <a:t>The word "Party" is by far the most common word, appearing over 500 times, which is more than seven times the count of the next most frequent word.The words "Rashtriya" and "India" are the next most common, with counts of around 70 and 60 respectively, forming a small secondary cluster.The remaining words in the top 10, such as "Dal," "Samaj," "Bhartiya," "Bharat," "Bharatiya," "National," and "Jan," all appear with low and relatively similar frequencies, ranging from approximately 30 to 50.</a:t>
            </a:r>
            <a:endParaRPr kumimoji="0" lang="en-US" altLang="en-US" sz="1400" b="0" i="0" u="none" strike="noStrike" cap="none" normalizeH="0" baseline="0" dirty="0">
              <a:ln>
                <a:noFill/>
              </a:ln>
              <a:solidFill>
                <a:schemeClr val="tx1"/>
              </a:solidFill>
              <a:effectLst/>
              <a:latin typeface="Androgyne" panose="05080000000003050000"/>
            </a:endParaRPr>
          </a:p>
        </p:txBody>
      </p:sp>
      <p:pic>
        <p:nvPicPr>
          <p:cNvPr id="5" name="Picture 4">
            <a:extLst>
              <a:ext uri="{FF2B5EF4-FFF2-40B4-BE49-F238E27FC236}">
                <a16:creationId xmlns:a16="http://schemas.microsoft.com/office/drawing/2014/main" id="{5CDE17A0-106F-147F-307D-5E428DF5D6BF}"/>
              </a:ext>
            </a:extLst>
          </p:cNvPr>
          <p:cNvPicPr>
            <a:picLocks noChangeAspect="1"/>
          </p:cNvPicPr>
          <p:nvPr/>
        </p:nvPicPr>
        <p:blipFill>
          <a:blip r:embed="rId2"/>
          <a:stretch>
            <a:fillRect/>
          </a:stretch>
        </p:blipFill>
        <p:spPr>
          <a:xfrm>
            <a:off x="2123766" y="1949219"/>
            <a:ext cx="4442091" cy="2907915"/>
          </a:xfrm>
          <a:prstGeom prst="rect">
            <a:avLst/>
          </a:prstGeom>
        </p:spPr>
      </p:pic>
      <p:pic>
        <p:nvPicPr>
          <p:cNvPr id="4" name="Picture 3">
            <a:extLst>
              <a:ext uri="{FF2B5EF4-FFF2-40B4-BE49-F238E27FC236}">
                <a16:creationId xmlns:a16="http://schemas.microsoft.com/office/drawing/2014/main" id="{CD19E6C0-710D-A516-99EE-F76FA12C2A3E}"/>
              </a:ext>
            </a:extLst>
          </p:cNvPr>
          <p:cNvPicPr>
            <a:picLocks noChangeAspect="1"/>
          </p:cNvPicPr>
          <p:nvPr/>
        </p:nvPicPr>
        <p:blipFill>
          <a:blip r:embed="rId3"/>
          <a:stretch>
            <a:fillRect/>
          </a:stretch>
        </p:blipFill>
        <p:spPr>
          <a:xfrm>
            <a:off x="1837943" y="1847629"/>
            <a:ext cx="5468113" cy="3162741"/>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pPr algn="ctr"/>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609600" y="2379632"/>
            <a:ext cx="7924800" cy="3416320"/>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Structure and Size: </a:t>
            </a:r>
            <a:r>
              <a:rPr lang="en-US" altLang="en-US" dirty="0">
                <a:latin typeface="Times New Roman" panose="02020603050405020304" pitchFamily="18" charset="0"/>
                <a:cs typeface="Times New Roman" panose="02020603050405020304" pitchFamily="18" charset="0"/>
              </a:rPr>
              <a:t>The dataset contains 745 entries and 5 columns, with no missing values across any of the columns.</a:t>
            </a:r>
          </a:p>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Key Columns and Data Types</a:t>
            </a:r>
            <a:r>
              <a:rPr lang="en-US" altLang="en-US" u="sng"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All columns, except for the serial number, are stored as strings (object type):</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Party Name: </a:t>
            </a:r>
            <a:r>
              <a:rPr lang="en-US" altLang="en-US" dirty="0">
                <a:latin typeface="Times New Roman" panose="02020603050405020304" pitchFamily="18" charset="0"/>
                <a:cs typeface="Times New Roman" panose="02020603050405020304" pitchFamily="18" charset="0"/>
              </a:rPr>
              <a:t>The full name of the political party.</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Abbreviation: </a:t>
            </a:r>
            <a:r>
              <a:rPr lang="en-US" altLang="en-US" dirty="0">
                <a:latin typeface="Times New Roman" panose="02020603050405020304" pitchFamily="18" charset="0"/>
                <a:cs typeface="Times New Roman" panose="02020603050405020304" pitchFamily="18" charset="0"/>
              </a:rPr>
              <a:t>The acronym or short form of the party </a:t>
            </a:r>
            <a:r>
              <a:rPr lang="en-US" altLang="en-US" dirty="0" err="1">
                <a:latin typeface="Times New Roman" panose="02020603050405020304" pitchFamily="18" charset="0"/>
                <a:cs typeface="Times New Roman" panose="02020603050405020304" pitchFamily="18" charset="0"/>
              </a:rPr>
              <a:t>name.Party</a:t>
            </a:r>
            <a:r>
              <a:rPr lang="en-US" altLang="en-US" dirty="0">
                <a:latin typeface="Times New Roman" panose="02020603050405020304" pitchFamily="18" charset="0"/>
                <a:cs typeface="Times New Roman" panose="02020603050405020304" pitchFamily="18" charset="0"/>
              </a:rPr>
              <a:t> </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Symbol: </a:t>
            </a:r>
            <a:r>
              <a:rPr lang="en-US" altLang="en-US" dirty="0">
                <a:latin typeface="Times New Roman" panose="02020603050405020304" pitchFamily="18" charset="0"/>
                <a:cs typeface="Times New Roman" panose="02020603050405020304" pitchFamily="18" charset="0"/>
              </a:rPr>
              <a:t>The symbol officially associated with the party (e.g., 'Lotus', 'Hand’).</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Party Type: </a:t>
            </a:r>
            <a:r>
              <a:rPr lang="en-US" altLang="en-US" dirty="0">
                <a:latin typeface="Times New Roman" panose="02020603050405020304" pitchFamily="18" charset="0"/>
                <a:cs typeface="Times New Roman" panose="02020603050405020304" pitchFamily="18" charset="0"/>
              </a:rPr>
              <a:t>A category indicating the type of party (e.g., 'N' for National, as seen in the initial rows).</a:t>
            </a:r>
          </a:p>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Content</a:t>
            </a:r>
            <a:r>
              <a:rPr lang="en-US" altLang="en-US" dirty="0">
                <a:latin typeface="Times New Roman" panose="02020603050405020304" pitchFamily="18" charset="0"/>
                <a:cs typeface="Times New Roman" panose="02020603050405020304" pitchFamily="18" charset="0"/>
              </a:rPr>
              <a:t>: The data provides foundational information on political entities, which is suitable for text analysis (e.g., word frequency, name length, abbreviation patterns) and categorical analysis of party types and symbols.</a:t>
            </a: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457200" y="413180"/>
            <a:ext cx="8229600" cy="1143000"/>
          </a:xfrm>
        </p:spPr>
        <p:txBody>
          <a:bodyPr/>
          <a:lstStyle/>
          <a:p>
            <a:r>
              <a:rPr lang="en-IN" dirty="0">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575186" y="1828910"/>
            <a:ext cx="8018207" cy="4247317"/>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Symbol Frequency</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ndrogyne" panose="05080000000003050000" pitchFamily="82" charset="0"/>
              </a:rPr>
              <a:t>Analysis of the Party Symbol column shows high repetition of specific symbols, suggesting they are common 'free symbols' made available for lesser-known parties.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The most common symbol is 'Auto-rickshaw' (35 parties).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ndrogyne" panose="05080000000003050000" pitchFamily="82" charset="0"/>
              </a:rPr>
              <a:t>Other highly repeated symbols include '</a:t>
            </a:r>
            <a:r>
              <a:rPr kumimoji="0" lang="en-US" altLang="en-US" sz="1800" b="0" i="0" u="none" strike="noStrike" cap="none" normalizeH="0" baseline="0" dirty="0" err="1">
                <a:ln>
                  <a:noFill/>
                </a:ln>
                <a:solidFill>
                  <a:schemeClr val="tx1"/>
                </a:solidFill>
                <a:effectLst/>
                <a:latin typeface="Androgyne" panose="05080000000003050000" pitchFamily="82" charset="0"/>
              </a:rPr>
              <a:t>Ganna</a:t>
            </a:r>
            <a:r>
              <a:rPr kumimoji="0" lang="en-US" altLang="en-US" sz="1800" b="0" i="0" u="none" strike="noStrike" cap="none" normalizeH="0" baseline="0" dirty="0">
                <a:ln>
                  <a:noFill/>
                </a:ln>
                <a:solidFill>
                  <a:schemeClr val="tx1"/>
                </a:solidFill>
                <a:effectLst/>
                <a:latin typeface="Androgyne" panose="05080000000003050000" pitchFamily="82" charset="0"/>
              </a:rPr>
              <a:t> kisan' (25) and 'Gas cylinder' (24).</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Correlation with Visualizations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ndrogyne" panose="05080000000003050000" pitchFamily="82" charset="0"/>
              </a:rPr>
              <a:t>Party Name Length : </a:t>
            </a:r>
            <a:r>
              <a:rPr kumimoji="0" lang="en-US" altLang="en-US" sz="1800" b="0" i="0" u="none" strike="noStrike" cap="none" normalizeH="0" baseline="0" dirty="0">
                <a:ln>
                  <a:noFill/>
                </a:ln>
                <a:solidFill>
                  <a:schemeClr val="tx1"/>
                </a:solidFill>
                <a:effectLst/>
                <a:latin typeface="Androgyne" panose="05080000000003050000" pitchFamily="82" charset="0"/>
              </a:rPr>
              <a:t>Names are generally short, but the few long names (up to ~57 characters) belong to parties where the name is highly descriptive (e.g., specific communist factions).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Words : </a:t>
            </a:r>
            <a:r>
              <a:rPr kumimoji="0" lang="en-US" altLang="en-US" sz="1800" b="0" i="0" u="none" strike="noStrike" cap="none" normalizeH="0" baseline="0" dirty="0">
                <a:ln>
                  <a:noFill/>
                </a:ln>
                <a:solidFill>
                  <a:schemeClr val="tx1"/>
                </a:solidFill>
                <a:effectLst/>
                <a:latin typeface="Androgyne" panose="05080000000003050000" pitchFamily="82" charset="0"/>
              </a:rPr>
              <a:t>The extreme frequency of the word "Party" (over 500 counts) confirms the descriptive titles of the entries in the Party Name column.</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ndrogyne" panose="05080000000003050000" pitchFamily="82" charset="0"/>
              </a:rPr>
              <a:t>Symbol Categories (Screenshot 146):</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ndrogyne" panose="05080000000003050000" pitchFamily="82" charset="0"/>
              </a:rPr>
              <a:t> The vast majority of symbols being categorized as "Other" (98.3%) directly relates to the diversity and lack of predefined major categories among the 700+ unique symbols.</a:t>
            </a:r>
          </a:p>
        </p:txBody>
      </p:sp>
    </p:spTree>
    <p:extLst>
      <p:ext uri="{BB962C8B-B14F-4D97-AF65-F5344CB8AC3E}">
        <p14:creationId xmlns:p14="http://schemas.microsoft.com/office/powerpoint/2010/main" val="24576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0" y="1964015"/>
            <a:ext cx="8201119" cy="4023360"/>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This comprehensive dataset details the political landscape by listing 745 distinct political parties with attributes including their type, abbreviation, symbol, and name, exhibiting perfect data integrity with no missing values. The analysis reveals a landscape overwhelmingly dominated by localized and smaller groups, as 92.62% of all entries are categorized as Unrecognized ('U') parties, contrasting sharply with the mere 6 National ('N') parties. This fragmentation is also evident in party naming, where the word "Party" is by far the most common term, and in the usage of symbols, which are highly diverse yet frequently shared (like the 'Auto-rickshaw'), suggesting that many political entities rely on generic "free symbols" made available by electoral bodies.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224853" y="2002831"/>
            <a:ext cx="8484432" cy="4023360"/>
          </a:xfrm>
        </p:spPr>
        <p:txBody>
          <a:bodyPr>
            <a:normAutofit/>
          </a:bodyPr>
          <a:lstStyle/>
          <a:p>
            <a:pPr algn="just">
              <a:lnSpc>
                <a:spcPct val="100000"/>
              </a:lnSpc>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Political Parties Analytics 2024</a:t>
            </a:r>
            <a:r>
              <a:rPr lang="en-US" sz="1400" dirty="0">
                <a:latin typeface="Times New Roman" panose="02020603050405020304" pitchFamily="18" charset="0"/>
                <a:cs typeface="Times New Roman" panose="02020603050405020304" pitchFamily="18" charset="0"/>
              </a:rPr>
              <a:t> project focuses on analyzing the dataset of parties that contested in the 2024 elections. The dataset includes essential attributes such as </a:t>
            </a:r>
            <a:r>
              <a:rPr lang="en-US" sz="1400" b="1" dirty="0">
                <a:latin typeface="Times New Roman" panose="02020603050405020304" pitchFamily="18" charset="0"/>
                <a:cs typeface="Times New Roman" panose="02020603050405020304" pitchFamily="18" charset="0"/>
              </a:rPr>
              <a:t>Party Type, Abbreviation, Party Symbol, and Party Name</a:t>
            </a:r>
            <a:r>
              <a:rPr lang="en-US" sz="1400" dirty="0">
                <a:latin typeface="Times New Roman" panose="02020603050405020304" pitchFamily="18" charset="0"/>
                <a:cs typeface="Times New Roman" panose="02020603050405020304" pitchFamily="18" charset="0"/>
              </a:rPr>
              <a:t>, which together provide valuable insights into how political organizations are identified, classified, and represented across India’s democratic landscape.</a:t>
            </a:r>
          </a:p>
          <a:p>
            <a:pPr algn="just">
              <a:lnSpc>
                <a:spcPct val="100000"/>
              </a:lnSpc>
            </a:pPr>
            <a:r>
              <a:rPr lang="en-US" sz="1400" dirty="0">
                <a:latin typeface="Times New Roman" panose="02020603050405020304" pitchFamily="18" charset="0"/>
                <a:cs typeface="Times New Roman" panose="02020603050405020304" pitchFamily="18" charset="0"/>
              </a:rPr>
              <a:t>This analysis aims to highlight the </a:t>
            </a:r>
            <a:r>
              <a:rPr lang="en-US" sz="1400" b="1" dirty="0">
                <a:latin typeface="Times New Roman" panose="02020603050405020304" pitchFamily="18" charset="0"/>
                <a:cs typeface="Times New Roman" panose="02020603050405020304" pitchFamily="18" charset="0"/>
              </a:rPr>
              <a:t>diversity of party structures</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uniqueness of their symbols and abbreviations</a:t>
            </a:r>
            <a:r>
              <a:rPr lang="en-US" sz="1400" dirty="0">
                <a:latin typeface="Times New Roman" panose="02020603050405020304" pitchFamily="18" charset="0"/>
                <a:cs typeface="Times New Roman" panose="02020603050405020304" pitchFamily="18" charset="0"/>
              </a:rPr>
              <a:t>, and the </a:t>
            </a:r>
            <a:r>
              <a:rPr lang="en-US" sz="1400" b="1" dirty="0">
                <a:latin typeface="Times New Roman" panose="02020603050405020304" pitchFamily="18" charset="0"/>
                <a:cs typeface="Times New Roman" panose="02020603050405020304" pitchFamily="18" charset="0"/>
              </a:rPr>
              <a:t>naming patterns</a:t>
            </a:r>
            <a:r>
              <a:rPr lang="en-US" sz="1400" dirty="0">
                <a:latin typeface="Times New Roman" panose="02020603050405020304" pitchFamily="18" charset="0"/>
                <a:cs typeface="Times New Roman" panose="02020603050405020304" pitchFamily="18" charset="0"/>
              </a:rPr>
              <a:t> that reflect historical, cultural, and ideological foundations. By studying parameters like party type distribution, uniqueness of identifiers, name length variation, and symbolic representation, the project uncovers how parties establish their </a:t>
            </a:r>
            <a:r>
              <a:rPr lang="en-US" sz="1400" b="1" dirty="0">
                <a:latin typeface="Times New Roman" panose="02020603050405020304" pitchFamily="18" charset="0"/>
                <a:cs typeface="Times New Roman" panose="02020603050405020304" pitchFamily="18" charset="0"/>
              </a:rPr>
              <a:t>identity and branding</a:t>
            </a:r>
            <a:r>
              <a:rPr lang="en-US" sz="1400" dirty="0">
                <a:latin typeface="Times New Roman" panose="02020603050405020304" pitchFamily="18" charset="0"/>
                <a:cs typeface="Times New Roman" panose="02020603050405020304" pitchFamily="18" charset="0"/>
              </a:rPr>
              <a:t> to appeal to voters.</a:t>
            </a:r>
          </a:p>
          <a:p>
            <a:pPr algn="just">
              <a:lnSpc>
                <a:spcPct val="100000"/>
              </a:lnSpc>
            </a:pPr>
            <a:r>
              <a:rPr lang="en-US" sz="1400" dirty="0">
                <a:latin typeface="Times New Roman" panose="02020603050405020304" pitchFamily="18" charset="0"/>
                <a:cs typeface="Times New Roman" panose="02020603050405020304" pitchFamily="18" charset="0"/>
              </a:rPr>
              <a:t>The study also emphasizes the </a:t>
            </a:r>
            <a:r>
              <a:rPr lang="en-US" sz="1400" b="1" dirty="0">
                <a:latin typeface="Times New Roman" panose="02020603050405020304" pitchFamily="18" charset="0"/>
                <a:cs typeface="Times New Roman" panose="02020603050405020304" pitchFamily="18" charset="0"/>
              </a:rPr>
              <a:t>balance between National and Regional parties</a:t>
            </a:r>
            <a:r>
              <a:rPr lang="en-US" sz="1400" dirty="0">
                <a:latin typeface="Times New Roman" panose="02020603050405020304" pitchFamily="18" charset="0"/>
                <a:cs typeface="Times New Roman" panose="02020603050405020304" pitchFamily="18" charset="0"/>
              </a:rPr>
              <a:t>, which reflects the federal character of India’s democracy. National parties project centralized leadership and large-scale influence, while state and regional parties ensure that </a:t>
            </a:r>
            <a:r>
              <a:rPr lang="en-US" sz="1400" b="1" dirty="0">
                <a:latin typeface="Times New Roman" panose="02020603050405020304" pitchFamily="18" charset="0"/>
                <a:cs typeface="Times New Roman" panose="02020603050405020304" pitchFamily="18" charset="0"/>
              </a:rPr>
              <a:t>local aspirations and identities</a:t>
            </a:r>
            <a:r>
              <a:rPr lang="en-US" sz="1400" dirty="0">
                <a:latin typeface="Times New Roman" panose="02020603050405020304" pitchFamily="18" charset="0"/>
                <a:cs typeface="Times New Roman" panose="02020603050405020304" pitchFamily="18" charset="0"/>
              </a:rPr>
              <a:t> remain part of the political process.</a:t>
            </a:r>
          </a:p>
          <a:p>
            <a:pPr algn="just">
              <a:lnSpc>
                <a:spcPct val="100000"/>
              </a:lnSpc>
            </a:pPr>
            <a:r>
              <a:rPr lang="en-US" sz="1400" dirty="0">
                <a:latin typeface="Times New Roman" panose="02020603050405020304" pitchFamily="18" charset="0"/>
                <a:cs typeface="Times New Roman" panose="02020603050405020304" pitchFamily="18" charset="0"/>
              </a:rPr>
              <a:t>Through structured analysis and visualizations such as bar charts, pie charts, and histograms, this project provides a </a:t>
            </a:r>
            <a:r>
              <a:rPr lang="en-US" sz="1400" b="1" dirty="0">
                <a:latin typeface="Times New Roman" panose="02020603050405020304" pitchFamily="18" charset="0"/>
                <a:cs typeface="Times New Roman" panose="02020603050405020304" pitchFamily="18" charset="0"/>
              </a:rPr>
              <a:t>comprehensive overview of the 2024 electoral landscape</a:t>
            </a:r>
            <a:r>
              <a:rPr lang="en-US" sz="1400" dirty="0">
                <a:latin typeface="Times New Roman" panose="02020603050405020304" pitchFamily="18" charset="0"/>
                <a:cs typeface="Times New Roman" panose="02020603050405020304" pitchFamily="18" charset="0"/>
              </a:rPr>
              <a:t>, offering insights into political competition, representation, and voter recognition strategies.</a:t>
            </a:r>
          </a:p>
          <a:p>
            <a:pPr algn="just">
              <a:lnSpc>
                <a:spcPct val="100000"/>
              </a:lnSpc>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250266"/>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Political Parties Participated in 2024 – Initial Analysis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dataset contains records of 745 political parties across 5 variables, capturing party type, abbreviation, symbol, and official name. The absence of missing values and duplicate entries ensures that the dataset is reliable for electoral analysis.</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1. Party Landscape </a:t>
            </a:r>
            <a:r>
              <a:rPr lang="en-US" sz="1600" b="1" dirty="0" err="1">
                <a:latin typeface="Times New Roman" panose="02020603050405020304" pitchFamily="18" charset="0"/>
                <a:cs typeface="Times New Roman" panose="02020603050405020304" pitchFamily="18" charset="0"/>
              </a:rPr>
              <a:t>Snapshot:</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dataset represents 745 political </a:t>
            </a:r>
            <a:r>
              <a:rPr lang="en-US" sz="1600" dirty="0" err="1">
                <a:latin typeface="Times New Roman" panose="02020603050405020304" pitchFamily="18" charset="0"/>
                <a:cs typeface="Times New Roman" panose="02020603050405020304" pitchFamily="18" charset="0"/>
              </a:rPr>
              <a:t>parties.Types</a:t>
            </a:r>
            <a:r>
              <a:rPr lang="en-US" sz="1600" dirty="0">
                <a:latin typeface="Times New Roman" panose="02020603050405020304" pitchFamily="18" charset="0"/>
                <a:cs typeface="Times New Roman" panose="02020603050405020304" pitchFamily="18" charset="0"/>
              </a:rPr>
              <a:t> of Parties: National, State, and </a:t>
            </a:r>
            <a:r>
              <a:rPr lang="en-US" sz="1600" dirty="0" err="1">
                <a:latin typeface="Times New Roman" panose="02020603050405020304" pitchFamily="18" charset="0"/>
                <a:cs typeface="Times New Roman" panose="02020603050405020304" pitchFamily="18" charset="0"/>
              </a:rPr>
              <a:t>Regional.National</a:t>
            </a:r>
            <a:r>
              <a:rPr lang="en-US" sz="1600" dirty="0">
                <a:latin typeface="Times New Roman" panose="02020603050405020304" pitchFamily="18" charset="0"/>
                <a:cs typeface="Times New Roman" panose="02020603050405020304" pitchFamily="18" charset="0"/>
              </a:rPr>
              <a:t> parties hold greater visibility and influence, while the large number of regional parties reflects India’s federal structure and localized </a:t>
            </a:r>
            <a:r>
              <a:rPr lang="en-US" sz="1600" dirty="0" err="1">
                <a:latin typeface="Times New Roman" panose="02020603050405020304" pitchFamily="18" charset="0"/>
                <a:cs typeface="Times New Roman" panose="02020603050405020304" pitchFamily="18" charset="0"/>
              </a:rPr>
              <a:t>democracy.This</a:t>
            </a:r>
            <a:r>
              <a:rPr lang="en-US" sz="1600" dirty="0">
                <a:latin typeface="Times New Roman" panose="02020603050405020304" pitchFamily="18" charset="0"/>
                <a:cs typeface="Times New Roman" panose="02020603050405020304" pitchFamily="18" charset="0"/>
              </a:rPr>
              <a:t> balance highlights a competitive system, where both centralized and localized forces shape electoral politics.</a:t>
            </a:r>
          </a:p>
          <a:p>
            <a:pPr marL="0" indent="0" algn="just">
              <a:buNone/>
            </a:pPr>
            <a:r>
              <a:rPr lang="en-US" sz="1600" b="1" dirty="0">
                <a:latin typeface="Times New Roman" panose="02020603050405020304" pitchFamily="18" charset="0"/>
                <a:cs typeface="Times New Roman" panose="02020603050405020304" pitchFamily="18" charset="0"/>
              </a:rPr>
              <a:t>2. Party </a:t>
            </a:r>
            <a:r>
              <a:rPr lang="en-US" sz="1600" b="1" dirty="0" err="1">
                <a:latin typeface="Times New Roman" panose="02020603050405020304" pitchFamily="18" charset="0"/>
                <a:cs typeface="Times New Roman" panose="02020603050405020304" pitchFamily="18" charset="0"/>
              </a:rPr>
              <a:t>IdentifiersAbbreviations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Short forms like BJP, INC, AAP, BSP are widely used across ballots, campaigns, and </a:t>
            </a:r>
            <a:r>
              <a:rPr lang="en-US" sz="1600" dirty="0" err="1">
                <a:latin typeface="Times New Roman" panose="02020603050405020304" pitchFamily="18" charset="0"/>
                <a:cs typeface="Times New Roman" panose="02020603050405020304" pitchFamily="18" charset="0"/>
              </a:rPr>
              <a:t>media.Symbols</a:t>
            </a:r>
            <a:r>
              <a:rPr lang="en-US" sz="1600" dirty="0">
                <a:latin typeface="Times New Roman" panose="02020603050405020304" pitchFamily="18" charset="0"/>
                <a:cs typeface="Times New Roman" panose="02020603050405020304" pitchFamily="18" charset="0"/>
              </a:rPr>
              <a:t>: Assigned by the Election Commission for identification, they range </a:t>
            </a:r>
            <a:r>
              <a:rPr lang="en-US" sz="1600" dirty="0" err="1">
                <a:latin typeface="Times New Roman" panose="02020603050405020304" pitchFamily="18" charset="0"/>
                <a:cs typeface="Times New Roman" panose="02020603050405020304" pitchFamily="18" charset="0"/>
              </a:rPr>
              <a:t>from:Animals</a:t>
            </a:r>
            <a:r>
              <a:rPr lang="en-US" sz="1600" dirty="0">
                <a:latin typeface="Times New Roman" panose="02020603050405020304" pitchFamily="18" charset="0"/>
                <a:cs typeface="Times New Roman" panose="02020603050405020304" pitchFamily="18" charset="0"/>
              </a:rPr>
              <a:t> → Elephant, Lion, Tiger (strength and leadership).Objects → Hand, Lotus, Broom (cultural, familiar, and memorable).Tools/Ideological icons → Hammer, Sickle, Star (movements, struggles, ideology).These identifiers are critical, especially in rural areas where literacy may affect name recognition.</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800" b="1" dirty="0">
                <a:latin typeface="Times New Roman" panose="02020603050405020304" pitchFamily="18" charset="0"/>
                <a:cs typeface="Times New Roman" panose="02020603050405020304" pitchFamily="18" charset="0"/>
              </a:rPr>
              <a:t>3. Party Names and </a:t>
            </a:r>
            <a:r>
              <a:rPr lang="en-US" sz="1800" b="1" dirty="0" err="1">
                <a:latin typeface="Times New Roman" panose="02020603050405020304" pitchFamily="18" charset="0"/>
                <a:cs typeface="Times New Roman" panose="02020603050405020304" pitchFamily="18" charset="0"/>
              </a:rPr>
              <a:t>Trends:</a:t>
            </a:r>
            <a:r>
              <a:rPr lang="en-US" sz="1800" dirty="0" err="1">
                <a:latin typeface="Times New Roman" panose="02020603050405020304" pitchFamily="18" charset="0"/>
                <a:cs typeface="Times New Roman" panose="02020603050405020304" pitchFamily="18" charset="0"/>
              </a:rPr>
              <a:t>Length</a:t>
            </a:r>
            <a:r>
              <a:rPr lang="en-US" sz="1800" dirty="0">
                <a:latin typeface="Times New Roman" panose="02020603050405020304" pitchFamily="18" charset="0"/>
                <a:cs typeface="Times New Roman" panose="02020603050405020304" pitchFamily="18" charset="0"/>
              </a:rPr>
              <a:t>: Names vary from short and catchy to long and </a:t>
            </a:r>
            <a:r>
              <a:rPr lang="en-US" sz="1800" dirty="0" err="1">
                <a:latin typeface="Times New Roman" panose="02020603050405020304" pitchFamily="18" charset="0"/>
                <a:cs typeface="Times New Roman" panose="02020603050405020304" pitchFamily="18" charset="0"/>
              </a:rPr>
              <a:t>descriptive.Common</a:t>
            </a:r>
            <a:r>
              <a:rPr lang="en-US" sz="1800" dirty="0">
                <a:latin typeface="Times New Roman" panose="02020603050405020304" pitchFamily="18" charset="0"/>
                <a:cs typeface="Times New Roman" panose="02020603050405020304" pitchFamily="18" charset="0"/>
              </a:rPr>
              <a:t> Words: “Congress”, “Janata”, and “Indian” appear frequently, showing recurring themes in political </a:t>
            </a:r>
            <a:r>
              <a:rPr lang="en-US" sz="1800" dirty="0" err="1">
                <a:latin typeface="Times New Roman" panose="02020603050405020304" pitchFamily="18" charset="0"/>
                <a:cs typeface="Times New Roman" panose="02020603050405020304" pitchFamily="18" charset="0"/>
              </a:rPr>
              <a:t>identity.Alphabetical</a:t>
            </a:r>
            <a:r>
              <a:rPr lang="en-US" sz="1800" dirty="0">
                <a:latin typeface="Times New Roman" panose="02020603050405020304" pitchFamily="18" charset="0"/>
                <a:cs typeface="Times New Roman" panose="02020603050405020304" pitchFamily="18" charset="0"/>
              </a:rPr>
              <a:t> Patterns: Initials like I, B, and C are dominant, pointing to naming conventions tied to national identity and ideology.</a:t>
            </a:r>
          </a:p>
          <a:p>
            <a:pPr algn="just"/>
            <a:r>
              <a:rPr lang="en-US" sz="1800" b="1" dirty="0">
                <a:latin typeface="Times New Roman" panose="02020603050405020304" pitchFamily="18" charset="0"/>
                <a:cs typeface="Times New Roman" panose="02020603050405020304" pitchFamily="18" charset="0"/>
              </a:rPr>
              <a:t>4. Symbol Categories and </a:t>
            </a:r>
            <a:r>
              <a:rPr lang="en-US" sz="1800" b="1" dirty="0" err="1">
                <a:latin typeface="Times New Roman" panose="02020603050405020304" pitchFamily="18" charset="0"/>
                <a:cs typeface="Times New Roman" panose="02020603050405020304" pitchFamily="18" charset="0"/>
              </a:rPr>
              <a:t>Significance:</a:t>
            </a:r>
            <a:r>
              <a:rPr lang="en-US" sz="1800" dirty="0" err="1">
                <a:latin typeface="Times New Roman" panose="02020603050405020304" pitchFamily="18" charset="0"/>
                <a:cs typeface="Times New Roman" panose="02020603050405020304" pitchFamily="18" charset="0"/>
              </a:rPr>
              <a:t>Animals</a:t>
            </a:r>
            <a:r>
              <a:rPr lang="en-US" sz="1800" dirty="0">
                <a:latin typeface="Times New Roman" panose="02020603050405020304" pitchFamily="18" charset="0"/>
                <a:cs typeface="Times New Roman" panose="02020603050405020304" pitchFamily="18" charset="0"/>
              </a:rPr>
              <a:t> symbolize strength, authority, and </a:t>
            </a:r>
            <a:r>
              <a:rPr lang="en-US" sz="1800" dirty="0" err="1">
                <a:latin typeface="Times New Roman" panose="02020603050405020304" pitchFamily="18" charset="0"/>
                <a:cs typeface="Times New Roman" panose="02020603050405020304" pitchFamily="18" charset="0"/>
              </a:rPr>
              <a:t>leadership.Objects</a:t>
            </a:r>
            <a:r>
              <a:rPr lang="en-US" sz="1800" dirty="0">
                <a:latin typeface="Times New Roman" panose="02020603050405020304" pitchFamily="18" charset="0"/>
                <a:cs typeface="Times New Roman" panose="02020603050405020304" pitchFamily="18" charset="0"/>
              </a:rPr>
              <a:t> emphasize simplicity and cultural </a:t>
            </a:r>
            <a:r>
              <a:rPr lang="en-US" sz="1800" dirty="0" err="1">
                <a:latin typeface="Times New Roman" panose="02020603050405020304" pitchFamily="18" charset="0"/>
                <a:cs typeface="Times New Roman" panose="02020603050405020304" pitchFamily="18" charset="0"/>
              </a:rPr>
              <a:t>connection.Tools</a:t>
            </a:r>
            <a:r>
              <a:rPr lang="en-US" sz="1800" dirty="0">
                <a:latin typeface="Times New Roman" panose="02020603050405020304" pitchFamily="18" charset="0"/>
                <a:cs typeface="Times New Roman" panose="02020603050405020304" pitchFamily="18" charset="0"/>
              </a:rPr>
              <a:t>/Ideology symbols link to workers’ movements, struggles, or </a:t>
            </a:r>
            <a:r>
              <a:rPr lang="en-US" sz="1800" dirty="0" err="1">
                <a:latin typeface="Times New Roman" panose="02020603050405020304" pitchFamily="18" charset="0"/>
                <a:cs typeface="Times New Roman" panose="02020603050405020304" pitchFamily="18" charset="0"/>
              </a:rPr>
              <a:t>values.National</a:t>
            </a:r>
            <a:r>
              <a:rPr lang="en-US" sz="1800" dirty="0">
                <a:latin typeface="Times New Roman" panose="02020603050405020304" pitchFamily="18" charset="0"/>
                <a:cs typeface="Times New Roman" panose="02020603050405020304" pitchFamily="18" charset="0"/>
              </a:rPr>
              <a:t> parties often adopt simple, recognizable icons, while regional parties emphasize local imagery to appeal to specific voter bases.</a:t>
            </a:r>
          </a:p>
          <a:p>
            <a:pPr algn="just"/>
            <a:r>
              <a:rPr lang="en-US" sz="1800" b="1" dirty="0">
                <a:latin typeface="Times New Roman" panose="02020603050405020304" pitchFamily="18" charset="0"/>
                <a:cs typeface="Times New Roman" panose="02020603050405020304" pitchFamily="18" charset="0"/>
              </a:rPr>
              <a:t>5. Participation </a:t>
            </a:r>
            <a:r>
              <a:rPr lang="en-US" sz="1800" b="1" dirty="0" err="1">
                <a:latin typeface="Times New Roman" panose="02020603050405020304" pitchFamily="18" charset="0"/>
                <a:cs typeface="Times New Roman" panose="02020603050405020304" pitchFamily="18" charset="0"/>
              </a:rPr>
              <a:t>Distribution:</a:t>
            </a:r>
            <a:r>
              <a:rPr lang="en-US" sz="1800" dirty="0" err="1">
                <a:latin typeface="Times New Roman" panose="02020603050405020304" pitchFamily="18" charset="0"/>
                <a:cs typeface="Times New Roman" panose="02020603050405020304" pitchFamily="18" charset="0"/>
              </a:rPr>
              <a:t>National</a:t>
            </a:r>
            <a:r>
              <a:rPr lang="en-US" sz="1800" dirty="0">
                <a:latin typeface="Times New Roman" panose="02020603050405020304" pitchFamily="18" charset="0"/>
                <a:cs typeface="Times New Roman" panose="02020603050405020304" pitchFamily="18" charset="0"/>
              </a:rPr>
              <a:t> vs Regional split shows that regional parties form a significant share, ensuring diverse </a:t>
            </a:r>
            <a:r>
              <a:rPr lang="en-US" sz="1800" dirty="0" err="1">
                <a:latin typeface="Times New Roman" panose="02020603050405020304" pitchFamily="18" charset="0"/>
                <a:cs typeface="Times New Roman" panose="02020603050405020304" pitchFamily="18" charset="0"/>
              </a:rPr>
              <a:t>representation.This</a:t>
            </a:r>
            <a:r>
              <a:rPr lang="en-US" sz="1800" dirty="0">
                <a:latin typeface="Times New Roman" panose="02020603050405020304" pitchFamily="18" charset="0"/>
                <a:cs typeface="Times New Roman" panose="02020603050405020304" pitchFamily="18" charset="0"/>
              </a:rPr>
              <a:t> distribution reflects India’s multi-party democracy, where both large and small parties shape electoral </a:t>
            </a:r>
            <a:r>
              <a:rPr lang="en-US" sz="1800" dirty="0" err="1">
                <a:latin typeface="Times New Roman" panose="02020603050405020304" pitchFamily="18" charset="0"/>
                <a:cs typeface="Times New Roman" panose="02020603050405020304" pitchFamily="18" charset="0"/>
              </a:rPr>
              <a:t>competition.Suggested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visualizations:Bar</a:t>
            </a:r>
            <a:r>
              <a:rPr lang="en-US" sz="1800" dirty="0">
                <a:latin typeface="Times New Roman" panose="02020603050405020304" pitchFamily="18" charset="0"/>
                <a:cs typeface="Times New Roman" panose="02020603050405020304" pitchFamily="18" charset="0"/>
              </a:rPr>
              <a:t> chart → Party type </a:t>
            </a:r>
            <a:r>
              <a:rPr lang="en-US" sz="1800" dirty="0" err="1">
                <a:latin typeface="Times New Roman" panose="02020603050405020304" pitchFamily="18" charset="0"/>
                <a:cs typeface="Times New Roman" panose="02020603050405020304" pitchFamily="18" charset="0"/>
              </a:rPr>
              <a:t>distribution.Pie</a:t>
            </a:r>
            <a:r>
              <a:rPr lang="en-US" sz="1800" dirty="0">
                <a:latin typeface="Times New Roman" panose="02020603050405020304" pitchFamily="18" charset="0"/>
                <a:cs typeface="Times New Roman" panose="02020603050405020304" pitchFamily="18" charset="0"/>
              </a:rPr>
              <a:t> chart → National vs Regional </a:t>
            </a:r>
            <a:r>
              <a:rPr lang="en-US" sz="1800" dirty="0" err="1">
                <a:latin typeface="Times New Roman" panose="02020603050405020304" pitchFamily="18" charset="0"/>
                <a:cs typeface="Times New Roman" panose="02020603050405020304" pitchFamily="18" charset="0"/>
              </a:rPr>
              <a:t>share.Histogram</a:t>
            </a:r>
            <a:r>
              <a:rPr lang="en-US" sz="1800" dirty="0">
                <a:latin typeface="Times New Roman" panose="02020603050405020304" pitchFamily="18" charset="0"/>
                <a:cs typeface="Times New Roman" panose="02020603050405020304" pitchFamily="18" charset="0"/>
              </a:rPr>
              <a:t> → Name length distribution</a:t>
            </a:r>
            <a:r>
              <a:rPr lang="en-US" sz="1400" dirty="0">
                <a:latin typeface="Androgyne" panose="05080000000003050000" pitchFamily="82" charset="0"/>
              </a:rPr>
              <a:t>.</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800" b="1" dirty="0">
                <a:latin typeface="Times New Roman" panose="02020603050405020304" pitchFamily="18" charset="0"/>
                <a:cs typeface="Times New Roman" panose="02020603050405020304" pitchFamily="18" charset="0"/>
              </a:rPr>
              <a:t>6. Voter Connection </a:t>
            </a:r>
            <a:r>
              <a:rPr lang="en-US" sz="1800" b="1" dirty="0" err="1">
                <a:latin typeface="Times New Roman" panose="02020603050405020304" pitchFamily="18" charset="0"/>
                <a:cs typeface="Times New Roman" panose="02020603050405020304" pitchFamily="18" charset="0"/>
              </a:rPr>
              <a:t>Insights:</a:t>
            </a:r>
            <a:r>
              <a:rPr lang="en-US" sz="1800" dirty="0" err="1">
                <a:latin typeface="Times New Roman" panose="02020603050405020304" pitchFamily="18" charset="0"/>
                <a:cs typeface="Times New Roman" panose="02020603050405020304" pitchFamily="18" charset="0"/>
              </a:rPr>
              <a:t>Symbols</a:t>
            </a:r>
            <a:r>
              <a:rPr lang="en-US" sz="1800" dirty="0">
                <a:latin typeface="Times New Roman" panose="02020603050405020304" pitchFamily="18" charset="0"/>
                <a:cs typeface="Times New Roman" panose="02020603050405020304" pitchFamily="18" charset="0"/>
              </a:rPr>
              <a:t> remain the most powerful identifiers, bridging the literacy </a:t>
            </a:r>
            <a:r>
              <a:rPr lang="en-US" sz="1800" dirty="0" err="1">
                <a:latin typeface="Times New Roman" panose="02020603050405020304" pitchFamily="18" charset="0"/>
                <a:cs typeface="Times New Roman" panose="02020603050405020304" pitchFamily="18" charset="0"/>
              </a:rPr>
              <a:t>gap.Abbreviations</a:t>
            </a:r>
            <a:r>
              <a:rPr lang="en-US" sz="1800" dirty="0">
                <a:latin typeface="Times New Roman" panose="02020603050405020304" pitchFamily="18" charset="0"/>
                <a:cs typeface="Times New Roman" panose="02020603050405020304" pitchFamily="18" charset="0"/>
              </a:rPr>
              <a:t> ensure ease of recognition in ballots and </a:t>
            </a:r>
            <a:r>
              <a:rPr lang="en-US" sz="1800" dirty="0" err="1">
                <a:latin typeface="Times New Roman" panose="02020603050405020304" pitchFamily="18" charset="0"/>
                <a:cs typeface="Times New Roman" panose="02020603050405020304" pitchFamily="18" charset="0"/>
              </a:rPr>
              <a:t>media.Parties</a:t>
            </a:r>
            <a:r>
              <a:rPr lang="en-US" sz="1800" dirty="0">
                <a:latin typeface="Times New Roman" panose="02020603050405020304" pitchFamily="18" charset="0"/>
                <a:cs typeface="Times New Roman" panose="02020603050405020304" pitchFamily="18" charset="0"/>
              </a:rPr>
              <a:t> with unique, simple identifiers likely enjoy stronger recall among </a:t>
            </a:r>
            <a:r>
              <a:rPr lang="en-US" sz="1800" dirty="0" err="1">
                <a:latin typeface="Times New Roman" panose="02020603050405020304" pitchFamily="18" charset="0"/>
                <a:cs typeface="Times New Roman" panose="02020603050405020304" pitchFamily="18" charset="0"/>
              </a:rPr>
              <a:t>voters.Repeated</a:t>
            </a:r>
            <a:r>
              <a:rPr lang="en-US" sz="1800" dirty="0">
                <a:latin typeface="Times New Roman" panose="02020603050405020304" pitchFamily="18" charset="0"/>
                <a:cs typeface="Times New Roman" panose="02020603050405020304" pitchFamily="18" charset="0"/>
              </a:rPr>
              <a:t> use of certain words (Indian, Janata, Congress) builds on historic recognition but may reduce uniqueness.</a:t>
            </a:r>
          </a:p>
          <a:p>
            <a:pPr algn="just"/>
            <a:r>
              <a:rPr lang="en-US" sz="1800" b="1" dirty="0">
                <a:latin typeface="Times New Roman" panose="02020603050405020304" pitchFamily="18" charset="0"/>
                <a:cs typeface="Times New Roman" panose="02020603050405020304" pitchFamily="18" charset="0"/>
              </a:rPr>
              <a:t>7. Political Branding and </a:t>
            </a:r>
            <a:r>
              <a:rPr lang="en-US" sz="1800" b="1" dirty="0" err="1">
                <a:latin typeface="Times New Roman" panose="02020603050405020304" pitchFamily="18" charset="0"/>
                <a:cs typeface="Times New Roman" panose="02020603050405020304" pitchFamily="18" charset="0"/>
              </a:rPr>
              <a:t>Positioning:</a:t>
            </a:r>
            <a:r>
              <a:rPr lang="en-US" sz="1800" dirty="0" err="1">
                <a:latin typeface="Times New Roman" panose="02020603050405020304" pitchFamily="18" charset="0"/>
                <a:cs typeface="Times New Roman" panose="02020603050405020304" pitchFamily="18" charset="0"/>
              </a:rPr>
              <a:t>Parties</a:t>
            </a:r>
            <a:r>
              <a:rPr lang="en-US" sz="1800" dirty="0">
                <a:latin typeface="Times New Roman" panose="02020603050405020304" pitchFamily="18" charset="0"/>
                <a:cs typeface="Times New Roman" panose="02020603050405020304" pitchFamily="18" charset="0"/>
              </a:rPr>
              <a:t> invest in branding through names and </a:t>
            </a:r>
            <a:r>
              <a:rPr lang="en-US" sz="1800" dirty="0" err="1">
                <a:latin typeface="Times New Roman" panose="02020603050405020304" pitchFamily="18" charset="0"/>
                <a:cs typeface="Times New Roman" panose="02020603050405020304" pitchFamily="18" charset="0"/>
              </a:rPr>
              <a:t>symbols.Shorter</a:t>
            </a:r>
            <a:r>
              <a:rPr lang="en-US" sz="1800" dirty="0">
                <a:latin typeface="Times New Roman" panose="02020603050405020304" pitchFamily="18" charset="0"/>
                <a:cs typeface="Times New Roman" panose="02020603050405020304" pitchFamily="18" charset="0"/>
              </a:rPr>
              <a:t> names and clear symbols provide electoral </a:t>
            </a:r>
            <a:r>
              <a:rPr lang="en-US" sz="1800" dirty="0" err="1">
                <a:latin typeface="Times New Roman" panose="02020603050405020304" pitchFamily="18" charset="0"/>
                <a:cs typeface="Times New Roman" panose="02020603050405020304" pitchFamily="18" charset="0"/>
              </a:rPr>
              <a:t>advantage.Regional</a:t>
            </a:r>
            <a:r>
              <a:rPr lang="en-US" sz="1800" dirty="0">
                <a:latin typeface="Times New Roman" panose="02020603050405020304" pitchFamily="18" charset="0"/>
                <a:cs typeface="Times New Roman" panose="02020603050405020304" pitchFamily="18" charset="0"/>
              </a:rPr>
              <a:t> parties leverage local identity and imagery, while national parties focus on simple, universal symbols.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pPr algn="ctr"/>
            <a:r>
              <a:rPr lang="en-IN" dirty="0">
                <a:latin typeface="Androgyne" panose="05080000000003050000" pitchFamily="82" charset="0"/>
              </a:rPr>
              <a:t>Number Of Parties </a:t>
            </a:r>
            <a:endParaRPr dirty="0">
              <a:latin typeface="Androgyne" panose="05080000000003050000" pitchFamily="82" charset="0"/>
            </a:endParaRPr>
          </a:p>
        </p:txBody>
      </p:sp>
      <p:sp>
        <p:nvSpPr>
          <p:cNvPr id="4" name="TextBox 3"/>
          <p:cNvSpPr txBox="1"/>
          <p:nvPr/>
        </p:nvSpPr>
        <p:spPr>
          <a:xfrm>
            <a:off x="757084" y="5158845"/>
            <a:ext cx="7669161"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t>The dataset of </a:t>
            </a:r>
            <a:r>
              <a:rPr lang="en-US" sz="1400" b="1" dirty="0"/>
              <a:t>745 political parties</a:t>
            </a:r>
            <a:r>
              <a:rPr lang="en-US" sz="1400" dirty="0"/>
              <a:t> is dominated by </a:t>
            </a:r>
            <a:r>
              <a:rPr lang="en-US" sz="1400" b="1" dirty="0"/>
              <a:t>690 unrecognized parties</a:t>
            </a:r>
            <a:r>
              <a:rPr lang="en-US" sz="1400" dirty="0"/>
              <a:t>, showing the prevalence of smaller </a:t>
            </a:r>
            <a:r>
              <a:rPr lang="en-US" sz="1400" dirty="0" err="1"/>
              <a:t>outfits.There</a:t>
            </a:r>
            <a:r>
              <a:rPr lang="en-US" sz="1400" dirty="0"/>
              <a:t> are </a:t>
            </a:r>
            <a:r>
              <a:rPr lang="en-US" sz="1400" b="1" dirty="0"/>
              <a:t>47 state parties</a:t>
            </a:r>
            <a:r>
              <a:rPr lang="en-US" sz="1400" dirty="0"/>
              <a:t> with regional influence and only </a:t>
            </a:r>
            <a:r>
              <a:rPr lang="en-US" sz="1400" b="1" dirty="0"/>
              <a:t>6 national parties</a:t>
            </a:r>
            <a:r>
              <a:rPr lang="en-US" sz="1400" dirty="0"/>
              <a:t> with nationwide </a:t>
            </a:r>
            <a:r>
              <a:rPr lang="en-US" sz="1400" dirty="0" err="1"/>
              <a:t>recognition.Two</a:t>
            </a:r>
            <a:r>
              <a:rPr lang="en-US" sz="1400" dirty="0"/>
              <a:t> rare classifications, </a:t>
            </a:r>
            <a:r>
              <a:rPr lang="en-US" sz="1400" b="1" dirty="0"/>
              <a:t>Z and Z1</a:t>
            </a:r>
            <a:r>
              <a:rPr lang="en-US" sz="1400" dirty="0"/>
              <a:t>, have just one party each, reflecting unique or transitional categories.</a:t>
            </a:r>
            <a:endParaRPr sz="1400" dirty="0">
              <a:latin typeface="Androgyne" panose="05080000000003050000"/>
            </a:endParaRPr>
          </a:p>
        </p:txBody>
      </p:sp>
      <p:pic>
        <p:nvPicPr>
          <p:cNvPr id="8" name="Picture 7">
            <a:extLst>
              <a:ext uri="{FF2B5EF4-FFF2-40B4-BE49-F238E27FC236}">
                <a16:creationId xmlns:a16="http://schemas.microsoft.com/office/drawing/2014/main" id="{B96D80E8-3611-CD7C-4641-7CDF36143F7E}"/>
              </a:ext>
            </a:extLst>
          </p:cNvPr>
          <p:cNvPicPr>
            <a:picLocks noChangeAspect="1"/>
          </p:cNvPicPr>
          <p:nvPr/>
        </p:nvPicPr>
        <p:blipFill>
          <a:blip r:embed="rId2"/>
          <a:stretch>
            <a:fillRect/>
          </a:stretch>
        </p:blipFill>
        <p:spPr>
          <a:xfrm>
            <a:off x="1789471" y="2095861"/>
            <a:ext cx="4395019" cy="2955359"/>
          </a:xfrm>
          <a:prstGeom prst="rect">
            <a:avLst/>
          </a:prstGeom>
        </p:spPr>
      </p:pic>
      <p:pic>
        <p:nvPicPr>
          <p:cNvPr id="5" name="Picture 4">
            <a:extLst>
              <a:ext uri="{FF2B5EF4-FFF2-40B4-BE49-F238E27FC236}">
                <a16:creationId xmlns:a16="http://schemas.microsoft.com/office/drawing/2014/main" id="{40A5FA37-5A97-3132-9F6C-94D73F27FF6A}"/>
              </a:ext>
            </a:extLst>
          </p:cNvPr>
          <p:cNvPicPr>
            <a:picLocks noChangeAspect="1"/>
          </p:cNvPicPr>
          <p:nvPr/>
        </p:nvPicPr>
        <p:blipFill>
          <a:blip r:embed="rId3"/>
          <a:stretch>
            <a:fillRect/>
          </a:stretch>
        </p:blipFill>
        <p:spPr>
          <a:xfrm>
            <a:off x="1528997" y="1844988"/>
            <a:ext cx="5381717" cy="33138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pPr algn="ctr"/>
            <a:r>
              <a:rPr lang="en-IN" dirty="0">
                <a:latin typeface="Androgyne" panose="05080000000003050000" pitchFamily="82" charset="0"/>
              </a:rPr>
              <a:t>Distribution Of Party Name Lengths</a:t>
            </a:r>
            <a:endParaRPr dirty="0">
              <a:latin typeface="Androgyne" panose="05080000000003050000" pitchFamily="82" charset="0"/>
            </a:endParaRPr>
          </a:p>
        </p:txBody>
      </p:sp>
      <p:sp>
        <p:nvSpPr>
          <p:cNvPr id="4" name="TextBox 3"/>
          <p:cNvSpPr txBox="1"/>
          <p:nvPr/>
        </p:nvSpPr>
        <p:spPr>
          <a:xfrm>
            <a:off x="619432" y="5136847"/>
            <a:ext cx="8062452"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Androgyne" panose="05080000000003050000"/>
              </a:rPr>
              <a:t>The most common length for a party name is between 20 and 25 characters, with a frequency exceeding 200.The distribution is right-skewed, indicating that the majority of party names are relatively short, with fewer very long </a:t>
            </a:r>
            <a:r>
              <a:rPr lang="en-US" sz="1400" dirty="0" err="1">
                <a:latin typeface="Androgyne" panose="05080000000003050000"/>
              </a:rPr>
              <a:t>names.Party</a:t>
            </a:r>
            <a:r>
              <a:rPr lang="en-US" sz="1400" dirty="0">
                <a:latin typeface="Androgyne" panose="05080000000003050000"/>
              </a:rPr>
              <a:t> names longer than 45 characters are extremely rare, showing a frequency of less than 10.</a:t>
            </a:r>
          </a:p>
        </p:txBody>
      </p:sp>
      <p:pic>
        <p:nvPicPr>
          <p:cNvPr id="5" name="Picture 4">
            <a:extLst>
              <a:ext uri="{FF2B5EF4-FFF2-40B4-BE49-F238E27FC236}">
                <a16:creationId xmlns:a16="http://schemas.microsoft.com/office/drawing/2014/main" id="{2B97BFD7-F3E5-827D-CFB4-A769A9DDE93C}"/>
              </a:ext>
            </a:extLst>
          </p:cNvPr>
          <p:cNvPicPr>
            <a:picLocks noChangeAspect="1"/>
          </p:cNvPicPr>
          <p:nvPr/>
        </p:nvPicPr>
        <p:blipFill>
          <a:blip r:embed="rId2"/>
          <a:stretch>
            <a:fillRect/>
          </a:stretch>
        </p:blipFill>
        <p:spPr>
          <a:xfrm>
            <a:off x="1769807" y="1888079"/>
            <a:ext cx="4630994" cy="3098049"/>
          </a:xfrm>
          <a:prstGeom prst="rect">
            <a:avLst/>
          </a:prstGeom>
        </p:spPr>
      </p:pic>
      <p:pic>
        <p:nvPicPr>
          <p:cNvPr id="6" name="Picture 5">
            <a:extLst>
              <a:ext uri="{FF2B5EF4-FFF2-40B4-BE49-F238E27FC236}">
                <a16:creationId xmlns:a16="http://schemas.microsoft.com/office/drawing/2014/main" id="{CD4DDC39-1241-25DB-1641-4619CF8B9884}"/>
              </a:ext>
            </a:extLst>
          </p:cNvPr>
          <p:cNvPicPr>
            <a:picLocks noChangeAspect="1"/>
          </p:cNvPicPr>
          <p:nvPr/>
        </p:nvPicPr>
        <p:blipFill>
          <a:blip r:embed="rId3"/>
          <a:stretch>
            <a:fillRect/>
          </a:stretch>
        </p:blipFill>
        <p:spPr>
          <a:xfrm>
            <a:off x="1663908" y="1888079"/>
            <a:ext cx="5456385" cy="32487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pPr algn="ctr"/>
            <a:r>
              <a:rPr lang="en-US" dirty="0">
                <a:latin typeface="Androgyne" panose="05080000000003050000" pitchFamily="82" charset="0"/>
              </a:rPr>
              <a:t>Top First Letters In Party Names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619433" y="5285249"/>
            <a:ext cx="79739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altLang="en-US" sz="1400">
                <a:latin typeface="Androgyne" panose="05080000000003050000"/>
              </a:rPr>
              <a:t>The letters 'A' and 'B' are the most common starting letters for party names, each exceeding a count of 100.The top four starting letters ('A', 'B', 'R', 'S') collectively have significantly higher counts (over 80 each) compared to the remaining six.The letters 'K' and 'T' are the least frequent among the top 10, with counts of approximately 22.</a:t>
            </a:r>
            <a:endParaRPr lang="en-US" altLang="en-US" sz="1400" dirty="0">
              <a:latin typeface="Androgyne" panose="05080000000003050000"/>
            </a:endParaRPr>
          </a:p>
        </p:txBody>
      </p:sp>
      <p:pic>
        <p:nvPicPr>
          <p:cNvPr id="5" name="Picture 4">
            <a:extLst>
              <a:ext uri="{FF2B5EF4-FFF2-40B4-BE49-F238E27FC236}">
                <a16:creationId xmlns:a16="http://schemas.microsoft.com/office/drawing/2014/main" id="{F2F27EB1-4B4D-716A-0864-380CB30D6B46}"/>
              </a:ext>
            </a:extLst>
          </p:cNvPr>
          <p:cNvPicPr>
            <a:picLocks noChangeAspect="1"/>
          </p:cNvPicPr>
          <p:nvPr/>
        </p:nvPicPr>
        <p:blipFill>
          <a:blip r:embed="rId2"/>
          <a:stretch>
            <a:fillRect/>
          </a:stretch>
        </p:blipFill>
        <p:spPr>
          <a:xfrm>
            <a:off x="1465006" y="1906938"/>
            <a:ext cx="5500236" cy="3044123"/>
          </a:xfrm>
          <a:prstGeom prst="rect">
            <a:avLst/>
          </a:prstGeom>
        </p:spPr>
      </p:pic>
      <p:pic>
        <p:nvPicPr>
          <p:cNvPr id="4" name="Picture 3">
            <a:extLst>
              <a:ext uri="{FF2B5EF4-FFF2-40B4-BE49-F238E27FC236}">
                <a16:creationId xmlns:a16="http://schemas.microsoft.com/office/drawing/2014/main" id="{BF844164-FC02-46C0-6F2F-2957CF66B37B}"/>
              </a:ext>
            </a:extLst>
          </p:cNvPr>
          <p:cNvPicPr>
            <a:picLocks noChangeAspect="1"/>
          </p:cNvPicPr>
          <p:nvPr/>
        </p:nvPicPr>
        <p:blipFill>
          <a:blip r:embed="rId3"/>
          <a:stretch>
            <a:fillRect/>
          </a:stretch>
        </p:blipFill>
        <p:spPr>
          <a:xfrm>
            <a:off x="1184223" y="1906938"/>
            <a:ext cx="6074202" cy="3336828"/>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pPr algn="ctr"/>
            <a:r>
              <a:rPr lang="en-US" dirty="0">
                <a:latin typeface="Androgyne" panose="05080000000003050000" pitchFamily="82" charset="0"/>
              </a:rPr>
              <a:t>Party Symbol By Category</a:t>
            </a:r>
            <a:endParaRPr dirty="0">
              <a:latin typeface="Androgyne" panose="05080000000003050000" pitchFamily="82" charset="0"/>
            </a:endParaRPr>
          </a:p>
        </p:txBody>
      </p:sp>
      <p:pic>
        <p:nvPicPr>
          <p:cNvPr id="4" name="Picture 3">
            <a:extLst>
              <a:ext uri="{FF2B5EF4-FFF2-40B4-BE49-F238E27FC236}">
                <a16:creationId xmlns:a16="http://schemas.microsoft.com/office/drawing/2014/main" id="{B9398077-9900-6262-2441-FE1E6B90583E}"/>
              </a:ext>
            </a:extLst>
          </p:cNvPr>
          <p:cNvPicPr>
            <a:picLocks noChangeAspect="1"/>
          </p:cNvPicPr>
          <p:nvPr/>
        </p:nvPicPr>
        <p:blipFill>
          <a:blip r:embed="rId2"/>
          <a:stretch>
            <a:fillRect/>
          </a:stretch>
        </p:blipFill>
        <p:spPr>
          <a:xfrm>
            <a:off x="2800196" y="2021316"/>
            <a:ext cx="2548552" cy="2226220"/>
          </a:xfrm>
          <a:prstGeom prst="rect">
            <a:avLst/>
          </a:prstGeom>
        </p:spPr>
      </p:pic>
      <p:pic>
        <p:nvPicPr>
          <p:cNvPr id="5" name="Picture 4">
            <a:extLst>
              <a:ext uri="{FF2B5EF4-FFF2-40B4-BE49-F238E27FC236}">
                <a16:creationId xmlns:a16="http://schemas.microsoft.com/office/drawing/2014/main" id="{1003FF59-56F9-FC48-EEF5-4E6B17641743}"/>
              </a:ext>
            </a:extLst>
          </p:cNvPr>
          <p:cNvPicPr>
            <a:picLocks noChangeAspect="1"/>
          </p:cNvPicPr>
          <p:nvPr/>
        </p:nvPicPr>
        <p:blipFill>
          <a:blip r:embed="rId3"/>
          <a:stretch>
            <a:fillRect/>
          </a:stretch>
        </p:blipFill>
        <p:spPr>
          <a:xfrm>
            <a:off x="2531815" y="1627497"/>
            <a:ext cx="4286848" cy="3493143"/>
          </a:xfrm>
          <a:prstGeom prst="rect">
            <a:avLst/>
          </a:prstGeom>
        </p:spPr>
      </p:pic>
      <p:sp>
        <p:nvSpPr>
          <p:cNvPr id="8" name="TextBox 7">
            <a:extLst>
              <a:ext uri="{FF2B5EF4-FFF2-40B4-BE49-F238E27FC236}">
                <a16:creationId xmlns:a16="http://schemas.microsoft.com/office/drawing/2014/main" id="{3910E046-D65C-7956-25D6-DC730695706F}"/>
              </a:ext>
            </a:extLst>
          </p:cNvPr>
          <p:cNvSpPr txBox="1"/>
          <p:nvPr/>
        </p:nvSpPr>
        <p:spPr>
          <a:xfrm>
            <a:off x="442452" y="4736433"/>
            <a:ext cx="8161902" cy="1477328"/>
          </a:xfrm>
          <a:prstGeom prst="rect">
            <a:avLst/>
          </a:prstGeom>
          <a:noFill/>
        </p:spPr>
        <p:txBody>
          <a:bodyPr wrap="square">
            <a:spAutoFit/>
          </a:bodyPr>
          <a:lstStyle/>
          <a:p>
            <a:r>
              <a:rPr lang="en-US" dirty="0"/>
              <a:t>An overwhelming majority of party symbols fall into the "Other" category, accounting for 98.3% of all </a:t>
            </a:r>
            <a:r>
              <a:rPr lang="en-US" dirty="0" err="1"/>
              <a:t>symbols.The</a:t>
            </a:r>
            <a:r>
              <a:rPr lang="en-US" dirty="0"/>
              <a:t> categories of "Tool/Ideology" and "Object" represent a tiny fraction of the total symbols, with 0.4% and 1.1% </a:t>
            </a:r>
            <a:r>
              <a:rPr lang="en-US" dirty="0" err="1"/>
              <a:t>respectively.This</a:t>
            </a:r>
            <a:r>
              <a:rPr lang="en-US" dirty="0"/>
              <a:t> distribution suggests that party symbols are highly diverse and rarely fit into the specific, pre-defined categories of "Tool/Ideology" or "Object."</a:t>
            </a:r>
            <a:endParaRPr lang="en-IN" dirty="0"/>
          </a:p>
        </p:txBody>
      </p:sp>
    </p:spTree>
    <p:extLst>
      <p:ext uri="{BB962C8B-B14F-4D97-AF65-F5344CB8AC3E}">
        <p14:creationId xmlns:p14="http://schemas.microsoft.com/office/powerpoint/2010/main" val="605131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906</TotalTime>
  <Words>1762</Words>
  <Application>Microsoft Office PowerPoint</Application>
  <PresentationFormat>On-screen Show (4:3)</PresentationFormat>
  <Paragraphs>52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Androgyne</vt:lpstr>
      <vt:lpstr>Arial</vt:lpstr>
      <vt:lpstr>Calibri</vt:lpstr>
      <vt:lpstr>Calibri Light</vt:lpstr>
      <vt:lpstr>Times New Roman</vt:lpstr>
      <vt:lpstr>Retrospect</vt:lpstr>
      <vt:lpstr>  List Of Political Parties Participated During-2024  Source: : https://www.data.gov.in/resource/list-political-parties-participated-during-2024 Dataset: PoliticalParties.csv Email: lakshmiswetha0048@gmail.com Phone : 8919052265 LinkedIn : https://www.linkedin.com/in/lakshmi-swetha-narapuram-01463b286</vt:lpstr>
      <vt:lpstr>Introduction</vt:lpstr>
      <vt:lpstr>Initial Analysis of the Dataset</vt:lpstr>
      <vt:lpstr>Initial Analysis of the Dataset</vt:lpstr>
      <vt:lpstr>Initial Analysis of the Dataset</vt:lpstr>
      <vt:lpstr>Number Of Parties </vt:lpstr>
      <vt:lpstr>Distribution Of Party Name Lengths</vt:lpstr>
      <vt:lpstr>Top First Letters In Party Names</vt:lpstr>
      <vt:lpstr>Party Symbol By Category</vt:lpstr>
      <vt:lpstr>Top Longest Party Names</vt:lpstr>
      <vt:lpstr>Common Words In Party Names</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Attrition Analysis  Source: : https://www.kaggle.com/datasets/pavansubhasht/ibm-hr-analytics-attrition-dataset Dataset: HR-Employee-Attrition.csv Email: mundrikatejasrichinnu@gmail.com Phone : 8179446857 LinkedIn : www.linkedin.com/in/tejasri-mundrika</dc:title>
  <dc:subject/>
  <dc:creator>HANU SATYA BHARADWAJ KOLLEPARA</dc:creator>
  <cp:keywords/>
  <dc:description>generated using python-pptx</dc:description>
  <cp:lastModifiedBy>lakshmi swetha narapuram</cp:lastModifiedBy>
  <cp:revision>23</cp:revision>
  <dcterms:created xsi:type="dcterms:W3CDTF">2013-01-27T09:14:16Z</dcterms:created>
  <dcterms:modified xsi:type="dcterms:W3CDTF">2025-09-29T17:17:15Z</dcterms:modified>
  <cp:category/>
</cp:coreProperties>
</file>