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88" d="100"/>
          <a:sy n="88" d="100"/>
        </p:scale>
        <p:origin x="3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11478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30272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025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788357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068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4124218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361965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45686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99910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067747-242A-40D0-8465-30B145F4598E}" type="datetimeFigureOut">
              <a:rPr lang="en-IN" smtClean="0"/>
              <a:t>13-07-2021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75751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067747-242A-40D0-8465-30B145F4598E}"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328038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067747-242A-40D0-8465-30B145F4598E}" type="datetimeFigureOut">
              <a:rPr lang="en-IN" smtClean="0"/>
              <a:t>13-07-2021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32177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067747-242A-40D0-8465-30B145F4598E}" type="datetimeFigureOut">
              <a:rPr lang="en-IN" smtClean="0"/>
              <a:t>13-07-2021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40596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67747-242A-40D0-8465-30B145F4598E}" type="datetimeFigureOut">
              <a:rPr lang="en-IN" smtClean="0"/>
              <a:t>13-07-2021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9066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067747-242A-40D0-8465-30B145F4598E}"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53879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067747-242A-40D0-8465-30B145F4598E}" type="datetimeFigureOut">
              <a:rPr lang="en-IN" smtClean="0"/>
              <a:t>13-07-2021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07AD0C-1473-4DA9-A0FE-8F88565EE225}" type="slidenum">
              <a:rPr lang="en-IN" smtClean="0"/>
              <a:t>‹#›</a:t>
            </a:fld>
            <a:endParaRPr lang="en-IN"/>
          </a:p>
        </p:txBody>
      </p:sp>
    </p:spTree>
    <p:extLst>
      <p:ext uri="{BB962C8B-B14F-4D97-AF65-F5344CB8AC3E}">
        <p14:creationId xmlns:p14="http://schemas.microsoft.com/office/powerpoint/2010/main" val="26544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067747-242A-40D0-8465-30B145F4598E}" type="datetimeFigureOut">
              <a:rPr lang="en-IN" smtClean="0"/>
              <a:t>13-07-2021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07AD0C-1473-4DA9-A0FE-8F88565EE225}" type="slidenum">
              <a:rPr lang="en-IN" smtClean="0"/>
              <a:t>‹#›</a:t>
            </a:fld>
            <a:endParaRPr lang="en-IN"/>
          </a:p>
        </p:txBody>
      </p:sp>
    </p:spTree>
    <p:extLst>
      <p:ext uri="{BB962C8B-B14F-4D97-AF65-F5344CB8AC3E}">
        <p14:creationId xmlns:p14="http://schemas.microsoft.com/office/powerpoint/2010/main" val="22015374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834" y="1237389"/>
            <a:ext cx="9369681" cy="101566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cap="none" spc="0" dirty="0" smtClean="0">
                <a:ln/>
                <a:solidFill>
                  <a:schemeClr val="accent4"/>
                </a:solidFill>
                <a:effectLst/>
              </a:rPr>
              <a:t>THE SPARKS FOUNDATION</a:t>
            </a:r>
            <a:endParaRPr lang="en-US" sz="6000" b="1" cap="none" spc="0" dirty="0">
              <a:ln/>
              <a:solidFill>
                <a:schemeClr val="accent4"/>
              </a:solidFill>
              <a:effectLst/>
            </a:endParaRPr>
          </a:p>
        </p:txBody>
      </p:sp>
      <p:sp>
        <p:nvSpPr>
          <p:cNvPr id="6" name="TextBox 5"/>
          <p:cNvSpPr txBox="1"/>
          <p:nvPr/>
        </p:nvSpPr>
        <p:spPr>
          <a:xfrm>
            <a:off x="1011198" y="2372498"/>
            <a:ext cx="8414952" cy="2369880"/>
          </a:xfrm>
          <a:prstGeom prst="rect">
            <a:avLst/>
          </a:prstGeom>
          <a:noFill/>
        </p:spPr>
        <p:txBody>
          <a:bodyPr wrap="square" rtlCol="0">
            <a:spAutoFit/>
          </a:bodyPr>
          <a:lstStyle/>
          <a:p>
            <a:pPr algn="ctr"/>
            <a:r>
              <a:rPr lang="en-IN" sz="2800" dirty="0" smtClean="0">
                <a:solidFill>
                  <a:srgbClr val="002060"/>
                </a:solidFill>
              </a:rPr>
              <a:t>GRIP </a:t>
            </a:r>
            <a:r>
              <a:rPr lang="en-IN" sz="2800" dirty="0" smtClean="0">
                <a:solidFill>
                  <a:srgbClr val="002060"/>
                </a:solidFill>
              </a:rPr>
              <a:t>JULY </a:t>
            </a:r>
            <a:r>
              <a:rPr lang="en-IN" sz="2800" dirty="0" smtClean="0">
                <a:solidFill>
                  <a:srgbClr val="002060"/>
                </a:solidFill>
              </a:rPr>
              <a:t>2021</a:t>
            </a:r>
          </a:p>
          <a:p>
            <a:pPr algn="ctr"/>
            <a:endParaRPr lang="en-IN" sz="2400" dirty="0"/>
          </a:p>
          <a:p>
            <a:pPr algn="ctr"/>
            <a:r>
              <a:rPr lang="en-IN" sz="3200" dirty="0" smtClean="0">
                <a:solidFill>
                  <a:srgbClr val="002060"/>
                </a:solidFill>
              </a:rPr>
              <a:t>TASK 3 : Payment Gateway integration</a:t>
            </a:r>
          </a:p>
          <a:p>
            <a:pPr algn="ctr"/>
            <a:endParaRPr lang="en-IN" sz="3200" dirty="0">
              <a:solidFill>
                <a:srgbClr val="002060"/>
              </a:solidFill>
            </a:endParaRPr>
          </a:p>
          <a:p>
            <a:pPr algn="ctr"/>
            <a:endParaRPr lang="en-IN" sz="3200" dirty="0">
              <a:solidFill>
                <a:srgbClr val="002060"/>
              </a:solidFill>
            </a:endParaRPr>
          </a:p>
        </p:txBody>
      </p:sp>
      <p:pic>
        <p:nvPicPr>
          <p:cNvPr id="1026" name="Picture 2" descr="The Sparks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613" y="4088497"/>
            <a:ext cx="1895475"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524368" y="4473146"/>
            <a:ext cx="3954162" cy="1477328"/>
          </a:xfrm>
          <a:prstGeom prst="rect">
            <a:avLst/>
          </a:prstGeom>
          <a:noFill/>
        </p:spPr>
        <p:txBody>
          <a:bodyPr wrap="square" rtlCol="0">
            <a:spAutoFit/>
          </a:bodyPr>
          <a:lstStyle/>
          <a:p>
            <a:r>
              <a:rPr lang="en-IN" dirty="0" smtClean="0">
                <a:solidFill>
                  <a:srgbClr val="002060"/>
                </a:solidFill>
              </a:rPr>
              <a:t>By,</a:t>
            </a:r>
          </a:p>
          <a:p>
            <a:r>
              <a:rPr lang="en-IN" dirty="0" smtClean="0">
                <a:solidFill>
                  <a:srgbClr val="002060"/>
                </a:solidFill>
              </a:rPr>
              <a:t>    </a:t>
            </a:r>
            <a:r>
              <a:rPr lang="en-IN" dirty="0" err="1" smtClean="0">
                <a:solidFill>
                  <a:srgbClr val="002060"/>
                </a:solidFill>
              </a:rPr>
              <a:t>Narapureddy</a:t>
            </a:r>
            <a:r>
              <a:rPr lang="en-IN" dirty="0" smtClean="0">
                <a:solidFill>
                  <a:srgbClr val="002060"/>
                </a:solidFill>
              </a:rPr>
              <a:t> Harinath Reddy</a:t>
            </a:r>
            <a:endParaRPr lang="en-IN" dirty="0" smtClean="0">
              <a:solidFill>
                <a:srgbClr val="002060"/>
              </a:solidFill>
            </a:endParaRPr>
          </a:p>
          <a:p>
            <a:r>
              <a:rPr lang="en-IN" dirty="0">
                <a:solidFill>
                  <a:srgbClr val="002060"/>
                </a:solidFill>
              </a:rPr>
              <a:t> </a:t>
            </a:r>
            <a:r>
              <a:rPr lang="en-IN" dirty="0" smtClean="0">
                <a:solidFill>
                  <a:srgbClr val="002060"/>
                </a:solidFill>
              </a:rPr>
              <a:t>   Web Development and Designing</a:t>
            </a:r>
          </a:p>
          <a:p>
            <a:r>
              <a:rPr lang="en-IN" dirty="0">
                <a:solidFill>
                  <a:srgbClr val="002060"/>
                </a:solidFill>
              </a:rPr>
              <a:t> </a:t>
            </a:r>
            <a:r>
              <a:rPr lang="en-IN" dirty="0" smtClean="0">
                <a:solidFill>
                  <a:srgbClr val="002060"/>
                </a:solidFill>
              </a:rPr>
              <a:t>   </a:t>
            </a:r>
            <a:r>
              <a:rPr lang="en-IN" dirty="0">
                <a:solidFill>
                  <a:srgbClr val="002060"/>
                </a:solidFill>
              </a:rPr>
              <a:t>Intern</a:t>
            </a:r>
          </a:p>
          <a:p>
            <a:endParaRPr lang="en-IN" dirty="0">
              <a:solidFill>
                <a:srgbClr val="002060"/>
              </a:solidFill>
            </a:endParaRPr>
          </a:p>
        </p:txBody>
      </p:sp>
    </p:spTree>
    <p:extLst>
      <p:ext uri="{BB962C8B-B14F-4D97-AF65-F5344CB8AC3E}">
        <p14:creationId xmlns:p14="http://schemas.microsoft.com/office/powerpoint/2010/main" val="1691633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9622" y="1235676"/>
            <a:ext cx="9193426" cy="563231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002060"/>
                </a:solidFill>
                <a:cs typeface="Times New Roman" panose="02020603050405020304" pitchFamily="18" charset="0"/>
              </a:rPr>
              <a:t>Create a simple website where payment gateway is integrated. </a:t>
            </a:r>
            <a:endParaRPr lang="en-US" sz="2000" dirty="0" smtClean="0">
              <a:solidFill>
                <a:srgbClr val="002060"/>
              </a:solidFill>
              <a:cs typeface="Times New Roman" panose="02020603050405020304" pitchFamily="18" charset="0"/>
            </a:endParaRPr>
          </a:p>
          <a:p>
            <a:endParaRPr lang="en-US" sz="2000" dirty="0" smtClean="0">
              <a:solidFill>
                <a:srgbClr val="002060"/>
              </a:solidFill>
              <a:cs typeface="Times New Roman" panose="02020603050405020304" pitchFamily="18" charset="0"/>
            </a:endParaRPr>
          </a:p>
          <a:p>
            <a:pPr marL="285750" indent="-285750">
              <a:buFont typeface="Wingdings" panose="05000000000000000000" pitchFamily="2" charset="2"/>
              <a:buChar char="Ø"/>
            </a:pPr>
            <a:r>
              <a:rPr lang="en-US" sz="2000" dirty="0" smtClean="0">
                <a:solidFill>
                  <a:srgbClr val="002060"/>
                </a:solidFill>
                <a:cs typeface="Times New Roman" panose="02020603050405020304" pitchFamily="18" charset="0"/>
              </a:rPr>
              <a:t>There </a:t>
            </a:r>
            <a:r>
              <a:rPr lang="en-US" sz="2000" dirty="0">
                <a:solidFill>
                  <a:srgbClr val="002060"/>
                </a:solidFill>
                <a:cs typeface="Times New Roman" panose="02020603050405020304" pitchFamily="18" charset="0"/>
              </a:rPr>
              <a:t>will be a simple donate button on homepage. On clicking  the donate button, the user will land on the payment page where  user can select the amount to be paid and the payment type, e.g.  credit card, </a:t>
            </a:r>
            <a:r>
              <a:rPr lang="en-US" sz="2000" dirty="0" err="1">
                <a:solidFill>
                  <a:srgbClr val="002060"/>
                </a:solidFill>
                <a:cs typeface="Times New Roman" panose="02020603050405020304" pitchFamily="18" charset="0"/>
              </a:rPr>
              <a:t>Paypal</a:t>
            </a:r>
            <a:r>
              <a:rPr lang="en-US" sz="2000" dirty="0">
                <a:solidFill>
                  <a:srgbClr val="002060"/>
                </a:solidFill>
                <a:cs typeface="Times New Roman" panose="02020603050405020304" pitchFamily="18" charset="0"/>
              </a:rPr>
              <a:t>, etc. </a:t>
            </a:r>
            <a:endParaRPr lang="en-US" sz="2000" dirty="0" smtClean="0">
              <a:solidFill>
                <a:srgbClr val="002060"/>
              </a:solidFill>
              <a:cs typeface="Times New Roman" panose="02020603050405020304" pitchFamily="18" charset="0"/>
            </a:endParaRPr>
          </a:p>
          <a:p>
            <a:endParaRPr lang="en-US" sz="2000" dirty="0" smtClean="0">
              <a:solidFill>
                <a:srgbClr val="002060"/>
              </a:solidFill>
              <a:cs typeface="Times New Roman" panose="02020603050405020304" pitchFamily="18" charset="0"/>
            </a:endParaRPr>
          </a:p>
          <a:p>
            <a:pPr marL="285750" indent="-285750">
              <a:buFont typeface="Wingdings" panose="05000000000000000000" pitchFamily="2" charset="2"/>
              <a:buChar char="Ø"/>
            </a:pPr>
            <a:r>
              <a:rPr lang="en-US" sz="2000" dirty="0" smtClean="0">
                <a:solidFill>
                  <a:srgbClr val="002060"/>
                </a:solidFill>
                <a:cs typeface="Times New Roman" panose="02020603050405020304" pitchFamily="18" charset="0"/>
              </a:rPr>
              <a:t> </a:t>
            </a:r>
            <a:r>
              <a:rPr lang="en-US" sz="2000" dirty="0">
                <a:solidFill>
                  <a:srgbClr val="002060"/>
                </a:solidFill>
                <a:cs typeface="Times New Roman" panose="02020603050405020304" pitchFamily="18" charset="0"/>
              </a:rPr>
              <a:t>Once the payment is done and invoice will be generated and  email will be sent to the user for the payment received. The  invoice will contain the amount. </a:t>
            </a:r>
            <a:endParaRPr lang="en-US" sz="2000" dirty="0" smtClean="0">
              <a:solidFill>
                <a:srgbClr val="002060"/>
              </a:solidFill>
              <a:cs typeface="Times New Roman" panose="02020603050405020304" pitchFamily="18" charset="0"/>
            </a:endParaRPr>
          </a:p>
          <a:p>
            <a:endParaRPr lang="en-US" sz="2000" dirty="0">
              <a:solidFill>
                <a:srgbClr val="002060"/>
              </a:solidFill>
              <a:cs typeface="Times New Roman" panose="02020603050405020304" pitchFamily="18" charset="0"/>
            </a:endParaRPr>
          </a:p>
          <a:p>
            <a:pPr marL="285750" indent="-285750">
              <a:buFont typeface="Wingdings" panose="05000000000000000000" pitchFamily="2" charset="2"/>
              <a:buChar char="Ø"/>
            </a:pPr>
            <a:r>
              <a:rPr lang="en-US" sz="2000" dirty="0" smtClean="0">
                <a:solidFill>
                  <a:srgbClr val="002060"/>
                </a:solidFill>
              </a:rPr>
              <a:t>On </a:t>
            </a:r>
            <a:r>
              <a:rPr lang="en-US" sz="2000" dirty="0">
                <a:solidFill>
                  <a:srgbClr val="002060"/>
                </a:solidFill>
              </a:rPr>
              <a:t>any page / email, only basic information is needed. </a:t>
            </a:r>
            <a:endParaRPr lang="en-US" sz="2000" dirty="0" smtClean="0">
              <a:solidFill>
                <a:srgbClr val="002060"/>
              </a:solidFill>
            </a:endParaRPr>
          </a:p>
          <a:p>
            <a:endParaRPr lang="en-US" sz="2000" dirty="0" smtClean="0">
              <a:solidFill>
                <a:srgbClr val="002060"/>
              </a:solidFill>
            </a:endParaRPr>
          </a:p>
          <a:p>
            <a:pPr marL="285750" indent="-285750">
              <a:buFont typeface="Wingdings" panose="05000000000000000000" pitchFamily="2" charset="2"/>
              <a:buChar char="Ø"/>
            </a:pPr>
            <a:r>
              <a:rPr lang="en-US" sz="2000" dirty="0" smtClean="0">
                <a:solidFill>
                  <a:srgbClr val="002060"/>
                </a:solidFill>
              </a:rPr>
              <a:t> Hosted </a:t>
            </a:r>
            <a:r>
              <a:rPr lang="en-US" sz="2000" dirty="0">
                <a:solidFill>
                  <a:srgbClr val="002060"/>
                </a:solidFill>
              </a:rPr>
              <a:t>the website at 000webhost,</a:t>
            </a:r>
          </a:p>
          <a:p>
            <a:r>
              <a:rPr lang="en-US" sz="2000" dirty="0">
                <a:solidFill>
                  <a:srgbClr val="002060"/>
                </a:solidFill>
              </a:rPr>
              <a:t/>
            </a:r>
            <a:br>
              <a:rPr lang="en-US" sz="2000" dirty="0">
                <a:solidFill>
                  <a:srgbClr val="002060"/>
                </a:solidFill>
              </a:rPr>
            </a:br>
            <a:endParaRPr lang="en-US" sz="2000" dirty="0" smtClean="0">
              <a:solidFill>
                <a:srgbClr val="002060"/>
              </a:solidFill>
            </a:endParaRPr>
          </a:p>
          <a:p>
            <a:endParaRPr lang="en-US" sz="2000" dirty="0">
              <a:solidFill>
                <a:srgbClr val="002060"/>
              </a:solidFill>
              <a:cs typeface="Times New Roman" panose="02020603050405020304" pitchFamily="18" charset="0"/>
            </a:endParaRPr>
          </a:p>
          <a:p>
            <a:r>
              <a:rPr lang="en-US" sz="2000" dirty="0">
                <a:solidFill>
                  <a:srgbClr val="002060"/>
                </a:solidFill>
                <a:cs typeface="Times New Roman" panose="02020603050405020304" pitchFamily="18" charset="0"/>
              </a:rPr>
              <a:t/>
            </a:r>
            <a:br>
              <a:rPr lang="en-US" sz="2000" dirty="0">
                <a:solidFill>
                  <a:srgbClr val="002060"/>
                </a:solidFill>
                <a:cs typeface="Times New Roman" panose="02020603050405020304" pitchFamily="18" charset="0"/>
              </a:rPr>
            </a:br>
            <a:endParaRPr lang="en-IN" sz="2000"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3979768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4777" y="271849"/>
            <a:ext cx="11216993" cy="6124754"/>
          </a:xfrm>
          <a:prstGeom prst="rect">
            <a:avLst/>
          </a:prstGeom>
          <a:noFill/>
        </p:spPr>
        <p:txBody>
          <a:bodyPr wrap="square" rtlCol="0">
            <a:spAutoFit/>
          </a:bodyPr>
          <a:lstStyle/>
          <a:p>
            <a:r>
              <a:rPr lang="en-IN" sz="2800" b="1" dirty="0" smtClean="0">
                <a:solidFill>
                  <a:schemeClr val="accent3"/>
                </a:solidFill>
              </a:rPr>
              <a:t>          </a:t>
            </a:r>
            <a:r>
              <a:rPr lang="en-IN" sz="2800" b="1" dirty="0" smtClean="0">
                <a:solidFill>
                  <a:schemeClr val="accent3"/>
                </a:solidFill>
              </a:rPr>
              <a:t>AKSHAYA PATRA</a:t>
            </a:r>
            <a:endParaRPr lang="en-IN" sz="2800" b="1" dirty="0" smtClean="0">
              <a:solidFill>
                <a:schemeClr val="accent3"/>
              </a:solidFill>
            </a:endParaRPr>
          </a:p>
          <a:p>
            <a:r>
              <a:rPr lang="en-IN" dirty="0"/>
              <a:t> </a:t>
            </a:r>
            <a:r>
              <a:rPr lang="en-IN" dirty="0" smtClean="0"/>
              <a:t>                                          </a:t>
            </a:r>
            <a:r>
              <a:rPr lang="en-IN" dirty="0" smtClean="0">
                <a:solidFill>
                  <a:schemeClr val="accent5">
                    <a:lumMod val="60000"/>
                    <a:lumOff val="40000"/>
                  </a:schemeClr>
                </a:solidFill>
              </a:rPr>
              <a:t>Donate for Food and Education</a:t>
            </a:r>
            <a:r>
              <a:rPr lang="en-IN" dirty="0" smtClean="0">
                <a:solidFill>
                  <a:schemeClr val="accent5">
                    <a:lumMod val="60000"/>
                    <a:lumOff val="40000"/>
                  </a:schemeClr>
                </a:solidFill>
              </a:rPr>
              <a:t>…</a:t>
            </a:r>
            <a:endParaRPr lang="en-IN" dirty="0" smtClean="0">
              <a:solidFill>
                <a:schemeClr val="accent5">
                  <a:lumMod val="60000"/>
                  <a:lumOff val="40000"/>
                </a:schemeClr>
              </a:solidFill>
            </a:endParaRPr>
          </a:p>
          <a:p>
            <a:endParaRPr lang="en-IN" dirty="0">
              <a:solidFill>
                <a:schemeClr val="accent5">
                  <a:lumMod val="60000"/>
                  <a:lumOff val="40000"/>
                </a:schemeClr>
              </a:solidFill>
            </a:endParaRPr>
          </a:p>
          <a:p>
            <a:r>
              <a:rPr lang="en-US" sz="1600" b="1" dirty="0">
                <a:solidFill>
                  <a:srgbClr val="002060"/>
                </a:solidFill>
              </a:rPr>
              <a:t>DONATE FRESHLY COOKED MEALS WITH YOUR </a:t>
            </a:r>
            <a:r>
              <a:rPr lang="en-US" sz="1600" b="1" dirty="0" smtClean="0">
                <a:solidFill>
                  <a:srgbClr val="002060"/>
                </a:solidFill>
              </a:rPr>
              <a:t>SUPPORT:</a:t>
            </a:r>
          </a:p>
          <a:p>
            <a:pPr marL="285750" indent="-285750">
              <a:buFont typeface="Arial" panose="020B0604020202020204" pitchFamily="34" charset="0"/>
              <a:buChar char="•"/>
            </a:pPr>
            <a:r>
              <a:rPr lang="en-US" sz="1600" dirty="0">
                <a:solidFill>
                  <a:srgbClr val="002060"/>
                </a:solidFill>
              </a:rPr>
              <a:t>There are over 40 million widowed women in India.</a:t>
            </a:r>
            <a:br>
              <a:rPr lang="en-US" sz="1600" dirty="0">
                <a:solidFill>
                  <a:srgbClr val="002060"/>
                </a:solidFill>
              </a:rPr>
            </a:br>
            <a:r>
              <a:rPr lang="en-US" sz="1600" dirty="0">
                <a:solidFill>
                  <a:srgbClr val="002060"/>
                </a:solidFill>
              </a:rPr>
              <a:t>That means that 10% of the female population are living without their husbands</a:t>
            </a:r>
            <a:r>
              <a:rPr lang="en-US" sz="1600" dirty="0" smtClean="0">
                <a:solidFill>
                  <a:srgbClr val="002060"/>
                </a:solidFill>
              </a:rPr>
              <a:t>.</a:t>
            </a:r>
            <a:r>
              <a:rPr lang="en-US" dirty="0">
                <a:solidFill>
                  <a:srgbClr val="002060"/>
                </a:solidFill>
              </a:rPr>
              <a:t> </a:t>
            </a:r>
            <a:endParaRPr lang="en-US" dirty="0" smtClean="0">
              <a:solidFill>
                <a:srgbClr val="002060"/>
              </a:solidFill>
            </a:endParaRPr>
          </a:p>
          <a:p>
            <a:endParaRPr lang="en-US" dirty="0" smtClean="0">
              <a:solidFill>
                <a:srgbClr val="002060"/>
              </a:solidFill>
            </a:endParaRPr>
          </a:p>
          <a:p>
            <a:pPr marL="285750" indent="-285750">
              <a:buFont typeface="Arial" panose="020B0604020202020204" pitchFamily="34" charset="0"/>
              <a:buChar char="•"/>
            </a:pPr>
            <a:r>
              <a:rPr lang="en-US" sz="1600" dirty="0" smtClean="0">
                <a:solidFill>
                  <a:srgbClr val="002060"/>
                </a:solidFill>
              </a:rPr>
              <a:t>Many </a:t>
            </a:r>
            <a:r>
              <a:rPr lang="en-US" sz="1600" dirty="0">
                <a:solidFill>
                  <a:srgbClr val="002060"/>
                </a:solidFill>
              </a:rPr>
              <a:t>of them are abandoned by their families and children, hunger is the immediate issue that needs to be addressed. A moderately active woman should consume 1,800-2,200 calories a day. Hot, fresh, nutritious and hygienic meals help them survive and ward off diseases that come their way</a:t>
            </a:r>
            <a:r>
              <a:rPr lang="en-US" sz="1600" dirty="0" smtClean="0">
                <a:solidFill>
                  <a:srgbClr val="002060"/>
                </a:solidFill>
              </a:rPr>
              <a:t>.</a:t>
            </a:r>
          </a:p>
          <a:p>
            <a:pPr fontAlgn="base"/>
            <a:r>
              <a:rPr lang="en-US" b="1" dirty="0" smtClean="0">
                <a:solidFill>
                  <a:srgbClr val="002060"/>
                </a:solidFill>
              </a:rPr>
              <a:t>Vision</a:t>
            </a:r>
          </a:p>
          <a:p>
            <a:pPr marL="285750" indent="-285750" fontAlgn="base">
              <a:buFont typeface="Arial" panose="020B0604020202020204" pitchFamily="34" charset="0"/>
              <a:buChar char="•"/>
            </a:pPr>
            <a:r>
              <a:rPr lang="en-US" cap="all" dirty="0">
                <a:solidFill>
                  <a:srgbClr val="002060"/>
                </a:solidFill>
              </a:rPr>
              <a:t>NO CHILD IN INDIA SHALL BE DEPRIVED OF EDUCATION</a:t>
            </a:r>
            <a:br>
              <a:rPr lang="en-US" cap="all" dirty="0">
                <a:solidFill>
                  <a:srgbClr val="002060"/>
                </a:solidFill>
              </a:rPr>
            </a:br>
            <a:r>
              <a:rPr lang="en-US" cap="all" dirty="0">
                <a:solidFill>
                  <a:srgbClr val="002060"/>
                </a:solidFill>
              </a:rPr>
              <a:t>BECAUSE OF HUNGER</a:t>
            </a:r>
            <a:r>
              <a:rPr lang="en-US" cap="all" dirty="0" smtClean="0">
                <a:solidFill>
                  <a:srgbClr val="002060"/>
                </a:solidFill>
              </a:rPr>
              <a:t>.</a:t>
            </a:r>
          </a:p>
          <a:p>
            <a:pPr marL="285750" indent="-285750" fontAlgn="base">
              <a:buFont typeface="Arial" panose="020B0604020202020204" pitchFamily="34" charset="0"/>
              <a:buChar char="•"/>
            </a:pPr>
            <a:endParaRPr lang="en-US" cap="all" dirty="0">
              <a:solidFill>
                <a:srgbClr val="002060"/>
              </a:solidFill>
            </a:endParaRPr>
          </a:p>
          <a:p>
            <a:pPr fontAlgn="base"/>
            <a:r>
              <a:rPr lang="en-US" b="1" dirty="0" smtClean="0">
                <a:solidFill>
                  <a:srgbClr val="002060"/>
                </a:solidFill>
              </a:rPr>
              <a:t>Mission</a:t>
            </a:r>
          </a:p>
          <a:p>
            <a:pPr marL="285750" indent="-285750" fontAlgn="base">
              <a:buFont typeface="Arial" panose="020B0604020202020204" pitchFamily="34" charset="0"/>
              <a:buChar char="•"/>
            </a:pPr>
            <a:r>
              <a:rPr lang="en-US" cap="all" dirty="0">
                <a:solidFill>
                  <a:srgbClr val="002060"/>
                </a:solidFill>
              </a:rPr>
              <a:t>TO FEED 5 MILLION CHILDREN BY 2025</a:t>
            </a:r>
            <a:r>
              <a:rPr lang="en-US" cap="all" dirty="0" smtClean="0">
                <a:solidFill>
                  <a:srgbClr val="002060"/>
                </a:solidFill>
              </a:rPr>
              <a:t>.</a:t>
            </a:r>
          </a:p>
          <a:p>
            <a:pPr marL="285750" indent="-285750" fontAlgn="base">
              <a:buFont typeface="Arial" panose="020B0604020202020204" pitchFamily="34" charset="0"/>
              <a:buChar char="•"/>
            </a:pPr>
            <a:endParaRPr lang="en-US" cap="all" dirty="0">
              <a:solidFill>
                <a:srgbClr val="002060"/>
              </a:solidFill>
            </a:endParaRPr>
          </a:p>
          <a:p>
            <a:pPr marL="285750" indent="-285750" fontAlgn="base">
              <a:buFont typeface="Arial" panose="020B0604020202020204" pitchFamily="34" charset="0"/>
              <a:buChar char="•"/>
            </a:pPr>
            <a:endParaRPr lang="en-US" cap="all" dirty="0">
              <a:solidFill>
                <a:srgbClr val="002060"/>
              </a:solidFill>
            </a:endParaRPr>
          </a:p>
          <a:p>
            <a:pPr marL="285750" indent="-285750" fontAlgn="base">
              <a:buFont typeface="Arial" panose="020B0604020202020204" pitchFamily="34" charset="0"/>
              <a:buChar char="•"/>
            </a:pPr>
            <a:endParaRPr lang="en-US"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IN" dirty="0">
              <a:solidFill>
                <a:srgbClr val="002060"/>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0645" y="3709852"/>
            <a:ext cx="4204926" cy="2804160"/>
          </a:xfrm>
          <a:prstGeom prst="rect">
            <a:avLst/>
          </a:prstGeom>
        </p:spPr>
      </p:pic>
    </p:spTree>
    <p:extLst>
      <p:ext uri="{BB962C8B-B14F-4D97-AF65-F5344CB8AC3E}">
        <p14:creationId xmlns:p14="http://schemas.microsoft.com/office/powerpoint/2010/main" val="290383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6926" y="1978795"/>
            <a:ext cx="5819927"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cap="none" spc="0" dirty="0" smtClean="0">
                <a:ln/>
                <a:solidFill>
                  <a:schemeClr val="accent4"/>
                </a:solidFill>
                <a:effectLst/>
              </a:rPr>
              <a:t>THANK YOU</a:t>
            </a:r>
            <a:endParaRPr lang="en-US" sz="8000" b="1" cap="none" spc="0" dirty="0">
              <a:ln/>
              <a:solidFill>
                <a:schemeClr val="accent4"/>
              </a:solidFill>
              <a:effectLst/>
            </a:endParaRPr>
          </a:p>
        </p:txBody>
      </p:sp>
    </p:spTree>
    <p:extLst>
      <p:ext uri="{BB962C8B-B14F-4D97-AF65-F5344CB8AC3E}">
        <p14:creationId xmlns:p14="http://schemas.microsoft.com/office/powerpoint/2010/main" val="4158705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270</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dc:creator>
  <cp:lastModifiedBy>harinath reddy</cp:lastModifiedBy>
  <cp:revision>8</cp:revision>
  <dcterms:created xsi:type="dcterms:W3CDTF">2021-06-17T17:44:03Z</dcterms:created>
  <dcterms:modified xsi:type="dcterms:W3CDTF">2021-07-13T14:36:53Z</dcterms:modified>
</cp:coreProperties>
</file>