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BEBB9B2-599F-4B8E-B42A-AAE84C0A5C2B}" type="datetimeFigureOut">
              <a:rPr lang="en-IN" smtClean="0"/>
              <a:t>14-04-2013</a:t>
            </a:fld>
            <a:endParaRPr lang="en-IN"/>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C97C3229-31AA-43D1-AD7F-03F251DD0E4B}" type="slidenum">
              <a:rPr lang="en-IN" smtClean="0"/>
              <a:t>‹#›</a:t>
            </a:fld>
            <a:endParaRPr lang="en-IN"/>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IN"/>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BB9B2-599F-4B8E-B42A-AAE84C0A5C2B}" type="datetimeFigureOut">
              <a:rPr lang="en-IN" smtClean="0"/>
              <a:t>14-04-2013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C3229-31AA-43D1-AD7F-03F251DD0E4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BB9B2-599F-4B8E-B42A-AAE84C0A5C2B}" type="datetimeFigureOut">
              <a:rPr lang="en-IN" smtClean="0"/>
              <a:t>14-04-2013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C97C3229-31AA-43D1-AD7F-03F251DD0E4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BB9B2-599F-4B8E-B42A-AAE84C0A5C2B}" type="datetimeFigureOut">
              <a:rPr lang="en-IN" smtClean="0"/>
              <a:t>14-04-2013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C3229-31AA-43D1-AD7F-03F251DD0E4B}"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5BEBB9B2-599F-4B8E-B42A-AAE84C0A5C2B}" type="datetimeFigureOut">
              <a:rPr lang="en-IN" smtClean="0"/>
              <a:t>14-04-2013</a:t>
            </a:fld>
            <a:endParaRPr lang="en-IN"/>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C97C3229-31AA-43D1-AD7F-03F251DD0E4B}" type="slidenum">
              <a:rPr lang="en-IN" smtClean="0"/>
              <a:t>‹#›</a:t>
            </a:fld>
            <a:endParaRPr lang="en-IN"/>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IN"/>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EBB9B2-599F-4B8E-B42A-AAE84C0A5C2B}" type="datetimeFigureOut">
              <a:rPr lang="en-IN" smtClean="0"/>
              <a:t>14-04-2013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C3229-31AA-43D1-AD7F-03F251DD0E4B}"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EBB9B2-599F-4B8E-B42A-AAE84C0A5C2B}" type="datetimeFigureOut">
              <a:rPr lang="en-IN" smtClean="0"/>
              <a:t>14-04-2013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7C3229-31AA-43D1-AD7F-03F251DD0E4B}"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BEBB9B2-599F-4B8E-B42A-AAE84C0A5C2B}" type="datetimeFigureOut">
              <a:rPr lang="en-IN" smtClean="0"/>
              <a:t>14-04-2013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7C3229-31AA-43D1-AD7F-03F251DD0E4B}" type="slidenum">
              <a:rPr lang="en-IN" smtClean="0"/>
              <a:t>‹#›</a:t>
            </a:fld>
            <a:endParaRPr lang="en-IN"/>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BEBB9B2-599F-4B8E-B42A-AAE84C0A5C2B}" type="datetimeFigureOut">
              <a:rPr lang="en-IN" smtClean="0"/>
              <a:t>14-04-2013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7C3229-31AA-43D1-AD7F-03F251DD0E4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BB9B2-599F-4B8E-B42A-AAE84C0A5C2B}" type="datetimeFigureOut">
              <a:rPr lang="en-IN" smtClean="0"/>
              <a:t>14-04-2013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C97C3229-31AA-43D1-AD7F-03F251DD0E4B}" type="slidenum">
              <a:rPr lang="en-IN" smtClean="0"/>
              <a:t>‹#›</a:t>
            </a:fld>
            <a:endParaRPr lang="en-IN"/>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BB9B2-599F-4B8E-B42A-AAE84C0A5C2B}" type="datetimeFigureOut">
              <a:rPr lang="en-IN" smtClean="0"/>
              <a:t>14-04-2013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C3229-31AA-43D1-AD7F-03F251DD0E4B}" type="slidenum">
              <a:rPr lang="en-IN" smtClean="0"/>
              <a:t>‹#›</a:t>
            </a:fld>
            <a:endParaRPr lang="en-IN"/>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5BEBB9B2-599F-4B8E-B42A-AAE84C0A5C2B}" type="datetimeFigureOut">
              <a:rPr lang="en-IN" smtClean="0"/>
              <a:t>14-04-2013</a:t>
            </a:fld>
            <a:endParaRPr lang="en-IN"/>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IN"/>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C97C3229-31AA-43D1-AD7F-03F251DD0E4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10400" y="2052960"/>
            <a:ext cx="1981200" cy="3680296"/>
          </a:xfrm>
        </p:spPr>
        <p:txBody>
          <a:bodyPr>
            <a:normAutofit fontScale="92500" lnSpcReduction="10000"/>
          </a:bodyPr>
          <a:lstStyle/>
          <a:p>
            <a:r>
              <a:rPr lang="en-US" dirty="0" smtClean="0"/>
              <a:t>Sponsored by Govt. of Karnataka</a:t>
            </a:r>
          </a:p>
          <a:p>
            <a:endParaRPr lang="en-US" dirty="0"/>
          </a:p>
          <a:p>
            <a:endParaRPr lang="en-US" dirty="0" smtClean="0"/>
          </a:p>
          <a:p>
            <a:endParaRPr lang="en-US" dirty="0"/>
          </a:p>
          <a:p>
            <a:endParaRPr lang="en-US" dirty="0" smtClean="0"/>
          </a:p>
          <a:p>
            <a:r>
              <a:rPr lang="en-US" dirty="0" smtClean="0"/>
              <a:t>To be Implemented by:</a:t>
            </a:r>
          </a:p>
          <a:p>
            <a:r>
              <a:rPr lang="en-US" dirty="0" smtClean="0"/>
              <a:t>I-AIM, FRLHT, Bangalore</a:t>
            </a:r>
            <a:endParaRPr lang="en-US" dirty="0"/>
          </a:p>
          <a:p>
            <a:endParaRPr lang="en-IN" dirty="0"/>
          </a:p>
        </p:txBody>
      </p:sp>
      <p:sp>
        <p:nvSpPr>
          <p:cNvPr id="2" name="Title 1"/>
          <p:cNvSpPr>
            <a:spLocks noGrp="1"/>
          </p:cNvSpPr>
          <p:nvPr>
            <p:ph type="title"/>
          </p:nvPr>
        </p:nvSpPr>
        <p:spPr>
          <a:xfrm>
            <a:off x="323528" y="2780928"/>
            <a:ext cx="5900192" cy="1470025"/>
          </a:xfrm>
        </p:spPr>
        <p:txBody>
          <a:bodyPr>
            <a:normAutofit fontScale="90000"/>
          </a:bodyPr>
          <a:lstStyle/>
          <a:p>
            <a:r>
              <a:rPr lang="en-US" b="1" dirty="0" smtClean="0"/>
              <a:t>Title of the Project:</a:t>
            </a:r>
            <a:r>
              <a:rPr lang="en-IN" dirty="0"/>
              <a:t/>
            </a:r>
            <a:br>
              <a:rPr lang="en-IN" dirty="0"/>
            </a:br>
            <a:r>
              <a:rPr lang="en-US" b="1" dirty="0"/>
              <a:t>Creating a Digital Repository of </a:t>
            </a:r>
            <a:r>
              <a:rPr lang="en-IN" dirty="0"/>
              <a:t/>
            </a:r>
            <a:br>
              <a:rPr lang="en-IN" dirty="0"/>
            </a:br>
            <a:r>
              <a:rPr lang="en-US" b="1" dirty="0"/>
              <a:t>Medical Manuscripts of</a:t>
            </a:r>
            <a:r>
              <a:rPr lang="en-IN" dirty="0"/>
              <a:t/>
            </a:r>
            <a:br>
              <a:rPr lang="en-IN" dirty="0"/>
            </a:br>
            <a:r>
              <a:rPr lang="en-US" b="1" dirty="0"/>
              <a:t>Karnataka </a:t>
            </a:r>
            <a:endParaRPr lang="en-IN" dirty="0"/>
          </a:p>
        </p:txBody>
      </p:sp>
    </p:spTree>
    <p:extLst>
      <p:ext uri="{BB962C8B-B14F-4D97-AF65-F5344CB8AC3E}">
        <p14:creationId xmlns:p14="http://schemas.microsoft.com/office/powerpoint/2010/main" val="3736395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r>
              <a:rPr lang="en-US" dirty="0"/>
              <a:t> </a:t>
            </a:r>
            <a:endParaRPr lang="en-IN" dirty="0"/>
          </a:p>
          <a:p>
            <a:r>
              <a:rPr lang="en-US" sz="5600" dirty="0"/>
              <a:t>A digitization project includes the “basic processes - creation, storage, and management.  There are components to the digitization project:</a:t>
            </a:r>
            <a:endParaRPr lang="en-IN" sz="4000" dirty="0"/>
          </a:p>
          <a:p>
            <a:pPr lvl="0"/>
            <a:r>
              <a:rPr lang="en-US" sz="5600" b="1" dirty="0"/>
              <a:t>Image creation</a:t>
            </a:r>
            <a:r>
              <a:rPr lang="en-US" sz="5600" dirty="0"/>
              <a:t> deals with the initial capture or conversion of a document or object into digital form, typically with a scanner. There may then be one or more file or image processing steps applied to the initial image, which may alter, add, or extract data. Processing will include image editing (scaling, compression, sharpening, etc.) and metadata creation.</a:t>
            </a:r>
            <a:endParaRPr lang="en-IN" sz="4400" dirty="0"/>
          </a:p>
          <a:p>
            <a:pPr lvl="0"/>
            <a:r>
              <a:rPr lang="en-US" sz="5600" b="1" dirty="0"/>
              <a:t>File management</a:t>
            </a:r>
            <a:r>
              <a:rPr lang="en-US" sz="5600" dirty="0"/>
              <a:t> refers to the organization, storage, and maintenance of images and related metadata.</a:t>
            </a:r>
            <a:endParaRPr lang="en-IN" sz="4400" dirty="0"/>
          </a:p>
          <a:p>
            <a:pPr lvl="0"/>
            <a:r>
              <a:rPr lang="en-US" sz="5600" b="1" dirty="0"/>
              <a:t>Image delivery</a:t>
            </a:r>
            <a:r>
              <a:rPr lang="en-US" sz="5600" dirty="0"/>
              <a:t> incorporates the process of getting images to the user and encompasses networks, display devices, and printers.</a:t>
            </a:r>
            <a:endParaRPr lang="en-IN" sz="4400" dirty="0"/>
          </a:p>
          <a:p>
            <a:pPr fontAlgn="base"/>
            <a:r>
              <a:rPr lang="en-US" sz="5600" dirty="0"/>
              <a:t>The tasks needed to address the above components:</a:t>
            </a:r>
            <a:endParaRPr lang="en-IN" sz="4000" dirty="0"/>
          </a:p>
          <a:p>
            <a:pPr fontAlgn="base"/>
            <a:r>
              <a:rPr lang="en-US" sz="5600" dirty="0"/>
              <a:t> </a:t>
            </a:r>
            <a:endParaRPr lang="en-IN" sz="4000" dirty="0"/>
          </a:p>
          <a:p>
            <a:pPr lvl="0" fontAlgn="base"/>
            <a:r>
              <a:rPr lang="en-US" sz="5600" dirty="0"/>
              <a:t>Selecting items</a:t>
            </a:r>
            <a:endParaRPr lang="en-IN" sz="4000" dirty="0"/>
          </a:p>
          <a:p>
            <a:pPr lvl="0" fontAlgn="base"/>
            <a:r>
              <a:rPr lang="en-US" sz="5600" dirty="0"/>
              <a:t>Recording items going to digitization</a:t>
            </a:r>
            <a:endParaRPr lang="en-IN" sz="4000" dirty="0"/>
          </a:p>
          <a:p>
            <a:pPr lvl="0" fontAlgn="base"/>
            <a:r>
              <a:rPr lang="en-US" sz="5600" dirty="0"/>
              <a:t>Preparing items for digitization</a:t>
            </a:r>
            <a:endParaRPr lang="en-IN" sz="4000" dirty="0"/>
          </a:p>
          <a:p>
            <a:pPr lvl="0" fontAlgn="base"/>
            <a:r>
              <a:rPr lang="en-US" sz="5600" dirty="0"/>
              <a:t>Digitization of items</a:t>
            </a:r>
            <a:endParaRPr lang="en-IN" sz="4000" dirty="0"/>
          </a:p>
          <a:p>
            <a:pPr lvl="0" fontAlgn="base"/>
            <a:r>
              <a:rPr lang="en-US" sz="5600" dirty="0"/>
              <a:t>Recording digitization method and attributes (color and scale reference)</a:t>
            </a:r>
            <a:endParaRPr lang="en-IN" sz="4000" dirty="0"/>
          </a:p>
          <a:p>
            <a:pPr lvl="0" fontAlgn="base"/>
            <a:r>
              <a:rPr lang="en-US" sz="5600" dirty="0"/>
              <a:t>Naming image file</a:t>
            </a:r>
            <a:endParaRPr lang="en-IN" sz="4000" dirty="0"/>
          </a:p>
          <a:p>
            <a:pPr lvl="0" fontAlgn="base"/>
            <a:r>
              <a:rPr lang="en-US" sz="5600" dirty="0"/>
              <a:t>Saving image file</a:t>
            </a:r>
            <a:endParaRPr lang="en-IN" sz="4000" dirty="0"/>
          </a:p>
          <a:p>
            <a:pPr lvl="0" fontAlgn="base"/>
            <a:r>
              <a:rPr lang="en-US" sz="5600" dirty="0"/>
              <a:t>Recording image file location</a:t>
            </a:r>
            <a:endParaRPr lang="en-IN" sz="4000" dirty="0"/>
          </a:p>
          <a:p>
            <a:pPr lvl="0" fontAlgn="base"/>
            <a:r>
              <a:rPr lang="en-US" sz="5600" dirty="0"/>
              <a:t>Returning items to archival storage</a:t>
            </a:r>
            <a:endParaRPr lang="en-IN" sz="4000" dirty="0"/>
          </a:p>
          <a:p>
            <a:pPr lvl="0" fontAlgn="base"/>
            <a:r>
              <a:rPr lang="en-US" sz="5600" dirty="0"/>
              <a:t>Recording items returned</a:t>
            </a:r>
            <a:endParaRPr lang="en-IN" sz="4000" dirty="0"/>
          </a:p>
          <a:p>
            <a:pPr lvl="0" fontAlgn="base"/>
            <a:r>
              <a:rPr lang="en-US" sz="5600" dirty="0"/>
              <a:t>Noting image file creation</a:t>
            </a:r>
            <a:endParaRPr lang="en-IN" sz="4000" dirty="0"/>
          </a:p>
          <a:p>
            <a:r>
              <a:rPr lang="en-US" sz="5600" dirty="0"/>
              <a:t> </a:t>
            </a:r>
            <a:endParaRPr lang="en-IN" sz="4000" dirty="0"/>
          </a:p>
        </p:txBody>
      </p:sp>
      <p:sp>
        <p:nvSpPr>
          <p:cNvPr id="2" name="Title 1"/>
          <p:cNvSpPr>
            <a:spLocks noGrp="1"/>
          </p:cNvSpPr>
          <p:nvPr>
            <p:ph type="title"/>
          </p:nvPr>
        </p:nvSpPr>
        <p:spPr/>
        <p:txBody>
          <a:bodyPr>
            <a:normAutofit/>
          </a:bodyPr>
          <a:lstStyle/>
          <a:p>
            <a:pPr lvl="0"/>
            <a:r>
              <a:rPr lang="en-US" b="1" i="1" dirty="0" smtClean="0"/>
              <a:t>Technical Considerations</a:t>
            </a:r>
            <a:endParaRPr lang="en-IN" dirty="0"/>
          </a:p>
        </p:txBody>
      </p:sp>
    </p:spTree>
    <p:extLst>
      <p:ext uri="{BB962C8B-B14F-4D97-AF65-F5344CB8AC3E}">
        <p14:creationId xmlns:p14="http://schemas.microsoft.com/office/powerpoint/2010/main" val="3678665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dirty="0" smtClean="0"/>
              <a:t>The technology necessary to complete the digitization consists mainly of hardware, software, and networks. </a:t>
            </a:r>
            <a:endParaRPr lang="en-IN" sz="2800" dirty="0" smtClean="0"/>
          </a:p>
          <a:p>
            <a:pPr lvl="0"/>
            <a:r>
              <a:rPr lang="en-US" dirty="0" smtClean="0"/>
              <a:t>Protocols and standards, policies and procedures required for workflow, maintenance, security, upgrades, etc.</a:t>
            </a:r>
            <a:endParaRPr lang="en-IN" sz="2800" dirty="0" smtClean="0"/>
          </a:p>
          <a:p>
            <a:r>
              <a:rPr lang="en-US" dirty="0" smtClean="0"/>
              <a:t>Considerations that will affect decisions about the technical infrastructure include:</a:t>
            </a:r>
            <a:endParaRPr lang="en-IN" sz="2000" dirty="0" smtClean="0"/>
          </a:p>
          <a:p>
            <a:pPr lvl="0"/>
            <a:r>
              <a:rPr lang="en-US" dirty="0" smtClean="0"/>
              <a:t>Quality requirements based on document attributes </a:t>
            </a:r>
            <a:endParaRPr lang="en-IN" sz="2000" dirty="0" smtClean="0"/>
          </a:p>
          <a:p>
            <a:pPr lvl="1"/>
            <a:r>
              <a:rPr lang="en-US" dirty="0" smtClean="0"/>
              <a:t>Assessing document attributes (detail, tone, color)</a:t>
            </a:r>
            <a:endParaRPr lang="en-IN" sz="1800" dirty="0" smtClean="0"/>
          </a:p>
          <a:p>
            <a:pPr lvl="1"/>
            <a:r>
              <a:rPr lang="en-US" dirty="0" smtClean="0"/>
              <a:t>Defining the needs of current and future users</a:t>
            </a:r>
            <a:endParaRPr lang="en-IN" sz="1800" dirty="0" smtClean="0"/>
          </a:p>
          <a:p>
            <a:pPr lvl="1"/>
            <a:r>
              <a:rPr lang="en-US" dirty="0" smtClean="0"/>
              <a:t>Objectively characterizing relevant variables (e.g., size of detail, desired quality, resolving power of system)</a:t>
            </a:r>
            <a:endParaRPr lang="en-IN" sz="1800" dirty="0" smtClean="0"/>
          </a:p>
          <a:p>
            <a:pPr lvl="1"/>
            <a:r>
              <a:rPr lang="en-US" dirty="0" smtClean="0"/>
              <a:t>Correlating variables to one another via formulas</a:t>
            </a:r>
            <a:endParaRPr lang="en-IN" sz="1800" dirty="0" smtClean="0"/>
          </a:p>
          <a:p>
            <a:r>
              <a:rPr lang="en-US" dirty="0" smtClean="0"/>
              <a:t>Confirming results through testing and evaluation</a:t>
            </a:r>
            <a:endParaRPr lang="en-IN" dirty="0" smtClean="0"/>
          </a:p>
          <a:p>
            <a:endParaRPr lang="en-IN" dirty="0"/>
          </a:p>
        </p:txBody>
      </p:sp>
      <p:sp>
        <p:nvSpPr>
          <p:cNvPr id="2" name="Title 1"/>
          <p:cNvSpPr>
            <a:spLocks noGrp="1"/>
          </p:cNvSpPr>
          <p:nvPr>
            <p:ph type="title"/>
          </p:nvPr>
        </p:nvSpPr>
        <p:spPr/>
        <p:txBody>
          <a:bodyPr>
            <a:normAutofit fontScale="90000"/>
          </a:bodyPr>
          <a:lstStyle/>
          <a:p>
            <a:r>
              <a:rPr lang="en-US" b="1" dirty="0" smtClean="0"/>
              <a:t>Digitization Project Considerations:</a:t>
            </a:r>
            <a:r>
              <a:rPr lang="en-IN" sz="3200" dirty="0" smtClean="0"/>
              <a:t/>
            </a:r>
            <a:br>
              <a:rPr lang="en-IN" sz="3200" dirty="0" smtClean="0"/>
            </a:br>
            <a:endParaRPr lang="en-IN" dirty="0"/>
          </a:p>
        </p:txBody>
      </p:sp>
    </p:spTree>
    <p:extLst>
      <p:ext uri="{BB962C8B-B14F-4D97-AF65-F5344CB8AC3E}">
        <p14:creationId xmlns:p14="http://schemas.microsoft.com/office/powerpoint/2010/main" val="3991107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a:t>The high level requirements and scope of this project </a:t>
            </a:r>
            <a:r>
              <a:rPr lang="en-US" dirty="0" smtClean="0"/>
              <a:t>includes:</a:t>
            </a:r>
            <a:endParaRPr lang="en-IN" dirty="0"/>
          </a:p>
          <a:p>
            <a:r>
              <a:rPr lang="en-US" dirty="0" smtClean="0"/>
              <a:t>Design</a:t>
            </a:r>
            <a:r>
              <a:rPr lang="en-US" dirty="0"/>
              <a:t>, Develop and Deploy an integrated web based multilingual manuscript </a:t>
            </a:r>
            <a:r>
              <a:rPr lang="en-US" dirty="0" err="1"/>
              <a:t>digitisation</a:t>
            </a:r>
            <a:r>
              <a:rPr lang="en-US" dirty="0"/>
              <a:t> and management system whose scope and components includes the following </a:t>
            </a:r>
            <a:endParaRPr lang="en-IN" dirty="0"/>
          </a:p>
          <a:p>
            <a:pPr lvl="0"/>
            <a:r>
              <a:rPr lang="en-US" dirty="0"/>
              <a:t>Ability to </a:t>
            </a:r>
            <a:r>
              <a:rPr lang="en-US" dirty="0" err="1"/>
              <a:t>categorise</a:t>
            </a:r>
            <a:r>
              <a:rPr lang="en-US" dirty="0"/>
              <a:t> manuscripts. ( A standard coding and categorization system to be evolved)</a:t>
            </a:r>
            <a:endParaRPr lang="en-IN" dirty="0"/>
          </a:p>
          <a:p>
            <a:pPr lvl="0"/>
            <a:r>
              <a:rPr lang="en-US" dirty="0" err="1"/>
              <a:t>Digitisation</a:t>
            </a:r>
            <a:r>
              <a:rPr lang="en-US" dirty="0"/>
              <a:t> and online storage ( hardware interface tool with software )</a:t>
            </a:r>
            <a:endParaRPr lang="en-IN" dirty="0"/>
          </a:p>
          <a:p>
            <a:pPr lvl="0"/>
            <a:r>
              <a:rPr lang="en-US" dirty="0"/>
              <a:t>High level summary of digitized manuscripts through manuscript data system </a:t>
            </a:r>
            <a:endParaRPr lang="en-IN" dirty="0"/>
          </a:p>
          <a:p>
            <a:pPr lvl="0"/>
            <a:r>
              <a:rPr lang="en-US" dirty="0"/>
              <a:t>Creation of Search Engine – multilingual search, archiving, executive summary search, key word search and other advanced search options</a:t>
            </a:r>
            <a:endParaRPr lang="en-IN" dirty="0"/>
          </a:p>
          <a:p>
            <a:pPr lvl="0"/>
            <a:r>
              <a:rPr lang="en-US" dirty="0"/>
              <a:t>Integration with existing OCR tools </a:t>
            </a:r>
            <a:endParaRPr lang="en-IN" dirty="0"/>
          </a:p>
          <a:p>
            <a:pPr lvl="0"/>
            <a:r>
              <a:rPr lang="en-US" dirty="0"/>
              <a:t>A text to speech engine ( proof reading software) with a correction window</a:t>
            </a:r>
            <a:endParaRPr lang="en-IN" dirty="0"/>
          </a:p>
          <a:p>
            <a:pPr lvl="0"/>
            <a:r>
              <a:rPr lang="en-US" dirty="0"/>
              <a:t>Conversion of the edited text version to e- book version</a:t>
            </a:r>
            <a:endParaRPr lang="en-IN" dirty="0"/>
          </a:p>
          <a:p>
            <a:r>
              <a:rPr lang="en-US" dirty="0"/>
              <a:t>Other features that could be included in web based tool would be </a:t>
            </a:r>
            <a:endParaRPr lang="en-IN" dirty="0"/>
          </a:p>
          <a:p>
            <a:pPr lvl="0"/>
            <a:r>
              <a:rPr lang="en-US" dirty="0"/>
              <a:t>Web based collaboration platform through which stakeholders can disseminate knowledge ( discussion forms, discussion about a particular manuscript, news and events about a manuscript, manuscript wiki, manuscript newsletter)</a:t>
            </a:r>
            <a:endParaRPr lang="en-IN" dirty="0"/>
          </a:p>
          <a:p>
            <a:r>
              <a:rPr lang="en-US" dirty="0"/>
              <a:t>Scope Exclusions : 1) Creation of a separate OCR tool     </a:t>
            </a:r>
            <a:endParaRPr lang="en-IN" dirty="0"/>
          </a:p>
          <a:p>
            <a:r>
              <a:rPr lang="en-US" dirty="0"/>
              <a:t>                               2) All hardware necessary for the above like scanning equipment, </a:t>
            </a:r>
            <a:r>
              <a:rPr lang="en-US" dirty="0" err="1" smtClean="0"/>
              <a:t>etc</a:t>
            </a:r>
            <a:endParaRPr lang="en-IN" dirty="0"/>
          </a:p>
        </p:txBody>
      </p:sp>
      <p:sp>
        <p:nvSpPr>
          <p:cNvPr id="2" name="Title 1"/>
          <p:cNvSpPr>
            <a:spLocks noGrp="1"/>
          </p:cNvSpPr>
          <p:nvPr>
            <p:ph type="title"/>
          </p:nvPr>
        </p:nvSpPr>
        <p:spPr/>
        <p:txBody>
          <a:bodyPr>
            <a:normAutofit fontScale="90000"/>
          </a:bodyPr>
          <a:lstStyle/>
          <a:p>
            <a:pPr lvl="0"/>
            <a:r>
              <a:rPr lang="en-US" b="1" i="1" dirty="0"/>
              <a:t>The Need and Requirements </a:t>
            </a:r>
            <a:r>
              <a:rPr lang="en-US" b="1" i="1" dirty="0" smtClean="0"/>
              <a:t>Summary</a:t>
            </a:r>
            <a:endParaRPr lang="en-IN" dirty="0"/>
          </a:p>
        </p:txBody>
      </p:sp>
    </p:spTree>
    <p:extLst>
      <p:ext uri="{BB962C8B-B14F-4D97-AF65-F5344CB8AC3E}">
        <p14:creationId xmlns:p14="http://schemas.microsoft.com/office/powerpoint/2010/main" val="919609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13375" t="8349" r="7784"/>
          <a:stretch/>
        </p:blipFill>
        <p:spPr bwMode="auto">
          <a:xfrm>
            <a:off x="1043608" y="980728"/>
            <a:ext cx="7056784" cy="5558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4123524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81551264"/>
              </p:ext>
            </p:extLst>
          </p:nvPr>
        </p:nvGraphicFramePr>
        <p:xfrm>
          <a:off x="755576" y="2708919"/>
          <a:ext cx="6984776" cy="3240360"/>
        </p:xfrm>
        <a:graphic>
          <a:graphicData uri="http://schemas.openxmlformats.org/drawingml/2006/table">
            <a:tbl>
              <a:tblPr>
                <a:tableStyleId>{5C22544A-7EE6-4342-B048-85BDC9FD1C3A}</a:tableStyleId>
              </a:tblPr>
              <a:tblGrid>
                <a:gridCol w="3480598"/>
                <a:gridCol w="3504178"/>
              </a:tblGrid>
              <a:tr h="324036">
                <a:tc>
                  <a:txBody>
                    <a:bodyPr/>
                    <a:lstStyle/>
                    <a:p>
                      <a:pPr marL="0" marR="0">
                        <a:spcBef>
                          <a:spcPts val="600"/>
                        </a:spcBef>
                        <a:spcAft>
                          <a:spcPts val="0"/>
                        </a:spcAft>
                        <a:tabLst>
                          <a:tab pos="685800" algn="l"/>
                        </a:tabLst>
                      </a:pPr>
                      <a:r>
                        <a:rPr lang="en-US" sz="1000">
                          <a:effectLst/>
                        </a:rPr>
                        <a:t>Task</a:t>
                      </a:r>
                      <a:endParaRPr lang="en-IN" sz="1000">
                        <a:effectLst/>
                        <a:latin typeface="Book Antiqua"/>
                        <a:ea typeface="Times New Roman"/>
                        <a:cs typeface="Arial"/>
                      </a:endParaRPr>
                    </a:p>
                  </a:txBody>
                  <a:tcPr marL="68580" marR="68580" marT="0" marB="0"/>
                </a:tc>
                <a:tc>
                  <a:txBody>
                    <a:bodyPr/>
                    <a:lstStyle/>
                    <a:p>
                      <a:pPr marL="0" marR="0">
                        <a:spcBef>
                          <a:spcPts val="600"/>
                        </a:spcBef>
                        <a:spcAft>
                          <a:spcPts val="0"/>
                        </a:spcAft>
                        <a:tabLst>
                          <a:tab pos="685800" algn="l"/>
                        </a:tabLst>
                      </a:pPr>
                      <a:r>
                        <a:rPr lang="en-US" sz="1000">
                          <a:effectLst/>
                        </a:rPr>
                        <a:t>Weeks</a:t>
                      </a:r>
                      <a:endParaRPr lang="en-IN" sz="1000">
                        <a:effectLst/>
                        <a:latin typeface="Book Antiqua"/>
                        <a:ea typeface="Times New Roman"/>
                        <a:cs typeface="Arial"/>
                      </a:endParaRPr>
                    </a:p>
                  </a:txBody>
                  <a:tcPr marL="68580" marR="68580" marT="0" marB="0"/>
                </a:tc>
              </a:tr>
              <a:tr h="324036">
                <a:tc>
                  <a:txBody>
                    <a:bodyPr/>
                    <a:lstStyle/>
                    <a:p>
                      <a:pPr marL="0" marR="0">
                        <a:spcBef>
                          <a:spcPts val="600"/>
                        </a:spcBef>
                        <a:spcAft>
                          <a:spcPts val="0"/>
                        </a:spcAft>
                        <a:tabLst>
                          <a:tab pos="685800" algn="l"/>
                        </a:tabLst>
                      </a:pPr>
                      <a:r>
                        <a:rPr lang="en-US" sz="1000">
                          <a:effectLst/>
                        </a:rPr>
                        <a:t>Kickoff and Logistics</a:t>
                      </a:r>
                      <a:endParaRPr lang="en-IN" sz="1000">
                        <a:effectLst/>
                        <a:latin typeface="Book Antiqua"/>
                        <a:ea typeface="Times New Roman"/>
                        <a:cs typeface="Arial"/>
                      </a:endParaRPr>
                    </a:p>
                  </a:txBody>
                  <a:tcPr marL="68580" marR="68580" marT="0" marB="0"/>
                </a:tc>
                <a:tc>
                  <a:txBody>
                    <a:bodyPr/>
                    <a:lstStyle/>
                    <a:p>
                      <a:pPr marL="0" marR="0">
                        <a:spcBef>
                          <a:spcPts val="600"/>
                        </a:spcBef>
                        <a:spcAft>
                          <a:spcPts val="0"/>
                        </a:spcAft>
                        <a:tabLst>
                          <a:tab pos="685800" algn="l"/>
                        </a:tabLst>
                      </a:pPr>
                      <a:r>
                        <a:rPr lang="en-US" sz="1000">
                          <a:effectLst/>
                        </a:rPr>
                        <a:t>1 and 2</a:t>
                      </a:r>
                      <a:endParaRPr lang="en-IN" sz="1000">
                        <a:effectLst/>
                        <a:latin typeface="Book Antiqua"/>
                        <a:ea typeface="Times New Roman"/>
                        <a:cs typeface="Arial"/>
                      </a:endParaRPr>
                    </a:p>
                  </a:txBody>
                  <a:tcPr marL="68580" marR="68580" marT="0" marB="0"/>
                </a:tc>
              </a:tr>
              <a:tr h="324036">
                <a:tc>
                  <a:txBody>
                    <a:bodyPr/>
                    <a:lstStyle/>
                    <a:p>
                      <a:pPr marL="0" marR="0">
                        <a:spcBef>
                          <a:spcPts val="600"/>
                        </a:spcBef>
                        <a:spcAft>
                          <a:spcPts val="0"/>
                        </a:spcAft>
                        <a:tabLst>
                          <a:tab pos="685800" algn="l"/>
                        </a:tabLst>
                      </a:pPr>
                      <a:r>
                        <a:rPr lang="en-US" sz="1000">
                          <a:effectLst/>
                        </a:rPr>
                        <a:t>Inventory, Coding</a:t>
                      </a:r>
                      <a:endParaRPr lang="en-IN" sz="1000">
                        <a:effectLst/>
                        <a:latin typeface="Book Antiqua"/>
                        <a:ea typeface="Times New Roman"/>
                        <a:cs typeface="Arial"/>
                      </a:endParaRPr>
                    </a:p>
                  </a:txBody>
                  <a:tcPr marL="68580" marR="68580" marT="0" marB="0"/>
                </a:tc>
                <a:tc>
                  <a:txBody>
                    <a:bodyPr/>
                    <a:lstStyle/>
                    <a:p>
                      <a:pPr marL="0" marR="0">
                        <a:spcBef>
                          <a:spcPts val="600"/>
                        </a:spcBef>
                        <a:spcAft>
                          <a:spcPts val="0"/>
                        </a:spcAft>
                        <a:tabLst>
                          <a:tab pos="685800" algn="l"/>
                        </a:tabLst>
                      </a:pPr>
                      <a:r>
                        <a:rPr lang="en-US" sz="1000">
                          <a:effectLst/>
                        </a:rPr>
                        <a:t>2 to 4</a:t>
                      </a:r>
                      <a:endParaRPr lang="en-IN" sz="1000">
                        <a:effectLst/>
                        <a:latin typeface="Book Antiqua"/>
                        <a:ea typeface="Times New Roman"/>
                        <a:cs typeface="Arial"/>
                      </a:endParaRPr>
                    </a:p>
                  </a:txBody>
                  <a:tcPr marL="68580" marR="68580" marT="0" marB="0"/>
                </a:tc>
              </a:tr>
              <a:tr h="324036">
                <a:tc>
                  <a:txBody>
                    <a:bodyPr/>
                    <a:lstStyle/>
                    <a:p>
                      <a:pPr marL="0" marR="0">
                        <a:spcBef>
                          <a:spcPts val="600"/>
                        </a:spcBef>
                        <a:spcAft>
                          <a:spcPts val="0"/>
                        </a:spcAft>
                        <a:tabLst>
                          <a:tab pos="685800" algn="l"/>
                        </a:tabLst>
                      </a:pPr>
                      <a:r>
                        <a:rPr lang="en-US" sz="1000">
                          <a:effectLst/>
                        </a:rPr>
                        <a:t>Infrastructure procurement</a:t>
                      </a:r>
                      <a:endParaRPr lang="en-IN" sz="1000">
                        <a:effectLst/>
                        <a:latin typeface="Book Antiqua"/>
                        <a:ea typeface="Times New Roman"/>
                        <a:cs typeface="Arial"/>
                      </a:endParaRPr>
                    </a:p>
                  </a:txBody>
                  <a:tcPr marL="68580" marR="68580" marT="0" marB="0"/>
                </a:tc>
                <a:tc>
                  <a:txBody>
                    <a:bodyPr/>
                    <a:lstStyle/>
                    <a:p>
                      <a:pPr marL="0" marR="0">
                        <a:spcBef>
                          <a:spcPts val="600"/>
                        </a:spcBef>
                        <a:spcAft>
                          <a:spcPts val="0"/>
                        </a:spcAft>
                        <a:tabLst>
                          <a:tab pos="685800" algn="l"/>
                        </a:tabLst>
                      </a:pPr>
                      <a:r>
                        <a:rPr lang="en-US" sz="1000">
                          <a:effectLst/>
                        </a:rPr>
                        <a:t>2 to 4</a:t>
                      </a:r>
                      <a:endParaRPr lang="en-IN" sz="1000">
                        <a:effectLst/>
                        <a:latin typeface="Book Antiqua"/>
                        <a:ea typeface="Times New Roman"/>
                        <a:cs typeface="Arial"/>
                      </a:endParaRPr>
                    </a:p>
                  </a:txBody>
                  <a:tcPr marL="68580" marR="68580" marT="0" marB="0"/>
                </a:tc>
              </a:tr>
              <a:tr h="324036">
                <a:tc>
                  <a:txBody>
                    <a:bodyPr/>
                    <a:lstStyle/>
                    <a:p>
                      <a:pPr marL="0" marR="0">
                        <a:spcBef>
                          <a:spcPts val="600"/>
                        </a:spcBef>
                        <a:spcAft>
                          <a:spcPts val="0"/>
                        </a:spcAft>
                        <a:tabLst>
                          <a:tab pos="685800" algn="l"/>
                        </a:tabLst>
                      </a:pPr>
                      <a:r>
                        <a:rPr lang="en-US" sz="1000">
                          <a:effectLst/>
                        </a:rPr>
                        <a:t>Software Setup for scanning</a:t>
                      </a:r>
                      <a:endParaRPr lang="en-IN" sz="1000">
                        <a:effectLst/>
                        <a:latin typeface="Book Antiqua"/>
                        <a:ea typeface="Times New Roman"/>
                        <a:cs typeface="Arial"/>
                      </a:endParaRPr>
                    </a:p>
                  </a:txBody>
                  <a:tcPr marL="68580" marR="68580" marT="0" marB="0"/>
                </a:tc>
                <a:tc>
                  <a:txBody>
                    <a:bodyPr/>
                    <a:lstStyle/>
                    <a:p>
                      <a:pPr marL="0" marR="0">
                        <a:spcBef>
                          <a:spcPts val="600"/>
                        </a:spcBef>
                        <a:spcAft>
                          <a:spcPts val="0"/>
                        </a:spcAft>
                        <a:tabLst>
                          <a:tab pos="685800" algn="l"/>
                        </a:tabLst>
                      </a:pPr>
                      <a:r>
                        <a:rPr lang="en-US" sz="1000">
                          <a:effectLst/>
                        </a:rPr>
                        <a:t>4 to 8</a:t>
                      </a:r>
                      <a:endParaRPr lang="en-IN" sz="1000">
                        <a:effectLst/>
                        <a:latin typeface="Book Antiqua"/>
                        <a:ea typeface="Times New Roman"/>
                        <a:cs typeface="Arial"/>
                      </a:endParaRPr>
                    </a:p>
                  </a:txBody>
                  <a:tcPr marL="68580" marR="68580" marT="0" marB="0"/>
                </a:tc>
              </a:tr>
              <a:tr h="324036">
                <a:tc>
                  <a:txBody>
                    <a:bodyPr/>
                    <a:lstStyle/>
                    <a:p>
                      <a:pPr marL="0" marR="0">
                        <a:spcBef>
                          <a:spcPts val="600"/>
                        </a:spcBef>
                        <a:spcAft>
                          <a:spcPts val="0"/>
                        </a:spcAft>
                        <a:tabLst>
                          <a:tab pos="685800" algn="l"/>
                        </a:tabLst>
                      </a:pPr>
                      <a:r>
                        <a:rPr lang="en-US" sz="1000">
                          <a:effectLst/>
                        </a:rPr>
                        <a:t>Scanning, Indexing + level 1 validation</a:t>
                      </a:r>
                      <a:endParaRPr lang="en-IN" sz="1000">
                        <a:effectLst/>
                        <a:latin typeface="Book Antiqua"/>
                        <a:ea typeface="Times New Roman"/>
                        <a:cs typeface="Arial"/>
                      </a:endParaRPr>
                    </a:p>
                  </a:txBody>
                  <a:tcPr marL="68580" marR="68580" marT="0" marB="0"/>
                </a:tc>
                <a:tc>
                  <a:txBody>
                    <a:bodyPr/>
                    <a:lstStyle/>
                    <a:p>
                      <a:pPr marL="0" marR="0">
                        <a:spcBef>
                          <a:spcPts val="600"/>
                        </a:spcBef>
                        <a:spcAft>
                          <a:spcPts val="0"/>
                        </a:spcAft>
                        <a:tabLst>
                          <a:tab pos="685800" algn="l"/>
                        </a:tabLst>
                      </a:pPr>
                      <a:r>
                        <a:rPr lang="en-US" sz="1000">
                          <a:effectLst/>
                        </a:rPr>
                        <a:t>9 to 25</a:t>
                      </a:r>
                      <a:endParaRPr lang="en-IN" sz="1000">
                        <a:effectLst/>
                        <a:latin typeface="Book Antiqua"/>
                        <a:ea typeface="Times New Roman"/>
                        <a:cs typeface="Arial"/>
                      </a:endParaRPr>
                    </a:p>
                  </a:txBody>
                  <a:tcPr marL="68580" marR="68580" marT="0" marB="0"/>
                </a:tc>
              </a:tr>
              <a:tr h="324036">
                <a:tc>
                  <a:txBody>
                    <a:bodyPr/>
                    <a:lstStyle/>
                    <a:p>
                      <a:pPr marL="0" marR="0">
                        <a:spcBef>
                          <a:spcPts val="600"/>
                        </a:spcBef>
                        <a:spcAft>
                          <a:spcPts val="0"/>
                        </a:spcAft>
                        <a:tabLst>
                          <a:tab pos="685800" algn="l"/>
                        </a:tabLst>
                      </a:pPr>
                      <a:r>
                        <a:rPr lang="en-US" sz="1000">
                          <a:effectLst/>
                        </a:rPr>
                        <a:t>(OCR) and proofreading tools(software)</a:t>
                      </a:r>
                      <a:endParaRPr lang="en-IN" sz="1000">
                        <a:effectLst/>
                        <a:latin typeface="Book Antiqua"/>
                        <a:ea typeface="Times New Roman"/>
                        <a:cs typeface="Arial"/>
                      </a:endParaRPr>
                    </a:p>
                  </a:txBody>
                  <a:tcPr marL="68580" marR="68580" marT="0" marB="0"/>
                </a:tc>
                <a:tc>
                  <a:txBody>
                    <a:bodyPr/>
                    <a:lstStyle/>
                    <a:p>
                      <a:pPr marL="0" marR="0">
                        <a:spcBef>
                          <a:spcPts val="600"/>
                        </a:spcBef>
                        <a:spcAft>
                          <a:spcPts val="0"/>
                        </a:spcAft>
                        <a:tabLst>
                          <a:tab pos="685800" algn="l"/>
                        </a:tabLst>
                      </a:pPr>
                      <a:r>
                        <a:rPr lang="en-US" sz="1000">
                          <a:effectLst/>
                        </a:rPr>
                        <a:t>10 to 20</a:t>
                      </a:r>
                      <a:endParaRPr lang="en-IN" sz="1000">
                        <a:effectLst/>
                        <a:latin typeface="Book Antiqua"/>
                        <a:ea typeface="Times New Roman"/>
                        <a:cs typeface="Arial"/>
                      </a:endParaRPr>
                    </a:p>
                  </a:txBody>
                  <a:tcPr marL="68580" marR="68580" marT="0" marB="0"/>
                </a:tc>
              </a:tr>
              <a:tr h="324036">
                <a:tc>
                  <a:txBody>
                    <a:bodyPr/>
                    <a:lstStyle/>
                    <a:p>
                      <a:pPr marL="0" marR="0">
                        <a:spcBef>
                          <a:spcPts val="600"/>
                        </a:spcBef>
                        <a:spcAft>
                          <a:spcPts val="0"/>
                        </a:spcAft>
                        <a:tabLst>
                          <a:tab pos="685800" algn="l"/>
                        </a:tabLst>
                      </a:pPr>
                      <a:r>
                        <a:rPr lang="en-US" sz="1000">
                          <a:effectLst/>
                        </a:rPr>
                        <a:t>Proofreading</a:t>
                      </a:r>
                      <a:endParaRPr lang="en-IN" sz="1000">
                        <a:effectLst/>
                        <a:latin typeface="Book Antiqua"/>
                        <a:ea typeface="Times New Roman"/>
                        <a:cs typeface="Arial"/>
                      </a:endParaRPr>
                    </a:p>
                  </a:txBody>
                  <a:tcPr marL="68580" marR="68580" marT="0" marB="0"/>
                </a:tc>
                <a:tc>
                  <a:txBody>
                    <a:bodyPr/>
                    <a:lstStyle/>
                    <a:p>
                      <a:pPr marL="0" marR="0">
                        <a:spcBef>
                          <a:spcPts val="600"/>
                        </a:spcBef>
                        <a:spcAft>
                          <a:spcPts val="0"/>
                        </a:spcAft>
                        <a:tabLst>
                          <a:tab pos="685800" algn="l"/>
                        </a:tabLst>
                      </a:pPr>
                      <a:r>
                        <a:rPr lang="en-US" sz="1000">
                          <a:effectLst/>
                        </a:rPr>
                        <a:t>14 to 40</a:t>
                      </a:r>
                      <a:endParaRPr lang="en-IN" sz="1000">
                        <a:effectLst/>
                        <a:latin typeface="Book Antiqua"/>
                        <a:ea typeface="Times New Roman"/>
                        <a:cs typeface="Arial"/>
                      </a:endParaRPr>
                    </a:p>
                  </a:txBody>
                  <a:tcPr marL="68580" marR="68580" marT="0" marB="0"/>
                </a:tc>
              </a:tr>
              <a:tr h="324036">
                <a:tc>
                  <a:txBody>
                    <a:bodyPr/>
                    <a:lstStyle/>
                    <a:p>
                      <a:pPr marL="0" marR="0">
                        <a:spcBef>
                          <a:spcPts val="600"/>
                        </a:spcBef>
                        <a:spcAft>
                          <a:spcPts val="0"/>
                        </a:spcAft>
                        <a:tabLst>
                          <a:tab pos="685800" algn="l"/>
                        </a:tabLst>
                      </a:pPr>
                      <a:r>
                        <a:rPr lang="en-US" sz="1000">
                          <a:effectLst/>
                        </a:rPr>
                        <a:t>Presentation(search Engine) + Catalog</a:t>
                      </a:r>
                      <a:endParaRPr lang="en-IN" sz="1000">
                        <a:effectLst/>
                        <a:latin typeface="Book Antiqua"/>
                        <a:ea typeface="Times New Roman"/>
                        <a:cs typeface="Arial"/>
                      </a:endParaRPr>
                    </a:p>
                  </a:txBody>
                  <a:tcPr marL="68580" marR="68580" marT="0" marB="0"/>
                </a:tc>
                <a:tc>
                  <a:txBody>
                    <a:bodyPr/>
                    <a:lstStyle/>
                    <a:p>
                      <a:pPr marL="0" marR="0">
                        <a:spcBef>
                          <a:spcPts val="600"/>
                        </a:spcBef>
                        <a:spcAft>
                          <a:spcPts val="0"/>
                        </a:spcAft>
                        <a:tabLst>
                          <a:tab pos="685800" algn="l"/>
                        </a:tabLst>
                      </a:pPr>
                      <a:r>
                        <a:rPr lang="en-US" sz="1000" dirty="0">
                          <a:effectLst/>
                        </a:rPr>
                        <a:t>41 to 45</a:t>
                      </a:r>
                      <a:endParaRPr lang="en-IN" sz="1000" dirty="0">
                        <a:effectLst/>
                        <a:latin typeface="Book Antiqua"/>
                        <a:ea typeface="Times New Roman"/>
                        <a:cs typeface="Arial"/>
                      </a:endParaRPr>
                    </a:p>
                  </a:txBody>
                  <a:tcPr marL="68580" marR="68580" marT="0" marB="0"/>
                </a:tc>
              </a:tr>
              <a:tr h="324036">
                <a:tc>
                  <a:txBody>
                    <a:bodyPr/>
                    <a:lstStyle/>
                    <a:p>
                      <a:pPr marL="0" marR="0">
                        <a:spcBef>
                          <a:spcPts val="600"/>
                        </a:spcBef>
                        <a:spcAft>
                          <a:spcPts val="0"/>
                        </a:spcAft>
                        <a:tabLst>
                          <a:tab pos="685800" algn="l"/>
                        </a:tabLst>
                      </a:pPr>
                      <a:r>
                        <a:rPr lang="en-US" sz="1000" dirty="0" smtClean="0">
                          <a:effectLst/>
                        </a:rPr>
                        <a:t>Final delivery</a:t>
                      </a:r>
                      <a:endParaRPr lang="en-IN" sz="1000" dirty="0">
                        <a:effectLst/>
                        <a:latin typeface="Book Antiqua"/>
                        <a:ea typeface="Times New Roman"/>
                        <a:cs typeface="Arial"/>
                      </a:endParaRPr>
                    </a:p>
                  </a:txBody>
                  <a:tcPr marL="68580" marR="68580" marT="0" marB="0"/>
                </a:tc>
                <a:tc>
                  <a:txBody>
                    <a:bodyPr/>
                    <a:lstStyle/>
                    <a:p>
                      <a:pPr marL="0" marR="0">
                        <a:spcBef>
                          <a:spcPts val="600"/>
                        </a:spcBef>
                        <a:spcAft>
                          <a:spcPts val="0"/>
                        </a:spcAft>
                        <a:tabLst>
                          <a:tab pos="685800" algn="l"/>
                        </a:tabLst>
                      </a:pPr>
                      <a:r>
                        <a:rPr lang="en-US" sz="1000" dirty="0">
                          <a:effectLst/>
                        </a:rPr>
                        <a:t>45 to 52</a:t>
                      </a:r>
                      <a:endParaRPr lang="en-IN" sz="1000" dirty="0">
                        <a:effectLst/>
                        <a:latin typeface="Book Antiqua"/>
                        <a:ea typeface="Times New Roman"/>
                        <a:cs typeface="Arial"/>
                      </a:endParaRPr>
                    </a:p>
                  </a:txBody>
                  <a:tcPr marL="68580" marR="68580" marT="0" marB="0"/>
                </a:tc>
              </a:tr>
            </a:tbl>
          </a:graphicData>
        </a:graphic>
      </p:graphicFrame>
      <p:sp>
        <p:nvSpPr>
          <p:cNvPr id="2" name="Title 1"/>
          <p:cNvSpPr>
            <a:spLocks noGrp="1"/>
          </p:cNvSpPr>
          <p:nvPr>
            <p:ph type="title"/>
          </p:nvPr>
        </p:nvSpPr>
        <p:spPr/>
        <p:txBody>
          <a:bodyPr/>
          <a:lstStyle/>
          <a:p>
            <a:endParaRPr lang="en-IN"/>
          </a:p>
        </p:txBody>
      </p:sp>
      <p:sp>
        <p:nvSpPr>
          <p:cNvPr id="6" name="Rectangle 5"/>
          <p:cNvSpPr/>
          <p:nvPr/>
        </p:nvSpPr>
        <p:spPr>
          <a:xfrm>
            <a:off x="395536" y="1610904"/>
            <a:ext cx="7848872" cy="923330"/>
          </a:xfrm>
          <a:prstGeom prst="rect">
            <a:avLst/>
          </a:prstGeom>
        </p:spPr>
        <p:txBody>
          <a:bodyPr wrap="square">
            <a:spAutoFit/>
          </a:bodyPr>
          <a:lstStyle/>
          <a:p>
            <a:pPr lvl="1"/>
            <a:r>
              <a:rPr lang="en-US" b="1" i="1" dirty="0"/>
              <a:t>Project  Schedule</a:t>
            </a:r>
            <a:endParaRPr lang="en-IN" b="1" i="1" dirty="0"/>
          </a:p>
          <a:p>
            <a:r>
              <a:rPr lang="en-US" dirty="0"/>
              <a:t>All the tasks associated with this part of the project will be completed in a period of One year as follows:</a:t>
            </a:r>
            <a:endParaRPr lang="en-IN" sz="1200" dirty="0"/>
          </a:p>
        </p:txBody>
      </p:sp>
    </p:spTree>
    <p:extLst>
      <p:ext uri="{BB962C8B-B14F-4D97-AF65-F5344CB8AC3E}">
        <p14:creationId xmlns:p14="http://schemas.microsoft.com/office/powerpoint/2010/main" val="2815780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a:t>I </a:t>
            </a:r>
            <a:r>
              <a:rPr lang="en-US" b="1" dirty="0" smtClean="0"/>
              <a:t>Step (by 15h May)</a:t>
            </a:r>
            <a:endParaRPr lang="en-IN" dirty="0"/>
          </a:p>
          <a:p>
            <a:r>
              <a:rPr lang="en-US" dirty="0"/>
              <a:t>(a) Identifying Manuscript Repositories</a:t>
            </a:r>
            <a:endParaRPr lang="en-IN" dirty="0"/>
          </a:p>
          <a:p>
            <a:r>
              <a:rPr lang="en-US" dirty="0"/>
              <a:t>Obtain the help from these as follows:-</a:t>
            </a:r>
            <a:endParaRPr lang="en-IN" dirty="0"/>
          </a:p>
          <a:p>
            <a:pPr lvl="0"/>
            <a:r>
              <a:rPr lang="en-US" dirty="0" err="1"/>
              <a:t>Chitrakala</a:t>
            </a:r>
            <a:r>
              <a:rPr lang="en-US" dirty="0"/>
              <a:t> </a:t>
            </a:r>
            <a:r>
              <a:rPr lang="en-US" dirty="0" err="1"/>
              <a:t>Parishat</a:t>
            </a:r>
            <a:r>
              <a:rPr lang="en-US" dirty="0"/>
              <a:t> – </a:t>
            </a:r>
            <a:r>
              <a:rPr lang="en-US" dirty="0" err="1"/>
              <a:t>Intech</a:t>
            </a:r>
            <a:r>
              <a:rPr lang="en-US" dirty="0"/>
              <a:t>  	-		MAA/MAL</a:t>
            </a:r>
            <a:endParaRPr lang="en-IN" dirty="0"/>
          </a:p>
          <a:p>
            <a:pPr lvl="0"/>
            <a:r>
              <a:rPr lang="en-US" dirty="0"/>
              <a:t>Write to NMM to give all details about MSS repositories in Karnataka/see their website or obtain the info (Both individual and institution) – MAA/HEMANTH, contact SP </a:t>
            </a:r>
            <a:r>
              <a:rPr lang="en-US" dirty="0" err="1"/>
              <a:t>Swamy</a:t>
            </a:r>
            <a:r>
              <a:rPr lang="en-US" dirty="0"/>
              <a:t>.</a:t>
            </a:r>
            <a:endParaRPr lang="en-IN" dirty="0"/>
          </a:p>
          <a:p>
            <a:r>
              <a:rPr lang="en-US" dirty="0"/>
              <a:t>(3) Obtain all available details from </a:t>
            </a:r>
            <a:r>
              <a:rPr lang="en-US" dirty="0" err="1"/>
              <a:t>Ramachandran</a:t>
            </a:r>
            <a:r>
              <a:rPr lang="en-US" dirty="0"/>
              <a:t> and negotiate for the price. -   MAA</a:t>
            </a:r>
            <a:endParaRPr lang="en-IN" dirty="0"/>
          </a:p>
          <a:p>
            <a:pPr lvl="0"/>
            <a:r>
              <a:rPr lang="en-US" dirty="0"/>
              <a:t>Write to different organizations all over India and get the descriptive catalogues available or get the digitized copies  -    HEMANTH</a:t>
            </a:r>
            <a:endParaRPr lang="en-IN" dirty="0"/>
          </a:p>
          <a:p>
            <a:endParaRPr lang="en-IN" dirty="0"/>
          </a:p>
        </p:txBody>
      </p:sp>
      <p:sp>
        <p:nvSpPr>
          <p:cNvPr id="2" name="Title 1"/>
          <p:cNvSpPr>
            <a:spLocks noGrp="1"/>
          </p:cNvSpPr>
          <p:nvPr>
            <p:ph type="title"/>
          </p:nvPr>
        </p:nvSpPr>
        <p:spPr/>
        <p:txBody>
          <a:bodyPr/>
          <a:lstStyle/>
          <a:p>
            <a:r>
              <a:rPr lang="en-US" dirty="0" smtClean="0"/>
              <a:t>Immediate action to be taken</a:t>
            </a:r>
            <a:endParaRPr lang="en-IN" dirty="0"/>
          </a:p>
        </p:txBody>
      </p:sp>
    </p:spTree>
    <p:extLst>
      <p:ext uri="{BB962C8B-B14F-4D97-AF65-F5344CB8AC3E}">
        <p14:creationId xmlns:p14="http://schemas.microsoft.com/office/powerpoint/2010/main" val="1946237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II </a:t>
            </a:r>
            <a:r>
              <a:rPr lang="en-US" b="1" dirty="0" smtClean="0"/>
              <a:t>Step (by 30th May)</a:t>
            </a:r>
            <a:endParaRPr lang="en-IN" dirty="0"/>
          </a:p>
          <a:p>
            <a:pPr lvl="0"/>
            <a:r>
              <a:rPr lang="en-US" dirty="0"/>
              <a:t>Based on the information available – HEMANTH</a:t>
            </a:r>
            <a:endParaRPr lang="en-IN" dirty="0"/>
          </a:p>
          <a:p>
            <a:pPr lvl="0"/>
            <a:r>
              <a:rPr lang="en-US" dirty="0"/>
              <a:t>Prepare the list of places to be visited – HEMANTH</a:t>
            </a:r>
            <a:endParaRPr lang="en-IN" dirty="0"/>
          </a:p>
          <a:p>
            <a:pPr lvl="0"/>
            <a:r>
              <a:rPr lang="en-US" dirty="0"/>
              <a:t>Prepare the tour plan, workout the logistics to visit.  – HEMANTH/MAA/MAL</a:t>
            </a:r>
            <a:endParaRPr lang="en-IN" dirty="0"/>
          </a:p>
          <a:p>
            <a:pPr lvl="0"/>
            <a:r>
              <a:rPr lang="en-US" dirty="0"/>
              <a:t>Decide about the mode of transport to visit each place – HEMANTH/MAA/MAL</a:t>
            </a:r>
            <a:endParaRPr lang="en-IN" dirty="0"/>
          </a:p>
          <a:p>
            <a:pPr marL="0" indent="0">
              <a:buNone/>
            </a:pPr>
            <a:r>
              <a:rPr lang="en-US" dirty="0"/>
              <a:t> </a:t>
            </a:r>
            <a:endParaRPr lang="en-IN" dirty="0"/>
          </a:p>
          <a:p>
            <a:pPr marL="0" indent="0">
              <a:buNone/>
            </a:pPr>
            <a:endParaRPr lang="en-IN" dirty="0"/>
          </a:p>
        </p:txBody>
      </p:sp>
      <p:sp>
        <p:nvSpPr>
          <p:cNvPr id="2" name="Title 1"/>
          <p:cNvSpPr>
            <a:spLocks noGrp="1"/>
          </p:cNvSpPr>
          <p:nvPr>
            <p:ph type="title"/>
          </p:nvPr>
        </p:nvSpPr>
        <p:spPr/>
        <p:txBody>
          <a:bodyPr/>
          <a:lstStyle/>
          <a:p>
            <a:r>
              <a:rPr lang="en-US" dirty="0" smtClean="0"/>
              <a:t>Immediate action to be taken</a:t>
            </a:r>
            <a:endParaRPr lang="en-IN" dirty="0"/>
          </a:p>
        </p:txBody>
      </p:sp>
    </p:spTree>
    <p:extLst>
      <p:ext uri="{BB962C8B-B14F-4D97-AF65-F5344CB8AC3E}">
        <p14:creationId xmlns:p14="http://schemas.microsoft.com/office/powerpoint/2010/main" val="2124464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III </a:t>
            </a:r>
            <a:r>
              <a:rPr lang="en-US" b="1" dirty="0" smtClean="0"/>
              <a:t>Step	(June 30</a:t>
            </a:r>
            <a:r>
              <a:rPr lang="en-US" b="1" baseline="30000" dirty="0" smtClean="0"/>
              <a:t>th</a:t>
            </a:r>
            <a:r>
              <a:rPr lang="en-US" b="1" dirty="0" smtClean="0"/>
              <a:t>)</a:t>
            </a:r>
            <a:endParaRPr lang="en-IN" dirty="0"/>
          </a:p>
          <a:p>
            <a:r>
              <a:rPr lang="en-US" dirty="0"/>
              <a:t>Travel to different places, collection of information in the prepared format. </a:t>
            </a:r>
            <a:endParaRPr lang="en-US" dirty="0" smtClean="0"/>
          </a:p>
          <a:p>
            <a:r>
              <a:rPr lang="en-US" dirty="0"/>
              <a:t>Get quotations from different digitization agencies (at least three quotations) approve the lowest fix the lowest quoting agency. </a:t>
            </a:r>
            <a:endParaRPr lang="en-IN" dirty="0"/>
          </a:p>
          <a:p>
            <a:r>
              <a:rPr lang="en-US" dirty="0"/>
              <a:t>Get details about the </a:t>
            </a:r>
            <a:r>
              <a:rPr lang="en-US" dirty="0" err="1"/>
              <a:t>equipments</a:t>
            </a:r>
            <a:r>
              <a:rPr lang="en-US" dirty="0"/>
              <a:t> available with them – their standard – Technology – Expertise etc</a:t>
            </a:r>
            <a:r>
              <a:rPr lang="en-US" dirty="0" smtClean="0"/>
              <a:t>.</a:t>
            </a:r>
            <a:endParaRPr lang="en-IN" dirty="0"/>
          </a:p>
          <a:p>
            <a:r>
              <a:rPr lang="en-US" dirty="0"/>
              <a:t>Team members – the facilities they have</a:t>
            </a:r>
            <a:endParaRPr lang="en-IN" dirty="0"/>
          </a:p>
          <a:p>
            <a:endParaRPr lang="en-IN" dirty="0"/>
          </a:p>
          <a:p>
            <a:pPr marL="0" indent="0">
              <a:buNone/>
            </a:pPr>
            <a:endParaRPr lang="en-IN" dirty="0"/>
          </a:p>
        </p:txBody>
      </p:sp>
      <p:sp>
        <p:nvSpPr>
          <p:cNvPr id="2" name="Title 1"/>
          <p:cNvSpPr>
            <a:spLocks noGrp="1"/>
          </p:cNvSpPr>
          <p:nvPr>
            <p:ph type="title"/>
          </p:nvPr>
        </p:nvSpPr>
        <p:spPr/>
        <p:txBody>
          <a:bodyPr/>
          <a:lstStyle/>
          <a:p>
            <a:r>
              <a:rPr lang="en-US" dirty="0" smtClean="0"/>
              <a:t>Immediate action to be taken</a:t>
            </a:r>
            <a:endParaRPr lang="en-IN" dirty="0"/>
          </a:p>
        </p:txBody>
      </p:sp>
    </p:spTree>
    <p:extLst>
      <p:ext uri="{BB962C8B-B14F-4D97-AF65-F5344CB8AC3E}">
        <p14:creationId xmlns:p14="http://schemas.microsoft.com/office/powerpoint/2010/main" val="536012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IV Step</a:t>
            </a:r>
            <a:r>
              <a:rPr lang="en-US" dirty="0" smtClean="0"/>
              <a:t> 	</a:t>
            </a:r>
            <a:r>
              <a:rPr lang="en-US" b="1" dirty="0" smtClean="0"/>
              <a:t>(before July 31</a:t>
            </a:r>
            <a:r>
              <a:rPr lang="en-US" b="1" baseline="30000" dirty="0" smtClean="0"/>
              <a:t>st</a:t>
            </a:r>
            <a:r>
              <a:rPr lang="en-US" b="1" dirty="0" smtClean="0"/>
              <a:t>)</a:t>
            </a:r>
          </a:p>
          <a:p>
            <a:r>
              <a:rPr lang="en-US" dirty="0" smtClean="0"/>
              <a:t>Prepare detailed </a:t>
            </a:r>
            <a:r>
              <a:rPr lang="en-US" dirty="0"/>
              <a:t>programme for digitization</a:t>
            </a:r>
            <a:r>
              <a:rPr lang="en-US" dirty="0" smtClean="0"/>
              <a:t>.</a:t>
            </a:r>
            <a:r>
              <a:rPr lang="en-US" dirty="0"/>
              <a:t> </a:t>
            </a:r>
            <a:endParaRPr lang="en-IN" dirty="0"/>
          </a:p>
          <a:p>
            <a:r>
              <a:rPr lang="en-US" dirty="0"/>
              <a:t>Obtain letter from the Government of Karnataka authorizing the team of IAIM (FRLHT) to visit various institutions, Mutts, </a:t>
            </a:r>
            <a:r>
              <a:rPr lang="en-US" dirty="0" err="1"/>
              <a:t>etc</a:t>
            </a:r>
            <a:r>
              <a:rPr lang="en-US" dirty="0"/>
              <a:t> and asking the Institutions to help the team to digitize Medical MSS</a:t>
            </a:r>
            <a:r>
              <a:rPr lang="en-US" dirty="0" smtClean="0"/>
              <a:t>.</a:t>
            </a:r>
            <a:endParaRPr lang="en-IN" dirty="0"/>
          </a:p>
          <a:p>
            <a:r>
              <a:rPr lang="en-US" dirty="0"/>
              <a:t>IAIM should provide Identify cards to each of the members of the team (their name, status </a:t>
            </a:r>
            <a:r>
              <a:rPr lang="en-US" dirty="0" err="1"/>
              <a:t>etc</a:t>
            </a:r>
            <a:r>
              <a:rPr lang="en-US" dirty="0"/>
              <a:t>) with photographs. </a:t>
            </a:r>
            <a:endParaRPr lang="en-US" dirty="0" smtClean="0"/>
          </a:p>
          <a:p>
            <a:r>
              <a:rPr lang="en-US" dirty="0" smtClean="0"/>
              <a:t>Finalize all facilities for digitization.</a:t>
            </a:r>
            <a:endParaRPr lang="en-IN" dirty="0"/>
          </a:p>
          <a:p>
            <a:endParaRPr lang="en-IN" dirty="0"/>
          </a:p>
        </p:txBody>
      </p:sp>
      <p:sp>
        <p:nvSpPr>
          <p:cNvPr id="2" name="Title 1"/>
          <p:cNvSpPr>
            <a:spLocks noGrp="1"/>
          </p:cNvSpPr>
          <p:nvPr>
            <p:ph type="title"/>
          </p:nvPr>
        </p:nvSpPr>
        <p:spPr/>
        <p:txBody>
          <a:bodyPr/>
          <a:lstStyle/>
          <a:p>
            <a:r>
              <a:rPr lang="en-US" dirty="0" smtClean="0"/>
              <a:t>Immediate action to be taken</a:t>
            </a:r>
            <a:endParaRPr lang="en-IN" dirty="0"/>
          </a:p>
        </p:txBody>
      </p:sp>
    </p:spTree>
    <p:extLst>
      <p:ext uri="{BB962C8B-B14F-4D97-AF65-F5344CB8AC3E}">
        <p14:creationId xmlns:p14="http://schemas.microsoft.com/office/powerpoint/2010/main" val="3287143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As per explanation being given (based on project documents and realistic needs)</a:t>
            </a:r>
            <a:endParaRPr lang="en-IN" dirty="0"/>
          </a:p>
        </p:txBody>
      </p:sp>
      <p:sp>
        <p:nvSpPr>
          <p:cNvPr id="2" name="Title 1"/>
          <p:cNvSpPr>
            <a:spLocks noGrp="1"/>
          </p:cNvSpPr>
          <p:nvPr>
            <p:ph type="title"/>
          </p:nvPr>
        </p:nvSpPr>
        <p:spPr/>
        <p:txBody>
          <a:bodyPr/>
          <a:lstStyle/>
          <a:p>
            <a:r>
              <a:rPr lang="en-US" dirty="0" smtClean="0"/>
              <a:t>Budget</a:t>
            </a:r>
            <a:endParaRPr lang="en-IN" dirty="0"/>
          </a:p>
        </p:txBody>
      </p:sp>
    </p:spTree>
    <p:extLst>
      <p:ext uri="{BB962C8B-B14F-4D97-AF65-F5344CB8AC3E}">
        <p14:creationId xmlns:p14="http://schemas.microsoft.com/office/powerpoint/2010/main" val="97143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8840"/>
            <a:ext cx="8229600" cy="4137323"/>
          </a:xfrm>
        </p:spPr>
        <p:txBody>
          <a:bodyPr>
            <a:normAutofit/>
          </a:bodyPr>
          <a:lstStyle/>
          <a:p>
            <a:pPr marL="0" indent="0">
              <a:buNone/>
            </a:pPr>
            <a:r>
              <a:rPr lang="en-US" b="1" dirty="0"/>
              <a:t>2.0	Deliverables:</a:t>
            </a:r>
            <a:endParaRPr lang="en-IN" b="1" dirty="0"/>
          </a:p>
          <a:p>
            <a:pPr marL="0" indent="0">
              <a:buNone/>
            </a:pPr>
            <a:r>
              <a:rPr lang="en-US" b="1" dirty="0"/>
              <a:t>2.1	Catalogue of about 15000 Medical Manuscripts</a:t>
            </a:r>
            <a:endParaRPr lang="en-IN" b="1" dirty="0"/>
          </a:p>
          <a:p>
            <a:pPr marL="0" indent="0">
              <a:buNone/>
            </a:pPr>
            <a:r>
              <a:rPr lang="en-US" b="1" dirty="0"/>
              <a:t>2.2	Creation of a Digital Repository of about 5000 Medical Manuscripts available in Karnataka</a:t>
            </a:r>
            <a:endParaRPr lang="en-IN" b="1" dirty="0"/>
          </a:p>
          <a:p>
            <a:pPr marL="0" indent="0">
              <a:buNone/>
            </a:pPr>
            <a:r>
              <a:rPr lang="en-US" b="1" dirty="0"/>
              <a:t>2.3	This Digital repository will be properly indexed</a:t>
            </a:r>
            <a:endParaRPr lang="en-IN" b="1" dirty="0"/>
          </a:p>
          <a:p>
            <a:pPr marL="0" indent="0">
              <a:buNone/>
            </a:pPr>
            <a:r>
              <a:rPr lang="en-US" b="1" dirty="0"/>
              <a:t>2.3	Providing search facilities to a limited extent for identifying and extracting specific information</a:t>
            </a:r>
            <a:endParaRPr lang="en-IN" b="1" dirty="0"/>
          </a:p>
          <a:p>
            <a:pPr marL="0" indent="0">
              <a:buNone/>
            </a:pPr>
            <a:r>
              <a:rPr lang="en-US" b="1" dirty="0"/>
              <a:t>2.3	Web-enabling the digitized information and indexes </a:t>
            </a:r>
            <a:r>
              <a:rPr lang="en-US" b="1" dirty="0" err="1"/>
              <a:t>etc</a:t>
            </a:r>
            <a:r>
              <a:rPr lang="en-US" b="1" dirty="0"/>
              <a:t> and making the same available in e-form</a:t>
            </a:r>
            <a:endParaRPr lang="en-IN" b="1" dirty="0"/>
          </a:p>
          <a:p>
            <a:endParaRPr lang="en-IN" dirty="0"/>
          </a:p>
        </p:txBody>
      </p:sp>
      <p:sp>
        <p:nvSpPr>
          <p:cNvPr id="2" name="Title 1"/>
          <p:cNvSpPr>
            <a:spLocks noGrp="1"/>
          </p:cNvSpPr>
          <p:nvPr>
            <p:ph type="title"/>
          </p:nvPr>
        </p:nvSpPr>
        <p:spPr/>
        <p:txBody>
          <a:bodyPr>
            <a:normAutofit fontScale="90000"/>
          </a:bodyPr>
          <a:lstStyle/>
          <a:p>
            <a:r>
              <a:rPr lang="en-US" b="1" dirty="0" smtClean="0"/>
              <a:t>Deliverables of the Project </a:t>
            </a:r>
            <a:br>
              <a:rPr lang="en-US" b="1" dirty="0" smtClean="0"/>
            </a:br>
            <a:r>
              <a:rPr lang="en-US" dirty="0" smtClean="0"/>
              <a:t>(as per approved project proposal)</a:t>
            </a:r>
            <a:endParaRPr lang="en-IN" dirty="0"/>
          </a:p>
        </p:txBody>
      </p:sp>
    </p:spTree>
    <p:extLst>
      <p:ext uri="{BB962C8B-B14F-4D97-AF65-F5344CB8AC3E}">
        <p14:creationId xmlns:p14="http://schemas.microsoft.com/office/powerpoint/2010/main" val="3911934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To be finalized by discussion:</a:t>
            </a:r>
          </a:p>
          <a:p>
            <a:pPr marL="514350" indent="-514350">
              <a:buAutoNum type="arabicPeriod"/>
            </a:pPr>
            <a:r>
              <a:rPr lang="en-US" dirty="0" smtClean="0"/>
              <a:t>Staff </a:t>
            </a:r>
            <a:r>
              <a:rPr lang="en-US" dirty="0" smtClean="0"/>
              <a:t>matters</a:t>
            </a:r>
          </a:p>
          <a:p>
            <a:pPr marL="514350" indent="-514350">
              <a:buAutoNum type="arabicPeriod"/>
            </a:pPr>
            <a:r>
              <a:rPr lang="en-US" dirty="0" smtClean="0"/>
              <a:t>Constituting an internal committee to oversee /assess progress / provide guidelines / approve financial matters etc. &amp; also fix Slabs for approval of bills  etc. for passing of bills by Centre Head / Committee etc. and other matters to implement the project</a:t>
            </a:r>
            <a:endParaRPr lang="en-US" dirty="0" smtClean="0"/>
          </a:p>
          <a:p>
            <a:pPr marL="514350" indent="-514350">
              <a:buAutoNum type="arabicPeriod"/>
            </a:pPr>
            <a:r>
              <a:rPr lang="en-US" dirty="0" smtClean="0"/>
              <a:t>Logistics</a:t>
            </a:r>
          </a:p>
          <a:p>
            <a:pPr marL="514350" indent="-514350">
              <a:buAutoNum type="arabicPeriod"/>
            </a:pPr>
            <a:r>
              <a:rPr lang="en-US" dirty="0" smtClean="0"/>
              <a:t>Equipment</a:t>
            </a:r>
          </a:p>
          <a:p>
            <a:pPr marL="514350" indent="-514350">
              <a:buAutoNum type="arabicPeriod"/>
            </a:pPr>
            <a:r>
              <a:rPr lang="en-US" dirty="0" smtClean="0"/>
              <a:t>Any other issues, further.</a:t>
            </a:r>
            <a:endParaRPr lang="en-IN" dirty="0"/>
          </a:p>
        </p:txBody>
      </p:sp>
      <p:sp>
        <p:nvSpPr>
          <p:cNvPr id="2" name="Title 1"/>
          <p:cNvSpPr>
            <a:spLocks noGrp="1"/>
          </p:cNvSpPr>
          <p:nvPr>
            <p:ph type="title"/>
          </p:nvPr>
        </p:nvSpPr>
        <p:spPr/>
        <p:txBody>
          <a:bodyPr/>
          <a:lstStyle/>
          <a:p>
            <a:r>
              <a:rPr lang="en-US" dirty="0" smtClean="0"/>
              <a:t>Any other issues:</a:t>
            </a:r>
            <a:endParaRPr lang="en-IN" dirty="0"/>
          </a:p>
        </p:txBody>
      </p:sp>
    </p:spTree>
    <p:extLst>
      <p:ext uri="{BB962C8B-B14F-4D97-AF65-F5344CB8AC3E}">
        <p14:creationId xmlns:p14="http://schemas.microsoft.com/office/powerpoint/2010/main" val="803769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13800" dirty="0" smtClean="0"/>
              <a:t>Thank You!</a:t>
            </a:r>
            <a:endParaRPr lang="en-IN" sz="13800"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648084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3.1	Stage I</a:t>
            </a:r>
            <a:br>
              <a:rPr lang="en-US" b="1" dirty="0"/>
            </a:br>
            <a:r>
              <a:rPr lang="en-US" dirty="0"/>
              <a:t>Estimation of the number of medical </a:t>
            </a:r>
            <a:r>
              <a:rPr lang="en-US" dirty="0" err="1"/>
              <a:t>mss</a:t>
            </a:r>
            <a:r>
              <a:rPr lang="en-US" dirty="0"/>
              <a:t> in the Karnataka after identifying the institutions / personal repositories having medical Manuscripts</a:t>
            </a:r>
            <a:endParaRPr lang="en-IN" b="1" dirty="0"/>
          </a:p>
          <a:p>
            <a:pPr marL="0" indent="0">
              <a:buNone/>
            </a:pPr>
            <a:r>
              <a:rPr lang="en-US" b="1" dirty="0"/>
              <a:t>3.2 	Stage II</a:t>
            </a:r>
            <a:br>
              <a:rPr lang="en-US" b="1" dirty="0"/>
            </a:br>
            <a:r>
              <a:rPr lang="en-US" dirty="0"/>
              <a:t>Development of the core and special competencies for core Team for digitizing </a:t>
            </a:r>
            <a:r>
              <a:rPr lang="en-US" b="1" dirty="0"/>
              <a:t/>
            </a:r>
            <a:br>
              <a:rPr lang="en-US" b="1" dirty="0"/>
            </a:br>
            <a:r>
              <a:rPr lang="en-US" b="1" dirty="0"/>
              <a:t>3.3	Stage III</a:t>
            </a:r>
            <a:br>
              <a:rPr lang="en-US" b="1" dirty="0"/>
            </a:br>
            <a:r>
              <a:rPr lang="en-US" dirty="0"/>
              <a:t>Digitization, Cataloguing and indexing etc.</a:t>
            </a:r>
            <a:endParaRPr lang="en-IN" b="1" dirty="0"/>
          </a:p>
          <a:p>
            <a:pPr marL="0" indent="0">
              <a:buNone/>
            </a:pPr>
            <a:r>
              <a:rPr lang="en-US" b="1" dirty="0"/>
              <a:t>3.4	Stage IV</a:t>
            </a:r>
            <a:br>
              <a:rPr lang="en-US" b="1" dirty="0"/>
            </a:br>
            <a:r>
              <a:rPr lang="en-US" dirty="0"/>
              <a:t>Testing, delivery / hosting on the Internet for enabling users to access the information </a:t>
            </a:r>
            <a:r>
              <a:rPr lang="en-US" dirty="0" err="1"/>
              <a:t>etc</a:t>
            </a:r>
            <a:endParaRPr lang="en-IN" b="1" dirty="0"/>
          </a:p>
          <a:p>
            <a:pPr marL="0" indent="0">
              <a:buNone/>
            </a:pPr>
            <a:endParaRPr lang="en-IN" dirty="0"/>
          </a:p>
        </p:txBody>
      </p:sp>
      <p:sp>
        <p:nvSpPr>
          <p:cNvPr id="2" name="Title 1"/>
          <p:cNvSpPr>
            <a:spLocks noGrp="1"/>
          </p:cNvSpPr>
          <p:nvPr>
            <p:ph type="title"/>
          </p:nvPr>
        </p:nvSpPr>
        <p:spPr/>
        <p:txBody>
          <a:bodyPr>
            <a:normAutofit fontScale="90000"/>
          </a:bodyPr>
          <a:lstStyle/>
          <a:p>
            <a:r>
              <a:rPr lang="en-US" b="1" dirty="0"/>
              <a:t>3.0	Steps involved in implementing the Project</a:t>
            </a:r>
            <a:endParaRPr lang="en-IN" b="1" dirty="0"/>
          </a:p>
        </p:txBody>
      </p:sp>
    </p:spTree>
    <p:extLst>
      <p:ext uri="{BB962C8B-B14F-4D97-AF65-F5344CB8AC3E}">
        <p14:creationId xmlns:p14="http://schemas.microsoft.com/office/powerpoint/2010/main" val="804992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The proposed Timeframe for Phase 1 of the project wherein approx. 5000 medical manuscripts will be digitized, catalogued, indexed </a:t>
            </a:r>
            <a:r>
              <a:rPr lang="en-US" dirty="0" err="1" smtClean="0"/>
              <a:t>etc</a:t>
            </a:r>
            <a:r>
              <a:rPr lang="en-US" dirty="0" smtClean="0"/>
              <a:t> will be 2 years</a:t>
            </a:r>
            <a:r>
              <a:rPr lang="en-IN" b="1" dirty="0" smtClean="0"/>
              <a:t/>
            </a:r>
            <a:br>
              <a:rPr lang="en-IN" b="1" dirty="0" smtClean="0"/>
            </a:br>
            <a:endParaRPr lang="en-IN" dirty="0"/>
          </a:p>
        </p:txBody>
      </p:sp>
      <p:sp>
        <p:nvSpPr>
          <p:cNvPr id="2" name="Title 1"/>
          <p:cNvSpPr>
            <a:spLocks noGrp="1"/>
          </p:cNvSpPr>
          <p:nvPr>
            <p:ph type="title"/>
          </p:nvPr>
        </p:nvSpPr>
        <p:spPr/>
        <p:txBody>
          <a:bodyPr>
            <a:normAutofit fontScale="90000"/>
          </a:bodyPr>
          <a:lstStyle/>
          <a:p>
            <a:r>
              <a:rPr lang="en-US" b="1" dirty="0"/>
              <a:t>4.0	Time </a:t>
            </a:r>
            <a:r>
              <a:rPr lang="en-US" b="1" dirty="0" smtClean="0"/>
              <a:t>frame</a:t>
            </a:r>
            <a:br>
              <a:rPr lang="en-US" b="1" dirty="0" smtClean="0"/>
            </a:br>
            <a:r>
              <a:rPr lang="en-US" b="1" dirty="0" smtClean="0"/>
              <a:t>(As per approved proposal) </a:t>
            </a:r>
            <a:endParaRPr lang="en-IN" dirty="0"/>
          </a:p>
        </p:txBody>
      </p:sp>
    </p:spTree>
    <p:extLst>
      <p:ext uri="{BB962C8B-B14F-4D97-AF65-F5344CB8AC3E}">
        <p14:creationId xmlns:p14="http://schemas.microsoft.com/office/powerpoint/2010/main" val="3395814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342900" lvl="1" indent="-342900" algn="just">
              <a:buFont typeface="Arial" pitchFamily="34" charset="0"/>
              <a:buChar char="•"/>
            </a:pPr>
            <a:r>
              <a:rPr lang="en-US" dirty="0"/>
              <a:t>Prepare a geographically distributed and weighted list of all </a:t>
            </a:r>
            <a:r>
              <a:rPr lang="en-US" dirty="0" smtClean="0"/>
              <a:t>the institutions </a:t>
            </a:r>
            <a:r>
              <a:rPr lang="en-US" dirty="0"/>
              <a:t>and private collectors who have the Manuscripts, based </a:t>
            </a:r>
            <a:r>
              <a:rPr lang="en-US" dirty="0" smtClean="0"/>
              <a:t>on the </a:t>
            </a:r>
            <a:r>
              <a:rPr lang="en-US" dirty="0"/>
              <a:t>info available with NMM and other local and official resources</a:t>
            </a:r>
            <a:r>
              <a:rPr lang="en-US" dirty="0" smtClean="0"/>
              <a:t>. This involves:</a:t>
            </a:r>
          </a:p>
          <a:p>
            <a:pPr marL="0" lvl="1" indent="0" algn="just">
              <a:buNone/>
            </a:pPr>
            <a:r>
              <a:rPr lang="en-US" dirty="0"/>
              <a:t>	</a:t>
            </a:r>
            <a:r>
              <a:rPr lang="en-US" dirty="0" smtClean="0"/>
              <a:t>- 	Correspondence with such institutions through phone /email / fax </a:t>
            </a:r>
          </a:p>
          <a:p>
            <a:pPr marL="0" lvl="1" indent="0" algn="just">
              <a:buNone/>
            </a:pPr>
            <a:r>
              <a:rPr lang="en-US" dirty="0"/>
              <a:t>	</a:t>
            </a:r>
            <a:r>
              <a:rPr lang="en-US" dirty="0" smtClean="0"/>
              <a:t>	</a:t>
            </a:r>
            <a:r>
              <a:rPr lang="en-US" dirty="0" err="1" smtClean="0"/>
              <a:t>etc</a:t>
            </a:r>
            <a:endParaRPr lang="en-US" dirty="0" smtClean="0"/>
          </a:p>
          <a:p>
            <a:pPr marL="0" lvl="1" indent="0" algn="just">
              <a:buNone/>
            </a:pPr>
            <a:r>
              <a:rPr lang="en-US" dirty="0"/>
              <a:t>	</a:t>
            </a:r>
            <a:r>
              <a:rPr lang="en-US" dirty="0" smtClean="0"/>
              <a:t>-	Fix dates and other details for visiting such institutions / 			repositories </a:t>
            </a:r>
          </a:p>
          <a:p>
            <a:pPr marL="0" lvl="1" indent="0" algn="just">
              <a:buNone/>
            </a:pPr>
            <a:r>
              <a:rPr lang="en-US" dirty="0"/>
              <a:t>	</a:t>
            </a:r>
            <a:r>
              <a:rPr lang="en-US" dirty="0" smtClean="0"/>
              <a:t>- 	Other related activities</a:t>
            </a:r>
          </a:p>
          <a:p>
            <a:pPr marL="457200" lvl="1" indent="-457200" algn="just"/>
            <a:r>
              <a:rPr lang="en-US" dirty="0" smtClean="0"/>
              <a:t>Prepare a proper plan and Personally visit all the institutions / repositories for:</a:t>
            </a:r>
          </a:p>
          <a:p>
            <a:pPr marL="457200" lvl="1" indent="-457200" algn="just"/>
            <a:r>
              <a:rPr lang="en-US" sz="2800" dirty="0" smtClean="0"/>
              <a:t>Survey </a:t>
            </a:r>
            <a:r>
              <a:rPr lang="en-US" sz="2800" dirty="0"/>
              <a:t>of the existing information on the </a:t>
            </a:r>
            <a:r>
              <a:rPr lang="en-US" sz="2800" dirty="0" smtClean="0"/>
              <a:t>medical </a:t>
            </a:r>
            <a:r>
              <a:rPr lang="en-US" sz="2800" dirty="0"/>
              <a:t>manuscripts available at different institutions in Karnataka, which can be classified as follows</a:t>
            </a:r>
            <a:r>
              <a:rPr lang="en-US" sz="2800" dirty="0" smtClean="0"/>
              <a:t>:</a:t>
            </a:r>
          </a:p>
          <a:p>
            <a:pPr lvl="2"/>
            <a:r>
              <a:rPr lang="en-US" dirty="0" smtClean="0"/>
              <a:t>Manuscript </a:t>
            </a:r>
            <a:r>
              <a:rPr lang="en-US" dirty="0"/>
              <a:t>libraries</a:t>
            </a:r>
            <a:endParaRPr lang="en-IN" sz="2000" dirty="0"/>
          </a:p>
          <a:p>
            <a:pPr lvl="2"/>
            <a:r>
              <a:rPr lang="en-US" dirty="0"/>
              <a:t>Academic institutions </a:t>
            </a:r>
            <a:endParaRPr lang="en-IN" sz="2000" dirty="0"/>
          </a:p>
          <a:p>
            <a:pPr lvl="2"/>
            <a:r>
              <a:rPr lang="en-US" dirty="0" err="1"/>
              <a:t>Ayurvedic</a:t>
            </a:r>
            <a:r>
              <a:rPr lang="en-US" dirty="0"/>
              <a:t> Hospitals and Research organizations </a:t>
            </a:r>
            <a:r>
              <a:rPr lang="en-US" dirty="0" err="1"/>
              <a:t>etc</a:t>
            </a:r>
            <a:endParaRPr lang="en-IN" sz="2000" dirty="0"/>
          </a:p>
          <a:p>
            <a:pPr lvl="2"/>
            <a:r>
              <a:rPr lang="en-US" dirty="0"/>
              <a:t>Religious Institutions – Mutts, monasteries, Mosques and so on</a:t>
            </a:r>
            <a:endParaRPr lang="en-IN" sz="2000" dirty="0"/>
          </a:p>
          <a:p>
            <a:pPr lvl="2"/>
            <a:r>
              <a:rPr lang="en-US" dirty="0"/>
              <a:t>Individual collections</a:t>
            </a:r>
            <a:endParaRPr lang="en-IN" sz="2000" dirty="0"/>
          </a:p>
          <a:p>
            <a:pPr marL="0" indent="0">
              <a:buNone/>
            </a:pPr>
            <a:endParaRPr lang="en-US" dirty="0"/>
          </a:p>
          <a:p>
            <a:pPr marL="0" indent="0">
              <a:buNone/>
            </a:pPr>
            <a:endParaRPr lang="en-US" dirty="0" smtClean="0"/>
          </a:p>
          <a:p>
            <a:pPr marL="0" indent="0">
              <a:buNone/>
            </a:pPr>
            <a:endParaRPr lang="en-IN" dirty="0"/>
          </a:p>
        </p:txBody>
      </p:sp>
      <p:sp>
        <p:nvSpPr>
          <p:cNvPr id="2" name="Title 1"/>
          <p:cNvSpPr>
            <a:spLocks noGrp="1"/>
          </p:cNvSpPr>
          <p:nvPr>
            <p:ph type="title"/>
          </p:nvPr>
        </p:nvSpPr>
        <p:spPr/>
        <p:txBody>
          <a:bodyPr/>
          <a:lstStyle/>
          <a:p>
            <a:r>
              <a:rPr lang="en-US" dirty="0" smtClean="0"/>
              <a:t>Detailed work Plan</a:t>
            </a:r>
            <a:endParaRPr lang="en-IN" dirty="0"/>
          </a:p>
        </p:txBody>
      </p:sp>
    </p:spTree>
    <p:extLst>
      <p:ext uri="{BB962C8B-B14F-4D97-AF65-F5344CB8AC3E}">
        <p14:creationId xmlns:p14="http://schemas.microsoft.com/office/powerpoint/2010/main" val="1349540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457200"/>
            <a:r>
              <a:rPr lang="en-US" dirty="0" smtClean="0"/>
              <a:t>After visiting each institution,  fill up the questionnaire which will be as follows:</a:t>
            </a:r>
          </a:p>
          <a:p>
            <a:pPr marL="0" lvl="1" indent="0">
              <a:buNone/>
            </a:pPr>
            <a:r>
              <a:rPr lang="en-US" dirty="0" smtClean="0"/>
              <a:t>(show the questionnaire from MS Word)</a:t>
            </a:r>
          </a:p>
          <a:p>
            <a:pPr marL="457200" lvl="1" indent="-457200"/>
            <a:r>
              <a:rPr lang="en-US" dirty="0" smtClean="0"/>
              <a:t>Train and Engage the Digitization Team for the above purpose</a:t>
            </a:r>
          </a:p>
          <a:p>
            <a:pPr marL="0" lvl="1" indent="0">
              <a:buNone/>
            </a:pPr>
            <a:r>
              <a:rPr lang="en-US" dirty="0" smtClean="0"/>
              <a:t>(show the digitization standard PDF file prepared by NMM)</a:t>
            </a:r>
          </a:p>
          <a:p>
            <a:pPr marL="457200" lvl="1" indent="-457200"/>
            <a:r>
              <a:rPr lang="en-US" dirty="0" smtClean="0"/>
              <a:t>Digitize the Manuscripts at various locations</a:t>
            </a:r>
          </a:p>
          <a:p>
            <a:pPr marL="457200" lvl="1" indent="-457200"/>
            <a:r>
              <a:rPr lang="en-US" dirty="0" smtClean="0"/>
              <a:t>Perform other necessary tasks</a:t>
            </a:r>
          </a:p>
          <a:p>
            <a:pPr marL="0" lvl="1" indent="0">
              <a:buNone/>
            </a:pPr>
            <a:endParaRPr lang="en-US" dirty="0" smtClean="0"/>
          </a:p>
          <a:p>
            <a:pPr marL="0" lvl="1" indent="0">
              <a:buNone/>
            </a:pPr>
            <a:endParaRPr lang="en-US" dirty="0" smtClean="0"/>
          </a:p>
          <a:p>
            <a:pPr marL="0" lvl="1" indent="0">
              <a:buNone/>
            </a:pPr>
            <a:endParaRPr lang="en-IN" sz="2400" dirty="0" smtClean="0"/>
          </a:p>
          <a:p>
            <a:endParaRPr lang="en-IN" dirty="0"/>
          </a:p>
        </p:txBody>
      </p:sp>
      <p:sp>
        <p:nvSpPr>
          <p:cNvPr id="2" name="Title 1"/>
          <p:cNvSpPr>
            <a:spLocks noGrp="1"/>
          </p:cNvSpPr>
          <p:nvPr>
            <p:ph type="title"/>
          </p:nvPr>
        </p:nvSpPr>
        <p:spPr/>
        <p:txBody>
          <a:bodyPr/>
          <a:lstStyle/>
          <a:p>
            <a:r>
              <a:rPr lang="en-US" dirty="0" smtClean="0"/>
              <a:t>Detailed work Plan (contd.)</a:t>
            </a:r>
            <a:endParaRPr lang="en-IN" dirty="0"/>
          </a:p>
        </p:txBody>
      </p:sp>
    </p:spTree>
    <p:extLst>
      <p:ext uri="{BB962C8B-B14F-4D97-AF65-F5344CB8AC3E}">
        <p14:creationId xmlns:p14="http://schemas.microsoft.com/office/powerpoint/2010/main" val="2097738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Tx/>
              <a:buChar char="-"/>
            </a:pPr>
            <a:r>
              <a:rPr lang="en-US" dirty="0" smtClean="0"/>
              <a:t>This is to be carried out </a:t>
            </a:r>
            <a:r>
              <a:rPr lang="en-US" dirty="0" err="1" smtClean="0"/>
              <a:t>parallelly</a:t>
            </a:r>
            <a:endParaRPr lang="en-US" dirty="0" smtClean="0"/>
          </a:p>
          <a:p>
            <a:pPr>
              <a:buFontTx/>
              <a:buChar char="-"/>
            </a:pPr>
            <a:r>
              <a:rPr lang="en-US" dirty="0" smtClean="0"/>
              <a:t>Design and other aspects to be decided in few week’s time as per project proposal.</a:t>
            </a:r>
          </a:p>
          <a:p>
            <a:pPr>
              <a:buFontTx/>
              <a:buChar char="-"/>
            </a:pPr>
            <a:r>
              <a:rPr lang="en-US" dirty="0" smtClean="0"/>
              <a:t>In case required, can be discussed here</a:t>
            </a:r>
            <a:endParaRPr lang="en-IN" dirty="0"/>
          </a:p>
        </p:txBody>
      </p:sp>
      <p:sp>
        <p:nvSpPr>
          <p:cNvPr id="2" name="Title 1"/>
          <p:cNvSpPr>
            <a:spLocks noGrp="1"/>
          </p:cNvSpPr>
          <p:nvPr>
            <p:ph type="title"/>
          </p:nvPr>
        </p:nvSpPr>
        <p:spPr>
          <a:xfrm>
            <a:off x="467544" y="476672"/>
            <a:ext cx="8229600" cy="1143000"/>
          </a:xfrm>
        </p:spPr>
        <p:txBody>
          <a:bodyPr>
            <a:normAutofit fontScale="90000"/>
          </a:bodyPr>
          <a:lstStyle/>
          <a:p>
            <a:r>
              <a:rPr lang="en-US" dirty="0" smtClean="0"/>
              <a:t>Detailed work Plan (contd.):</a:t>
            </a:r>
            <a:br>
              <a:rPr lang="en-US" dirty="0" smtClean="0"/>
            </a:br>
            <a:r>
              <a:rPr lang="en-US" dirty="0" smtClean="0"/>
              <a:t>Software Development</a:t>
            </a:r>
            <a:br>
              <a:rPr lang="en-US" dirty="0" smtClean="0"/>
            </a:br>
            <a:endParaRPr lang="en-IN" dirty="0"/>
          </a:p>
        </p:txBody>
      </p:sp>
    </p:spTree>
    <p:extLst>
      <p:ext uri="{BB962C8B-B14F-4D97-AF65-F5344CB8AC3E}">
        <p14:creationId xmlns:p14="http://schemas.microsoft.com/office/powerpoint/2010/main" val="1662886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1632319" y="1875094"/>
            <a:ext cx="5904762" cy="409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lvl="1" algn="ctr" rtl="0">
              <a:spcBef>
                <a:spcPct val="0"/>
              </a:spcBef>
            </a:pPr>
            <a:r>
              <a:rPr lang="en-US" sz="2800" b="1" i="1" dirty="0"/>
              <a:t>Manuscript Life </a:t>
            </a:r>
            <a:r>
              <a:rPr lang="en-US" sz="2800" b="1" i="1" dirty="0" smtClean="0"/>
              <a:t>cycle:</a:t>
            </a:r>
            <a:endParaRPr lang="en-IN" sz="2800" dirty="0"/>
          </a:p>
        </p:txBody>
      </p:sp>
    </p:spTree>
    <p:extLst>
      <p:ext uri="{BB962C8B-B14F-4D97-AF65-F5344CB8AC3E}">
        <p14:creationId xmlns:p14="http://schemas.microsoft.com/office/powerpoint/2010/main" val="3260479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8509" y="1789379"/>
            <a:ext cx="5952381" cy="426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Role of IT systems</a:t>
            </a:r>
            <a:endParaRPr lang="en-IN" dirty="0"/>
          </a:p>
        </p:txBody>
      </p:sp>
    </p:spTree>
    <p:extLst>
      <p:ext uri="{BB962C8B-B14F-4D97-AF65-F5344CB8AC3E}">
        <p14:creationId xmlns:p14="http://schemas.microsoft.com/office/powerpoint/2010/main" val="1235085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130</TotalTime>
  <Words>774</Words>
  <Application>Microsoft Office PowerPoint</Application>
  <PresentationFormat>On-screen Show (4:3)</PresentationFormat>
  <Paragraphs>153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Grid</vt:lpstr>
      <vt:lpstr>Title of the Project: Creating a Digital Repository of  Medical Manuscripts of Karnataka </vt:lpstr>
      <vt:lpstr>Deliverables of the Project  (as per approved project proposal)</vt:lpstr>
      <vt:lpstr>3.0 Steps involved in implementing the Project</vt:lpstr>
      <vt:lpstr>4.0 Time frame (As per approved proposal) </vt:lpstr>
      <vt:lpstr>Detailed work Plan</vt:lpstr>
      <vt:lpstr>Detailed work Plan (contd.)</vt:lpstr>
      <vt:lpstr>Detailed work Plan (contd.): Software Development </vt:lpstr>
      <vt:lpstr>Manuscript Life cycle:</vt:lpstr>
      <vt:lpstr>Role of IT systems</vt:lpstr>
      <vt:lpstr>Technical Considerations</vt:lpstr>
      <vt:lpstr>Digitization Project Considerations: </vt:lpstr>
      <vt:lpstr>The Need and Requirements Summary</vt:lpstr>
      <vt:lpstr>PowerPoint Presentation</vt:lpstr>
      <vt:lpstr>PowerPoint Presentation</vt:lpstr>
      <vt:lpstr>Immediate action to be taken</vt:lpstr>
      <vt:lpstr>Immediate action to be taken</vt:lpstr>
      <vt:lpstr>Immediate action to be taken</vt:lpstr>
      <vt:lpstr>Immediate action to be taken</vt:lpstr>
      <vt:lpstr>Budget</vt:lpstr>
      <vt:lpstr>Any other issues:</vt:lpstr>
      <vt:lpstr>PowerPoint Presentation</vt:lpstr>
    </vt:vector>
  </TitlesOfParts>
  <Company>Haath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Creating a Digital Repository of  Medical Manuscripts of Karnataka </dc:title>
  <dc:creator>Alwar</dc:creator>
  <cp:lastModifiedBy>Alwar</cp:lastModifiedBy>
  <cp:revision>10</cp:revision>
  <dcterms:created xsi:type="dcterms:W3CDTF">2013-04-11T06:27:01Z</dcterms:created>
  <dcterms:modified xsi:type="dcterms:W3CDTF">2013-04-14T14:39:23Z</dcterms:modified>
</cp:coreProperties>
</file>