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70" r:id="rId3"/>
    <p:sldId id="271" r:id="rId4"/>
    <p:sldId id="272" r:id="rId5"/>
    <p:sldId id="273" r:id="rId6"/>
    <p:sldId id="274" r:id="rId7"/>
    <p:sldId id="275" r:id="rId8"/>
    <p:sldId id="257" r:id="rId9"/>
    <p:sldId id="258" r:id="rId10"/>
    <p:sldId id="259" r:id="rId11"/>
    <p:sldId id="269"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1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F1A744-8EF4-4F96-A5BA-6A8FFDA9B30F}" type="datetimeFigureOut">
              <a:rPr lang="en-US" smtClean="0"/>
              <a:pPr/>
              <a:t>2/23/2017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988569-C22E-410A-AF66-8E1DA6595FE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3F51706-E58F-4380-A920-87FE93E73AE7}" type="datetime1">
              <a:rPr lang="en-US" smtClean="0"/>
              <a:pPr/>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F9746A-3517-46EC-A91B-F9DAAB874FAD}" type="datetime1">
              <a:rPr lang="en-US" smtClean="0"/>
              <a:pPr/>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01DDEE-A314-4E51-8904-24ECC57EF5CA}" type="datetime1">
              <a:rPr lang="en-US" smtClean="0"/>
              <a:pPr/>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F74E21-F0B3-4C2A-B142-D36A7DC6A06F}" type="datetime1">
              <a:rPr lang="en-US" smtClean="0"/>
              <a:pPr/>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C697F9-3C01-4798-883A-C8F54854CF72}" type="datetime1">
              <a:rPr lang="en-US" smtClean="0"/>
              <a:pPr/>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7DB9844-68EF-444C-B993-BB51F38ACF22}" type="datetime1">
              <a:rPr lang="en-US" smtClean="0"/>
              <a:pPr/>
              <a:t>2/23/2017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80CD5AA-94BA-430A-B3D5-338ABEC38EBE}" type="datetime1">
              <a:rPr lang="en-US" smtClean="0"/>
              <a:pPr/>
              <a:t>2/23/2017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397F49D-EBF7-46BC-8E54-69BFEE78D2B8}" type="datetime1">
              <a:rPr lang="en-US" smtClean="0"/>
              <a:pPr/>
              <a:t>2/23/2017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25B162-1FEF-40CA-A5AF-A4AFB79C68C3}" type="datetime1">
              <a:rPr lang="en-US" smtClean="0"/>
              <a:pPr/>
              <a:t>2/23/2017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325970-CFFE-49DC-9857-6C01DE9D7595}" type="datetime1">
              <a:rPr lang="en-US" smtClean="0"/>
              <a:pPr/>
              <a:t>2/23/2017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E770F0-C182-4849-BB33-131310AB1F9A}" type="datetime1">
              <a:rPr lang="en-US" smtClean="0"/>
              <a:pPr/>
              <a:t>2/23/2017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E0B359-D62C-4D1C-B25B-097A9E900A51}" type="datetime1">
              <a:rPr lang="en-US" smtClean="0"/>
              <a:pPr/>
              <a:t>2/23/2017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81001"/>
            <a:ext cx="7696200" cy="838200"/>
          </a:xfrm>
        </p:spPr>
        <p:txBody>
          <a:bodyPr/>
          <a:lstStyle/>
          <a:p>
            <a:r>
              <a:rPr lang="en-US" dirty="0" smtClean="0"/>
              <a:t>Knowledge Tree Project</a:t>
            </a:r>
            <a:endParaRPr lang="en-US" dirty="0"/>
          </a:p>
        </p:txBody>
      </p:sp>
      <p:sp>
        <p:nvSpPr>
          <p:cNvPr id="3" name="Subtitle 2"/>
          <p:cNvSpPr>
            <a:spLocks noGrp="1"/>
          </p:cNvSpPr>
          <p:nvPr>
            <p:ph type="subTitle" idx="1"/>
          </p:nvPr>
        </p:nvSpPr>
        <p:spPr>
          <a:xfrm>
            <a:off x="1371600" y="1524000"/>
            <a:ext cx="6400800" cy="4114800"/>
          </a:xfrm>
        </p:spPr>
        <p:txBody>
          <a:bodyPr>
            <a:normAutofit/>
          </a:bodyPr>
          <a:lstStyle/>
          <a:p>
            <a:r>
              <a:rPr lang="en-US" sz="2800" dirty="0" smtClean="0"/>
              <a:t>An Ontological  System for Traditional  Knowledge Structures </a:t>
            </a:r>
            <a:endParaRPr lang="en-US" sz="2800" dirty="0"/>
          </a:p>
        </p:txBody>
      </p:sp>
      <p:pic>
        <p:nvPicPr>
          <p:cNvPr id="1026" name="Picture 2" descr="ANd9GcT9gipnFhWbv0LEGO0E2vGwgxwOQ4EmN7cJiwYcmWMObm0NVtWe"/>
          <p:cNvPicPr>
            <a:picLocks noChangeAspect="1" noChangeArrowheads="1"/>
          </p:cNvPicPr>
          <p:nvPr/>
        </p:nvPicPr>
        <p:blipFill>
          <a:blip r:embed="rId2" cstate="print"/>
          <a:srcRect/>
          <a:stretch>
            <a:fillRect/>
          </a:stretch>
        </p:blipFill>
        <p:spPr bwMode="auto">
          <a:xfrm>
            <a:off x="3886200" y="3200400"/>
            <a:ext cx="1417638" cy="2065338"/>
          </a:xfrm>
          <a:prstGeom prst="rect">
            <a:avLst/>
          </a:prstGeom>
          <a:noFill/>
          <a:ln w="9525">
            <a:noFill/>
            <a:miter lim="800000"/>
            <a:headEnd/>
            <a:tailEnd/>
          </a:ln>
        </p:spPr>
      </p:pic>
      <p:sp>
        <p:nvSpPr>
          <p:cNvPr id="5" name="Date Placeholder 4"/>
          <p:cNvSpPr>
            <a:spLocks noGrp="1"/>
          </p:cNvSpPr>
          <p:nvPr>
            <p:ph type="dt" sz="half" idx="10"/>
          </p:nvPr>
        </p:nvSpPr>
        <p:spPr>
          <a:xfrm>
            <a:off x="457200" y="6356350"/>
            <a:ext cx="2743200" cy="365125"/>
          </a:xfrm>
        </p:spPr>
        <p:txBody>
          <a:bodyPr/>
          <a:lstStyle/>
          <a:p>
            <a:r>
              <a:rPr lang="en-US" dirty="0" smtClean="0"/>
              <a:t>S.R.V.V.P 	-	 </a:t>
            </a:r>
            <a:fld id="{CCFC4A07-D943-44C4-9B6F-7FA0AEDD817E}" type="datetime1">
              <a:rPr lang="en-US" smtClean="0"/>
              <a:pPr/>
              <a:t>2/23/2017</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33400"/>
          </a:xfrm>
        </p:spPr>
        <p:txBody>
          <a:bodyPr>
            <a:normAutofit fontScale="90000"/>
          </a:bodyPr>
          <a:lstStyle/>
          <a:p>
            <a:r>
              <a:rPr lang="en-US" dirty="0" smtClean="0"/>
              <a:t>Knowledge Tree Project</a:t>
            </a:r>
            <a:endParaRPr lang="en-US" dirty="0"/>
          </a:p>
        </p:txBody>
      </p:sp>
      <p:sp>
        <p:nvSpPr>
          <p:cNvPr id="3" name="Content Placeholder 2"/>
          <p:cNvSpPr>
            <a:spLocks noGrp="1"/>
          </p:cNvSpPr>
          <p:nvPr>
            <p:ph idx="1"/>
          </p:nvPr>
        </p:nvSpPr>
        <p:spPr>
          <a:xfrm>
            <a:off x="457200" y="838200"/>
            <a:ext cx="8229600" cy="5410200"/>
          </a:xfrm>
        </p:spPr>
        <p:txBody>
          <a:bodyPr>
            <a:normAutofit/>
          </a:bodyPr>
          <a:lstStyle/>
          <a:p>
            <a:r>
              <a:rPr lang="en-US" sz="2800" dirty="0" smtClean="0"/>
              <a:t>A Digital Library Module</a:t>
            </a:r>
          </a:p>
          <a:p>
            <a:pPr lvl="1"/>
            <a:r>
              <a:rPr lang="en-US" sz="2400" dirty="0" smtClean="0"/>
              <a:t>Populate with works, publications, authors</a:t>
            </a:r>
          </a:p>
          <a:p>
            <a:pPr lvl="1"/>
            <a:r>
              <a:rPr lang="en-US" sz="2400" dirty="0" smtClean="0"/>
              <a:t>Link to digital versions of the works</a:t>
            </a:r>
          </a:p>
          <a:p>
            <a:pPr lvl="1"/>
            <a:r>
              <a:rPr lang="en-US" sz="2400" dirty="0" smtClean="0"/>
              <a:t>Digital scans, </a:t>
            </a:r>
            <a:r>
              <a:rPr lang="en-US" sz="2400" dirty="0" err="1" smtClean="0"/>
              <a:t>OCR’d</a:t>
            </a:r>
            <a:r>
              <a:rPr lang="en-US" sz="2400" dirty="0" smtClean="0"/>
              <a:t> texts</a:t>
            </a:r>
          </a:p>
          <a:p>
            <a:pPr lvl="1"/>
            <a:r>
              <a:rPr lang="en-US" sz="2400" dirty="0" smtClean="0"/>
              <a:t>Indexes</a:t>
            </a:r>
          </a:p>
          <a:p>
            <a:pPr lvl="1"/>
            <a:r>
              <a:rPr lang="en-US" sz="2400" dirty="0" err="1" smtClean="0"/>
              <a:t>Searchability</a:t>
            </a:r>
            <a:r>
              <a:rPr lang="en-US" sz="2400" dirty="0" smtClean="0"/>
              <a:t> (</a:t>
            </a:r>
            <a:r>
              <a:rPr lang="en-US" sz="2400" dirty="0" err="1" smtClean="0"/>
              <a:t>Incluing</a:t>
            </a:r>
            <a:r>
              <a:rPr lang="en-US" sz="2400" dirty="0" smtClean="0"/>
              <a:t> </a:t>
            </a:r>
            <a:r>
              <a:rPr lang="en-US" sz="2400" dirty="0" err="1" smtClean="0"/>
              <a:t>Devanagari</a:t>
            </a:r>
            <a:r>
              <a:rPr lang="en-US" sz="2400" dirty="0" smtClean="0"/>
              <a:t> and Indian Languages)</a:t>
            </a:r>
          </a:p>
          <a:p>
            <a:pPr lvl="1"/>
            <a:r>
              <a:rPr lang="en-US" sz="2400" dirty="0" smtClean="0"/>
              <a:t>Scholarly and Management work tools</a:t>
            </a:r>
          </a:p>
          <a:p>
            <a:pPr lvl="2"/>
            <a:r>
              <a:rPr lang="en-US" sz="2000" dirty="0" smtClean="0"/>
              <a:t>Dashboards</a:t>
            </a:r>
          </a:p>
          <a:p>
            <a:pPr lvl="2"/>
            <a:r>
              <a:rPr lang="en-US" sz="2000" dirty="0" smtClean="0"/>
              <a:t>Workflow</a:t>
            </a:r>
          </a:p>
          <a:p>
            <a:pPr lvl="2"/>
            <a:r>
              <a:rPr lang="en-US" sz="2000" dirty="0" smtClean="0"/>
              <a:t>Reviews</a:t>
            </a:r>
          </a:p>
          <a:p>
            <a:pPr lvl="2"/>
            <a:r>
              <a:rPr lang="en-US" sz="2000" dirty="0" smtClean="0"/>
              <a:t>Critical Editions</a:t>
            </a:r>
          </a:p>
          <a:p>
            <a:pPr lvl="2"/>
            <a:r>
              <a:rPr lang="en-US" sz="2000" dirty="0" smtClean="0"/>
              <a:t>Approvals</a:t>
            </a:r>
          </a:p>
          <a:p>
            <a:pPr lvl="2"/>
            <a:r>
              <a:rPr lang="en-US" sz="2000" dirty="0" smtClean="0"/>
              <a:t>Publishing</a:t>
            </a:r>
          </a:p>
          <a:p>
            <a:pPr lvl="1"/>
            <a:endParaRPr lang="en-US" sz="2400" dirty="0" smtClean="0"/>
          </a:p>
          <a:p>
            <a:endParaRPr lang="en-US" dirty="0" smtClean="0"/>
          </a:p>
          <a:p>
            <a:pPr lvl="1"/>
            <a:endParaRPr lang="en-US" sz="2400" dirty="0" smtClean="0"/>
          </a:p>
          <a:p>
            <a:endParaRPr lang="en-US" dirty="0" smtClean="0"/>
          </a:p>
          <a:p>
            <a:pPr lvl="1"/>
            <a:endParaRPr lang="en-US" dirty="0"/>
          </a:p>
        </p:txBody>
      </p:sp>
      <p:sp>
        <p:nvSpPr>
          <p:cNvPr id="4" name="Date Placeholder 3"/>
          <p:cNvSpPr>
            <a:spLocks noGrp="1"/>
          </p:cNvSpPr>
          <p:nvPr>
            <p:ph type="dt" sz="half" idx="10"/>
          </p:nvPr>
        </p:nvSpPr>
        <p:spPr/>
        <p:txBody>
          <a:bodyPr/>
          <a:lstStyle/>
          <a:p>
            <a:fld id="{77204B68-C302-4631-977A-85354FBC40E2}" type="datetime1">
              <a:rPr lang="en-US" smtClean="0"/>
              <a:pPr/>
              <a:t>2/23/2017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33400"/>
          </a:xfrm>
        </p:spPr>
        <p:txBody>
          <a:bodyPr>
            <a:normAutofit fontScale="90000"/>
          </a:bodyPr>
          <a:lstStyle/>
          <a:p>
            <a:r>
              <a:rPr lang="en-US" dirty="0" smtClean="0"/>
              <a:t>Scope and Stages</a:t>
            </a:r>
            <a:endParaRPr lang="en-US" dirty="0"/>
          </a:p>
        </p:txBody>
      </p:sp>
      <p:sp>
        <p:nvSpPr>
          <p:cNvPr id="3" name="Content Placeholder 2"/>
          <p:cNvSpPr>
            <a:spLocks noGrp="1"/>
          </p:cNvSpPr>
          <p:nvPr>
            <p:ph idx="1"/>
          </p:nvPr>
        </p:nvSpPr>
        <p:spPr>
          <a:xfrm>
            <a:off x="457200" y="838200"/>
            <a:ext cx="8229600" cy="5410200"/>
          </a:xfrm>
        </p:spPr>
        <p:txBody>
          <a:bodyPr>
            <a:normAutofit/>
          </a:bodyPr>
          <a:lstStyle/>
          <a:p>
            <a:pPr>
              <a:buNone/>
            </a:pPr>
            <a:endParaRPr lang="en-US" sz="2800" dirty="0" smtClean="0"/>
          </a:p>
          <a:p>
            <a:pPr lvl="1"/>
            <a:endParaRPr lang="en-US" sz="2000" dirty="0" smtClean="0"/>
          </a:p>
          <a:p>
            <a:pPr lvl="1"/>
            <a:endParaRPr lang="en-US" sz="2400" dirty="0" smtClean="0"/>
          </a:p>
          <a:p>
            <a:endParaRPr lang="en-US" dirty="0" smtClean="0"/>
          </a:p>
          <a:p>
            <a:pPr lvl="1"/>
            <a:endParaRPr lang="en-US" sz="2400" dirty="0" smtClean="0"/>
          </a:p>
          <a:p>
            <a:endParaRPr lang="en-US" dirty="0" smtClean="0"/>
          </a:p>
          <a:p>
            <a:pPr lvl="1"/>
            <a:endParaRPr lang="en-US" dirty="0"/>
          </a:p>
        </p:txBody>
      </p:sp>
      <p:sp>
        <p:nvSpPr>
          <p:cNvPr id="4" name="Date Placeholder 3"/>
          <p:cNvSpPr>
            <a:spLocks noGrp="1"/>
          </p:cNvSpPr>
          <p:nvPr>
            <p:ph type="dt" sz="half" idx="10"/>
          </p:nvPr>
        </p:nvSpPr>
        <p:spPr/>
        <p:txBody>
          <a:bodyPr/>
          <a:lstStyle/>
          <a:p>
            <a:fld id="{77204B68-C302-4631-977A-85354FBC40E2}" type="datetime1">
              <a:rPr lang="en-US" smtClean="0"/>
              <a:pPr/>
              <a:t>2/23/2017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graphicFrame>
        <p:nvGraphicFramePr>
          <p:cNvPr id="6" name="Table 5"/>
          <p:cNvGraphicFramePr>
            <a:graphicFrameLocks noGrp="1"/>
          </p:cNvGraphicFramePr>
          <p:nvPr/>
        </p:nvGraphicFramePr>
        <p:xfrm>
          <a:off x="1371600" y="914401"/>
          <a:ext cx="6553200" cy="3810000"/>
        </p:xfrm>
        <a:graphic>
          <a:graphicData uri="http://schemas.openxmlformats.org/drawingml/2006/table">
            <a:tbl>
              <a:tblPr firstRow="1" bandRow="1">
                <a:tableStyleId>{5C22544A-7EE6-4342-B048-85BDC9FD1C3A}</a:tableStyleId>
              </a:tblPr>
              <a:tblGrid>
                <a:gridCol w="762000"/>
                <a:gridCol w="5791200"/>
              </a:tblGrid>
              <a:tr h="381000">
                <a:tc>
                  <a:txBody>
                    <a:bodyPr/>
                    <a:lstStyle/>
                    <a:p>
                      <a:r>
                        <a:rPr lang="en-US" sz="1600" dirty="0" smtClean="0"/>
                        <a:t>Stage</a:t>
                      </a:r>
                      <a:endParaRPr lang="en-US" sz="1600" dirty="0"/>
                    </a:p>
                  </a:txBody>
                  <a:tcPr/>
                </a:tc>
                <a:tc>
                  <a:txBody>
                    <a:bodyPr/>
                    <a:lstStyle/>
                    <a:p>
                      <a:r>
                        <a:rPr lang="en-US" sz="1600" dirty="0" smtClean="0"/>
                        <a:t>Functionality/Features</a:t>
                      </a:r>
                      <a:endParaRPr lang="en-US" sz="1600" dirty="0"/>
                    </a:p>
                  </a:txBody>
                  <a:tcPr/>
                </a:tc>
              </a:tr>
              <a:tr h="381000">
                <a:tc>
                  <a:txBody>
                    <a:bodyPr/>
                    <a:lstStyle/>
                    <a:p>
                      <a:r>
                        <a:rPr lang="en-US" sz="1600" dirty="0" smtClean="0"/>
                        <a:t>1</a:t>
                      </a:r>
                      <a:endParaRPr lang="en-US" sz="1600" dirty="0"/>
                    </a:p>
                  </a:txBody>
                  <a:tcPr/>
                </a:tc>
                <a:tc>
                  <a:txBody>
                    <a:bodyPr/>
                    <a:lstStyle/>
                    <a:p>
                      <a:r>
                        <a:rPr lang="en-US" sz="1600" dirty="0" smtClean="0"/>
                        <a:t>Design</a:t>
                      </a:r>
                      <a:r>
                        <a:rPr lang="en-US" sz="1600" baseline="0" dirty="0" smtClean="0"/>
                        <a:t> of a Knowledge Structure</a:t>
                      </a:r>
                      <a:endParaRPr lang="en-US" sz="1600" dirty="0"/>
                    </a:p>
                  </a:txBody>
                  <a:tcPr/>
                </a:tc>
              </a:tr>
              <a:tr h="381000">
                <a:tc>
                  <a:txBody>
                    <a:bodyPr/>
                    <a:lstStyle/>
                    <a:p>
                      <a:endParaRPr lang="en-US" sz="1600" dirty="0"/>
                    </a:p>
                  </a:txBody>
                  <a:tcPr/>
                </a:tc>
                <a:tc>
                  <a:txBody>
                    <a:bodyPr/>
                    <a:lstStyle/>
                    <a:p>
                      <a:r>
                        <a:rPr lang="en-US" sz="1600" dirty="0" smtClean="0"/>
                        <a:t>Technical Architecture</a:t>
                      </a:r>
                      <a:endParaRPr lang="en-US" sz="1600" dirty="0"/>
                    </a:p>
                  </a:txBody>
                  <a:tcPr/>
                </a:tc>
              </a:tr>
              <a:tr h="381000">
                <a:tc>
                  <a:txBody>
                    <a:bodyPr/>
                    <a:lstStyle/>
                    <a:p>
                      <a:endParaRPr lang="en-US" sz="1600" dirty="0"/>
                    </a:p>
                  </a:txBody>
                  <a:tcPr/>
                </a:tc>
                <a:tc>
                  <a:txBody>
                    <a:bodyPr/>
                    <a:lstStyle/>
                    <a:p>
                      <a:r>
                        <a:rPr lang="en-US" sz="1600" dirty="0" smtClean="0"/>
                        <a:t>Data storage and Database Structure</a:t>
                      </a:r>
                      <a:endParaRPr lang="en-US" sz="1600" dirty="0"/>
                    </a:p>
                  </a:txBody>
                  <a:tcPr/>
                </a:tc>
              </a:tr>
              <a:tr h="381000">
                <a:tc>
                  <a:txBody>
                    <a:bodyPr/>
                    <a:lstStyle/>
                    <a:p>
                      <a:endParaRPr lang="en-US" sz="1600" dirty="0"/>
                    </a:p>
                  </a:txBody>
                  <a:tcPr/>
                </a:tc>
                <a:tc>
                  <a:txBody>
                    <a:bodyPr/>
                    <a:lstStyle/>
                    <a:p>
                      <a:r>
                        <a:rPr lang="en-US" sz="1600" dirty="0" smtClean="0"/>
                        <a:t>Object</a:t>
                      </a:r>
                      <a:r>
                        <a:rPr lang="en-US" sz="1600" baseline="0" dirty="0" smtClean="0"/>
                        <a:t> and Class Structure</a:t>
                      </a:r>
                      <a:endParaRPr lang="en-US" sz="1600" dirty="0"/>
                    </a:p>
                  </a:txBody>
                  <a:tcPr/>
                </a:tc>
              </a:tr>
              <a:tr h="381000">
                <a:tc>
                  <a:txBody>
                    <a:bodyPr/>
                    <a:lstStyle/>
                    <a:p>
                      <a:endParaRPr lang="en-US" sz="1600" dirty="0"/>
                    </a:p>
                  </a:txBody>
                  <a:tcPr/>
                </a:tc>
                <a:tc>
                  <a:txBody>
                    <a:bodyPr/>
                    <a:lstStyle/>
                    <a:p>
                      <a:r>
                        <a:rPr lang="en-US" sz="1600" dirty="0" smtClean="0"/>
                        <a:t>System for populating the Knowledge Tree</a:t>
                      </a:r>
                      <a:endParaRPr lang="en-US" sz="1600" dirty="0"/>
                    </a:p>
                  </a:txBody>
                  <a:tcPr/>
                </a:tc>
              </a:tr>
              <a:tr h="381000">
                <a:tc>
                  <a:txBody>
                    <a:bodyPr/>
                    <a:lstStyle/>
                    <a:p>
                      <a:endParaRPr lang="en-US" sz="1600" dirty="0"/>
                    </a:p>
                  </a:txBody>
                  <a:tcPr/>
                </a:tc>
                <a:tc>
                  <a:txBody>
                    <a:bodyPr/>
                    <a:lstStyle/>
                    <a:p>
                      <a:r>
                        <a:rPr lang="en-US" sz="1600" dirty="0" smtClean="0"/>
                        <a:t>Content</a:t>
                      </a:r>
                      <a:r>
                        <a:rPr lang="en-US" sz="1600" baseline="0" dirty="0" smtClean="0"/>
                        <a:t> and Populating Activities (Data Entry)</a:t>
                      </a:r>
                      <a:endParaRPr lang="en-US" sz="1600" dirty="0"/>
                    </a:p>
                  </a:txBody>
                  <a:tcPr/>
                </a:tc>
              </a:tr>
              <a:tr h="381000">
                <a:tc>
                  <a:txBody>
                    <a:bodyPr/>
                    <a:lstStyle/>
                    <a:p>
                      <a:r>
                        <a:rPr lang="en-US" sz="1600" dirty="0" smtClean="0"/>
                        <a:t>2</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Tree</a:t>
                      </a:r>
                      <a:r>
                        <a:rPr lang="en-US" sz="1600" baseline="0" dirty="0" smtClean="0"/>
                        <a:t> Interface in Browser (large experimental task !)</a:t>
                      </a:r>
                      <a:endParaRPr lang="en-US" sz="1600" dirty="0" smtClean="0"/>
                    </a:p>
                  </a:txBody>
                  <a:tcPr/>
                </a:tc>
              </a:tr>
              <a:tr h="381000">
                <a:tc>
                  <a:txBody>
                    <a:bodyPr/>
                    <a:lstStyle/>
                    <a:p>
                      <a:r>
                        <a:rPr lang="en-US" sz="1600" dirty="0" smtClean="0"/>
                        <a:t>3</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Quality Data gathering through web crawling</a:t>
                      </a:r>
                      <a:r>
                        <a:rPr lang="en-US" sz="1600" baseline="0" dirty="0" smtClean="0"/>
                        <a:t> techniques</a:t>
                      </a:r>
                      <a:endParaRPr lang="en-US" sz="1600" dirty="0" smtClean="0"/>
                    </a:p>
                  </a:txBody>
                  <a:tcPr/>
                </a:tc>
              </a:tr>
              <a:tr h="381000">
                <a:tc>
                  <a:txBody>
                    <a:bodyPr/>
                    <a:lstStyle/>
                    <a:p>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Knowledge Data cultivation/refinements/review</a:t>
                      </a:r>
                      <a:r>
                        <a:rPr lang="en-US" sz="1600" baseline="0" dirty="0" smtClean="0"/>
                        <a:t> process</a:t>
                      </a:r>
                      <a:endParaRPr lang="en-US" sz="1600" dirty="0" smtClean="0"/>
                    </a:p>
                  </a:txBody>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33400"/>
          </a:xfrm>
        </p:spPr>
        <p:txBody>
          <a:bodyPr>
            <a:noAutofit/>
          </a:bodyPr>
          <a:lstStyle/>
          <a:p>
            <a:r>
              <a:rPr lang="en-US" sz="3200" dirty="0" smtClean="0"/>
              <a:t>Resources Required/Available </a:t>
            </a:r>
            <a:endParaRPr lang="en-US" sz="3200" dirty="0"/>
          </a:p>
        </p:txBody>
      </p:sp>
      <p:sp>
        <p:nvSpPr>
          <p:cNvPr id="3" name="Content Placeholder 2"/>
          <p:cNvSpPr>
            <a:spLocks noGrp="1"/>
          </p:cNvSpPr>
          <p:nvPr>
            <p:ph idx="1"/>
          </p:nvPr>
        </p:nvSpPr>
        <p:spPr>
          <a:xfrm>
            <a:off x="457200" y="838200"/>
            <a:ext cx="8229600" cy="5410200"/>
          </a:xfrm>
        </p:spPr>
        <p:txBody>
          <a:bodyPr>
            <a:normAutofit/>
          </a:bodyPr>
          <a:lstStyle/>
          <a:p>
            <a:pPr lvl="1">
              <a:buNone/>
            </a:pPr>
            <a:endParaRPr lang="en-US" sz="2400" dirty="0" smtClean="0"/>
          </a:p>
          <a:p>
            <a:endParaRPr lang="en-US" dirty="0" smtClean="0"/>
          </a:p>
          <a:p>
            <a:pPr lvl="1"/>
            <a:endParaRPr lang="en-US" sz="2400" dirty="0" smtClean="0"/>
          </a:p>
          <a:p>
            <a:endParaRPr lang="en-US" dirty="0" smtClean="0"/>
          </a:p>
          <a:p>
            <a:pPr lvl="1"/>
            <a:endParaRPr lang="en-US" dirty="0"/>
          </a:p>
        </p:txBody>
      </p:sp>
      <p:sp>
        <p:nvSpPr>
          <p:cNvPr id="4" name="Date Placeholder 3"/>
          <p:cNvSpPr>
            <a:spLocks noGrp="1"/>
          </p:cNvSpPr>
          <p:nvPr>
            <p:ph type="dt" sz="half" idx="10"/>
          </p:nvPr>
        </p:nvSpPr>
        <p:spPr/>
        <p:txBody>
          <a:bodyPr/>
          <a:lstStyle/>
          <a:p>
            <a:fld id="{77204B68-C302-4631-977A-85354FBC40E2}" type="datetime1">
              <a:rPr lang="en-US" smtClean="0"/>
              <a:pPr/>
              <a:t>2/23/2017</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graphicFrame>
        <p:nvGraphicFramePr>
          <p:cNvPr id="6" name="Table 5"/>
          <p:cNvGraphicFramePr>
            <a:graphicFrameLocks noGrp="1"/>
          </p:cNvGraphicFramePr>
          <p:nvPr/>
        </p:nvGraphicFramePr>
        <p:xfrm>
          <a:off x="2667000" y="914401"/>
          <a:ext cx="3733800" cy="5275803"/>
        </p:xfrm>
        <a:graphic>
          <a:graphicData uri="http://schemas.openxmlformats.org/drawingml/2006/table">
            <a:tbl>
              <a:tblPr firstRow="1" bandRow="1">
                <a:tableStyleId>{5C22544A-7EE6-4342-B048-85BDC9FD1C3A}</a:tableStyleId>
              </a:tblPr>
              <a:tblGrid>
                <a:gridCol w="1676400"/>
                <a:gridCol w="2057400"/>
              </a:tblGrid>
              <a:tr h="405831">
                <a:tc>
                  <a:txBody>
                    <a:bodyPr/>
                    <a:lstStyle/>
                    <a:p>
                      <a:pPr fontAlgn="auto" hangingPunct="1">
                        <a:spcAft>
                          <a:spcPts val="0"/>
                        </a:spcAft>
                      </a:pPr>
                      <a:r>
                        <a:rPr lang="en-US" sz="1100" b="1" kern="0" dirty="0">
                          <a:solidFill>
                            <a:srgbClr val="000000"/>
                          </a:solidFill>
                          <a:latin typeface="Calibri"/>
                          <a:ea typeface="Times New Roman"/>
                          <a:cs typeface="Times New Roman"/>
                        </a:rPr>
                        <a:t>Role</a:t>
                      </a:r>
                      <a:endParaRPr lang="en-US" sz="1200" kern="50" dirty="0">
                        <a:latin typeface="Times New Roman"/>
                        <a:ea typeface="Times New Roman"/>
                        <a:cs typeface="Mangal"/>
                      </a:endParaRPr>
                    </a:p>
                  </a:txBody>
                  <a:tcPr marL="68580" marR="68580" marT="0" marB="0" anchor="b"/>
                </a:tc>
                <a:tc>
                  <a:txBody>
                    <a:bodyPr/>
                    <a:lstStyle/>
                    <a:p>
                      <a:pPr fontAlgn="auto" hangingPunct="1">
                        <a:spcAft>
                          <a:spcPts val="0"/>
                        </a:spcAft>
                      </a:pPr>
                      <a:r>
                        <a:rPr lang="en-US" sz="1100" b="1" kern="0">
                          <a:solidFill>
                            <a:srgbClr val="000000"/>
                          </a:solidFill>
                          <a:latin typeface="Calibri"/>
                          <a:ea typeface="Times New Roman"/>
                          <a:cs typeface="Times New Roman"/>
                        </a:rPr>
                        <a:t>Person</a:t>
                      </a:r>
                      <a:endParaRPr lang="en-US" sz="1200" kern="50">
                        <a:latin typeface="Times New Roman"/>
                        <a:ea typeface="Times New Roman"/>
                        <a:cs typeface="Mangal"/>
                      </a:endParaRPr>
                    </a:p>
                  </a:txBody>
                  <a:tcPr marL="68580" marR="68580" marT="0" marB="0" anchor="b"/>
                </a:tc>
              </a:tr>
              <a:tr h="405831">
                <a:tc>
                  <a:txBody>
                    <a:bodyPr/>
                    <a:lstStyle/>
                    <a:p>
                      <a:pPr fontAlgn="auto" hangingPunct="1">
                        <a:spcAft>
                          <a:spcPts val="0"/>
                        </a:spcAft>
                      </a:pPr>
                      <a:r>
                        <a:rPr lang="en-US" sz="1100" kern="0">
                          <a:solidFill>
                            <a:srgbClr val="000000"/>
                          </a:solidFill>
                          <a:latin typeface="Calibri"/>
                          <a:ea typeface="Times New Roman"/>
                          <a:cs typeface="Times New Roman"/>
                        </a:rPr>
                        <a:t>Project Manager</a:t>
                      </a:r>
                      <a:endParaRPr lang="en-US" sz="1200" kern="50">
                        <a:latin typeface="Times New Roman"/>
                        <a:ea typeface="Times New Roman"/>
                        <a:cs typeface="Mangal"/>
                      </a:endParaRPr>
                    </a:p>
                  </a:txBody>
                  <a:tcPr marL="68580" marR="68580" marT="0" marB="0" anchor="b"/>
                </a:tc>
                <a:tc>
                  <a:txBody>
                    <a:bodyPr/>
                    <a:lstStyle/>
                    <a:p>
                      <a:pPr fontAlgn="auto" hangingPunct="1">
                        <a:spcAft>
                          <a:spcPts val="0"/>
                        </a:spcAft>
                      </a:pPr>
                      <a:r>
                        <a:rPr lang="en-US" sz="1100" kern="0">
                          <a:solidFill>
                            <a:srgbClr val="000000"/>
                          </a:solidFill>
                          <a:latin typeface="Calibri"/>
                          <a:ea typeface="Times New Roman"/>
                          <a:cs typeface="Times New Roman"/>
                        </a:rPr>
                        <a:t>Narasimhan M.G.</a:t>
                      </a:r>
                      <a:endParaRPr lang="en-US" sz="1200" kern="50">
                        <a:latin typeface="Times New Roman"/>
                        <a:ea typeface="Times New Roman"/>
                        <a:cs typeface="Mangal"/>
                      </a:endParaRPr>
                    </a:p>
                  </a:txBody>
                  <a:tcPr marL="68580" marR="68580" marT="0" marB="0" anchor="b"/>
                </a:tc>
              </a:tr>
              <a:tr h="405831">
                <a:tc>
                  <a:txBody>
                    <a:bodyPr/>
                    <a:lstStyle/>
                    <a:p>
                      <a:pPr fontAlgn="auto" hangingPunct="1">
                        <a:spcAft>
                          <a:spcPts val="0"/>
                        </a:spcAft>
                      </a:pPr>
                      <a:r>
                        <a:rPr lang="en-US" sz="1100" kern="0">
                          <a:solidFill>
                            <a:srgbClr val="000000"/>
                          </a:solidFill>
                          <a:latin typeface="Calibri"/>
                          <a:ea typeface="Times New Roman"/>
                          <a:cs typeface="Times New Roman"/>
                        </a:rPr>
                        <a:t>System Analyst</a:t>
                      </a:r>
                      <a:endParaRPr lang="en-US" sz="1200" kern="50">
                        <a:latin typeface="Times New Roman"/>
                        <a:ea typeface="Times New Roman"/>
                        <a:cs typeface="Mangal"/>
                      </a:endParaRPr>
                    </a:p>
                  </a:txBody>
                  <a:tcPr marL="68580" marR="68580" marT="0" marB="0" anchor="b"/>
                </a:tc>
                <a:tc>
                  <a:txBody>
                    <a:bodyPr/>
                    <a:lstStyle/>
                    <a:p>
                      <a:pPr fontAlgn="auto" hangingPunct="1">
                        <a:spcAft>
                          <a:spcPts val="0"/>
                        </a:spcAft>
                      </a:pPr>
                      <a:r>
                        <a:rPr lang="en-US" sz="1100" kern="0">
                          <a:solidFill>
                            <a:srgbClr val="000000"/>
                          </a:solidFill>
                          <a:latin typeface="Calibri"/>
                          <a:ea typeface="Times New Roman"/>
                          <a:cs typeface="Times New Roman"/>
                        </a:rPr>
                        <a:t> </a:t>
                      </a:r>
                      <a:endParaRPr lang="en-US" sz="1200" kern="50">
                        <a:latin typeface="Times New Roman"/>
                        <a:ea typeface="Times New Roman"/>
                        <a:cs typeface="Mangal"/>
                      </a:endParaRPr>
                    </a:p>
                  </a:txBody>
                  <a:tcPr marL="68580" marR="68580" marT="0" marB="0" anchor="b"/>
                </a:tc>
              </a:tr>
              <a:tr h="405831">
                <a:tc>
                  <a:txBody>
                    <a:bodyPr/>
                    <a:lstStyle/>
                    <a:p>
                      <a:pPr fontAlgn="auto" hangingPunct="1">
                        <a:spcAft>
                          <a:spcPts val="0"/>
                        </a:spcAft>
                      </a:pPr>
                      <a:r>
                        <a:rPr lang="en-US" sz="1100" kern="0">
                          <a:solidFill>
                            <a:srgbClr val="000000"/>
                          </a:solidFill>
                          <a:latin typeface="Calibri"/>
                          <a:ea typeface="Times New Roman"/>
                          <a:cs typeface="Times New Roman"/>
                        </a:rPr>
                        <a:t>System Administrator</a:t>
                      </a:r>
                      <a:endParaRPr lang="en-US" sz="1200" kern="50">
                        <a:latin typeface="Times New Roman"/>
                        <a:ea typeface="Times New Roman"/>
                        <a:cs typeface="Mangal"/>
                      </a:endParaRPr>
                    </a:p>
                  </a:txBody>
                  <a:tcPr marL="68580" marR="68580" marT="0" marB="0" anchor="b"/>
                </a:tc>
                <a:tc>
                  <a:txBody>
                    <a:bodyPr/>
                    <a:lstStyle/>
                    <a:p>
                      <a:pPr fontAlgn="auto" hangingPunct="1">
                        <a:spcAft>
                          <a:spcPts val="0"/>
                        </a:spcAft>
                      </a:pPr>
                      <a:r>
                        <a:rPr lang="en-US" sz="1100" kern="0">
                          <a:solidFill>
                            <a:srgbClr val="000000"/>
                          </a:solidFill>
                          <a:latin typeface="Calibri"/>
                          <a:ea typeface="Times New Roman"/>
                          <a:cs typeface="Times New Roman"/>
                        </a:rPr>
                        <a:t> </a:t>
                      </a:r>
                      <a:endParaRPr lang="en-US" sz="1200" kern="50">
                        <a:latin typeface="Times New Roman"/>
                        <a:ea typeface="Times New Roman"/>
                        <a:cs typeface="Mangal"/>
                      </a:endParaRPr>
                    </a:p>
                  </a:txBody>
                  <a:tcPr marL="68580" marR="68580" marT="0" marB="0" anchor="b"/>
                </a:tc>
              </a:tr>
              <a:tr h="405831">
                <a:tc>
                  <a:txBody>
                    <a:bodyPr/>
                    <a:lstStyle/>
                    <a:p>
                      <a:pPr fontAlgn="auto" hangingPunct="1">
                        <a:spcAft>
                          <a:spcPts val="0"/>
                        </a:spcAft>
                      </a:pPr>
                      <a:r>
                        <a:rPr lang="en-US" sz="1100" kern="0">
                          <a:solidFill>
                            <a:srgbClr val="000000"/>
                          </a:solidFill>
                          <a:latin typeface="Calibri"/>
                          <a:ea typeface="Times New Roman"/>
                          <a:cs typeface="Times New Roman"/>
                        </a:rPr>
                        <a:t>Database Designer</a:t>
                      </a:r>
                      <a:endParaRPr lang="en-US" sz="1200" kern="50">
                        <a:latin typeface="Times New Roman"/>
                        <a:ea typeface="Times New Roman"/>
                        <a:cs typeface="Mangal"/>
                      </a:endParaRPr>
                    </a:p>
                  </a:txBody>
                  <a:tcPr marL="68580" marR="68580" marT="0" marB="0" anchor="b"/>
                </a:tc>
                <a:tc>
                  <a:txBody>
                    <a:bodyPr/>
                    <a:lstStyle/>
                    <a:p>
                      <a:pPr fontAlgn="auto" hangingPunct="1">
                        <a:spcAft>
                          <a:spcPts val="0"/>
                        </a:spcAft>
                      </a:pPr>
                      <a:r>
                        <a:rPr lang="en-US" sz="1100" kern="0">
                          <a:solidFill>
                            <a:srgbClr val="000000"/>
                          </a:solidFill>
                          <a:latin typeface="Calibri"/>
                          <a:ea typeface="Times New Roman"/>
                          <a:cs typeface="Times New Roman"/>
                        </a:rPr>
                        <a:t> </a:t>
                      </a:r>
                      <a:endParaRPr lang="en-US" sz="1200" kern="50">
                        <a:latin typeface="Times New Roman"/>
                        <a:ea typeface="Times New Roman"/>
                        <a:cs typeface="Mangal"/>
                      </a:endParaRPr>
                    </a:p>
                  </a:txBody>
                  <a:tcPr marL="68580" marR="68580" marT="0" marB="0" anchor="b"/>
                </a:tc>
              </a:tr>
              <a:tr h="405831">
                <a:tc>
                  <a:txBody>
                    <a:bodyPr/>
                    <a:lstStyle/>
                    <a:p>
                      <a:pPr fontAlgn="auto" hangingPunct="1">
                        <a:spcAft>
                          <a:spcPts val="0"/>
                        </a:spcAft>
                      </a:pPr>
                      <a:r>
                        <a:rPr lang="en-US" sz="1100" kern="0">
                          <a:solidFill>
                            <a:srgbClr val="000000"/>
                          </a:solidFill>
                          <a:latin typeface="Calibri"/>
                          <a:ea typeface="Times New Roman"/>
                          <a:cs typeface="Times New Roman"/>
                        </a:rPr>
                        <a:t>Training Manager</a:t>
                      </a:r>
                      <a:endParaRPr lang="en-US" sz="1200" kern="50">
                        <a:latin typeface="Times New Roman"/>
                        <a:ea typeface="Times New Roman"/>
                        <a:cs typeface="Mangal"/>
                      </a:endParaRPr>
                    </a:p>
                  </a:txBody>
                  <a:tcPr marL="68580" marR="68580" marT="0" marB="0" anchor="b"/>
                </a:tc>
                <a:tc>
                  <a:txBody>
                    <a:bodyPr/>
                    <a:lstStyle/>
                    <a:p>
                      <a:pPr fontAlgn="auto" hangingPunct="1">
                        <a:spcAft>
                          <a:spcPts val="0"/>
                        </a:spcAft>
                      </a:pPr>
                      <a:r>
                        <a:rPr lang="en-US" sz="1100" kern="0">
                          <a:solidFill>
                            <a:srgbClr val="000000"/>
                          </a:solidFill>
                          <a:latin typeface="Calibri"/>
                          <a:ea typeface="Times New Roman"/>
                          <a:cs typeface="Times New Roman"/>
                        </a:rPr>
                        <a:t> </a:t>
                      </a:r>
                      <a:endParaRPr lang="en-US" sz="1200" kern="50">
                        <a:latin typeface="Times New Roman"/>
                        <a:ea typeface="Times New Roman"/>
                        <a:cs typeface="Mangal"/>
                      </a:endParaRPr>
                    </a:p>
                  </a:txBody>
                  <a:tcPr marL="68580" marR="68580" marT="0" marB="0" anchor="b"/>
                </a:tc>
              </a:tr>
              <a:tr h="405831">
                <a:tc>
                  <a:txBody>
                    <a:bodyPr/>
                    <a:lstStyle/>
                    <a:p>
                      <a:pPr fontAlgn="auto" hangingPunct="1">
                        <a:spcAft>
                          <a:spcPts val="0"/>
                        </a:spcAft>
                      </a:pPr>
                      <a:r>
                        <a:rPr lang="en-US" sz="1100" kern="0">
                          <a:solidFill>
                            <a:srgbClr val="000000"/>
                          </a:solidFill>
                          <a:latin typeface="Calibri"/>
                          <a:ea typeface="Times New Roman"/>
                          <a:cs typeface="Times New Roman"/>
                        </a:rPr>
                        <a:t>Developer 1</a:t>
                      </a:r>
                      <a:endParaRPr lang="en-US" sz="1200" kern="50">
                        <a:latin typeface="Times New Roman"/>
                        <a:ea typeface="Times New Roman"/>
                        <a:cs typeface="Mangal"/>
                      </a:endParaRPr>
                    </a:p>
                  </a:txBody>
                  <a:tcPr marL="68580" marR="68580" marT="0" marB="0" anchor="b"/>
                </a:tc>
                <a:tc>
                  <a:txBody>
                    <a:bodyPr/>
                    <a:lstStyle/>
                    <a:p>
                      <a:pPr fontAlgn="auto" hangingPunct="1">
                        <a:spcAft>
                          <a:spcPts val="0"/>
                        </a:spcAft>
                      </a:pPr>
                      <a:endParaRPr lang="en-US" sz="1200" kern="50" dirty="0">
                        <a:latin typeface="Times New Roman"/>
                        <a:ea typeface="Times New Roman"/>
                        <a:cs typeface="Mangal"/>
                      </a:endParaRPr>
                    </a:p>
                  </a:txBody>
                  <a:tcPr marL="68580" marR="68580" marT="0" marB="0" anchor="b"/>
                </a:tc>
              </a:tr>
              <a:tr h="405831">
                <a:tc>
                  <a:txBody>
                    <a:bodyPr/>
                    <a:lstStyle/>
                    <a:p>
                      <a:pPr fontAlgn="auto" hangingPunct="1">
                        <a:spcAft>
                          <a:spcPts val="0"/>
                        </a:spcAft>
                      </a:pPr>
                      <a:r>
                        <a:rPr lang="en-US" sz="1100" kern="0">
                          <a:solidFill>
                            <a:srgbClr val="000000"/>
                          </a:solidFill>
                          <a:latin typeface="Calibri"/>
                          <a:ea typeface="Times New Roman"/>
                          <a:cs typeface="Times New Roman"/>
                        </a:rPr>
                        <a:t>Developer 2</a:t>
                      </a:r>
                      <a:endParaRPr lang="en-US" sz="1200" kern="50">
                        <a:latin typeface="Times New Roman"/>
                        <a:ea typeface="Times New Roman"/>
                        <a:cs typeface="Mangal"/>
                      </a:endParaRPr>
                    </a:p>
                  </a:txBody>
                  <a:tcPr marL="68580" marR="68580" marT="0" marB="0" anchor="b"/>
                </a:tc>
                <a:tc>
                  <a:txBody>
                    <a:bodyPr/>
                    <a:lstStyle/>
                    <a:p>
                      <a:pPr fontAlgn="auto" hangingPunct="1">
                        <a:spcAft>
                          <a:spcPts val="0"/>
                        </a:spcAft>
                      </a:pPr>
                      <a:endParaRPr lang="en-US" sz="1200" kern="50" dirty="0">
                        <a:latin typeface="Times New Roman"/>
                        <a:ea typeface="Times New Roman"/>
                        <a:cs typeface="Mangal"/>
                      </a:endParaRPr>
                    </a:p>
                  </a:txBody>
                  <a:tcPr marL="68580" marR="68580" marT="0" marB="0" anchor="b"/>
                </a:tc>
              </a:tr>
              <a:tr h="405831">
                <a:tc>
                  <a:txBody>
                    <a:bodyPr/>
                    <a:lstStyle/>
                    <a:p>
                      <a:pPr fontAlgn="auto" hangingPunct="1">
                        <a:spcAft>
                          <a:spcPts val="0"/>
                        </a:spcAft>
                      </a:pPr>
                      <a:r>
                        <a:rPr lang="en-US" sz="1100" kern="0">
                          <a:solidFill>
                            <a:srgbClr val="000000"/>
                          </a:solidFill>
                          <a:latin typeface="Calibri"/>
                          <a:ea typeface="Times New Roman"/>
                          <a:cs typeface="Times New Roman"/>
                        </a:rPr>
                        <a:t>Developer 3</a:t>
                      </a:r>
                      <a:endParaRPr lang="en-US" sz="1200" kern="50">
                        <a:latin typeface="Times New Roman"/>
                        <a:ea typeface="Times New Roman"/>
                        <a:cs typeface="Mangal"/>
                      </a:endParaRPr>
                    </a:p>
                  </a:txBody>
                  <a:tcPr marL="68580" marR="68580" marT="0" marB="0" anchor="b"/>
                </a:tc>
                <a:tc>
                  <a:txBody>
                    <a:bodyPr/>
                    <a:lstStyle/>
                    <a:p>
                      <a:pPr fontAlgn="auto" hangingPunct="1">
                        <a:spcAft>
                          <a:spcPts val="0"/>
                        </a:spcAft>
                      </a:pPr>
                      <a:r>
                        <a:rPr lang="en-US" sz="1100" kern="0">
                          <a:solidFill>
                            <a:srgbClr val="000000"/>
                          </a:solidFill>
                          <a:latin typeface="Calibri"/>
                          <a:ea typeface="Times New Roman"/>
                          <a:cs typeface="Times New Roman"/>
                        </a:rPr>
                        <a:t> </a:t>
                      </a:r>
                      <a:endParaRPr lang="en-US" sz="1200" kern="50">
                        <a:latin typeface="Times New Roman"/>
                        <a:ea typeface="Times New Roman"/>
                        <a:cs typeface="Mangal"/>
                      </a:endParaRPr>
                    </a:p>
                  </a:txBody>
                  <a:tcPr marL="68580" marR="68580" marT="0" marB="0" anchor="b"/>
                </a:tc>
              </a:tr>
              <a:tr h="405831">
                <a:tc>
                  <a:txBody>
                    <a:bodyPr/>
                    <a:lstStyle/>
                    <a:p>
                      <a:pPr fontAlgn="auto" hangingPunct="1">
                        <a:spcAft>
                          <a:spcPts val="0"/>
                        </a:spcAft>
                      </a:pPr>
                      <a:r>
                        <a:rPr lang="en-US" sz="1100" kern="0">
                          <a:solidFill>
                            <a:srgbClr val="000000"/>
                          </a:solidFill>
                          <a:latin typeface="Calibri"/>
                          <a:ea typeface="Times New Roman"/>
                          <a:cs typeface="Times New Roman"/>
                        </a:rPr>
                        <a:t>Developer 4</a:t>
                      </a:r>
                      <a:endParaRPr lang="en-US" sz="1200" kern="50">
                        <a:latin typeface="Times New Roman"/>
                        <a:ea typeface="Times New Roman"/>
                        <a:cs typeface="Mangal"/>
                      </a:endParaRPr>
                    </a:p>
                  </a:txBody>
                  <a:tcPr marL="68580" marR="68580" marT="0" marB="0" anchor="b"/>
                </a:tc>
                <a:tc>
                  <a:txBody>
                    <a:bodyPr/>
                    <a:lstStyle/>
                    <a:p>
                      <a:pPr fontAlgn="auto" hangingPunct="1">
                        <a:spcAft>
                          <a:spcPts val="0"/>
                        </a:spcAft>
                      </a:pPr>
                      <a:r>
                        <a:rPr lang="en-US" sz="1100" kern="0">
                          <a:solidFill>
                            <a:srgbClr val="000000"/>
                          </a:solidFill>
                          <a:latin typeface="Calibri"/>
                          <a:ea typeface="Times New Roman"/>
                          <a:cs typeface="Times New Roman"/>
                        </a:rPr>
                        <a:t> </a:t>
                      </a:r>
                      <a:endParaRPr lang="en-US" sz="1200" kern="50">
                        <a:latin typeface="Times New Roman"/>
                        <a:ea typeface="Times New Roman"/>
                        <a:cs typeface="Mangal"/>
                      </a:endParaRPr>
                    </a:p>
                  </a:txBody>
                  <a:tcPr marL="68580" marR="68580" marT="0" marB="0" anchor="b"/>
                </a:tc>
              </a:tr>
              <a:tr h="405831">
                <a:tc>
                  <a:txBody>
                    <a:bodyPr/>
                    <a:lstStyle/>
                    <a:p>
                      <a:pPr fontAlgn="auto" hangingPunct="1">
                        <a:spcAft>
                          <a:spcPts val="0"/>
                        </a:spcAft>
                      </a:pPr>
                      <a:r>
                        <a:rPr lang="en-US" sz="1100" kern="0">
                          <a:solidFill>
                            <a:srgbClr val="000000"/>
                          </a:solidFill>
                          <a:latin typeface="Calibri"/>
                          <a:ea typeface="Times New Roman"/>
                          <a:cs typeface="Times New Roman"/>
                        </a:rPr>
                        <a:t>Tester 1</a:t>
                      </a:r>
                      <a:endParaRPr lang="en-US" sz="1200" kern="50">
                        <a:latin typeface="Times New Roman"/>
                        <a:ea typeface="Times New Roman"/>
                        <a:cs typeface="Mangal"/>
                      </a:endParaRPr>
                    </a:p>
                  </a:txBody>
                  <a:tcPr marL="68580" marR="68580" marT="0" marB="0" anchor="b"/>
                </a:tc>
                <a:tc>
                  <a:txBody>
                    <a:bodyPr/>
                    <a:lstStyle/>
                    <a:p>
                      <a:pPr fontAlgn="auto" hangingPunct="1">
                        <a:spcAft>
                          <a:spcPts val="0"/>
                        </a:spcAft>
                      </a:pPr>
                      <a:r>
                        <a:rPr lang="en-US" sz="1100" kern="0">
                          <a:solidFill>
                            <a:srgbClr val="000000"/>
                          </a:solidFill>
                          <a:latin typeface="Calibri"/>
                          <a:ea typeface="Times New Roman"/>
                          <a:cs typeface="Times New Roman"/>
                        </a:rPr>
                        <a:t> </a:t>
                      </a:r>
                      <a:endParaRPr lang="en-US" sz="1200" kern="50">
                        <a:latin typeface="Times New Roman"/>
                        <a:ea typeface="Times New Roman"/>
                        <a:cs typeface="Mangal"/>
                      </a:endParaRPr>
                    </a:p>
                  </a:txBody>
                  <a:tcPr marL="68580" marR="68580" marT="0" marB="0" anchor="b"/>
                </a:tc>
              </a:tr>
              <a:tr h="405831">
                <a:tc>
                  <a:txBody>
                    <a:bodyPr/>
                    <a:lstStyle/>
                    <a:p>
                      <a:pPr fontAlgn="auto" hangingPunct="1">
                        <a:spcAft>
                          <a:spcPts val="0"/>
                        </a:spcAft>
                      </a:pPr>
                      <a:r>
                        <a:rPr lang="en-US" sz="1100" kern="0">
                          <a:solidFill>
                            <a:srgbClr val="000000"/>
                          </a:solidFill>
                          <a:latin typeface="Calibri"/>
                          <a:ea typeface="Times New Roman"/>
                          <a:cs typeface="Times New Roman"/>
                        </a:rPr>
                        <a:t>Tester 2</a:t>
                      </a:r>
                      <a:endParaRPr lang="en-US" sz="1200" kern="50">
                        <a:latin typeface="Times New Roman"/>
                        <a:ea typeface="Times New Roman"/>
                        <a:cs typeface="Mangal"/>
                      </a:endParaRPr>
                    </a:p>
                  </a:txBody>
                  <a:tcPr marL="68580" marR="68580" marT="0" marB="0" anchor="b"/>
                </a:tc>
                <a:tc>
                  <a:txBody>
                    <a:bodyPr/>
                    <a:lstStyle/>
                    <a:p>
                      <a:pPr fontAlgn="auto" hangingPunct="1">
                        <a:spcAft>
                          <a:spcPts val="0"/>
                        </a:spcAft>
                      </a:pPr>
                      <a:r>
                        <a:rPr lang="en-US" sz="1100" kern="0">
                          <a:solidFill>
                            <a:srgbClr val="000000"/>
                          </a:solidFill>
                          <a:latin typeface="Calibri"/>
                          <a:ea typeface="Times New Roman"/>
                          <a:cs typeface="Times New Roman"/>
                        </a:rPr>
                        <a:t> </a:t>
                      </a:r>
                      <a:endParaRPr lang="en-US" sz="1200" kern="50">
                        <a:latin typeface="Times New Roman"/>
                        <a:ea typeface="Times New Roman"/>
                        <a:cs typeface="Mangal"/>
                      </a:endParaRPr>
                    </a:p>
                  </a:txBody>
                  <a:tcPr marL="68580" marR="68580" marT="0" marB="0" anchor="b"/>
                </a:tc>
              </a:tr>
              <a:tr h="405831">
                <a:tc>
                  <a:txBody>
                    <a:bodyPr/>
                    <a:lstStyle/>
                    <a:p>
                      <a:pPr fontAlgn="auto" hangingPunct="1">
                        <a:spcAft>
                          <a:spcPts val="0"/>
                        </a:spcAft>
                      </a:pPr>
                      <a:r>
                        <a:rPr lang="en-US" sz="1100" kern="0">
                          <a:solidFill>
                            <a:srgbClr val="000000"/>
                          </a:solidFill>
                          <a:latin typeface="Calibri"/>
                          <a:ea typeface="Times New Roman"/>
                          <a:cs typeface="Times New Roman"/>
                        </a:rPr>
                        <a:t>Client Project Manager</a:t>
                      </a:r>
                      <a:endParaRPr lang="en-US" sz="1200" kern="50">
                        <a:latin typeface="Times New Roman"/>
                        <a:ea typeface="Times New Roman"/>
                        <a:cs typeface="Mangal"/>
                      </a:endParaRPr>
                    </a:p>
                  </a:txBody>
                  <a:tcPr marL="68580" marR="68580" marT="0" marB="0" anchor="b"/>
                </a:tc>
                <a:tc>
                  <a:txBody>
                    <a:bodyPr/>
                    <a:lstStyle/>
                    <a:p>
                      <a:pPr fontAlgn="auto" hangingPunct="1">
                        <a:spcAft>
                          <a:spcPts val="0"/>
                        </a:spcAft>
                      </a:pPr>
                      <a:r>
                        <a:rPr lang="en-US" sz="1100" kern="0" dirty="0">
                          <a:solidFill>
                            <a:srgbClr val="000000"/>
                          </a:solidFill>
                          <a:latin typeface="Calibri"/>
                          <a:ea typeface="Times New Roman"/>
                          <a:cs typeface="Times New Roman"/>
                        </a:rPr>
                        <a:t>M.A. </a:t>
                      </a:r>
                      <a:r>
                        <a:rPr lang="en-US" sz="1100" kern="0" dirty="0" err="1" smtClean="0">
                          <a:solidFill>
                            <a:srgbClr val="000000"/>
                          </a:solidFill>
                          <a:latin typeface="Calibri"/>
                          <a:ea typeface="Times New Roman"/>
                          <a:cs typeface="Times New Roman"/>
                        </a:rPr>
                        <a:t>Lakshmithathachar</a:t>
                      </a:r>
                      <a:endParaRPr lang="en-US" sz="1200" kern="50" dirty="0">
                        <a:latin typeface="Times New Roman"/>
                        <a:ea typeface="Times New Roman"/>
                        <a:cs typeface="Mangal"/>
                      </a:endParaRPr>
                    </a:p>
                  </a:txBody>
                  <a:tcPr marL="68580" marR="68580" marT="0" marB="0" anchor="b"/>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33400"/>
          </a:xfrm>
        </p:spPr>
        <p:txBody>
          <a:bodyPr>
            <a:normAutofit fontScale="90000"/>
          </a:bodyPr>
          <a:lstStyle/>
          <a:p>
            <a:r>
              <a:rPr lang="en-US" dirty="0" err="1" smtClean="0"/>
              <a:t>Jnana</a:t>
            </a:r>
            <a:r>
              <a:rPr lang="en-US" dirty="0" smtClean="0"/>
              <a:t> </a:t>
            </a:r>
            <a:r>
              <a:rPr lang="en-US" dirty="0" err="1" smtClean="0"/>
              <a:t>Aswhattha</a:t>
            </a:r>
            <a:endParaRPr lang="en-US" dirty="0"/>
          </a:p>
        </p:txBody>
      </p:sp>
      <p:sp>
        <p:nvSpPr>
          <p:cNvPr id="3" name="Content Placeholder 2"/>
          <p:cNvSpPr>
            <a:spLocks noGrp="1"/>
          </p:cNvSpPr>
          <p:nvPr>
            <p:ph idx="1"/>
          </p:nvPr>
        </p:nvSpPr>
        <p:spPr>
          <a:xfrm>
            <a:off x="457200" y="838200"/>
            <a:ext cx="8229600" cy="5410200"/>
          </a:xfrm>
        </p:spPr>
        <p:txBody>
          <a:bodyPr>
            <a:normAutofit/>
          </a:bodyPr>
          <a:lstStyle/>
          <a:p>
            <a:r>
              <a:rPr lang="en-US" sz="2000" dirty="0" smtClean="0"/>
              <a:t>India  has a long, hoary Knowledge Tradition</a:t>
            </a:r>
          </a:p>
          <a:p>
            <a:r>
              <a:rPr lang="en-US" sz="2000" dirty="0" smtClean="0"/>
              <a:t>Covers diverse philosophies, all aspects of earthly living and beyond</a:t>
            </a:r>
          </a:p>
          <a:p>
            <a:r>
              <a:rPr lang="en-US" sz="2000" dirty="0" smtClean="0"/>
              <a:t>It has  a complete view of knowledge, its organization, understanding, and reasoning – in short an epistemology of its own</a:t>
            </a:r>
          </a:p>
          <a:p>
            <a:r>
              <a:rPr lang="en-US" sz="2000" dirty="0" smtClean="0"/>
              <a:t>“</a:t>
            </a:r>
            <a:r>
              <a:rPr lang="en-US" sz="2000" dirty="0" err="1" smtClean="0"/>
              <a:t>Jignaasaa</a:t>
            </a:r>
            <a:r>
              <a:rPr lang="en-US" sz="2000" dirty="0" smtClean="0"/>
              <a:t>” (the desire to know) is the strong driving force behind human evolution and development.</a:t>
            </a:r>
          </a:p>
          <a:p>
            <a:r>
              <a:rPr lang="en-US" sz="2000" dirty="0" smtClean="0"/>
              <a:t>We can leverage our strong knowledge tradition to build an evolving framework to capture, organize, represent,  reason, and understand knowledge in all the various forms and formats that it appears today, and is likely to be, as we move on. </a:t>
            </a:r>
          </a:p>
          <a:p>
            <a:r>
              <a:rPr lang="en-US" sz="2000" dirty="0" smtClean="0"/>
              <a:t>The means to this end is the creation of a strong technological framework. </a:t>
            </a:r>
          </a:p>
          <a:p>
            <a:endParaRPr lang="en-US" sz="2000" dirty="0" smtClean="0"/>
          </a:p>
          <a:p>
            <a:pPr lvl="1"/>
            <a:endParaRPr lang="en-US" dirty="0"/>
          </a:p>
        </p:txBody>
      </p:sp>
      <p:sp>
        <p:nvSpPr>
          <p:cNvPr id="4" name="Date Placeholder 3"/>
          <p:cNvSpPr>
            <a:spLocks noGrp="1"/>
          </p:cNvSpPr>
          <p:nvPr>
            <p:ph type="dt" sz="half" idx="10"/>
          </p:nvPr>
        </p:nvSpPr>
        <p:spPr/>
        <p:txBody>
          <a:bodyPr/>
          <a:lstStyle/>
          <a:p>
            <a:fld id="{77204B68-C302-4631-977A-85354FBC40E2}" type="datetime1">
              <a:rPr lang="en-US" smtClean="0"/>
              <a:pPr/>
              <a:t>2/23/2017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33400"/>
          </a:xfrm>
        </p:spPr>
        <p:txBody>
          <a:bodyPr>
            <a:normAutofit fontScale="90000"/>
          </a:bodyPr>
          <a:lstStyle/>
          <a:p>
            <a:r>
              <a:rPr lang="en-US" dirty="0" err="1" smtClean="0"/>
              <a:t>Jnana</a:t>
            </a:r>
            <a:r>
              <a:rPr lang="en-US" dirty="0" smtClean="0"/>
              <a:t> </a:t>
            </a:r>
            <a:r>
              <a:rPr lang="en-US" dirty="0" err="1" smtClean="0"/>
              <a:t>Aswhattha</a:t>
            </a:r>
            <a:r>
              <a:rPr lang="en-US" dirty="0" smtClean="0"/>
              <a:t> - Goals</a:t>
            </a:r>
            <a:endParaRPr lang="en-US" dirty="0"/>
          </a:p>
        </p:txBody>
      </p:sp>
      <p:sp>
        <p:nvSpPr>
          <p:cNvPr id="3" name="Content Placeholder 2"/>
          <p:cNvSpPr>
            <a:spLocks noGrp="1"/>
          </p:cNvSpPr>
          <p:nvPr>
            <p:ph idx="1"/>
          </p:nvPr>
        </p:nvSpPr>
        <p:spPr>
          <a:xfrm>
            <a:off x="457200" y="838200"/>
            <a:ext cx="8229600" cy="5410200"/>
          </a:xfrm>
        </p:spPr>
        <p:txBody>
          <a:bodyPr>
            <a:normAutofit/>
          </a:bodyPr>
          <a:lstStyle/>
          <a:p>
            <a:r>
              <a:rPr lang="en-US" sz="2000" dirty="0" smtClean="0"/>
              <a:t>Knowledge is typically captured in text form. </a:t>
            </a:r>
          </a:p>
          <a:p>
            <a:pPr lvl="1"/>
            <a:r>
              <a:rPr lang="en-US" sz="1600" dirty="0" smtClean="0"/>
              <a:t>Even in an extremely disciplined science, namely mathematics, symbols and logic dominate to establish the concepts through a rigorous framework, which is represented as text. </a:t>
            </a:r>
          </a:p>
          <a:p>
            <a:r>
              <a:rPr lang="en-US" sz="2000" dirty="0" smtClean="0"/>
              <a:t>Knowledge also exists in the form of stories, drama, anecdotal journeys, life as experiments etc. </a:t>
            </a:r>
          </a:p>
          <a:p>
            <a:pPr lvl="1"/>
            <a:r>
              <a:rPr lang="en-US" sz="1600" dirty="0" smtClean="0"/>
              <a:t>These when transcribed into language take a particular form. However, knowledge can be expressed by other means, by going beyond text in the form of song, dance, games, art, sculpture, and transactions. </a:t>
            </a:r>
          </a:p>
          <a:p>
            <a:r>
              <a:rPr lang="en-US" sz="2000" dirty="0" smtClean="0"/>
              <a:t>This project envisions capturing all these forms of knowledge as well. </a:t>
            </a:r>
          </a:p>
          <a:p>
            <a:pPr lvl="1"/>
            <a:r>
              <a:rPr lang="en-US" sz="1600" dirty="0" smtClean="0"/>
              <a:t>To allow users to engage with this knowledge at different levels, in tune with their personalities and aspirations for learning</a:t>
            </a:r>
          </a:p>
          <a:p>
            <a:r>
              <a:rPr lang="en-US" sz="2000" dirty="0" smtClean="0"/>
              <a:t>Thus we would like to go beyond syntax, and semantics, and include semiotics and pragmatics for a “</a:t>
            </a:r>
            <a:r>
              <a:rPr lang="en-US" sz="2000" b="1" i="1" dirty="0" smtClean="0"/>
              <a:t>360 degree view of knowledge</a:t>
            </a:r>
            <a:r>
              <a:rPr lang="en-US" sz="2000" dirty="0" smtClean="0"/>
              <a:t>”. </a:t>
            </a:r>
          </a:p>
          <a:p>
            <a:r>
              <a:rPr lang="en-US" sz="2000" dirty="0" smtClean="0"/>
              <a:t>Therefore, the goal is to build an epistemological framework “</a:t>
            </a:r>
            <a:r>
              <a:rPr lang="en-US" sz="2000" dirty="0" err="1" smtClean="0"/>
              <a:t>JnaanaAshwattha</a:t>
            </a:r>
            <a:r>
              <a:rPr lang="en-US" sz="2000" dirty="0" smtClean="0"/>
              <a:t> – the giant knowledge </a:t>
            </a:r>
            <a:r>
              <a:rPr lang="en-US" sz="2000" dirty="0" err="1" smtClean="0"/>
              <a:t>pipal</a:t>
            </a:r>
            <a:r>
              <a:rPr lang="en-US" sz="2000" dirty="0" smtClean="0"/>
              <a:t> tree” , for knowledge organization and interpretation. . </a:t>
            </a:r>
          </a:p>
          <a:p>
            <a:pPr lvl="1"/>
            <a:endParaRPr lang="en-US" dirty="0"/>
          </a:p>
        </p:txBody>
      </p:sp>
      <p:sp>
        <p:nvSpPr>
          <p:cNvPr id="4" name="Date Placeholder 3"/>
          <p:cNvSpPr>
            <a:spLocks noGrp="1"/>
          </p:cNvSpPr>
          <p:nvPr>
            <p:ph type="dt" sz="half" idx="10"/>
          </p:nvPr>
        </p:nvSpPr>
        <p:spPr/>
        <p:txBody>
          <a:bodyPr/>
          <a:lstStyle/>
          <a:p>
            <a:fld id="{77204B68-C302-4631-977A-85354FBC40E2}" type="datetime1">
              <a:rPr lang="en-US" smtClean="0"/>
              <a:pPr/>
              <a:t>2/23/2017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33400"/>
          </a:xfrm>
        </p:spPr>
        <p:txBody>
          <a:bodyPr>
            <a:normAutofit fontScale="90000"/>
          </a:bodyPr>
          <a:lstStyle/>
          <a:p>
            <a:r>
              <a:rPr lang="en-US" dirty="0" smtClean="0"/>
              <a:t>What is </a:t>
            </a:r>
            <a:r>
              <a:rPr lang="en-US" dirty="0" err="1" smtClean="0"/>
              <a:t>Jnana</a:t>
            </a:r>
            <a:r>
              <a:rPr lang="en-US" dirty="0" smtClean="0"/>
              <a:t> </a:t>
            </a:r>
            <a:r>
              <a:rPr lang="en-US" dirty="0" err="1" smtClean="0"/>
              <a:t>Aswhattha</a:t>
            </a:r>
            <a:endParaRPr lang="en-US" dirty="0"/>
          </a:p>
        </p:txBody>
      </p:sp>
      <p:sp>
        <p:nvSpPr>
          <p:cNvPr id="3" name="Content Placeholder 2"/>
          <p:cNvSpPr>
            <a:spLocks noGrp="1"/>
          </p:cNvSpPr>
          <p:nvPr>
            <p:ph idx="1"/>
          </p:nvPr>
        </p:nvSpPr>
        <p:spPr>
          <a:xfrm>
            <a:off x="457200" y="838200"/>
            <a:ext cx="8229600" cy="5410200"/>
          </a:xfrm>
        </p:spPr>
        <p:txBody>
          <a:bodyPr>
            <a:normAutofit/>
          </a:bodyPr>
          <a:lstStyle/>
          <a:p>
            <a:r>
              <a:rPr lang="en-US" sz="2000" dirty="0" smtClean="0"/>
              <a:t>An epistemological knowledge tree framework which will allow the validity, scope and justified beliefs and opinions to be made explicit through </a:t>
            </a:r>
          </a:p>
          <a:p>
            <a:pPr lvl="1"/>
            <a:r>
              <a:rPr lang="en-US" sz="1600" dirty="0" smtClean="0"/>
              <a:t>the underlying conceptual and semiotic structure. </a:t>
            </a:r>
          </a:p>
          <a:p>
            <a:pPr lvl="1"/>
            <a:r>
              <a:rPr lang="en-US" sz="1600" dirty="0" smtClean="0"/>
              <a:t>It will capture documents and their description, their contents, features and purposes, and the organization of these descriptions </a:t>
            </a:r>
          </a:p>
          <a:p>
            <a:pPr lvl="1"/>
            <a:r>
              <a:rPr lang="en-US" sz="1600" dirty="0" smtClean="0"/>
              <a:t>and all material available in all types of media in a cohesive and structured manner.</a:t>
            </a:r>
          </a:p>
          <a:p>
            <a:pPr lvl="1"/>
            <a:r>
              <a:rPr lang="en-US" sz="1600" dirty="0" smtClean="0"/>
              <a:t> It will allow the growth of knowledge and knowledge forms and grow along with it.</a:t>
            </a:r>
          </a:p>
          <a:p>
            <a:pPr lvl="1"/>
            <a:r>
              <a:rPr lang="en-US" sz="1600" dirty="0" smtClean="0"/>
              <a:t> It will include tracking of magazines, articles, blogs and other media. </a:t>
            </a:r>
          </a:p>
          <a:p>
            <a:r>
              <a:rPr lang="en-US" sz="2000" dirty="0" smtClean="0"/>
              <a:t>Such a framework will need </a:t>
            </a:r>
          </a:p>
          <a:p>
            <a:pPr lvl="1"/>
            <a:r>
              <a:rPr lang="en-US" sz="1600" dirty="0" smtClean="0"/>
              <a:t>multi-level and multi-perspective indexing, abstracting, cataloguing, classification, bibliography and storage of all information. </a:t>
            </a:r>
          </a:p>
          <a:p>
            <a:pPr lvl="1"/>
            <a:r>
              <a:rPr lang="en-US" sz="1600" dirty="0" smtClean="0"/>
              <a:t>One of the unique features of this giant knowledge tree would be the visualization of the underlying conceptual structure of the knowledge as it is constructed.</a:t>
            </a:r>
          </a:p>
        </p:txBody>
      </p:sp>
      <p:sp>
        <p:nvSpPr>
          <p:cNvPr id="4" name="Date Placeholder 3"/>
          <p:cNvSpPr>
            <a:spLocks noGrp="1"/>
          </p:cNvSpPr>
          <p:nvPr>
            <p:ph type="dt" sz="half" idx="10"/>
          </p:nvPr>
        </p:nvSpPr>
        <p:spPr/>
        <p:txBody>
          <a:bodyPr/>
          <a:lstStyle/>
          <a:p>
            <a:fld id="{77204B68-C302-4631-977A-85354FBC40E2}" type="datetime1">
              <a:rPr lang="en-US" smtClean="0"/>
              <a:pPr/>
              <a:t>2/23/2017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33400"/>
          </a:xfrm>
        </p:spPr>
        <p:txBody>
          <a:bodyPr>
            <a:normAutofit fontScale="90000"/>
          </a:bodyPr>
          <a:lstStyle/>
          <a:p>
            <a:r>
              <a:rPr lang="en-US" dirty="0" smtClean="0"/>
              <a:t>What is </a:t>
            </a:r>
            <a:r>
              <a:rPr lang="en-US" dirty="0" err="1" smtClean="0"/>
              <a:t>Jnana</a:t>
            </a:r>
            <a:r>
              <a:rPr lang="en-US" dirty="0" smtClean="0"/>
              <a:t> </a:t>
            </a:r>
            <a:r>
              <a:rPr lang="en-US" dirty="0" err="1" smtClean="0"/>
              <a:t>Aswhattha</a:t>
            </a:r>
            <a:endParaRPr lang="en-US" dirty="0"/>
          </a:p>
        </p:txBody>
      </p:sp>
      <p:sp>
        <p:nvSpPr>
          <p:cNvPr id="3" name="Content Placeholder 2"/>
          <p:cNvSpPr>
            <a:spLocks noGrp="1"/>
          </p:cNvSpPr>
          <p:nvPr>
            <p:ph idx="1"/>
          </p:nvPr>
        </p:nvSpPr>
        <p:spPr>
          <a:xfrm>
            <a:off x="457200" y="838200"/>
            <a:ext cx="8229600" cy="5410200"/>
          </a:xfrm>
        </p:spPr>
        <p:txBody>
          <a:bodyPr>
            <a:normAutofit/>
          </a:bodyPr>
          <a:lstStyle/>
          <a:p>
            <a:r>
              <a:rPr lang="en-US" sz="2000" dirty="0" smtClean="0"/>
              <a:t>Each tradition – apart from core text, literature, drama, music, and other exotic forms of expression, builds and adds its experience to the tradition repertoire. </a:t>
            </a:r>
          </a:p>
          <a:p>
            <a:pPr lvl="1"/>
            <a:r>
              <a:rPr lang="en-US" sz="1600" dirty="0" smtClean="0"/>
              <a:t>As an example, </a:t>
            </a:r>
            <a:r>
              <a:rPr lang="en-US" sz="1600" dirty="0" err="1" smtClean="0"/>
              <a:t>Nalayira</a:t>
            </a:r>
            <a:r>
              <a:rPr lang="en-US" sz="1600" dirty="0" smtClean="0"/>
              <a:t> </a:t>
            </a:r>
            <a:r>
              <a:rPr lang="en-US" sz="1600" dirty="0" err="1" smtClean="0"/>
              <a:t>Divya</a:t>
            </a:r>
            <a:r>
              <a:rPr lang="en-US" sz="1600" dirty="0" smtClean="0"/>
              <a:t> </a:t>
            </a:r>
            <a:r>
              <a:rPr lang="en-US" sz="1600" dirty="0" err="1" smtClean="0"/>
              <a:t>Prabandam</a:t>
            </a:r>
            <a:r>
              <a:rPr lang="en-US" sz="1600" dirty="0" smtClean="0"/>
              <a:t> – has several explanations – 6000 </a:t>
            </a:r>
            <a:r>
              <a:rPr lang="en-US" sz="1600" dirty="0" err="1" smtClean="0"/>
              <a:t>padi</a:t>
            </a:r>
            <a:r>
              <a:rPr lang="en-US" sz="1600" dirty="0" smtClean="0"/>
              <a:t>, 9000 </a:t>
            </a:r>
            <a:r>
              <a:rPr lang="en-US" sz="1600" dirty="0" err="1" smtClean="0"/>
              <a:t>padi</a:t>
            </a:r>
            <a:r>
              <a:rPr lang="en-US" sz="1600" dirty="0" smtClean="0"/>
              <a:t>, and so on up to 64000 </a:t>
            </a:r>
            <a:r>
              <a:rPr lang="en-US" sz="1600" dirty="0" err="1" smtClean="0"/>
              <a:t>padi</a:t>
            </a:r>
            <a:r>
              <a:rPr lang="en-US" sz="1600" dirty="0" smtClean="0"/>
              <a:t>, and Jeers treatise.</a:t>
            </a:r>
          </a:p>
          <a:p>
            <a:pPr lvl="1"/>
            <a:r>
              <a:rPr lang="en-US" sz="1600" dirty="0" smtClean="0"/>
              <a:t>There is another text known as </a:t>
            </a:r>
            <a:r>
              <a:rPr lang="en-US" sz="1600" dirty="0" err="1" smtClean="0"/>
              <a:t>Tamburaan</a:t>
            </a:r>
            <a:r>
              <a:rPr lang="en-US" sz="1600" dirty="0" smtClean="0"/>
              <a:t> </a:t>
            </a:r>
            <a:r>
              <a:rPr lang="en-US" sz="1600" dirty="0" err="1" smtClean="0"/>
              <a:t>padi</a:t>
            </a:r>
            <a:r>
              <a:rPr lang="en-US" sz="1600" dirty="0" smtClean="0"/>
              <a:t> for </a:t>
            </a:r>
            <a:r>
              <a:rPr lang="en-US" sz="1600" dirty="0" err="1" smtClean="0"/>
              <a:t>Araiyar</a:t>
            </a:r>
            <a:r>
              <a:rPr lang="en-US" sz="1600" dirty="0" smtClean="0"/>
              <a:t> </a:t>
            </a:r>
            <a:r>
              <a:rPr lang="en-US" sz="1600" dirty="0" err="1" smtClean="0"/>
              <a:t>sevai</a:t>
            </a:r>
            <a:r>
              <a:rPr lang="en-US" sz="1600" dirty="0" smtClean="0"/>
              <a:t> (a dance/drama form ) which depicts the symbols to be followed. </a:t>
            </a:r>
          </a:p>
          <a:p>
            <a:pPr lvl="1"/>
            <a:r>
              <a:rPr lang="en-US" sz="1600" dirty="0" smtClean="0"/>
              <a:t>These are extensions that the society has evolved leveraging the core text. There is a lot more literature and </a:t>
            </a:r>
            <a:r>
              <a:rPr lang="en-US" sz="1600" dirty="0" err="1" smtClean="0"/>
              <a:t>artefacts</a:t>
            </a:r>
            <a:r>
              <a:rPr lang="en-US" sz="1600" dirty="0" smtClean="0"/>
              <a:t> that have been created on these topics in recent years. </a:t>
            </a:r>
          </a:p>
          <a:p>
            <a:pPr lvl="1"/>
            <a:r>
              <a:rPr lang="en-US" sz="1600" dirty="0" smtClean="0"/>
              <a:t>All these have to be captured along with their relationships. </a:t>
            </a:r>
          </a:p>
          <a:p>
            <a:r>
              <a:rPr lang="en-US" sz="2000" dirty="0" err="1" smtClean="0"/>
              <a:t>Jnana</a:t>
            </a:r>
            <a:r>
              <a:rPr lang="en-US" sz="2000" smtClean="0"/>
              <a:t> Aswattha</a:t>
            </a:r>
            <a:r>
              <a:rPr lang="en-US" sz="2000" dirty="0" smtClean="0"/>
              <a:t> will provide a place holder to extend core philosophy and literature, and allow the knowledge to be used in unique ways leveraging technology. </a:t>
            </a:r>
          </a:p>
          <a:p>
            <a:pPr lvl="1"/>
            <a:r>
              <a:rPr lang="en-US" sz="1600" dirty="0" smtClean="0"/>
              <a:t>It will allow the knowledge to be accessed at different levels of granularity to build “knowledge services and applications” to suit different users.  </a:t>
            </a:r>
          </a:p>
          <a:p>
            <a:pPr lvl="1"/>
            <a:r>
              <a:rPr lang="en-US" sz="1600" dirty="0" smtClean="0"/>
              <a:t>For example, we should be able to build an app based on “</a:t>
            </a:r>
            <a:r>
              <a:rPr lang="en-US" sz="1600" dirty="0" err="1" smtClean="0"/>
              <a:t>Srimad</a:t>
            </a:r>
            <a:r>
              <a:rPr lang="en-US" sz="1600" dirty="0" smtClean="0"/>
              <a:t> </a:t>
            </a:r>
            <a:r>
              <a:rPr lang="en-US" sz="1600" dirty="0" err="1" smtClean="0"/>
              <a:t>Bhagavatham</a:t>
            </a:r>
            <a:r>
              <a:rPr lang="en-US" sz="1600" dirty="0" smtClean="0"/>
              <a:t>” to help users recite </a:t>
            </a:r>
            <a:r>
              <a:rPr lang="en-US" sz="1600" dirty="0" err="1" smtClean="0"/>
              <a:t>Bhagavatam</a:t>
            </a:r>
            <a:r>
              <a:rPr lang="en-US" sz="1600" dirty="0" smtClean="0"/>
              <a:t> in seven days (for a </a:t>
            </a:r>
            <a:r>
              <a:rPr lang="en-US" sz="1600" dirty="0" err="1" smtClean="0"/>
              <a:t>Saptaaham</a:t>
            </a:r>
            <a:r>
              <a:rPr lang="en-US" sz="1600" dirty="0" smtClean="0"/>
              <a:t> experience). Virtual and Augmented reality technologies can be included to provide an immersive experience. </a:t>
            </a:r>
          </a:p>
          <a:p>
            <a:endParaRPr lang="en-US" sz="2000" dirty="0" smtClean="0"/>
          </a:p>
        </p:txBody>
      </p:sp>
      <p:sp>
        <p:nvSpPr>
          <p:cNvPr id="4" name="Date Placeholder 3"/>
          <p:cNvSpPr>
            <a:spLocks noGrp="1"/>
          </p:cNvSpPr>
          <p:nvPr>
            <p:ph type="dt" sz="half" idx="10"/>
          </p:nvPr>
        </p:nvSpPr>
        <p:spPr/>
        <p:txBody>
          <a:bodyPr/>
          <a:lstStyle/>
          <a:p>
            <a:fld id="{77204B68-C302-4631-977A-85354FBC40E2}" type="datetime1">
              <a:rPr lang="en-US" smtClean="0"/>
              <a:pPr/>
              <a:t>2/23/2017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33400"/>
          </a:xfrm>
        </p:spPr>
        <p:txBody>
          <a:bodyPr>
            <a:normAutofit fontScale="90000"/>
          </a:bodyPr>
          <a:lstStyle/>
          <a:p>
            <a:r>
              <a:rPr lang="en-US" dirty="0" smtClean="0"/>
              <a:t>What is </a:t>
            </a:r>
            <a:r>
              <a:rPr lang="en-US" dirty="0" err="1" smtClean="0"/>
              <a:t>Jnana</a:t>
            </a:r>
            <a:r>
              <a:rPr lang="en-US" dirty="0" smtClean="0"/>
              <a:t> </a:t>
            </a:r>
            <a:r>
              <a:rPr lang="en-US" dirty="0" err="1" smtClean="0"/>
              <a:t>Aswhattha</a:t>
            </a:r>
            <a:endParaRPr lang="en-US" dirty="0"/>
          </a:p>
        </p:txBody>
      </p:sp>
      <p:sp>
        <p:nvSpPr>
          <p:cNvPr id="3" name="Content Placeholder 2"/>
          <p:cNvSpPr>
            <a:spLocks noGrp="1"/>
          </p:cNvSpPr>
          <p:nvPr>
            <p:ph idx="1"/>
          </p:nvPr>
        </p:nvSpPr>
        <p:spPr>
          <a:xfrm>
            <a:off x="457200" y="838200"/>
            <a:ext cx="8229600" cy="5410200"/>
          </a:xfrm>
        </p:spPr>
        <p:txBody>
          <a:bodyPr>
            <a:normAutofit fontScale="92500" lnSpcReduction="20000"/>
          </a:bodyPr>
          <a:lstStyle/>
          <a:p>
            <a:r>
              <a:rPr lang="en-US" sz="2000" dirty="0" smtClean="0"/>
              <a:t>Two key factors that will be used to construct this structure :</a:t>
            </a:r>
          </a:p>
          <a:p>
            <a:pPr lvl="1"/>
            <a:r>
              <a:rPr lang="en-US" sz="1600" dirty="0" smtClean="0"/>
              <a:t>A strong technological framework that is flexible enough to organically grow to meet the challenges.</a:t>
            </a:r>
          </a:p>
          <a:p>
            <a:pPr lvl="1"/>
            <a:r>
              <a:rPr lang="en-US" sz="1600" dirty="0" smtClean="0"/>
              <a:t>Involvement of the society at large for creating and </a:t>
            </a:r>
            <a:r>
              <a:rPr lang="en-US" sz="1600" dirty="0" err="1" smtClean="0"/>
              <a:t>curating</a:t>
            </a:r>
            <a:r>
              <a:rPr lang="en-US" sz="1600" dirty="0" smtClean="0"/>
              <a:t> the content using crowd-sourcing strategies. </a:t>
            </a:r>
          </a:p>
          <a:p>
            <a:r>
              <a:rPr lang="en-US" sz="2000" dirty="0" err="1" smtClean="0"/>
              <a:t>JnaanaAswattha</a:t>
            </a:r>
            <a:r>
              <a:rPr lang="en-US" sz="2000" dirty="0" smtClean="0"/>
              <a:t> will provide a place holder to extend core philosophy and literature, and allow the knowledge to be used in unique ways leveraging technology. </a:t>
            </a:r>
          </a:p>
          <a:p>
            <a:r>
              <a:rPr lang="en-US" sz="2000" dirty="0" smtClean="0"/>
              <a:t>It will allow the knowledge to be accessed at different levels of granularity to build “knowledge services and applications” to suit different users.  </a:t>
            </a:r>
          </a:p>
          <a:p>
            <a:pPr lvl="1"/>
            <a:r>
              <a:rPr lang="en-US" sz="1600" dirty="0" smtClean="0"/>
              <a:t>For example, we should be able to build an app based on “</a:t>
            </a:r>
            <a:r>
              <a:rPr lang="en-US" sz="1600" dirty="0" err="1" smtClean="0"/>
              <a:t>Srimad</a:t>
            </a:r>
            <a:r>
              <a:rPr lang="en-US" sz="1600" dirty="0" smtClean="0"/>
              <a:t> </a:t>
            </a:r>
            <a:r>
              <a:rPr lang="en-US" sz="1600" dirty="0" err="1" smtClean="0"/>
              <a:t>Bhagavatham</a:t>
            </a:r>
            <a:r>
              <a:rPr lang="en-US" sz="1600" dirty="0" smtClean="0"/>
              <a:t>” to help users recite </a:t>
            </a:r>
            <a:r>
              <a:rPr lang="en-US" sz="1600" dirty="0" err="1" smtClean="0"/>
              <a:t>Bhagavatam</a:t>
            </a:r>
            <a:r>
              <a:rPr lang="en-US" sz="1600" dirty="0" smtClean="0"/>
              <a:t> in seven days (for a </a:t>
            </a:r>
            <a:r>
              <a:rPr lang="en-US" sz="1600" dirty="0" err="1" smtClean="0"/>
              <a:t>Saptaaham</a:t>
            </a:r>
            <a:r>
              <a:rPr lang="en-US" sz="1600" dirty="0" smtClean="0"/>
              <a:t> experience). Virtual and Augmented reality technologies can be included to provide an immersive experience. </a:t>
            </a:r>
          </a:p>
          <a:p>
            <a:r>
              <a:rPr lang="en-US" sz="2000" b="1" dirty="0" smtClean="0"/>
              <a:t>Short term goals</a:t>
            </a:r>
            <a:r>
              <a:rPr lang="en-US" sz="2000" dirty="0" smtClean="0"/>
              <a:t> – All text, and interpretations of core text in one domain will be available as a service (Texts related to </a:t>
            </a:r>
            <a:r>
              <a:rPr lang="en-US" sz="2000" dirty="0" err="1" smtClean="0"/>
              <a:t>Visishtadvaita</a:t>
            </a:r>
            <a:r>
              <a:rPr lang="en-US" sz="2000" dirty="0" smtClean="0"/>
              <a:t> – in Sanskrit and Tamil).</a:t>
            </a:r>
          </a:p>
          <a:p>
            <a:r>
              <a:rPr lang="en-US" sz="2000" b="1" dirty="0" smtClean="0"/>
              <a:t>Midterm goals</a:t>
            </a:r>
            <a:r>
              <a:rPr lang="en-US" sz="2000" dirty="0" smtClean="0"/>
              <a:t> – Track events, logs, writings, extend to new technologies (AR/VR other emerging technologies,  develop applications using crowd sourcing.</a:t>
            </a:r>
          </a:p>
          <a:p>
            <a:r>
              <a:rPr lang="en-US" sz="2000" b="1" dirty="0" smtClean="0"/>
              <a:t>Long term goals</a:t>
            </a:r>
            <a:r>
              <a:rPr lang="en-US" sz="2000" dirty="0" smtClean="0"/>
              <a:t> – Learn from interpretations and curate content to extract deep interpretations, develop animation, VR / AR contents, Special apps (Visit 108 </a:t>
            </a:r>
            <a:r>
              <a:rPr lang="en-US" sz="2000" dirty="0" err="1" smtClean="0"/>
              <a:t>dhivya</a:t>
            </a:r>
            <a:r>
              <a:rPr lang="en-US" sz="2000" dirty="0" smtClean="0"/>
              <a:t> </a:t>
            </a:r>
            <a:r>
              <a:rPr lang="en-US" sz="2000" dirty="0" err="1" smtClean="0"/>
              <a:t>kshtram</a:t>
            </a:r>
            <a:r>
              <a:rPr lang="en-US" sz="2000" dirty="0" smtClean="0"/>
              <a:t> from home!), extend to science of knowledge. </a:t>
            </a:r>
          </a:p>
          <a:p>
            <a:endParaRPr lang="en-US" sz="2000" dirty="0" smtClean="0"/>
          </a:p>
        </p:txBody>
      </p:sp>
      <p:sp>
        <p:nvSpPr>
          <p:cNvPr id="4" name="Date Placeholder 3"/>
          <p:cNvSpPr>
            <a:spLocks noGrp="1"/>
          </p:cNvSpPr>
          <p:nvPr>
            <p:ph type="dt" sz="half" idx="10"/>
          </p:nvPr>
        </p:nvSpPr>
        <p:spPr/>
        <p:txBody>
          <a:bodyPr/>
          <a:lstStyle/>
          <a:p>
            <a:fld id="{77204B68-C302-4631-977A-85354FBC40E2}" type="datetime1">
              <a:rPr lang="en-US" smtClean="0"/>
              <a:pPr/>
              <a:t>2/23/2017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33400"/>
          </a:xfrm>
        </p:spPr>
        <p:txBody>
          <a:bodyPr>
            <a:normAutofit fontScale="90000"/>
          </a:bodyPr>
          <a:lstStyle/>
          <a:p>
            <a:r>
              <a:rPr lang="en-US" dirty="0" smtClean="0"/>
              <a:t>What is not </a:t>
            </a:r>
            <a:r>
              <a:rPr lang="en-US" dirty="0" err="1" smtClean="0"/>
              <a:t>Jnana</a:t>
            </a:r>
            <a:r>
              <a:rPr lang="en-US" dirty="0" smtClean="0"/>
              <a:t> </a:t>
            </a:r>
            <a:r>
              <a:rPr lang="en-US" dirty="0" err="1" smtClean="0"/>
              <a:t>Aswhattha</a:t>
            </a:r>
            <a:endParaRPr lang="en-US" dirty="0"/>
          </a:p>
        </p:txBody>
      </p:sp>
      <p:sp>
        <p:nvSpPr>
          <p:cNvPr id="3" name="Content Placeholder 2"/>
          <p:cNvSpPr>
            <a:spLocks noGrp="1"/>
          </p:cNvSpPr>
          <p:nvPr>
            <p:ph idx="1"/>
          </p:nvPr>
        </p:nvSpPr>
        <p:spPr>
          <a:xfrm>
            <a:off x="457200" y="838200"/>
            <a:ext cx="8229600" cy="5410200"/>
          </a:xfrm>
        </p:spPr>
        <p:txBody>
          <a:bodyPr>
            <a:normAutofit/>
          </a:bodyPr>
          <a:lstStyle/>
          <a:p>
            <a:r>
              <a:rPr lang="en-US" sz="2000" dirty="0" smtClean="0"/>
              <a:t>Not Gutenberg – a collection of text</a:t>
            </a:r>
          </a:p>
          <a:p>
            <a:r>
              <a:rPr lang="en-US" sz="2000" dirty="0" smtClean="0"/>
              <a:t>Not Wikipedia – about a topic at some level of depth</a:t>
            </a:r>
          </a:p>
          <a:p>
            <a:r>
              <a:rPr lang="en-US" sz="2000" dirty="0" smtClean="0"/>
              <a:t>Not Wikimedia – Media content place holder!</a:t>
            </a:r>
          </a:p>
          <a:p>
            <a:pPr>
              <a:buNone/>
            </a:pPr>
            <a:endParaRPr lang="en-US" sz="2000" dirty="0" smtClean="0"/>
          </a:p>
          <a:p>
            <a:endParaRPr lang="en-US" sz="2000" dirty="0" smtClean="0"/>
          </a:p>
        </p:txBody>
      </p:sp>
      <p:sp>
        <p:nvSpPr>
          <p:cNvPr id="4" name="Date Placeholder 3"/>
          <p:cNvSpPr>
            <a:spLocks noGrp="1"/>
          </p:cNvSpPr>
          <p:nvPr>
            <p:ph type="dt" sz="half" idx="10"/>
          </p:nvPr>
        </p:nvSpPr>
        <p:spPr/>
        <p:txBody>
          <a:bodyPr/>
          <a:lstStyle/>
          <a:p>
            <a:fld id="{77204B68-C302-4631-977A-85354FBC40E2}" type="datetime1">
              <a:rPr lang="en-US" smtClean="0"/>
              <a:pPr/>
              <a:t>2/23/2017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33400"/>
          </a:xfrm>
        </p:spPr>
        <p:txBody>
          <a:bodyPr>
            <a:normAutofit fontScale="90000"/>
          </a:bodyPr>
          <a:lstStyle/>
          <a:p>
            <a:r>
              <a:rPr lang="en-US" dirty="0" smtClean="0"/>
              <a:t>Knowledge Tree Ontology</a:t>
            </a:r>
            <a:endParaRPr lang="en-US" dirty="0"/>
          </a:p>
        </p:txBody>
      </p:sp>
      <p:sp>
        <p:nvSpPr>
          <p:cNvPr id="3" name="Content Placeholder 2"/>
          <p:cNvSpPr>
            <a:spLocks noGrp="1"/>
          </p:cNvSpPr>
          <p:nvPr>
            <p:ph idx="1"/>
          </p:nvPr>
        </p:nvSpPr>
        <p:spPr>
          <a:xfrm>
            <a:off x="457200" y="838200"/>
            <a:ext cx="8229600" cy="5410200"/>
          </a:xfrm>
        </p:spPr>
        <p:txBody>
          <a:bodyPr>
            <a:normAutofit lnSpcReduction="10000"/>
          </a:bodyPr>
          <a:lstStyle/>
          <a:p>
            <a:r>
              <a:rPr lang="en-US" sz="2800" dirty="0" smtClean="0"/>
              <a:t>Traditional Knowledge System (TKS)</a:t>
            </a:r>
          </a:p>
          <a:p>
            <a:r>
              <a:rPr lang="en-US" sz="2800" dirty="0" smtClean="0"/>
              <a:t>Detailed and sophisticated Ontology in the Vedas</a:t>
            </a:r>
          </a:p>
          <a:p>
            <a:pPr lvl="1"/>
            <a:r>
              <a:rPr lang="en-US" sz="2400" dirty="0" smtClean="0"/>
              <a:t>Tree-structured hierarchy</a:t>
            </a:r>
          </a:p>
          <a:p>
            <a:pPr lvl="1"/>
            <a:r>
              <a:rPr lang="en-US" sz="2400" dirty="0" smtClean="0"/>
              <a:t>4 Vedas, 6 </a:t>
            </a:r>
            <a:r>
              <a:rPr lang="en-US" sz="2400" dirty="0" err="1" smtClean="0"/>
              <a:t>Vedangas</a:t>
            </a:r>
            <a:r>
              <a:rPr lang="en-US" sz="2400" dirty="0" smtClean="0"/>
              <a:t>, 108 Upanishads </a:t>
            </a:r>
          </a:p>
          <a:p>
            <a:pPr lvl="1"/>
            <a:r>
              <a:rPr lang="en-US" sz="2400" dirty="0" err="1" smtClean="0"/>
              <a:t>Samhitas</a:t>
            </a:r>
            <a:r>
              <a:rPr lang="en-US" sz="2400" dirty="0" smtClean="0"/>
              <a:t>, </a:t>
            </a:r>
            <a:r>
              <a:rPr lang="en-US" sz="2400" dirty="0" err="1" smtClean="0"/>
              <a:t>Brahmanas</a:t>
            </a:r>
            <a:endParaRPr lang="en-US" sz="2400" dirty="0" smtClean="0"/>
          </a:p>
          <a:p>
            <a:pPr lvl="1"/>
            <a:r>
              <a:rPr lang="en-US" sz="2400" dirty="0" err="1" smtClean="0"/>
              <a:t>Vedangas</a:t>
            </a:r>
            <a:r>
              <a:rPr lang="en-US" sz="2400" dirty="0" smtClean="0"/>
              <a:t> </a:t>
            </a:r>
          </a:p>
          <a:p>
            <a:pPr lvl="2"/>
            <a:r>
              <a:rPr lang="en-US" sz="2000" dirty="0" err="1" smtClean="0"/>
              <a:t>Shiksha</a:t>
            </a:r>
            <a:r>
              <a:rPr lang="en-US" sz="2000" dirty="0" smtClean="0"/>
              <a:t>, </a:t>
            </a:r>
            <a:r>
              <a:rPr lang="en-US" sz="2000" dirty="0" err="1" smtClean="0"/>
              <a:t>Kalpa</a:t>
            </a:r>
            <a:r>
              <a:rPr lang="en-US" sz="2000" dirty="0" smtClean="0"/>
              <a:t>, </a:t>
            </a:r>
            <a:r>
              <a:rPr lang="en-US" sz="2000" dirty="0" err="1" smtClean="0"/>
              <a:t>VyakaraNa</a:t>
            </a:r>
            <a:r>
              <a:rPr lang="en-US" sz="2000" dirty="0" smtClean="0"/>
              <a:t>, </a:t>
            </a:r>
            <a:r>
              <a:rPr lang="en-US" sz="2000" dirty="0" err="1" smtClean="0"/>
              <a:t>Nirukta</a:t>
            </a:r>
            <a:r>
              <a:rPr lang="en-US" sz="2000" dirty="0" smtClean="0"/>
              <a:t>, </a:t>
            </a:r>
            <a:r>
              <a:rPr lang="en-US" sz="2000" dirty="0" err="1" smtClean="0"/>
              <a:t>Chandas</a:t>
            </a:r>
            <a:r>
              <a:rPr lang="en-US" sz="2000" dirty="0" smtClean="0"/>
              <a:t>, </a:t>
            </a:r>
            <a:r>
              <a:rPr lang="en-US" sz="2000" dirty="0" err="1" smtClean="0"/>
              <a:t>Jyotisha</a:t>
            </a:r>
            <a:endParaRPr lang="en-US" sz="2000" dirty="0" smtClean="0"/>
          </a:p>
          <a:p>
            <a:pPr lvl="1"/>
            <a:r>
              <a:rPr lang="en-US" sz="2400" dirty="0" smtClean="0"/>
              <a:t>Upanishads</a:t>
            </a:r>
          </a:p>
          <a:p>
            <a:pPr lvl="2"/>
            <a:r>
              <a:rPr lang="en-US" sz="2000" dirty="0" smtClean="0"/>
              <a:t>10 Major</a:t>
            </a:r>
          </a:p>
          <a:p>
            <a:pPr lvl="2"/>
            <a:r>
              <a:rPr lang="en-US" sz="2000" dirty="0" smtClean="0"/>
              <a:t>98 minor</a:t>
            </a:r>
          </a:p>
          <a:p>
            <a:pPr lvl="1"/>
            <a:r>
              <a:rPr lang="en-US" sz="2400" dirty="0" smtClean="0"/>
              <a:t>Six </a:t>
            </a:r>
            <a:r>
              <a:rPr lang="en-US" sz="2400" dirty="0" err="1" smtClean="0"/>
              <a:t>Darshanas</a:t>
            </a:r>
            <a:endParaRPr lang="en-US" sz="2400" dirty="0" smtClean="0"/>
          </a:p>
          <a:p>
            <a:pPr lvl="2"/>
            <a:r>
              <a:rPr lang="en-US" dirty="0" err="1" smtClean="0"/>
              <a:t>Sankhya</a:t>
            </a:r>
            <a:r>
              <a:rPr lang="en-US" dirty="0" smtClean="0"/>
              <a:t>, Yoga, </a:t>
            </a:r>
            <a:r>
              <a:rPr lang="en-US" dirty="0" err="1" smtClean="0"/>
              <a:t>Vaisheshika</a:t>
            </a:r>
            <a:r>
              <a:rPr lang="en-US" dirty="0" smtClean="0"/>
              <a:t>, 2 </a:t>
            </a:r>
            <a:r>
              <a:rPr lang="en-US" dirty="0" err="1" smtClean="0"/>
              <a:t>Mimamsas</a:t>
            </a:r>
            <a:r>
              <a:rPr lang="en-US" dirty="0" smtClean="0"/>
              <a:t>, Vedanta</a:t>
            </a:r>
          </a:p>
          <a:p>
            <a:pPr lvl="1"/>
            <a:r>
              <a:rPr lang="en-US" sz="2400" dirty="0" smtClean="0"/>
              <a:t>14 </a:t>
            </a:r>
            <a:r>
              <a:rPr lang="en-US" sz="2400" dirty="0" err="1" smtClean="0"/>
              <a:t>Vidyas</a:t>
            </a:r>
            <a:r>
              <a:rPr lang="en-US" sz="2400" dirty="0" smtClean="0"/>
              <a:t> and 64 </a:t>
            </a:r>
            <a:r>
              <a:rPr lang="en-US" sz="2400" dirty="0" err="1" smtClean="0"/>
              <a:t>Kalas</a:t>
            </a:r>
            <a:r>
              <a:rPr lang="en-US" sz="2400" dirty="0" smtClean="0"/>
              <a:t> System</a:t>
            </a:r>
          </a:p>
          <a:p>
            <a:pPr lvl="1"/>
            <a:endParaRPr lang="en-US" dirty="0" smtClean="0"/>
          </a:p>
          <a:p>
            <a:pPr lvl="1"/>
            <a:endParaRPr lang="en-US" dirty="0"/>
          </a:p>
        </p:txBody>
      </p:sp>
      <p:sp>
        <p:nvSpPr>
          <p:cNvPr id="4" name="Date Placeholder 3"/>
          <p:cNvSpPr>
            <a:spLocks noGrp="1"/>
          </p:cNvSpPr>
          <p:nvPr>
            <p:ph type="dt" sz="half" idx="10"/>
          </p:nvPr>
        </p:nvSpPr>
        <p:spPr/>
        <p:txBody>
          <a:bodyPr/>
          <a:lstStyle/>
          <a:p>
            <a:fld id="{77204B68-C302-4631-977A-85354FBC40E2}" type="datetime1">
              <a:rPr lang="en-US" smtClean="0"/>
              <a:pPr/>
              <a:t>2/23/2017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33400"/>
          </a:xfrm>
        </p:spPr>
        <p:txBody>
          <a:bodyPr>
            <a:normAutofit fontScale="90000"/>
          </a:bodyPr>
          <a:lstStyle/>
          <a:p>
            <a:r>
              <a:rPr lang="en-US" dirty="0" smtClean="0"/>
              <a:t>Knowledge Tree Project</a:t>
            </a:r>
            <a:endParaRPr lang="en-US" dirty="0"/>
          </a:p>
        </p:txBody>
      </p:sp>
      <p:sp>
        <p:nvSpPr>
          <p:cNvPr id="3" name="Content Placeholder 2"/>
          <p:cNvSpPr>
            <a:spLocks noGrp="1"/>
          </p:cNvSpPr>
          <p:nvPr>
            <p:ph idx="1"/>
          </p:nvPr>
        </p:nvSpPr>
        <p:spPr>
          <a:xfrm>
            <a:off x="457200" y="838200"/>
            <a:ext cx="8229600" cy="5410200"/>
          </a:xfrm>
        </p:spPr>
        <p:txBody>
          <a:bodyPr>
            <a:normAutofit fontScale="92500" lnSpcReduction="10000"/>
          </a:bodyPr>
          <a:lstStyle/>
          <a:p>
            <a:r>
              <a:rPr lang="en-US" sz="2800" dirty="0" smtClean="0"/>
              <a:t>Create a Tree Structure for this Ontology (Knowledge Structure)</a:t>
            </a:r>
          </a:p>
          <a:p>
            <a:r>
              <a:rPr lang="en-US" sz="2800" dirty="0" smtClean="0"/>
              <a:t>Populate with defined subject names and hierarchical relations</a:t>
            </a:r>
          </a:p>
          <a:p>
            <a:r>
              <a:rPr lang="en-US" sz="2800" dirty="0" smtClean="0"/>
              <a:t>Facilitate in analysis of any work of knowledge by fitting it into this meta-structure</a:t>
            </a:r>
          </a:p>
          <a:p>
            <a:pPr lvl="1"/>
            <a:r>
              <a:rPr lang="en-US" sz="2400" dirty="0" smtClean="0"/>
              <a:t>Parse a work, decompose its components, label them and add them as nodes (branches) and links (branching) of this structure.</a:t>
            </a:r>
          </a:p>
          <a:p>
            <a:pPr lvl="1"/>
            <a:r>
              <a:rPr lang="en-US" sz="2400" dirty="0" smtClean="0"/>
              <a:t> Add quantitative information regarding </a:t>
            </a:r>
          </a:p>
          <a:p>
            <a:pPr lvl="2"/>
            <a:r>
              <a:rPr lang="en-US" sz="2000" dirty="0" smtClean="0"/>
              <a:t>frequency of relations between subjects, subsidiary subjects in a super-set – subset relation (parent-child)</a:t>
            </a:r>
          </a:p>
          <a:p>
            <a:pPr lvl="2"/>
            <a:r>
              <a:rPr lang="en-US" sz="2000" dirty="0" smtClean="0"/>
              <a:t>Subjects and Works on a subject</a:t>
            </a:r>
          </a:p>
          <a:p>
            <a:pPr lvl="2"/>
            <a:r>
              <a:rPr lang="en-US" sz="2000" dirty="0" smtClean="0"/>
              <a:t>Experts on subjects (historical or contemporary)</a:t>
            </a:r>
          </a:p>
          <a:p>
            <a:pPr lvl="2"/>
            <a:r>
              <a:rPr lang="en-US" sz="2000" dirty="0" smtClean="0"/>
              <a:t>Types of work (description, analysis, treatise, commentary etc)</a:t>
            </a:r>
          </a:p>
          <a:p>
            <a:pPr lvl="1"/>
            <a:endParaRPr lang="en-US" sz="2400" dirty="0" smtClean="0"/>
          </a:p>
          <a:p>
            <a:endParaRPr lang="en-US" dirty="0" smtClean="0"/>
          </a:p>
          <a:p>
            <a:pPr lvl="1"/>
            <a:endParaRPr lang="en-US" dirty="0"/>
          </a:p>
        </p:txBody>
      </p:sp>
      <p:sp>
        <p:nvSpPr>
          <p:cNvPr id="4" name="Date Placeholder 3"/>
          <p:cNvSpPr>
            <a:spLocks noGrp="1"/>
          </p:cNvSpPr>
          <p:nvPr>
            <p:ph type="dt" sz="half" idx="10"/>
          </p:nvPr>
        </p:nvSpPr>
        <p:spPr/>
        <p:txBody>
          <a:bodyPr/>
          <a:lstStyle/>
          <a:p>
            <a:fld id="{77204B68-C302-4631-977A-85354FBC40E2}" type="datetime1">
              <a:rPr lang="en-US" smtClean="0"/>
              <a:pPr/>
              <a:t>2/23/2017</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TotalTime>
  <Words>1317</Words>
  <Application>Microsoft Office PowerPoint</Application>
  <PresentationFormat>On-screen Show (4:3)</PresentationFormat>
  <Paragraphs>165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Knowledge Tree Project</vt:lpstr>
      <vt:lpstr>Jnana Aswhattha</vt:lpstr>
      <vt:lpstr>Jnana Aswhattha - Goals</vt:lpstr>
      <vt:lpstr>What is Jnana Aswhattha</vt:lpstr>
      <vt:lpstr>What is Jnana Aswhattha</vt:lpstr>
      <vt:lpstr>What is Jnana Aswhattha</vt:lpstr>
      <vt:lpstr>What is not Jnana Aswhattha</vt:lpstr>
      <vt:lpstr>Knowledge Tree Ontology</vt:lpstr>
      <vt:lpstr>Knowledge Tree Project</vt:lpstr>
      <vt:lpstr>Knowledge Tree Project</vt:lpstr>
      <vt:lpstr>Scope and Stages</vt:lpstr>
      <vt:lpstr>Resources Required/Available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Knowledge Tree Project</dc:title>
  <dc:creator>mgfamily</dc:creator>
  <cp:lastModifiedBy>mgfamily</cp:lastModifiedBy>
  <cp:revision>22</cp:revision>
  <dcterms:created xsi:type="dcterms:W3CDTF">2006-08-16T00:00:00Z</dcterms:created>
  <dcterms:modified xsi:type="dcterms:W3CDTF">2017-02-23T07:12:52Z</dcterms:modified>
</cp:coreProperties>
</file>