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64" r:id="rId3"/>
    <p:sldId id="271" r:id="rId4"/>
    <p:sldId id="270" r:id="rId5"/>
    <p:sldId id="274" r:id="rId6"/>
    <p:sldId id="273" r:id="rId7"/>
    <p:sldId id="275" r:id="rId8"/>
    <p:sldId id="272" r:id="rId9"/>
    <p:sldId id="269" r:id="rId10"/>
    <p:sldId id="277" r:id="rId11"/>
    <p:sldId id="278" r:id="rId12"/>
    <p:sldId id="279" r:id="rId13"/>
    <p:sldId id="280" r:id="rId14"/>
    <p:sldId id="281" r:id="rId15"/>
    <p:sldId id="27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A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3DBC3-0A25-4FEE-ABE1-867178D4C3D1}" v="1" dt="2023-05-20T07:25:49.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1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himmhan R S" userId="968a4cfcb0400989" providerId="LiveId" clId="{C1E3DBC3-0A25-4FEE-ABE1-867178D4C3D1}"/>
    <pc:docChg chg="custSel modSld">
      <pc:chgData name="Narashimmhan R S" userId="968a4cfcb0400989" providerId="LiveId" clId="{C1E3DBC3-0A25-4FEE-ABE1-867178D4C3D1}" dt="2023-05-20T07:29:09.216" v="235" actId="208"/>
      <pc:docMkLst>
        <pc:docMk/>
      </pc:docMkLst>
      <pc:sldChg chg="addSp delSp modSp mod">
        <pc:chgData name="Narashimmhan R S" userId="968a4cfcb0400989" providerId="LiveId" clId="{C1E3DBC3-0A25-4FEE-ABE1-867178D4C3D1}" dt="2023-05-20T07:29:09.216" v="235" actId="208"/>
        <pc:sldMkLst>
          <pc:docMk/>
          <pc:sldMk cId="2889059558" sldId="275"/>
        </pc:sldMkLst>
        <pc:spChg chg="add del mod">
          <ac:chgData name="Narashimmhan R S" userId="968a4cfcb0400989" providerId="LiveId" clId="{C1E3DBC3-0A25-4FEE-ABE1-867178D4C3D1}" dt="2023-05-20T07:28:30.558" v="232" actId="478"/>
          <ac:spMkLst>
            <pc:docMk/>
            <pc:sldMk cId="2889059558" sldId="275"/>
            <ac:spMk id="3" creationId="{930CA1C4-3734-3E9E-63AE-15E692085F35}"/>
          </ac:spMkLst>
        </pc:spChg>
        <pc:spChg chg="add mod">
          <ac:chgData name="Narashimmhan R S" userId="968a4cfcb0400989" providerId="LiveId" clId="{C1E3DBC3-0A25-4FEE-ABE1-867178D4C3D1}" dt="2023-05-20T07:29:09.216" v="235" actId="208"/>
          <ac:spMkLst>
            <pc:docMk/>
            <pc:sldMk cId="2889059558" sldId="275"/>
            <ac:spMk id="5" creationId="{D047AE25-56E3-5206-EF02-FB15594E3BA2}"/>
          </ac:spMkLst>
        </pc:spChg>
      </pc:sldChg>
    </pc:docChg>
  </pc:docChgLst>
  <pc:docChgLst>
    <pc:chgData name="Narashimmhan R S" userId="968a4cfcb0400989" providerId="LiveId" clId="{F4C75CEA-2EF6-464A-86C5-E66DD9D8FB7A}"/>
    <pc:docChg chg="modSld">
      <pc:chgData name="Narashimmhan R S" userId="968a4cfcb0400989" providerId="LiveId" clId="{F4C75CEA-2EF6-464A-86C5-E66DD9D8FB7A}" dt="2023-05-20T20:23:49.714" v="0" actId="14100"/>
      <pc:docMkLst>
        <pc:docMk/>
      </pc:docMkLst>
      <pc:sldChg chg="modSp mod">
        <pc:chgData name="Narashimmhan R S" userId="968a4cfcb0400989" providerId="LiveId" clId="{F4C75CEA-2EF6-464A-86C5-E66DD9D8FB7A}" dt="2023-05-20T20:23:49.714" v="0" actId="14100"/>
        <pc:sldMkLst>
          <pc:docMk/>
          <pc:sldMk cId="1742441112" sldId="279"/>
        </pc:sldMkLst>
        <pc:picChg chg="mod">
          <ac:chgData name="Narashimmhan R S" userId="968a4cfcb0400989" providerId="LiveId" clId="{F4C75CEA-2EF6-464A-86C5-E66DD9D8FB7A}" dt="2023-05-20T20:23:49.714" v="0" actId="14100"/>
          <ac:picMkLst>
            <pc:docMk/>
            <pc:sldMk cId="1742441112" sldId="279"/>
            <ac:picMk id="3" creationId="{A1F4595F-C5C0-916B-9DE7-46E7AA7285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29673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3d225eee1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43d225eee1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43d225eee1_2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453532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dvantages &amp; Disadvantages">
  <p:cSld name="Advantages &amp; Disadvantages">
    <p:spTree>
      <p:nvGrpSpPr>
        <p:cNvPr id="1" name="Shape 86"/>
        <p:cNvGrpSpPr/>
        <p:nvPr/>
      </p:nvGrpSpPr>
      <p:grpSpPr>
        <a:xfrm>
          <a:off x="0" y="0"/>
          <a:ext cx="0" cy="0"/>
          <a:chOff x="0" y="0"/>
          <a:chExt cx="0" cy="0"/>
        </a:xfrm>
      </p:grpSpPr>
      <p:sp>
        <p:nvSpPr>
          <p:cNvPr id="87" name="Google Shape;8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8" name="Google Shape;88;p23"/>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Advantages &amp; Disadvantages</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9" name="Google Shape;8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2" name="Google Shape;92;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6" name="Google Shape;9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0" name="Google Shape;100;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1" name="Google Shape;101;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urce">
  <p:cSld name="Source">
    <p:spTree>
      <p:nvGrpSpPr>
        <p:cNvPr id="1" name="Shape 103"/>
        <p:cNvGrpSpPr/>
        <p:nvPr/>
      </p:nvGrpSpPr>
      <p:grpSpPr>
        <a:xfrm>
          <a:off x="0" y="0"/>
          <a:ext cx="0" cy="0"/>
          <a:chOff x="0" y="0"/>
          <a:chExt cx="0" cy="0"/>
        </a:xfrm>
      </p:grpSpPr>
      <p:sp>
        <p:nvSpPr>
          <p:cNvPr id="104" name="Google Shape;104;p27"/>
          <p:cNvSpPr txBox="1">
            <a:spLocks noGrp="1"/>
          </p:cNvSpPr>
          <p:nvPr>
            <p:ph type="subTitle" idx="1"/>
          </p:nvPr>
        </p:nvSpPr>
        <p:spPr>
          <a:xfrm>
            <a:off x="147300" y="4839475"/>
            <a:ext cx="1509900" cy="1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
              <a:buNone/>
              <a:defRPr sz="600" i="1"/>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
        <p:cNvGrpSpPr/>
        <p:nvPr/>
      </p:nvGrpSpPr>
      <p:grpSpPr>
        <a:xfrm>
          <a:off x="0" y="0"/>
          <a:ext cx="0" cy="0"/>
          <a:chOff x="0" y="0"/>
          <a:chExt cx="0" cy="0"/>
        </a:xfrm>
      </p:grpSpPr>
      <p:sp>
        <p:nvSpPr>
          <p:cNvPr id="108" name="Google Shape;108;p2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09" name="Google Shape;109;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11"/>
        <p:cNvGrpSpPr/>
        <p:nvPr/>
      </p:nvGrpSpPr>
      <p:grpSpPr>
        <a:xfrm>
          <a:off x="0" y="0"/>
          <a:ext cx="0" cy="0"/>
          <a:chOff x="0" y="0"/>
          <a:chExt cx="0" cy="0"/>
        </a:xfrm>
      </p:grpSpPr>
      <p:sp>
        <p:nvSpPr>
          <p:cNvPr id="112" name="Google Shape;112;p30"/>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Arial" panose="020B0604020202020204"/>
              <a:buNone/>
            </a:pPr>
            <a:r>
              <a:rPr lang="en-GB" sz="5200" b="0" i="0" u="none" strike="noStrike" cap="none">
                <a:solidFill>
                  <a:srgbClr val="365F91"/>
                </a:solidFill>
                <a:latin typeface="Helvetica Neue" panose="020B0604020202090204"/>
                <a:ea typeface="Helvetica Neue" panose="020B0604020202090204"/>
                <a:cs typeface="Helvetica Neue" panose="020B0604020202090204"/>
                <a:sym typeface="Helvetica Neue" panose="020B0604020202090204"/>
              </a:rPr>
              <a:t>Thank</a:t>
            </a:r>
            <a:r>
              <a:rPr lang="en-GB" sz="52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 </a:t>
            </a:r>
            <a:r>
              <a:rPr lang="en-GB" sz="5200" b="0" i="0" u="none" strike="noStrike" cap="none">
                <a:solidFill>
                  <a:srgbClr val="039BE5"/>
                </a:solidFill>
                <a:latin typeface="Helvetica Neue Light" panose="020B0604020202090204"/>
                <a:ea typeface="Helvetica Neue Light" panose="020B0604020202090204"/>
                <a:cs typeface="Helvetica Neue Light" panose="020B0604020202090204"/>
                <a:sym typeface="Helvetica Neue Light" panose="020B0604020202090204"/>
              </a:rPr>
              <a:t>you!</a:t>
            </a:r>
            <a:endParaRPr sz="5200" b="0" i="0" u="none" strike="noStrike" cap="none">
              <a:solidFill>
                <a:srgbClr val="999999"/>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sp>
        <p:nvSpPr>
          <p:cNvPr id="113" name="Google Shape;113;p30"/>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rPr>
              <a:t>Happy Learning :)</a:t>
            </a:r>
            <a:endParaRPr sz="2800" b="0" i="0" u="none" strike="noStrike" cap="none">
              <a:solidFill>
                <a:srgbClr val="595959"/>
              </a:solidFill>
              <a:latin typeface="Helvetica Neue" panose="020B0604020202090204"/>
              <a:ea typeface="Helvetica Neue" panose="020B0604020202090204"/>
              <a:cs typeface="Helvetica Neue" panose="020B0604020202090204"/>
              <a:sym typeface="Helvetica Neue"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62"/>
        <p:cNvGrpSpPr/>
        <p:nvPr/>
      </p:nvGrpSpPr>
      <p:grpSpPr>
        <a:xfrm>
          <a:off x="0" y="0"/>
          <a:ext cx="0" cy="0"/>
          <a:chOff x="0" y="0"/>
          <a:chExt cx="0" cy="0"/>
        </a:xfrm>
      </p:grpSpPr>
      <p:sp>
        <p:nvSpPr>
          <p:cNvPr id="63" name="Google Shape;63;p16"/>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1600"/>
              </a:spcAft>
              <a:buClr>
                <a:schemeClr val="dk1"/>
              </a:buClr>
              <a:buSzPts val="1400"/>
              <a:buChar char="■"/>
              <a:defRPr/>
            </a:lvl9pPr>
          </a:lstStyle>
          <a:p>
            <a:endParaRPr/>
          </a:p>
        </p:txBody>
      </p:sp>
      <p:sp>
        <p:nvSpPr>
          <p:cNvPr id="67" name="Google Shape;67;p17"/>
          <p:cNvSpPr txBox="1">
            <a:spLocks noGrp="1"/>
          </p:cNvSpPr>
          <p:nvPr>
            <p:ph type="ftr" idx="11"/>
          </p:nvPr>
        </p:nvSpPr>
        <p:spPr>
          <a:xfrm>
            <a:off x="628650" y="4767263"/>
            <a:ext cx="78867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5200"/>
              <a:buFont typeface="Helvetica Neue Light" panose="020B0604020202090204"/>
              <a:buNone/>
              <a:defRPr sz="5200">
                <a:solidFill>
                  <a:srgbClr val="365F91"/>
                </a:solidFill>
                <a:latin typeface="Helvetica Neue Light" panose="020B0604020202090204"/>
                <a:ea typeface="Helvetica Neue Light" panose="020B0604020202090204"/>
                <a:cs typeface="Helvetica Neue Light" panose="020B0604020202090204"/>
                <a:sym typeface="Helvetica Neue Light" panose="020B0604020202090204"/>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0" name="Google Shape;70;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1" name="Google Shape;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9"/>
          <p:cNvSpPr txBox="1">
            <a:spLocks noGrp="1"/>
          </p:cNvSpPr>
          <p:nvPr>
            <p:ph type="ctrTitle"/>
          </p:nvPr>
        </p:nvSpPr>
        <p:spPr>
          <a:xfrm>
            <a:off x="311700" y="2210400"/>
            <a:ext cx="8520600" cy="722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365F91"/>
              </a:buClr>
              <a:buSzPts val="3600"/>
              <a:buNone/>
              <a:defRPr sz="3600" b="1">
                <a:solidFill>
                  <a:srgbClr val="365F9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2"/>
        <p:cNvGrpSpPr/>
        <p:nvPr/>
      </p:nvGrpSpPr>
      <p:grpSpPr>
        <a:xfrm>
          <a:off x="0" y="0"/>
          <a:ext cx="0" cy="0"/>
          <a:chOff x="0" y="0"/>
          <a:chExt cx="0" cy="0"/>
        </a:xfrm>
      </p:grpSpPr>
      <p:sp>
        <p:nvSpPr>
          <p:cNvPr id="83" name="Google Shape;8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84" name="Google Shape;84;p22"/>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t>Agenda</a:t>
            </a:r>
            <a:endParaRPr sz="28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85" name="Google Shape;8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Helvetica Neue" panose="020B0604020202090204"/>
              <a:buNone/>
              <a:defRPr sz="2800" b="0" i="0" u="none" strike="noStrike" cap="none">
                <a:solidFill>
                  <a:schemeClr val="dk1"/>
                </a:solidFill>
                <a:latin typeface="Helvetica Neue" panose="020B0604020202090204"/>
                <a:ea typeface="Helvetica Neue" panose="020B0604020202090204"/>
                <a:cs typeface="Helvetica Neue" panose="020B0604020202090204"/>
                <a:sym typeface="Helvetica Neue" panose="020B060402020209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Helvetica Neue" panose="020B0604020202090204"/>
              <a:buChar char="●"/>
              <a:defRPr sz="18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1pPr>
            <a:lvl2pPr marL="914400" marR="0" lvl="1"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2pPr>
            <a:lvl3pPr marL="1371600" marR="0" lvl="2"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3pPr>
            <a:lvl4pPr marL="1828800" marR="0" lvl="3"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4pPr>
            <a:lvl5pPr marL="2286000" marR="0" lvl="4"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5pPr>
            <a:lvl6pPr marL="2743200" marR="0" lvl="5"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6pPr>
            <a:lvl7pPr marL="3200400" marR="0" lvl="6"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7pPr>
            <a:lvl8pPr marL="3657600" marR="0" lvl="7" indent="-317500" algn="l" rtl="0">
              <a:lnSpc>
                <a:spcPct val="115000"/>
              </a:lnSpc>
              <a:spcBef>
                <a:spcPts val="1600"/>
              </a:spcBef>
              <a:spcAft>
                <a:spcPts val="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8pPr>
            <a:lvl9pPr marL="4114800" marR="0" lvl="8" indent="-317500" algn="l" rtl="0">
              <a:lnSpc>
                <a:spcPct val="115000"/>
              </a:lnSpc>
              <a:spcBef>
                <a:spcPts val="1600"/>
              </a:spcBef>
              <a:spcAft>
                <a:spcPts val="1600"/>
              </a:spcAft>
              <a:buClr>
                <a:schemeClr val="dk2"/>
              </a:buClr>
              <a:buSzPts val="1400"/>
              <a:buFont typeface="Helvetica Neue" panose="020B0604020202090204"/>
              <a:buChar char="■"/>
              <a:defRPr sz="1400" b="0" i="0" u="none" strike="noStrike" cap="none">
                <a:solidFill>
                  <a:schemeClr val="dk2"/>
                </a:solidFill>
                <a:latin typeface="Helvetica Neue" panose="020B0604020202090204"/>
                <a:ea typeface="Helvetica Neue" panose="020B0604020202090204"/>
                <a:cs typeface="Helvetica Neue" panose="020B0604020202090204"/>
                <a:sym typeface="Helvetica Neue" panose="020B0604020202090204"/>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
        <p:nvSpPr>
          <p:cNvPr id="54" name="Google Shape;54;p13"/>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600"/>
              <a:buFont typeface="Arial" panose="020B0604020202020204"/>
              <a:buNone/>
            </a:pPr>
            <a:endParaRPr sz="600" b="0" i="0" u="none" strike="noStrike" cap="none">
              <a:solidFill>
                <a:srgbClr val="000000"/>
              </a:solidFill>
              <a:latin typeface="Helvetica Neue Light" panose="020B0604020202090204"/>
              <a:ea typeface="Helvetica Neue Light" panose="020B0604020202090204"/>
              <a:cs typeface="Helvetica Neue Light" panose="020B0604020202090204"/>
              <a:sym typeface="Helvetica Neue Light" panose="020B0604020202090204"/>
            </a:endParaRPr>
          </a:p>
        </p:txBody>
      </p:sp>
      <p:pic>
        <p:nvPicPr>
          <p:cNvPr id="55" name="Google Shape;55;p13"/>
          <p:cNvPicPr preferRelativeResize="0"/>
          <p:nvPr/>
        </p:nvPicPr>
        <p:blipFill rotWithShape="1">
          <a:blip r:embed="rId19"/>
          <a:srcRect/>
          <a:stretch>
            <a:fillRect/>
          </a:stretch>
        </p:blipFill>
        <p:spPr>
          <a:xfrm>
            <a:off x="7591125" y="141250"/>
            <a:ext cx="1488323" cy="522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118"/>
        <p:cNvGrpSpPr/>
        <p:nvPr/>
      </p:nvGrpSpPr>
      <p:grpSpPr>
        <a:xfrm>
          <a:off x="0" y="0"/>
          <a:ext cx="0" cy="0"/>
          <a:chOff x="0" y="0"/>
          <a:chExt cx="0" cy="0"/>
        </a:xfrm>
      </p:grpSpPr>
      <p:sp>
        <p:nvSpPr>
          <p:cNvPr id="119" name="Google Shape;119;p31"/>
          <p:cNvSpPr txBox="1"/>
          <p:nvPr/>
        </p:nvSpPr>
        <p:spPr>
          <a:xfrm>
            <a:off x="539115" y="731724"/>
            <a:ext cx="8065770" cy="4204812"/>
          </a:xfrm>
          <a:prstGeom prst="rect">
            <a:avLst/>
          </a:prstGeom>
          <a:noFill/>
          <a:ln>
            <a:noFill/>
          </a:ln>
        </p:spPr>
        <p:txBody>
          <a:bodyPr spcFirstLastPara="1" wrap="square" lIns="34300" tIns="17150" rIns="34300" bIns="17150" anchor="t" anchorCtr="0">
            <a:noAutofit/>
          </a:bodyPr>
          <a:lstStyle/>
          <a:p>
            <a:pPr algn="ctr">
              <a:lnSpc>
                <a:spcPct val="115000"/>
              </a:lnSpc>
            </a:pPr>
            <a:r>
              <a:rPr lang="en-GB" sz="4000" b="1" dirty="0">
                <a:latin typeface="+mj-lt"/>
                <a:ea typeface="Avenir"/>
                <a:cs typeface="Calibri" panose="020F0502020204030204" pitchFamily="34" charset="0"/>
                <a:sym typeface="Avenir"/>
              </a:rPr>
              <a:t>MINI PROJECT </a:t>
            </a:r>
            <a:r>
              <a:rPr lang="en-IN" altLang="en-GB" sz="4000" b="1" dirty="0">
                <a:latin typeface="+mj-lt"/>
                <a:ea typeface="Avenir"/>
                <a:cs typeface="Calibri" panose="020F0502020204030204" pitchFamily="34" charset="0"/>
                <a:sym typeface="Avenir"/>
              </a:rPr>
              <a:t>PRESENTATION</a:t>
            </a:r>
          </a:p>
          <a:p>
            <a:pPr algn="ctr">
              <a:lnSpc>
                <a:spcPct val="115000"/>
              </a:lnSpc>
            </a:pPr>
            <a:r>
              <a:rPr lang="en-IN" sz="3200" b="1" i="1" dirty="0">
                <a:effectLst/>
                <a:latin typeface="+mj-lt"/>
                <a:ea typeface="Verdana" panose="020B0604030504040204" pitchFamily="34" charset="0"/>
                <a:cs typeface="Calibri" panose="020F0502020204030204" pitchFamily="34" charset="0"/>
              </a:rPr>
              <a:t>EDA &amp; STATS </a:t>
            </a:r>
            <a:endParaRPr lang="en-IN" sz="3200" b="1" i="1" dirty="0">
              <a:latin typeface="+mj-lt"/>
              <a:ea typeface="Verdana" panose="020B0604030504040204" pitchFamily="34" charset="0"/>
              <a:cs typeface="Calibri" panose="020F0502020204030204" pitchFamily="34" charset="0"/>
            </a:endParaRPr>
          </a:p>
          <a:p>
            <a:pPr>
              <a:lnSpc>
                <a:spcPct val="115000"/>
              </a:lnSpc>
            </a:pPr>
            <a:r>
              <a:rPr lang="en-IN" b="1" dirty="0">
                <a:latin typeface="+mj-lt"/>
                <a:ea typeface="Verdana" panose="020B0604030504040204" pitchFamily="34" charset="0"/>
                <a:cs typeface="Times New Roman" panose="02020603050405020304" pitchFamily="18" charset="0"/>
              </a:rPr>
              <a:t>Presentation by: (Group 13)</a:t>
            </a:r>
          </a:p>
          <a:p>
            <a:pPr marL="228600" lvl="0" indent="-228600" algn="just">
              <a:spcBef>
                <a:spcPts val="1145"/>
              </a:spcBef>
              <a:spcAft>
                <a:spcPts val="0"/>
              </a:spcAft>
              <a:buSzPts val="1600"/>
              <a:buFont typeface="Arial" panose="020B0604020202020204" pitchFamily="34" charset="0"/>
              <a:buChar char="•"/>
              <a:tabLst>
                <a:tab pos="501650" algn="l"/>
                <a:tab pos="502285" algn="l"/>
              </a:tabLst>
            </a:pPr>
            <a:r>
              <a:rPr lang="en-US" sz="1200" b="1" i="1" spc="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NARASHIMMHAN R S </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SINGH RAHUL SOMESHCHANDRA</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LOKESH</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DUDI SUBHASH </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1145"/>
              </a:spcBef>
              <a:spcAft>
                <a:spcPts val="0"/>
              </a:spcAft>
              <a:buSzPts val="1600"/>
              <a:buFont typeface="Arial" panose="020B0604020202020204" pitchFamily="34" charset="0"/>
              <a:buChar char="•"/>
              <a:tabLst>
                <a:tab pos="501650" algn="l"/>
                <a:tab pos="502285" algn="l"/>
              </a:tabLst>
            </a:pPr>
            <a:r>
              <a:rPr lang="en-US" b="1" i="1" spc="0" dirty="0">
                <a:effectLst/>
                <a:latin typeface="Times New Roman" panose="02020603050405020304" pitchFamily="18" charset="0"/>
                <a:ea typeface="Times New Roman" panose="02020603050405020304" pitchFamily="18" charset="0"/>
                <a:cs typeface="Times New Roman" panose="02020603050405020304" pitchFamily="18" charset="0"/>
              </a:rPr>
              <a:t>ANIKET VERMA</a:t>
            </a:r>
            <a:endParaRPr lang="en-IN" b="1" i="1" spc="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081C-FBB8-EA9D-D00E-140344CA386E}"/>
              </a:ext>
            </a:extLst>
          </p:cNvPr>
          <p:cNvSpPr>
            <a:spLocks noGrp="1"/>
          </p:cNvSpPr>
          <p:nvPr>
            <p:ph type="title"/>
          </p:nvPr>
        </p:nvSpPr>
        <p:spPr/>
        <p:txBody>
          <a:bodyPr/>
          <a:lstStyle/>
          <a:p>
            <a:pPr algn="ctr"/>
            <a:r>
              <a:rPr lang="en-IN" sz="2000" b="1" dirty="0">
                <a:latin typeface="+mj-lt"/>
              </a:rPr>
              <a:t>STATISTICS</a:t>
            </a:r>
          </a:p>
        </p:txBody>
      </p:sp>
      <p:sp>
        <p:nvSpPr>
          <p:cNvPr id="3" name="Text Placeholder 2">
            <a:extLst>
              <a:ext uri="{FF2B5EF4-FFF2-40B4-BE49-F238E27FC236}">
                <a16:creationId xmlns:a16="http://schemas.microsoft.com/office/drawing/2014/main" id="{2857EB0F-CB57-2E31-0EE8-8E299C738EC9}"/>
              </a:ext>
            </a:extLst>
          </p:cNvPr>
          <p:cNvSpPr>
            <a:spLocks noGrp="1"/>
          </p:cNvSpPr>
          <p:nvPr>
            <p:ph type="body" idx="1"/>
          </p:nvPr>
        </p:nvSpPr>
        <p:spPr>
          <a:xfrm>
            <a:off x="311700" y="1152475"/>
            <a:ext cx="8520600" cy="883494"/>
          </a:xfrm>
        </p:spPr>
        <p:txBody>
          <a:bodyPr/>
          <a:lstStyle/>
          <a:p>
            <a:pPr marL="114300" indent="0">
              <a:buNone/>
            </a:pPr>
            <a:r>
              <a:rPr lang="en-IN" sz="1400" b="1" dirty="0">
                <a:solidFill>
                  <a:schemeClr val="tx1"/>
                </a:solidFill>
                <a:latin typeface="Times New Roman" panose="02020603050405020304" pitchFamily="18" charset="0"/>
                <a:cs typeface="Times New Roman" panose="02020603050405020304" pitchFamily="18" charset="0"/>
              </a:rPr>
              <a:t>Data:</a:t>
            </a:r>
          </a:p>
          <a:p>
            <a:pPr marL="114300" indent="0">
              <a:buNone/>
            </a:pPr>
            <a:r>
              <a:rPr lang="en-US" sz="1400" b="1" dirty="0">
                <a:solidFill>
                  <a:schemeClr val="tx1"/>
                </a:solidFill>
                <a:latin typeface="Times New Roman" panose="02020603050405020304" pitchFamily="18" charset="0"/>
                <a:cs typeface="Times New Roman" panose="02020603050405020304" pitchFamily="18" charset="0"/>
              </a:rPr>
              <a:t>age = [42, 44, 62, 35, 20, 30, 56, 20, 23, 41, 55, 22, 31, 27, 66, 21, 18, 24, 42, 25, 32, 50, 31, 26, 36, 39, 40, 18, 36, 22]</a:t>
            </a:r>
          </a:p>
          <a:p>
            <a:pPr marL="114300" indent="0">
              <a:buNone/>
            </a:pPr>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9F161C-B116-73BF-B79F-97117E55B516}"/>
              </a:ext>
            </a:extLst>
          </p:cNvPr>
          <p:cNvPicPr>
            <a:picLocks noChangeAspect="1"/>
          </p:cNvPicPr>
          <p:nvPr/>
        </p:nvPicPr>
        <p:blipFill>
          <a:blip r:embed="rId2"/>
          <a:stretch>
            <a:fillRect/>
          </a:stretch>
        </p:blipFill>
        <p:spPr>
          <a:xfrm>
            <a:off x="311700" y="2206497"/>
            <a:ext cx="4315163" cy="1552792"/>
          </a:xfrm>
          <a:prstGeom prst="rect">
            <a:avLst/>
          </a:prstGeom>
        </p:spPr>
      </p:pic>
      <p:pic>
        <p:nvPicPr>
          <p:cNvPr id="7" name="Picture 6">
            <a:extLst>
              <a:ext uri="{FF2B5EF4-FFF2-40B4-BE49-F238E27FC236}">
                <a16:creationId xmlns:a16="http://schemas.microsoft.com/office/drawing/2014/main" id="{7DD56D5B-5402-FDEA-D6FD-D015186C7F92}"/>
              </a:ext>
            </a:extLst>
          </p:cNvPr>
          <p:cNvPicPr>
            <a:picLocks noChangeAspect="1"/>
          </p:cNvPicPr>
          <p:nvPr/>
        </p:nvPicPr>
        <p:blipFill>
          <a:blip r:embed="rId3"/>
          <a:stretch>
            <a:fillRect/>
          </a:stretch>
        </p:blipFill>
        <p:spPr>
          <a:xfrm>
            <a:off x="4988500" y="2170719"/>
            <a:ext cx="3362544" cy="1428949"/>
          </a:xfrm>
          <a:prstGeom prst="rect">
            <a:avLst/>
          </a:prstGeom>
        </p:spPr>
      </p:pic>
    </p:spTree>
    <p:extLst>
      <p:ext uri="{BB962C8B-B14F-4D97-AF65-F5344CB8AC3E}">
        <p14:creationId xmlns:p14="http://schemas.microsoft.com/office/powerpoint/2010/main" val="380487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E076-EF0D-0662-39A3-69CC42D3A242}"/>
              </a:ext>
            </a:extLst>
          </p:cNvPr>
          <p:cNvSpPr>
            <a:spLocks noGrp="1"/>
          </p:cNvSpPr>
          <p:nvPr>
            <p:ph type="title"/>
          </p:nvPr>
        </p:nvSpPr>
        <p:spPr/>
        <p:txBody>
          <a:bodyPr/>
          <a:lstStyle/>
          <a:p>
            <a:pPr algn="ctr"/>
            <a:r>
              <a:rPr lang="en-IN" sz="1400" b="1" dirty="0">
                <a:latin typeface="+mj-lt"/>
              </a:rPr>
              <a:t>FREQUENCY DISTRIBUTION AND PROBABILITY DISTRIBUTION OF DATA</a:t>
            </a:r>
          </a:p>
        </p:txBody>
      </p:sp>
      <p:sp>
        <p:nvSpPr>
          <p:cNvPr id="10" name="Text Placeholder 9">
            <a:extLst>
              <a:ext uri="{FF2B5EF4-FFF2-40B4-BE49-F238E27FC236}">
                <a16:creationId xmlns:a16="http://schemas.microsoft.com/office/drawing/2014/main" id="{5C37CA64-6E72-A0E1-8DCC-207FA163BBFC}"/>
              </a:ext>
            </a:extLst>
          </p:cNvPr>
          <p:cNvSpPr>
            <a:spLocks noGrp="1"/>
          </p:cNvSpPr>
          <p:nvPr>
            <p:ph type="body" idx="1"/>
          </p:nvPr>
        </p:nvSpPr>
        <p:spPr/>
        <p:txBody>
          <a:bodyPr/>
          <a:lstStyle/>
          <a:p>
            <a:endParaRPr lang="en-IN"/>
          </a:p>
        </p:txBody>
      </p:sp>
      <p:sp>
        <p:nvSpPr>
          <p:cNvPr id="11" name="Text Placeholder 10">
            <a:extLst>
              <a:ext uri="{FF2B5EF4-FFF2-40B4-BE49-F238E27FC236}">
                <a16:creationId xmlns:a16="http://schemas.microsoft.com/office/drawing/2014/main" id="{7C3630D3-C891-49C7-AD53-DA741B106C44}"/>
              </a:ext>
            </a:extLst>
          </p:cNvPr>
          <p:cNvSpPr>
            <a:spLocks noGrp="1"/>
          </p:cNvSpPr>
          <p:nvPr>
            <p:ph type="body" idx="2"/>
          </p:nvPr>
        </p:nvSpPr>
        <p:spPr/>
        <p:txBody>
          <a:bodyPr/>
          <a:lstStyle/>
          <a:p>
            <a:endParaRPr lang="en-IN"/>
          </a:p>
        </p:txBody>
      </p:sp>
      <p:pic>
        <p:nvPicPr>
          <p:cNvPr id="5" name="Picture 4">
            <a:extLst>
              <a:ext uri="{FF2B5EF4-FFF2-40B4-BE49-F238E27FC236}">
                <a16:creationId xmlns:a16="http://schemas.microsoft.com/office/drawing/2014/main" id="{BEBFD404-2873-7764-64BE-C24A9287F169}"/>
              </a:ext>
            </a:extLst>
          </p:cNvPr>
          <p:cNvPicPr>
            <a:picLocks noChangeAspect="1"/>
          </p:cNvPicPr>
          <p:nvPr/>
        </p:nvPicPr>
        <p:blipFill>
          <a:blip r:embed="rId2"/>
          <a:stretch>
            <a:fillRect/>
          </a:stretch>
        </p:blipFill>
        <p:spPr>
          <a:xfrm>
            <a:off x="311700" y="1152475"/>
            <a:ext cx="3988837" cy="572700"/>
          </a:xfrm>
          <a:prstGeom prst="rect">
            <a:avLst/>
          </a:prstGeom>
        </p:spPr>
      </p:pic>
      <p:pic>
        <p:nvPicPr>
          <p:cNvPr id="7" name="Picture 6">
            <a:extLst>
              <a:ext uri="{FF2B5EF4-FFF2-40B4-BE49-F238E27FC236}">
                <a16:creationId xmlns:a16="http://schemas.microsoft.com/office/drawing/2014/main" id="{3491BE7C-55BB-23DA-9DB9-123C81FC0AB8}"/>
              </a:ext>
            </a:extLst>
          </p:cNvPr>
          <p:cNvPicPr>
            <a:picLocks noChangeAspect="1"/>
          </p:cNvPicPr>
          <p:nvPr/>
        </p:nvPicPr>
        <p:blipFill>
          <a:blip r:embed="rId3"/>
          <a:stretch>
            <a:fillRect/>
          </a:stretch>
        </p:blipFill>
        <p:spPr>
          <a:xfrm>
            <a:off x="311700" y="1930868"/>
            <a:ext cx="3795956" cy="2738699"/>
          </a:xfrm>
          <a:prstGeom prst="rect">
            <a:avLst/>
          </a:prstGeom>
        </p:spPr>
      </p:pic>
      <p:pic>
        <p:nvPicPr>
          <p:cNvPr id="9" name="Picture 8">
            <a:extLst>
              <a:ext uri="{FF2B5EF4-FFF2-40B4-BE49-F238E27FC236}">
                <a16:creationId xmlns:a16="http://schemas.microsoft.com/office/drawing/2014/main" id="{7A3E9B7E-DE93-7F33-635A-3B712BA9DA8C}"/>
              </a:ext>
            </a:extLst>
          </p:cNvPr>
          <p:cNvPicPr>
            <a:picLocks noChangeAspect="1"/>
          </p:cNvPicPr>
          <p:nvPr/>
        </p:nvPicPr>
        <p:blipFill>
          <a:blip r:embed="rId4"/>
          <a:stretch>
            <a:fillRect/>
          </a:stretch>
        </p:blipFill>
        <p:spPr>
          <a:xfrm>
            <a:off x="4479131" y="1152475"/>
            <a:ext cx="4414838" cy="3466406"/>
          </a:xfrm>
          <a:prstGeom prst="rect">
            <a:avLst/>
          </a:prstGeom>
        </p:spPr>
      </p:pic>
    </p:spTree>
    <p:extLst>
      <p:ext uri="{BB962C8B-B14F-4D97-AF65-F5344CB8AC3E}">
        <p14:creationId xmlns:p14="http://schemas.microsoft.com/office/powerpoint/2010/main" val="258687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4595F-C5C0-916B-9DE7-46E7AA7285E5}"/>
              </a:ext>
            </a:extLst>
          </p:cNvPr>
          <p:cNvPicPr>
            <a:picLocks noChangeAspect="1"/>
          </p:cNvPicPr>
          <p:nvPr/>
        </p:nvPicPr>
        <p:blipFill>
          <a:blip r:embed="rId2"/>
          <a:stretch>
            <a:fillRect/>
          </a:stretch>
        </p:blipFill>
        <p:spPr>
          <a:xfrm>
            <a:off x="240507" y="432940"/>
            <a:ext cx="8037388" cy="2245967"/>
          </a:xfrm>
          <a:prstGeom prst="rect">
            <a:avLst/>
          </a:prstGeom>
        </p:spPr>
      </p:pic>
      <p:pic>
        <p:nvPicPr>
          <p:cNvPr id="5" name="Picture 4">
            <a:extLst>
              <a:ext uri="{FF2B5EF4-FFF2-40B4-BE49-F238E27FC236}">
                <a16:creationId xmlns:a16="http://schemas.microsoft.com/office/drawing/2014/main" id="{AB2B6698-9BC6-F63B-AB26-F92356157FB2}"/>
              </a:ext>
            </a:extLst>
          </p:cNvPr>
          <p:cNvPicPr>
            <a:picLocks noChangeAspect="1"/>
          </p:cNvPicPr>
          <p:nvPr/>
        </p:nvPicPr>
        <p:blipFill>
          <a:blip r:embed="rId3"/>
          <a:stretch>
            <a:fillRect/>
          </a:stretch>
        </p:blipFill>
        <p:spPr>
          <a:xfrm>
            <a:off x="240507" y="2678907"/>
            <a:ext cx="8210550" cy="2205038"/>
          </a:xfrm>
          <a:prstGeom prst="rect">
            <a:avLst/>
          </a:prstGeom>
        </p:spPr>
      </p:pic>
    </p:spTree>
    <p:extLst>
      <p:ext uri="{BB962C8B-B14F-4D97-AF65-F5344CB8AC3E}">
        <p14:creationId xmlns:p14="http://schemas.microsoft.com/office/powerpoint/2010/main" val="174244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0AE85-7271-4BD4-C8A1-28A78AB3B0D0}"/>
              </a:ext>
            </a:extLst>
          </p:cNvPr>
          <p:cNvPicPr>
            <a:picLocks noChangeAspect="1"/>
          </p:cNvPicPr>
          <p:nvPr/>
        </p:nvPicPr>
        <p:blipFill>
          <a:blip r:embed="rId2"/>
          <a:stretch>
            <a:fillRect/>
          </a:stretch>
        </p:blipFill>
        <p:spPr>
          <a:xfrm>
            <a:off x="156792" y="378619"/>
            <a:ext cx="7565602" cy="3007519"/>
          </a:xfrm>
          <a:prstGeom prst="rect">
            <a:avLst/>
          </a:prstGeom>
        </p:spPr>
      </p:pic>
      <p:pic>
        <p:nvPicPr>
          <p:cNvPr id="5" name="Picture 4">
            <a:extLst>
              <a:ext uri="{FF2B5EF4-FFF2-40B4-BE49-F238E27FC236}">
                <a16:creationId xmlns:a16="http://schemas.microsoft.com/office/drawing/2014/main" id="{B09D2ED1-37BB-4B4C-888B-D8C7D26CD8D0}"/>
              </a:ext>
            </a:extLst>
          </p:cNvPr>
          <p:cNvPicPr>
            <a:picLocks noChangeAspect="1"/>
          </p:cNvPicPr>
          <p:nvPr/>
        </p:nvPicPr>
        <p:blipFill>
          <a:blip r:embed="rId3"/>
          <a:stretch>
            <a:fillRect/>
          </a:stretch>
        </p:blipFill>
        <p:spPr>
          <a:xfrm>
            <a:off x="156792" y="3493293"/>
            <a:ext cx="8830046" cy="1464469"/>
          </a:xfrm>
          <a:prstGeom prst="rect">
            <a:avLst/>
          </a:prstGeom>
        </p:spPr>
      </p:pic>
    </p:spTree>
    <p:extLst>
      <p:ext uri="{BB962C8B-B14F-4D97-AF65-F5344CB8AC3E}">
        <p14:creationId xmlns:p14="http://schemas.microsoft.com/office/powerpoint/2010/main" val="276137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8A6E86-8453-2670-09EA-E4B35AFDBB88}"/>
              </a:ext>
            </a:extLst>
          </p:cNvPr>
          <p:cNvPicPr>
            <a:picLocks noChangeAspect="1"/>
          </p:cNvPicPr>
          <p:nvPr/>
        </p:nvPicPr>
        <p:blipFill>
          <a:blip r:embed="rId2"/>
          <a:stretch>
            <a:fillRect/>
          </a:stretch>
        </p:blipFill>
        <p:spPr>
          <a:xfrm>
            <a:off x="107156" y="1050132"/>
            <a:ext cx="8801101" cy="3757612"/>
          </a:xfrm>
          <a:prstGeom prst="rect">
            <a:avLst/>
          </a:prstGeom>
        </p:spPr>
      </p:pic>
    </p:spTree>
    <p:extLst>
      <p:ext uri="{BB962C8B-B14F-4D97-AF65-F5344CB8AC3E}">
        <p14:creationId xmlns:p14="http://schemas.microsoft.com/office/powerpoint/2010/main" val="916654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1589" y="2169662"/>
            <a:ext cx="8520600" cy="572700"/>
          </a:xfrm>
        </p:spPr>
        <p:txBody>
          <a:bodyPr/>
          <a:lstStyle/>
          <a:p>
            <a:r>
              <a:rPr lang="en-US" sz="3200" b="1" i="1" dirty="0">
                <a:latin typeface="+mj-lt"/>
                <a:cs typeface="Calibri" panose="020F0502020204030204" pitchFamily="34" charset="0"/>
              </a:rPr>
              <a:t>THANK YOU!</a:t>
            </a:r>
            <a:br>
              <a:rPr lang="en-US" sz="3200" dirty="0">
                <a:latin typeface="+mj-lt"/>
                <a:cs typeface="Calibri" panose="020F0502020204030204" pitchFamily="34" charset="0"/>
              </a:rPr>
            </a:br>
            <a:br>
              <a:rPr lang="en-GB" sz="3200" dirty="0">
                <a:latin typeface="+mj-lt"/>
                <a:cs typeface="Calibri" panose="020F0502020204030204" pitchFamily="34" charset="0"/>
              </a:rPr>
            </a:br>
            <a:endParaRPr lang="en-US" sz="3200" dirty="0">
              <a:latin typeface="+mj-lt"/>
              <a:cs typeface="Calibri" panose="020F0502020204030204" pitchFamily="34" charset="0"/>
            </a:endParaRPr>
          </a:p>
        </p:txBody>
      </p:sp>
    </p:spTree>
    <p:extLst>
      <p:ext uri="{BB962C8B-B14F-4D97-AF65-F5344CB8AC3E}">
        <p14:creationId xmlns:p14="http://schemas.microsoft.com/office/powerpoint/2010/main" val="32921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dirty="0">
                <a:latin typeface="+mj-lt"/>
                <a:cs typeface="Calibri" panose="020F0502020204030204" pitchFamily="34" charset="0"/>
              </a:rPr>
              <a:t>INTRODUCTION TO PROBLEM STATEMENT</a:t>
            </a:r>
          </a:p>
        </p:txBody>
      </p:sp>
      <p:sp>
        <p:nvSpPr>
          <p:cNvPr id="4" name="Text Placeholder 3">
            <a:extLst>
              <a:ext uri="{FF2B5EF4-FFF2-40B4-BE49-F238E27FC236}">
                <a16:creationId xmlns:a16="http://schemas.microsoft.com/office/drawing/2014/main" id="{79FAC980-8B65-4452-9333-4888BA213FE3}"/>
              </a:ext>
            </a:extLst>
          </p:cNvPr>
          <p:cNvSpPr txBox="1">
            <a:spLocks noGrp="1"/>
          </p:cNvSpPr>
          <p:nvPr>
            <p:ph type="body" idx="1"/>
          </p:nvPr>
        </p:nvSpPr>
        <p:spPr>
          <a:xfrm>
            <a:off x="411712" y="2009138"/>
            <a:ext cx="4524619" cy="1423436"/>
          </a:xfrm>
          <a:prstGeom prst="rect">
            <a:avLst/>
          </a:prstGeom>
          <a:noFill/>
        </p:spPr>
        <p:txBody>
          <a:bodyPr wrap="square">
            <a:spAutoFit/>
          </a:bodyPr>
          <a:lstStyle/>
          <a:p>
            <a:r>
              <a:rPr lang="en-US" sz="1400" dirty="0">
                <a:solidFill>
                  <a:schemeClr val="tx1"/>
                </a:solidFill>
                <a:latin typeface="Times New Roman" panose="02020603050405020304" pitchFamily="18" charset="0"/>
                <a:cs typeface="Times New Roman" panose="02020603050405020304" pitchFamily="18" charset="0"/>
              </a:rPr>
              <a:t>Briefly introduce Company X and its objective of investing in top teams in the league.</a:t>
            </a:r>
          </a:p>
          <a:p>
            <a:r>
              <a:rPr lang="en-US" sz="1400" dirty="0">
                <a:solidFill>
                  <a:schemeClr val="tx1"/>
                </a:solidFill>
                <a:latin typeface="Times New Roman" panose="02020603050405020304" pitchFamily="18" charset="0"/>
                <a:cs typeface="Times New Roman" panose="02020603050405020304" pitchFamily="18" charset="0"/>
              </a:rPr>
              <a:t>Explain the importance of data-driven decision-making in selecting the right teams.</a:t>
            </a:r>
          </a:p>
          <a:p>
            <a:r>
              <a:rPr lang="en-US" sz="1400" dirty="0">
                <a:solidFill>
                  <a:schemeClr val="tx1"/>
                </a:solidFill>
                <a:latin typeface="Times New Roman" panose="02020603050405020304" pitchFamily="18" charset="0"/>
                <a:cs typeface="Times New Roman" panose="02020603050405020304" pitchFamily="18" charset="0"/>
              </a:rPr>
              <a:t>Provide an overview of the dataset and its attributes</a:t>
            </a:r>
            <a:r>
              <a:rPr lang="en-US" sz="1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B71C00E-7756-FCB9-AFB6-86A4C5CEA5C1}"/>
              </a:ext>
            </a:extLst>
          </p:cNvPr>
          <p:cNvPicPr>
            <a:picLocks noChangeAspect="1"/>
          </p:cNvPicPr>
          <p:nvPr/>
        </p:nvPicPr>
        <p:blipFill>
          <a:blip r:embed="rId2"/>
          <a:stretch>
            <a:fillRect/>
          </a:stretch>
        </p:blipFill>
        <p:spPr>
          <a:xfrm>
            <a:off x="4843462" y="1340977"/>
            <a:ext cx="4121944" cy="30075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46E9717-DA9E-41AC-9401-CED3844DBC89}"/>
              </a:ext>
            </a:extLst>
          </p:cNvPr>
          <p:cNvSpPr txBox="1"/>
          <p:nvPr/>
        </p:nvSpPr>
        <p:spPr>
          <a:xfrm>
            <a:off x="521495" y="1007270"/>
            <a:ext cx="4487433" cy="738664"/>
          </a:xfrm>
          <a:prstGeom prst="rect">
            <a:avLst/>
          </a:prstGeom>
          <a:noFill/>
        </p:spPr>
        <p:txBody>
          <a:bodyPr wrap="square">
            <a:spAutoFit/>
          </a:bodyPr>
          <a:lstStyle/>
          <a:p>
            <a:pPr algn="l"/>
            <a:r>
              <a:rPr lang="en-IN" b="1" dirty="0">
                <a:latin typeface="+mj-lt"/>
              </a:rPr>
              <a:t>Team Performance Analysis:</a:t>
            </a:r>
          </a:p>
          <a:p>
            <a:br>
              <a:rPr lang="en-IN" b="0" i="0" dirty="0">
                <a:solidFill>
                  <a:srgbClr val="D1D5DB"/>
                </a:solidFill>
                <a:effectLst/>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CD121EF-C6F2-4C94-9BB3-59FF8924529F}"/>
              </a:ext>
            </a:extLst>
          </p:cNvPr>
          <p:cNvSpPr txBox="1"/>
          <p:nvPr/>
        </p:nvSpPr>
        <p:spPr>
          <a:xfrm>
            <a:off x="521495" y="1663809"/>
            <a:ext cx="3893343" cy="2246769"/>
          </a:xfrm>
          <a:prstGeom prst="rect">
            <a:avLst/>
          </a:prstGeom>
          <a:noFill/>
        </p:spPr>
        <p:txBody>
          <a:bodyPr wrap="square">
            <a:spAutoFit/>
          </a:bodyPr>
          <a:lstStyle/>
          <a:p>
            <a:pPr algn="l">
              <a:buFont typeface="Arial" panose="020B0604020202020204" pitchFamily="34" charset="0"/>
              <a:buChar char="•"/>
            </a:pPr>
            <a:r>
              <a:rPr lang="en-US" dirty="0"/>
              <a:t> Present</a:t>
            </a:r>
            <a:r>
              <a:rPr lang="en-US" i="0" dirty="0">
                <a:solidFill>
                  <a:srgbClr val="D1D5DB"/>
                </a:solidFill>
                <a:effectLst/>
                <a:latin typeface="Söhne"/>
              </a:rPr>
              <a:t> </a:t>
            </a:r>
            <a:r>
              <a:rPr lang="en-US" dirty="0"/>
              <a:t>statistics on team performance, such as the number of games played, won, drawn, and lost.</a:t>
            </a:r>
          </a:p>
          <a:p>
            <a:pPr algn="l"/>
            <a:endParaRPr lang="en-US" dirty="0"/>
          </a:p>
          <a:p>
            <a:pPr algn="l">
              <a:buFont typeface="Arial" panose="020B0604020202020204" pitchFamily="34" charset="0"/>
              <a:buChar char="•"/>
            </a:pPr>
            <a:r>
              <a:rPr lang="en-US" dirty="0"/>
              <a:t> Highlight the teams with the highest number of wins and the lowest number of losses.</a:t>
            </a:r>
          </a:p>
          <a:p>
            <a:pPr algn="l"/>
            <a:endParaRPr lang="en-US" dirty="0"/>
          </a:p>
          <a:p>
            <a:pPr algn="l">
              <a:buFont typeface="Arial" panose="020B0604020202020204" pitchFamily="34" charset="0"/>
              <a:buChar char="•"/>
            </a:pPr>
            <a:r>
              <a:rPr lang="en-US" dirty="0"/>
              <a:t> Show a comparison of the average number of baskets scored and conceded by different teams.</a:t>
            </a:r>
          </a:p>
        </p:txBody>
      </p:sp>
      <p:pic>
        <p:nvPicPr>
          <p:cNvPr id="17" name="Picture 16">
            <a:extLst>
              <a:ext uri="{FF2B5EF4-FFF2-40B4-BE49-F238E27FC236}">
                <a16:creationId xmlns:a16="http://schemas.microsoft.com/office/drawing/2014/main" id="{BD0661E9-AF42-4324-A30B-D929306850C3}"/>
              </a:ext>
            </a:extLst>
          </p:cNvPr>
          <p:cNvPicPr>
            <a:picLocks noChangeAspect="1"/>
          </p:cNvPicPr>
          <p:nvPr/>
        </p:nvPicPr>
        <p:blipFill>
          <a:blip r:embed="rId2"/>
          <a:stretch>
            <a:fillRect/>
          </a:stretch>
        </p:blipFill>
        <p:spPr>
          <a:xfrm>
            <a:off x="4572000" y="1528505"/>
            <a:ext cx="4343400" cy="2607725"/>
          </a:xfrm>
          <a:prstGeom prst="rect">
            <a:avLst/>
          </a:prstGeom>
        </p:spPr>
      </p:pic>
    </p:spTree>
    <p:extLst>
      <p:ext uri="{BB962C8B-B14F-4D97-AF65-F5344CB8AC3E}">
        <p14:creationId xmlns:p14="http://schemas.microsoft.com/office/powerpoint/2010/main" val="310246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59" y="-217714"/>
            <a:ext cx="8520600" cy="1070899"/>
          </a:xfrm>
        </p:spPr>
        <p:txBody>
          <a:bodyPr/>
          <a:lstStyle/>
          <a:p>
            <a:br>
              <a:rPr lang="en-GB" sz="1400" i="0" dirty="0">
                <a:solidFill>
                  <a:srgbClr val="000000"/>
                </a:solidFill>
                <a:effectLst/>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br>
              <a:rPr lang="en-GB"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612CF38-31EC-45A2-90D1-F21C04ECE193}"/>
              </a:ext>
            </a:extLst>
          </p:cNvPr>
          <p:cNvSpPr txBox="1"/>
          <p:nvPr/>
        </p:nvSpPr>
        <p:spPr>
          <a:xfrm>
            <a:off x="2919702" y="630347"/>
            <a:ext cx="4572000" cy="553998"/>
          </a:xfrm>
          <a:prstGeom prst="rect">
            <a:avLst/>
          </a:prstGeom>
          <a:noFill/>
        </p:spPr>
        <p:txBody>
          <a:bodyPr wrap="square">
            <a:spAutoFit/>
          </a:bodyPr>
          <a:lstStyle/>
          <a:p>
            <a:r>
              <a:rPr lang="en-IN" sz="1600" b="1" dirty="0"/>
              <a:t>TOURNAMENT SUCCESS ANALYSIS</a:t>
            </a:r>
          </a:p>
          <a:p>
            <a:endParaRPr lang="en-IN" dirty="0"/>
          </a:p>
        </p:txBody>
      </p:sp>
      <p:sp>
        <p:nvSpPr>
          <p:cNvPr id="17" name="TextBox 16">
            <a:extLst>
              <a:ext uri="{FF2B5EF4-FFF2-40B4-BE49-F238E27FC236}">
                <a16:creationId xmlns:a16="http://schemas.microsoft.com/office/drawing/2014/main" id="{034E8B0C-772B-467E-BD5F-6B3FD88D7E2A}"/>
              </a:ext>
            </a:extLst>
          </p:cNvPr>
          <p:cNvSpPr txBox="1"/>
          <p:nvPr/>
        </p:nvSpPr>
        <p:spPr>
          <a:xfrm>
            <a:off x="5450681" y="1453950"/>
            <a:ext cx="3693319" cy="1815882"/>
          </a:xfrm>
          <a:prstGeom prst="rect">
            <a:avLst/>
          </a:prstGeom>
          <a:noFill/>
        </p:spPr>
        <p:txBody>
          <a:bodyPr wrap="square">
            <a:spAutoFit/>
          </a:bodyPr>
          <a:lstStyle/>
          <a:p>
            <a:pPr marL="285750" indent="-285750">
              <a:buFont typeface="Arial" panose="020B0604020202020204" pitchFamily="34" charset="0"/>
              <a:buChar char="•"/>
            </a:pPr>
            <a:r>
              <a:rPr lang="en-US" dirty="0"/>
              <a:t>Discuss the number of tournaments each team has participated in.</a:t>
            </a:r>
          </a:p>
          <a:p>
            <a:endParaRPr lang="en-US" dirty="0"/>
          </a:p>
          <a:p>
            <a:pPr marL="285750" indent="-285750">
              <a:buFont typeface="Arial" panose="020B0604020202020204" pitchFamily="34" charset="0"/>
              <a:buChar char="•"/>
            </a:pPr>
            <a:r>
              <a:rPr lang="en-US" dirty="0"/>
              <a:t>Highlight the teams that have won the championship multiple times.</a:t>
            </a:r>
          </a:p>
          <a:p>
            <a:endParaRPr lang="en-US" dirty="0"/>
          </a:p>
          <a:p>
            <a:pPr marL="285750" indent="-285750">
              <a:buFont typeface="Arial" panose="020B0604020202020204" pitchFamily="34" charset="0"/>
              <a:buChar char="•"/>
            </a:pPr>
            <a:r>
              <a:rPr lang="en-US" dirty="0"/>
              <a:t>Identify the teams that have been runners-up in several tournaments.</a:t>
            </a:r>
            <a:endParaRPr lang="en-IN" dirty="0"/>
          </a:p>
        </p:txBody>
      </p:sp>
      <p:pic>
        <p:nvPicPr>
          <p:cNvPr id="19" name="Picture 18">
            <a:extLst>
              <a:ext uri="{FF2B5EF4-FFF2-40B4-BE49-F238E27FC236}">
                <a16:creationId xmlns:a16="http://schemas.microsoft.com/office/drawing/2014/main" id="{8B0ECE28-C8E8-4329-ACD9-A8DB48DD72A8}"/>
              </a:ext>
            </a:extLst>
          </p:cNvPr>
          <p:cNvPicPr>
            <a:picLocks noChangeAspect="1"/>
          </p:cNvPicPr>
          <p:nvPr/>
        </p:nvPicPr>
        <p:blipFill>
          <a:blip r:embed="rId2"/>
          <a:stretch>
            <a:fillRect/>
          </a:stretch>
        </p:blipFill>
        <p:spPr>
          <a:xfrm>
            <a:off x="200025" y="1115422"/>
            <a:ext cx="5250656" cy="3531715"/>
          </a:xfrm>
          <a:prstGeom prst="rect">
            <a:avLst/>
          </a:prstGeom>
        </p:spPr>
      </p:pic>
    </p:spTree>
    <p:extLst>
      <p:ext uri="{BB962C8B-B14F-4D97-AF65-F5344CB8AC3E}">
        <p14:creationId xmlns:p14="http://schemas.microsoft.com/office/powerpoint/2010/main" val="28767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89" y="678978"/>
            <a:ext cx="8271021" cy="384278"/>
          </a:xfrm>
        </p:spPr>
        <p:txBody>
          <a:bodyPr/>
          <a:lstStyle/>
          <a:p>
            <a:pPr algn="ctr"/>
            <a:r>
              <a:rPr lang="en-US" sz="1400" b="1" dirty="0">
                <a:latin typeface="+mj-lt"/>
                <a:cs typeface="Times New Roman" panose="02020603050405020304" pitchFamily="18" charset="0"/>
              </a:rPr>
              <a:t>HIGHEST POSITIONS HELD BY THE TEAMS</a:t>
            </a: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CE3162-FC77-79B7-A6BE-D208500CBF9D}"/>
              </a:ext>
            </a:extLst>
          </p:cNvPr>
          <p:cNvPicPr>
            <a:picLocks noChangeAspect="1"/>
          </p:cNvPicPr>
          <p:nvPr/>
        </p:nvPicPr>
        <p:blipFill>
          <a:blip r:embed="rId2"/>
          <a:stretch>
            <a:fillRect/>
          </a:stretch>
        </p:blipFill>
        <p:spPr>
          <a:xfrm>
            <a:off x="276884" y="2770945"/>
            <a:ext cx="4426959" cy="619211"/>
          </a:xfrm>
          <a:prstGeom prst="rect">
            <a:avLst/>
          </a:prstGeom>
        </p:spPr>
      </p:pic>
      <p:pic>
        <p:nvPicPr>
          <p:cNvPr id="6" name="Picture 5">
            <a:extLst>
              <a:ext uri="{FF2B5EF4-FFF2-40B4-BE49-F238E27FC236}">
                <a16:creationId xmlns:a16="http://schemas.microsoft.com/office/drawing/2014/main" id="{9741A77A-42D4-114B-429C-C02958EE4235}"/>
              </a:ext>
            </a:extLst>
          </p:cNvPr>
          <p:cNvPicPr>
            <a:picLocks noChangeAspect="1"/>
          </p:cNvPicPr>
          <p:nvPr/>
        </p:nvPicPr>
        <p:blipFill>
          <a:blip r:embed="rId3"/>
          <a:stretch>
            <a:fillRect/>
          </a:stretch>
        </p:blipFill>
        <p:spPr>
          <a:xfrm>
            <a:off x="4672012" y="2128836"/>
            <a:ext cx="4326947" cy="2843214"/>
          </a:xfrm>
          <a:prstGeom prst="rect">
            <a:avLst/>
          </a:prstGeom>
        </p:spPr>
      </p:pic>
      <p:sp>
        <p:nvSpPr>
          <p:cNvPr id="3" name="Rectangle: Rounded Corners 2">
            <a:extLst>
              <a:ext uri="{FF2B5EF4-FFF2-40B4-BE49-F238E27FC236}">
                <a16:creationId xmlns:a16="http://schemas.microsoft.com/office/drawing/2014/main" id="{DEB132CA-208D-DF4F-12A0-E779B80254C9}"/>
              </a:ext>
            </a:extLst>
          </p:cNvPr>
          <p:cNvSpPr/>
          <p:nvPr/>
        </p:nvSpPr>
        <p:spPr>
          <a:xfrm>
            <a:off x="451592" y="1342028"/>
            <a:ext cx="8309635" cy="786808"/>
          </a:xfrm>
          <a:prstGeom prst="roundRect">
            <a:avLst/>
          </a:prstGeom>
          <a:solidFill>
            <a:srgbClr val="C9A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Comparing the highest position held by each teams provide the information to invest and manage the best team in the league.</a:t>
            </a:r>
            <a:endParaRPr lang="en-IN" dirty="0"/>
          </a:p>
        </p:txBody>
      </p:sp>
    </p:spTree>
    <p:extLst>
      <p:ext uri="{BB962C8B-B14F-4D97-AF65-F5344CB8AC3E}">
        <p14:creationId xmlns:p14="http://schemas.microsoft.com/office/powerpoint/2010/main" val="49715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BE94B4-4C37-43F1-A5A6-42747C1E49FF}"/>
              </a:ext>
            </a:extLst>
          </p:cNvPr>
          <p:cNvSpPr txBox="1"/>
          <p:nvPr/>
        </p:nvSpPr>
        <p:spPr>
          <a:xfrm>
            <a:off x="347971" y="881564"/>
            <a:ext cx="3888040" cy="1384995"/>
          </a:xfrm>
          <a:prstGeom prst="rect">
            <a:avLst/>
          </a:prstGeom>
          <a:noFill/>
        </p:spPr>
        <p:txBody>
          <a:bodyPr wrap="square">
            <a:spAutoFit/>
          </a:bodyPr>
          <a:lstStyle/>
          <a:p>
            <a:r>
              <a:rPr lang="en-US" b="1" dirty="0"/>
              <a:t>PERFORMANCE COMPARISON ANALYSIS</a:t>
            </a:r>
          </a:p>
          <a:p>
            <a:endParaRPr lang="en-US" b="1" dirty="0"/>
          </a:p>
          <a:p>
            <a:r>
              <a:rPr lang="en-US" dirty="0"/>
              <a:t>Comparing the performance of different basketball teams is an important part of developing effective strategies and making informed decisions.</a:t>
            </a:r>
          </a:p>
        </p:txBody>
      </p:sp>
      <p:sp>
        <p:nvSpPr>
          <p:cNvPr id="8" name="Rectangle 8">
            <a:extLst>
              <a:ext uri="{FF2B5EF4-FFF2-40B4-BE49-F238E27FC236}">
                <a16:creationId xmlns:a16="http://schemas.microsoft.com/office/drawing/2014/main" id="{42BFF7D1-5F09-4DB4-AF0C-046F6DF5913D}"/>
              </a:ext>
            </a:extLst>
          </p:cNvPr>
          <p:cNvSpPr>
            <a:spLocks noChangeArrowheads="1"/>
          </p:cNvSpPr>
          <p:nvPr/>
        </p:nvSpPr>
        <p:spPr bwMode="auto">
          <a:xfrm>
            <a:off x="5555332" y="781861"/>
            <a:ext cx="65141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9" name="Group 5">
            <a:extLst>
              <a:ext uri="{FF2B5EF4-FFF2-40B4-BE49-F238E27FC236}">
                <a16:creationId xmlns:a16="http://schemas.microsoft.com/office/drawing/2014/main" id="{5BEB092B-8875-4FE4-AE3B-C65FE5336867}"/>
              </a:ext>
            </a:extLst>
          </p:cNvPr>
          <p:cNvGrpSpPr>
            <a:grpSpLocks/>
          </p:cNvGrpSpPr>
          <p:nvPr/>
        </p:nvGrpSpPr>
        <p:grpSpPr bwMode="auto">
          <a:xfrm>
            <a:off x="4461388" y="781863"/>
            <a:ext cx="3804444" cy="2071688"/>
            <a:chOff x="0" y="0"/>
            <a:chExt cx="8411" cy="5034"/>
          </a:xfrm>
        </p:grpSpPr>
        <p:pic>
          <p:nvPicPr>
            <p:cNvPr id="3079" name="Picture 7">
              <a:extLst>
                <a:ext uri="{FF2B5EF4-FFF2-40B4-BE49-F238E27FC236}">
                  <a16:creationId xmlns:a16="http://schemas.microsoft.com/office/drawing/2014/main" id="{1BDFA2D7-56F4-47F8-9CA5-EF29F2D44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 y="60"/>
              <a:ext cx="8291" cy="48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62665F5F-31F2-4031-A6E8-B53784D740F6}"/>
                </a:ext>
              </a:extLst>
            </p:cNvPr>
            <p:cNvSpPr>
              <a:spLocks noChangeArrowheads="1"/>
            </p:cNvSpPr>
            <p:nvPr/>
          </p:nvSpPr>
          <p:spPr bwMode="auto">
            <a:xfrm>
              <a:off x="30" y="30"/>
              <a:ext cx="8351" cy="4974"/>
            </a:xfrm>
            <a:prstGeom prst="rect">
              <a:avLst/>
            </a:prstGeom>
            <a:noFill/>
            <a:ln w="38100">
              <a:solidFill>
                <a:srgbClr val="7E7E7E"/>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1" name="Rectangle 12">
            <a:extLst>
              <a:ext uri="{FF2B5EF4-FFF2-40B4-BE49-F238E27FC236}">
                <a16:creationId xmlns:a16="http://schemas.microsoft.com/office/drawing/2014/main" id="{5DE8BACE-0972-4E96-B91D-7A1EC7E5CADD}"/>
              </a:ext>
            </a:extLst>
          </p:cNvPr>
          <p:cNvSpPr>
            <a:spLocks noChangeArrowheads="1"/>
          </p:cNvSpPr>
          <p:nvPr/>
        </p:nvSpPr>
        <p:spPr bwMode="auto">
          <a:xfrm>
            <a:off x="174624" y="2818345"/>
            <a:ext cx="71370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12" name="Group 9">
            <a:extLst>
              <a:ext uri="{FF2B5EF4-FFF2-40B4-BE49-F238E27FC236}">
                <a16:creationId xmlns:a16="http://schemas.microsoft.com/office/drawing/2014/main" id="{0433BEB7-C32F-4FAF-AF79-E8B201600406}"/>
              </a:ext>
            </a:extLst>
          </p:cNvPr>
          <p:cNvGrpSpPr>
            <a:grpSpLocks/>
          </p:cNvGrpSpPr>
          <p:nvPr/>
        </p:nvGrpSpPr>
        <p:grpSpPr bwMode="auto">
          <a:xfrm>
            <a:off x="347971" y="3019505"/>
            <a:ext cx="3980681" cy="1918365"/>
            <a:chOff x="0" y="0"/>
            <a:chExt cx="8545" cy="5097"/>
          </a:xfrm>
        </p:grpSpPr>
        <p:pic>
          <p:nvPicPr>
            <p:cNvPr id="3083" name="Picture 11">
              <a:extLst>
                <a:ext uri="{FF2B5EF4-FFF2-40B4-BE49-F238E27FC236}">
                  <a16:creationId xmlns:a16="http://schemas.microsoft.com/office/drawing/2014/main" id="{9324ACDC-0AA9-4B2A-A534-3F326F541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 y="60"/>
              <a:ext cx="8425" cy="497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45D68F1A-56B4-4035-BD64-CE760DC6782F}"/>
                </a:ext>
              </a:extLst>
            </p:cNvPr>
            <p:cNvSpPr>
              <a:spLocks noChangeArrowheads="1"/>
            </p:cNvSpPr>
            <p:nvPr/>
          </p:nvSpPr>
          <p:spPr bwMode="auto">
            <a:xfrm>
              <a:off x="30" y="30"/>
              <a:ext cx="8485" cy="5037"/>
            </a:xfrm>
            <a:prstGeom prst="rect">
              <a:avLst/>
            </a:prstGeom>
            <a:noFill/>
            <a:ln w="38100">
              <a:solidFill>
                <a:srgbClr val="7E7E7E"/>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8" name="TextBox 17">
            <a:extLst>
              <a:ext uri="{FF2B5EF4-FFF2-40B4-BE49-F238E27FC236}">
                <a16:creationId xmlns:a16="http://schemas.microsoft.com/office/drawing/2014/main" id="{2B0923FA-04A2-4A86-9237-5863DAB26FB3}"/>
              </a:ext>
            </a:extLst>
          </p:cNvPr>
          <p:cNvSpPr txBox="1"/>
          <p:nvPr/>
        </p:nvSpPr>
        <p:spPr>
          <a:xfrm>
            <a:off x="4572000" y="3337433"/>
            <a:ext cx="3841955" cy="1600438"/>
          </a:xfrm>
          <a:prstGeom prst="rect">
            <a:avLst/>
          </a:prstGeom>
          <a:noFill/>
        </p:spPr>
        <p:txBody>
          <a:bodyPr wrap="square">
            <a:spAutoFit/>
          </a:bodyPr>
          <a:lstStyle/>
          <a:p>
            <a:r>
              <a:rPr lang="en-US" b="1" dirty="0"/>
              <a:t>TOURNAMENT QUALIFICATION ANALYSIS</a:t>
            </a:r>
          </a:p>
          <a:p>
            <a:endParaRPr lang="en-US" b="1" dirty="0"/>
          </a:p>
          <a:p>
            <a:r>
              <a:rPr lang="en-US" dirty="0"/>
              <a:t>Qualifying for tournaments is a key goal for every basketball team, and understanding the factors that contribute to successful qualification is essential for developing effective strategies.</a:t>
            </a:r>
          </a:p>
        </p:txBody>
      </p:sp>
    </p:spTree>
    <p:extLst>
      <p:ext uri="{BB962C8B-B14F-4D97-AF65-F5344CB8AC3E}">
        <p14:creationId xmlns:p14="http://schemas.microsoft.com/office/powerpoint/2010/main" val="272149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00125"/>
            <a:ext cx="3331613" cy="2014538"/>
          </a:xfrm>
        </p:spPr>
        <p:txBody>
          <a:bodyPr/>
          <a:lstStyle/>
          <a:p>
            <a:r>
              <a:rPr lang="en-US" sz="1400" b="1" dirty="0">
                <a:latin typeface="+mj-lt"/>
                <a:cs typeface="Calibri" panose="020F0502020204030204" pitchFamily="34" charset="0"/>
              </a:rPr>
              <a:t>Correlation between variables:</a:t>
            </a:r>
          </a:p>
        </p:txBody>
      </p:sp>
      <p:pic>
        <p:nvPicPr>
          <p:cNvPr id="4" name="Picture 3">
            <a:extLst>
              <a:ext uri="{FF2B5EF4-FFF2-40B4-BE49-F238E27FC236}">
                <a16:creationId xmlns:a16="http://schemas.microsoft.com/office/drawing/2014/main" id="{A5FE09C3-A6F6-E871-EC26-488BC40A914A}"/>
              </a:ext>
            </a:extLst>
          </p:cNvPr>
          <p:cNvPicPr>
            <a:picLocks noChangeAspect="1"/>
          </p:cNvPicPr>
          <p:nvPr/>
        </p:nvPicPr>
        <p:blipFill>
          <a:blip r:embed="rId2"/>
          <a:stretch>
            <a:fillRect/>
          </a:stretch>
        </p:blipFill>
        <p:spPr>
          <a:xfrm>
            <a:off x="311700" y="3524250"/>
            <a:ext cx="3048000" cy="619125"/>
          </a:xfrm>
          <a:prstGeom prst="rect">
            <a:avLst/>
          </a:prstGeom>
        </p:spPr>
      </p:pic>
      <p:pic>
        <p:nvPicPr>
          <p:cNvPr id="8" name="Picture 7">
            <a:extLst>
              <a:ext uri="{FF2B5EF4-FFF2-40B4-BE49-F238E27FC236}">
                <a16:creationId xmlns:a16="http://schemas.microsoft.com/office/drawing/2014/main" id="{399F8C09-6181-DCEB-85D4-658FE4C60CDB}"/>
              </a:ext>
            </a:extLst>
          </p:cNvPr>
          <p:cNvPicPr>
            <a:picLocks noChangeAspect="1"/>
          </p:cNvPicPr>
          <p:nvPr/>
        </p:nvPicPr>
        <p:blipFill>
          <a:blip r:embed="rId3"/>
          <a:stretch>
            <a:fillRect/>
          </a:stretch>
        </p:blipFill>
        <p:spPr>
          <a:xfrm>
            <a:off x="3613967" y="850106"/>
            <a:ext cx="5218333" cy="3914775"/>
          </a:xfrm>
          <a:prstGeom prst="rect">
            <a:avLst/>
          </a:prstGeom>
        </p:spPr>
      </p:pic>
      <p:sp>
        <p:nvSpPr>
          <p:cNvPr id="5" name="Rectangle: Rounded Corners 4">
            <a:extLst>
              <a:ext uri="{FF2B5EF4-FFF2-40B4-BE49-F238E27FC236}">
                <a16:creationId xmlns:a16="http://schemas.microsoft.com/office/drawing/2014/main" id="{D047AE25-56E3-5206-EF02-FB15594E3BA2}"/>
              </a:ext>
            </a:extLst>
          </p:cNvPr>
          <p:cNvSpPr/>
          <p:nvPr/>
        </p:nvSpPr>
        <p:spPr>
          <a:xfrm>
            <a:off x="357254" y="1539594"/>
            <a:ext cx="2875044" cy="1837306"/>
          </a:xfrm>
          <a:prstGeom prst="roundRect">
            <a:avLst/>
          </a:prstGeom>
          <a:solidFill>
            <a:srgbClr val="C9A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Heat map show how the independent variables are correlated with each other. </a:t>
            </a:r>
          </a:p>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Light colour shows strong positive correlation and dark colour shows strong negative correlation </a:t>
            </a:r>
          </a:p>
          <a:p>
            <a:pPr algn="ctr"/>
            <a:endParaRPr lang="en-IN" dirty="0"/>
          </a:p>
        </p:txBody>
      </p:sp>
    </p:spTree>
    <p:extLst>
      <p:ext uri="{BB962C8B-B14F-4D97-AF65-F5344CB8AC3E}">
        <p14:creationId xmlns:p14="http://schemas.microsoft.com/office/powerpoint/2010/main" val="288905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3494E3-CEB7-414B-A6A8-36C73FE508DE}"/>
              </a:ext>
            </a:extLst>
          </p:cNvPr>
          <p:cNvSpPr txBox="1"/>
          <p:nvPr/>
        </p:nvSpPr>
        <p:spPr>
          <a:xfrm>
            <a:off x="2010716" y="471640"/>
            <a:ext cx="5236435" cy="307777"/>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TEAM POTENTIAL AND CONTRACT OPPORTUNITIES</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AC66708-0E42-483D-8C88-2D2344CB1BAD}"/>
              </a:ext>
            </a:extLst>
          </p:cNvPr>
          <p:cNvSpPr/>
          <p:nvPr/>
        </p:nvSpPr>
        <p:spPr>
          <a:xfrm>
            <a:off x="921544" y="1500188"/>
            <a:ext cx="3071812" cy="2093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Summarize the key findings from the analysis.</a:t>
            </a: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Emphasize the importance of data analysis in making informed decisions.</a:t>
            </a: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Reiterate the teams recommended for investment by Company X based on their performance.</a:t>
            </a:r>
          </a:p>
        </p:txBody>
      </p:sp>
      <p:sp>
        <p:nvSpPr>
          <p:cNvPr id="8" name="Rectangle 4">
            <a:extLst>
              <a:ext uri="{FF2B5EF4-FFF2-40B4-BE49-F238E27FC236}">
                <a16:creationId xmlns:a16="http://schemas.microsoft.com/office/drawing/2014/main" id="{75F23CB1-5D99-4AD5-B267-347C066489AD}"/>
              </a:ext>
            </a:extLst>
          </p:cNvPr>
          <p:cNvSpPr>
            <a:spLocks noChangeArrowheads="1"/>
          </p:cNvSpPr>
          <p:nvPr/>
        </p:nvSpPr>
        <p:spPr bwMode="auto">
          <a:xfrm>
            <a:off x="6513110" y="-634872"/>
            <a:ext cx="7008803" cy="4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13" name="Group 8">
            <a:extLst>
              <a:ext uri="{FF2B5EF4-FFF2-40B4-BE49-F238E27FC236}">
                <a16:creationId xmlns:a16="http://schemas.microsoft.com/office/drawing/2014/main" id="{8285CC4F-8759-436E-BBF6-49484C7C337C}"/>
              </a:ext>
            </a:extLst>
          </p:cNvPr>
          <p:cNvGrpSpPr>
            <a:grpSpLocks/>
          </p:cNvGrpSpPr>
          <p:nvPr/>
        </p:nvGrpSpPr>
        <p:grpSpPr bwMode="auto">
          <a:xfrm>
            <a:off x="4742791" y="1064985"/>
            <a:ext cx="3699803" cy="3787686"/>
            <a:chOff x="1980" y="160"/>
            <a:chExt cx="4824" cy="6485"/>
          </a:xfrm>
        </p:grpSpPr>
        <p:pic>
          <p:nvPicPr>
            <p:cNvPr id="2057" name="Picture 9">
              <a:extLst>
                <a:ext uri="{FF2B5EF4-FFF2-40B4-BE49-F238E27FC236}">
                  <a16:creationId xmlns:a16="http://schemas.microsoft.com/office/drawing/2014/main" id="{566EB1F3-99BD-4264-AC2A-80B12CEA4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 y="220"/>
              <a:ext cx="4704" cy="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a:extLst>
                <a:ext uri="{FF2B5EF4-FFF2-40B4-BE49-F238E27FC236}">
                  <a16:creationId xmlns:a16="http://schemas.microsoft.com/office/drawing/2014/main" id="{23F3B98B-FE57-4C0E-83A8-0D5CD9431FAB}"/>
                </a:ext>
              </a:extLst>
            </p:cNvPr>
            <p:cNvSpPr>
              <a:spLocks noChangeArrowheads="1"/>
            </p:cNvSpPr>
            <p:nvPr/>
          </p:nvSpPr>
          <p:spPr bwMode="auto">
            <a:xfrm>
              <a:off x="2010" y="190"/>
              <a:ext cx="4764" cy="6425"/>
            </a:xfrm>
            <a:prstGeom prst="rect">
              <a:avLst/>
            </a:prstGeom>
            <a:noFill/>
            <a:ln w="38100">
              <a:solidFill>
                <a:srgbClr val="7E7E7E"/>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87226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a:latin typeface="Calibri" panose="020F0502020204030204" pitchFamily="34" charset="0"/>
                <a:cs typeface="Calibri" panose="020F0502020204030204" pitchFamily="34" charset="0"/>
              </a:rPr>
              <a:t>TAKEAWAYS &amp; CONCLUSIONS</a:t>
            </a:r>
            <a:endParaRPr lang="en-US" b="1"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273423" y="958428"/>
            <a:ext cx="8520600" cy="3226644"/>
          </a:xfrm>
        </p:spPr>
        <p:txBody>
          <a:bodyPr/>
          <a:lstStyle/>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Team performance: </a:t>
            </a:r>
            <a:r>
              <a:rPr lang="en-US" sz="1700" dirty="0">
                <a:solidFill>
                  <a:schemeClr val="tx1"/>
                </a:solidFill>
                <a:latin typeface="Times New Roman" panose="02020603050405020304" pitchFamily="18" charset="0"/>
                <a:cs typeface="Times New Roman" panose="02020603050405020304" pitchFamily="18" charset="0"/>
              </a:rPr>
              <a:t>The data set provides information about how teams are performing. By analyzing win-loss records, scoring differentials, and defensive statistics, teams can identify areas of improvement and make strategic decisions about game planning and player selection. </a:t>
            </a:r>
          </a:p>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Trends over time: </a:t>
            </a:r>
            <a:r>
              <a:rPr lang="en-US" sz="1700" dirty="0">
                <a:solidFill>
                  <a:schemeClr val="tx1"/>
                </a:solidFill>
                <a:latin typeface="Times New Roman" panose="02020603050405020304" pitchFamily="18" charset="0"/>
                <a:cs typeface="Times New Roman" panose="02020603050405020304" pitchFamily="18" charset="0"/>
              </a:rPr>
              <a:t>The basketball tournaments may last for multiple seasons or even decades, that allows analysts to identify trends in player or team performance. This information can be used to predict future outcomes, evaluate coaching strategies, and make strategic decisions about team development.</a:t>
            </a:r>
          </a:p>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Importance of certain statistics: </a:t>
            </a:r>
            <a:r>
              <a:rPr lang="en-US" sz="1700" dirty="0">
                <a:solidFill>
                  <a:schemeClr val="tx1"/>
                </a:solidFill>
                <a:latin typeface="Times New Roman" panose="02020603050405020304" pitchFamily="18" charset="0"/>
                <a:cs typeface="Times New Roman" panose="02020603050405020304" pitchFamily="18" charset="0"/>
              </a:rPr>
              <a:t>By analyzing correlations and distributions in the data, analysts can identify which statistics are more important for predicting.</a:t>
            </a:r>
          </a:p>
          <a:p>
            <a:pPr>
              <a:lnSpc>
                <a:spcPct val="100000"/>
              </a:lnSpc>
            </a:pPr>
            <a:r>
              <a:rPr lang="en-US" sz="1700" b="1" dirty="0">
                <a:solidFill>
                  <a:schemeClr val="tx1"/>
                </a:solidFill>
                <a:latin typeface="Times New Roman" panose="02020603050405020304" pitchFamily="18" charset="0"/>
                <a:cs typeface="Times New Roman" panose="02020603050405020304" pitchFamily="18" charset="0"/>
              </a:rPr>
              <a:t>conclusion : </a:t>
            </a:r>
            <a:r>
              <a:rPr lang="en-US" sz="1700" dirty="0">
                <a:solidFill>
                  <a:schemeClr val="tx1"/>
                </a:solidFill>
                <a:latin typeface="Times New Roman" panose="02020603050405020304" pitchFamily="18" charset="0"/>
                <a:cs typeface="Times New Roman" panose="02020603050405020304" pitchFamily="18" charset="0"/>
              </a:rPr>
              <a:t>By incorporating statistical analysis and EDA techniques, analysts get a deeper understanding of basketball data and use it to make data-driven decisions. This method can be useful for coaches, teams, and analysts who want to optimize player and team performance, identify areas for improvement, and make strategic decisions based on data.</a:t>
            </a:r>
            <a:endParaRPr lang="en-US" sz="1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67926"/>
      </p:ext>
    </p:extLst>
  </p:cSld>
  <p:clrMapOvr>
    <a:masterClrMapping/>
  </p:clrMapOvr>
</p:sld>
</file>

<file path=ppt/theme/theme1.xml><?xml version="1.0" encoding="utf-8"?>
<a:theme xmlns:a="http://schemas.openxmlformats.org/drawingml/2006/main" name="GL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583</Words>
  <Application>Microsoft Office PowerPoint</Application>
  <PresentationFormat>On-screen Show (16:9)</PresentationFormat>
  <Paragraphs>52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Helvetica Neue</vt:lpstr>
      <vt:lpstr>Helvetica Neue Light</vt:lpstr>
      <vt:lpstr>Söhne</vt:lpstr>
      <vt:lpstr>Times New Roman</vt:lpstr>
      <vt:lpstr>Wingdings</vt:lpstr>
      <vt:lpstr>GL Theme</vt:lpstr>
      <vt:lpstr>PowerPoint Presentation</vt:lpstr>
      <vt:lpstr>INTRODUCTION TO PROBLEM STATEMENT</vt:lpstr>
      <vt:lpstr>PowerPoint Presentation</vt:lpstr>
      <vt:lpstr>       </vt:lpstr>
      <vt:lpstr>HIGHEST POSITIONS HELD BY THE TEAMS  </vt:lpstr>
      <vt:lpstr>PowerPoint Presentation</vt:lpstr>
      <vt:lpstr>Correlation between variables:</vt:lpstr>
      <vt:lpstr>PowerPoint Presentation</vt:lpstr>
      <vt:lpstr>TAKEAWAYS &amp; CONCLUSIONS</vt:lpstr>
      <vt:lpstr>STATISTICS</vt:lpstr>
      <vt:lpstr>FREQUENCY DISTRIBUTION AND PROBABILITY DISTRIBUTION OF DATA</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Pratap</dc:creator>
  <cp:lastModifiedBy>Narashimmhan R S</cp:lastModifiedBy>
  <cp:revision>44</cp:revision>
  <dcterms:created xsi:type="dcterms:W3CDTF">2022-08-11T10:30:01Z</dcterms:created>
  <dcterms:modified xsi:type="dcterms:W3CDTF">2023-05-20T20:24:00Z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ies>
</file>