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6.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1" r:id="rId5"/>
    <p:sldId id="262" r:id="rId6"/>
    <p:sldId id="263" r:id="rId7"/>
    <p:sldId id="264" r:id="rId8"/>
    <p:sldId id="265" r:id="rId9"/>
    <p:sldId id="268" r:id="rId10"/>
    <p:sldId id="269" r:id="rId11"/>
    <p:sldId id="270" r:id="rId12"/>
    <p:sldId id="271" r:id="rId13"/>
    <p:sldId id="272" r:id="rId14"/>
    <p:sldId id="273" r:id="rId15"/>
    <p:sldId id="274" r:id="rId16"/>
    <p:sldId id="275" r:id="rId17"/>
    <p:sldId id="277" r:id="rId18"/>
    <p:sldId id="27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26" autoAdjust="0"/>
    <p:restoredTop sz="94660"/>
  </p:normalViewPr>
  <p:slideViewPr>
    <p:cSldViewPr>
      <p:cViewPr varScale="1">
        <p:scale>
          <a:sx n="68" d="100"/>
          <a:sy n="68" d="100"/>
        </p:scale>
        <p:origin x="-14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RASIMHA\Desktop\$$.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NARASIMHA\Desktop\$$.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NARASIMHA\Desktop\$$.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NARASIMHA\Desktop\$$.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NARASIMHA\Desktop\$$.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NARASIMHA\Deskto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cat>
            <c:strRef>
              <c:f>Sheet3!$B$1:$C$1</c:f>
              <c:strCache>
                <c:ptCount val="2"/>
                <c:pt idx="0">
                  <c:v>No of respondents</c:v>
                </c:pt>
                <c:pt idx="1">
                  <c:v>Percentage</c:v>
                </c:pt>
              </c:strCache>
            </c:strRef>
          </c:cat>
          <c:val>
            <c:numRef>
              <c:f>Sheet3!$B$2:$C$2</c:f>
              <c:numCache>
                <c:formatCode>General</c:formatCode>
                <c:ptCount val="2"/>
                <c:pt idx="0">
                  <c:v>8</c:v>
                </c:pt>
                <c:pt idx="1">
                  <c:v>16</c:v>
                </c:pt>
              </c:numCache>
            </c:numRef>
          </c:val>
        </c:ser>
        <c:ser>
          <c:idx val="1"/>
          <c:order val="1"/>
          <c:cat>
            <c:strRef>
              <c:f>Sheet3!$B$1:$C$1</c:f>
              <c:strCache>
                <c:ptCount val="2"/>
                <c:pt idx="0">
                  <c:v>No of respondents</c:v>
                </c:pt>
                <c:pt idx="1">
                  <c:v>Percentage</c:v>
                </c:pt>
              </c:strCache>
            </c:strRef>
          </c:cat>
          <c:val>
            <c:numRef>
              <c:f>Sheet3!$B$3:$C$3</c:f>
              <c:numCache>
                <c:formatCode>General</c:formatCode>
                <c:ptCount val="2"/>
                <c:pt idx="0">
                  <c:v>42</c:v>
                </c:pt>
                <c:pt idx="1">
                  <c:v>84</c:v>
                </c:pt>
              </c:numCache>
            </c:numRef>
          </c:val>
        </c:ser>
        <c:axId val="72731648"/>
        <c:axId val="73359744"/>
      </c:barChart>
      <c:catAx>
        <c:axId val="72731648"/>
        <c:scaling>
          <c:orientation val="minMax"/>
        </c:scaling>
        <c:axPos val="b"/>
        <c:tickLblPos val="nextTo"/>
        <c:crossAx val="73359744"/>
        <c:crosses val="autoZero"/>
        <c:auto val="1"/>
        <c:lblAlgn val="ctr"/>
        <c:lblOffset val="100"/>
      </c:catAx>
      <c:valAx>
        <c:axId val="73359744"/>
        <c:scaling>
          <c:orientation val="minMax"/>
        </c:scaling>
        <c:axPos val="l"/>
        <c:majorGridlines/>
        <c:numFmt formatCode="General" sourceLinked="1"/>
        <c:tickLblPos val="nextTo"/>
        <c:crossAx val="72731648"/>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Sheet3!$A$7</c:f>
              <c:strCache>
                <c:ptCount val="1"/>
                <c:pt idx="0">
                  <c:v>Direct compensation </c:v>
                </c:pt>
              </c:strCache>
            </c:strRef>
          </c:tx>
          <c:cat>
            <c:strRef>
              <c:f>Sheet3!$B$6:$C$6</c:f>
              <c:strCache>
                <c:ptCount val="2"/>
                <c:pt idx="0">
                  <c:v>No of respondents</c:v>
                </c:pt>
                <c:pt idx="1">
                  <c:v>percentage</c:v>
                </c:pt>
              </c:strCache>
            </c:strRef>
          </c:cat>
          <c:val>
            <c:numRef>
              <c:f>Sheet3!$B$7:$C$7</c:f>
              <c:numCache>
                <c:formatCode>General</c:formatCode>
                <c:ptCount val="2"/>
                <c:pt idx="0">
                  <c:v>40</c:v>
                </c:pt>
                <c:pt idx="1">
                  <c:v>80</c:v>
                </c:pt>
              </c:numCache>
            </c:numRef>
          </c:val>
        </c:ser>
        <c:ser>
          <c:idx val="1"/>
          <c:order val="1"/>
          <c:tx>
            <c:strRef>
              <c:f>Sheet3!$A$8</c:f>
              <c:strCache>
                <c:ptCount val="1"/>
                <c:pt idx="0">
                  <c:v>Indirect compensation</c:v>
                </c:pt>
              </c:strCache>
            </c:strRef>
          </c:tx>
          <c:cat>
            <c:strRef>
              <c:f>Sheet3!$B$6:$C$6</c:f>
              <c:strCache>
                <c:ptCount val="2"/>
                <c:pt idx="0">
                  <c:v>No of respondents</c:v>
                </c:pt>
                <c:pt idx="1">
                  <c:v>percentage</c:v>
                </c:pt>
              </c:strCache>
            </c:strRef>
          </c:cat>
          <c:val>
            <c:numRef>
              <c:f>Sheet3!$B$8:$C$8</c:f>
              <c:numCache>
                <c:formatCode>General</c:formatCode>
                <c:ptCount val="2"/>
                <c:pt idx="0">
                  <c:v>10</c:v>
                </c:pt>
                <c:pt idx="1">
                  <c:v>20</c:v>
                </c:pt>
              </c:numCache>
            </c:numRef>
          </c:val>
        </c:ser>
        <c:axId val="73360128"/>
        <c:axId val="75678848"/>
      </c:barChart>
      <c:catAx>
        <c:axId val="73360128"/>
        <c:scaling>
          <c:orientation val="minMax"/>
        </c:scaling>
        <c:axPos val="b"/>
        <c:tickLblPos val="nextTo"/>
        <c:crossAx val="75678848"/>
        <c:crosses val="autoZero"/>
        <c:auto val="1"/>
        <c:lblAlgn val="ctr"/>
        <c:lblOffset val="100"/>
      </c:catAx>
      <c:valAx>
        <c:axId val="75678848"/>
        <c:scaling>
          <c:orientation val="minMax"/>
        </c:scaling>
        <c:axPos val="l"/>
        <c:majorGridlines/>
        <c:numFmt formatCode="General" sourceLinked="1"/>
        <c:tickLblPos val="nextTo"/>
        <c:crossAx val="73360128"/>
        <c:crosses val="autoZero"/>
        <c:crossBetween val="between"/>
      </c:valAx>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21101518560179977"/>
          <c:y val="5.6073331742623078E-2"/>
          <c:w val="0.67089145106861647"/>
          <c:h val="0.77988188976377948"/>
        </c:manualLayout>
      </c:layout>
      <c:barChart>
        <c:barDir val="col"/>
        <c:grouping val="clustered"/>
        <c:ser>
          <c:idx val="0"/>
          <c:order val="0"/>
          <c:tx>
            <c:strRef>
              <c:f>Sheet3!$P$2</c:f>
              <c:strCache>
                <c:ptCount val="1"/>
                <c:pt idx="0">
                  <c:v>Yes</c:v>
                </c:pt>
              </c:strCache>
            </c:strRef>
          </c:tx>
          <c:cat>
            <c:strRef>
              <c:f>Sheet3!$Q$1:$R$1</c:f>
              <c:strCache>
                <c:ptCount val="2"/>
                <c:pt idx="0">
                  <c:v>No of respondents</c:v>
                </c:pt>
                <c:pt idx="1">
                  <c:v>Percentage</c:v>
                </c:pt>
              </c:strCache>
            </c:strRef>
          </c:cat>
          <c:val>
            <c:numRef>
              <c:f>Sheet3!$Q$2:$R$2</c:f>
              <c:numCache>
                <c:formatCode>General</c:formatCode>
                <c:ptCount val="2"/>
                <c:pt idx="0">
                  <c:v>45</c:v>
                </c:pt>
                <c:pt idx="1">
                  <c:v>90</c:v>
                </c:pt>
              </c:numCache>
            </c:numRef>
          </c:val>
        </c:ser>
        <c:ser>
          <c:idx val="1"/>
          <c:order val="1"/>
          <c:tx>
            <c:strRef>
              <c:f>Sheet3!$P$3</c:f>
              <c:strCache>
                <c:ptCount val="1"/>
                <c:pt idx="0">
                  <c:v>No</c:v>
                </c:pt>
              </c:strCache>
            </c:strRef>
          </c:tx>
          <c:cat>
            <c:strRef>
              <c:f>Sheet3!$Q$1:$R$1</c:f>
              <c:strCache>
                <c:ptCount val="2"/>
                <c:pt idx="0">
                  <c:v>No of respondents</c:v>
                </c:pt>
                <c:pt idx="1">
                  <c:v>Percentage</c:v>
                </c:pt>
              </c:strCache>
            </c:strRef>
          </c:cat>
          <c:val>
            <c:numRef>
              <c:f>Sheet3!$Q$3:$R$3</c:f>
              <c:numCache>
                <c:formatCode>General</c:formatCode>
                <c:ptCount val="2"/>
                <c:pt idx="0">
                  <c:v>5</c:v>
                </c:pt>
                <c:pt idx="1">
                  <c:v>10</c:v>
                </c:pt>
              </c:numCache>
            </c:numRef>
          </c:val>
        </c:ser>
        <c:axId val="88535808"/>
        <c:axId val="91562368"/>
      </c:barChart>
      <c:catAx>
        <c:axId val="88535808"/>
        <c:scaling>
          <c:orientation val="minMax"/>
        </c:scaling>
        <c:axPos val="b"/>
        <c:tickLblPos val="nextTo"/>
        <c:crossAx val="91562368"/>
        <c:crosses val="autoZero"/>
        <c:auto val="1"/>
        <c:lblAlgn val="ctr"/>
        <c:lblOffset val="100"/>
      </c:catAx>
      <c:valAx>
        <c:axId val="91562368"/>
        <c:scaling>
          <c:orientation val="minMax"/>
        </c:scaling>
        <c:axPos val="l"/>
        <c:majorGridlines/>
        <c:numFmt formatCode="General" sourceLinked="1"/>
        <c:tickLblPos val="nextTo"/>
        <c:crossAx val="88535808"/>
        <c:crosses val="autoZero"/>
        <c:crossBetween val="between"/>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Sheet3!$P$5</c:f>
              <c:strCache>
                <c:ptCount val="1"/>
                <c:pt idx="0">
                  <c:v>Yes</c:v>
                </c:pt>
              </c:strCache>
            </c:strRef>
          </c:tx>
          <c:cat>
            <c:strRef>
              <c:f>Sheet3!$Q$4:$R$4</c:f>
              <c:strCache>
                <c:ptCount val="2"/>
                <c:pt idx="0">
                  <c:v>No of respondents</c:v>
                </c:pt>
                <c:pt idx="1">
                  <c:v>Percentage</c:v>
                </c:pt>
              </c:strCache>
            </c:strRef>
          </c:cat>
          <c:val>
            <c:numRef>
              <c:f>Sheet3!$Q$5:$R$5</c:f>
              <c:numCache>
                <c:formatCode>General</c:formatCode>
                <c:ptCount val="2"/>
                <c:pt idx="0">
                  <c:v>45</c:v>
                </c:pt>
                <c:pt idx="1">
                  <c:v>90</c:v>
                </c:pt>
              </c:numCache>
            </c:numRef>
          </c:val>
        </c:ser>
        <c:ser>
          <c:idx val="1"/>
          <c:order val="1"/>
          <c:tx>
            <c:strRef>
              <c:f>Sheet3!$P$6</c:f>
              <c:strCache>
                <c:ptCount val="1"/>
                <c:pt idx="0">
                  <c:v>No</c:v>
                </c:pt>
              </c:strCache>
            </c:strRef>
          </c:tx>
          <c:cat>
            <c:strRef>
              <c:f>Sheet3!$Q$4:$R$4</c:f>
              <c:strCache>
                <c:ptCount val="2"/>
                <c:pt idx="0">
                  <c:v>No of respondents</c:v>
                </c:pt>
                <c:pt idx="1">
                  <c:v>Percentage</c:v>
                </c:pt>
              </c:strCache>
            </c:strRef>
          </c:cat>
          <c:val>
            <c:numRef>
              <c:f>Sheet3!$Q$6:$R$6</c:f>
              <c:numCache>
                <c:formatCode>General</c:formatCode>
                <c:ptCount val="2"/>
                <c:pt idx="0">
                  <c:v>5</c:v>
                </c:pt>
                <c:pt idx="1">
                  <c:v>10</c:v>
                </c:pt>
              </c:numCache>
            </c:numRef>
          </c:val>
        </c:ser>
        <c:axId val="92183552"/>
        <c:axId val="92189440"/>
      </c:barChart>
      <c:catAx>
        <c:axId val="92183552"/>
        <c:scaling>
          <c:orientation val="minMax"/>
        </c:scaling>
        <c:axPos val="b"/>
        <c:tickLblPos val="nextTo"/>
        <c:crossAx val="92189440"/>
        <c:crosses val="autoZero"/>
        <c:auto val="1"/>
        <c:lblAlgn val="ctr"/>
        <c:lblOffset val="100"/>
      </c:catAx>
      <c:valAx>
        <c:axId val="92189440"/>
        <c:scaling>
          <c:orientation val="minMax"/>
        </c:scaling>
        <c:axPos val="l"/>
        <c:majorGridlines/>
        <c:numFmt formatCode="General" sourceLinked="1"/>
        <c:tickLblPos val="nextTo"/>
        <c:crossAx val="92183552"/>
        <c:crosses val="autoZero"/>
        <c:crossBetween val="between"/>
      </c:valAx>
    </c:plotArea>
    <c:legend>
      <c:legendPos val="r"/>
      <c:layout/>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Sheet3!$P$8</c:f>
              <c:strCache>
                <c:ptCount val="1"/>
                <c:pt idx="0">
                  <c:v>Yes</c:v>
                </c:pt>
              </c:strCache>
            </c:strRef>
          </c:tx>
          <c:cat>
            <c:strRef>
              <c:f>Sheet3!$Q$7:$R$7</c:f>
              <c:strCache>
                <c:ptCount val="2"/>
                <c:pt idx="0">
                  <c:v>No of respondents</c:v>
                </c:pt>
                <c:pt idx="1">
                  <c:v>Percentage</c:v>
                </c:pt>
              </c:strCache>
            </c:strRef>
          </c:cat>
          <c:val>
            <c:numRef>
              <c:f>Sheet3!$Q$8:$R$8</c:f>
              <c:numCache>
                <c:formatCode>General</c:formatCode>
                <c:ptCount val="2"/>
                <c:pt idx="0">
                  <c:v>25</c:v>
                </c:pt>
                <c:pt idx="1">
                  <c:v>50</c:v>
                </c:pt>
              </c:numCache>
            </c:numRef>
          </c:val>
        </c:ser>
        <c:ser>
          <c:idx val="1"/>
          <c:order val="1"/>
          <c:tx>
            <c:strRef>
              <c:f>Sheet3!$P$9</c:f>
              <c:strCache>
                <c:ptCount val="1"/>
                <c:pt idx="0">
                  <c:v>No</c:v>
                </c:pt>
              </c:strCache>
            </c:strRef>
          </c:tx>
          <c:cat>
            <c:strRef>
              <c:f>Sheet3!$Q$7:$R$7</c:f>
              <c:strCache>
                <c:ptCount val="2"/>
                <c:pt idx="0">
                  <c:v>No of respondents</c:v>
                </c:pt>
                <c:pt idx="1">
                  <c:v>Percentage</c:v>
                </c:pt>
              </c:strCache>
            </c:strRef>
          </c:cat>
          <c:val>
            <c:numRef>
              <c:f>Sheet3!$Q$9:$R$9</c:f>
              <c:numCache>
                <c:formatCode>General</c:formatCode>
                <c:ptCount val="2"/>
                <c:pt idx="0">
                  <c:v>25</c:v>
                </c:pt>
                <c:pt idx="1">
                  <c:v>50</c:v>
                </c:pt>
              </c:numCache>
            </c:numRef>
          </c:val>
        </c:ser>
        <c:axId val="114262400"/>
        <c:axId val="114430720"/>
      </c:barChart>
      <c:catAx>
        <c:axId val="114262400"/>
        <c:scaling>
          <c:orientation val="minMax"/>
        </c:scaling>
        <c:axPos val="b"/>
        <c:tickLblPos val="nextTo"/>
        <c:crossAx val="114430720"/>
        <c:crosses val="autoZero"/>
        <c:auto val="1"/>
        <c:lblAlgn val="ctr"/>
        <c:lblOffset val="100"/>
      </c:catAx>
      <c:valAx>
        <c:axId val="114430720"/>
        <c:scaling>
          <c:orientation val="minMax"/>
        </c:scaling>
        <c:axPos val="l"/>
        <c:majorGridlines/>
        <c:numFmt formatCode="General" sourceLinked="1"/>
        <c:tickLblPos val="nextTo"/>
        <c:crossAx val="114262400"/>
        <c:crosses val="autoZero"/>
        <c:crossBetween val="between"/>
      </c:valAx>
    </c:plotArea>
    <c:legend>
      <c:legendPos val="r"/>
      <c:layout/>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Sheet3!$S$8</c:f>
              <c:strCache>
                <c:ptCount val="1"/>
                <c:pt idx="0">
                  <c:v>Yes</c:v>
                </c:pt>
              </c:strCache>
            </c:strRef>
          </c:tx>
          <c:cat>
            <c:strRef>
              <c:f>Sheet3!$T$7:$U$7</c:f>
              <c:strCache>
                <c:ptCount val="2"/>
                <c:pt idx="0">
                  <c:v>No of respondents</c:v>
                </c:pt>
                <c:pt idx="1">
                  <c:v>Percentage</c:v>
                </c:pt>
              </c:strCache>
            </c:strRef>
          </c:cat>
          <c:val>
            <c:numRef>
              <c:f>Sheet3!$T$8:$U$8</c:f>
              <c:numCache>
                <c:formatCode>General</c:formatCode>
                <c:ptCount val="2"/>
                <c:pt idx="0">
                  <c:v>45</c:v>
                </c:pt>
                <c:pt idx="1">
                  <c:v>90</c:v>
                </c:pt>
              </c:numCache>
            </c:numRef>
          </c:val>
        </c:ser>
        <c:ser>
          <c:idx val="1"/>
          <c:order val="1"/>
          <c:tx>
            <c:strRef>
              <c:f>Sheet3!$S$9</c:f>
              <c:strCache>
                <c:ptCount val="1"/>
                <c:pt idx="0">
                  <c:v>No</c:v>
                </c:pt>
              </c:strCache>
            </c:strRef>
          </c:tx>
          <c:cat>
            <c:strRef>
              <c:f>Sheet3!$T$7:$U$7</c:f>
              <c:strCache>
                <c:ptCount val="2"/>
                <c:pt idx="0">
                  <c:v>No of respondents</c:v>
                </c:pt>
                <c:pt idx="1">
                  <c:v>Percentage</c:v>
                </c:pt>
              </c:strCache>
            </c:strRef>
          </c:cat>
          <c:val>
            <c:numRef>
              <c:f>Sheet3!$T$9:$U$9</c:f>
              <c:numCache>
                <c:formatCode>General</c:formatCode>
                <c:ptCount val="2"/>
                <c:pt idx="0">
                  <c:v>5</c:v>
                </c:pt>
                <c:pt idx="1">
                  <c:v>10</c:v>
                </c:pt>
              </c:numCache>
            </c:numRef>
          </c:val>
        </c:ser>
        <c:axId val="142518912"/>
        <c:axId val="142525184"/>
      </c:barChart>
      <c:catAx>
        <c:axId val="142518912"/>
        <c:scaling>
          <c:orientation val="minMax"/>
        </c:scaling>
        <c:axPos val="b"/>
        <c:tickLblPos val="nextTo"/>
        <c:crossAx val="142525184"/>
        <c:crosses val="autoZero"/>
        <c:auto val="1"/>
        <c:lblAlgn val="ctr"/>
        <c:lblOffset val="100"/>
      </c:catAx>
      <c:valAx>
        <c:axId val="142525184"/>
        <c:scaling>
          <c:orientation val="minMax"/>
        </c:scaling>
        <c:axPos val="l"/>
        <c:majorGridlines/>
        <c:numFmt formatCode="General" sourceLinked="1"/>
        <c:tickLblPos val="nextTo"/>
        <c:crossAx val="142518912"/>
        <c:crosses val="autoZero"/>
        <c:crossBetween val="between"/>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8/15/2021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8/15/2021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Autofit/>
          </a:bodyPr>
          <a:lstStyle/>
          <a:p>
            <a:pPr algn="ctr"/>
            <a:r>
              <a:rPr lang="en-US" sz="3200" b="1" i="1" dirty="0" smtClean="0">
                <a:solidFill>
                  <a:srgbClr val="FF0000"/>
                </a:solidFill>
              </a:rPr>
              <a:t>COMPENSATION MANAGEMENT</a:t>
            </a:r>
            <a:br>
              <a:rPr lang="en-US" sz="3200" b="1" i="1" dirty="0" smtClean="0">
                <a:solidFill>
                  <a:srgbClr val="FF0000"/>
                </a:solidFill>
              </a:rPr>
            </a:br>
            <a:r>
              <a:rPr lang="en-US" sz="3200" b="1" i="1" dirty="0" smtClean="0">
                <a:solidFill>
                  <a:srgbClr val="FF0000"/>
                </a:solidFill>
              </a:rPr>
              <a:t>AT </a:t>
            </a:r>
            <a:br>
              <a:rPr lang="en-US" sz="3200" b="1" i="1" dirty="0" smtClean="0">
                <a:solidFill>
                  <a:srgbClr val="FF0000"/>
                </a:solidFill>
              </a:rPr>
            </a:br>
            <a:r>
              <a:rPr lang="en-US" sz="3200" b="1" i="1" dirty="0" smtClean="0">
                <a:solidFill>
                  <a:srgbClr val="FF0000"/>
                </a:solidFill>
              </a:rPr>
              <a:t>BHARATHI CEMENT CORPORATION PVT LTD</a:t>
            </a:r>
            <a:endParaRPr lang="en-US" sz="3200" b="1" i="1" dirty="0">
              <a:solidFill>
                <a:srgbClr val="FF0000"/>
              </a:solidFill>
            </a:endParaRPr>
          </a:p>
        </p:txBody>
      </p:sp>
      <p:pic>
        <p:nvPicPr>
          <p:cNvPr id="4" name="image1.jpeg">
            <a:extLst>
              <a:ext uri="{FF2B5EF4-FFF2-40B4-BE49-F238E27FC236}">
                <a16:creationId xmlns="" xmlns:a16="http://schemas.microsoft.com/office/drawing/2014/main" id="{ACC465E4-2514-4A65-BC73-CE4755DD6641}"/>
              </a:ext>
            </a:extLst>
          </p:cNvPr>
          <p:cNvPicPr>
            <a:picLocks noGrp="1"/>
          </p:cNvPicPr>
          <p:nvPr>
            <p:ph idx="1"/>
          </p:nvPr>
        </p:nvPicPr>
        <p:blipFill>
          <a:blip r:embed="rId2" cstate="print"/>
          <a:stretch>
            <a:fillRect/>
          </a:stretch>
        </p:blipFill>
        <p:spPr>
          <a:xfrm>
            <a:off x="3581400" y="2286000"/>
            <a:ext cx="1666875" cy="1962150"/>
          </a:xfrm>
          <a:prstGeom prst="rect">
            <a:avLst/>
          </a:prstGeom>
        </p:spPr>
      </p:pic>
      <p:sp>
        <p:nvSpPr>
          <p:cNvPr id="5" name="Rectangle 4"/>
          <p:cNvSpPr/>
          <p:nvPr/>
        </p:nvSpPr>
        <p:spPr>
          <a:xfrm>
            <a:off x="152400" y="4495800"/>
            <a:ext cx="8991600" cy="1477328"/>
          </a:xfrm>
          <a:prstGeom prst="rect">
            <a:avLst/>
          </a:prstGeom>
        </p:spPr>
        <p:txBody>
          <a:bodyPr wrap="square">
            <a:spAutoFit/>
          </a:bodyPr>
          <a:lstStyle/>
          <a:p>
            <a:r>
              <a:rPr lang="en-US" b="1" i="1" dirty="0" smtClean="0">
                <a:solidFill>
                  <a:schemeClr val="accent1"/>
                </a:solidFill>
              </a:rPr>
              <a:t>B.NAGAVENI </a:t>
            </a:r>
            <a:r>
              <a:rPr lang="en-US" b="1" i="1" dirty="0" smtClean="0"/>
              <a:t>                                                               Under </a:t>
            </a:r>
            <a:r>
              <a:rPr lang="en-US" b="1" i="1" dirty="0" smtClean="0"/>
              <a:t>the esteemed guidance </a:t>
            </a:r>
            <a:r>
              <a:rPr lang="en-US" b="1" i="1" dirty="0" smtClean="0"/>
              <a:t>of </a:t>
            </a:r>
            <a:r>
              <a:rPr lang="en-US" b="1" i="1" dirty="0" smtClean="0"/>
              <a:t>Reg. No: 198L21E0007</a:t>
            </a:r>
            <a:r>
              <a:rPr lang="en-US" b="1" i="1" dirty="0" smtClean="0"/>
              <a:t>)				</a:t>
            </a:r>
            <a:r>
              <a:rPr lang="en-US" b="1" i="1" dirty="0" smtClean="0">
                <a:solidFill>
                  <a:schemeClr val="accent1"/>
                </a:solidFill>
              </a:rPr>
              <a:t>   </a:t>
            </a:r>
            <a:r>
              <a:rPr lang="en-US" b="1" i="1" dirty="0" err="1" smtClean="0">
                <a:solidFill>
                  <a:schemeClr val="accent1"/>
                </a:solidFill>
              </a:rPr>
              <a:t>Ms.C.BHAGEERA</a:t>
            </a:r>
            <a:endParaRPr lang="en-US" b="1" i="1" dirty="0" smtClean="0">
              <a:solidFill>
                <a:schemeClr val="accent1"/>
              </a:solidFill>
            </a:endParaRPr>
          </a:p>
          <a:p>
            <a:r>
              <a:rPr lang="en-US" b="1" i="1" dirty="0" smtClean="0"/>
              <a:t>MBA				                   Asst </a:t>
            </a:r>
            <a:r>
              <a:rPr lang="en-US" b="1" i="1" dirty="0" smtClean="0"/>
              <a:t>professor of M.B.A </a:t>
            </a:r>
            <a:r>
              <a:rPr lang="en-US" b="1" i="1" dirty="0" smtClean="0"/>
              <a:t>Dept</a:t>
            </a:r>
            <a:endParaRPr lang="en-US" b="1" i="1" dirty="0" smtClean="0"/>
          </a:p>
          <a:p>
            <a:r>
              <a:rPr lang="en-US" b="1" i="1" dirty="0" smtClean="0"/>
              <a:t>VITS</a:t>
            </a:r>
            <a:r>
              <a:rPr lang="en-US" b="1" i="1" dirty="0" smtClean="0"/>
              <a:t>, PDTR</a:t>
            </a:r>
            <a:r>
              <a:rPr lang="en-US" b="1" i="1" dirty="0" smtClean="0"/>
              <a:t>   			                   VITS</a:t>
            </a:r>
            <a:r>
              <a:rPr lang="en-US" b="1" i="1" dirty="0" smtClean="0"/>
              <a:t>, </a:t>
            </a:r>
            <a:r>
              <a:rPr lang="en-US" b="1" i="1" dirty="0" smtClean="0"/>
              <a:t>PDTR</a:t>
            </a:r>
            <a:endParaRPr lang="en-US" i="1" dirty="0" smtClean="0"/>
          </a:p>
          <a:p>
            <a:pPr>
              <a:buNone/>
            </a:pPr>
            <a:endParaRPr lang="en-US" dirty="0" smtClean="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sz="1400" dirty="0" smtClean="0"/>
              <a:t>what type of compensation are available ?</a:t>
            </a:r>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r>
              <a:rPr lang="en-US" sz="1400" b="1" dirty="0" smtClean="0"/>
              <a:t>INTERPRETATION</a:t>
            </a:r>
            <a:r>
              <a:rPr lang="en-US" sz="1400" b="1" dirty="0" smtClean="0"/>
              <a:t>:	</a:t>
            </a:r>
            <a:endParaRPr lang="en-US" sz="1400" b="1" dirty="0" smtClean="0"/>
          </a:p>
          <a:p>
            <a:pPr>
              <a:buNone/>
            </a:pPr>
            <a:r>
              <a:rPr lang="en-US" sz="1400" dirty="0" smtClean="0"/>
              <a:t>       </a:t>
            </a:r>
            <a:r>
              <a:rPr lang="en-US" sz="1400" dirty="0" smtClean="0"/>
              <a:t>From the above table direct compensation are available in the company.</a:t>
            </a:r>
          </a:p>
          <a:p>
            <a:pPr>
              <a:buNone/>
            </a:pPr>
            <a:endParaRPr lang="en-US" dirty="0"/>
          </a:p>
        </p:txBody>
      </p:sp>
      <p:graphicFrame>
        <p:nvGraphicFramePr>
          <p:cNvPr id="4" name="Table 3"/>
          <p:cNvGraphicFramePr>
            <a:graphicFrameLocks noGrp="1"/>
          </p:cNvGraphicFramePr>
          <p:nvPr/>
        </p:nvGraphicFramePr>
        <p:xfrm>
          <a:off x="609600" y="2590800"/>
          <a:ext cx="3505200" cy="2068830"/>
        </p:xfrm>
        <a:graphic>
          <a:graphicData uri="http://schemas.openxmlformats.org/drawingml/2006/table">
            <a:tbl>
              <a:tblPr firstRow="1" bandRow="1">
                <a:tableStyleId>{5940675A-B579-460E-94D1-54222C63F5DA}</a:tableStyleId>
              </a:tblPr>
              <a:tblGrid>
                <a:gridCol w="1168400"/>
                <a:gridCol w="1168400"/>
                <a:gridCol w="1168400"/>
              </a:tblGrid>
              <a:tr h="422910">
                <a:tc>
                  <a:txBody>
                    <a:bodyPr/>
                    <a:lstStyle/>
                    <a:p>
                      <a:pPr>
                        <a:lnSpc>
                          <a:spcPct val="150000"/>
                        </a:lnSpc>
                        <a:spcAft>
                          <a:spcPts val="0"/>
                        </a:spcAft>
                      </a:pPr>
                      <a:r>
                        <a:rPr lang="en-US" sz="1200" dirty="0">
                          <a:latin typeface="Times New Roman"/>
                          <a:ea typeface="Times New Roman"/>
                          <a:cs typeface="Times New Roman"/>
                        </a:rPr>
                        <a:t>Options</a:t>
                      </a:r>
                      <a:endParaRPr lang="en-US" sz="1100" dirty="0">
                        <a:latin typeface="Calibri"/>
                        <a:ea typeface="Times New Roman"/>
                        <a:cs typeface="Times New Roman"/>
                      </a:endParaRPr>
                    </a:p>
                  </a:txBody>
                  <a:tcPr marL="68580" marR="68580" marT="0" marB="0"/>
                </a:tc>
                <a:tc>
                  <a:txBody>
                    <a:bodyPr/>
                    <a:lstStyle/>
                    <a:p>
                      <a:pPr>
                        <a:lnSpc>
                          <a:spcPct val="150000"/>
                        </a:lnSpc>
                        <a:spcAft>
                          <a:spcPts val="0"/>
                        </a:spcAft>
                      </a:pPr>
                      <a:r>
                        <a:rPr lang="en-US" sz="1200">
                          <a:latin typeface="Times New Roman"/>
                          <a:ea typeface="Times New Roman"/>
                          <a:cs typeface="Times New Roman"/>
                        </a:rPr>
                        <a:t>No of respondents</a:t>
                      </a:r>
                      <a:endParaRPr lang="en-US" sz="1100">
                        <a:latin typeface="Calibri"/>
                        <a:ea typeface="Times New Roman"/>
                        <a:cs typeface="Times New Roman"/>
                      </a:endParaRPr>
                    </a:p>
                  </a:txBody>
                  <a:tcPr marL="68580" marR="68580" marT="0" marB="0"/>
                </a:tc>
                <a:tc>
                  <a:txBody>
                    <a:bodyPr/>
                    <a:lstStyle/>
                    <a:p>
                      <a:pPr>
                        <a:lnSpc>
                          <a:spcPct val="150000"/>
                        </a:lnSpc>
                        <a:spcAft>
                          <a:spcPts val="0"/>
                        </a:spcAft>
                      </a:pPr>
                      <a:r>
                        <a:rPr lang="en-US" sz="1200">
                          <a:latin typeface="Times New Roman"/>
                          <a:ea typeface="Times New Roman"/>
                          <a:cs typeface="Times New Roman"/>
                        </a:rPr>
                        <a:t>percentage</a:t>
                      </a:r>
                      <a:endParaRPr lang="en-US" sz="1100">
                        <a:latin typeface="Calibri"/>
                        <a:ea typeface="Times New Roman"/>
                        <a:cs typeface="Times New Roman"/>
                      </a:endParaRPr>
                    </a:p>
                  </a:txBody>
                  <a:tcPr marL="68580" marR="68580" marT="0" marB="0"/>
                </a:tc>
              </a:tr>
              <a:tr h="422910">
                <a:tc>
                  <a:txBody>
                    <a:bodyPr/>
                    <a:lstStyle/>
                    <a:p>
                      <a:pPr>
                        <a:lnSpc>
                          <a:spcPct val="150000"/>
                        </a:lnSpc>
                        <a:spcAft>
                          <a:spcPts val="0"/>
                        </a:spcAft>
                      </a:pPr>
                      <a:r>
                        <a:rPr lang="en-US" sz="1200">
                          <a:latin typeface="Times New Roman"/>
                          <a:ea typeface="Times New Roman"/>
                          <a:cs typeface="Times New Roman"/>
                        </a:rPr>
                        <a:t>Direct compensation </a:t>
                      </a:r>
                      <a:endParaRPr lang="en-US" sz="1100">
                        <a:latin typeface="Calibri"/>
                        <a:ea typeface="Times New Roman"/>
                        <a:cs typeface="Times New Roman"/>
                      </a:endParaRPr>
                    </a:p>
                  </a:txBody>
                  <a:tcPr marL="68580" marR="68580" marT="0" marB="0"/>
                </a:tc>
                <a:tc>
                  <a:txBody>
                    <a:bodyPr/>
                    <a:lstStyle/>
                    <a:p>
                      <a:pPr>
                        <a:lnSpc>
                          <a:spcPct val="150000"/>
                        </a:lnSpc>
                        <a:spcAft>
                          <a:spcPts val="0"/>
                        </a:spcAft>
                      </a:pPr>
                      <a:r>
                        <a:rPr lang="en-US" sz="1200">
                          <a:latin typeface="Times New Roman"/>
                          <a:ea typeface="Times New Roman"/>
                          <a:cs typeface="Times New Roman"/>
                        </a:rPr>
                        <a:t>40</a:t>
                      </a:r>
                      <a:endParaRPr lang="en-US" sz="1100">
                        <a:latin typeface="Calibri"/>
                        <a:ea typeface="Times New Roman"/>
                        <a:cs typeface="Times New Roman"/>
                      </a:endParaRPr>
                    </a:p>
                  </a:txBody>
                  <a:tcPr marL="68580" marR="68580" marT="0" marB="0"/>
                </a:tc>
                <a:tc>
                  <a:txBody>
                    <a:bodyPr/>
                    <a:lstStyle/>
                    <a:p>
                      <a:pPr>
                        <a:lnSpc>
                          <a:spcPct val="150000"/>
                        </a:lnSpc>
                        <a:spcAft>
                          <a:spcPts val="0"/>
                        </a:spcAft>
                      </a:pPr>
                      <a:r>
                        <a:rPr lang="en-US" sz="1200">
                          <a:latin typeface="Times New Roman"/>
                          <a:ea typeface="Times New Roman"/>
                          <a:cs typeface="Times New Roman"/>
                        </a:rPr>
                        <a:t>80</a:t>
                      </a:r>
                      <a:endParaRPr lang="en-US" sz="1100">
                        <a:latin typeface="Calibri"/>
                        <a:ea typeface="Times New Roman"/>
                        <a:cs typeface="Times New Roman"/>
                      </a:endParaRPr>
                    </a:p>
                  </a:txBody>
                  <a:tcPr marL="68580" marR="68580" marT="0" marB="0"/>
                </a:tc>
              </a:tr>
              <a:tr h="422910">
                <a:tc>
                  <a:txBody>
                    <a:bodyPr/>
                    <a:lstStyle/>
                    <a:p>
                      <a:pPr>
                        <a:lnSpc>
                          <a:spcPct val="150000"/>
                        </a:lnSpc>
                        <a:spcAft>
                          <a:spcPts val="0"/>
                        </a:spcAft>
                      </a:pPr>
                      <a:r>
                        <a:rPr lang="en-US" sz="1200">
                          <a:latin typeface="Times New Roman"/>
                          <a:ea typeface="Times New Roman"/>
                          <a:cs typeface="Times New Roman"/>
                        </a:rPr>
                        <a:t>Indirect compensation</a:t>
                      </a:r>
                      <a:endParaRPr lang="en-US" sz="1100">
                        <a:latin typeface="Calibri"/>
                        <a:ea typeface="Times New Roman"/>
                        <a:cs typeface="Times New Roman"/>
                      </a:endParaRPr>
                    </a:p>
                  </a:txBody>
                  <a:tcPr marL="68580" marR="68580" marT="0" marB="0"/>
                </a:tc>
                <a:tc>
                  <a:txBody>
                    <a:bodyPr/>
                    <a:lstStyle/>
                    <a:p>
                      <a:pPr>
                        <a:lnSpc>
                          <a:spcPct val="150000"/>
                        </a:lnSpc>
                        <a:spcAft>
                          <a:spcPts val="0"/>
                        </a:spcAft>
                      </a:pPr>
                      <a:r>
                        <a:rPr lang="en-US" sz="1200">
                          <a:latin typeface="Times New Roman"/>
                          <a:ea typeface="Times New Roman"/>
                          <a:cs typeface="Times New Roman"/>
                        </a:rPr>
                        <a:t>10</a:t>
                      </a:r>
                      <a:endParaRPr lang="en-US" sz="1100">
                        <a:latin typeface="Calibri"/>
                        <a:ea typeface="Times New Roman"/>
                        <a:cs typeface="Times New Roman"/>
                      </a:endParaRPr>
                    </a:p>
                  </a:txBody>
                  <a:tcPr marL="68580" marR="68580" marT="0" marB="0"/>
                </a:tc>
                <a:tc>
                  <a:txBody>
                    <a:bodyPr/>
                    <a:lstStyle/>
                    <a:p>
                      <a:pPr>
                        <a:lnSpc>
                          <a:spcPct val="150000"/>
                        </a:lnSpc>
                        <a:spcAft>
                          <a:spcPts val="0"/>
                        </a:spcAft>
                      </a:pPr>
                      <a:r>
                        <a:rPr lang="en-US" sz="1200">
                          <a:latin typeface="Times New Roman"/>
                          <a:ea typeface="Times New Roman"/>
                          <a:cs typeface="Times New Roman"/>
                        </a:rPr>
                        <a:t>20</a:t>
                      </a:r>
                      <a:endParaRPr lang="en-US" sz="1100">
                        <a:latin typeface="Calibri"/>
                        <a:ea typeface="Times New Roman"/>
                        <a:cs typeface="Times New Roman"/>
                      </a:endParaRPr>
                    </a:p>
                  </a:txBody>
                  <a:tcPr marL="68580" marR="68580" marT="0" marB="0"/>
                </a:tc>
              </a:tr>
              <a:tr h="422910">
                <a:tc>
                  <a:txBody>
                    <a:bodyPr/>
                    <a:lstStyle/>
                    <a:p>
                      <a:pPr>
                        <a:lnSpc>
                          <a:spcPct val="150000"/>
                        </a:lnSpc>
                        <a:spcAft>
                          <a:spcPts val="0"/>
                        </a:spcAft>
                      </a:pPr>
                      <a:r>
                        <a:rPr lang="en-US" sz="1200">
                          <a:latin typeface="Times New Roman"/>
                          <a:ea typeface="Times New Roman"/>
                          <a:cs typeface="Times New Roman"/>
                        </a:rPr>
                        <a:t>Total</a:t>
                      </a:r>
                      <a:endParaRPr lang="en-US" sz="1100">
                        <a:latin typeface="Calibri"/>
                        <a:ea typeface="Times New Roman"/>
                        <a:cs typeface="Times New Roman"/>
                      </a:endParaRPr>
                    </a:p>
                  </a:txBody>
                  <a:tcPr marL="68580" marR="68580" marT="0" marB="0"/>
                </a:tc>
                <a:tc>
                  <a:txBody>
                    <a:bodyPr/>
                    <a:lstStyle/>
                    <a:p>
                      <a:pPr>
                        <a:lnSpc>
                          <a:spcPct val="150000"/>
                        </a:lnSpc>
                        <a:spcAft>
                          <a:spcPts val="0"/>
                        </a:spcAft>
                      </a:pPr>
                      <a:r>
                        <a:rPr lang="en-US" sz="1200">
                          <a:latin typeface="Times New Roman"/>
                          <a:ea typeface="Times New Roman"/>
                          <a:cs typeface="Times New Roman"/>
                        </a:rPr>
                        <a:t>50</a:t>
                      </a:r>
                      <a:endParaRPr lang="en-US" sz="1100">
                        <a:latin typeface="Calibri"/>
                        <a:ea typeface="Times New Roman"/>
                        <a:cs typeface="Times New Roman"/>
                      </a:endParaRPr>
                    </a:p>
                  </a:txBody>
                  <a:tcPr marL="68580" marR="68580" marT="0" marB="0"/>
                </a:tc>
                <a:tc>
                  <a:txBody>
                    <a:bodyPr/>
                    <a:lstStyle/>
                    <a:p>
                      <a:pPr>
                        <a:lnSpc>
                          <a:spcPct val="150000"/>
                        </a:lnSpc>
                        <a:spcAft>
                          <a:spcPts val="0"/>
                        </a:spcAft>
                      </a:pPr>
                      <a:r>
                        <a:rPr lang="en-US" sz="1200" dirty="0">
                          <a:latin typeface="Times New Roman"/>
                          <a:ea typeface="Times New Roman"/>
                          <a:cs typeface="Times New Roman"/>
                        </a:rPr>
                        <a:t>100</a:t>
                      </a:r>
                      <a:endParaRPr lang="en-US" sz="1100" dirty="0">
                        <a:latin typeface="Calibri"/>
                        <a:ea typeface="Times New Roman"/>
                        <a:cs typeface="Times New Roman"/>
                      </a:endParaRPr>
                    </a:p>
                  </a:txBody>
                  <a:tcPr marL="68580" marR="68580" marT="0" marB="0"/>
                </a:tc>
              </a:tr>
            </a:tbl>
          </a:graphicData>
        </a:graphic>
      </p:graphicFrame>
      <p:graphicFrame>
        <p:nvGraphicFramePr>
          <p:cNvPr id="5" name="Chart 4"/>
          <p:cNvGraphicFramePr/>
          <p:nvPr/>
        </p:nvGraphicFramePr>
        <p:xfrm>
          <a:off x="4724400" y="2514600"/>
          <a:ext cx="40386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sz="1400" b="1" dirty="0" smtClean="0"/>
              <a:t>OBJECTIVE: 2  </a:t>
            </a:r>
            <a:r>
              <a:rPr lang="en-US" sz="1400" dirty="0" smtClean="0"/>
              <a:t>To </a:t>
            </a:r>
            <a:r>
              <a:rPr lang="en-US" sz="1400" dirty="0" smtClean="0"/>
              <a:t>study the impact of compensation management on performance level.</a:t>
            </a:r>
          </a:p>
          <a:p>
            <a:pPr>
              <a:buFont typeface="Wingdings" pitchFamily="2" charset="2"/>
              <a:buChar char="Ø"/>
            </a:pPr>
            <a:endParaRPr lang="en-US" sz="1400" dirty="0" smtClean="0"/>
          </a:p>
          <a:p>
            <a:pPr>
              <a:buFont typeface="Wingdings" pitchFamily="2" charset="2"/>
              <a:buChar char="Ø"/>
            </a:pPr>
            <a:r>
              <a:rPr lang="en-US" sz="1400" dirty="0" smtClean="0"/>
              <a:t> Are </a:t>
            </a:r>
            <a:r>
              <a:rPr lang="en-US" sz="1400" dirty="0" smtClean="0"/>
              <a:t>you satisfied with the compensation you </a:t>
            </a:r>
            <a:r>
              <a:rPr lang="en-US" sz="1400" dirty="0" smtClean="0"/>
              <a:t>receive</a:t>
            </a:r>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pPr>
              <a:buNone/>
            </a:pPr>
            <a:r>
              <a:rPr lang="en-US" sz="1400" b="1" dirty="0" smtClean="0"/>
              <a:t>INTERPRETATION</a:t>
            </a:r>
            <a:r>
              <a:rPr lang="en-US" sz="1400" b="1" dirty="0" smtClean="0"/>
              <a:t>:		</a:t>
            </a:r>
            <a:endParaRPr lang="en-US" sz="1400" b="1" dirty="0" smtClean="0"/>
          </a:p>
          <a:p>
            <a:pPr>
              <a:buNone/>
            </a:pPr>
            <a:r>
              <a:rPr lang="en-US" sz="1400" dirty="0" smtClean="0"/>
              <a:t>    </a:t>
            </a:r>
            <a:r>
              <a:rPr lang="en-US" sz="1400" dirty="0" smtClean="0"/>
              <a:t>From the above figure said the compensation receive is satisfied by the employees.</a:t>
            </a:r>
          </a:p>
          <a:p>
            <a:pPr>
              <a:buNone/>
            </a:pPr>
            <a:endParaRPr lang="en-US" sz="1400" dirty="0" smtClean="0"/>
          </a:p>
          <a:p>
            <a:pPr>
              <a:buNone/>
            </a:pPr>
            <a:endParaRPr lang="en-US" dirty="0"/>
          </a:p>
        </p:txBody>
      </p:sp>
      <p:graphicFrame>
        <p:nvGraphicFramePr>
          <p:cNvPr id="4" name="Table 3"/>
          <p:cNvGraphicFramePr>
            <a:graphicFrameLocks noGrp="1"/>
          </p:cNvGraphicFramePr>
          <p:nvPr/>
        </p:nvGraphicFramePr>
        <p:xfrm>
          <a:off x="990600" y="3276600"/>
          <a:ext cx="3429000" cy="1609344"/>
        </p:xfrm>
        <a:graphic>
          <a:graphicData uri="http://schemas.openxmlformats.org/drawingml/2006/table">
            <a:tbl>
              <a:tblPr firstRow="1" bandRow="1">
                <a:tableStyleId>{5C22544A-7EE6-4342-B048-85BDC9FD1C3A}</a:tableStyleId>
              </a:tblPr>
              <a:tblGrid>
                <a:gridCol w="1143000"/>
                <a:gridCol w="1143000"/>
                <a:gridCol w="1143000"/>
              </a:tblGrid>
              <a:tr h="304800">
                <a:tc>
                  <a:txBody>
                    <a:bodyPr/>
                    <a:lstStyle/>
                    <a:p>
                      <a:pPr>
                        <a:lnSpc>
                          <a:spcPct val="115000"/>
                        </a:lnSpc>
                        <a:spcAft>
                          <a:spcPts val="0"/>
                        </a:spcAft>
                        <a:tabLst>
                          <a:tab pos="939800" algn="ctr"/>
                        </a:tabLst>
                      </a:pPr>
                      <a:r>
                        <a:rPr lang="en-US" sz="1200" dirty="0">
                          <a:latin typeface="Times New Roman"/>
                          <a:ea typeface="Times New Roman"/>
                          <a:cs typeface="Times New Roman"/>
                        </a:rPr>
                        <a:t>Options	</a:t>
                      </a:r>
                      <a:endParaRPr lang="en-US" sz="1100" dirty="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No of respondents</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Percentage</a:t>
                      </a:r>
                      <a:endParaRPr lang="en-US" sz="1100">
                        <a:latin typeface="Calibri"/>
                        <a:ea typeface="Times New Roman"/>
                        <a:cs typeface="Times New Roman"/>
                      </a:endParaRPr>
                    </a:p>
                  </a:txBody>
                  <a:tcPr marL="68580" marR="68580" marT="0" marB="0"/>
                </a:tc>
              </a:tr>
              <a:tr h="396240">
                <a:tc>
                  <a:txBody>
                    <a:bodyPr/>
                    <a:lstStyle/>
                    <a:p>
                      <a:pPr>
                        <a:lnSpc>
                          <a:spcPct val="115000"/>
                        </a:lnSpc>
                        <a:spcAft>
                          <a:spcPts val="0"/>
                        </a:spcAft>
                      </a:pPr>
                      <a:r>
                        <a:rPr lang="en-US" sz="1200">
                          <a:latin typeface="Times New Roman"/>
                          <a:ea typeface="Times New Roman"/>
                          <a:cs typeface="Times New Roman"/>
                        </a:rPr>
                        <a:t>Yes</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45</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90</a:t>
                      </a:r>
                      <a:endParaRPr lang="en-US" sz="1100">
                        <a:latin typeface="Calibri"/>
                        <a:ea typeface="Times New Roman"/>
                        <a:cs typeface="Times New Roman"/>
                      </a:endParaRPr>
                    </a:p>
                  </a:txBody>
                  <a:tcPr marL="68580" marR="68580" marT="0" marB="0"/>
                </a:tc>
              </a:tr>
              <a:tr h="396240">
                <a:tc>
                  <a:txBody>
                    <a:bodyPr/>
                    <a:lstStyle/>
                    <a:p>
                      <a:pPr>
                        <a:lnSpc>
                          <a:spcPct val="115000"/>
                        </a:lnSpc>
                        <a:spcAft>
                          <a:spcPts val="0"/>
                        </a:spcAft>
                      </a:pPr>
                      <a:r>
                        <a:rPr lang="en-US" sz="1200">
                          <a:latin typeface="Times New Roman"/>
                          <a:ea typeface="Times New Roman"/>
                          <a:cs typeface="Times New Roman"/>
                        </a:rPr>
                        <a:t>No</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5</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10</a:t>
                      </a:r>
                      <a:endParaRPr lang="en-US" sz="1100">
                        <a:latin typeface="Calibri"/>
                        <a:ea typeface="Times New Roman"/>
                        <a:cs typeface="Times New Roman"/>
                      </a:endParaRPr>
                    </a:p>
                  </a:txBody>
                  <a:tcPr marL="68580" marR="68580" marT="0" marB="0"/>
                </a:tc>
              </a:tr>
              <a:tr h="396240">
                <a:tc>
                  <a:txBody>
                    <a:bodyPr/>
                    <a:lstStyle/>
                    <a:p>
                      <a:pPr>
                        <a:lnSpc>
                          <a:spcPct val="115000"/>
                        </a:lnSpc>
                        <a:spcAft>
                          <a:spcPts val="0"/>
                        </a:spcAft>
                      </a:pPr>
                      <a:r>
                        <a:rPr lang="en-US" sz="1200" dirty="0">
                          <a:latin typeface="Times New Roman"/>
                          <a:ea typeface="Times New Roman"/>
                          <a:cs typeface="Times New Roman"/>
                        </a:rPr>
                        <a:t>Total</a:t>
                      </a:r>
                      <a:endParaRPr lang="en-US" sz="1100" dirty="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50</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dirty="0">
                          <a:latin typeface="Times New Roman"/>
                          <a:ea typeface="Times New Roman"/>
                          <a:cs typeface="Times New Roman"/>
                        </a:rPr>
                        <a:t>100</a:t>
                      </a:r>
                      <a:endParaRPr lang="en-US" sz="1100" dirty="0">
                        <a:latin typeface="Calibri"/>
                        <a:ea typeface="Times New Roman"/>
                        <a:cs typeface="Times New Roman"/>
                      </a:endParaRPr>
                    </a:p>
                  </a:txBody>
                  <a:tcPr marL="68580" marR="68580" marT="0" marB="0"/>
                </a:tc>
              </a:tr>
            </a:tbl>
          </a:graphicData>
        </a:graphic>
      </p:graphicFrame>
      <p:graphicFrame>
        <p:nvGraphicFramePr>
          <p:cNvPr id="5" name="Chart 4"/>
          <p:cNvGraphicFramePr/>
          <p:nvPr/>
        </p:nvGraphicFramePr>
        <p:xfrm>
          <a:off x="5029200" y="2667000"/>
          <a:ext cx="3200400" cy="2514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342900" indent="-342900">
              <a:buFont typeface="Wingdings" pitchFamily="2" charset="2"/>
              <a:buChar char="Ø"/>
            </a:pPr>
            <a:r>
              <a:rPr lang="en-US" sz="1400" dirty="0" smtClean="0"/>
              <a:t>what do you think that </a:t>
            </a:r>
            <a:r>
              <a:rPr lang="en-US" sz="1400" dirty="0" err="1" smtClean="0"/>
              <a:t>Bharathi</a:t>
            </a:r>
            <a:r>
              <a:rPr lang="en-US" sz="1400" dirty="0" smtClean="0"/>
              <a:t> cements is providing better compensation package to the employees</a:t>
            </a:r>
            <a:r>
              <a:rPr lang="en-US" sz="1400" dirty="0" smtClean="0"/>
              <a:t>.</a:t>
            </a:r>
          </a:p>
          <a:p>
            <a:pPr>
              <a:buNone/>
            </a:pPr>
            <a:endParaRPr lang="en-US" sz="1400"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sz="1400" dirty="0" smtClean="0"/>
          </a:p>
          <a:p>
            <a:pPr>
              <a:buNone/>
            </a:pPr>
            <a:endParaRPr lang="en-US" sz="1400" dirty="0" smtClean="0"/>
          </a:p>
          <a:p>
            <a:pPr>
              <a:buNone/>
            </a:pPr>
            <a:r>
              <a:rPr lang="en-US" sz="1400" b="1" dirty="0" smtClean="0"/>
              <a:t>INTERPRETATION</a:t>
            </a:r>
            <a:r>
              <a:rPr lang="en-US" sz="1400" dirty="0" smtClean="0"/>
              <a:t>:		</a:t>
            </a:r>
          </a:p>
          <a:p>
            <a:pPr>
              <a:buNone/>
            </a:pPr>
            <a:r>
              <a:rPr lang="en-US" sz="1400" dirty="0" smtClean="0"/>
              <a:t>      </a:t>
            </a:r>
            <a:r>
              <a:rPr lang="en-US" sz="1400" dirty="0" smtClean="0"/>
              <a:t> </a:t>
            </a:r>
            <a:r>
              <a:rPr lang="en-US" sz="1400" dirty="0" smtClean="0"/>
              <a:t>From the above figure said that 90%  employees are said better compensation package to the employees.</a:t>
            </a:r>
          </a:p>
          <a:p>
            <a:pPr>
              <a:buNone/>
            </a:pPr>
            <a:endParaRPr lang="en-US" dirty="0"/>
          </a:p>
        </p:txBody>
      </p:sp>
      <p:graphicFrame>
        <p:nvGraphicFramePr>
          <p:cNvPr id="4" name="Table 3"/>
          <p:cNvGraphicFramePr>
            <a:graphicFrameLocks noGrp="1"/>
          </p:cNvGraphicFramePr>
          <p:nvPr/>
        </p:nvGraphicFramePr>
        <p:xfrm>
          <a:off x="609600" y="2819400"/>
          <a:ext cx="3886200" cy="1813560"/>
        </p:xfrm>
        <a:graphic>
          <a:graphicData uri="http://schemas.openxmlformats.org/drawingml/2006/table">
            <a:tbl>
              <a:tblPr firstRow="1" bandRow="1">
                <a:tableStyleId>{5C22544A-7EE6-4342-B048-85BDC9FD1C3A}</a:tableStyleId>
              </a:tblPr>
              <a:tblGrid>
                <a:gridCol w="1295400"/>
                <a:gridCol w="1295400"/>
                <a:gridCol w="1295400"/>
              </a:tblGrid>
              <a:tr h="453390">
                <a:tc>
                  <a:txBody>
                    <a:bodyPr/>
                    <a:lstStyle/>
                    <a:p>
                      <a:pPr>
                        <a:lnSpc>
                          <a:spcPct val="115000"/>
                        </a:lnSpc>
                        <a:spcAft>
                          <a:spcPts val="0"/>
                        </a:spcAft>
                      </a:pPr>
                      <a:r>
                        <a:rPr lang="en-US" sz="1200" dirty="0">
                          <a:latin typeface="Times New Roman"/>
                          <a:ea typeface="Times New Roman"/>
                          <a:cs typeface="Times New Roman"/>
                        </a:rPr>
                        <a:t>Options</a:t>
                      </a:r>
                      <a:endParaRPr lang="en-US" sz="1100" dirty="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No of respondents</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Percentage</a:t>
                      </a:r>
                      <a:endParaRPr lang="en-US" sz="1100">
                        <a:latin typeface="Calibri"/>
                        <a:ea typeface="Times New Roman"/>
                        <a:cs typeface="Times New Roman"/>
                      </a:endParaRPr>
                    </a:p>
                  </a:txBody>
                  <a:tcPr marL="68580" marR="68580" marT="0" marB="0"/>
                </a:tc>
              </a:tr>
              <a:tr h="453390">
                <a:tc>
                  <a:txBody>
                    <a:bodyPr/>
                    <a:lstStyle/>
                    <a:p>
                      <a:pPr>
                        <a:lnSpc>
                          <a:spcPct val="115000"/>
                        </a:lnSpc>
                        <a:spcAft>
                          <a:spcPts val="0"/>
                        </a:spcAft>
                      </a:pPr>
                      <a:r>
                        <a:rPr lang="en-US" sz="1200">
                          <a:latin typeface="Times New Roman"/>
                          <a:ea typeface="Times New Roman"/>
                          <a:cs typeface="Times New Roman"/>
                        </a:rPr>
                        <a:t>Yes</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45</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90</a:t>
                      </a:r>
                      <a:endParaRPr lang="en-US" sz="1100">
                        <a:latin typeface="Calibri"/>
                        <a:ea typeface="Times New Roman"/>
                        <a:cs typeface="Times New Roman"/>
                      </a:endParaRPr>
                    </a:p>
                  </a:txBody>
                  <a:tcPr marL="68580" marR="68580" marT="0" marB="0"/>
                </a:tc>
              </a:tr>
              <a:tr h="453390">
                <a:tc>
                  <a:txBody>
                    <a:bodyPr/>
                    <a:lstStyle/>
                    <a:p>
                      <a:pPr>
                        <a:lnSpc>
                          <a:spcPct val="115000"/>
                        </a:lnSpc>
                        <a:spcAft>
                          <a:spcPts val="0"/>
                        </a:spcAft>
                      </a:pPr>
                      <a:r>
                        <a:rPr lang="en-US" sz="1200">
                          <a:latin typeface="Times New Roman"/>
                          <a:ea typeface="Times New Roman"/>
                          <a:cs typeface="Times New Roman"/>
                        </a:rPr>
                        <a:t>No</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5</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10</a:t>
                      </a:r>
                      <a:endParaRPr lang="en-US" sz="1100">
                        <a:latin typeface="Calibri"/>
                        <a:ea typeface="Times New Roman"/>
                        <a:cs typeface="Times New Roman"/>
                      </a:endParaRPr>
                    </a:p>
                  </a:txBody>
                  <a:tcPr marL="68580" marR="68580" marT="0" marB="0"/>
                </a:tc>
              </a:tr>
              <a:tr h="453390">
                <a:tc>
                  <a:txBody>
                    <a:bodyPr/>
                    <a:lstStyle/>
                    <a:p>
                      <a:pPr>
                        <a:lnSpc>
                          <a:spcPct val="115000"/>
                        </a:lnSpc>
                        <a:spcAft>
                          <a:spcPts val="0"/>
                        </a:spcAft>
                      </a:pPr>
                      <a:r>
                        <a:rPr lang="en-US" sz="1200" dirty="0">
                          <a:latin typeface="Times New Roman"/>
                          <a:ea typeface="Times New Roman"/>
                          <a:cs typeface="Times New Roman"/>
                        </a:rPr>
                        <a:t>Total</a:t>
                      </a:r>
                      <a:endParaRPr lang="en-US" sz="1100" dirty="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50</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dirty="0">
                          <a:latin typeface="Times New Roman"/>
                          <a:ea typeface="Times New Roman"/>
                          <a:cs typeface="Times New Roman"/>
                        </a:rPr>
                        <a:t>100</a:t>
                      </a:r>
                      <a:endParaRPr lang="en-US" sz="1100" dirty="0">
                        <a:latin typeface="Calibri"/>
                        <a:ea typeface="Times New Roman"/>
                        <a:cs typeface="Times New Roman"/>
                      </a:endParaRPr>
                    </a:p>
                  </a:txBody>
                  <a:tcPr marL="68580" marR="68580" marT="0" marB="0"/>
                </a:tc>
              </a:tr>
            </a:tbl>
          </a:graphicData>
        </a:graphic>
      </p:graphicFrame>
      <p:graphicFrame>
        <p:nvGraphicFramePr>
          <p:cNvPr id="5" name="Chart 4"/>
          <p:cNvGraphicFramePr/>
          <p:nvPr/>
        </p:nvGraphicFramePr>
        <p:xfrm>
          <a:off x="4953000" y="2438400"/>
          <a:ext cx="28956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sz="1800" b="1" dirty="0" smtClean="0"/>
              <a:t>OBJECTIVE:3  </a:t>
            </a:r>
            <a:r>
              <a:rPr lang="en-US" sz="1400" b="1" dirty="0" smtClean="0"/>
              <a:t>A </a:t>
            </a:r>
            <a:r>
              <a:rPr lang="en-US" sz="1400" b="1" dirty="0" smtClean="0"/>
              <a:t>comparative study of the compensation management strategies. </a:t>
            </a:r>
            <a:endParaRPr lang="en-US" sz="1400" dirty="0" smtClean="0"/>
          </a:p>
          <a:p>
            <a:pPr>
              <a:buNone/>
            </a:pPr>
            <a:r>
              <a:rPr lang="en-US" sz="1400" dirty="0" smtClean="0"/>
              <a:t>Is </a:t>
            </a:r>
            <a:r>
              <a:rPr lang="en-US" sz="1400" dirty="0" smtClean="0"/>
              <a:t>there any procedure of receiving formal feedback by employees on company policies ,compensation benefits, &amp; </a:t>
            </a:r>
            <a:r>
              <a:rPr lang="en-US" sz="1400" dirty="0" err="1" smtClean="0"/>
              <a:t>employes</a:t>
            </a:r>
            <a:r>
              <a:rPr lang="en-US" sz="1400" dirty="0" smtClean="0"/>
              <a:t> </a:t>
            </a:r>
            <a:r>
              <a:rPr lang="en-US" sz="1400" dirty="0" smtClean="0"/>
              <a:t>attitudes</a:t>
            </a:r>
          </a:p>
          <a:p>
            <a:pPr>
              <a:buNone/>
            </a:pPr>
            <a:endParaRPr lang="en-US" sz="1400" b="1"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pPr>
              <a:buNone/>
            </a:pPr>
            <a:endParaRPr lang="en-US" sz="1400" dirty="0" smtClean="0"/>
          </a:p>
          <a:p>
            <a:endParaRPr lang="en-US" sz="1400" dirty="0" smtClean="0"/>
          </a:p>
          <a:p>
            <a:pPr>
              <a:buNone/>
            </a:pPr>
            <a:endParaRPr lang="en-US" sz="1400" dirty="0" smtClean="0"/>
          </a:p>
          <a:p>
            <a:pPr>
              <a:buNone/>
            </a:pPr>
            <a:endParaRPr lang="en-US" sz="1400" dirty="0" smtClean="0"/>
          </a:p>
          <a:p>
            <a:pPr>
              <a:buNone/>
            </a:pPr>
            <a:endParaRPr lang="en-US" sz="1400" dirty="0" smtClean="0"/>
          </a:p>
          <a:p>
            <a:pPr>
              <a:buNone/>
            </a:pPr>
            <a:r>
              <a:rPr lang="en-US" sz="1400" b="1" dirty="0" smtClean="0"/>
              <a:t>INTERPRETATION</a:t>
            </a:r>
            <a:r>
              <a:rPr lang="en-US" sz="1400" b="1" dirty="0" smtClean="0"/>
              <a:t>:			</a:t>
            </a:r>
          </a:p>
          <a:p>
            <a:pPr>
              <a:buNone/>
            </a:pPr>
            <a:r>
              <a:rPr lang="en-US" sz="1400" dirty="0" smtClean="0"/>
              <a:t>       </a:t>
            </a:r>
            <a:r>
              <a:rPr lang="en-US" sz="1400" dirty="0" smtClean="0"/>
              <a:t>From the above figure said that 50% said that is there any procedure of receiving formal feedback by </a:t>
            </a:r>
            <a:endParaRPr lang="en-US" sz="1400" dirty="0" smtClean="0"/>
          </a:p>
          <a:p>
            <a:pPr>
              <a:buNone/>
            </a:pPr>
            <a:r>
              <a:rPr lang="en-US" sz="1400" dirty="0" smtClean="0"/>
              <a:t>on </a:t>
            </a:r>
            <a:r>
              <a:rPr lang="en-US" sz="1400" dirty="0" smtClean="0"/>
              <a:t>company policies ,compensation benefits, &amp; </a:t>
            </a:r>
            <a:r>
              <a:rPr lang="en-US" sz="1400" dirty="0" err="1" smtClean="0"/>
              <a:t>employes</a:t>
            </a:r>
            <a:r>
              <a:rPr lang="en-US" sz="1400" dirty="0" smtClean="0"/>
              <a:t> attitudes</a:t>
            </a:r>
            <a:endParaRPr lang="en-US" sz="1400" b="1" dirty="0"/>
          </a:p>
        </p:txBody>
      </p:sp>
      <p:graphicFrame>
        <p:nvGraphicFramePr>
          <p:cNvPr id="4" name="Table 3"/>
          <p:cNvGraphicFramePr>
            <a:graphicFrameLocks noGrp="1"/>
          </p:cNvGraphicFramePr>
          <p:nvPr/>
        </p:nvGraphicFramePr>
        <p:xfrm>
          <a:off x="609600" y="3276600"/>
          <a:ext cx="3810000" cy="1552194"/>
        </p:xfrm>
        <a:graphic>
          <a:graphicData uri="http://schemas.openxmlformats.org/drawingml/2006/table">
            <a:tbl>
              <a:tblPr firstRow="1" bandRow="1">
                <a:tableStyleId>{5C22544A-7EE6-4342-B048-85BDC9FD1C3A}</a:tableStyleId>
              </a:tblPr>
              <a:tblGrid>
                <a:gridCol w="1270000"/>
                <a:gridCol w="1270000"/>
                <a:gridCol w="1270000"/>
              </a:tblGrid>
              <a:tr h="377190">
                <a:tc>
                  <a:txBody>
                    <a:bodyPr/>
                    <a:lstStyle/>
                    <a:p>
                      <a:pPr>
                        <a:lnSpc>
                          <a:spcPct val="115000"/>
                        </a:lnSpc>
                        <a:spcAft>
                          <a:spcPts val="0"/>
                        </a:spcAft>
                      </a:pPr>
                      <a:r>
                        <a:rPr lang="en-US" sz="1200" dirty="0">
                          <a:latin typeface="Times New Roman"/>
                          <a:ea typeface="Times New Roman"/>
                          <a:cs typeface="Times New Roman"/>
                        </a:rPr>
                        <a:t>Options</a:t>
                      </a:r>
                      <a:endParaRPr lang="en-US" sz="1100" dirty="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No of respondents</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Percentage</a:t>
                      </a:r>
                      <a:endParaRPr lang="en-US" sz="1100">
                        <a:latin typeface="Calibri"/>
                        <a:ea typeface="Times New Roman"/>
                        <a:cs typeface="Times New Roman"/>
                      </a:endParaRPr>
                    </a:p>
                  </a:txBody>
                  <a:tcPr marL="68580" marR="68580" marT="0" marB="0"/>
                </a:tc>
              </a:tr>
              <a:tr h="377190">
                <a:tc>
                  <a:txBody>
                    <a:bodyPr/>
                    <a:lstStyle/>
                    <a:p>
                      <a:pPr>
                        <a:lnSpc>
                          <a:spcPct val="115000"/>
                        </a:lnSpc>
                        <a:spcAft>
                          <a:spcPts val="0"/>
                        </a:spcAft>
                      </a:pPr>
                      <a:r>
                        <a:rPr lang="en-US" sz="1200">
                          <a:latin typeface="Times New Roman"/>
                          <a:ea typeface="Times New Roman"/>
                          <a:cs typeface="Times New Roman"/>
                        </a:rPr>
                        <a:t>Yes</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25</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50</a:t>
                      </a:r>
                      <a:endParaRPr lang="en-US" sz="1100">
                        <a:latin typeface="Calibri"/>
                        <a:ea typeface="Times New Roman"/>
                        <a:cs typeface="Times New Roman"/>
                      </a:endParaRPr>
                    </a:p>
                  </a:txBody>
                  <a:tcPr marL="68580" marR="68580" marT="0" marB="0"/>
                </a:tc>
              </a:tr>
              <a:tr h="377190">
                <a:tc>
                  <a:txBody>
                    <a:bodyPr/>
                    <a:lstStyle/>
                    <a:p>
                      <a:pPr>
                        <a:lnSpc>
                          <a:spcPct val="115000"/>
                        </a:lnSpc>
                        <a:spcAft>
                          <a:spcPts val="0"/>
                        </a:spcAft>
                      </a:pPr>
                      <a:r>
                        <a:rPr lang="en-US" sz="1200">
                          <a:latin typeface="Times New Roman"/>
                          <a:ea typeface="Times New Roman"/>
                          <a:cs typeface="Times New Roman"/>
                        </a:rPr>
                        <a:t>No</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25</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50</a:t>
                      </a:r>
                      <a:endParaRPr lang="en-US" sz="1100">
                        <a:latin typeface="Calibri"/>
                        <a:ea typeface="Times New Roman"/>
                        <a:cs typeface="Times New Roman"/>
                      </a:endParaRPr>
                    </a:p>
                  </a:txBody>
                  <a:tcPr marL="68580" marR="68580" marT="0" marB="0"/>
                </a:tc>
              </a:tr>
              <a:tr h="377190">
                <a:tc>
                  <a:txBody>
                    <a:bodyPr/>
                    <a:lstStyle/>
                    <a:p>
                      <a:pPr>
                        <a:lnSpc>
                          <a:spcPct val="115000"/>
                        </a:lnSpc>
                        <a:spcAft>
                          <a:spcPts val="0"/>
                        </a:spcAft>
                      </a:pPr>
                      <a:r>
                        <a:rPr lang="en-US" sz="1200">
                          <a:latin typeface="Times New Roman"/>
                          <a:ea typeface="Times New Roman"/>
                          <a:cs typeface="Times New Roman"/>
                        </a:rPr>
                        <a:t>Total</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50</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dirty="0">
                          <a:latin typeface="Times New Roman"/>
                          <a:ea typeface="Times New Roman"/>
                          <a:cs typeface="Times New Roman"/>
                        </a:rPr>
                        <a:t>100</a:t>
                      </a:r>
                      <a:endParaRPr lang="en-US" sz="1100" dirty="0">
                        <a:latin typeface="Calibri"/>
                        <a:ea typeface="Times New Roman"/>
                        <a:cs typeface="Times New Roman"/>
                      </a:endParaRPr>
                    </a:p>
                  </a:txBody>
                  <a:tcPr marL="68580" marR="68580" marT="0" marB="0"/>
                </a:tc>
              </a:tr>
            </a:tbl>
          </a:graphicData>
        </a:graphic>
      </p:graphicFrame>
      <p:graphicFrame>
        <p:nvGraphicFramePr>
          <p:cNvPr id="5" name="Chart 4"/>
          <p:cNvGraphicFramePr/>
          <p:nvPr/>
        </p:nvGraphicFramePr>
        <p:xfrm>
          <a:off x="4724400" y="2819400"/>
          <a:ext cx="35814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Ø"/>
            </a:pPr>
            <a:r>
              <a:rPr lang="en-US" sz="1400" b="1" dirty="0" smtClean="0"/>
              <a:t>Is your organization employees receive effective performance </a:t>
            </a:r>
            <a:r>
              <a:rPr lang="en-US" sz="1400" b="1" dirty="0" smtClean="0"/>
              <a:t>appraisal</a:t>
            </a:r>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r>
              <a:rPr lang="en-US" sz="1400" b="1" dirty="0" smtClean="0"/>
              <a:t>INTERPRETATION</a:t>
            </a:r>
            <a:r>
              <a:rPr lang="en-US" sz="1400" dirty="0" smtClean="0"/>
              <a:t>:			</a:t>
            </a:r>
          </a:p>
          <a:p>
            <a:pPr>
              <a:buNone/>
            </a:pPr>
            <a:r>
              <a:rPr lang="en-US" sz="1400" dirty="0" smtClean="0"/>
              <a:t>           From the above figure said that 90% employees receive effective performance appraisal.</a:t>
            </a:r>
          </a:p>
          <a:p>
            <a:pPr>
              <a:buNone/>
            </a:pPr>
            <a:endParaRPr lang="en-US" sz="1400" b="1" dirty="0" smtClean="0"/>
          </a:p>
          <a:p>
            <a:pPr>
              <a:buNone/>
            </a:pPr>
            <a:endParaRPr lang="en-US" dirty="0"/>
          </a:p>
        </p:txBody>
      </p:sp>
      <p:graphicFrame>
        <p:nvGraphicFramePr>
          <p:cNvPr id="4" name="Table 3"/>
          <p:cNvGraphicFramePr>
            <a:graphicFrameLocks noGrp="1"/>
          </p:cNvGraphicFramePr>
          <p:nvPr/>
        </p:nvGraphicFramePr>
        <p:xfrm>
          <a:off x="457200" y="2743200"/>
          <a:ext cx="4038600" cy="1483360"/>
        </p:xfrm>
        <a:graphic>
          <a:graphicData uri="http://schemas.openxmlformats.org/drawingml/2006/table">
            <a:tbl>
              <a:tblPr firstRow="1" bandRow="1">
                <a:tableStyleId>{5C22544A-7EE6-4342-B048-85BDC9FD1C3A}</a:tableStyleId>
              </a:tblPr>
              <a:tblGrid>
                <a:gridCol w="1346200"/>
                <a:gridCol w="1346200"/>
                <a:gridCol w="1346200"/>
              </a:tblGrid>
              <a:tr h="370840">
                <a:tc>
                  <a:txBody>
                    <a:bodyPr/>
                    <a:lstStyle/>
                    <a:p>
                      <a:pPr>
                        <a:lnSpc>
                          <a:spcPct val="115000"/>
                        </a:lnSpc>
                        <a:spcAft>
                          <a:spcPts val="0"/>
                        </a:spcAft>
                      </a:pPr>
                      <a:r>
                        <a:rPr lang="en-US" sz="1200" dirty="0">
                          <a:latin typeface="Times New Roman"/>
                          <a:ea typeface="Times New Roman"/>
                          <a:cs typeface="Times New Roman"/>
                        </a:rPr>
                        <a:t>Options</a:t>
                      </a:r>
                      <a:endParaRPr lang="en-US" sz="1100" dirty="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No of respondents</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Percentage</a:t>
                      </a:r>
                      <a:endParaRPr lang="en-US" sz="1100">
                        <a:latin typeface="Calibri"/>
                        <a:ea typeface="Times New Roman"/>
                        <a:cs typeface="Times New Roman"/>
                      </a:endParaRPr>
                    </a:p>
                  </a:txBody>
                  <a:tcPr marL="68580" marR="68580" marT="0" marB="0"/>
                </a:tc>
              </a:tr>
              <a:tr h="370840">
                <a:tc>
                  <a:txBody>
                    <a:bodyPr/>
                    <a:lstStyle/>
                    <a:p>
                      <a:pPr>
                        <a:lnSpc>
                          <a:spcPct val="115000"/>
                        </a:lnSpc>
                        <a:spcAft>
                          <a:spcPts val="0"/>
                        </a:spcAft>
                      </a:pPr>
                      <a:r>
                        <a:rPr lang="en-US" sz="1200">
                          <a:latin typeface="Times New Roman"/>
                          <a:ea typeface="Times New Roman"/>
                          <a:cs typeface="Times New Roman"/>
                        </a:rPr>
                        <a:t>Yes</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45</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90</a:t>
                      </a:r>
                      <a:endParaRPr lang="en-US" sz="1100">
                        <a:latin typeface="Calibri"/>
                        <a:ea typeface="Times New Roman"/>
                        <a:cs typeface="Times New Roman"/>
                      </a:endParaRPr>
                    </a:p>
                  </a:txBody>
                  <a:tcPr marL="68580" marR="68580" marT="0" marB="0"/>
                </a:tc>
              </a:tr>
              <a:tr h="370840">
                <a:tc>
                  <a:txBody>
                    <a:bodyPr/>
                    <a:lstStyle/>
                    <a:p>
                      <a:pPr>
                        <a:lnSpc>
                          <a:spcPct val="115000"/>
                        </a:lnSpc>
                        <a:spcAft>
                          <a:spcPts val="0"/>
                        </a:spcAft>
                      </a:pPr>
                      <a:r>
                        <a:rPr lang="en-US" sz="1200">
                          <a:latin typeface="Times New Roman"/>
                          <a:ea typeface="Times New Roman"/>
                          <a:cs typeface="Times New Roman"/>
                        </a:rPr>
                        <a:t>No</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5</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10</a:t>
                      </a:r>
                      <a:endParaRPr lang="en-US" sz="1100">
                        <a:latin typeface="Calibri"/>
                        <a:ea typeface="Times New Roman"/>
                        <a:cs typeface="Times New Roman"/>
                      </a:endParaRPr>
                    </a:p>
                  </a:txBody>
                  <a:tcPr marL="68580" marR="68580" marT="0" marB="0"/>
                </a:tc>
              </a:tr>
              <a:tr h="370840">
                <a:tc>
                  <a:txBody>
                    <a:bodyPr/>
                    <a:lstStyle/>
                    <a:p>
                      <a:pPr>
                        <a:lnSpc>
                          <a:spcPct val="115000"/>
                        </a:lnSpc>
                        <a:spcAft>
                          <a:spcPts val="0"/>
                        </a:spcAft>
                      </a:pPr>
                      <a:r>
                        <a:rPr lang="en-US" sz="1200" dirty="0">
                          <a:latin typeface="Times New Roman"/>
                          <a:ea typeface="Times New Roman"/>
                          <a:cs typeface="Times New Roman"/>
                        </a:rPr>
                        <a:t>Total</a:t>
                      </a:r>
                      <a:endParaRPr lang="en-US" sz="1100" dirty="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50</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dirty="0">
                          <a:latin typeface="Times New Roman"/>
                          <a:ea typeface="Times New Roman"/>
                          <a:cs typeface="Times New Roman"/>
                        </a:rPr>
                        <a:t>100</a:t>
                      </a:r>
                      <a:endParaRPr lang="en-US" sz="1100" dirty="0">
                        <a:latin typeface="Calibri"/>
                        <a:ea typeface="Times New Roman"/>
                        <a:cs typeface="Times New Roman"/>
                      </a:endParaRPr>
                    </a:p>
                  </a:txBody>
                  <a:tcPr marL="68580" marR="68580" marT="0" marB="0"/>
                </a:tc>
              </a:tr>
            </a:tbl>
          </a:graphicData>
        </a:graphic>
      </p:graphicFrame>
      <p:graphicFrame>
        <p:nvGraphicFramePr>
          <p:cNvPr id="5" name="Chart 4"/>
          <p:cNvGraphicFramePr/>
          <p:nvPr/>
        </p:nvGraphicFramePr>
        <p:xfrm>
          <a:off x="4953000" y="2590800"/>
          <a:ext cx="3429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FINDINGS</a:t>
            </a:r>
            <a:endParaRPr lang="en-US" b="1" dirty="0"/>
          </a:p>
        </p:txBody>
      </p:sp>
      <p:sp>
        <p:nvSpPr>
          <p:cNvPr id="3" name="Content Placeholder 2"/>
          <p:cNvSpPr>
            <a:spLocks noGrp="1"/>
          </p:cNvSpPr>
          <p:nvPr>
            <p:ph idx="1"/>
          </p:nvPr>
        </p:nvSpPr>
        <p:spPr/>
        <p:txBody>
          <a:bodyPr>
            <a:normAutofit/>
          </a:bodyPr>
          <a:lstStyle/>
          <a:p>
            <a:pPr>
              <a:buNone/>
            </a:pPr>
            <a:endParaRPr lang="en-US" sz="2000" i="1" dirty="0" smtClean="0"/>
          </a:p>
          <a:p>
            <a:pPr lvl="0"/>
            <a:r>
              <a:rPr lang="en-US" sz="2000" i="1" dirty="0" smtClean="0"/>
              <a:t>The compensation management policy is good in </a:t>
            </a:r>
            <a:r>
              <a:rPr lang="en-US" sz="2000" i="1" dirty="0" err="1" smtClean="0"/>
              <a:t>bharathi</a:t>
            </a:r>
            <a:r>
              <a:rPr lang="en-US" sz="2000" i="1" dirty="0" smtClean="0"/>
              <a:t> cements.</a:t>
            </a:r>
          </a:p>
          <a:p>
            <a:pPr lvl="0"/>
            <a:r>
              <a:rPr lang="en-US" sz="2000" i="1" dirty="0" smtClean="0"/>
              <a:t>The employees of the organization is satisfactory to the employees</a:t>
            </a:r>
          </a:p>
          <a:p>
            <a:pPr lvl="0"/>
            <a:r>
              <a:rPr lang="en-US" sz="2000" i="1" dirty="0" smtClean="0"/>
              <a:t>The employees are motivated because of the environment of the organization</a:t>
            </a:r>
          </a:p>
          <a:p>
            <a:pPr lvl="0"/>
            <a:r>
              <a:rPr lang="en-US" sz="2000" i="1" dirty="0" smtClean="0"/>
              <a:t>The products of </a:t>
            </a:r>
            <a:r>
              <a:rPr lang="en-US" sz="2000" i="1" dirty="0" err="1" smtClean="0"/>
              <a:t>bharathi</a:t>
            </a:r>
            <a:r>
              <a:rPr lang="en-US" sz="2000" i="1" dirty="0" smtClean="0"/>
              <a:t> cements have good credibility in the region</a:t>
            </a:r>
            <a:r>
              <a:rPr lang="en-US" sz="2000" i="1" dirty="0" smtClean="0"/>
              <a:t>.</a:t>
            </a:r>
            <a:r>
              <a:rPr lang="en-US" sz="2000" i="1" dirty="0" smtClean="0"/>
              <a:t> </a:t>
            </a:r>
          </a:p>
          <a:p>
            <a:pPr>
              <a:buNone/>
            </a:pPr>
            <a:endParaRPr lang="en-US" sz="2000" i="1" dirty="0" smtClean="0"/>
          </a:p>
          <a:p>
            <a:pPr>
              <a:buNone/>
            </a:pPr>
            <a:endParaRPr lang="en-US" sz="2000"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SUGGESTIONS</a:t>
            </a:r>
            <a:endParaRPr lang="en-US" b="1" i="1" dirty="0"/>
          </a:p>
        </p:txBody>
      </p:sp>
      <p:sp>
        <p:nvSpPr>
          <p:cNvPr id="3" name="Content Placeholder 2"/>
          <p:cNvSpPr>
            <a:spLocks noGrp="1"/>
          </p:cNvSpPr>
          <p:nvPr>
            <p:ph idx="1"/>
          </p:nvPr>
        </p:nvSpPr>
        <p:spPr/>
        <p:txBody>
          <a:bodyPr>
            <a:normAutofit/>
          </a:bodyPr>
          <a:lstStyle/>
          <a:p>
            <a:pPr lvl="0"/>
            <a:r>
              <a:rPr lang="en-US" sz="2000" i="1" dirty="0" smtClean="0"/>
              <a:t>The company provides good compensation to the employees for the improvement of the organization and well working of the employees it is better to improve more compensation or rewards for the employees for better working in the organization.</a:t>
            </a:r>
          </a:p>
          <a:p>
            <a:pPr lvl="0"/>
            <a:r>
              <a:rPr lang="en-US" sz="2000" i="1" dirty="0" smtClean="0"/>
              <a:t>The company provides compensation management to the employees based on their categories and give compensation for the employees for their work based on their work and position their compensation is fixed and not only position &amp; category wise compensation it is better to give based on talent &amp; hard work.</a:t>
            </a:r>
          </a:p>
          <a:p>
            <a:pPr>
              <a:buNone/>
            </a:pPr>
            <a:r>
              <a:rPr lang="en-US" sz="2000" i="1" dirty="0" smtClean="0"/>
              <a:t>   </a:t>
            </a:r>
            <a:endParaRPr lang="en-US" sz="2000" i="1" dirty="0" smtClean="0"/>
          </a:p>
          <a:p>
            <a:pPr>
              <a:buNone/>
            </a:pPr>
            <a:endParaRPr lang="en-US" sz="2000"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 CONCLUSION</a:t>
            </a:r>
            <a:endParaRPr lang="en-US" dirty="0"/>
          </a:p>
        </p:txBody>
      </p:sp>
      <p:sp>
        <p:nvSpPr>
          <p:cNvPr id="3" name="Content Placeholder 2"/>
          <p:cNvSpPr>
            <a:spLocks noGrp="1"/>
          </p:cNvSpPr>
          <p:nvPr>
            <p:ph idx="1"/>
          </p:nvPr>
        </p:nvSpPr>
        <p:spPr/>
        <p:txBody>
          <a:bodyPr>
            <a:normAutofit/>
          </a:bodyPr>
          <a:lstStyle/>
          <a:p>
            <a:pPr>
              <a:buNone/>
            </a:pPr>
            <a:r>
              <a:rPr lang="en-US" sz="2000" i="1" dirty="0" smtClean="0"/>
              <a:t>         Most </a:t>
            </a:r>
            <a:r>
              <a:rPr lang="en-US" sz="2000" i="1" dirty="0" smtClean="0"/>
              <a:t>of the employees believe that compensation plays an important role in the performance of the person. Most of the employees expect to be motivated to perform better and get good productivity by the compensation.</a:t>
            </a:r>
          </a:p>
          <a:p>
            <a:pPr>
              <a:buNone/>
            </a:pPr>
            <a:r>
              <a:rPr lang="en-US" sz="2000" i="1" dirty="0" smtClean="0"/>
              <a:t>         Finally </a:t>
            </a:r>
            <a:r>
              <a:rPr lang="en-US" sz="2000" i="1" dirty="0" smtClean="0"/>
              <a:t>I conclude that the management may adopt better compensation and give personal appreciation for the work done by the employees and give incentives-based on their performance to increase productivity, efficiency and confidence of employees.</a:t>
            </a:r>
          </a:p>
          <a:p>
            <a:pPr>
              <a:buNone/>
            </a:pPr>
            <a:endParaRPr lang="en-US" sz="2000"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endParaRPr lang="en-US" sz="6000" b="1" i="1" dirty="0" smtClean="0">
              <a:solidFill>
                <a:srgbClr val="00FF00"/>
              </a:solidFill>
              <a:latin typeface="Algerian" pitchFamily="82" charset="0"/>
              <a:cs typeface="Arial" pitchFamily="34" charset="0"/>
            </a:endParaRPr>
          </a:p>
          <a:p>
            <a:pPr algn="ctr">
              <a:buNone/>
            </a:pPr>
            <a:r>
              <a:rPr lang="en-US" sz="6000" b="1" i="1" dirty="0" smtClean="0">
                <a:solidFill>
                  <a:srgbClr val="00FF00"/>
                </a:solidFill>
                <a:latin typeface="Algerian" pitchFamily="82" charset="0"/>
                <a:cs typeface="Arial" pitchFamily="34" charset="0"/>
              </a:rPr>
              <a:t>THANK YOU</a:t>
            </a:r>
            <a:endParaRPr lang="en-US" sz="6000" b="1" i="1" dirty="0">
              <a:solidFill>
                <a:srgbClr val="00FF00"/>
              </a:solidFill>
              <a:latin typeface="Algerian" pitchFamily="82"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FF0000"/>
                </a:solidFill>
              </a:rPr>
              <a:t>INTRODUCTION</a:t>
            </a:r>
            <a:endParaRPr lang="en-US" b="1" i="1" dirty="0">
              <a:solidFill>
                <a:srgbClr val="FF0000"/>
              </a:solidFill>
            </a:endParaRPr>
          </a:p>
        </p:txBody>
      </p:sp>
      <p:sp>
        <p:nvSpPr>
          <p:cNvPr id="3" name="Content Placeholder 2"/>
          <p:cNvSpPr>
            <a:spLocks noGrp="1"/>
          </p:cNvSpPr>
          <p:nvPr>
            <p:ph idx="1"/>
          </p:nvPr>
        </p:nvSpPr>
        <p:spPr/>
        <p:txBody>
          <a:bodyPr/>
          <a:lstStyle/>
          <a:p>
            <a:pPr>
              <a:buNone/>
            </a:pPr>
            <a:r>
              <a:rPr lang="en-US" sz="2000" i="1" dirty="0" smtClean="0"/>
              <a:t>	     Compensation </a:t>
            </a:r>
            <a:r>
              <a:rPr lang="en-US" sz="2000" i="1" dirty="0" smtClean="0"/>
              <a:t>management has become one of the issues both for employees and employers around the world due to its importance. Naturally, employees want to get more remuneration for their work as where employers want to pay as minimum as they can. So regarding  the compensation there is a conflict between employees and employers in many of the organizations.</a:t>
            </a:r>
            <a:endParaRPr lang="en-US" sz="2000" b="1" i="1"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Direct </a:t>
            </a:r>
            <a:r>
              <a:rPr lang="en-US" b="1" i="1" dirty="0" smtClean="0"/>
              <a:t>Compensation</a:t>
            </a:r>
            <a:endParaRPr lang="en-US" b="1" i="1" dirty="0" smtClean="0"/>
          </a:p>
        </p:txBody>
      </p:sp>
      <p:sp>
        <p:nvSpPr>
          <p:cNvPr id="3" name="Content Placeholder 2"/>
          <p:cNvSpPr>
            <a:spLocks noGrp="1"/>
          </p:cNvSpPr>
          <p:nvPr>
            <p:ph idx="1"/>
          </p:nvPr>
        </p:nvSpPr>
        <p:spPr/>
        <p:txBody>
          <a:bodyPr/>
          <a:lstStyle/>
          <a:p>
            <a:pPr>
              <a:buNone/>
            </a:pPr>
            <a:r>
              <a:rPr lang="en-US" i="1" dirty="0" smtClean="0"/>
              <a:t>	     Direct </a:t>
            </a:r>
            <a:r>
              <a:rPr lang="en-US" i="1" dirty="0" smtClean="0"/>
              <a:t>compensation refers to the monetary benefits offered and provided to employees in return of the services they provide to the organization. The monetary benefits include basic salary, house rent allowance, conveyance, leave travel allowance, medical reimbursements, special allowances, bonus, provident fund/gratuity, etc. They are given at   a regular interval at a definite time.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56488"/>
          </a:xfrm>
        </p:spPr>
        <p:txBody>
          <a:bodyPr>
            <a:noAutofit/>
          </a:bodyPr>
          <a:lstStyle/>
          <a:p>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b="1" i="1" dirty="0" smtClean="0"/>
              <a:t>Indirect </a:t>
            </a:r>
            <a:r>
              <a:rPr lang="en-US" b="1" i="1" dirty="0" smtClean="0"/>
              <a:t>Compensation:</a:t>
            </a:r>
            <a:br>
              <a:rPr lang="en-US" b="1" i="1" dirty="0" smtClean="0"/>
            </a:br>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b="1" i="1" dirty="0" smtClean="0"/>
              <a:t> Indirect </a:t>
            </a:r>
            <a:r>
              <a:rPr lang="en-US" b="1" i="1" dirty="0" smtClean="0"/>
              <a:t>Compensation</a:t>
            </a:r>
            <a:endParaRPr lang="en-US" i="1" dirty="0"/>
          </a:p>
        </p:txBody>
      </p:sp>
      <p:sp>
        <p:nvSpPr>
          <p:cNvPr id="3" name="Content Placeholder 2"/>
          <p:cNvSpPr>
            <a:spLocks noGrp="1"/>
          </p:cNvSpPr>
          <p:nvPr>
            <p:ph idx="1"/>
          </p:nvPr>
        </p:nvSpPr>
        <p:spPr/>
        <p:txBody>
          <a:bodyPr/>
          <a:lstStyle/>
          <a:p>
            <a:pPr>
              <a:buNone/>
            </a:pPr>
            <a:r>
              <a:rPr lang="en-US" i="1" dirty="0" smtClean="0"/>
              <a:t>	    Indirect </a:t>
            </a:r>
            <a:r>
              <a:rPr lang="en-US" i="1" dirty="0" smtClean="0"/>
              <a:t>compensation refers to non-monetary benefits offered and provided to employees in lieu of the services provided by them to the organization. They include Leave Policy, Overtime Policy, Hospitalization, Insurance, Leave Travel Assistance Limits, Retirement Benefits, Holiday Homes and flexible timings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OBJECTIVES OF THE STUDY</a:t>
            </a:r>
            <a:endParaRPr lang="en-US" b="1" i="1" dirty="0"/>
          </a:p>
        </p:txBody>
      </p:sp>
      <p:sp>
        <p:nvSpPr>
          <p:cNvPr id="3" name="Content Placeholder 2"/>
          <p:cNvSpPr>
            <a:spLocks noGrp="1"/>
          </p:cNvSpPr>
          <p:nvPr>
            <p:ph idx="1"/>
          </p:nvPr>
        </p:nvSpPr>
        <p:spPr/>
        <p:txBody>
          <a:bodyPr/>
          <a:lstStyle/>
          <a:p>
            <a:pPr lvl="0"/>
            <a:r>
              <a:rPr lang="en-US" dirty="0" smtClean="0"/>
              <a:t>To study in details how to establish pay rates to different level of employees.</a:t>
            </a:r>
          </a:p>
          <a:p>
            <a:pPr lvl="0"/>
            <a:r>
              <a:rPr lang="en-US" dirty="0" smtClean="0"/>
              <a:t>To study the impact of compensation management on performance level.</a:t>
            </a:r>
          </a:p>
          <a:p>
            <a:pPr lvl="0"/>
            <a:r>
              <a:rPr lang="en-US" dirty="0" smtClean="0"/>
              <a:t>A comparative study of the compensation management strategies. </a:t>
            </a:r>
          </a:p>
          <a:p>
            <a:pPr>
              <a:buNone/>
            </a:pPr>
            <a:r>
              <a:rPr lang="en-US" dirty="0" smtClean="0"/>
              <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INDUSTRY PROFILE</a:t>
            </a:r>
            <a:endParaRPr lang="en-US" b="1" i="1"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i="1" dirty="0" smtClean="0"/>
              <a:t>     In </a:t>
            </a:r>
            <a:r>
              <a:rPr lang="en-US" i="1" dirty="0" smtClean="0"/>
              <a:t>the most general sense of the word, a cement is a binder, a substance that sets and hardens independently, and can bind other materials together. The word "cement" traces to the Romans, who used the term opus </a:t>
            </a:r>
            <a:r>
              <a:rPr lang="en-US" i="1" dirty="0" err="1" smtClean="0"/>
              <a:t>caementicium</a:t>
            </a:r>
            <a:r>
              <a:rPr lang="en-US" i="1" dirty="0" smtClean="0"/>
              <a:t> to describe masonry resembling modern concrete that was made from crushed rock with burnt lime as binder. The volcanic ash and pulverized brick additives that were added to the burnt lime to obtain a hydraulic binder were later referred to as </a:t>
            </a:r>
            <a:r>
              <a:rPr lang="en-US" i="1" dirty="0" err="1" smtClean="0"/>
              <a:t>cementum</a:t>
            </a:r>
            <a:r>
              <a:rPr lang="en-US" i="1" dirty="0" smtClean="0"/>
              <a:t>, </a:t>
            </a:r>
            <a:r>
              <a:rPr lang="en-US" i="1" dirty="0" err="1" smtClean="0"/>
              <a:t>cimentum</a:t>
            </a:r>
            <a:r>
              <a:rPr lang="en-US" i="1" dirty="0" smtClean="0"/>
              <a:t>, cement and cement. Cement used in construction is </a:t>
            </a:r>
            <a:r>
              <a:rPr lang="en-US" i="1" dirty="0" smtClean="0"/>
              <a:t>characterized </a:t>
            </a:r>
            <a:r>
              <a:rPr lang="en-US" i="1" dirty="0" smtClean="0"/>
              <a:t>as hydraulic or non-hydraulic. </a:t>
            </a:r>
          </a:p>
          <a:p>
            <a:pPr>
              <a:buNone/>
            </a:pPr>
            <a:r>
              <a:rPr lang="en-US" i="1" dirty="0" smtClean="0"/>
              <a:t>       </a:t>
            </a:r>
          </a:p>
          <a:p>
            <a:pPr>
              <a:buNone/>
            </a:pPr>
            <a:r>
              <a:rPr lang="en-US" i="1" dirty="0" smtClean="0"/>
              <a:t>         Hydraulic </a:t>
            </a:r>
            <a:r>
              <a:rPr lang="en-US" i="1" dirty="0" smtClean="0"/>
              <a:t>cements (e.g., Portland cement) harden because of hydration, chemical reactions that occur independently of the mixture's water content. They can harden even underwater or when constantly exposed to wet weather. The chemical reaction that results when the anhydrous cement powder is mixed with water produces hydrates that are not water-soluble.</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COMPANY PROFILE</a:t>
            </a:r>
            <a:endParaRPr lang="en-US" b="1" i="1" dirty="0"/>
          </a:p>
        </p:txBody>
      </p:sp>
      <p:sp>
        <p:nvSpPr>
          <p:cNvPr id="3" name="Content Placeholder 2"/>
          <p:cNvSpPr>
            <a:spLocks noGrp="1"/>
          </p:cNvSpPr>
          <p:nvPr>
            <p:ph idx="1"/>
          </p:nvPr>
        </p:nvSpPr>
        <p:spPr/>
        <p:txBody>
          <a:bodyPr>
            <a:normAutofit fontScale="77500" lnSpcReduction="20000"/>
          </a:bodyPr>
          <a:lstStyle/>
          <a:p>
            <a:pPr lvl="0">
              <a:buNone/>
            </a:pPr>
            <a:r>
              <a:rPr lang="en-US" b="1" i="1" dirty="0" smtClean="0"/>
              <a:t>        </a:t>
            </a:r>
            <a:r>
              <a:rPr lang="en-US" b="1" i="1" dirty="0" err="1" smtClean="0"/>
              <a:t>Bharathi</a:t>
            </a:r>
            <a:r>
              <a:rPr lang="en-US" b="1" i="1" dirty="0" smtClean="0"/>
              <a:t> </a:t>
            </a:r>
            <a:r>
              <a:rPr lang="en-US" b="1" i="1" dirty="0" smtClean="0"/>
              <a:t>Cement Corporation Private Limited (BCCPL)</a:t>
            </a:r>
            <a:r>
              <a:rPr lang="en-US" i="1" dirty="0" smtClean="0"/>
              <a:t> is a producer of Superior Quality Cement has set new standards in the cement business. It is a joint venture of Vicat Group, France (pioneers in cement) in India having 51% majority stake</a:t>
            </a:r>
            <a:r>
              <a:rPr lang="en-US" i="1" dirty="0" smtClean="0"/>
              <a:t>.</a:t>
            </a:r>
          </a:p>
          <a:p>
            <a:pPr lvl="0">
              <a:buNone/>
            </a:pPr>
            <a:r>
              <a:rPr lang="en-US" i="1" dirty="0" smtClean="0"/>
              <a:t>          </a:t>
            </a:r>
            <a:r>
              <a:rPr lang="en-US" i="1" dirty="0" err="1" smtClean="0"/>
              <a:t>Bharathi</a:t>
            </a:r>
            <a:r>
              <a:rPr lang="en-US" i="1" dirty="0" smtClean="0"/>
              <a:t> </a:t>
            </a:r>
            <a:r>
              <a:rPr lang="en-US" i="1" dirty="0" smtClean="0"/>
              <a:t>Cement has a 2 production lines with using state-of-the-art technology having a total capacity of 5 MTPA and is located at </a:t>
            </a:r>
            <a:r>
              <a:rPr lang="en-US" i="1" dirty="0" err="1" smtClean="0"/>
              <a:t>Nallalingayapalli</a:t>
            </a:r>
            <a:r>
              <a:rPr lang="en-US" i="1" dirty="0" smtClean="0"/>
              <a:t>, in </a:t>
            </a:r>
            <a:r>
              <a:rPr lang="en-US" i="1" dirty="0" err="1" smtClean="0"/>
              <a:t>Kadapa</a:t>
            </a:r>
            <a:r>
              <a:rPr lang="en-US" i="1" dirty="0" smtClean="0"/>
              <a:t> district of Andhra Pradesh. The cement is marketed as</a:t>
            </a:r>
            <a:r>
              <a:rPr lang="en-US" b="1" i="1" dirty="0" smtClean="0"/>
              <a:t> “</a:t>
            </a:r>
            <a:r>
              <a:rPr lang="en-US" b="1" i="1" dirty="0" err="1" smtClean="0"/>
              <a:t>Bharathi</a:t>
            </a:r>
            <a:r>
              <a:rPr lang="en-US" b="1" i="1" dirty="0" smtClean="0"/>
              <a:t> Cement” </a:t>
            </a:r>
            <a:r>
              <a:rPr lang="en-US" i="1" dirty="0" smtClean="0"/>
              <a:t>since 2009.</a:t>
            </a:r>
          </a:p>
          <a:p>
            <a:pPr lvl="0">
              <a:buNone/>
            </a:pPr>
            <a:r>
              <a:rPr lang="en-US" i="1" dirty="0" smtClean="0"/>
              <a:t>	      The </a:t>
            </a:r>
            <a:r>
              <a:rPr lang="en-US" i="1" dirty="0" smtClean="0"/>
              <a:t>Company was </a:t>
            </a:r>
            <a:r>
              <a:rPr lang="en-US" b="1" i="1" dirty="0" smtClean="0"/>
              <a:t>incorporated on May 12, 1999 as </a:t>
            </a:r>
            <a:r>
              <a:rPr lang="en-US" b="1" i="1" dirty="0" err="1" smtClean="0"/>
              <a:t>Raghuram</a:t>
            </a:r>
            <a:r>
              <a:rPr lang="en-US" b="1" i="1" dirty="0" smtClean="0"/>
              <a:t> Cement and Minerals Private Limited.</a:t>
            </a:r>
            <a:r>
              <a:rPr lang="en-US" i="1" dirty="0" smtClean="0"/>
              <a:t> The ownership of the company was changed and the company was renamed later as </a:t>
            </a:r>
            <a:r>
              <a:rPr lang="en-US" b="1" i="1" dirty="0" err="1" smtClean="0"/>
              <a:t>Bharathi</a:t>
            </a:r>
            <a:r>
              <a:rPr lang="en-US" b="1" i="1" dirty="0" smtClean="0"/>
              <a:t> Cement Corporation Limited on August 6, 2008. In April 2010, Vicat SA, France</a:t>
            </a:r>
            <a:r>
              <a:rPr lang="en-US" i="1" dirty="0" smtClean="0"/>
              <a:t> acquired a majority stake in the company. Later, the name of the company was changed to </a:t>
            </a:r>
            <a:r>
              <a:rPr lang="en-US" b="1" i="1" dirty="0" err="1" smtClean="0"/>
              <a:t>Bharathi</a:t>
            </a:r>
            <a:r>
              <a:rPr lang="en-US" b="1" i="1" dirty="0" smtClean="0"/>
              <a:t> Cement Corporation Private Limited from September 1, 2010.</a:t>
            </a:r>
            <a:r>
              <a:rPr lang="en-US" i="1" dirty="0" smtClean="0"/>
              <a:t> </a:t>
            </a:r>
          </a:p>
          <a:p>
            <a:pPr>
              <a:buNone/>
            </a:pPr>
            <a:endParaRPr lang="en-US"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RESEARCH METHODOLOGY</a:t>
            </a:r>
            <a:endParaRPr lang="en-US" b="1" i="1" dirty="0"/>
          </a:p>
        </p:txBody>
      </p:sp>
      <p:sp>
        <p:nvSpPr>
          <p:cNvPr id="3" name="Content Placeholder 2"/>
          <p:cNvSpPr>
            <a:spLocks noGrp="1"/>
          </p:cNvSpPr>
          <p:nvPr>
            <p:ph idx="1"/>
          </p:nvPr>
        </p:nvSpPr>
        <p:spPr/>
        <p:txBody>
          <a:bodyPr>
            <a:noAutofit/>
          </a:bodyPr>
          <a:lstStyle/>
          <a:p>
            <a:pPr>
              <a:buNone/>
            </a:pPr>
            <a:r>
              <a:rPr lang="en-US" sz="2000" b="1" i="1" dirty="0" smtClean="0"/>
              <a:t>PRIMARY DATA:</a:t>
            </a:r>
            <a:endParaRPr lang="en-US" sz="2000" i="1" dirty="0" smtClean="0"/>
          </a:p>
          <a:p>
            <a:pPr>
              <a:buNone/>
            </a:pPr>
            <a:r>
              <a:rPr lang="en-US" sz="2000" i="1" dirty="0" smtClean="0"/>
              <a:t>            The primary data has been collected through the Questionnaire. The Questionnaire has been properly prepared in order to cover all the Information required for the study. The primary data has been obtained by interaction with the officials and staff in the division in the organization and also obtained through the Questionnaire distributed to the persons in different departments in that particular division.</a:t>
            </a:r>
          </a:p>
          <a:p>
            <a:pPr>
              <a:buNone/>
            </a:pPr>
            <a:r>
              <a:rPr lang="en-US" sz="2000" b="1" i="1" dirty="0" smtClean="0"/>
              <a:t>SECONDARY DATA:	</a:t>
            </a:r>
            <a:endParaRPr lang="en-US" sz="2000" i="1" dirty="0" smtClean="0"/>
          </a:p>
          <a:p>
            <a:pPr>
              <a:buNone/>
            </a:pPr>
            <a:r>
              <a:rPr lang="en-US" sz="2000" i="1" dirty="0" smtClean="0"/>
              <a:t>              The secondary data has been collected through by the Manuals and also from old records available in the organization. Some other data also collected from the websites earlier researches and published books</a:t>
            </a:r>
          </a:p>
          <a:p>
            <a:pPr>
              <a:buNone/>
            </a:pPr>
            <a:endParaRPr lang="en-US" sz="2000"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t>DATA ANALYSIS AND INTERPRETATION</a:t>
            </a:r>
            <a:endParaRPr lang="en-US" sz="3600" b="1" i="1" dirty="0"/>
          </a:p>
        </p:txBody>
      </p:sp>
      <p:sp>
        <p:nvSpPr>
          <p:cNvPr id="5" name="Content Placeholder 4"/>
          <p:cNvSpPr>
            <a:spLocks noGrp="1"/>
          </p:cNvSpPr>
          <p:nvPr>
            <p:ph idx="1"/>
          </p:nvPr>
        </p:nvSpPr>
        <p:spPr/>
        <p:txBody>
          <a:bodyPr>
            <a:normAutofit/>
          </a:bodyPr>
          <a:lstStyle/>
          <a:p>
            <a:pPr>
              <a:buNone/>
            </a:pPr>
            <a:r>
              <a:rPr lang="en-US" sz="1400" b="1" dirty="0" smtClean="0"/>
              <a:t>OBJECTIVE  1 : </a:t>
            </a:r>
            <a:r>
              <a:rPr lang="en-US" sz="1400" dirty="0" smtClean="0"/>
              <a:t>To </a:t>
            </a:r>
            <a:r>
              <a:rPr lang="en-US" sz="1400" dirty="0" smtClean="0"/>
              <a:t>study  how to establish pay rates to different level of employees.</a:t>
            </a:r>
            <a:endParaRPr lang="en-US" sz="1400" dirty="0" smtClean="0"/>
          </a:p>
          <a:p>
            <a:pPr>
              <a:buNone/>
            </a:pPr>
            <a:r>
              <a:rPr lang="en-US" sz="1400" dirty="0" smtClean="0"/>
              <a:t>when </a:t>
            </a:r>
            <a:r>
              <a:rPr lang="en-US" sz="1400" dirty="0" smtClean="0"/>
              <a:t>was your organization established </a:t>
            </a:r>
            <a:r>
              <a:rPr lang="en-US" sz="1400" dirty="0" smtClean="0"/>
              <a:t>?</a:t>
            </a:r>
            <a:r>
              <a:rPr lang="en-US" sz="1400" dirty="0" smtClean="0"/>
              <a:t> </a:t>
            </a:r>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pPr>
              <a:buNone/>
            </a:pPr>
            <a:r>
              <a:rPr lang="en-US" sz="1400" b="1" dirty="0" smtClean="0"/>
              <a:t>INTERPRETATION:</a:t>
            </a:r>
          </a:p>
          <a:p>
            <a:pPr>
              <a:buNone/>
            </a:pPr>
            <a:r>
              <a:rPr lang="en-US" sz="1400" dirty="0" smtClean="0"/>
              <a:t>    </a:t>
            </a:r>
            <a:r>
              <a:rPr lang="en-US" sz="1400" dirty="0" smtClean="0"/>
              <a:t>From the above table it was established on 1992 </a:t>
            </a:r>
          </a:p>
          <a:p>
            <a:pPr>
              <a:buNone/>
            </a:pPr>
            <a:endParaRPr lang="en-US" dirty="0" smtClean="0"/>
          </a:p>
        </p:txBody>
      </p:sp>
      <p:graphicFrame>
        <p:nvGraphicFramePr>
          <p:cNvPr id="6" name="Table 5"/>
          <p:cNvGraphicFramePr>
            <a:graphicFrameLocks noGrp="1"/>
          </p:cNvGraphicFramePr>
          <p:nvPr/>
        </p:nvGraphicFramePr>
        <p:xfrm>
          <a:off x="457200" y="2895600"/>
          <a:ext cx="3962400" cy="1483360"/>
        </p:xfrm>
        <a:graphic>
          <a:graphicData uri="http://schemas.openxmlformats.org/drawingml/2006/table">
            <a:tbl>
              <a:tblPr firstRow="1" bandRow="1">
                <a:tableStyleId>{5940675A-B579-460E-94D1-54222C63F5DA}</a:tableStyleId>
              </a:tblPr>
              <a:tblGrid>
                <a:gridCol w="1320800"/>
                <a:gridCol w="1320800"/>
                <a:gridCol w="1320800"/>
              </a:tblGrid>
              <a:tr h="370840">
                <a:tc>
                  <a:txBody>
                    <a:bodyPr/>
                    <a:lstStyle/>
                    <a:p>
                      <a:pPr>
                        <a:lnSpc>
                          <a:spcPct val="115000"/>
                        </a:lnSpc>
                        <a:spcAft>
                          <a:spcPts val="0"/>
                        </a:spcAft>
                        <a:tabLst>
                          <a:tab pos="939800" algn="ctr"/>
                        </a:tabLst>
                      </a:pPr>
                      <a:r>
                        <a:rPr lang="en-US" sz="1200" dirty="0">
                          <a:latin typeface="Times New Roman"/>
                          <a:ea typeface="Times New Roman"/>
                          <a:cs typeface="Times New Roman"/>
                        </a:rPr>
                        <a:t>Options	</a:t>
                      </a:r>
                      <a:endParaRPr lang="en-US" sz="1100" dirty="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No of respondents</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Percentage</a:t>
                      </a:r>
                      <a:endParaRPr lang="en-US" sz="1100">
                        <a:latin typeface="Calibri"/>
                        <a:ea typeface="Times New Roman"/>
                        <a:cs typeface="Times New Roman"/>
                      </a:endParaRPr>
                    </a:p>
                  </a:txBody>
                  <a:tcPr marL="68580" marR="68580" marT="0" marB="0"/>
                </a:tc>
              </a:tr>
              <a:tr h="370840">
                <a:tc>
                  <a:txBody>
                    <a:bodyPr/>
                    <a:lstStyle/>
                    <a:p>
                      <a:pPr>
                        <a:lnSpc>
                          <a:spcPct val="115000"/>
                        </a:lnSpc>
                        <a:spcAft>
                          <a:spcPts val="0"/>
                        </a:spcAft>
                      </a:pPr>
                      <a:r>
                        <a:rPr lang="en-US" sz="1200">
                          <a:latin typeface="Times New Roman"/>
                          <a:ea typeface="Times New Roman"/>
                          <a:cs typeface="Times New Roman"/>
                        </a:rPr>
                        <a:t>1970</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8</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16</a:t>
                      </a:r>
                      <a:endParaRPr lang="en-US" sz="1100">
                        <a:latin typeface="Calibri"/>
                        <a:ea typeface="Times New Roman"/>
                        <a:cs typeface="Times New Roman"/>
                      </a:endParaRPr>
                    </a:p>
                  </a:txBody>
                  <a:tcPr marL="68580" marR="68580" marT="0" marB="0"/>
                </a:tc>
              </a:tr>
              <a:tr h="370840">
                <a:tc>
                  <a:txBody>
                    <a:bodyPr/>
                    <a:lstStyle/>
                    <a:p>
                      <a:pPr>
                        <a:lnSpc>
                          <a:spcPct val="115000"/>
                        </a:lnSpc>
                        <a:spcAft>
                          <a:spcPts val="0"/>
                        </a:spcAft>
                      </a:pPr>
                      <a:r>
                        <a:rPr lang="en-US" sz="1200">
                          <a:latin typeface="Times New Roman"/>
                          <a:ea typeface="Times New Roman"/>
                          <a:cs typeface="Times New Roman"/>
                        </a:rPr>
                        <a:t>1992</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42</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84</a:t>
                      </a:r>
                      <a:endParaRPr lang="en-US" sz="1100">
                        <a:latin typeface="Calibri"/>
                        <a:ea typeface="Times New Roman"/>
                        <a:cs typeface="Times New Roman"/>
                      </a:endParaRPr>
                    </a:p>
                  </a:txBody>
                  <a:tcPr marL="68580" marR="68580" marT="0" marB="0"/>
                </a:tc>
              </a:tr>
              <a:tr h="370840">
                <a:tc>
                  <a:txBody>
                    <a:bodyPr/>
                    <a:lstStyle/>
                    <a:p>
                      <a:pPr>
                        <a:lnSpc>
                          <a:spcPct val="115000"/>
                        </a:lnSpc>
                        <a:spcAft>
                          <a:spcPts val="0"/>
                        </a:spcAft>
                      </a:pPr>
                      <a:r>
                        <a:rPr lang="en-US" sz="1200">
                          <a:latin typeface="Times New Roman"/>
                          <a:ea typeface="Times New Roman"/>
                          <a:cs typeface="Times New Roman"/>
                        </a:rPr>
                        <a:t>Total</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a:latin typeface="Times New Roman"/>
                          <a:ea typeface="Times New Roman"/>
                          <a:cs typeface="Times New Roman"/>
                        </a:rPr>
                        <a:t>50</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200" dirty="0">
                          <a:latin typeface="Times New Roman"/>
                          <a:ea typeface="Times New Roman"/>
                          <a:cs typeface="Times New Roman"/>
                        </a:rPr>
                        <a:t>100</a:t>
                      </a:r>
                      <a:endParaRPr lang="en-US" sz="1100" dirty="0">
                        <a:latin typeface="Calibri"/>
                        <a:ea typeface="Times New Roman"/>
                        <a:cs typeface="Times New Roman"/>
                      </a:endParaRPr>
                    </a:p>
                  </a:txBody>
                  <a:tcPr marL="68580" marR="68580" marT="0" marB="0"/>
                </a:tc>
              </a:tr>
            </a:tbl>
          </a:graphicData>
        </a:graphic>
      </p:graphicFrame>
      <p:graphicFrame>
        <p:nvGraphicFramePr>
          <p:cNvPr id="7" name="Chart 6"/>
          <p:cNvGraphicFramePr/>
          <p:nvPr/>
        </p:nvGraphicFramePr>
        <p:xfrm>
          <a:off x="5181600" y="2819400"/>
          <a:ext cx="3352800" cy="3048000"/>
        </p:xfrm>
        <a:graphic>
          <a:graphicData uri="http://schemas.openxmlformats.org/drawingml/2006/chart">
            <c:chart xmlns:c="http://schemas.openxmlformats.org/drawingml/2006/chart" xmlns:r="http://schemas.openxmlformats.org/officeDocument/2006/relationships" r:id="rId2"/>
          </a:graphicData>
        </a:graphic>
      </p:graphicFrame>
      <p:sp>
        <p:nvSpPr>
          <p:cNvPr id="5121" name="Rectangle 1"/>
          <p:cNvSpPr>
            <a:spLocks noChangeArrowheads="1"/>
          </p:cNvSpPr>
          <p:nvPr/>
        </p:nvSpPr>
        <p:spPr bwMode="auto">
          <a:xfrm>
            <a:off x="0" y="0"/>
            <a:ext cx="1136850"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22" name="Rectangle 2"/>
          <p:cNvSpPr>
            <a:spLocks noChangeArrowheads="1"/>
          </p:cNvSpPr>
          <p:nvPr/>
        </p:nvSpPr>
        <p:spPr bwMode="auto">
          <a:xfrm>
            <a:off x="0" y="0"/>
            <a:ext cx="227948"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23" name="Rectangle 3"/>
          <p:cNvSpPr>
            <a:spLocks noChangeArrowheads="1"/>
          </p:cNvSpPr>
          <p:nvPr/>
        </p:nvSpPr>
        <p:spPr bwMode="auto">
          <a:xfrm>
            <a:off x="0" y="0"/>
            <a:ext cx="681597"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73</TotalTime>
  <Words>660</Words>
  <Application>Microsoft Office PowerPoint</Application>
  <PresentationFormat>On-screen Show (4:3)</PresentationFormat>
  <Paragraphs>208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COMPENSATION MANAGEMENT AT  BHARATHI CEMENT CORPORATION PVT LTD</vt:lpstr>
      <vt:lpstr>INTRODUCTION</vt:lpstr>
      <vt:lpstr>Direct Compensation</vt:lpstr>
      <vt:lpstr>   Indirect Compensation:      Indirect Compensation</vt:lpstr>
      <vt:lpstr>OBJECTIVES OF THE STUDY</vt:lpstr>
      <vt:lpstr>INDUSTRY PROFILE</vt:lpstr>
      <vt:lpstr>COMPANY PROFILE</vt:lpstr>
      <vt:lpstr>RESEARCH METHODOLOGY</vt:lpstr>
      <vt:lpstr>DATA ANALYSIS AND INTERPRETATION</vt:lpstr>
      <vt:lpstr>Slide 10</vt:lpstr>
      <vt:lpstr>Slide 11</vt:lpstr>
      <vt:lpstr>Slide 12</vt:lpstr>
      <vt:lpstr>Slide 13</vt:lpstr>
      <vt:lpstr>Slide 14</vt:lpstr>
      <vt:lpstr>FINDINGS</vt:lpstr>
      <vt:lpstr>SUGGESTIONS</vt:lpstr>
      <vt:lpstr>  CONCLUSION</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COMPENSATION MANAGEMENT AT  BHARATHI CEMENT CORPORATION PVT LTD</dc:title>
  <dc:creator>NARASIMHA</dc:creator>
  <cp:lastModifiedBy>NARASIMHA</cp:lastModifiedBy>
  <cp:revision>20</cp:revision>
  <dcterms:created xsi:type="dcterms:W3CDTF">2006-08-16T00:00:00Z</dcterms:created>
  <dcterms:modified xsi:type="dcterms:W3CDTF">2021-08-15T05:47:45Z</dcterms:modified>
</cp:coreProperties>
</file>