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79" r:id="rId3"/>
    <p:sldId id="269" r:id="rId4"/>
    <p:sldId id="275" r:id="rId5"/>
    <p:sldId id="276" r:id="rId6"/>
    <p:sldId id="280" r:id="rId7"/>
    <p:sldId id="285" r:id="rId8"/>
    <p:sldId id="281" r:id="rId9"/>
    <p:sldId id="270" r:id="rId10"/>
    <p:sldId id="273" r:id="rId11"/>
    <p:sldId id="283" r:id="rId12"/>
    <p:sldId id="284" r:id="rId13"/>
    <p:sldId id="282" r:id="rId14"/>
    <p:sldId id="286" r:id="rId15"/>
    <p:sldId id="288" r:id="rId16"/>
    <p:sldId id="265"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0F5A8-2741-456E-A630-07DA0A84310B}" v="7" dt="2025-09-10T05:27:26.206"/>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llapalli bharathkumar" userId="d695904f1986f9b1" providerId="LiveId" clId="{8BCBDAD9-B9B9-4041-845E-490D21919F4E}"/>
    <pc:docChg chg="custSel delSld modSld">
      <pc:chgData name="thallapalli bharathkumar" userId="d695904f1986f9b1" providerId="LiveId" clId="{8BCBDAD9-B9B9-4041-845E-490D21919F4E}" dt="2025-09-10T05:28:22.916" v="460" actId="27636"/>
      <pc:docMkLst>
        <pc:docMk/>
      </pc:docMkLst>
      <pc:sldChg chg="modSp mod">
        <pc:chgData name="thallapalli bharathkumar" userId="d695904f1986f9b1" providerId="LiveId" clId="{8BCBDAD9-B9B9-4041-845E-490D21919F4E}" dt="2025-09-10T05:02:00.413" v="9" actId="20577"/>
        <pc:sldMkLst>
          <pc:docMk/>
          <pc:sldMk cId="0" sldId="256"/>
        </pc:sldMkLst>
        <pc:spChg chg="mod">
          <ac:chgData name="thallapalli bharathkumar" userId="d695904f1986f9b1" providerId="LiveId" clId="{8BCBDAD9-B9B9-4041-845E-490D21919F4E}" dt="2025-09-10T05:02:00.413" v="9" actId="20577"/>
          <ac:spMkLst>
            <pc:docMk/>
            <pc:sldMk cId="0" sldId="256"/>
            <ac:spMk id="87" creationId="{00000000-0000-0000-0000-000000000000}"/>
          </ac:spMkLst>
        </pc:spChg>
      </pc:sldChg>
      <pc:sldChg chg="modSp mod">
        <pc:chgData name="thallapalli bharathkumar" userId="d695904f1986f9b1" providerId="LiveId" clId="{8BCBDAD9-B9B9-4041-845E-490D21919F4E}" dt="2025-09-10T05:28:22.916" v="460" actId="27636"/>
        <pc:sldMkLst>
          <pc:docMk/>
          <pc:sldMk cId="2743891891" sldId="286"/>
        </pc:sldMkLst>
        <pc:spChg chg="mod">
          <ac:chgData name="thallapalli bharathkumar" userId="d695904f1986f9b1" providerId="LiveId" clId="{8BCBDAD9-B9B9-4041-845E-490D21919F4E}" dt="2025-09-10T05:28:22.916" v="460" actId="27636"/>
          <ac:spMkLst>
            <pc:docMk/>
            <pc:sldMk cId="2743891891" sldId="286"/>
            <ac:spMk id="3" creationId="{6E5CD922-2ED3-6AD8-628F-E7C700930457}"/>
          </ac:spMkLst>
        </pc:spChg>
      </pc:sldChg>
      <pc:sldChg chg="del">
        <pc:chgData name="thallapalli bharathkumar" userId="d695904f1986f9b1" providerId="LiveId" clId="{8BCBDAD9-B9B9-4041-845E-490D21919F4E}" dt="2025-09-10T05:00:11.411" v="0" actId="2696"/>
        <pc:sldMkLst>
          <pc:docMk/>
          <pc:sldMk cId="3513393410"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1019947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ieeexplore.ieee.org/xpl/conhome/9623060/proceeding" TargetMode="External"/><Relationship Id="rId4" Type="http://schemas.openxmlformats.org/officeDocument/2006/relationships/hyperlink" Target="https://ieeexplore.ieee.org/document/900207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solidFill>
                  <a:schemeClr val="tx1"/>
                </a:solidFill>
                <a:latin typeface="Cambria" panose="02040503050406030204" pitchFamily="18" charset="0"/>
                <a:ea typeface="Cambria" panose="02040503050406030204" pitchFamily="18" charset="0"/>
              </a:rPr>
              <a:t>Web App for direct Market Access for Farmers</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 pscs_281</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a:t>
            </a:r>
            <a:r>
              <a:rPr lang="en-IN"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Shana Aneevan</a:t>
            </a:r>
            <a:endParaRPr lang="en-IN" b="1" dirty="0"/>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p>
          <a:p>
            <a:pPr lvl="0">
              <a:spcBef>
                <a:spcPts val="340"/>
              </a:spcBef>
              <a:buClr>
                <a:srgbClr val="17365D"/>
              </a:buClr>
              <a:buSzPts val="1700"/>
            </a:pPr>
            <a:r>
              <a:rPr lang="en-GB" b="1" dirty="0" err="1">
                <a:solidFill>
                  <a:srgbClr val="17365D"/>
                </a:solidFill>
                <a:latin typeface="Cambria" panose="02040503050406030204" pitchFamily="18" charset="0"/>
                <a:ea typeface="Cambria" panose="02040503050406030204" pitchFamily="18" charset="0"/>
                <a:cs typeface="Verdana"/>
                <a:sym typeface="Verdana"/>
              </a:rPr>
              <a:t>Mr.Anadhan</a:t>
            </a:r>
            <a:r>
              <a:rPr lang="en-GB" b="1" dirty="0">
                <a:solidFill>
                  <a:srgbClr val="17365D"/>
                </a:solidFill>
                <a:latin typeface="Cambria" panose="02040503050406030204" pitchFamily="18" charset="0"/>
                <a:ea typeface="Cambria" panose="02040503050406030204" pitchFamily="18" charset="0"/>
                <a:cs typeface="Verdana"/>
                <a:sym typeface="Verdana"/>
              </a:rPr>
              <a:t> B</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1850404410"/>
              </p:ext>
            </p:extLst>
          </p:nvPr>
        </p:nvGraphicFramePr>
        <p:xfrm>
          <a:off x="540774" y="2513340"/>
          <a:ext cx="5171031" cy="2926140"/>
        </p:xfrm>
        <a:graphic>
          <a:graphicData uri="http://schemas.openxmlformats.org/drawingml/2006/table">
            <a:tbl>
              <a:tblPr firstRow="1" bandRow="1">
                <a:noFill/>
                <a:tableStyleId>{57690726-49DA-4552-BDEB-330DD8EA8BD9}</a:tableStyleId>
              </a:tblPr>
              <a:tblGrid>
                <a:gridCol w="1879118">
                  <a:extLst>
                    <a:ext uri="{9D8B030D-6E8A-4147-A177-3AD203B41FA5}">
                      <a16:colId xmlns:a16="http://schemas.microsoft.com/office/drawing/2014/main" val="20000"/>
                    </a:ext>
                  </a:extLst>
                </a:gridCol>
                <a:gridCol w="3291913">
                  <a:extLst>
                    <a:ext uri="{9D8B030D-6E8A-4147-A177-3AD203B41FA5}">
                      <a16:colId xmlns:a16="http://schemas.microsoft.com/office/drawing/2014/main" val="20001"/>
                    </a:ext>
                  </a:extLst>
                </a:gridCol>
              </a:tblGrid>
              <a:tr h="226739">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07845">
                <a:tc>
                  <a:txBody>
                    <a:bodyPr/>
                    <a:lstStyle/>
                    <a:p>
                      <a:pPr marL="0" marR="0" lvl="0" indent="0" algn="ctr" rtl="0">
                        <a:spcBef>
                          <a:spcPts val="0"/>
                        </a:spcBef>
                        <a:spcAft>
                          <a:spcPts val="0"/>
                        </a:spcAft>
                        <a:buFont typeface="+mj-lt"/>
                        <a:buNone/>
                      </a:pPr>
                      <a:endParaRPr lang="en-US" sz="1400" b="1" u="none" strike="noStrike" cap="none" dirty="0"/>
                    </a:p>
                    <a:p>
                      <a:pPr marL="0" marR="0" lvl="0" indent="0" algn="ctr" rtl="0">
                        <a:spcBef>
                          <a:spcPts val="0"/>
                        </a:spcBef>
                        <a:spcAft>
                          <a:spcPts val="0"/>
                        </a:spcAft>
                        <a:buFont typeface="+mj-lt"/>
                        <a:buNone/>
                      </a:pPr>
                      <a:r>
                        <a:rPr lang="en-US" sz="1400" b="0" u="none" strike="noStrike" cap="none" dirty="0"/>
                        <a:t>20221CDV0001</a:t>
                      </a:r>
                      <a:endParaRPr sz="14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u="none" strike="noStrike" cap="none" dirty="0"/>
                        <a:t>Suman S</a:t>
                      </a:r>
                      <a:endParaRPr sz="16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07845">
                <a:tc>
                  <a:txBody>
                    <a:bodyPr/>
                    <a:lstStyle/>
                    <a:p>
                      <a:pPr marL="0" marR="0" lvl="0" indent="0" algn="ctr" rtl="0">
                        <a:spcBef>
                          <a:spcPts val="0"/>
                        </a:spcBef>
                        <a:spcAft>
                          <a:spcPts val="0"/>
                        </a:spcAft>
                        <a:buNone/>
                      </a:pPr>
                      <a:endParaRPr lang="en-US" sz="1400" b="0" u="none" strike="noStrike" cap="none" dirty="0"/>
                    </a:p>
                    <a:p>
                      <a:pPr marL="0" marR="0" lvl="0" indent="0" algn="ctr" rtl="0">
                        <a:spcBef>
                          <a:spcPts val="0"/>
                        </a:spcBef>
                        <a:spcAft>
                          <a:spcPts val="0"/>
                        </a:spcAft>
                        <a:buNone/>
                      </a:pPr>
                      <a:r>
                        <a:rPr lang="en-US" sz="1400" b="0" u="none" strike="noStrike" cap="none" dirty="0"/>
                        <a:t>20221CDV0009</a:t>
                      </a:r>
                      <a:endParaRPr sz="14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u="none" strike="noStrike" cap="none" dirty="0" err="1"/>
                        <a:t>p.Lakshmi</a:t>
                      </a:r>
                      <a:r>
                        <a:rPr lang="en-US" sz="1600" b="0" u="none" strike="noStrike" cap="none" dirty="0"/>
                        <a:t> </a:t>
                      </a:r>
                      <a:r>
                        <a:rPr lang="en-US" sz="1600" b="0" u="none" strike="noStrike" cap="none" dirty="0" err="1"/>
                        <a:t>Narashimha</a:t>
                      </a:r>
                      <a:endParaRPr sz="16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59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u="none" strike="noStrike" cap="none"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cap="none" dirty="0"/>
                        <a:t>20221CDV0013</a:t>
                      </a:r>
                    </a:p>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u="none" strike="noStrike" cap="none" dirty="0"/>
                        <a:t>Wasim </a:t>
                      </a:r>
                      <a:r>
                        <a:rPr lang="en-US" sz="1600" b="0" u="none" strike="noStrike" cap="none" dirty="0" err="1"/>
                        <a:t>akram</a:t>
                      </a:r>
                      <a:endParaRPr sz="16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2673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2673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639097"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CDV</a:t>
            </a: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Pravinthraja S</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solidFill>
                  <a:srgbClr val="FF0000"/>
                </a:solidFill>
                <a:latin typeface="Cambria" panose="02040503050406030204" pitchFamily="18" charset="0"/>
                <a:ea typeface="Cambria" panose="02040503050406030204" pitchFamily="18" charset="0"/>
                <a:cs typeface="Verdana"/>
                <a:sym typeface="Verdana"/>
              </a:rPr>
              <a:t> Dr. H M Manjula</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endParaRPr lang="en-US" sz="2000" b="1" dirty="0">
              <a:latin typeface="Cambria" panose="02040503050406030204" pitchFamily="18" charset="0"/>
              <a:ea typeface="Cambria" panose="02040503050406030204" pitchFamily="18" charset="0"/>
            </a:endParaRPr>
          </a:p>
          <a:p>
            <a:pPr marL="76200" indent="0">
              <a:buNone/>
            </a:pPr>
            <a:r>
              <a:rPr lang="en-US" sz="2000" b="1" dirty="0">
                <a:latin typeface="Cambria" panose="02040503050406030204" pitchFamily="18" charset="0"/>
                <a:ea typeface="Cambria" panose="02040503050406030204" pitchFamily="18" charset="0"/>
              </a:rPr>
              <a:t>1. Frontend (User Interface)</a:t>
            </a:r>
          </a:p>
          <a:p>
            <a:r>
              <a:rPr lang="en-US" sz="2000" b="1" dirty="0">
                <a:latin typeface="Cambria" panose="02040503050406030204" pitchFamily="18" charset="0"/>
                <a:ea typeface="Cambria" panose="02040503050406030204" pitchFamily="18" charset="0"/>
              </a:rPr>
              <a:t>HTML5 / CSS3</a:t>
            </a:r>
            <a:r>
              <a:rPr lang="en-US" sz="2000" dirty="0">
                <a:latin typeface="Cambria" panose="02040503050406030204" pitchFamily="18" charset="0"/>
                <a:ea typeface="Cambria" panose="02040503050406030204" pitchFamily="18" charset="0"/>
              </a:rPr>
              <a:t> – for designing web page layout and styling.</a:t>
            </a:r>
          </a:p>
          <a:p>
            <a:r>
              <a:rPr lang="en-US" sz="2000" b="1" dirty="0">
                <a:latin typeface="Cambria" panose="02040503050406030204" pitchFamily="18" charset="0"/>
                <a:ea typeface="Cambria" panose="02040503050406030204" pitchFamily="18" charset="0"/>
              </a:rPr>
              <a:t>JavaScript</a:t>
            </a:r>
            <a:r>
              <a:rPr lang="en-US" sz="2000" dirty="0">
                <a:latin typeface="Cambria" panose="02040503050406030204" pitchFamily="18" charset="0"/>
                <a:ea typeface="Cambria" panose="02040503050406030204" pitchFamily="18" charset="0"/>
              </a:rPr>
              <a:t> – for making the web app interactive.</a:t>
            </a:r>
          </a:p>
          <a:p>
            <a:r>
              <a:rPr lang="en-US" sz="2000" b="1" dirty="0">
                <a:latin typeface="Cambria" panose="02040503050406030204" pitchFamily="18" charset="0"/>
                <a:ea typeface="Cambria" panose="02040503050406030204" pitchFamily="18" charset="0"/>
              </a:rPr>
              <a:t>Flutter</a:t>
            </a:r>
            <a:r>
              <a:rPr lang="en-US" sz="2000" dirty="0">
                <a:latin typeface="Cambria" panose="02040503050406030204" pitchFamily="18" charset="0"/>
                <a:ea typeface="Cambria" panose="02040503050406030204" pitchFamily="18" charset="0"/>
              </a:rPr>
              <a:t>- quick prototyping and debugging in a web app</a:t>
            </a:r>
          </a:p>
          <a:p>
            <a:pPr marL="76200" indent="0">
              <a:buNone/>
            </a:pPr>
            <a:r>
              <a:rPr lang="en-US" sz="2000" b="1" dirty="0">
                <a:latin typeface="Cambria" panose="02040503050406030204" pitchFamily="18" charset="0"/>
                <a:ea typeface="Cambria" panose="02040503050406030204" pitchFamily="18" charset="0"/>
              </a:rPr>
              <a:t>2. Database</a:t>
            </a:r>
          </a:p>
          <a:p>
            <a:r>
              <a:rPr lang="en-US" sz="2000" b="1" dirty="0">
                <a:latin typeface="Cambria" panose="02040503050406030204" pitchFamily="18" charset="0"/>
                <a:ea typeface="Cambria" panose="02040503050406030204" pitchFamily="18" charset="0"/>
              </a:rPr>
              <a:t>MySQL / PostgreSQL</a:t>
            </a:r>
            <a:r>
              <a:rPr lang="en-US" sz="2000" dirty="0">
                <a:latin typeface="Cambria" panose="02040503050406030204" pitchFamily="18" charset="0"/>
                <a:ea typeface="Cambria" panose="02040503050406030204" pitchFamily="18" charset="0"/>
              </a:rPr>
              <a:t> – for storing data like farmer records, wool batches, processing stages, etc.</a:t>
            </a:r>
          </a:p>
          <a:p>
            <a:pPr marL="76200" indent="0">
              <a:buNone/>
            </a:pPr>
            <a:r>
              <a:rPr lang="en-US" sz="2000" b="1" dirty="0">
                <a:latin typeface="Cambria" panose="02040503050406030204" pitchFamily="18" charset="0"/>
                <a:ea typeface="Cambria" panose="02040503050406030204" pitchFamily="18" charset="0"/>
              </a:rPr>
              <a:t>3.Optional Features</a:t>
            </a:r>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Data Analytics Tools</a:t>
            </a:r>
            <a:r>
              <a:rPr lang="en-US" sz="2000" dirty="0">
                <a:latin typeface="Cambria" panose="02040503050406030204" pitchFamily="18" charset="0"/>
                <a:ea typeface="Cambria" panose="02040503050406030204" pitchFamily="18" charset="0"/>
              </a:rPr>
              <a:t> – for insights on wool tracking, supply chain metrics, etc.</a:t>
            </a:r>
          </a:p>
          <a:p>
            <a:r>
              <a:rPr lang="en-US" sz="2000" b="1" dirty="0">
                <a:latin typeface="Cambria" panose="02040503050406030204" pitchFamily="18" charset="0"/>
                <a:ea typeface="Cambria" panose="02040503050406030204" pitchFamily="18" charset="0"/>
              </a:rPr>
              <a:t>Mobile App (Optional)</a:t>
            </a:r>
            <a:r>
              <a:rPr lang="en-US" sz="2000" dirty="0">
                <a:latin typeface="Cambria" panose="02040503050406030204" pitchFamily="18" charset="0"/>
                <a:ea typeface="Cambria" panose="02040503050406030204" pitchFamily="18" charset="0"/>
              </a:rPr>
              <a:t> – can be built using React Native or Flutter.</a:t>
            </a:r>
          </a:p>
          <a:p>
            <a:r>
              <a:rPr lang="en-US" sz="2000" b="1" dirty="0" err="1">
                <a:latin typeface="Cambria" panose="02040503050406030204" pitchFamily="18" charset="0"/>
                <a:ea typeface="Cambria" panose="02040503050406030204" pitchFamily="18" charset="0"/>
              </a:rPr>
              <a:t>Cloudhosting</a:t>
            </a:r>
            <a:r>
              <a:rPr lang="en-US" sz="2000" b="1" dirty="0">
                <a:latin typeface="Cambria" panose="02040503050406030204" pitchFamily="18" charset="0"/>
                <a:ea typeface="Cambria" panose="02040503050406030204" pitchFamily="18" charset="0"/>
              </a:rPr>
              <a:t>-</a:t>
            </a:r>
            <a:r>
              <a:rPr lang="en-US" sz="2000" dirty="0">
                <a:latin typeface="Cambria" panose="02040503050406030204" pitchFamily="18" charset="0"/>
                <a:ea typeface="Cambria" panose="02040503050406030204" pitchFamily="18" charset="0"/>
              </a:rPr>
              <a:t> focus on app development</a:t>
            </a:r>
          </a:p>
          <a:p>
            <a:endParaRPr lang="en-US" sz="20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505B-15F4-086E-5683-CCC77856C7B3}"/>
              </a:ext>
            </a:extLst>
          </p:cNvPr>
          <p:cNvSpPr>
            <a:spLocks noGrp="1"/>
          </p:cNvSpPr>
          <p:nvPr>
            <p:ph type="title"/>
          </p:nvPr>
        </p:nvSpPr>
        <p:spPr/>
        <p:txBody>
          <a:bodyPr/>
          <a:lstStyle/>
          <a:p>
            <a:r>
              <a:rPr lang="en-US" dirty="0"/>
              <a:t>Modules</a:t>
            </a:r>
            <a:endParaRPr lang="en-IN" dirty="0"/>
          </a:p>
        </p:txBody>
      </p:sp>
      <p:sp>
        <p:nvSpPr>
          <p:cNvPr id="3" name="Text Placeholder 2">
            <a:extLst>
              <a:ext uri="{FF2B5EF4-FFF2-40B4-BE49-F238E27FC236}">
                <a16:creationId xmlns:a16="http://schemas.microsoft.com/office/drawing/2014/main" id="{B1BEBDE8-98F3-25A4-FB90-4CD4184C8DCA}"/>
              </a:ext>
            </a:extLst>
          </p:cNvPr>
          <p:cNvSpPr>
            <a:spLocks noGrp="1"/>
          </p:cNvSpPr>
          <p:nvPr>
            <p:ph type="body" idx="1"/>
          </p:nvPr>
        </p:nvSpPr>
        <p:spPr/>
        <p:style>
          <a:lnRef idx="1">
            <a:schemeClr val="accent6"/>
          </a:lnRef>
          <a:fillRef idx="2">
            <a:schemeClr val="accent6"/>
          </a:fillRef>
          <a:effectRef idx="1">
            <a:schemeClr val="accent6"/>
          </a:effectRef>
          <a:fontRef idx="minor">
            <a:schemeClr val="dk1"/>
          </a:fontRef>
        </p:style>
        <p:txBody>
          <a:bodyPr>
            <a:normAutofit/>
          </a:bodyPr>
          <a:lstStyle/>
          <a:p>
            <a:pPr>
              <a:lnSpc>
                <a:spcPct val="150000"/>
              </a:lnSpc>
            </a:pPr>
            <a:r>
              <a:rPr lang="en-IN" sz="2000" dirty="0"/>
              <a:t>1. User Registration &amp; Roles (Farmers, Buyers, </a:t>
            </a:r>
            <a:r>
              <a:rPr lang="en-IN" sz="2000" dirty="0" err="1"/>
              <a:t>Transporters,Admins</a:t>
            </a:r>
            <a:r>
              <a:rPr lang="en-IN" sz="2000" dirty="0"/>
              <a:t>)</a:t>
            </a:r>
          </a:p>
          <a:p>
            <a:pPr>
              <a:lnSpc>
                <a:spcPct val="150000"/>
              </a:lnSpc>
            </a:pPr>
            <a:r>
              <a:rPr lang="en-IN" sz="2000" dirty="0"/>
              <a:t>2. Produce Listing &amp; Inventory Management</a:t>
            </a:r>
          </a:p>
          <a:p>
            <a:pPr>
              <a:lnSpc>
                <a:spcPct val="150000"/>
              </a:lnSpc>
            </a:pPr>
            <a:r>
              <a:rPr lang="en-IN" sz="2000" dirty="0"/>
              <a:t>3. Order Placement &amp; Tracking</a:t>
            </a:r>
          </a:p>
          <a:p>
            <a:pPr>
              <a:lnSpc>
                <a:spcPct val="150000"/>
              </a:lnSpc>
            </a:pPr>
            <a:r>
              <a:rPr lang="en-IN" sz="2000" dirty="0"/>
              <a:t>4. Payment Gateway &amp; Transaction Management</a:t>
            </a:r>
          </a:p>
          <a:p>
            <a:pPr>
              <a:lnSpc>
                <a:spcPct val="150000"/>
              </a:lnSpc>
            </a:pPr>
            <a:r>
              <a:rPr lang="en-IN" sz="2000" dirty="0"/>
              <a:t>5. Logistics &amp; Delivery Integration</a:t>
            </a:r>
          </a:p>
          <a:p>
            <a:pPr>
              <a:lnSpc>
                <a:spcPct val="150000"/>
              </a:lnSpc>
            </a:pPr>
            <a:r>
              <a:rPr lang="en-IN" sz="2000" dirty="0"/>
              <a:t>6. Market Price &amp; Advisory Services</a:t>
            </a:r>
          </a:p>
          <a:p>
            <a:pPr>
              <a:lnSpc>
                <a:spcPct val="150000"/>
              </a:lnSpc>
            </a:pPr>
            <a:r>
              <a:rPr lang="en-IN" sz="2000" dirty="0"/>
              <a:t>7. Certification Upload &amp; Verification (KYC, Quality Certificates)</a:t>
            </a:r>
          </a:p>
          <a:p>
            <a:pPr>
              <a:lnSpc>
                <a:spcPct val="150000"/>
              </a:lnSpc>
            </a:pPr>
            <a:r>
              <a:rPr lang="en-IN" sz="2000" dirty="0"/>
              <a:t>8. Consumer Transparency Portal (Traceability, QR Code for produce)</a:t>
            </a:r>
          </a:p>
          <a:p>
            <a:pPr>
              <a:lnSpc>
                <a:spcPct val="150000"/>
              </a:lnSpc>
            </a:pPr>
            <a:r>
              <a:rPr lang="en-IN" sz="2000" dirty="0"/>
              <a:t>9. Analytics &amp; Reporting (Sales, Demand, Supply Trends)</a:t>
            </a:r>
          </a:p>
        </p:txBody>
      </p:sp>
    </p:spTree>
    <p:extLst>
      <p:ext uri="{BB962C8B-B14F-4D97-AF65-F5344CB8AC3E}">
        <p14:creationId xmlns:p14="http://schemas.microsoft.com/office/powerpoint/2010/main" val="1213914726"/>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F3E9-527A-6438-1192-7F91B92C639A}"/>
              </a:ext>
            </a:extLst>
          </p:cNvPr>
          <p:cNvSpPr>
            <a:spLocks noGrp="1"/>
          </p:cNvSpPr>
          <p:nvPr>
            <p:ph type="title"/>
          </p:nvPr>
        </p:nvSpPr>
        <p:spPr/>
        <p:txBody>
          <a:bodyPr/>
          <a:lstStyle/>
          <a:p>
            <a:r>
              <a:rPr lang="en-US" dirty="0"/>
              <a:t>Hardware &amp; Software Details</a:t>
            </a:r>
            <a:endParaRPr lang="en-IN" dirty="0"/>
          </a:p>
        </p:txBody>
      </p:sp>
      <p:sp>
        <p:nvSpPr>
          <p:cNvPr id="3" name="Text Placeholder 2">
            <a:extLst>
              <a:ext uri="{FF2B5EF4-FFF2-40B4-BE49-F238E27FC236}">
                <a16:creationId xmlns:a16="http://schemas.microsoft.com/office/drawing/2014/main" id="{A6123B04-705C-AAB5-C0CF-0BD6A7DB12E9}"/>
              </a:ext>
            </a:extLst>
          </p:cNvPr>
          <p:cNvSpPr>
            <a:spLocks noGrp="1"/>
          </p:cNvSpPr>
          <p:nvPr>
            <p:ph type="body" idx="1"/>
          </p:nvPr>
        </p:nvSpPr>
        <p:spPr/>
        <p:txBody>
          <a:bodyPr>
            <a:normAutofit/>
          </a:bodyPr>
          <a:lstStyle/>
          <a:p>
            <a:pPr>
              <a:buNone/>
            </a:pPr>
            <a:r>
              <a:rPr lang="en-IN" sz="2000" b="1" dirty="0">
                <a:latin typeface="Cambria" panose="02040503050406030204" pitchFamily="18" charset="0"/>
                <a:ea typeface="Cambria" panose="02040503050406030204" pitchFamily="18" charset="0"/>
              </a:rPr>
              <a:t>Hardware:</a:t>
            </a:r>
          </a:p>
          <a:p>
            <a:pPr>
              <a:buFont typeface="Arial" panose="020B0604020202020204" pitchFamily="34" charset="0"/>
              <a:buChar char="•"/>
            </a:pPr>
            <a:r>
              <a:rPr lang="en-IN" sz="2000" dirty="0">
                <a:latin typeface="Cambria" panose="02040503050406030204" pitchFamily="18" charset="0"/>
                <a:ea typeface="Cambria" panose="02040503050406030204" pitchFamily="18" charset="0"/>
              </a:rPr>
              <a:t>Smartphones/tablets (for data entry &amp; QR scanning)</a:t>
            </a:r>
          </a:p>
          <a:p>
            <a:pPr>
              <a:buFont typeface="Arial" panose="020B0604020202020204" pitchFamily="34" charset="0"/>
              <a:buChar char="•"/>
            </a:pPr>
            <a:r>
              <a:rPr lang="en-IN" sz="2000" dirty="0">
                <a:latin typeface="Cambria" panose="02040503050406030204" pitchFamily="18" charset="0"/>
                <a:ea typeface="Cambria" panose="02040503050406030204" pitchFamily="18" charset="0"/>
              </a:rPr>
              <a:t> Internet Connection</a:t>
            </a:r>
          </a:p>
          <a:p>
            <a:pPr>
              <a:buFont typeface="Arial" panose="020B0604020202020204" pitchFamily="34" charset="0"/>
              <a:buChar char="•"/>
            </a:pPr>
            <a:r>
              <a:rPr lang="en-IN" sz="2000" dirty="0">
                <a:latin typeface="Cambria" panose="02040503050406030204" pitchFamily="18" charset="0"/>
                <a:ea typeface="Cambria" panose="02040503050406030204" pitchFamily="18" charset="0"/>
              </a:rPr>
              <a:t>Power Solutions</a:t>
            </a:r>
          </a:p>
          <a:p>
            <a:pPr>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a:p>
            <a:pPr>
              <a:buNone/>
            </a:pPr>
            <a:r>
              <a:rPr lang="en-IN" sz="2000" b="1" dirty="0">
                <a:latin typeface="Cambria" panose="02040503050406030204" pitchFamily="18" charset="0"/>
                <a:ea typeface="Cambria" panose="02040503050406030204" pitchFamily="18" charset="0"/>
              </a:rPr>
              <a:t>Software:</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Frontend:</a:t>
            </a:r>
            <a:r>
              <a:rPr lang="en-IN" sz="2000" dirty="0">
                <a:latin typeface="Cambria" panose="02040503050406030204" pitchFamily="18" charset="0"/>
                <a:ea typeface="Cambria" panose="02040503050406030204" pitchFamily="18" charset="0"/>
              </a:rPr>
              <a:t> Flutter or React</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Backend:</a:t>
            </a:r>
            <a:r>
              <a:rPr lang="en-IN" sz="2000" dirty="0">
                <a:latin typeface="Cambria" panose="02040503050406030204" pitchFamily="18" charset="0"/>
                <a:ea typeface="Cambria" panose="02040503050406030204" pitchFamily="18" charset="0"/>
              </a:rPr>
              <a:t> Node.js / Django</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Database:</a:t>
            </a:r>
            <a:r>
              <a:rPr lang="en-IN" sz="2000" dirty="0">
                <a:latin typeface="Cambria" panose="02040503050406030204" pitchFamily="18" charset="0"/>
                <a:ea typeface="Cambria" panose="02040503050406030204" pitchFamily="18" charset="0"/>
              </a:rPr>
              <a:t> Firebase / PostgreSQL</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Cloud:</a:t>
            </a:r>
            <a:r>
              <a:rPr lang="en-IN" sz="2000" dirty="0">
                <a:latin typeface="Cambria" panose="02040503050406030204" pitchFamily="18" charset="0"/>
                <a:ea typeface="Cambria" panose="02040503050406030204" pitchFamily="18" charset="0"/>
              </a:rPr>
              <a:t> AWS / Google Cloud</a:t>
            </a:r>
          </a:p>
          <a:p>
            <a:pPr>
              <a:buFont typeface="Arial" panose="020B0604020202020204" pitchFamily="34" charset="0"/>
              <a:buChar char="•"/>
            </a:pPr>
            <a:r>
              <a:rPr lang="en-IN" sz="2000" b="1" dirty="0" err="1">
                <a:latin typeface="Cambria" panose="02040503050406030204" pitchFamily="18" charset="0"/>
                <a:ea typeface="Cambria" panose="02040503050406030204" pitchFamily="18" charset="0"/>
              </a:rPr>
              <a:t>APIs:</a:t>
            </a:r>
            <a:r>
              <a:rPr lang="en-IN" sz="2000" dirty="0" err="1">
                <a:latin typeface="Cambria" panose="02040503050406030204" pitchFamily="18" charset="0"/>
                <a:ea typeface="Cambria" panose="02040503050406030204" pitchFamily="18" charset="0"/>
              </a:rPr>
              <a:t>Integration</a:t>
            </a:r>
            <a:r>
              <a:rPr lang="en-IN" sz="2000" dirty="0">
                <a:latin typeface="Cambria" panose="02040503050406030204" pitchFamily="18" charset="0"/>
                <a:ea typeface="Cambria" panose="02040503050406030204" pitchFamily="18" charset="0"/>
              </a:rPr>
              <a:t> with Payment Gateways</a:t>
            </a:r>
            <a:endParaRPr lang="en-IN" sz="20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Version Control:</a:t>
            </a:r>
            <a:r>
              <a:rPr lang="en-IN" sz="2000" dirty="0">
                <a:latin typeface="Cambria" panose="02040503050406030204" pitchFamily="18" charset="0"/>
                <a:ea typeface="Cambria" panose="02040503050406030204" pitchFamily="18" charset="0"/>
              </a:rPr>
              <a:t> GitHub</a:t>
            </a:r>
          </a:p>
          <a:p>
            <a:pPr>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59977998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F2CB-CC5B-B7BC-CEAA-BA9AD4A0BB89}"/>
              </a:ext>
            </a:extLst>
          </p:cNvPr>
          <p:cNvSpPr>
            <a:spLocks noGrp="1"/>
          </p:cNvSpPr>
          <p:nvPr>
            <p:ph type="title"/>
          </p:nvPr>
        </p:nvSpPr>
        <p:spPr/>
        <p:txBody>
          <a:bodyPr/>
          <a:lstStyle/>
          <a:p>
            <a:r>
              <a:rPr lang="en-US" dirty="0" err="1"/>
              <a:t>Github</a:t>
            </a:r>
            <a:r>
              <a:rPr lang="en-US" dirty="0"/>
              <a:t> Link</a:t>
            </a:r>
            <a:endParaRPr lang="en-IN" dirty="0"/>
          </a:p>
        </p:txBody>
      </p:sp>
      <p:sp>
        <p:nvSpPr>
          <p:cNvPr id="3" name="Text Placeholder 2">
            <a:extLst>
              <a:ext uri="{FF2B5EF4-FFF2-40B4-BE49-F238E27FC236}">
                <a16:creationId xmlns:a16="http://schemas.microsoft.com/office/drawing/2014/main" id="{8A4DEAB8-3A03-FC11-D5CB-112D49CA69D1}"/>
              </a:ext>
            </a:extLst>
          </p:cNvPr>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The </a:t>
            </a: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 provided should have public access permission.</a:t>
            </a:r>
          </a:p>
          <a:p>
            <a:endParaRPr lang="en-IN" dirty="0"/>
          </a:p>
        </p:txBody>
      </p:sp>
    </p:spTree>
    <p:extLst>
      <p:ext uri="{BB962C8B-B14F-4D97-AF65-F5344CB8AC3E}">
        <p14:creationId xmlns:p14="http://schemas.microsoft.com/office/powerpoint/2010/main" val="23160625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E534-EC0E-76EC-1687-65947E0D8FFC}"/>
              </a:ext>
            </a:extLst>
          </p:cNvPr>
          <p:cNvSpPr>
            <a:spLocks noGrp="1"/>
          </p:cNvSpPr>
          <p:nvPr>
            <p:ph type="title"/>
          </p:nvPr>
        </p:nvSpPr>
        <p:spPr/>
        <p:txBody>
          <a:bodyPr/>
          <a:lstStyle/>
          <a:p>
            <a:r>
              <a:rPr lang="en-US" dirty="0"/>
              <a:t>Literature Survey</a:t>
            </a:r>
            <a:endParaRPr lang="en-IN" dirty="0"/>
          </a:p>
        </p:txBody>
      </p:sp>
      <p:sp>
        <p:nvSpPr>
          <p:cNvPr id="3" name="Text Placeholder 2">
            <a:extLst>
              <a:ext uri="{FF2B5EF4-FFF2-40B4-BE49-F238E27FC236}">
                <a16:creationId xmlns:a16="http://schemas.microsoft.com/office/drawing/2014/main" id="{6E5CD922-2ED3-6AD8-628F-E7C700930457}"/>
              </a:ext>
            </a:extLst>
          </p:cNvPr>
          <p:cNvSpPr>
            <a:spLocks noGrp="1"/>
          </p:cNvSpPr>
          <p:nvPr>
            <p:ph type="body" idx="1"/>
          </p:nvPr>
        </p:nvSpPr>
        <p:spPr>
          <a:xfrm>
            <a:off x="812800" y="1026366"/>
            <a:ext cx="10668000" cy="5253135"/>
          </a:xfrm>
        </p:spPr>
        <p:txBody>
          <a:bodyPr>
            <a:normAutofit/>
          </a:bodyPr>
          <a:lstStyle/>
          <a:p>
            <a:pPr marL="533400" indent="-457200">
              <a:buFont typeface="+mj-lt"/>
              <a:buAutoNum type="arabicPeriod"/>
            </a:pPr>
            <a:r>
              <a:rPr lang="en-IN" sz="2000" b="1" dirty="0"/>
              <a:t>P Devika &amp; Mathu </a:t>
            </a:r>
            <a:r>
              <a:rPr lang="en-IN" sz="2000" b="1" dirty="0" err="1"/>
              <a:t>kumar</a:t>
            </a:r>
            <a:r>
              <a:rPr lang="en-IN" sz="2000" b="1" dirty="0"/>
              <a:t> (2025)</a:t>
            </a:r>
          </a:p>
          <a:p>
            <a:pPr marL="76200" indent="0">
              <a:buNone/>
            </a:pPr>
            <a:r>
              <a:rPr lang="en-US" sz="2000" b="1" dirty="0" err="1"/>
              <a:t>Agriconnect</a:t>
            </a:r>
            <a:r>
              <a:rPr lang="en-US" sz="2000" b="1" dirty="0"/>
              <a:t>: A Mobile Solution for Direct Farmer-to-Market Trade</a:t>
            </a:r>
            <a:endParaRPr lang="en-IN" sz="1800" b="1" dirty="0"/>
          </a:p>
          <a:p>
            <a:pPr marL="76200" indent="0">
              <a:buNone/>
            </a:pPr>
            <a:r>
              <a:rPr lang="en-US" sz="1600" dirty="0"/>
              <a:t>This study proposes a mobile application for Direct Market Access (DMA), where farmers can directly contact consumers, eliminating middlemen, and promoting fair trading practices. The platform does not empower farmers  to list products, set prices, and interact with buyers.</a:t>
            </a:r>
          </a:p>
          <a:p>
            <a:pPr marL="76200" indent="0">
              <a:buNone/>
            </a:pPr>
            <a:r>
              <a:rPr lang="en-US" sz="2000" b="1" dirty="0"/>
              <a:t>2. Dillon </a:t>
            </a:r>
            <a:r>
              <a:rPr lang="en-US" sz="2000" b="1" dirty="0" err="1"/>
              <a:t>Pikulik</a:t>
            </a:r>
            <a:r>
              <a:rPr lang="en-US" sz="2000" b="1" dirty="0"/>
              <a:t> &amp; Nicholas </a:t>
            </a:r>
            <a:r>
              <a:rPr lang="en-US" sz="2000" b="1" dirty="0" err="1"/>
              <a:t>Burlakov</a:t>
            </a:r>
            <a:r>
              <a:rPr lang="en-US" sz="2000" b="1" dirty="0"/>
              <a:t> (2025)</a:t>
            </a:r>
          </a:p>
          <a:p>
            <a:pPr marL="76200" indent="0">
              <a:buNone/>
            </a:pPr>
            <a:r>
              <a:rPr lang="en-US" sz="2000" b="1" dirty="0"/>
              <a:t>Saving Farmers One App at a Time</a:t>
            </a:r>
          </a:p>
          <a:p>
            <a:pPr marL="76200" indent="0">
              <a:buNone/>
            </a:pPr>
            <a:r>
              <a:rPr lang="en-US" sz="1600" dirty="0"/>
              <a:t>Small farmers do not have access to a platform made just for selling their crops. Because of this they often struggle to sell their produce before it spoils, forcing them to accept low prices, pay for costly storage, or rely on middlemen who take a share of their profits</a:t>
            </a:r>
            <a:endParaRPr lang="en-US" sz="2000" b="1" dirty="0"/>
          </a:p>
          <a:p>
            <a:pPr marL="76200" indent="0">
              <a:buNone/>
            </a:pPr>
            <a:r>
              <a:rPr lang="en-US" sz="2000" b="1" dirty="0"/>
              <a:t>3.M Bhende &amp; S Patil (2018)</a:t>
            </a:r>
          </a:p>
          <a:p>
            <a:pPr marL="76200" indent="0">
              <a:buNone/>
            </a:pPr>
            <a:r>
              <a:rPr lang="en-IN" sz="2000" b="1" dirty="0"/>
              <a:t>Digital Market: E-commerce application for Farmers</a:t>
            </a:r>
          </a:p>
          <a:p>
            <a:pPr marL="76200" indent="0">
              <a:buNone/>
            </a:pPr>
            <a:r>
              <a:rPr lang="en-US" sz="1700" dirty="0"/>
              <a:t>The term digital market means a platform that is dedicated to integrate farmer, Merchant/Markets, government and end user and thereby bridge the gap between them. It also let everyone to be updated with the changing market scenario. Indian farmers faced many challenges and one of them is that to get a good profit for the efforts and investment that they had put in</a:t>
            </a:r>
            <a:r>
              <a:rPr lang="en-US" sz="1700"/>
              <a:t>. </a:t>
            </a:r>
            <a:endParaRPr lang="en-IN" sz="1700" dirty="0"/>
          </a:p>
        </p:txBody>
      </p:sp>
    </p:spTree>
    <p:extLst>
      <p:ext uri="{BB962C8B-B14F-4D97-AF65-F5344CB8AC3E}">
        <p14:creationId xmlns:p14="http://schemas.microsoft.com/office/powerpoint/2010/main" val="274389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7DC92-7E58-F92B-1462-B529E0145643}"/>
              </a:ext>
            </a:extLst>
          </p:cNvPr>
          <p:cNvSpPr>
            <a:spLocks noGrp="1"/>
          </p:cNvSpPr>
          <p:nvPr>
            <p:ph type="title"/>
          </p:nvPr>
        </p:nvSpPr>
        <p:spPr/>
        <p:txBody>
          <a:bodyPr/>
          <a:lstStyle/>
          <a:p>
            <a:r>
              <a:rPr lang="en-US" dirty="0" err="1"/>
              <a:t>Contd</a:t>
            </a:r>
            <a:r>
              <a:rPr lang="en-US" dirty="0"/>
              <a:t>…</a:t>
            </a:r>
            <a:endParaRPr lang="en-IN" dirty="0"/>
          </a:p>
        </p:txBody>
      </p:sp>
      <p:sp>
        <p:nvSpPr>
          <p:cNvPr id="3" name="Text Placeholder 2">
            <a:extLst>
              <a:ext uri="{FF2B5EF4-FFF2-40B4-BE49-F238E27FC236}">
                <a16:creationId xmlns:a16="http://schemas.microsoft.com/office/drawing/2014/main" id="{D13543EA-3269-9722-7059-FBDBF1936B1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9501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78AB5DED-47DE-7F52-5099-AB3BBE9B9BC7}"/>
              </a:ext>
            </a:extLst>
          </p:cNvPr>
          <p:cNvSpPr>
            <a:spLocks noGrp="1"/>
          </p:cNvSpPr>
          <p:nvPr>
            <p:ph type="body" idx="1"/>
          </p:nvPr>
        </p:nvSpPr>
        <p:spPr>
          <a:xfrm>
            <a:off x="812800" y="1115009"/>
            <a:ext cx="10668000" cy="4953000"/>
          </a:xfrm>
        </p:spPr>
        <p:txBody>
          <a:bodyPr>
            <a:normAutofit/>
          </a:bodyPr>
          <a:lstStyle/>
          <a:p>
            <a:pPr marL="76200" indent="0">
              <a:lnSpc>
                <a:spcPct val="150000"/>
              </a:lnSpc>
              <a:buNone/>
            </a:pPr>
            <a:r>
              <a:rPr lang="en-US" sz="1600" b="1" dirty="0"/>
              <a:t>1.SMART KISAN: A Mobile App for Farmers' Assistance in Agricultural Activities (2023)</a:t>
            </a:r>
          </a:p>
          <a:p>
            <a:pPr marL="76200" indent="0">
              <a:buNone/>
            </a:pPr>
            <a:r>
              <a:rPr lang="en-US" sz="1600" dirty="0"/>
              <a:t> The research concludes that SMART KISAN is a transformative tool for farmers, offering       personalized support, actionable insights, and improved market access, thereby promoting    sustainable, efficient, and profitable agricultural practices </a:t>
            </a:r>
            <a:r>
              <a:rPr lang="en-US" sz="1600" dirty="0" err="1">
                <a:hlinkClick r:id="rId3"/>
              </a:rPr>
              <a:t>smartkisan</a:t>
            </a:r>
            <a:endParaRPr lang="en-US" sz="1600" dirty="0"/>
          </a:p>
          <a:p>
            <a:pPr marL="76200" indent="0">
              <a:buNone/>
            </a:pPr>
            <a:endParaRPr lang="en-US" sz="1600" dirty="0"/>
          </a:p>
          <a:p>
            <a:pPr marL="76200" indent="0">
              <a:buNone/>
            </a:pPr>
            <a:r>
              <a:rPr lang="en-US" sz="1600" b="1" dirty="0"/>
              <a:t>2.</a:t>
            </a:r>
            <a:r>
              <a:rPr lang="en-IN" b="1" dirty="0"/>
              <a:t> </a:t>
            </a:r>
            <a:r>
              <a:rPr lang="en-IN" sz="1600" b="1" dirty="0"/>
              <a:t>AGRI SUCCOR: Mobile Application for Agriculture (2019)</a:t>
            </a:r>
          </a:p>
          <a:p>
            <a:pPr marL="76200" indent="0">
              <a:buNone/>
            </a:pPr>
            <a:r>
              <a:rPr lang="en-US" sz="1400" dirty="0"/>
              <a:t>While AGRI SUCCOR is a proposed application, its features align with broader trends in agricultural mobile apps, such as </a:t>
            </a:r>
            <a:r>
              <a:rPr lang="en-US" sz="1400" dirty="0" err="1"/>
              <a:t>AgriSage</a:t>
            </a:r>
            <a:r>
              <a:rPr lang="en-US" sz="1400" dirty="0"/>
              <a:t>, which integrates AI for disease detection and market access. For comparison, apps like </a:t>
            </a:r>
            <a:r>
              <a:rPr lang="en-US" sz="1400" dirty="0" err="1"/>
              <a:t>AgriSage</a:t>
            </a:r>
            <a:r>
              <a:rPr lang="en-US" sz="1400" dirty="0"/>
              <a:t> use deep learning models (e.g., MobileNetV2) for plant and disease detection, achieving high accuracy and real-time support, which could inspire further development of AGRI SUCCOR.</a:t>
            </a:r>
            <a:r>
              <a:rPr lang="en-IN" sz="1400" b="1" dirty="0"/>
              <a:t> </a:t>
            </a:r>
            <a:r>
              <a:rPr lang="en-IN" sz="1400" b="1" dirty="0">
                <a:hlinkClick r:id="rId4"/>
              </a:rPr>
              <a:t>APP</a:t>
            </a:r>
            <a:endParaRPr lang="en-IN" sz="1400" b="1" dirty="0"/>
          </a:p>
          <a:p>
            <a:pPr marL="76200" indent="0">
              <a:buNone/>
            </a:pPr>
            <a:endParaRPr lang="en-IN" sz="1600" b="1" dirty="0"/>
          </a:p>
          <a:p>
            <a:pPr marL="76200" indent="0">
              <a:buNone/>
            </a:pPr>
            <a:r>
              <a:rPr lang="en-IN" sz="1600" b="1" dirty="0"/>
              <a:t>3. Masa: AI-Adaptive Mobile App for Sustainable Agriculture (2021)</a:t>
            </a:r>
          </a:p>
          <a:p>
            <a:pPr marL="76200" indent="0">
              <a:buNone/>
            </a:pPr>
            <a:r>
              <a:rPr lang="en-US" sz="1500" dirty="0"/>
              <a:t>Masa exemplifies how AI-adaptive mobile applications can revolutionize agriculture by empowering farmers with data-driven tools and market access. While challenges remain, its potential to enhance productivity, sustainability, and farmer livelihoods positions it as a promising model for future </a:t>
            </a:r>
            <a:r>
              <a:rPr lang="en-US" sz="1500" dirty="0" err="1"/>
              <a:t>agri</a:t>
            </a:r>
            <a:r>
              <a:rPr lang="en-US" sz="1500" dirty="0"/>
              <a:t>-tech innovations. For further details, the original paper is available on ResearchGate. </a:t>
            </a:r>
            <a:r>
              <a:rPr lang="en-US" sz="1500" dirty="0">
                <a:hlinkClick r:id="rId5"/>
              </a:rPr>
              <a:t>MASA</a:t>
            </a:r>
            <a:endParaRPr lang="en-IN" sz="1500" b="1" dirty="0"/>
          </a:p>
          <a:p>
            <a:pPr marL="76200" indent="0">
              <a:buNone/>
            </a:pP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82A0-0740-3D7B-544E-953FB6F1958D}"/>
              </a:ext>
            </a:extLst>
          </p:cNvPr>
          <p:cNvSpPr>
            <a:spLocks noGrp="1"/>
          </p:cNvSpPr>
          <p:nvPr>
            <p:ph type="title"/>
          </p:nvPr>
        </p:nvSpPr>
        <p:spPr/>
        <p:txBody>
          <a:bodyPr/>
          <a:lstStyle/>
          <a:p>
            <a:r>
              <a:rPr lang="en-US" dirty="0"/>
              <a:t>Content:</a:t>
            </a:r>
            <a:endParaRPr lang="en-IN" dirty="0"/>
          </a:p>
        </p:txBody>
      </p:sp>
      <p:sp>
        <p:nvSpPr>
          <p:cNvPr id="3" name="Text Placeholder 2">
            <a:extLst>
              <a:ext uri="{FF2B5EF4-FFF2-40B4-BE49-F238E27FC236}">
                <a16:creationId xmlns:a16="http://schemas.microsoft.com/office/drawing/2014/main" id="{2384A603-FDC0-3E58-FF4E-74EBDCE635A3}"/>
              </a:ext>
            </a:extLst>
          </p:cNvPr>
          <p:cNvSpPr>
            <a:spLocks noGrp="1"/>
          </p:cNvSpPr>
          <p:nvPr>
            <p:ph type="body" idx="1"/>
          </p:nvPr>
        </p:nvSpPr>
        <p:spPr/>
        <p:txBody>
          <a:bodyPr>
            <a:normAutofit lnSpcReduction="10000"/>
          </a:bodyPr>
          <a:lstStyle/>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Exiting Methods and Drawbacks</a:t>
            </a:r>
          </a:p>
          <a:p>
            <a:pPr marL="495300" lvl="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Proposed Method &amp; Flexibility Study</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Git-hub Link</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Architecture Diagram</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Modules</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Hardware &amp; Software details</a:t>
            </a:r>
          </a:p>
          <a:p>
            <a:pPr marL="495300" lvl="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Timeline of the Project</a:t>
            </a:r>
          </a:p>
          <a:p>
            <a:pPr marL="495300" lvl="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References</a:t>
            </a:r>
          </a:p>
          <a:p>
            <a:pPr marL="495300" lvl="0" indent="-342900" algn="just">
              <a:lnSpc>
                <a:spcPct val="200000"/>
              </a:lnSpc>
              <a:spcBef>
                <a:spcPts val="0"/>
              </a:spcBef>
              <a:buFont typeface="Arial" panose="020B0604020202020204" pitchFamily="34" charset="0"/>
              <a:buChar char="•"/>
            </a:pPr>
            <a:endParaRPr lang="en-US" sz="1500"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Arial" panose="020B0604020202020204" pitchFamily="34" charset="0"/>
              <a:buChar char="•"/>
            </a:pPr>
            <a:endParaRPr lang="en-US" sz="1000"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1460777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088264"/>
            <a:ext cx="10668000" cy="4771762"/>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sz="2000" b="1" dirty="0">
                <a:latin typeface="Cambria" panose="02040503050406030204" pitchFamily="18" charset="0"/>
                <a:ea typeface="Cambria" panose="02040503050406030204" pitchFamily="18" charset="0"/>
              </a:rPr>
              <a:t>Organization: </a:t>
            </a:r>
            <a:r>
              <a:rPr lang="en-US" sz="2000" dirty="0"/>
              <a:t>Ministry of Agriculture and Farmers Welfare</a:t>
            </a:r>
          </a:p>
          <a:p>
            <a:r>
              <a:rPr lang="en-US" sz="2000" b="1" dirty="0">
                <a:latin typeface="Cambria" panose="02040503050406030204" pitchFamily="18" charset="0"/>
                <a:ea typeface="Cambria" panose="02040503050406030204" pitchFamily="18" charset="0"/>
              </a:rPr>
              <a:t>Category : </a:t>
            </a:r>
            <a:r>
              <a:rPr lang="en-US" sz="2000" dirty="0">
                <a:latin typeface="Cambria" panose="02040503050406030204" pitchFamily="18" charset="0"/>
                <a:ea typeface="Cambria" panose="02040503050406030204" pitchFamily="18" charset="0"/>
              </a:rPr>
              <a:t>Software</a:t>
            </a:r>
          </a:p>
          <a:p>
            <a:r>
              <a:rPr lang="en-US" sz="2000" b="1" dirty="0">
                <a:latin typeface="Cambria" panose="02040503050406030204" pitchFamily="18" charset="0"/>
                <a:ea typeface="Cambria" panose="02040503050406030204" pitchFamily="18" charset="0"/>
              </a:rPr>
              <a:t>Problem Description:</a:t>
            </a:r>
          </a:p>
          <a:p>
            <a:r>
              <a:rPr lang="en-US" sz="2000" dirty="0">
                <a:solidFill>
                  <a:schemeClr val="tx1"/>
                </a:solidFill>
                <a:latin typeface="+mn-lt"/>
                <a:ea typeface="Cambria" panose="02040503050406030204" pitchFamily="18" charset="0"/>
              </a:rPr>
              <a:t>Financial Disadvantage:  Middlemen dictate prices, cutting into farmer profits. </a:t>
            </a:r>
          </a:p>
          <a:p>
            <a:r>
              <a:rPr lang="en-US" sz="2000" dirty="0">
                <a:solidFill>
                  <a:schemeClr val="tx1"/>
                </a:solidFill>
                <a:latin typeface="+mn-lt"/>
              </a:rPr>
              <a:t>Information Gap: Farmers lack real-time data on market prices and demand.</a:t>
            </a:r>
          </a:p>
          <a:p>
            <a:r>
              <a:rPr lang="en-US" sz="2000" dirty="0">
                <a:solidFill>
                  <a:schemeClr val="tx1"/>
                </a:solidFill>
                <a:latin typeface="+mn-lt"/>
              </a:rPr>
              <a:t>Inefficient Supply Chain: The long chain leads to post-harvest waste and spoilage.</a:t>
            </a:r>
          </a:p>
          <a:p>
            <a:r>
              <a:rPr lang="en-US" sz="2000" dirty="0">
                <a:solidFill>
                  <a:schemeClr val="tx1"/>
                </a:solidFill>
                <a:latin typeface="+mn-lt"/>
              </a:rPr>
              <a:t> Limited Financial Access: Cash-based transactions prevent farmers from building a formal credit history.</a:t>
            </a:r>
          </a:p>
          <a:p>
            <a:r>
              <a:rPr lang="en-US" sz="2000" dirty="0">
                <a:solidFill>
                  <a:schemeClr val="tx1"/>
                </a:solidFill>
                <a:latin typeface="+mn-lt"/>
              </a:rPr>
              <a:t>Low Price Discovery: Farmers have no mechanism to negotiate prices or find the best buyer for their produce</a:t>
            </a:r>
          </a:p>
        </p:txBody>
      </p:sp>
    </p:spTree>
    <p:extLst>
      <p:ext uri="{BB962C8B-B14F-4D97-AF65-F5344CB8AC3E}">
        <p14:creationId xmlns:p14="http://schemas.microsoft.com/office/powerpoint/2010/main" val="214345183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24F0-336B-F050-FC2C-710B6A271818}"/>
              </a:ext>
            </a:extLst>
          </p:cNvPr>
          <p:cNvSpPr>
            <a:spLocks noGrp="1"/>
          </p:cNvSpPr>
          <p:nvPr>
            <p:ph type="title"/>
          </p:nvPr>
        </p:nvSpPr>
        <p:spPr/>
        <p:txBody>
          <a:bodyPr/>
          <a:lstStyle/>
          <a:p>
            <a:r>
              <a:rPr lang="en-US" sz="3600" dirty="0">
                <a:solidFill>
                  <a:schemeClr val="tx1"/>
                </a:solidFill>
                <a:latin typeface="Cambria" panose="02040503050406030204" pitchFamily="18" charset="0"/>
                <a:ea typeface="Cambria" panose="02040503050406030204" pitchFamily="18" charset="0"/>
              </a:rPr>
              <a:t>Problem Statement</a:t>
            </a:r>
            <a:endParaRPr lang="en-IN" sz="3600" dirty="0">
              <a:solidFill>
                <a:schemeClr val="tx1"/>
              </a:solidFill>
              <a:latin typeface="Cambria" panose="02040503050406030204" pitchFamily="18" charset="0"/>
              <a:ea typeface="Cambria" panose="02040503050406030204" pitchFamily="18" charset="0"/>
            </a:endParaRPr>
          </a:p>
        </p:txBody>
      </p:sp>
      <p:sp>
        <p:nvSpPr>
          <p:cNvPr id="5" name="Rectangle 2">
            <a:extLst>
              <a:ext uri="{FF2B5EF4-FFF2-40B4-BE49-F238E27FC236}">
                <a16:creationId xmlns:a16="http://schemas.microsoft.com/office/drawing/2014/main" id="{C7784AF5-63FC-1D8D-9F49-9FD7E3047ACE}"/>
              </a:ext>
            </a:extLst>
          </p:cNvPr>
          <p:cNvSpPr>
            <a:spLocks noGrp="1" noChangeArrowheads="1"/>
          </p:cNvSpPr>
          <p:nvPr>
            <p:ph type="body" idx="1"/>
          </p:nvPr>
        </p:nvSpPr>
        <p:spPr bwMode="auto">
          <a:xfrm>
            <a:off x="812799" y="1255436"/>
            <a:ext cx="1066799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FontTx/>
              <a:buChar char="•"/>
            </a:pPr>
            <a:r>
              <a:rPr lang="en-US" altLang="en-US" sz="2000" dirty="0">
                <a:solidFill>
                  <a:schemeClr val="tx1"/>
                </a:solidFill>
                <a:latin typeface="Cambria" panose="02040503050406030204" pitchFamily="18" charset="0"/>
                <a:ea typeface="Cambria" panose="02040503050406030204" pitchFamily="18" charset="0"/>
              </a:rPr>
              <a:t> Farmers are forced to sell their produce at low, dictated prices to middlemen, leading to minimal profits that barely cover their costs.</a:t>
            </a:r>
          </a:p>
          <a:p>
            <a:pPr marL="0" lvl="0" indent="0" eaLnBrk="0" fontAlgn="base" hangingPunct="0">
              <a:spcBef>
                <a:spcPct val="0"/>
              </a:spcBef>
              <a:spcAft>
                <a:spcPct val="0"/>
              </a:spcAft>
              <a:buClrTx/>
              <a:buSzTx/>
              <a:buFontTx/>
              <a:buChar char="•"/>
            </a:pPr>
            <a:endParaRPr lang="en-US" altLang="en-US" sz="2000" dirty="0">
              <a:solidFill>
                <a:schemeClr val="tx1"/>
              </a:solidFill>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dirty="0">
                <a:solidFill>
                  <a:schemeClr val="tx1"/>
                </a:solidFill>
                <a:latin typeface="Cambria" panose="02040503050406030204" pitchFamily="18" charset="0"/>
                <a:ea typeface="Cambria" panose="02040503050406030204" pitchFamily="18" charset="0"/>
              </a:rPr>
              <a:t>Farmers lack access to real-time market prices, demand, and consumer preferences, which prevents them from making informed decisions about what to grow and when to sell.</a:t>
            </a:r>
          </a:p>
          <a:p>
            <a:pPr marL="0" lvl="0" indent="0" eaLnBrk="0" fontAlgn="base" hangingPunct="0">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dirty="0">
                <a:solidFill>
                  <a:schemeClr val="tx1"/>
                </a:solidFill>
                <a:latin typeface="Cambria" panose="02040503050406030204" pitchFamily="18" charset="0"/>
                <a:ea typeface="Cambria" panose="02040503050406030204" pitchFamily="18" charset="0"/>
              </a:rPr>
              <a:t> The traditional supply chain is long and fragmented, with multiple intermediaries, leading to significant delays and physical post-harvest losses.</a:t>
            </a:r>
          </a:p>
          <a:p>
            <a:pPr marL="0" lvl="0" indent="0" eaLnBrk="0" fontAlgn="base" hangingPunct="0">
              <a:spcBef>
                <a:spcPct val="0"/>
              </a:spcBef>
              <a:spcAft>
                <a:spcPct val="0"/>
              </a:spcAft>
              <a:buClrTx/>
              <a:buSzTx/>
              <a:buFontTx/>
              <a:buChar char="•"/>
            </a:pPr>
            <a:endParaRPr lang="en-US" altLang="en-US" sz="2000" dirty="0">
              <a:solidFill>
                <a:schemeClr val="tx1"/>
              </a:solidFill>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dirty="0">
                <a:solidFill>
                  <a:schemeClr val="tx1"/>
                </a:solidFill>
                <a:latin typeface="Cambria" panose="02040503050406030204" pitchFamily="18" charset="0"/>
                <a:ea typeface="Cambria" panose="02040503050406030204" pitchFamily="18" charset="0"/>
              </a:rPr>
              <a:t>Farmers have no platform to negotiate prices or compare offers, forcing them to accept the first price they are given without knowing its fairness.</a:t>
            </a:r>
          </a:p>
          <a:p>
            <a:pPr marL="0" lvl="0" indent="0" eaLnBrk="0" fontAlgn="base" hangingPunct="0">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dirty="0">
                <a:solidFill>
                  <a:schemeClr val="tx1"/>
                </a:solidFill>
                <a:latin typeface="Cambria" panose="02040503050406030204" pitchFamily="18" charset="0"/>
                <a:ea typeface="Cambria" panose="02040503050406030204" pitchFamily="18" charset="0"/>
              </a:rPr>
              <a:t> Farmers largely operate on a cash-based system with no formal transaction history, making it difficult to access institutional credit and loans from banks.</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96988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6F33-FB9D-5FA9-56F0-E9D7F9299187}"/>
              </a:ext>
            </a:extLst>
          </p:cNvPr>
          <p:cNvSpPr>
            <a:spLocks noGrp="1"/>
          </p:cNvSpPr>
          <p:nvPr>
            <p:ph type="title"/>
          </p:nvPr>
        </p:nvSpPr>
        <p:spPr/>
        <p:txBody>
          <a:bodyPr/>
          <a:lstStyle/>
          <a:p>
            <a:pPr marL="495300" indent="-342900">
              <a:lnSpc>
                <a:spcPct val="200000"/>
              </a:lnSpc>
            </a:pPr>
            <a:r>
              <a:rPr lang="en-US" dirty="0">
                <a:solidFill>
                  <a:schemeClr val="tx1"/>
                </a:solidFill>
                <a:latin typeface="Cambria" panose="02040503050406030204" pitchFamily="18" charset="0"/>
                <a:ea typeface="Cambria" panose="02040503050406030204" pitchFamily="18" charset="0"/>
              </a:rPr>
              <a:t>Objectives</a:t>
            </a:r>
          </a:p>
        </p:txBody>
      </p:sp>
      <p:sp>
        <p:nvSpPr>
          <p:cNvPr id="4" name="Rectangle 1">
            <a:extLst>
              <a:ext uri="{FF2B5EF4-FFF2-40B4-BE49-F238E27FC236}">
                <a16:creationId xmlns:a16="http://schemas.microsoft.com/office/drawing/2014/main" id="{874E0EC4-65B0-4C11-F1BA-EAC8D09AD11A}"/>
              </a:ext>
            </a:extLst>
          </p:cNvPr>
          <p:cNvSpPr>
            <a:spLocks noGrp="1" noChangeArrowheads="1"/>
          </p:cNvSpPr>
          <p:nvPr>
            <p:ph type="body" idx="1"/>
          </p:nvPr>
        </p:nvSpPr>
        <p:spPr bwMode="auto">
          <a:xfrm>
            <a:off x="812799" y="1204197"/>
            <a:ext cx="106680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ClrTx/>
              <a:buSzTx/>
              <a:buFont typeface="Arial" panose="020B0604020202020204" pitchFamily="34" charset="0"/>
              <a:buChar char="•"/>
            </a:pPr>
            <a:r>
              <a:rPr lang="en-US" altLang="en-US" sz="2200" b="1" dirty="0">
                <a:solidFill>
                  <a:schemeClr val="tx1"/>
                </a:solidFill>
                <a:latin typeface="Cambria" panose="02040503050406030204" pitchFamily="18" charset="0"/>
                <a:ea typeface="Cambria" panose="02040503050406030204" pitchFamily="18" charset="0"/>
              </a:rPr>
              <a:t> *Financial Empowerment: </a:t>
            </a:r>
            <a:r>
              <a:rPr lang="en-US" altLang="en-US" sz="2200" dirty="0">
                <a:solidFill>
                  <a:schemeClr val="tx1"/>
                </a:solidFill>
                <a:latin typeface="Cambria" panose="02040503050406030204" pitchFamily="18" charset="0"/>
                <a:ea typeface="Cambria" panose="02040503050406030204" pitchFamily="18" charset="0"/>
              </a:rPr>
              <a:t>Increase farmers' income by eliminating middlemen.</a:t>
            </a:r>
          </a:p>
          <a:p>
            <a:pPr marL="342900" lvl="0" indent="-342900" eaLnBrk="0" fontAlgn="base" hangingPunct="0">
              <a:spcBef>
                <a:spcPct val="0"/>
              </a:spcBef>
              <a:spcAft>
                <a:spcPct val="0"/>
              </a:spcAft>
              <a:buClrTx/>
              <a:buSzTx/>
              <a:buFont typeface="Arial" panose="020B0604020202020204" pitchFamily="34" charset="0"/>
              <a:buChar char="•"/>
            </a:pPr>
            <a:endParaRPr lang="en-US" altLang="en-US" sz="2200" dirty="0">
              <a:solidFill>
                <a:schemeClr val="tx1"/>
              </a:solidFill>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ClrTx/>
              <a:buSzTx/>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rPr>
              <a:t> </a:t>
            </a:r>
            <a:r>
              <a:rPr lang="en-US" altLang="en-US" sz="2200" b="1" dirty="0">
                <a:solidFill>
                  <a:schemeClr val="tx1"/>
                </a:solidFill>
                <a:latin typeface="Cambria" panose="02040503050406030204" pitchFamily="18" charset="0"/>
                <a:ea typeface="Cambria" panose="02040503050406030204" pitchFamily="18" charset="0"/>
              </a:rPr>
              <a:t>* Price Transparency: </a:t>
            </a:r>
            <a:r>
              <a:rPr lang="en-US" altLang="en-US" sz="2200" dirty="0">
                <a:solidFill>
                  <a:schemeClr val="tx1"/>
                </a:solidFill>
                <a:latin typeface="Cambria" panose="02040503050406030204" pitchFamily="18" charset="0"/>
                <a:ea typeface="Cambria" panose="02040503050406030204" pitchFamily="18" charset="0"/>
              </a:rPr>
              <a:t>Provide fair pricing through direct market access and real-time data.</a:t>
            </a:r>
          </a:p>
          <a:p>
            <a:pPr marL="342900" lvl="0" indent="-342900" eaLnBrk="0" fontAlgn="base" hangingPunct="0">
              <a:spcBef>
                <a:spcPct val="0"/>
              </a:spcBef>
              <a:spcAft>
                <a:spcPct val="0"/>
              </a:spcAft>
              <a:buClrTx/>
              <a:buSzTx/>
              <a:buFont typeface="Arial" panose="020B0604020202020204" pitchFamily="34" charset="0"/>
              <a:buChar char="•"/>
            </a:pPr>
            <a:endParaRPr lang="en-US" altLang="en-US" sz="2200" dirty="0">
              <a:solidFill>
                <a:schemeClr val="tx1"/>
              </a:solidFill>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ClrTx/>
              <a:buSzTx/>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rPr>
              <a:t> </a:t>
            </a:r>
            <a:r>
              <a:rPr lang="en-US" altLang="en-US" sz="2200" b="1" dirty="0">
                <a:solidFill>
                  <a:schemeClr val="tx1"/>
                </a:solidFill>
                <a:latin typeface="Cambria" panose="02040503050406030204" pitchFamily="18" charset="0"/>
                <a:ea typeface="Cambria" panose="02040503050406030204" pitchFamily="18" charset="0"/>
              </a:rPr>
              <a:t>* Supply Chain Efficiency: </a:t>
            </a:r>
            <a:r>
              <a:rPr lang="en-US" altLang="en-US" sz="2200" dirty="0">
                <a:solidFill>
                  <a:schemeClr val="tx1"/>
                </a:solidFill>
                <a:latin typeface="Cambria" panose="02040503050406030204" pitchFamily="18" charset="0"/>
                <a:ea typeface="Cambria" panose="02040503050406030204" pitchFamily="18" charset="0"/>
              </a:rPr>
              <a:t>Reduce post-harvest losses with streamlined logistics.</a:t>
            </a:r>
          </a:p>
          <a:p>
            <a:pPr marL="342900" lvl="0" indent="-342900" eaLnBrk="0" fontAlgn="base" hangingPunct="0">
              <a:spcBef>
                <a:spcPct val="0"/>
              </a:spcBef>
              <a:spcAft>
                <a:spcPct val="0"/>
              </a:spcAft>
              <a:buClrTx/>
              <a:buSzTx/>
              <a:buFont typeface="Arial" panose="020B0604020202020204" pitchFamily="34" charset="0"/>
              <a:buChar char="•"/>
            </a:pPr>
            <a:endParaRPr lang="en-US" altLang="en-US" sz="2200" dirty="0">
              <a:solidFill>
                <a:schemeClr val="tx1"/>
              </a:solidFill>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ClrTx/>
              <a:buSzTx/>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rPr>
              <a:t> </a:t>
            </a:r>
            <a:r>
              <a:rPr lang="en-US" altLang="en-US" sz="2200" b="1" dirty="0">
                <a:solidFill>
                  <a:schemeClr val="tx1"/>
                </a:solidFill>
                <a:latin typeface="Cambria" panose="02040503050406030204" pitchFamily="18" charset="0"/>
                <a:ea typeface="Cambria" panose="02040503050406030204" pitchFamily="18" charset="0"/>
              </a:rPr>
              <a:t>* Wider Market Access: </a:t>
            </a:r>
            <a:r>
              <a:rPr lang="en-US" altLang="en-US" sz="2200" dirty="0">
                <a:solidFill>
                  <a:schemeClr val="tx1"/>
                </a:solidFill>
                <a:latin typeface="Cambria" panose="02040503050406030204" pitchFamily="18" charset="0"/>
                <a:ea typeface="Cambria" panose="02040503050406030204" pitchFamily="18" charset="0"/>
              </a:rPr>
              <a:t>Connect rural farmers to a broader consumer base. </a:t>
            </a:r>
          </a:p>
          <a:p>
            <a:pPr marL="342900" lvl="0" indent="-342900" eaLnBrk="0" fontAlgn="base" hangingPunct="0">
              <a:spcBef>
                <a:spcPct val="0"/>
              </a:spcBef>
              <a:spcAft>
                <a:spcPct val="0"/>
              </a:spcAft>
              <a:buClrTx/>
              <a:buSzTx/>
              <a:buFont typeface="Arial" panose="020B0604020202020204" pitchFamily="34" charset="0"/>
              <a:buChar char="•"/>
            </a:pPr>
            <a:endParaRPr lang="en-US" altLang="en-US" sz="2200" dirty="0">
              <a:solidFill>
                <a:schemeClr val="tx1"/>
              </a:solidFill>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ClrTx/>
              <a:buSzTx/>
              <a:buFont typeface="Arial" panose="020B0604020202020204" pitchFamily="34" charset="0"/>
              <a:buChar char="•"/>
            </a:pPr>
            <a:r>
              <a:rPr lang="en-US" altLang="en-US" sz="2200" b="1" dirty="0">
                <a:solidFill>
                  <a:schemeClr val="tx1"/>
                </a:solidFill>
                <a:latin typeface="Cambria" panose="02040503050406030204" pitchFamily="18" charset="0"/>
                <a:ea typeface="Cambria" panose="02040503050406030204" pitchFamily="18" charset="0"/>
              </a:rPr>
              <a:t>* Financial Inclusion: </a:t>
            </a:r>
            <a:r>
              <a:rPr lang="en-US" altLang="en-US" sz="2200" dirty="0">
                <a:solidFill>
                  <a:schemeClr val="tx1"/>
                </a:solidFill>
                <a:latin typeface="Cambria" panose="02040503050406030204" pitchFamily="18" charset="0"/>
                <a:ea typeface="Cambria" panose="02040503050406030204" pitchFamily="18" charset="0"/>
              </a:rPr>
              <a:t>Help farmers build a credit history through digital transactions.</a:t>
            </a:r>
          </a:p>
          <a:p>
            <a:pPr marL="342900" lvl="0" indent="-342900" eaLnBrk="0" fontAlgn="base" hangingPunct="0">
              <a:spcBef>
                <a:spcPct val="0"/>
              </a:spcBef>
              <a:spcAft>
                <a:spcPct val="0"/>
              </a:spcAft>
              <a:buClrTx/>
              <a:buSzTx/>
              <a:buFont typeface="Arial" panose="020B0604020202020204" pitchFamily="34" charset="0"/>
              <a:buChar char="•"/>
            </a:pPr>
            <a:endParaRPr lang="en-US" altLang="en-US" sz="2200" dirty="0">
              <a:solidFill>
                <a:schemeClr val="tx1"/>
              </a:solidFill>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ClrTx/>
              <a:buSzTx/>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rPr>
              <a:t> </a:t>
            </a:r>
            <a:r>
              <a:rPr lang="en-US" altLang="en-US" sz="2200" b="1" dirty="0">
                <a:solidFill>
                  <a:schemeClr val="tx1"/>
                </a:solidFill>
                <a:latin typeface="Cambria" panose="02040503050406030204" pitchFamily="18" charset="0"/>
                <a:ea typeface="Cambria" panose="02040503050406030204" pitchFamily="18" charset="0"/>
              </a:rPr>
              <a:t>* Build Trust: </a:t>
            </a:r>
            <a:r>
              <a:rPr lang="en-US" altLang="en-US" sz="2200" dirty="0">
                <a:solidFill>
                  <a:schemeClr val="tx1"/>
                </a:solidFill>
                <a:latin typeface="Cambria" panose="02040503050406030204" pitchFamily="18" charset="0"/>
                <a:ea typeface="Cambria" panose="02040503050406030204" pitchFamily="18" charset="0"/>
              </a:rPr>
              <a:t>Foster direct relationships between farmers and consumers.</a:t>
            </a:r>
          </a:p>
        </p:txBody>
      </p:sp>
    </p:spTree>
    <p:extLst>
      <p:ext uri="{BB962C8B-B14F-4D97-AF65-F5344CB8AC3E}">
        <p14:creationId xmlns:p14="http://schemas.microsoft.com/office/powerpoint/2010/main" val="24669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046E-7004-8DCA-7B9B-8FA609EB6E28}"/>
              </a:ext>
            </a:extLst>
          </p:cNvPr>
          <p:cNvSpPr>
            <a:spLocks noGrp="1"/>
          </p:cNvSpPr>
          <p:nvPr>
            <p:ph type="title"/>
          </p:nvPr>
        </p:nvSpPr>
        <p:spPr/>
        <p:txBody>
          <a:bodyPr/>
          <a:lstStyle/>
          <a:p>
            <a:r>
              <a:rPr lang="en-US" b="0" dirty="0"/>
              <a:t>Existing Methods and Drawbacks</a:t>
            </a:r>
            <a:endParaRPr lang="en-IN" b="0" dirty="0"/>
          </a:p>
        </p:txBody>
      </p:sp>
      <p:sp>
        <p:nvSpPr>
          <p:cNvPr id="3" name="Text Placeholder 2">
            <a:extLst>
              <a:ext uri="{FF2B5EF4-FFF2-40B4-BE49-F238E27FC236}">
                <a16:creationId xmlns:a16="http://schemas.microsoft.com/office/drawing/2014/main" id="{07DB1417-A87A-7AD4-92D6-CA3D30CD4CD4}"/>
              </a:ext>
            </a:extLst>
          </p:cNvPr>
          <p:cNvSpPr>
            <a:spLocks noGrp="1"/>
          </p:cNvSpPr>
          <p:nvPr>
            <p:ph type="body" idx="1"/>
          </p:nvPr>
        </p:nvSpPr>
        <p:spPr>
          <a:xfrm>
            <a:off x="812800" y="993058"/>
            <a:ext cx="10668000" cy="5102943"/>
          </a:xfrm>
        </p:spPr>
        <p:txBody>
          <a:bodyPr>
            <a:normAutofit/>
          </a:bodyPr>
          <a:lstStyle/>
          <a:p>
            <a:pPr marL="76200" indent="0">
              <a:buNone/>
            </a:pPr>
            <a:r>
              <a:rPr lang="en-US" sz="1400" dirty="0"/>
              <a:t>1. </a:t>
            </a:r>
            <a:r>
              <a:rPr lang="en-US" sz="1500" b="1" dirty="0"/>
              <a:t>Traditional Middlemen-Based</a:t>
            </a:r>
          </a:p>
          <a:p>
            <a:pPr marL="76200" indent="0">
              <a:buNone/>
            </a:pPr>
            <a:r>
              <a:rPr lang="en-US" sz="1500" b="1" dirty="0"/>
              <a:t>    Used </a:t>
            </a:r>
            <a:r>
              <a:rPr lang="en-US" sz="1500" b="1" dirty="0" err="1"/>
              <a:t>by:</a:t>
            </a:r>
            <a:r>
              <a:rPr lang="en-US" sz="1500" dirty="0" err="1"/>
              <a:t>Dealers</a:t>
            </a:r>
            <a:endParaRPr lang="en-US" sz="1500" dirty="0"/>
          </a:p>
          <a:p>
            <a:pPr marL="76200" indent="0">
              <a:buNone/>
            </a:pPr>
            <a:r>
              <a:rPr lang="en-US" sz="1500" dirty="0"/>
              <a:t>    </a:t>
            </a:r>
            <a:r>
              <a:rPr lang="en-US" sz="1500" b="1" dirty="0" err="1"/>
              <a:t>Method:</a:t>
            </a:r>
            <a:r>
              <a:rPr lang="en-US" sz="1500" dirty="0" err="1"/>
              <a:t>Farmers</a:t>
            </a:r>
            <a:r>
              <a:rPr lang="en-US" sz="1500" dirty="0"/>
              <a:t> sell produce to local agents/middlemen who connect them to markets.</a:t>
            </a:r>
          </a:p>
          <a:p>
            <a:pPr marL="76200" indent="0">
              <a:buNone/>
            </a:pPr>
            <a:r>
              <a:rPr lang="en-US" sz="1500" b="1" dirty="0"/>
              <a:t>    Drawbacks:</a:t>
            </a:r>
          </a:p>
          <a:p>
            <a:pPr marL="76200" indent="0">
              <a:buNone/>
            </a:pPr>
            <a:r>
              <a:rPr lang="en-US" sz="1500" dirty="0"/>
              <a:t>     •  Farmers get lower prices due to multiple intermediaries.</a:t>
            </a:r>
          </a:p>
          <a:p>
            <a:pPr marL="76200" indent="0">
              <a:buNone/>
            </a:pPr>
            <a:r>
              <a:rPr lang="en-US" sz="1500" dirty="0"/>
              <a:t>     •  Lack of transparency in pricing.</a:t>
            </a:r>
          </a:p>
          <a:p>
            <a:pPr marL="76200" indent="0">
              <a:buNone/>
            </a:pPr>
            <a:r>
              <a:rPr lang="en-US" sz="1500" dirty="0"/>
              <a:t>     •  Delays in payment.</a:t>
            </a:r>
          </a:p>
          <a:p>
            <a:pPr marL="76200" indent="0">
              <a:buNone/>
            </a:pPr>
            <a:r>
              <a:rPr lang="en-US" sz="1500" dirty="0"/>
              <a:t>     •  Exploitation of small farmers.</a:t>
            </a:r>
          </a:p>
          <a:p>
            <a:pPr marL="76200" indent="0">
              <a:buNone/>
            </a:pPr>
            <a:r>
              <a:rPr lang="en-US" sz="1500" b="1" dirty="0"/>
              <a:t>2.Direct Retail / Contract Farming </a:t>
            </a:r>
          </a:p>
          <a:p>
            <a:pPr marL="76200" indent="0">
              <a:buNone/>
            </a:pPr>
            <a:r>
              <a:rPr lang="en-US" sz="1500" b="1" dirty="0"/>
              <a:t>     Used by: </a:t>
            </a:r>
            <a:r>
              <a:rPr lang="en-US" sz="1500" dirty="0"/>
              <a:t>Farmers and Consumers</a:t>
            </a:r>
            <a:endParaRPr lang="en-US" sz="1500" b="1" dirty="0"/>
          </a:p>
          <a:p>
            <a:pPr marL="76200" indent="0">
              <a:buNone/>
            </a:pPr>
            <a:r>
              <a:rPr lang="en-US" sz="1500" b="1" dirty="0"/>
              <a:t>     Method: </a:t>
            </a:r>
            <a:r>
              <a:rPr lang="en-US" sz="1500" dirty="0"/>
              <a:t>Farmers directly supply to supermarkets, retailers, or via apps connecting them with consumer</a:t>
            </a:r>
          </a:p>
          <a:p>
            <a:pPr marL="76200" indent="0">
              <a:buNone/>
            </a:pPr>
            <a:r>
              <a:rPr lang="en-US" sz="1500" b="1" dirty="0"/>
              <a:t>     Drawbacks:</a:t>
            </a:r>
          </a:p>
          <a:p>
            <a:pPr marL="76200" indent="0">
              <a:buNone/>
            </a:pPr>
            <a:r>
              <a:rPr lang="en-US" sz="1500" dirty="0"/>
              <a:t>     • Small farmers may not meet quality and volume requirements.</a:t>
            </a:r>
          </a:p>
          <a:p>
            <a:pPr marL="76200" indent="0">
              <a:buNone/>
            </a:pPr>
            <a:r>
              <a:rPr lang="en-US" sz="1500" dirty="0"/>
              <a:t>     • Risk of dependency on a single buyer/retailer.</a:t>
            </a:r>
          </a:p>
          <a:p>
            <a:pPr marL="76200" indent="0">
              <a:buNone/>
            </a:pPr>
            <a:r>
              <a:rPr lang="en-US" sz="1500" dirty="0"/>
              <a:t>     •  Lack of bargaining power.</a:t>
            </a:r>
          </a:p>
          <a:p>
            <a:pPr marL="76200" indent="0">
              <a:buNone/>
            </a:pPr>
            <a:r>
              <a:rPr lang="en-US" sz="1500" dirty="0"/>
              <a:t>     • Logistics challenges in handling small-scale deliveries.</a:t>
            </a:r>
          </a:p>
        </p:txBody>
      </p:sp>
    </p:spTree>
    <p:extLst>
      <p:ext uri="{BB962C8B-B14F-4D97-AF65-F5344CB8AC3E}">
        <p14:creationId xmlns:p14="http://schemas.microsoft.com/office/powerpoint/2010/main" val="361839567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98D7-FC35-5BE4-781D-38F4EF5BBD7D}"/>
              </a:ext>
            </a:extLst>
          </p:cNvPr>
          <p:cNvSpPr>
            <a:spLocks noGrp="1"/>
          </p:cNvSpPr>
          <p:nvPr>
            <p:ph type="title"/>
          </p:nvPr>
        </p:nvSpPr>
        <p:spPr/>
        <p:txBody>
          <a:bodyPr/>
          <a:lstStyle/>
          <a:p>
            <a:r>
              <a:rPr lang="en-US" dirty="0"/>
              <a:t>Proposed Method &amp; Feasibility Study</a:t>
            </a:r>
            <a:endParaRPr lang="en-IN" dirty="0"/>
          </a:p>
        </p:txBody>
      </p:sp>
      <p:sp>
        <p:nvSpPr>
          <p:cNvPr id="8" name="Text Placeholder 7">
            <a:extLst>
              <a:ext uri="{FF2B5EF4-FFF2-40B4-BE49-F238E27FC236}">
                <a16:creationId xmlns:a16="http://schemas.microsoft.com/office/drawing/2014/main" id="{ABE850E9-3EE8-8828-C69C-D7B0872C6A1E}"/>
              </a:ext>
            </a:extLst>
          </p:cNvPr>
          <p:cNvSpPr>
            <a:spLocks noGrp="1"/>
          </p:cNvSpPr>
          <p:nvPr>
            <p:ph type="body" idx="1"/>
          </p:nvPr>
        </p:nvSpPr>
        <p:spPr>
          <a:xfrm>
            <a:off x="609700" y="993058"/>
            <a:ext cx="5384700" cy="5133245"/>
          </a:xfrm>
        </p:spPr>
        <p:style>
          <a:lnRef idx="1">
            <a:schemeClr val="accent3"/>
          </a:lnRef>
          <a:fillRef idx="2">
            <a:schemeClr val="accent3"/>
          </a:fillRef>
          <a:effectRef idx="1">
            <a:schemeClr val="accent3"/>
          </a:effectRef>
          <a:fontRef idx="minor">
            <a:schemeClr val="dk1"/>
          </a:fontRef>
        </p:style>
        <p:txBody>
          <a:bodyPr>
            <a:normAutofit/>
          </a:bodyPr>
          <a:lstStyle/>
          <a:p>
            <a:pPr marL="50800" indent="0">
              <a:buNone/>
            </a:pPr>
            <a:r>
              <a:rPr lang="en-US" sz="1400" dirty="0"/>
              <a:t>STAGES</a:t>
            </a:r>
          </a:p>
          <a:p>
            <a:pPr marL="50800" indent="0">
              <a:buNone/>
            </a:pPr>
            <a:endParaRPr lang="en-US" sz="1400" dirty="0"/>
          </a:p>
          <a:p>
            <a:pPr>
              <a:buFont typeface="Arial" panose="020B0604020202020204" pitchFamily="34" charset="0"/>
              <a:buChar char="•"/>
            </a:pPr>
            <a:r>
              <a:rPr lang="en-IN" sz="2000" dirty="0"/>
              <a:t>FARM LEVEL</a:t>
            </a:r>
          </a:p>
          <a:p>
            <a:pPr>
              <a:buFont typeface="Arial" panose="020B0604020202020204" pitchFamily="34" charset="0"/>
              <a:buChar char="•"/>
            </a:pPr>
            <a:endParaRPr lang="en-IN" sz="2000" dirty="0"/>
          </a:p>
          <a:p>
            <a:pPr>
              <a:buFont typeface="Arial" panose="020B0604020202020204" pitchFamily="34" charset="0"/>
              <a:buChar char="•"/>
            </a:pPr>
            <a:r>
              <a:rPr lang="en-IN" sz="2000" dirty="0"/>
              <a:t>TRANSPORT</a:t>
            </a:r>
          </a:p>
          <a:p>
            <a:pPr>
              <a:buFont typeface="Arial" panose="020B0604020202020204" pitchFamily="34" charset="0"/>
              <a:buChar char="•"/>
            </a:pPr>
            <a:endParaRPr lang="en-IN" sz="2000" dirty="0"/>
          </a:p>
          <a:p>
            <a:pPr>
              <a:buFont typeface="Arial" panose="020B0604020202020204" pitchFamily="34" charset="0"/>
              <a:buChar char="•"/>
            </a:pPr>
            <a:r>
              <a:rPr lang="en-IN" sz="2000" dirty="0"/>
              <a:t>PROCESSING </a:t>
            </a:r>
          </a:p>
          <a:p>
            <a:pPr>
              <a:buFont typeface="Arial" panose="020B0604020202020204" pitchFamily="34" charset="0"/>
              <a:buChar char="•"/>
            </a:pPr>
            <a:endParaRPr lang="en-IN" sz="2000" dirty="0"/>
          </a:p>
          <a:p>
            <a:pPr>
              <a:buFont typeface="Arial" panose="020B0604020202020204" pitchFamily="34" charset="0"/>
              <a:buChar char="•"/>
            </a:pPr>
            <a:r>
              <a:rPr lang="en-IN" sz="2000" dirty="0"/>
              <a:t>MARKET ACCESS</a:t>
            </a:r>
          </a:p>
          <a:p>
            <a:pPr>
              <a:buFont typeface="Arial" panose="020B0604020202020204" pitchFamily="34" charset="0"/>
              <a:buChar char="•"/>
            </a:pPr>
            <a:endParaRPr lang="en-IN" sz="2000" dirty="0"/>
          </a:p>
          <a:p>
            <a:pPr>
              <a:buFont typeface="Arial" panose="020B0604020202020204" pitchFamily="34" charset="0"/>
              <a:buChar char="•"/>
            </a:pPr>
            <a:r>
              <a:rPr lang="en-IN" sz="2000" dirty="0"/>
              <a:t>CERTIFICATION</a:t>
            </a:r>
          </a:p>
          <a:p>
            <a:pPr>
              <a:lnSpc>
                <a:spcPct val="150000"/>
              </a:lnSpc>
              <a:buFont typeface="Arial" panose="020B0604020202020204" pitchFamily="34" charset="0"/>
              <a:buChar char="•"/>
            </a:pPr>
            <a:endParaRPr lang="en-IN" sz="2000" dirty="0"/>
          </a:p>
          <a:p>
            <a:pPr>
              <a:buFont typeface="Arial" panose="020B0604020202020204" pitchFamily="34" charset="0"/>
              <a:buChar char="•"/>
            </a:pPr>
            <a:r>
              <a:rPr lang="en-IN" sz="2000" dirty="0"/>
              <a:t>CONSUMER ACCESS</a:t>
            </a:r>
          </a:p>
          <a:p>
            <a:pPr marL="50800" indent="0">
              <a:buNone/>
            </a:pPr>
            <a:endParaRPr lang="en-IN" sz="2000" dirty="0"/>
          </a:p>
          <a:p>
            <a:pPr marL="50800" indent="0">
              <a:buNone/>
            </a:pPr>
            <a:endParaRPr lang="en-IN" sz="1400" dirty="0"/>
          </a:p>
        </p:txBody>
      </p:sp>
      <p:sp>
        <p:nvSpPr>
          <p:cNvPr id="9" name="Text Placeholder 8">
            <a:extLst>
              <a:ext uri="{FF2B5EF4-FFF2-40B4-BE49-F238E27FC236}">
                <a16:creationId xmlns:a16="http://schemas.microsoft.com/office/drawing/2014/main" id="{047E878D-1EA8-DCDD-4265-FBF73F8A6C96}"/>
              </a:ext>
            </a:extLst>
          </p:cNvPr>
          <p:cNvSpPr>
            <a:spLocks noGrp="1"/>
          </p:cNvSpPr>
          <p:nvPr>
            <p:ph type="body" idx="2"/>
          </p:nvPr>
        </p:nvSpPr>
        <p:spPr>
          <a:xfrm>
            <a:off x="6197600" y="993058"/>
            <a:ext cx="5384700" cy="5133245"/>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50800" indent="0" algn="ctr">
              <a:buNone/>
            </a:pPr>
            <a:r>
              <a:rPr lang="en-US" sz="1400" dirty="0"/>
              <a:t>FEATURES</a:t>
            </a:r>
          </a:p>
          <a:p>
            <a:pPr marL="50800" indent="0">
              <a:buNone/>
            </a:pPr>
            <a:r>
              <a:rPr lang="en-US" sz="1050" dirty="0">
                <a:latin typeface="Verdana" panose="020B0604030504040204" pitchFamily="34" charset="0"/>
                <a:ea typeface="Verdana" panose="020B0604030504040204" pitchFamily="34" charset="0"/>
              </a:rPr>
              <a:t>1.Farmer registration on the app (with mobile number / Aadhaar  verification).</a:t>
            </a:r>
          </a:p>
          <a:p>
            <a:pPr marL="50800" indent="0">
              <a:buNone/>
            </a:pPr>
            <a:r>
              <a:rPr lang="en-US" sz="1050" dirty="0">
                <a:latin typeface="Verdana" panose="020B0604030504040204" pitchFamily="34" charset="0"/>
                <a:ea typeface="Verdana" panose="020B0604030504040204" pitchFamily="34" charset="0"/>
              </a:rPr>
              <a:t>2.Product listing with details (crop type, quantity, expected price, quality           grade, harvest date).</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r>
              <a:rPr lang="en-US" sz="1050" dirty="0">
                <a:latin typeface="Verdana" panose="020B0604030504040204" pitchFamily="34" charset="0"/>
                <a:ea typeface="Verdana" panose="020B0604030504040204" pitchFamily="34" charset="0"/>
              </a:rPr>
              <a:t>1.Buyers can arrange transport or request logistics support via the app</a:t>
            </a:r>
          </a:p>
          <a:p>
            <a:pPr marL="50800" indent="0">
              <a:buNone/>
            </a:pPr>
            <a:r>
              <a:rPr lang="en-US" sz="1050" dirty="0">
                <a:latin typeface="Verdana" panose="020B0604030504040204" pitchFamily="34" charset="0"/>
                <a:ea typeface="Verdana" panose="020B0604030504040204" pitchFamily="34" charset="0"/>
              </a:rPr>
              <a:t>2.Integration with local transport providers</a:t>
            </a:r>
          </a:p>
          <a:p>
            <a:pPr marL="50800" indent="0">
              <a:buNone/>
            </a:pPr>
            <a:r>
              <a:rPr lang="en-US" sz="1050" dirty="0">
                <a:latin typeface="Verdana" panose="020B0604030504040204" pitchFamily="34" charset="0"/>
                <a:ea typeface="Verdana" panose="020B0604030504040204" pitchFamily="34" charset="0"/>
              </a:rPr>
              <a:t>3.Real-time shipment tracking (GPS)</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r>
              <a:rPr lang="en-US" sz="1050" dirty="0">
                <a:latin typeface="Verdana" panose="020B0604030504040204" pitchFamily="34" charset="0"/>
                <a:ea typeface="Verdana" panose="020B0604030504040204" pitchFamily="34" charset="0"/>
              </a:rPr>
              <a:t>1.Options for buyers to request cleaning, grading, or storage services.</a:t>
            </a:r>
          </a:p>
          <a:p>
            <a:pPr marL="50800" indent="0">
              <a:buNone/>
            </a:pPr>
            <a:r>
              <a:rPr lang="en-US" sz="1050" dirty="0">
                <a:latin typeface="Verdana" panose="020B0604030504040204" pitchFamily="34" charset="0"/>
                <a:ea typeface="Verdana" panose="020B0604030504040204" pitchFamily="34" charset="0"/>
              </a:rPr>
              <a:t>2.Integration with local warehouses / cold storage</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r>
              <a:rPr lang="en-US" sz="1050" dirty="0">
                <a:latin typeface="Verdana" panose="020B0604030504040204" pitchFamily="34" charset="0"/>
                <a:ea typeface="Verdana" panose="020B0604030504040204" pitchFamily="34" charset="0"/>
              </a:rPr>
              <a:t>1.Farmers can view bids from buyers (wholesalers, retailers, direct consumers)</a:t>
            </a:r>
          </a:p>
          <a:p>
            <a:pPr marL="50800" indent="0">
              <a:buNone/>
            </a:pPr>
            <a:r>
              <a:rPr lang="en-US" sz="1050" dirty="0">
                <a:latin typeface="Verdana" panose="020B0604030504040204" pitchFamily="34" charset="0"/>
                <a:ea typeface="Verdana" panose="020B0604030504040204" pitchFamily="34" charset="0"/>
              </a:rPr>
              <a:t>2.Secure payment gateway integration (UPI, bank transfer, wallets)</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r>
              <a:rPr lang="en-US" sz="1050" dirty="0">
                <a:latin typeface="Verdana" panose="020B0604030504040204" pitchFamily="34" charset="0"/>
                <a:ea typeface="Verdana" panose="020B0604030504040204" pitchFamily="34" charset="0"/>
              </a:rPr>
              <a:t>1.Certification of quality (government/NGO/verified labs)</a:t>
            </a:r>
          </a:p>
          <a:p>
            <a:pPr marL="50800" indent="0">
              <a:buNone/>
            </a:pPr>
            <a:r>
              <a:rPr lang="en-US" sz="1050" dirty="0">
                <a:latin typeface="Verdana" panose="020B0604030504040204" pitchFamily="34" charset="0"/>
                <a:ea typeface="Verdana" panose="020B0604030504040204" pitchFamily="34" charset="0"/>
              </a:rPr>
              <a:t>2.Buyers can verify source and sustainability</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r>
              <a:rPr lang="en-US" sz="1050" dirty="0">
                <a:latin typeface="Verdana" panose="020B0604030504040204" pitchFamily="34" charset="0"/>
                <a:ea typeface="Verdana" panose="020B0604030504040204" pitchFamily="34" charset="0"/>
              </a:rPr>
              <a:t>1.Buyers and consumers can scan QR codes to verify authenticity, farmer details, and supply chain information</a:t>
            </a:r>
          </a:p>
          <a:p>
            <a:pPr marL="50800" indent="0">
              <a:buNone/>
            </a:pPr>
            <a:r>
              <a:rPr lang="en-US" sz="1050" dirty="0">
                <a:latin typeface="Verdana" panose="020B0604030504040204" pitchFamily="34" charset="0"/>
                <a:ea typeface="Verdana" panose="020B0604030504040204" pitchFamily="34" charset="0"/>
              </a:rPr>
              <a:t>2.Transparent origin tracking ensures trust and fair trade.</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endParaRPr lang="en-US" sz="105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649846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C707-7A77-A1CC-BC11-92D990B4D4A4}"/>
              </a:ext>
            </a:extLst>
          </p:cNvPr>
          <p:cNvSpPr>
            <a:spLocks noGrp="1"/>
          </p:cNvSpPr>
          <p:nvPr>
            <p:ph type="title"/>
          </p:nvPr>
        </p:nvSpPr>
        <p:spPr/>
        <p:txBody>
          <a:bodyPr/>
          <a:lstStyle/>
          <a:p>
            <a:r>
              <a:rPr lang="en-US" dirty="0"/>
              <a:t>Architecture Diagram</a:t>
            </a:r>
            <a:endParaRPr lang="en-IN" dirty="0"/>
          </a:p>
        </p:txBody>
      </p:sp>
      <p:pic>
        <p:nvPicPr>
          <p:cNvPr id="8" name="Picture 7">
            <a:extLst>
              <a:ext uri="{FF2B5EF4-FFF2-40B4-BE49-F238E27FC236}">
                <a16:creationId xmlns:a16="http://schemas.microsoft.com/office/drawing/2014/main" id="{E94F9C10-99C9-C846-E2EB-A7DF7BB4FD90}"/>
              </a:ext>
            </a:extLst>
          </p:cNvPr>
          <p:cNvPicPr>
            <a:picLocks noChangeAspect="1"/>
          </p:cNvPicPr>
          <p:nvPr/>
        </p:nvPicPr>
        <p:blipFill>
          <a:blip r:embed="rId2"/>
          <a:stretch>
            <a:fillRect/>
          </a:stretch>
        </p:blipFill>
        <p:spPr>
          <a:xfrm>
            <a:off x="840792" y="1103580"/>
            <a:ext cx="10640008" cy="5129270"/>
          </a:xfrm>
          <a:prstGeom prst="rect">
            <a:avLst/>
          </a:prstGeom>
        </p:spPr>
      </p:pic>
    </p:spTree>
    <p:extLst>
      <p:ext uri="{BB962C8B-B14F-4D97-AF65-F5344CB8AC3E}">
        <p14:creationId xmlns:p14="http://schemas.microsoft.com/office/powerpoint/2010/main" val="128200475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noFill/>
          <a:ln>
            <a:noFill/>
          </a:ln>
        </p:spPr>
        <p:txBody>
          <a:bodyPr spcFirstLastPara="1" wrap="square" lIns="91425" tIns="45700" rIns="91425" bIns="45700" anchor="ctr" anchorCtr="0">
            <a:noAutofit/>
          </a:bodyPr>
          <a:lstStyle/>
          <a:p>
            <a:pPr lvl="0"/>
            <a:r>
              <a:rPr lang="en-US" dirty="0"/>
              <a:t>Timeline</a:t>
            </a:r>
          </a:p>
        </p:txBody>
      </p:sp>
      <p:graphicFrame>
        <p:nvGraphicFramePr>
          <p:cNvPr id="11" name="Table 10">
            <a:extLst>
              <a:ext uri="{FF2B5EF4-FFF2-40B4-BE49-F238E27FC236}">
                <a16:creationId xmlns:a16="http://schemas.microsoft.com/office/drawing/2014/main" id="{B9558038-47D8-62DA-4EED-4C7B956307E6}"/>
              </a:ext>
            </a:extLst>
          </p:cNvPr>
          <p:cNvGraphicFramePr>
            <a:graphicFrameLocks noGrp="1"/>
          </p:cNvGraphicFramePr>
          <p:nvPr>
            <p:extLst>
              <p:ext uri="{D42A27DB-BD31-4B8C-83A1-F6EECF244321}">
                <p14:modId xmlns:p14="http://schemas.microsoft.com/office/powerpoint/2010/main" val="1087954744"/>
              </p:ext>
            </p:extLst>
          </p:nvPr>
        </p:nvGraphicFramePr>
        <p:xfrm>
          <a:off x="812800" y="1032387"/>
          <a:ext cx="10668000" cy="5024280"/>
        </p:xfrm>
        <a:graphic>
          <a:graphicData uri="http://schemas.openxmlformats.org/drawingml/2006/table">
            <a:tbl>
              <a:tblPr firstRow="1" bandRow="1"/>
              <a:tblGrid>
                <a:gridCol w="3556000">
                  <a:extLst>
                    <a:ext uri="{9D8B030D-6E8A-4147-A177-3AD203B41FA5}">
                      <a16:colId xmlns:a16="http://schemas.microsoft.com/office/drawing/2014/main" val="4060533346"/>
                    </a:ext>
                  </a:extLst>
                </a:gridCol>
                <a:gridCol w="3556000">
                  <a:extLst>
                    <a:ext uri="{9D8B030D-6E8A-4147-A177-3AD203B41FA5}">
                      <a16:colId xmlns:a16="http://schemas.microsoft.com/office/drawing/2014/main" val="2010257893"/>
                    </a:ext>
                  </a:extLst>
                </a:gridCol>
                <a:gridCol w="3556000">
                  <a:extLst>
                    <a:ext uri="{9D8B030D-6E8A-4147-A177-3AD203B41FA5}">
                      <a16:colId xmlns:a16="http://schemas.microsoft.com/office/drawing/2014/main" val="1623561558"/>
                    </a:ext>
                  </a:extLst>
                </a:gridCol>
              </a:tblGrid>
              <a:tr h="628035">
                <a:tc>
                  <a:txBody>
                    <a:bodyPr/>
                    <a:lstStyle/>
                    <a:p>
                      <a:pPr algn="ctr"/>
                      <a:r>
                        <a:rPr lang="en-US" sz="1800" dirty="0"/>
                        <a:t>PHASE</a:t>
                      </a:r>
                      <a:endParaRPr lang="en-IN" sz="1800" dirty="0"/>
                    </a:p>
                  </a:txBody>
                  <a:tcPr/>
                </a:tc>
                <a:tc>
                  <a:txBody>
                    <a:bodyPr/>
                    <a:lstStyle/>
                    <a:p>
                      <a:pPr algn="ctr"/>
                      <a:r>
                        <a:rPr lang="en-US" sz="1800" dirty="0"/>
                        <a:t>DURATION</a:t>
                      </a:r>
                      <a:endParaRPr lang="en-IN" sz="1800" dirty="0"/>
                    </a:p>
                  </a:txBody>
                  <a:tcPr/>
                </a:tc>
                <a:tc>
                  <a:txBody>
                    <a:bodyPr/>
                    <a:lstStyle/>
                    <a:p>
                      <a:pPr algn="ctr"/>
                      <a:r>
                        <a:rPr lang="en-US" sz="1800" dirty="0"/>
                        <a:t>ACTIVITIES</a:t>
                      </a:r>
                      <a:endParaRPr lang="en-IN" sz="1800" dirty="0"/>
                    </a:p>
                  </a:txBody>
                  <a:tcPr/>
                </a:tc>
                <a:extLst>
                  <a:ext uri="{0D108BD9-81ED-4DB2-BD59-A6C34878D82A}">
                    <a16:rowId xmlns:a16="http://schemas.microsoft.com/office/drawing/2014/main" val="289906244"/>
                  </a:ext>
                </a:extLst>
              </a:tr>
              <a:tr h="628035">
                <a:tc>
                  <a:txBody>
                    <a:bodyPr/>
                    <a:lstStyle/>
                    <a:p>
                      <a:pPr algn="ctr">
                        <a:buNone/>
                      </a:pPr>
                      <a:r>
                        <a:rPr lang="en-IN" i="0" u="none" dirty="0">
                          <a:effectLst/>
                        </a:rPr>
                        <a:t>Requirement Analysis</a:t>
                      </a:r>
                    </a:p>
                  </a:txBody>
                  <a:tcPr anchor="ctr"/>
                </a:tc>
                <a:tc>
                  <a:txBody>
                    <a:bodyPr/>
                    <a:lstStyle/>
                    <a:p>
                      <a:pPr algn="ctr">
                        <a:buNone/>
                      </a:pPr>
                      <a:r>
                        <a:rPr lang="en-IN" i="0" u="none" dirty="0">
                          <a:effectLst/>
                        </a:rPr>
                        <a:t>Week 1</a:t>
                      </a:r>
                    </a:p>
                  </a:txBody>
                  <a:tcPr anchor="ctr"/>
                </a:tc>
                <a:tc>
                  <a:txBody>
                    <a:bodyPr/>
                    <a:lstStyle/>
                    <a:p>
                      <a:pPr algn="ctr">
                        <a:buNone/>
                      </a:pPr>
                      <a:r>
                        <a:rPr lang="en-IN" i="0" u="none">
                          <a:effectLst/>
                        </a:rPr>
                        <a:t>Stakeholder interviews, system requirements</a:t>
                      </a:r>
                    </a:p>
                  </a:txBody>
                  <a:tcPr anchor="ctr"/>
                </a:tc>
                <a:extLst>
                  <a:ext uri="{0D108BD9-81ED-4DB2-BD59-A6C34878D82A}">
                    <a16:rowId xmlns:a16="http://schemas.microsoft.com/office/drawing/2014/main" val="3687912185"/>
                  </a:ext>
                </a:extLst>
              </a:tr>
              <a:tr h="628035">
                <a:tc>
                  <a:txBody>
                    <a:bodyPr/>
                    <a:lstStyle/>
                    <a:p>
                      <a:pPr algn="ctr">
                        <a:buNone/>
                      </a:pPr>
                      <a:r>
                        <a:rPr lang="en-IN" i="0" u="none" dirty="0">
                          <a:effectLst/>
                        </a:rPr>
                        <a:t>Design</a:t>
                      </a:r>
                    </a:p>
                  </a:txBody>
                  <a:tcPr anchor="ctr"/>
                </a:tc>
                <a:tc>
                  <a:txBody>
                    <a:bodyPr/>
                    <a:lstStyle/>
                    <a:p>
                      <a:pPr algn="ctr">
                        <a:buNone/>
                      </a:pPr>
                      <a:r>
                        <a:rPr lang="en-IN" i="0" u="none" dirty="0">
                          <a:effectLst/>
                        </a:rPr>
                        <a:t>Weeks 2–3</a:t>
                      </a:r>
                    </a:p>
                  </a:txBody>
                  <a:tcPr anchor="ctr"/>
                </a:tc>
                <a:tc>
                  <a:txBody>
                    <a:bodyPr/>
                    <a:lstStyle/>
                    <a:p>
                      <a:pPr algn="ctr">
                        <a:buNone/>
                      </a:pPr>
                      <a:r>
                        <a:rPr lang="en-IN" i="0" u="none">
                          <a:effectLst/>
                        </a:rPr>
                        <a:t>UI/UX, Architecture</a:t>
                      </a:r>
                    </a:p>
                  </a:txBody>
                  <a:tcPr anchor="ctr"/>
                </a:tc>
                <a:extLst>
                  <a:ext uri="{0D108BD9-81ED-4DB2-BD59-A6C34878D82A}">
                    <a16:rowId xmlns:a16="http://schemas.microsoft.com/office/drawing/2014/main" val="3370372236"/>
                  </a:ext>
                </a:extLst>
              </a:tr>
              <a:tr h="628035">
                <a:tc>
                  <a:txBody>
                    <a:bodyPr/>
                    <a:lstStyle/>
                    <a:p>
                      <a:pPr algn="ctr">
                        <a:buNone/>
                      </a:pPr>
                      <a:r>
                        <a:rPr lang="en-IN" i="0" u="none" dirty="0">
                          <a:effectLst/>
                        </a:rPr>
                        <a:t>Development Phase I</a:t>
                      </a:r>
                    </a:p>
                  </a:txBody>
                  <a:tcPr anchor="ctr"/>
                </a:tc>
                <a:tc>
                  <a:txBody>
                    <a:bodyPr/>
                    <a:lstStyle/>
                    <a:p>
                      <a:pPr algn="ctr">
                        <a:buNone/>
                      </a:pPr>
                      <a:r>
                        <a:rPr lang="en-IN" i="0" u="none" dirty="0">
                          <a:effectLst/>
                        </a:rPr>
                        <a:t>Weeks 4–7</a:t>
                      </a:r>
                    </a:p>
                  </a:txBody>
                  <a:tcPr anchor="ctr"/>
                </a:tc>
                <a:tc>
                  <a:txBody>
                    <a:bodyPr/>
                    <a:lstStyle/>
                    <a:p>
                      <a:pPr algn="ctr">
                        <a:buNone/>
                      </a:pPr>
                      <a:r>
                        <a:rPr lang="en-IN" i="0" u="none">
                          <a:effectLst/>
                        </a:rPr>
                        <a:t>Farm &amp; transport module</a:t>
                      </a:r>
                    </a:p>
                  </a:txBody>
                  <a:tcPr anchor="ctr"/>
                </a:tc>
                <a:extLst>
                  <a:ext uri="{0D108BD9-81ED-4DB2-BD59-A6C34878D82A}">
                    <a16:rowId xmlns:a16="http://schemas.microsoft.com/office/drawing/2014/main" val="2246587926"/>
                  </a:ext>
                </a:extLst>
              </a:tr>
              <a:tr h="628035">
                <a:tc>
                  <a:txBody>
                    <a:bodyPr/>
                    <a:lstStyle/>
                    <a:p>
                      <a:pPr algn="ctr">
                        <a:buNone/>
                      </a:pPr>
                      <a:r>
                        <a:rPr lang="en-IN" i="0" u="none" dirty="0">
                          <a:effectLst/>
                        </a:rPr>
                        <a:t>Development Phase II</a:t>
                      </a:r>
                    </a:p>
                  </a:txBody>
                  <a:tcPr anchor="ctr"/>
                </a:tc>
                <a:tc>
                  <a:txBody>
                    <a:bodyPr/>
                    <a:lstStyle/>
                    <a:p>
                      <a:pPr algn="ctr">
                        <a:buNone/>
                      </a:pPr>
                      <a:r>
                        <a:rPr lang="en-IN" i="0" u="none" dirty="0">
                          <a:effectLst/>
                        </a:rPr>
                        <a:t>Weeks 8–10</a:t>
                      </a:r>
                    </a:p>
                  </a:txBody>
                  <a:tcPr anchor="ctr"/>
                </a:tc>
                <a:tc>
                  <a:txBody>
                    <a:bodyPr/>
                    <a:lstStyle/>
                    <a:p>
                      <a:pPr algn="ctr">
                        <a:buNone/>
                      </a:pPr>
                      <a:r>
                        <a:rPr lang="en-IN" i="0" u="none" dirty="0">
                          <a:effectLst/>
                        </a:rPr>
                        <a:t>Processing &amp; manufacturing module</a:t>
                      </a:r>
                    </a:p>
                  </a:txBody>
                  <a:tcPr anchor="ctr"/>
                </a:tc>
                <a:extLst>
                  <a:ext uri="{0D108BD9-81ED-4DB2-BD59-A6C34878D82A}">
                    <a16:rowId xmlns:a16="http://schemas.microsoft.com/office/drawing/2014/main" val="3209056160"/>
                  </a:ext>
                </a:extLst>
              </a:tr>
              <a:tr h="628035">
                <a:tc>
                  <a:txBody>
                    <a:bodyPr/>
                    <a:lstStyle/>
                    <a:p>
                      <a:pPr algn="ctr">
                        <a:buNone/>
                      </a:pPr>
                      <a:r>
                        <a:rPr lang="en-IN" i="0" u="none" dirty="0">
                          <a:effectLst/>
                        </a:rPr>
                        <a:t>Testing</a:t>
                      </a:r>
                    </a:p>
                  </a:txBody>
                  <a:tcPr anchor="ctr"/>
                </a:tc>
                <a:tc>
                  <a:txBody>
                    <a:bodyPr/>
                    <a:lstStyle/>
                    <a:p>
                      <a:pPr algn="ctr">
                        <a:buNone/>
                      </a:pPr>
                      <a:r>
                        <a:rPr lang="en-IN" i="0" u="none" dirty="0">
                          <a:effectLst/>
                        </a:rPr>
                        <a:t>Week 11</a:t>
                      </a:r>
                    </a:p>
                  </a:txBody>
                  <a:tcPr anchor="ctr"/>
                </a:tc>
                <a:tc>
                  <a:txBody>
                    <a:bodyPr/>
                    <a:lstStyle/>
                    <a:p>
                      <a:pPr algn="ctr">
                        <a:buNone/>
                      </a:pPr>
                      <a:r>
                        <a:rPr lang="en-IN" i="0" u="none" dirty="0">
                          <a:effectLst/>
                        </a:rPr>
                        <a:t>Functional and integration testing</a:t>
                      </a:r>
                    </a:p>
                  </a:txBody>
                  <a:tcPr anchor="ctr"/>
                </a:tc>
                <a:extLst>
                  <a:ext uri="{0D108BD9-81ED-4DB2-BD59-A6C34878D82A}">
                    <a16:rowId xmlns:a16="http://schemas.microsoft.com/office/drawing/2014/main" val="683366551"/>
                  </a:ext>
                </a:extLst>
              </a:tr>
              <a:tr h="628035">
                <a:tc>
                  <a:txBody>
                    <a:bodyPr/>
                    <a:lstStyle/>
                    <a:p>
                      <a:pPr algn="ctr">
                        <a:buNone/>
                      </a:pPr>
                      <a:r>
                        <a:rPr lang="en-IN" i="0" u="none" dirty="0">
                          <a:effectLst/>
                        </a:rPr>
                        <a:t>Deployment</a:t>
                      </a:r>
                    </a:p>
                  </a:txBody>
                  <a:tcPr anchor="ctr"/>
                </a:tc>
                <a:tc>
                  <a:txBody>
                    <a:bodyPr/>
                    <a:lstStyle/>
                    <a:p>
                      <a:pPr algn="ctr">
                        <a:buNone/>
                      </a:pPr>
                      <a:r>
                        <a:rPr lang="en-IN" i="0" u="none" dirty="0">
                          <a:effectLst/>
                        </a:rPr>
                        <a:t>Week 12</a:t>
                      </a:r>
                    </a:p>
                  </a:txBody>
                  <a:tcPr anchor="ctr"/>
                </a:tc>
                <a:tc>
                  <a:txBody>
                    <a:bodyPr/>
                    <a:lstStyle/>
                    <a:p>
                      <a:pPr algn="ctr">
                        <a:buNone/>
                      </a:pPr>
                      <a:r>
                        <a:rPr lang="en-IN" i="0" u="none" dirty="0">
                          <a:effectLst/>
                        </a:rPr>
                        <a:t>Pilot launch</a:t>
                      </a:r>
                    </a:p>
                  </a:txBody>
                  <a:tcPr anchor="ctr"/>
                </a:tc>
                <a:extLst>
                  <a:ext uri="{0D108BD9-81ED-4DB2-BD59-A6C34878D82A}">
                    <a16:rowId xmlns:a16="http://schemas.microsoft.com/office/drawing/2014/main" val="280860999"/>
                  </a:ext>
                </a:extLst>
              </a:tr>
              <a:tr h="628035">
                <a:tc>
                  <a:txBody>
                    <a:bodyPr/>
                    <a:lstStyle/>
                    <a:p>
                      <a:pPr algn="ctr">
                        <a:buNone/>
                      </a:pPr>
                      <a:r>
                        <a:rPr lang="en-IN" i="0" u="none" dirty="0">
                          <a:effectLst/>
                        </a:rPr>
                        <a:t>Review &amp; Feedback</a:t>
                      </a:r>
                    </a:p>
                  </a:txBody>
                  <a:tcPr anchor="ctr"/>
                </a:tc>
                <a:tc>
                  <a:txBody>
                    <a:bodyPr/>
                    <a:lstStyle/>
                    <a:p>
                      <a:pPr algn="ctr">
                        <a:buNone/>
                      </a:pPr>
                      <a:r>
                        <a:rPr lang="en-IN" i="0" u="none" dirty="0">
                          <a:effectLst/>
                        </a:rPr>
                        <a:t>Week 13</a:t>
                      </a:r>
                    </a:p>
                  </a:txBody>
                  <a:tcPr anchor="ctr"/>
                </a:tc>
                <a:tc>
                  <a:txBody>
                    <a:bodyPr/>
                    <a:lstStyle/>
                    <a:p>
                      <a:pPr algn="ctr">
                        <a:buNone/>
                      </a:pPr>
                      <a:r>
                        <a:rPr lang="en-IN" i="0" u="none" dirty="0">
                          <a:effectLst/>
                        </a:rPr>
                        <a:t>Evaluation and iteration</a:t>
                      </a:r>
                    </a:p>
                  </a:txBody>
                  <a:tcPr anchor="ctr"/>
                </a:tc>
                <a:extLst>
                  <a:ext uri="{0D108BD9-81ED-4DB2-BD59-A6C34878D82A}">
                    <a16:rowId xmlns:a16="http://schemas.microsoft.com/office/drawing/2014/main" val="1386494166"/>
                  </a:ext>
                </a:extLst>
              </a:tr>
            </a:tbl>
          </a:graphicData>
        </a:graphic>
      </p:graphicFrame>
    </p:spTree>
    <p:extLst>
      <p:ext uri="{BB962C8B-B14F-4D97-AF65-F5344CB8AC3E}">
        <p14:creationId xmlns:p14="http://schemas.microsoft.com/office/powerpoint/2010/main" val="4798902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738</TotalTime>
  <Words>1532</Words>
  <Application>Microsoft Office PowerPoint</Application>
  <PresentationFormat>Widescreen</PresentationFormat>
  <Paragraphs>209</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vt:lpstr>
      <vt:lpstr>Verdana</vt:lpstr>
      <vt:lpstr>Wingdings</vt:lpstr>
      <vt:lpstr>Bioinformatics</vt:lpstr>
      <vt:lpstr>Web App for direct Market Access for Farmers</vt:lpstr>
      <vt:lpstr>Content:</vt:lpstr>
      <vt:lpstr>Introduction</vt:lpstr>
      <vt:lpstr>Problem Statement</vt:lpstr>
      <vt:lpstr>Objectives</vt:lpstr>
      <vt:lpstr>Existing Methods and Drawbacks</vt:lpstr>
      <vt:lpstr>Proposed Method &amp; Feasibility Study</vt:lpstr>
      <vt:lpstr>Architecture Diagram</vt:lpstr>
      <vt:lpstr>Timeline</vt:lpstr>
      <vt:lpstr>Analysis of Problem Statement</vt:lpstr>
      <vt:lpstr>Modules</vt:lpstr>
      <vt:lpstr>Hardware &amp; Software Details</vt:lpstr>
      <vt:lpstr>Github Link</vt:lpstr>
      <vt:lpstr>Literature Survey</vt:lpstr>
      <vt:lpstr>Contd…</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thallapalli bharathkumar</cp:lastModifiedBy>
  <cp:revision>47</cp:revision>
  <dcterms:modified xsi:type="dcterms:W3CDTF">2025-09-10T05:28:31Z</dcterms:modified>
</cp:coreProperties>
</file>