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399" r:id="rId4"/>
    <p:sldId id="400" r:id="rId5"/>
    <p:sldId id="258" r:id="rId6"/>
    <p:sldId id="259" r:id="rId7"/>
    <p:sldId id="375" r:id="rId8"/>
    <p:sldId id="376" r:id="rId9"/>
    <p:sldId id="396" r:id="rId10"/>
    <p:sldId id="392" r:id="rId11"/>
    <p:sldId id="268" r:id="rId12"/>
    <p:sldId id="430" r:id="rId13"/>
    <p:sldId id="429" r:id="rId14"/>
    <p:sldId id="407" r:id="rId15"/>
    <p:sldId id="432" r:id="rId16"/>
    <p:sldId id="431" r:id="rId17"/>
    <p:sldId id="433" r:id="rId18"/>
    <p:sldId id="387" r:id="rId19"/>
    <p:sldId id="383" r:id="rId20"/>
    <p:sldId id="290" r:id="rId21"/>
    <p:sldId id="283"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909" autoAdjust="0"/>
  </p:normalViewPr>
  <p:slideViewPr>
    <p:cSldViewPr>
      <p:cViewPr varScale="1">
        <p:scale>
          <a:sx n="78" d="100"/>
          <a:sy n="78" d="100"/>
        </p:scale>
        <p:origin x="1594" y="91"/>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a:t>&lt;header&gt;</a:t>
            </a:r>
            <a:endParaRPr/>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endParaRPr/>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endParaRPr/>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pPr algn="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pPr>
                <a:lnSpc>
                  <a:spcPct val="100000"/>
                </a:lnSpc>
              </a:pPr>
              <a:t>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pPr>
                <a:lnSpc>
                  <a:spcPct val="100000"/>
                </a:lnSpc>
              </a:pPr>
              <a:t>5</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pPr>
                <a:lnSpc>
                  <a:spcPct val="100000"/>
                </a:lnSpc>
              </a:pPr>
              <a:t>6</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7</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9</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11</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13</a:t>
            </a:fld>
            <a:endParaRPr/>
          </a:p>
        </p:txBody>
      </p:sp>
    </p:spTree>
    <p:extLst>
      <p:ext uri="{BB962C8B-B14F-4D97-AF65-F5344CB8AC3E}">
        <p14:creationId xmlns:p14="http://schemas.microsoft.com/office/powerpoint/2010/main" val="9966761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p:nvPr>
        </p:nvSpPr>
        <p:spPr/>
        <p:txBody>
          <a:bodyPr/>
          <a:lstStyle/>
          <a:p>
            <a:pPr algn="r"/>
            <a:fld id="{51811100-C181-4161-81E1-C1B1D191B141}" type="slidenum">
              <a:rPr lang="en-IN" smtClean="0"/>
              <a:pPr algn="r"/>
              <a:t>16</a:t>
            </a:fld>
            <a:endParaRPr lang="en-IN"/>
          </a:p>
        </p:txBody>
      </p:sp>
    </p:spTree>
    <p:extLst>
      <p:ext uri="{BB962C8B-B14F-4D97-AF65-F5344CB8AC3E}">
        <p14:creationId xmlns:p14="http://schemas.microsoft.com/office/powerpoint/2010/main" val="3817054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046360" cy="1896480"/>
          </a:xfrm>
          <a:prstGeom prst="rect">
            <a:avLst/>
          </a:prstGeom>
        </p:spPr>
        <p:txBody>
          <a:bodyPr wrap="none" lIns="0" tIns="0" rIns="0" bIns="0"/>
          <a:lstStyle/>
          <a:p>
            <a:endParaRPr/>
          </a:p>
        </p:txBody>
      </p:sp>
      <p:sp>
        <p:nvSpPr>
          <p:cNvPr id="25" name="PlaceHolder 3"/>
          <p:cNvSpPr>
            <a:spLocks noGrp="1"/>
          </p:cNvSpPr>
          <p:nvPr>
            <p:ph type="body"/>
          </p:nvPr>
        </p:nvSpPr>
        <p:spPr>
          <a:xfrm>
            <a:off x="457200" y="3681360"/>
            <a:ext cx="8046360" cy="18964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8"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9"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
        <p:nvSpPr>
          <p:cNvPr id="30" name="PlaceHolder 5"/>
          <p:cNvSpPr>
            <a:spLocks noGrp="1"/>
          </p:cNvSpPr>
          <p:nvPr>
            <p:ph type="body"/>
          </p:nvPr>
        </p:nvSpPr>
        <p:spPr>
          <a:xfrm>
            <a:off x="457200" y="3681360"/>
            <a:ext cx="3926160" cy="18964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33"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8" name="PlaceHolder 3"/>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13" name="PlaceHolder 3"/>
          <p:cNvSpPr>
            <a:spLocks noGrp="1"/>
          </p:cNvSpPr>
          <p:nvPr>
            <p:ph type="body"/>
          </p:nvPr>
        </p:nvSpPr>
        <p:spPr>
          <a:xfrm>
            <a:off x="457200" y="3681360"/>
            <a:ext cx="3926160" cy="1896480"/>
          </a:xfrm>
          <a:prstGeom prst="rect">
            <a:avLst/>
          </a:prstGeom>
        </p:spPr>
        <p:txBody>
          <a:bodyPr wrap="none" lIns="0" tIns="0" rIns="0" bIns="0"/>
          <a:lstStyle/>
          <a:p>
            <a:endParaRPr/>
          </a:p>
        </p:txBody>
      </p:sp>
      <p:sp>
        <p:nvSpPr>
          <p:cNvPr id="14" name="PlaceHolder 4"/>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17"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18"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2" name="PlaceHolder 4"/>
          <p:cNvSpPr>
            <a:spLocks noGrp="1"/>
          </p:cNvSpPr>
          <p:nvPr>
            <p:ph type="body"/>
          </p:nvPr>
        </p:nvSpPr>
        <p:spPr>
          <a:xfrm>
            <a:off x="457200" y="3681360"/>
            <a:ext cx="8045640" cy="18964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IN"/>
              <a:t>Click to edit the title text format</a:t>
            </a:r>
            <a:endParaRPr/>
          </a:p>
        </p:txBody>
      </p:sp>
      <p:sp>
        <p:nvSpPr>
          <p:cNvPr id="3" name="PlaceHolder 2"/>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slide" Target="slide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hyperlink" Target="https://www.bonaccorso.eu/2017/10/06/ml-algorithms-addendum-passive-aggressive-algorithms/"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0375" y="1483481"/>
            <a:ext cx="8683625" cy="523220"/>
          </a:xfrm>
          <a:prstGeom prst="rect">
            <a:avLst/>
          </a:prstGeom>
          <a:noFill/>
        </p:spPr>
        <p:txBody>
          <a:bodyPr wrap="square" rtlCol="0">
            <a:spAutoFit/>
          </a:bodyPr>
          <a:lstStyle/>
          <a:p>
            <a:pPr algn="ctr"/>
            <a:r>
              <a:rPr lang="en-US" sz="2800" b="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TELUGU DATA CLASSIFICATION</a:t>
            </a:r>
          </a:p>
        </p:txBody>
      </p:sp>
      <p:sp>
        <p:nvSpPr>
          <p:cNvPr id="3" name="TextBox 2"/>
          <p:cNvSpPr txBox="1"/>
          <p:nvPr/>
        </p:nvSpPr>
        <p:spPr>
          <a:xfrm>
            <a:off x="4802187" y="2743200"/>
            <a:ext cx="3927802" cy="1477328"/>
          </a:xfrm>
          <a:prstGeom prst="rect">
            <a:avLst/>
          </a:prstGeom>
          <a:noFill/>
        </p:spPr>
        <p:txBody>
          <a:bodyPr wrap="square" rtlCol="0">
            <a:spAutoFit/>
          </a:bodyPr>
          <a:lstStyle/>
          <a:p>
            <a:r>
              <a:rPr lang="en-US" b="1" dirty="0">
                <a:solidFill>
                  <a:schemeClr val="tx2">
                    <a:lumMod val="75000"/>
                  </a:schemeClr>
                </a:solidFill>
              </a:rPr>
              <a:t>Name of the student:</a:t>
            </a:r>
          </a:p>
          <a:p>
            <a:r>
              <a:rPr lang="en-US" b="1" dirty="0">
                <a:solidFill>
                  <a:schemeClr val="tx2">
                    <a:lumMod val="75000"/>
                  </a:schemeClr>
                </a:solidFill>
              </a:rPr>
              <a:t>V. Durga Bhavani   </a:t>
            </a:r>
            <a:r>
              <a:rPr lang="en-US" sz="1800" b="1" dirty="0">
                <a:solidFill>
                  <a:schemeClr val="tx2">
                    <a:lumMod val="75000"/>
                  </a:schemeClr>
                </a:solidFill>
              </a:rPr>
              <a:t>- 20H51A05D4</a:t>
            </a:r>
          </a:p>
          <a:p>
            <a:r>
              <a:rPr lang="en-US" b="1" dirty="0">
                <a:solidFill>
                  <a:schemeClr val="tx2">
                    <a:lumMod val="75000"/>
                  </a:schemeClr>
                </a:solidFill>
              </a:rPr>
              <a:t>R. Narasimha</a:t>
            </a:r>
            <a:r>
              <a:rPr lang="en-US" sz="1800" b="1" dirty="0">
                <a:solidFill>
                  <a:schemeClr val="tx2">
                    <a:lumMod val="75000"/>
                  </a:schemeClr>
                </a:solidFill>
              </a:rPr>
              <a:t>          - 21H55A0519</a:t>
            </a:r>
          </a:p>
          <a:p>
            <a:r>
              <a:rPr lang="en-US" b="1" dirty="0">
                <a:solidFill>
                  <a:schemeClr val="tx2">
                    <a:lumMod val="75000"/>
                  </a:schemeClr>
                </a:solidFill>
              </a:rPr>
              <a:t>V. Keerthana</a:t>
            </a:r>
            <a:r>
              <a:rPr lang="en-US" sz="1800" b="1" dirty="0">
                <a:solidFill>
                  <a:schemeClr val="tx2">
                    <a:lumMod val="75000"/>
                  </a:schemeClr>
                </a:solidFill>
              </a:rPr>
              <a:t>           - 21H55A0524</a:t>
            </a:r>
          </a:p>
          <a:p>
            <a:endParaRPr lang="en-US" b="1" dirty="0">
              <a:solidFill>
                <a:schemeClr val="tx2">
                  <a:lumMod val="75000"/>
                </a:schemeClr>
              </a:solidFill>
            </a:endParaRPr>
          </a:p>
        </p:txBody>
      </p:sp>
      <p:sp>
        <p:nvSpPr>
          <p:cNvPr id="4" name="TextBox 3"/>
          <p:cNvSpPr txBox="1"/>
          <p:nvPr/>
        </p:nvSpPr>
        <p:spPr>
          <a:xfrm>
            <a:off x="155575" y="4419600"/>
            <a:ext cx="5181600" cy="1231106"/>
          </a:xfrm>
          <a:prstGeom prst="rect">
            <a:avLst/>
          </a:prstGeom>
          <a:noFill/>
        </p:spPr>
        <p:txBody>
          <a:bodyPr wrap="square" rtlCol="0">
            <a:spAutoFit/>
          </a:bodyPr>
          <a:lstStyle/>
          <a:p>
            <a:pPr marR="64008" lvl="0">
              <a:lnSpc>
                <a:spcPct val="150000"/>
              </a:lnSpc>
              <a:spcBef>
                <a:spcPts val="400"/>
              </a:spcBef>
              <a:buClr>
                <a:schemeClr val="accent1"/>
              </a:buClr>
              <a:buSzPct val="68000"/>
              <a:defRPr/>
            </a:pPr>
            <a:r>
              <a:rPr lang="en-US" sz="2000" b="1" dirty="0">
                <a:solidFill>
                  <a:srgbClr val="C00000"/>
                </a:solidFill>
              </a:rPr>
              <a:t>Under esteemed guidance of</a:t>
            </a:r>
          </a:p>
          <a:p>
            <a:r>
              <a:rPr lang="en-US" sz="2000" b="1" dirty="0"/>
              <a:t>Ms. Komal Parashar </a:t>
            </a:r>
          </a:p>
          <a:p>
            <a:r>
              <a:rPr lang="en-US" sz="1200" b="1" dirty="0"/>
              <a:t>Assistant Professor </a:t>
            </a:r>
          </a:p>
          <a:p>
            <a:r>
              <a:rPr lang="en-US" sz="1200" b="1" dirty="0"/>
              <a:t>Dept. of CSE</a:t>
            </a:r>
          </a:p>
        </p:txBody>
      </p:sp>
      <p:graphicFrame>
        <p:nvGraphicFramePr>
          <p:cNvPr id="5" name="Table 4"/>
          <p:cNvGraphicFramePr>
            <a:graphicFrameLocks noGrp="1"/>
          </p:cNvGraphicFramePr>
          <p:nvPr>
            <p:extLst>
              <p:ext uri="{D42A27DB-BD31-4B8C-83A1-F6EECF244321}">
                <p14:modId xmlns:p14="http://schemas.microsoft.com/office/powerpoint/2010/main" val="379951770"/>
              </p:ext>
            </p:extLst>
          </p:nvPr>
        </p:nvGraphicFramePr>
        <p:xfrm>
          <a:off x="1524000" y="228600"/>
          <a:ext cx="7010400" cy="951198"/>
        </p:xfrm>
        <a:graphic>
          <a:graphicData uri="http://schemas.openxmlformats.org/drawingml/2006/table">
            <a:tbl>
              <a:tblPr>
                <a:tableStyleId>{2D5ABB26-0587-4C30-8999-92F81FD0307C}</a:tableStyleId>
              </a:tblPr>
              <a:tblGrid>
                <a:gridCol w="7010400">
                  <a:extLst>
                    <a:ext uri="{9D8B030D-6E8A-4147-A177-3AD203B41FA5}">
                      <a16:colId xmlns:a16="http://schemas.microsoft.com/office/drawing/2014/main" val="20000"/>
                    </a:ext>
                  </a:extLst>
                </a:gridCol>
              </a:tblGrid>
              <a:tr h="80953">
                <a:tc>
                  <a:txBody>
                    <a:bodyPr/>
                    <a:lstStyle/>
                    <a:p>
                      <a:pPr algn="ctr" rtl="0" fontAlgn="b"/>
                      <a:r>
                        <a:rPr lang="en-US" sz="2000" dirty="0">
                          <a:solidFill>
                            <a:srgbClr val="002060"/>
                          </a:solidFill>
                        </a:rPr>
                        <a:t>CMR COLLEGE OF ENGINEERING &amp; TECHNOLOGY</a:t>
                      </a:r>
                      <a:endParaRPr lang="en-US" sz="2000" b="1" dirty="0">
                        <a:solidFill>
                          <a:srgbClr val="002060"/>
                        </a:solidFill>
                        <a:latin typeface="Calibri"/>
                      </a:endParaRPr>
                    </a:p>
                  </a:txBody>
                  <a:tcPr marL="9199" marR="9199" marT="6133" marB="6133" anchor="b"/>
                </a:tc>
                <a:extLst>
                  <a:ext uri="{0D108BD9-81ED-4DB2-BD59-A6C34878D82A}">
                    <a16:rowId xmlns:a16="http://schemas.microsoft.com/office/drawing/2014/main" val="10000"/>
                  </a:ext>
                </a:extLst>
              </a:tr>
              <a:tr h="80953">
                <a:tc>
                  <a:txBody>
                    <a:bodyPr/>
                    <a:lstStyle/>
                    <a:p>
                      <a:pPr algn="ctr" rtl="0" fontAlgn="b"/>
                      <a:r>
                        <a:rPr lang="en-US" sz="2000" dirty="0">
                          <a:solidFill>
                            <a:srgbClr val="002060"/>
                          </a:solidFill>
                        </a:rPr>
                        <a:t>Kandlakoya, Medchal, Hyderabad - 501401</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1"/>
                  </a:ext>
                </a:extLst>
              </a:tr>
              <a:tr h="80953">
                <a:tc>
                  <a:txBody>
                    <a:bodyPr/>
                    <a:lstStyle/>
                    <a:p>
                      <a:pPr algn="ctr" rtl="0" fontAlgn="b"/>
                      <a:r>
                        <a:rPr lang="en-US" sz="2000" dirty="0">
                          <a:solidFill>
                            <a:srgbClr val="002060"/>
                          </a:solidFill>
                        </a:rPr>
                        <a:t>Department of Computer Science and Engineering</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2"/>
                  </a:ext>
                </a:extLst>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24" name="Picture 4" descr="CMR College of Pharmacy updated... - CMR College of Pharmacy"/>
          <p:cNvPicPr>
            <a:picLocks noChangeAspect="1" noChangeArrowheads="1"/>
          </p:cNvPicPr>
          <p:nvPr/>
        </p:nvPicPr>
        <p:blipFill>
          <a:blip r:embed="rId2"/>
          <a:srcRect/>
          <a:stretch>
            <a:fillRect/>
          </a:stretch>
        </p:blipFill>
        <p:spPr bwMode="auto">
          <a:xfrm>
            <a:off x="381000" y="152400"/>
            <a:ext cx="1295400" cy="11430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4DFFA99E-F018-8D26-1DF7-316E0E020E5A}"/>
              </a:ext>
            </a:extLst>
          </p:cNvPr>
          <p:cNvSpPr txBox="1"/>
          <p:nvPr/>
        </p:nvSpPr>
        <p:spPr>
          <a:xfrm>
            <a:off x="339398" y="2743200"/>
            <a:ext cx="2480002" cy="400110"/>
          </a:xfrm>
          <a:prstGeom prst="rect">
            <a:avLst/>
          </a:prstGeom>
          <a:noFill/>
        </p:spPr>
        <p:txBody>
          <a:bodyPr wrap="square" rtlCol="0">
            <a:spAutoFit/>
          </a:bodyPr>
          <a:lstStyle/>
          <a:p>
            <a:r>
              <a:rPr lang="en-US" sz="2000" b="1" dirty="0">
                <a:solidFill>
                  <a:schemeClr val="tx2">
                    <a:lumMod val="75000"/>
                  </a:schemeClr>
                </a:solidFill>
              </a:rPr>
              <a:t>Batch No.:64</a:t>
            </a:r>
          </a:p>
        </p:txBody>
      </p:sp>
      <p:sp>
        <p:nvSpPr>
          <p:cNvPr id="7" name="TextBox 6">
            <a:extLst>
              <a:ext uri="{FF2B5EF4-FFF2-40B4-BE49-F238E27FC236}">
                <a16:creationId xmlns:a16="http://schemas.microsoft.com/office/drawing/2014/main" id="{94997AF8-6B6E-040B-FF07-B099985FAFAE}"/>
              </a:ext>
            </a:extLst>
          </p:cNvPr>
          <p:cNvSpPr txBox="1"/>
          <p:nvPr/>
        </p:nvSpPr>
        <p:spPr>
          <a:xfrm>
            <a:off x="238539" y="6229290"/>
            <a:ext cx="8753061" cy="307777"/>
          </a:xfrm>
          <a:prstGeom prst="rect">
            <a:avLst/>
          </a:prstGeom>
          <a:noFill/>
        </p:spPr>
        <p:txBody>
          <a:bodyPr wrap="square" rtlCol="0">
            <a:spAutoFit/>
          </a:bodyPr>
          <a:lstStyle/>
          <a:p>
            <a:r>
              <a:rPr lang="en-US" sz="1400" b="1" dirty="0">
                <a:solidFill>
                  <a:schemeClr val="tx2">
                    <a:lumMod val="75000"/>
                  </a:schemeClr>
                </a:solidFill>
              </a:rPr>
              <a:t>Batch: 2020-2024 			                                                             Major Project Phase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457200"/>
            <a:ext cx="3962400" cy="584775"/>
          </a:xfrm>
          <a:prstGeom prst="rect">
            <a:avLst/>
          </a:prstGeom>
          <a:noFill/>
        </p:spPr>
        <p:txBody>
          <a:bodyPr wrap="square" rtlCol="0">
            <a:spAutoFit/>
          </a:bodyPr>
          <a:lstStyle/>
          <a:p>
            <a:r>
              <a:rPr lang="en-US" sz="3200" b="1" dirty="0">
                <a:solidFill>
                  <a:srgbClr val="C00000"/>
                </a:solidFill>
                <a:latin typeface="Calibri" pitchFamily="34" charset="0"/>
              </a:rPr>
              <a:t>Problem Definition</a:t>
            </a:r>
          </a:p>
        </p:txBody>
      </p:sp>
      <p:sp>
        <p:nvSpPr>
          <p:cNvPr id="5" name="TextBox 4">
            <a:extLst>
              <a:ext uri="{FF2B5EF4-FFF2-40B4-BE49-F238E27FC236}">
                <a16:creationId xmlns:a16="http://schemas.microsoft.com/office/drawing/2014/main" id="{8F5667EB-32B8-30BC-0151-634A039FCE46}"/>
              </a:ext>
            </a:extLst>
          </p:cNvPr>
          <p:cNvSpPr txBox="1"/>
          <p:nvPr/>
        </p:nvSpPr>
        <p:spPr>
          <a:xfrm>
            <a:off x="432062" y="1676400"/>
            <a:ext cx="8381160" cy="3780522"/>
          </a:xfrm>
          <a:prstGeom prst="rect">
            <a:avLst/>
          </a:prstGeom>
          <a:noFill/>
        </p:spPr>
        <p:txBody>
          <a:bodyPr wrap="square">
            <a:spAutoFit/>
          </a:bodyPr>
          <a:lstStyle/>
          <a:p>
            <a:pPr marL="342900" indent="-342900" algn="l">
              <a:lnSpc>
                <a:spcPct val="150000"/>
              </a:lnSpc>
              <a:buFont typeface="Wingdings" panose="05000000000000000000" pitchFamily="2" charset="2"/>
              <a:buChar char="Ø"/>
            </a:pPr>
            <a:r>
              <a:rPr lang="en-US" sz="1800" b="0" i="0" dirty="0">
                <a:solidFill>
                  <a:srgbClr val="000000"/>
                </a:solidFill>
                <a:effectLst/>
                <a:latin typeface="Times New Roman" panose="02020603050405020304" pitchFamily="18" charset="0"/>
                <a:cs typeface="Times New Roman" panose="02020603050405020304" pitchFamily="18" charset="0"/>
              </a:rPr>
              <a:t>Telugu Text data and categorizing based on public sentiments is quite important since a lot of fake news emerged with rise of social media.</a:t>
            </a:r>
          </a:p>
          <a:p>
            <a:pPr marL="342900" indent="-342900" algn="l">
              <a:lnSpc>
                <a:spcPct val="150000"/>
              </a:lnSpc>
              <a:buFont typeface="Wingdings" panose="05000000000000000000" pitchFamily="2" charset="2"/>
              <a:buChar char="Ø"/>
            </a:pPr>
            <a:r>
              <a:rPr lang="en-US" sz="1800" b="0" i="0" dirty="0">
                <a:solidFill>
                  <a:srgbClr val="000000"/>
                </a:solidFill>
                <a:effectLst/>
                <a:latin typeface="Times New Roman" panose="02020603050405020304" pitchFamily="18" charset="0"/>
                <a:cs typeface="Times New Roman" panose="02020603050405020304" pitchFamily="18" charset="0"/>
              </a:rPr>
              <a:t>Identifying whether news text is positive, negative, or neutral and later classifying the data in which areas they fall like business, editorial, entertainment, nation, and sports is included throughout this research work.</a:t>
            </a:r>
          </a:p>
          <a:p>
            <a:pPr marL="342900" indent="-342900" algn="l">
              <a:lnSpc>
                <a:spcPct val="150000"/>
              </a:lnSpc>
              <a:buFont typeface="Wingdings" panose="05000000000000000000" pitchFamily="2" charset="2"/>
              <a:buChar char="Ø"/>
            </a:pPr>
            <a:r>
              <a:rPr lang="en-US" sz="1800" b="0" i="0" dirty="0">
                <a:solidFill>
                  <a:srgbClr val="000000"/>
                </a:solidFill>
                <a:effectLst/>
                <a:latin typeface="Times New Roman" panose="02020603050405020304" pitchFamily="18" charset="0"/>
                <a:cs typeface="Times New Roman" panose="02020603050405020304" pitchFamily="18" charset="0"/>
              </a:rPr>
              <a:t> This research work proposes an eﬃcient model by adopting machine learning classiﬁers to perform classiﬁcation on Telugu news data. </a:t>
            </a:r>
          </a:p>
          <a:p>
            <a:pPr marL="285750" indent="-285750" algn="just">
              <a:lnSpc>
                <a:spcPct val="150000"/>
              </a:lnSpc>
              <a:buFont typeface="Arial" panose="020B0604020202020204" pitchFamily="34" charset="0"/>
              <a:buChar char="•"/>
            </a:pPr>
            <a:endParaRPr lang="en-US" sz="1800" b="0" i="0" dirty="0">
              <a:effectLst/>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a:rPr>
              <a:t>Scope of the Project</a:t>
            </a:r>
            <a:endParaRPr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457200"/>
            <a:ext cx="4267200" cy="523220"/>
          </a:xfrm>
          <a:prstGeom prst="rect">
            <a:avLst/>
          </a:prstGeom>
          <a:noFill/>
        </p:spPr>
        <p:txBody>
          <a:bodyPr wrap="square" rtlCol="0">
            <a:spAutoFit/>
          </a:bodyPr>
          <a:lstStyle/>
          <a:p>
            <a:pPr algn="r">
              <a:lnSpc>
                <a:spcPct val="100000"/>
              </a:lnSpc>
            </a:pPr>
            <a:r>
              <a:rPr lang="en-IN" sz="2800" b="1" dirty="0">
                <a:solidFill>
                  <a:srgbClr val="FF0000"/>
                </a:solidFill>
                <a:latin typeface="+mj-lt"/>
              </a:rPr>
              <a:t>Scope of the Project</a:t>
            </a:r>
            <a:endParaRPr lang="en-IN" sz="2800" dirty="0">
              <a:solidFill>
                <a:srgbClr val="FF0000"/>
              </a:solidFill>
              <a:latin typeface="+mj-lt"/>
            </a:endParaRPr>
          </a:p>
        </p:txBody>
      </p:sp>
      <p:sp>
        <p:nvSpPr>
          <p:cNvPr id="5" name="TextBox 4">
            <a:extLst>
              <a:ext uri="{FF2B5EF4-FFF2-40B4-BE49-F238E27FC236}">
                <a16:creationId xmlns:a16="http://schemas.microsoft.com/office/drawing/2014/main" id="{99C51517-32EA-9956-6925-DFD21DE75D1C}"/>
              </a:ext>
            </a:extLst>
          </p:cNvPr>
          <p:cNvSpPr txBox="1"/>
          <p:nvPr/>
        </p:nvSpPr>
        <p:spPr>
          <a:xfrm>
            <a:off x="459557" y="1524000"/>
            <a:ext cx="8381160" cy="4196020"/>
          </a:xfrm>
          <a:prstGeom prst="rect">
            <a:avLst/>
          </a:prstGeom>
          <a:noFill/>
        </p:spPr>
        <p:txBody>
          <a:bodyPr wrap="square">
            <a:spAutoFit/>
          </a:bodyPr>
          <a:lstStyle/>
          <a:p>
            <a:pPr marL="342900" indent="-342900">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 main scope of the project is to develop a method for detecting and classifying the Telugu text data using Natural Language Processing.</a:t>
            </a:r>
          </a:p>
          <a:p>
            <a:pPr marL="342900" indent="-342900">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Our project has a big scope to do. We take the Telugu text  and then we classify the text that fall into-Positive , Negative or Neutral based on Sentimental Analysis.</a:t>
            </a:r>
          </a:p>
          <a:p>
            <a:pPr marL="342900" indent="-342900">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We further classify the text that can be categorized into business, editorials, sports, entertainment and nation.</a:t>
            </a:r>
          </a:p>
          <a:p>
            <a:pPr marL="342900" indent="-342900">
              <a:lnSpc>
                <a:spcPct val="150000"/>
              </a:lnSpc>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endParaRPr lang="en-US" b="0" i="0" dirty="0">
              <a:solidFill>
                <a:srgbClr val="374151"/>
              </a:solidFill>
              <a:effectLst/>
            </a:endParaRPr>
          </a:p>
        </p:txBody>
      </p:sp>
    </p:spTree>
    <p:extLst>
      <p:ext uri="{BB962C8B-B14F-4D97-AF65-F5344CB8AC3E}">
        <p14:creationId xmlns:p14="http://schemas.microsoft.com/office/powerpoint/2010/main" val="1896597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US" sz="2800" b="1" dirty="0"/>
              <a:t>Literature Review</a:t>
            </a:r>
            <a:endParaRPr sz="2800" b="1"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mc:AlternateContent xmlns:mc="http://schemas.openxmlformats.org/markup-compatibility/2006" xmlns:pslz="http://schemas.microsoft.com/office/powerpoint/2016/slidezoom">
        <mc:Choice Requires="pslz">
          <p:graphicFrame>
            <p:nvGraphicFramePr>
              <p:cNvPr id="3" name="Slide Zoom 2">
                <a:extLst>
                  <a:ext uri="{FF2B5EF4-FFF2-40B4-BE49-F238E27FC236}">
                    <a16:creationId xmlns:a16="http://schemas.microsoft.com/office/drawing/2014/main" id="{DFD025B0-0530-AD75-690D-ABD1D194797C}"/>
                  </a:ext>
                </a:extLst>
              </p:cNvPr>
              <p:cNvGraphicFramePr>
                <a:graphicFrameLocks noChangeAspect="1"/>
              </p:cNvGraphicFramePr>
              <p:nvPr>
                <p:extLst>
                  <p:ext uri="{D42A27DB-BD31-4B8C-83A1-F6EECF244321}">
                    <p14:modId xmlns:p14="http://schemas.microsoft.com/office/powerpoint/2010/main" val="3713244168"/>
                  </p:ext>
                </p:extLst>
              </p:nvPr>
            </p:nvGraphicFramePr>
            <p:xfrm>
              <a:off x="-2464904" y="4499941"/>
              <a:ext cx="2286000" cy="1714500"/>
            </p:xfrm>
            <a:graphic>
              <a:graphicData uri="http://schemas.microsoft.com/office/powerpoint/2016/slidezoom">
                <pslz:sldZm>
                  <pslz:sldZmObj sldId="407" cId="0">
                    <pslz:zmPr id="{C0C948FC-194C-4D21-8F5C-5D65CFB8A97A}" returnToParent="0" transitionDur="1000">
                      <p166:blipFill xmlns:p166="http://schemas.microsoft.com/office/powerpoint/2016/6/main">
                        <a:blip r:embed="rId3"/>
                        <a:stretch>
                          <a:fillRect/>
                        </a:stretch>
                      </p166:blipFill>
                      <p166:spPr xmlns:p166="http://schemas.microsoft.com/office/powerpoint/2016/6/main">
                        <a:xfrm>
                          <a:off x="0" y="0"/>
                          <a:ext cx="2286000" cy="1714500"/>
                        </a:xfrm>
                        <a:prstGeom prst="rect">
                          <a:avLst/>
                        </a:prstGeom>
                        <a:ln w="3175">
                          <a:solidFill>
                            <a:prstClr val="ltGray"/>
                          </a:solidFill>
                        </a:ln>
                      </p166:spPr>
                    </pslz:zmPr>
                  </pslz:sldZmObj>
                </pslz:sldZm>
              </a:graphicData>
            </a:graphic>
          </p:graphicFrame>
        </mc:Choice>
        <mc:Fallback xmlns="">
          <p:pic>
            <p:nvPicPr>
              <p:cNvPr id="3" name="Slide Zoom 2">
                <a:hlinkClick r:id="rId4" action="ppaction://hlinksldjump"/>
                <a:extLst>
                  <a:ext uri="{FF2B5EF4-FFF2-40B4-BE49-F238E27FC236}">
                    <a16:creationId xmlns:a16="http://schemas.microsoft.com/office/drawing/2014/main" id="{DFD025B0-0530-AD75-690D-ABD1D194797C}"/>
                  </a:ext>
                </a:extLst>
              </p:cNvPr>
              <p:cNvPicPr>
                <a:picLocks noGrp="1" noRot="1" noChangeAspect="1" noMove="1" noResize="1" noEditPoints="1" noAdjustHandles="1" noChangeArrowheads="1" noChangeShapeType="1"/>
              </p:cNvPicPr>
              <p:nvPr/>
            </p:nvPicPr>
            <p:blipFill>
              <a:blip r:embed="rId5"/>
              <a:stretch>
                <a:fillRect/>
              </a:stretch>
            </p:blipFill>
            <p:spPr>
              <a:xfrm>
                <a:off x="-2464904" y="4499941"/>
                <a:ext cx="2286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4277705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7211" y="70613"/>
            <a:ext cx="8991600" cy="461665"/>
          </a:xfrm>
          <a:prstGeom prst="rect">
            <a:avLst/>
          </a:prstGeom>
          <a:noFill/>
        </p:spPr>
        <p:txBody>
          <a:bodyPr wrap="square" rtlCol="0">
            <a:spAutoFit/>
          </a:bodyPr>
          <a:lstStyle/>
          <a:p>
            <a:r>
              <a:rPr lang="en-IN" sz="2400" u="sng" dirty="0">
                <a:solidFill>
                  <a:srgbClr val="FF0000"/>
                </a:solidFill>
                <a:latin typeface="Times New Roman" panose="02020603050405020304" pitchFamily="18" charset="0"/>
                <a:cs typeface="Times New Roman" panose="02020603050405020304" pitchFamily="18" charset="0"/>
              </a:rPr>
              <a:t>Comparison table for the existing system</a:t>
            </a:r>
            <a:endParaRPr lang="en-US" sz="2400"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C7B0E5F3-E63A-E40C-3B4F-FF4E3A18651B}"/>
              </a:ext>
            </a:extLst>
          </p:cNvPr>
          <p:cNvGraphicFramePr>
            <a:graphicFrameLocks noGrp="1"/>
          </p:cNvGraphicFramePr>
          <p:nvPr>
            <p:extLst>
              <p:ext uri="{D42A27DB-BD31-4B8C-83A1-F6EECF244321}">
                <p14:modId xmlns:p14="http://schemas.microsoft.com/office/powerpoint/2010/main" val="2904190318"/>
              </p:ext>
            </p:extLst>
          </p:nvPr>
        </p:nvGraphicFramePr>
        <p:xfrm>
          <a:off x="84483" y="685800"/>
          <a:ext cx="8917056" cy="6101587"/>
        </p:xfrm>
        <a:graphic>
          <a:graphicData uri="http://schemas.openxmlformats.org/drawingml/2006/table">
            <a:tbl>
              <a:tblPr firstRow="1" bandRow="1">
                <a:tableStyleId>{5C22544A-7EE6-4342-B048-85BDC9FD1C3A}</a:tableStyleId>
              </a:tblPr>
              <a:tblGrid>
                <a:gridCol w="525117">
                  <a:extLst>
                    <a:ext uri="{9D8B030D-6E8A-4147-A177-3AD203B41FA5}">
                      <a16:colId xmlns:a16="http://schemas.microsoft.com/office/drawing/2014/main" val="432745929"/>
                    </a:ext>
                  </a:extLst>
                </a:gridCol>
                <a:gridCol w="1207933">
                  <a:extLst>
                    <a:ext uri="{9D8B030D-6E8A-4147-A177-3AD203B41FA5}">
                      <a16:colId xmlns:a16="http://schemas.microsoft.com/office/drawing/2014/main" val="1998233565"/>
                    </a:ext>
                  </a:extLst>
                </a:gridCol>
                <a:gridCol w="1825214">
                  <a:extLst>
                    <a:ext uri="{9D8B030D-6E8A-4147-A177-3AD203B41FA5}">
                      <a16:colId xmlns:a16="http://schemas.microsoft.com/office/drawing/2014/main" val="3760181125"/>
                    </a:ext>
                  </a:extLst>
                </a:gridCol>
                <a:gridCol w="1733050">
                  <a:extLst>
                    <a:ext uri="{9D8B030D-6E8A-4147-A177-3AD203B41FA5}">
                      <a16:colId xmlns:a16="http://schemas.microsoft.com/office/drawing/2014/main" val="1470764825"/>
                    </a:ext>
                  </a:extLst>
                </a:gridCol>
                <a:gridCol w="2306320">
                  <a:extLst>
                    <a:ext uri="{9D8B030D-6E8A-4147-A177-3AD203B41FA5}">
                      <a16:colId xmlns:a16="http://schemas.microsoft.com/office/drawing/2014/main" val="3423994347"/>
                    </a:ext>
                  </a:extLst>
                </a:gridCol>
                <a:gridCol w="1319422">
                  <a:extLst>
                    <a:ext uri="{9D8B030D-6E8A-4147-A177-3AD203B41FA5}">
                      <a16:colId xmlns:a16="http://schemas.microsoft.com/office/drawing/2014/main" val="635663868"/>
                    </a:ext>
                  </a:extLst>
                </a:gridCol>
              </a:tblGrid>
              <a:tr h="1116658">
                <a:tc>
                  <a:txBody>
                    <a:bodyPr/>
                    <a:lstStyle/>
                    <a:p>
                      <a:pPr algn="ctr"/>
                      <a:r>
                        <a:rPr lang="en-US" sz="1400" dirty="0">
                          <a:latin typeface="Times New Roman" panose="02020603050405020304" pitchFamily="18" charset="0"/>
                          <a:cs typeface="Times New Roman" panose="02020603050405020304" pitchFamily="18" charset="0"/>
                        </a:rPr>
                        <a:t>S. </a:t>
                      </a:r>
                    </a:p>
                    <a:p>
                      <a:pPr algn="ctr"/>
                      <a:r>
                        <a:rPr lang="en-US" sz="1400" dirty="0">
                          <a:latin typeface="Times New Roman" panose="02020603050405020304" pitchFamily="18" charset="0"/>
                          <a:cs typeface="Times New Roman" panose="02020603050405020304" pitchFamily="18" charset="0"/>
                        </a:rPr>
                        <a:t>No</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Authors and Journal Name&amp; Year of publication</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Problem Statement</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Name of the Proposed solution/Method</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Solution </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Remarks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4428592"/>
                  </a:ext>
                </a:extLst>
              </a:tr>
              <a:tr h="2159942">
                <a:tc>
                  <a:txBody>
                    <a:bodyPr/>
                    <a:lstStyle/>
                    <a:p>
                      <a:pPr algn="ctr"/>
                      <a:r>
                        <a:rPr lang="en-US" sz="1400" dirty="0">
                          <a:latin typeface="Times New Roman" panose="02020603050405020304" pitchFamily="18" charset="0"/>
                          <a:cs typeface="Times New Roman" panose="02020603050405020304" pitchFamily="18" charset="0"/>
                        </a:rPr>
                        <a:t>1</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endParaRPr lang="en-US" sz="1400" b="0" i="0" dirty="0">
                        <a:solidFill>
                          <a:schemeClr val="dk1"/>
                        </a:solidFill>
                        <a:effectLst/>
                        <a:latin typeface="Times New Roman" panose="02020603050405020304" pitchFamily="18" charset="0"/>
                        <a:ea typeface="+mn-ea"/>
                        <a:cs typeface="Times New Roman" panose="02020603050405020304" pitchFamily="18" charset="0"/>
                      </a:endParaRPr>
                    </a:p>
                    <a:p>
                      <a:pPr algn="ctr"/>
                      <a:endParaRPr lang="en-US" sz="1400" b="0" i="0" dirty="0">
                        <a:solidFill>
                          <a:schemeClr val="dk1"/>
                        </a:solidFill>
                        <a:effectLst/>
                        <a:latin typeface="Times New Roman" panose="02020603050405020304" pitchFamily="18" charset="0"/>
                        <a:ea typeface="+mn-ea"/>
                        <a:cs typeface="Times New Roman" panose="02020603050405020304" pitchFamily="18" charset="0"/>
                      </a:endParaRPr>
                    </a:p>
                    <a:p>
                      <a:pPr algn="ctr"/>
                      <a:endParaRPr lang="en-US" sz="1400" b="0" i="0" dirty="0">
                        <a:solidFill>
                          <a:schemeClr val="dk1"/>
                        </a:solidFill>
                        <a:effectLst/>
                        <a:latin typeface="Times New Roman" panose="02020603050405020304" pitchFamily="18" charset="0"/>
                        <a:ea typeface="+mn-ea"/>
                        <a:cs typeface="Times New Roman" panose="02020603050405020304" pitchFamily="18" charset="0"/>
                      </a:endParaRPr>
                    </a:p>
                    <a:p>
                      <a:pPr algn="ctr"/>
                      <a:endParaRPr lang="en-US" sz="1400" b="0" i="0" dirty="0">
                        <a:solidFill>
                          <a:schemeClr val="dk1"/>
                        </a:solidFill>
                        <a:effectLst/>
                        <a:latin typeface="Times New Roman" panose="02020603050405020304" pitchFamily="18" charset="0"/>
                        <a:ea typeface="+mn-ea"/>
                        <a:cs typeface="Times New Roman" panose="02020603050405020304" pitchFamily="18" charset="0"/>
                      </a:endParaRPr>
                    </a:p>
                    <a:p>
                      <a:pPr algn="ctr"/>
                      <a:r>
                        <a:rPr lang="en-US" sz="1400" b="0" i="0" dirty="0">
                          <a:solidFill>
                            <a:schemeClr val="dk1"/>
                          </a:solidFill>
                          <a:effectLst/>
                          <a:latin typeface="Times New Roman" panose="02020603050405020304" pitchFamily="18" charset="0"/>
                          <a:ea typeface="+mn-ea"/>
                          <a:cs typeface="Times New Roman" panose="02020603050405020304" pitchFamily="18" charset="0"/>
                        </a:rPr>
                        <a:t>Deepu S. Nair and Co. </a:t>
                      </a:r>
                      <a:endParaRPr lang="en-IN" sz="1400" dirty="0">
                        <a:latin typeface="Times New Roman" panose="02020603050405020304" pitchFamily="18" charset="0"/>
                        <a:cs typeface="Times New Roman" panose="02020603050405020304" pitchFamily="18" charset="0"/>
                      </a:endParaRPr>
                    </a:p>
                  </a:txBody>
                  <a:tcPr/>
                </a:tc>
                <a:tc>
                  <a:txBody>
                    <a:bodyPr/>
                    <a:lstStyle/>
                    <a:p>
                      <a:pPr algn="ctr" fontAlgn="base"/>
                      <a:r>
                        <a:rPr lang="en-US" sz="1400" b="0" i="0" dirty="0">
                          <a:solidFill>
                            <a:schemeClr val="dk1"/>
                          </a:solidFill>
                          <a:effectLst/>
                          <a:latin typeface="Times New Roman" panose="02020603050405020304" pitchFamily="18" charset="0"/>
                          <a:ea typeface="+mn-ea"/>
                          <a:cs typeface="Times New Roman" panose="02020603050405020304" pitchFamily="18" charset="0"/>
                        </a:rPr>
                        <a:t>Malayalam sentiment analysis, addressing spelling errors in user feedback.</a:t>
                      </a:r>
                      <a:endParaRPr lang="en-US" sz="1400" dirty="0">
                        <a:effectLst/>
                        <a:latin typeface="Times New Roman" panose="02020603050405020304" pitchFamily="18" charset="0"/>
                        <a:cs typeface="Times New Roman" panose="02020603050405020304" pitchFamily="18" charset="0"/>
                      </a:endParaRPr>
                    </a:p>
                  </a:txBody>
                  <a:tcPr anchor="ctr"/>
                </a:tc>
                <a:tc>
                  <a:txBody>
                    <a:bodyPr/>
                    <a:lstStyle/>
                    <a:p>
                      <a:pPr algn="ctr" fontAlgn="base"/>
                      <a:r>
                        <a:rPr lang="en-US" sz="1400" b="0" i="0" dirty="0">
                          <a:solidFill>
                            <a:schemeClr val="dk1"/>
                          </a:solidFill>
                          <a:effectLst/>
                          <a:latin typeface="Times New Roman" panose="02020603050405020304" pitchFamily="18" charset="0"/>
                          <a:ea typeface="+mn-ea"/>
                          <a:cs typeface="Times New Roman" panose="02020603050405020304" pitchFamily="18" charset="0"/>
                        </a:rPr>
                        <a:t>Rule-based approach for Malayalam sentiment analysis from film review websites.</a:t>
                      </a:r>
                      <a:endParaRPr lang="en-IN" sz="1400" dirty="0">
                        <a:effectLst/>
                        <a:latin typeface="Times New Roman" panose="02020603050405020304" pitchFamily="18" charset="0"/>
                        <a:cs typeface="Times New Roman" panose="02020603050405020304" pitchFamily="18" charset="0"/>
                      </a:endParaRPr>
                    </a:p>
                  </a:txBody>
                  <a:tcPr anchor="ctr"/>
                </a:tc>
                <a:tc>
                  <a:txBody>
                    <a:bodyPr/>
                    <a:lstStyle/>
                    <a:p>
                      <a:pPr algn="ctr" fontAlgn="base"/>
                      <a:r>
                        <a:rPr lang="en-US" sz="1400" b="0" i="0" dirty="0">
                          <a:solidFill>
                            <a:schemeClr val="dk1"/>
                          </a:solidFill>
                          <a:effectLst/>
                          <a:latin typeface="Times New Roman" panose="02020603050405020304" pitchFamily="18" charset="0"/>
                          <a:ea typeface="+mn-ea"/>
                          <a:cs typeface="Times New Roman" panose="02020603050405020304" pitchFamily="18" charset="0"/>
                        </a:rPr>
                        <a:t>This rule-based approach focuses on classifying Malayalam text into positive, negative, or neutral sentiments, despite spelling errors.</a:t>
                      </a:r>
                      <a:endParaRPr lang="en-US" sz="1400" dirty="0">
                        <a:effectLst/>
                        <a:latin typeface="Times New Roman" panose="02020603050405020304" pitchFamily="18" charset="0"/>
                        <a:cs typeface="Times New Roman" panose="02020603050405020304" pitchFamily="18" charset="0"/>
                      </a:endParaRPr>
                    </a:p>
                  </a:txBody>
                  <a:tcPr anchor="ctr"/>
                </a:tc>
                <a:tc>
                  <a:txBody>
                    <a:bodyPr/>
                    <a:lstStyle/>
                    <a:p>
                      <a:pPr algn="ctr" fontAlgn="base"/>
                      <a:r>
                        <a:rPr lang="en-IN" sz="1400" dirty="0">
                          <a:effectLst/>
                          <a:latin typeface="Times New Roman" panose="02020603050405020304" pitchFamily="18" charset="0"/>
                          <a:cs typeface="Times New Roman" panose="02020603050405020304" pitchFamily="18" charset="0"/>
                        </a:rPr>
                        <a:t>_</a:t>
                      </a:r>
                    </a:p>
                  </a:txBody>
                  <a:tcPr anchor="ctr"/>
                </a:tc>
                <a:extLst>
                  <a:ext uri="{0D108BD9-81ED-4DB2-BD59-A6C34878D82A}">
                    <a16:rowId xmlns:a16="http://schemas.microsoft.com/office/drawing/2014/main" val="3097843794"/>
                  </a:ext>
                </a:extLst>
              </a:tr>
              <a:tr h="2783405">
                <a:tc>
                  <a:txBody>
                    <a:bodyPr/>
                    <a:lstStyle/>
                    <a:p>
                      <a:pPr algn="ctr"/>
                      <a:r>
                        <a:rPr lang="en-US" sz="1400" dirty="0">
                          <a:latin typeface="Times New Roman" panose="02020603050405020304" pitchFamily="18" charset="0"/>
                          <a:cs typeface="Times New Roman" panose="02020603050405020304" pitchFamily="18" charset="0"/>
                        </a:rPr>
                        <a:t>2</a:t>
                      </a:r>
                      <a:endParaRPr lang="en-IN" sz="1400" dirty="0">
                        <a:latin typeface="Times New Roman" panose="02020603050405020304" pitchFamily="18" charset="0"/>
                        <a:cs typeface="Times New Roman" panose="02020603050405020304" pitchFamily="18" charset="0"/>
                      </a:endParaRPr>
                    </a:p>
                  </a:txBody>
                  <a:tcPr/>
                </a:tc>
                <a:tc>
                  <a:txBody>
                    <a:bodyPr/>
                    <a:lstStyle/>
                    <a:p>
                      <a:pPr algn="ctr" fontAlgn="base"/>
                      <a:r>
                        <a:rPr lang="en-IN" sz="1400" b="0" i="0" dirty="0">
                          <a:solidFill>
                            <a:schemeClr val="dk1"/>
                          </a:solidFill>
                          <a:effectLst/>
                          <a:latin typeface="Times New Roman" panose="02020603050405020304" pitchFamily="18" charset="0"/>
                          <a:ea typeface="+mn-ea"/>
                          <a:cs typeface="Times New Roman" panose="02020603050405020304" pitchFamily="18" charset="0"/>
                        </a:rPr>
                        <a:t>Sahu et al. </a:t>
                      </a:r>
                    </a:p>
                    <a:p>
                      <a:pPr algn="ctr" fontAlgn="base"/>
                      <a:r>
                        <a:rPr lang="en-IN" sz="1400" b="0" i="0" dirty="0">
                          <a:solidFill>
                            <a:schemeClr val="dk1"/>
                          </a:solidFill>
                          <a:effectLst/>
                          <a:latin typeface="Times New Roman" panose="02020603050405020304" pitchFamily="18" charset="0"/>
                          <a:ea typeface="+mn-ea"/>
                          <a:cs typeface="Times New Roman" panose="02020603050405020304" pitchFamily="18" charset="0"/>
                        </a:rPr>
                        <a:t>(2016)</a:t>
                      </a:r>
                      <a:endParaRPr lang="en-IN" sz="1400" dirty="0">
                        <a:effectLst/>
                        <a:latin typeface="Times New Roman" panose="02020603050405020304" pitchFamily="18" charset="0"/>
                        <a:cs typeface="Times New Roman" panose="02020603050405020304" pitchFamily="18" charset="0"/>
                      </a:endParaRPr>
                    </a:p>
                  </a:txBody>
                  <a:tcPr anchor="ctr"/>
                </a:tc>
                <a:tc>
                  <a:txBody>
                    <a:bodyPr/>
                    <a:lstStyle/>
                    <a:p>
                      <a:pPr algn="ctr" fontAlgn="base"/>
                      <a:r>
                        <a:rPr lang="en-US" sz="1400" b="0" i="0" dirty="0">
                          <a:solidFill>
                            <a:schemeClr val="dk1"/>
                          </a:solidFill>
                          <a:effectLst/>
                          <a:latin typeface="Times New Roman" panose="02020603050405020304" pitchFamily="18" charset="0"/>
                          <a:ea typeface="+mn-ea"/>
                          <a:cs typeface="Times New Roman" panose="02020603050405020304" pitchFamily="18" charset="0"/>
                        </a:rPr>
                        <a:t>Odia movie review sentiment analysis.</a:t>
                      </a:r>
                      <a:endParaRPr lang="en-US" sz="1400" dirty="0">
                        <a:effectLst/>
                        <a:latin typeface="Times New Roman" panose="02020603050405020304" pitchFamily="18" charset="0"/>
                        <a:cs typeface="Times New Roman" panose="02020603050405020304" pitchFamily="18" charset="0"/>
                      </a:endParaRPr>
                    </a:p>
                  </a:txBody>
                  <a:tcPr anchor="ctr"/>
                </a:tc>
                <a:tc>
                  <a:txBody>
                    <a:bodyPr/>
                    <a:lstStyle/>
                    <a:p>
                      <a:pPr algn="ctr" fontAlgn="base"/>
                      <a:r>
                        <a:rPr lang="en-US" sz="1400" b="0" i="0" dirty="0">
                          <a:solidFill>
                            <a:schemeClr val="dk1"/>
                          </a:solidFill>
                          <a:effectLst/>
                          <a:latin typeface="Times New Roman" panose="02020603050405020304" pitchFamily="18" charset="0"/>
                          <a:ea typeface="+mn-ea"/>
                          <a:cs typeface="Times New Roman" panose="02020603050405020304" pitchFamily="18" charset="0"/>
                        </a:rPr>
                        <a:t>Development of a system for Odia sentiment analysis using supervised learning techniques (Naive Bayes, SVM, Logistic Regression) in Python with the NLTK framework.</a:t>
                      </a:r>
                      <a:endParaRPr lang="en-US" sz="1400" dirty="0">
                        <a:effectLst/>
                        <a:latin typeface="Times New Roman" panose="02020603050405020304" pitchFamily="18" charset="0"/>
                        <a:cs typeface="Times New Roman" panose="02020603050405020304" pitchFamily="18" charset="0"/>
                      </a:endParaRPr>
                    </a:p>
                  </a:txBody>
                  <a:tcPr anchor="ctr"/>
                </a:tc>
                <a:tc>
                  <a:txBody>
                    <a:bodyPr/>
                    <a:lstStyle/>
                    <a:p>
                      <a:pPr algn="ctr" fontAlgn="base"/>
                      <a:r>
                        <a:rPr lang="en-US" sz="1400" b="0" i="0" dirty="0">
                          <a:solidFill>
                            <a:schemeClr val="dk1"/>
                          </a:solidFill>
                          <a:effectLst/>
                          <a:latin typeface="Times New Roman" panose="02020603050405020304" pitchFamily="18" charset="0"/>
                          <a:ea typeface="+mn-ea"/>
                          <a:cs typeface="Times New Roman" panose="02020603050405020304" pitchFamily="18" charset="0"/>
                        </a:rPr>
                        <a:t>The system classifies Odia text into positive and negative sentiments for movie reviews.</a:t>
                      </a:r>
                      <a:endParaRPr lang="en-US" sz="1400" dirty="0">
                        <a:effectLst/>
                        <a:latin typeface="Times New Roman" panose="02020603050405020304" pitchFamily="18" charset="0"/>
                        <a:cs typeface="Times New Roman" panose="02020603050405020304" pitchFamily="18" charset="0"/>
                      </a:endParaRPr>
                    </a:p>
                  </a:txBody>
                  <a:tcPr anchor="ctr"/>
                </a:tc>
                <a:tc>
                  <a:txBody>
                    <a:bodyPr/>
                    <a:lstStyle/>
                    <a:p>
                      <a:pPr algn="ctr" fontAlgn="base"/>
                      <a:r>
                        <a:rPr lang="en-US" sz="1400" dirty="0">
                          <a:effectLst/>
                          <a:latin typeface="Times New Roman" panose="02020603050405020304" pitchFamily="18" charset="0"/>
                          <a:cs typeface="Times New Roman" panose="02020603050405020304" pitchFamily="18" charset="0"/>
                        </a:rPr>
                        <a:t>_</a:t>
                      </a:r>
                    </a:p>
                  </a:txBody>
                  <a:tcPr anchor="ctr"/>
                </a:tc>
                <a:extLst>
                  <a:ext uri="{0D108BD9-81ED-4DB2-BD59-A6C34878D82A}">
                    <a16:rowId xmlns:a16="http://schemas.microsoft.com/office/drawing/2014/main" val="3396774005"/>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9771" y="76200"/>
            <a:ext cx="8991600" cy="461665"/>
          </a:xfrm>
          <a:prstGeom prst="rect">
            <a:avLst/>
          </a:prstGeom>
          <a:noFill/>
        </p:spPr>
        <p:txBody>
          <a:bodyPr wrap="square" rtlCol="0">
            <a:spAutoFit/>
          </a:bodyPr>
          <a:lstStyle/>
          <a:p>
            <a:r>
              <a:rPr lang="en-IN" sz="2400" u="sng" dirty="0">
                <a:solidFill>
                  <a:srgbClr val="FF0000"/>
                </a:solidFill>
                <a:latin typeface="Times New Roman" panose="02020603050405020304" pitchFamily="18" charset="0"/>
                <a:cs typeface="Times New Roman" panose="02020603050405020304" pitchFamily="18" charset="0"/>
              </a:rPr>
              <a:t>Comparison table for the existing system</a:t>
            </a:r>
            <a:endParaRPr lang="en-US" sz="2400"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C7B0E5F3-E63A-E40C-3B4F-FF4E3A18651B}"/>
              </a:ext>
            </a:extLst>
          </p:cNvPr>
          <p:cNvGraphicFramePr>
            <a:graphicFrameLocks noGrp="1"/>
          </p:cNvGraphicFramePr>
          <p:nvPr>
            <p:extLst>
              <p:ext uri="{D42A27DB-BD31-4B8C-83A1-F6EECF244321}">
                <p14:modId xmlns:p14="http://schemas.microsoft.com/office/powerpoint/2010/main" val="552045894"/>
              </p:ext>
            </p:extLst>
          </p:nvPr>
        </p:nvGraphicFramePr>
        <p:xfrm>
          <a:off x="76200" y="685800"/>
          <a:ext cx="8991600" cy="5943600"/>
        </p:xfrm>
        <a:graphic>
          <a:graphicData uri="http://schemas.openxmlformats.org/drawingml/2006/table">
            <a:tbl>
              <a:tblPr firstRow="1" bandRow="1">
                <a:tableStyleId>{5C22544A-7EE6-4342-B048-85BDC9FD1C3A}</a:tableStyleId>
              </a:tblPr>
              <a:tblGrid>
                <a:gridCol w="580103">
                  <a:extLst>
                    <a:ext uri="{9D8B030D-6E8A-4147-A177-3AD203B41FA5}">
                      <a16:colId xmlns:a16="http://schemas.microsoft.com/office/drawing/2014/main" val="432745929"/>
                    </a:ext>
                  </a:extLst>
                </a:gridCol>
                <a:gridCol w="1341461">
                  <a:extLst>
                    <a:ext uri="{9D8B030D-6E8A-4147-A177-3AD203B41FA5}">
                      <a16:colId xmlns:a16="http://schemas.microsoft.com/office/drawing/2014/main" val="1998233565"/>
                    </a:ext>
                  </a:extLst>
                </a:gridCol>
                <a:gridCol w="1600200">
                  <a:extLst>
                    <a:ext uri="{9D8B030D-6E8A-4147-A177-3AD203B41FA5}">
                      <a16:colId xmlns:a16="http://schemas.microsoft.com/office/drawing/2014/main" val="3760181125"/>
                    </a:ext>
                  </a:extLst>
                </a:gridCol>
                <a:gridCol w="1888436">
                  <a:extLst>
                    <a:ext uri="{9D8B030D-6E8A-4147-A177-3AD203B41FA5}">
                      <a16:colId xmlns:a16="http://schemas.microsoft.com/office/drawing/2014/main" val="1470764825"/>
                    </a:ext>
                  </a:extLst>
                </a:gridCol>
                <a:gridCol w="2057400">
                  <a:extLst>
                    <a:ext uri="{9D8B030D-6E8A-4147-A177-3AD203B41FA5}">
                      <a16:colId xmlns:a16="http://schemas.microsoft.com/office/drawing/2014/main" val="3423994347"/>
                    </a:ext>
                  </a:extLst>
                </a:gridCol>
                <a:gridCol w="1524000">
                  <a:extLst>
                    <a:ext uri="{9D8B030D-6E8A-4147-A177-3AD203B41FA5}">
                      <a16:colId xmlns:a16="http://schemas.microsoft.com/office/drawing/2014/main" val="635663868"/>
                    </a:ext>
                  </a:extLst>
                </a:gridCol>
              </a:tblGrid>
              <a:tr h="1613690">
                <a:tc>
                  <a:txBody>
                    <a:bodyPr/>
                    <a:lstStyle/>
                    <a:p>
                      <a:pPr algn="ctr"/>
                      <a:r>
                        <a:rPr lang="en-US" sz="1400" dirty="0" err="1">
                          <a:latin typeface="Times New Roman" panose="02020603050405020304" pitchFamily="18" charset="0"/>
                          <a:cs typeface="Times New Roman" panose="02020603050405020304" pitchFamily="18" charset="0"/>
                        </a:rPr>
                        <a:t>S.No</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Authors and Journal Name&amp; Year of publication</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Problem Statement</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Name of the Proposed solution/Method by authors</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 Solution </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Remarks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4428592"/>
                  </a:ext>
                </a:extLst>
              </a:tr>
              <a:tr h="1972204">
                <a:tc>
                  <a:txBody>
                    <a:bodyPr/>
                    <a:lstStyle/>
                    <a:p>
                      <a:pPr algn="ctr"/>
                      <a:r>
                        <a:rPr lang="en-US" sz="1400" dirty="0">
                          <a:latin typeface="Times New Roman" panose="02020603050405020304" pitchFamily="18" charset="0"/>
                          <a:cs typeface="Times New Roman" panose="02020603050405020304" pitchFamily="18" charset="0"/>
                        </a:rPr>
                        <a:t>3</a:t>
                      </a:r>
                      <a:endParaRPr lang="en-IN" sz="1400" dirty="0">
                        <a:latin typeface="Times New Roman" panose="02020603050405020304" pitchFamily="18" charset="0"/>
                        <a:cs typeface="Times New Roman" panose="02020603050405020304" pitchFamily="18" charset="0"/>
                      </a:endParaRPr>
                    </a:p>
                  </a:txBody>
                  <a:tcPr/>
                </a:tc>
                <a:tc>
                  <a:txBody>
                    <a:bodyPr/>
                    <a:lstStyle/>
                    <a:p>
                      <a:pPr algn="ctr" fontAlgn="base"/>
                      <a:r>
                        <a:rPr lang="en-IN" sz="1400" b="0" i="0" dirty="0">
                          <a:solidFill>
                            <a:schemeClr val="dk1"/>
                          </a:solidFill>
                          <a:effectLst/>
                          <a:latin typeface="Times New Roman" panose="02020603050405020304" pitchFamily="18" charset="0"/>
                          <a:ea typeface="+mn-ea"/>
                          <a:cs typeface="Times New Roman" panose="02020603050405020304" pitchFamily="18" charset="0"/>
                        </a:rPr>
                        <a:t>Prasad et al. </a:t>
                      </a:r>
                      <a:endParaRPr lang="en-IN" sz="1400" dirty="0">
                        <a:effectLst/>
                        <a:latin typeface="Times New Roman" panose="02020603050405020304" pitchFamily="18" charset="0"/>
                        <a:cs typeface="Times New Roman" panose="02020603050405020304" pitchFamily="18" charset="0"/>
                      </a:endParaRPr>
                    </a:p>
                  </a:txBody>
                  <a:tcPr anchor="ctr"/>
                </a:tc>
                <a:tc>
                  <a:txBody>
                    <a:bodyPr/>
                    <a:lstStyle/>
                    <a:p>
                      <a:pPr algn="ctr" fontAlgn="base"/>
                      <a:r>
                        <a:rPr lang="en-US" sz="1400" b="0" i="0" dirty="0">
                          <a:solidFill>
                            <a:schemeClr val="dk1"/>
                          </a:solidFill>
                          <a:effectLst/>
                          <a:latin typeface="Times New Roman" panose="02020603050405020304" pitchFamily="18" charset="0"/>
                          <a:ea typeface="+mn-ea"/>
                          <a:cs typeface="Times New Roman" panose="02020603050405020304" pitchFamily="18" charset="0"/>
                        </a:rPr>
                        <a:t>Sentiment analysis of Hindi tweets.</a:t>
                      </a:r>
                      <a:endParaRPr lang="en-US" sz="1400" dirty="0">
                        <a:effectLst/>
                        <a:latin typeface="Times New Roman" panose="02020603050405020304" pitchFamily="18" charset="0"/>
                        <a:cs typeface="Times New Roman" panose="02020603050405020304" pitchFamily="18" charset="0"/>
                      </a:endParaRPr>
                    </a:p>
                  </a:txBody>
                  <a:tcPr anchor="ctr"/>
                </a:tc>
                <a:tc>
                  <a:txBody>
                    <a:bodyPr/>
                    <a:lstStyle/>
                    <a:p>
                      <a:pPr algn="ctr" fontAlgn="base"/>
                      <a:r>
                        <a:rPr lang="en-US" sz="1400" b="0" i="0" dirty="0">
                          <a:solidFill>
                            <a:schemeClr val="dk1"/>
                          </a:solidFill>
                          <a:effectLst/>
                          <a:latin typeface="Times New Roman" panose="02020603050405020304" pitchFamily="18" charset="0"/>
                          <a:ea typeface="+mn-ea"/>
                          <a:cs typeface="Times New Roman" panose="02020603050405020304" pitchFamily="18" charset="0"/>
                        </a:rPr>
                        <a:t>Proposed a decision tree-based sentiment analyzer.</a:t>
                      </a:r>
                      <a:endParaRPr lang="en-US" sz="1400" dirty="0">
                        <a:effectLst/>
                        <a:latin typeface="Times New Roman" panose="02020603050405020304" pitchFamily="18" charset="0"/>
                        <a:cs typeface="Times New Roman" panose="02020603050405020304" pitchFamily="18" charset="0"/>
                      </a:endParaRPr>
                    </a:p>
                  </a:txBody>
                  <a:tcPr anchor="ctr"/>
                </a:tc>
                <a:tc>
                  <a:txBody>
                    <a:bodyPr/>
                    <a:lstStyle/>
                    <a:p>
                      <a:pPr algn="ctr" fontAlgn="base"/>
                      <a:r>
                        <a:rPr lang="en-US" sz="1400" b="0" i="0" dirty="0">
                          <a:solidFill>
                            <a:schemeClr val="dk1"/>
                          </a:solidFill>
                          <a:effectLst/>
                          <a:latin typeface="Times New Roman" panose="02020603050405020304" pitchFamily="18" charset="0"/>
                          <a:ea typeface="+mn-ea"/>
                          <a:cs typeface="Times New Roman" panose="02020603050405020304" pitchFamily="18" charset="0"/>
                        </a:rPr>
                        <a:t>The decision tree approach was designed for Hindi tweets.</a:t>
                      </a:r>
                      <a:endParaRPr lang="en-US" sz="1400" dirty="0">
                        <a:effectLst/>
                        <a:latin typeface="Times New Roman" panose="02020603050405020304" pitchFamily="18" charset="0"/>
                        <a:cs typeface="Times New Roman" panose="02020603050405020304" pitchFamily="18" charset="0"/>
                      </a:endParaRPr>
                    </a:p>
                  </a:txBody>
                  <a:tcPr anchor="ctr"/>
                </a:tc>
                <a:tc>
                  <a:txBody>
                    <a:bodyPr/>
                    <a:lstStyle/>
                    <a:p>
                      <a:pPr algn="ctr" fontAlgn="base"/>
                      <a:r>
                        <a:rPr lang="en-IN" sz="1400" dirty="0">
                          <a:effectLst/>
                          <a:latin typeface="Times New Roman" panose="02020603050405020304" pitchFamily="18" charset="0"/>
                          <a:cs typeface="Times New Roman" panose="02020603050405020304" pitchFamily="18" charset="0"/>
                        </a:rPr>
                        <a:t>_</a:t>
                      </a:r>
                    </a:p>
                  </a:txBody>
                  <a:tcPr anchor="ctr"/>
                </a:tc>
                <a:extLst>
                  <a:ext uri="{0D108BD9-81ED-4DB2-BD59-A6C34878D82A}">
                    <a16:rowId xmlns:a16="http://schemas.microsoft.com/office/drawing/2014/main" val="3097843794"/>
                  </a:ext>
                </a:extLst>
              </a:tr>
              <a:tr h="2357706">
                <a:tc>
                  <a:txBody>
                    <a:bodyPr/>
                    <a:lstStyle/>
                    <a:p>
                      <a:pPr algn="ctr"/>
                      <a:r>
                        <a:rPr lang="en-US" sz="1400" dirty="0">
                          <a:latin typeface="Times New Roman" panose="02020603050405020304" pitchFamily="18" charset="0"/>
                          <a:cs typeface="Times New Roman" panose="02020603050405020304" pitchFamily="18" charset="0"/>
                        </a:rPr>
                        <a:t>4</a:t>
                      </a:r>
                      <a:endParaRPr lang="en-IN" sz="1400" dirty="0">
                        <a:latin typeface="Times New Roman" panose="02020603050405020304" pitchFamily="18" charset="0"/>
                        <a:cs typeface="Times New Roman" panose="02020603050405020304" pitchFamily="18" charset="0"/>
                      </a:endParaRPr>
                    </a:p>
                  </a:txBody>
                  <a:tcPr/>
                </a:tc>
                <a:tc>
                  <a:txBody>
                    <a:bodyPr/>
                    <a:lstStyle/>
                    <a:p>
                      <a:pPr algn="ctr" fontAlgn="base"/>
                      <a:r>
                        <a:rPr lang="en-IN" sz="1400" b="0" i="0" dirty="0">
                          <a:solidFill>
                            <a:schemeClr val="dk1"/>
                          </a:solidFill>
                          <a:effectLst/>
                          <a:latin typeface="Times New Roman" panose="02020603050405020304" pitchFamily="18" charset="0"/>
                          <a:ea typeface="+mn-ea"/>
                          <a:cs typeface="Times New Roman" panose="02020603050405020304" pitchFamily="18" charset="0"/>
                        </a:rPr>
                        <a:t>Sarkar et al.</a:t>
                      </a:r>
                    </a:p>
                    <a:p>
                      <a:pPr algn="ctr" fontAlgn="base"/>
                      <a:r>
                        <a:rPr lang="en-IN" sz="1400" b="0" i="0" dirty="0">
                          <a:solidFill>
                            <a:schemeClr val="dk1"/>
                          </a:solidFill>
                          <a:effectLst/>
                          <a:latin typeface="Times New Roman" panose="02020603050405020304" pitchFamily="18" charset="0"/>
                          <a:ea typeface="+mn-ea"/>
                          <a:cs typeface="Times New Roman" panose="02020603050405020304" pitchFamily="18" charset="0"/>
                        </a:rPr>
                        <a:t>(2015) </a:t>
                      </a:r>
                      <a:endParaRPr lang="en-IN" sz="1400" dirty="0">
                        <a:effectLst/>
                        <a:latin typeface="Times New Roman" panose="02020603050405020304" pitchFamily="18" charset="0"/>
                        <a:cs typeface="Times New Roman" panose="02020603050405020304" pitchFamily="18" charset="0"/>
                      </a:endParaRPr>
                    </a:p>
                  </a:txBody>
                  <a:tcPr anchor="ctr"/>
                </a:tc>
                <a:tc>
                  <a:txBody>
                    <a:bodyPr/>
                    <a:lstStyle/>
                    <a:p>
                      <a:pPr algn="ctr" fontAlgn="base"/>
                      <a:r>
                        <a:rPr lang="en-IN" sz="1400" b="0" i="0" dirty="0">
                          <a:solidFill>
                            <a:schemeClr val="dk1"/>
                          </a:solidFill>
                          <a:effectLst/>
                          <a:latin typeface="Times New Roman" panose="02020603050405020304" pitchFamily="18" charset="0"/>
                          <a:ea typeface="+mn-ea"/>
                          <a:cs typeface="Times New Roman" panose="02020603050405020304" pitchFamily="18" charset="0"/>
                        </a:rPr>
                        <a:t>Sentiment analysis for Hindi and Bengali tweets.</a:t>
                      </a:r>
                      <a:endParaRPr lang="en-US" sz="1400" dirty="0">
                        <a:effectLst/>
                        <a:latin typeface="Times New Roman" panose="02020603050405020304" pitchFamily="18" charset="0"/>
                        <a:cs typeface="Times New Roman" panose="02020603050405020304" pitchFamily="18" charset="0"/>
                      </a:endParaRPr>
                    </a:p>
                  </a:txBody>
                  <a:tcPr anchor="ctr"/>
                </a:tc>
                <a:tc>
                  <a:txBody>
                    <a:bodyPr/>
                    <a:lstStyle/>
                    <a:p>
                      <a:pPr algn="ctr" fontAlgn="base"/>
                      <a:r>
                        <a:rPr lang="en-US" sz="1400" b="0" i="0" dirty="0">
                          <a:solidFill>
                            <a:schemeClr val="dk1"/>
                          </a:solidFill>
                          <a:effectLst/>
                          <a:latin typeface="Times New Roman" panose="02020603050405020304" pitchFamily="18" charset="0"/>
                          <a:ea typeface="+mn-ea"/>
                          <a:cs typeface="Times New Roman" panose="02020603050405020304" pitchFamily="18" charset="0"/>
                        </a:rPr>
                        <a:t>Developed a sentiment analysis system using a multinomial naive Bayes classifier with unigrams, bigrams, and trigrams as features.</a:t>
                      </a:r>
                      <a:endParaRPr lang="en-IN" sz="1400" dirty="0">
                        <a:effectLst/>
                        <a:latin typeface="Times New Roman" panose="02020603050405020304" pitchFamily="18" charset="0"/>
                        <a:cs typeface="Times New Roman" panose="02020603050405020304" pitchFamily="18" charset="0"/>
                      </a:endParaRPr>
                    </a:p>
                  </a:txBody>
                  <a:tcPr anchor="ctr"/>
                </a:tc>
                <a:tc>
                  <a:txBody>
                    <a:bodyPr/>
                    <a:lstStyle/>
                    <a:p>
                      <a:pPr algn="ctr" fontAlgn="base"/>
                      <a:r>
                        <a:rPr lang="en-US" sz="1400" b="0" i="0" dirty="0">
                          <a:solidFill>
                            <a:schemeClr val="dk1"/>
                          </a:solidFill>
                          <a:effectLst/>
                          <a:latin typeface="Times New Roman" panose="02020603050405020304" pitchFamily="18" charset="0"/>
                          <a:ea typeface="+mn-ea"/>
                          <a:cs typeface="Times New Roman" panose="02020603050405020304" pitchFamily="18" charset="0"/>
                        </a:rPr>
                        <a:t>The system covered sentiment analysis for Hindi and Bengali tweets.</a:t>
                      </a:r>
                      <a:endParaRPr lang="en-US" sz="1400" dirty="0">
                        <a:effectLst/>
                        <a:latin typeface="Times New Roman" panose="02020603050405020304" pitchFamily="18" charset="0"/>
                        <a:cs typeface="Times New Roman" panose="02020603050405020304" pitchFamily="18" charset="0"/>
                      </a:endParaRPr>
                    </a:p>
                  </a:txBody>
                  <a:tcPr anchor="ctr"/>
                </a:tc>
                <a:tc>
                  <a:txBody>
                    <a:bodyPr/>
                    <a:lstStyle/>
                    <a:p>
                      <a:pPr algn="ctr" fontAlgn="base"/>
                      <a:r>
                        <a:rPr lang="en-US" sz="1400" dirty="0">
                          <a:effectLst/>
                          <a:latin typeface="Times New Roman" panose="02020603050405020304" pitchFamily="18" charset="0"/>
                          <a:cs typeface="Times New Roman" panose="02020603050405020304" pitchFamily="18" charset="0"/>
                        </a:rPr>
                        <a:t>_</a:t>
                      </a:r>
                    </a:p>
                  </a:txBody>
                  <a:tcPr anchor="ctr"/>
                </a:tc>
                <a:extLst>
                  <a:ext uri="{0D108BD9-81ED-4DB2-BD59-A6C34878D82A}">
                    <a16:rowId xmlns:a16="http://schemas.microsoft.com/office/drawing/2014/main" val="3396774005"/>
                  </a:ext>
                </a:extLst>
              </a:tr>
            </a:tbl>
          </a:graphicData>
        </a:graphic>
      </p:graphicFrame>
    </p:spTree>
    <p:extLst>
      <p:ext uri="{BB962C8B-B14F-4D97-AF65-F5344CB8AC3E}">
        <p14:creationId xmlns:p14="http://schemas.microsoft.com/office/powerpoint/2010/main" val="2831753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87925" y="169606"/>
            <a:ext cx="8991600" cy="461665"/>
          </a:xfrm>
          <a:prstGeom prst="rect">
            <a:avLst/>
          </a:prstGeom>
          <a:noFill/>
        </p:spPr>
        <p:txBody>
          <a:bodyPr wrap="square" rtlCol="0">
            <a:spAutoFit/>
          </a:bodyPr>
          <a:lstStyle/>
          <a:p>
            <a:r>
              <a:rPr lang="en-US" sz="2400" dirty="0">
                <a:solidFill>
                  <a:srgbClr val="FF0000"/>
                </a:solidFill>
                <a:latin typeface="+mj-lt"/>
                <a:cs typeface="Times New Roman" panose="02020603050405020304" pitchFamily="18" charset="0"/>
              </a:rPr>
              <a:t>Implementation of Existing System</a:t>
            </a:r>
          </a:p>
        </p:txBody>
      </p:sp>
      <p:sp>
        <p:nvSpPr>
          <p:cNvPr id="7" name="CustomShape 1"/>
          <p:cNvSpPr/>
          <p:nvPr/>
        </p:nvSpPr>
        <p:spPr>
          <a:xfrm>
            <a:off x="487925" y="722632"/>
            <a:ext cx="8168150" cy="73368"/>
          </a:xfrm>
          <a:prstGeom prst="rect">
            <a:avLst/>
          </a:prstGeom>
          <a:solidFill>
            <a:srgbClr val="7030A0"/>
          </a:solidFill>
          <a:ln w="25560">
            <a:solidFill>
              <a:srgbClr val="3A5F8B"/>
            </a:solidFill>
            <a:round/>
          </a:ln>
        </p:spPr>
        <p:txBody>
          <a:bodyPr/>
          <a:lstStyle/>
          <a:p>
            <a:endParaRPr lang="en-IN"/>
          </a:p>
        </p:txBody>
      </p:sp>
      <p:sp>
        <p:nvSpPr>
          <p:cNvPr id="3" name="TextBox 2">
            <a:extLst>
              <a:ext uri="{FF2B5EF4-FFF2-40B4-BE49-F238E27FC236}">
                <a16:creationId xmlns:a16="http://schemas.microsoft.com/office/drawing/2014/main" id="{3C5357A6-48BC-E219-7F80-D624F7E02A37}"/>
              </a:ext>
            </a:extLst>
          </p:cNvPr>
          <p:cNvSpPr txBox="1"/>
          <p:nvPr/>
        </p:nvSpPr>
        <p:spPr>
          <a:xfrm>
            <a:off x="487925" y="1066800"/>
            <a:ext cx="8168150" cy="5482976"/>
          </a:xfrm>
          <a:prstGeom prst="rect">
            <a:avLst/>
          </a:prstGeom>
          <a:noFill/>
        </p:spPr>
        <p:txBody>
          <a:bodyPr wrap="square">
            <a:spAutoFit/>
          </a:bodyPr>
          <a:lstStyle/>
          <a:p>
            <a:pPr algn="l">
              <a:lnSpc>
                <a:spcPct val="150000"/>
              </a:lnSpc>
            </a:pPr>
            <a:r>
              <a:rPr lang="en-US" b="1" i="0" u="sng" dirty="0">
                <a:solidFill>
                  <a:srgbClr val="374151"/>
                </a:solidFill>
                <a:effectLst/>
                <a:latin typeface="Times New Roman" panose="02020603050405020304" pitchFamily="18" charset="0"/>
                <a:cs typeface="Times New Roman" panose="02020603050405020304" pitchFamily="18" charset="0"/>
              </a:rPr>
              <a:t>A rule-based approach </a:t>
            </a:r>
            <a:r>
              <a:rPr lang="en-US" b="0" i="0" dirty="0">
                <a:solidFill>
                  <a:srgbClr val="374151"/>
                </a:solidFill>
                <a:effectLst/>
                <a:latin typeface="Times New Roman" panose="02020603050405020304" pitchFamily="18" charset="0"/>
                <a:cs typeface="Times New Roman" panose="02020603050405020304" pitchFamily="18" charset="0"/>
              </a:rPr>
              <a:t>for sentiment analysis involves defining a set of linguistic rules and heuristics to classify text into sentiment categories (e.g., positive, negative, neutral) based on predefined criteria.</a:t>
            </a:r>
          </a:p>
          <a:p>
            <a:pPr marL="285750" indent="-285750" algn="l">
              <a:lnSpc>
                <a:spcPct val="150000"/>
              </a:lnSpc>
              <a:buFont typeface="Wingdings" panose="05000000000000000000" pitchFamily="2" charset="2"/>
              <a:buChar char="Ø"/>
            </a:pPr>
            <a:r>
              <a:rPr lang="en-US" b="1" i="0" dirty="0">
                <a:solidFill>
                  <a:srgbClr val="374151"/>
                </a:solidFill>
                <a:effectLst/>
                <a:latin typeface="Times New Roman" panose="02020603050405020304" pitchFamily="18" charset="0"/>
                <a:cs typeface="Times New Roman" panose="02020603050405020304" pitchFamily="18" charset="0"/>
              </a:rPr>
              <a:t>Text Preprocessing</a:t>
            </a:r>
            <a:r>
              <a:rPr lang="en-US" b="0" i="0" dirty="0">
                <a:solidFill>
                  <a:srgbClr val="374151"/>
                </a:solidFill>
                <a:effectLst/>
                <a:latin typeface="Times New Roman" panose="02020603050405020304" pitchFamily="18" charset="0"/>
                <a:cs typeface="Times New Roman" panose="02020603050405020304" pitchFamily="18" charset="0"/>
              </a:rPr>
              <a:t>: Clean and prepare the text data, which may involve tasks such as tokenization (splitting text into words or phrases), lowercasing, and removing punctuation, stop words, and other noise.</a:t>
            </a:r>
          </a:p>
          <a:p>
            <a:pPr marL="285750" indent="-285750" algn="l">
              <a:lnSpc>
                <a:spcPct val="150000"/>
              </a:lnSpc>
              <a:buFont typeface="Wingdings" panose="05000000000000000000" pitchFamily="2" charset="2"/>
              <a:buChar char="Ø"/>
            </a:pPr>
            <a:r>
              <a:rPr lang="en-US" b="1" i="0" dirty="0">
                <a:solidFill>
                  <a:srgbClr val="374151"/>
                </a:solidFill>
                <a:effectLst/>
                <a:latin typeface="Times New Roman" panose="02020603050405020304" pitchFamily="18" charset="0"/>
                <a:cs typeface="Times New Roman" panose="02020603050405020304" pitchFamily="18" charset="0"/>
              </a:rPr>
              <a:t>Rule Design</a:t>
            </a:r>
            <a:r>
              <a:rPr lang="en-US" b="0" i="0" dirty="0">
                <a:solidFill>
                  <a:srgbClr val="374151"/>
                </a:solidFill>
                <a:effectLst/>
                <a:latin typeface="Times New Roman" panose="02020603050405020304" pitchFamily="18" charset="0"/>
                <a:cs typeface="Times New Roman" panose="02020603050405020304" pitchFamily="18" charset="0"/>
              </a:rPr>
              <a:t>: Define rules that capture linguistic patterns, keywords, or features indicative of different sentiments. </a:t>
            </a:r>
          </a:p>
          <a:p>
            <a:pPr marL="285750" indent="-285750" algn="l">
              <a:lnSpc>
                <a:spcPct val="150000"/>
              </a:lnSpc>
              <a:buFont typeface="Wingdings" panose="05000000000000000000" pitchFamily="2" charset="2"/>
              <a:buChar char="Ø"/>
            </a:pPr>
            <a:r>
              <a:rPr lang="en-US" b="1" i="0" dirty="0">
                <a:solidFill>
                  <a:srgbClr val="374151"/>
                </a:solidFill>
                <a:effectLst/>
                <a:latin typeface="Times New Roman" panose="02020603050405020304" pitchFamily="18" charset="0"/>
                <a:cs typeface="Times New Roman" panose="02020603050405020304" pitchFamily="18" charset="0"/>
              </a:rPr>
              <a:t>Sentiment Classification</a:t>
            </a:r>
            <a:r>
              <a:rPr lang="en-US" b="0" i="0" dirty="0">
                <a:solidFill>
                  <a:srgbClr val="374151"/>
                </a:solidFill>
                <a:effectLst/>
                <a:latin typeface="Times New Roman" panose="02020603050405020304" pitchFamily="18" charset="0"/>
                <a:cs typeface="Times New Roman" panose="02020603050405020304" pitchFamily="18" charset="0"/>
              </a:rPr>
              <a:t>: Apply the predefined rules to the text data. The rules are </a:t>
            </a:r>
          </a:p>
          <a:p>
            <a:pPr algn="l">
              <a:lnSpc>
                <a:spcPct val="150000"/>
              </a:lnSpc>
            </a:pPr>
            <a:r>
              <a:rPr lang="en-US" dirty="0">
                <a:solidFill>
                  <a:srgbClr val="374151"/>
                </a:solidFill>
                <a:latin typeface="Times New Roman" panose="02020603050405020304" pitchFamily="18" charset="0"/>
                <a:cs typeface="Times New Roman" panose="02020603050405020304" pitchFamily="18" charset="0"/>
              </a:rPr>
              <a:t>     </a:t>
            </a:r>
            <a:r>
              <a:rPr lang="en-US" b="0" i="0" dirty="0">
                <a:solidFill>
                  <a:srgbClr val="374151"/>
                </a:solidFill>
                <a:effectLst/>
                <a:latin typeface="Times New Roman" panose="02020603050405020304" pitchFamily="18" charset="0"/>
                <a:cs typeface="Times New Roman" panose="02020603050405020304" pitchFamily="18" charset="0"/>
              </a:rPr>
              <a:t>typically designed to trigger specific sentiment labels (positive, negative, or neutral)</a:t>
            </a:r>
          </a:p>
          <a:p>
            <a:pPr algn="l">
              <a:lnSpc>
                <a:spcPct val="150000"/>
              </a:lnSpc>
            </a:pPr>
            <a:r>
              <a:rPr lang="en-US" b="0" i="0" dirty="0">
                <a:solidFill>
                  <a:srgbClr val="374151"/>
                </a:solidFill>
                <a:effectLst/>
                <a:latin typeface="Times New Roman" panose="02020603050405020304" pitchFamily="18" charset="0"/>
                <a:cs typeface="Times New Roman" panose="02020603050405020304" pitchFamily="18" charset="0"/>
              </a:rPr>
              <a:t>     based on the presence or absence of particular features.</a:t>
            </a:r>
          </a:p>
          <a:p>
            <a:pPr algn="l">
              <a:lnSpc>
                <a:spcPct val="150000"/>
              </a:lnSpc>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a:p>
            <a:pPr algn="just">
              <a:lnSpc>
                <a:spcPct val="150000"/>
              </a:lnSpc>
            </a:pPr>
            <a:endParaRPr lang="en-US" sz="2000" dirty="0"/>
          </a:p>
        </p:txBody>
      </p:sp>
    </p:spTree>
    <p:extLst>
      <p:ext uri="{BB962C8B-B14F-4D97-AF65-F5344CB8AC3E}">
        <p14:creationId xmlns:p14="http://schemas.microsoft.com/office/powerpoint/2010/main" val="1038465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73BE597-098A-1FAF-2DA5-C870FEE9D268}"/>
              </a:ext>
            </a:extLst>
          </p:cNvPr>
          <p:cNvSpPr>
            <a:spLocks noGrp="1"/>
          </p:cNvSpPr>
          <p:nvPr>
            <p:ph type="body"/>
          </p:nvPr>
        </p:nvSpPr>
        <p:spPr>
          <a:xfrm>
            <a:off x="266700" y="533400"/>
            <a:ext cx="8724900" cy="5791200"/>
          </a:xfrm>
        </p:spPr>
        <p:txBody>
          <a:bodyPr/>
          <a:lstStyle/>
          <a:p>
            <a:pPr marL="285750" indent="-285750" algn="l">
              <a:lnSpc>
                <a:spcPct val="150000"/>
              </a:lnSpc>
              <a:buFont typeface="Wingdings" panose="05000000000000000000" pitchFamily="2" charset="2"/>
              <a:buChar char="Ø"/>
            </a:pPr>
            <a:r>
              <a:rPr lang="en-US" b="1" i="0" dirty="0">
                <a:solidFill>
                  <a:srgbClr val="374151"/>
                </a:solidFill>
                <a:effectLst/>
                <a:latin typeface="Times New Roman" panose="02020603050405020304" pitchFamily="18" charset="0"/>
                <a:cs typeface="Times New Roman" panose="02020603050405020304" pitchFamily="18" charset="0"/>
              </a:rPr>
              <a:t>Aggregation and Scoring</a:t>
            </a:r>
            <a:r>
              <a:rPr lang="en-US" b="0" i="0" dirty="0">
                <a:solidFill>
                  <a:srgbClr val="374151"/>
                </a:solidFill>
                <a:effectLst/>
                <a:latin typeface="Times New Roman" panose="02020603050405020304" pitchFamily="18" charset="0"/>
                <a:cs typeface="Times New Roman" panose="02020603050405020304" pitchFamily="18" charset="0"/>
              </a:rPr>
              <a:t>: If you're analyzing longer texts, like movie reviews, you may</a:t>
            </a:r>
          </a:p>
          <a:p>
            <a:pPr algn="l">
              <a:lnSpc>
                <a:spcPct val="150000"/>
              </a:lnSpc>
            </a:pPr>
            <a:r>
              <a:rPr lang="en-US" b="0" i="0" dirty="0">
                <a:solidFill>
                  <a:srgbClr val="374151"/>
                </a:solidFill>
                <a:effectLst/>
                <a:latin typeface="Times New Roman" panose="02020603050405020304" pitchFamily="18" charset="0"/>
                <a:cs typeface="Times New Roman" panose="02020603050405020304" pitchFamily="18" charset="0"/>
              </a:rPr>
              <a:t>     aggregate the sentiment labels of individual sentences to produce an overall sentiment</a:t>
            </a:r>
          </a:p>
          <a:p>
            <a:pPr algn="l">
              <a:lnSpc>
                <a:spcPct val="150000"/>
              </a:lnSpc>
            </a:pPr>
            <a:r>
              <a:rPr lang="en-US" b="0" i="0" dirty="0">
                <a:solidFill>
                  <a:srgbClr val="374151"/>
                </a:solidFill>
                <a:effectLst/>
                <a:latin typeface="Times New Roman" panose="02020603050405020304" pitchFamily="18" charset="0"/>
                <a:cs typeface="Times New Roman" panose="02020603050405020304" pitchFamily="18" charset="0"/>
              </a:rPr>
              <a:t>     score for the entire text. You could use simple rules, like counting the number of positive </a:t>
            </a:r>
          </a:p>
          <a:p>
            <a:pPr algn="l">
              <a:lnSpc>
                <a:spcPct val="150000"/>
              </a:lnSpc>
            </a:pPr>
            <a:r>
              <a:rPr lang="en-US" b="0" i="0" dirty="0">
                <a:solidFill>
                  <a:srgbClr val="374151"/>
                </a:solidFill>
                <a:effectLst/>
                <a:latin typeface="Times New Roman" panose="02020603050405020304" pitchFamily="18" charset="0"/>
                <a:cs typeface="Times New Roman" panose="02020603050405020304" pitchFamily="18" charset="0"/>
              </a:rPr>
              <a:t>     and negative sentences.</a:t>
            </a:r>
          </a:p>
          <a:p>
            <a:pPr marL="285750" indent="-285750" algn="l">
              <a:lnSpc>
                <a:spcPct val="150000"/>
              </a:lnSpc>
              <a:buFont typeface="Wingdings" panose="05000000000000000000" pitchFamily="2" charset="2"/>
              <a:buChar char="Ø"/>
            </a:pPr>
            <a:r>
              <a:rPr lang="en-US" b="1" i="0" dirty="0">
                <a:solidFill>
                  <a:srgbClr val="374151"/>
                </a:solidFill>
                <a:effectLst/>
                <a:latin typeface="Times New Roman" panose="02020603050405020304" pitchFamily="18" charset="0"/>
                <a:cs typeface="Times New Roman" panose="02020603050405020304" pitchFamily="18" charset="0"/>
              </a:rPr>
              <a:t>Thresholds and Fine-Tuning</a:t>
            </a:r>
            <a:r>
              <a:rPr lang="en-US" b="0" i="0" dirty="0">
                <a:solidFill>
                  <a:srgbClr val="374151"/>
                </a:solidFill>
                <a:effectLst/>
                <a:latin typeface="Times New Roman" panose="02020603050405020304" pitchFamily="18" charset="0"/>
                <a:cs typeface="Times New Roman" panose="02020603050405020304" pitchFamily="18" charset="0"/>
              </a:rPr>
              <a:t>: You may introduce thresholds or fine-tuning rules to handle</a:t>
            </a:r>
          </a:p>
          <a:p>
            <a:pPr algn="l">
              <a:lnSpc>
                <a:spcPct val="150000"/>
              </a:lnSpc>
            </a:pPr>
            <a:r>
              <a:rPr lang="en-US" b="0" i="0" dirty="0">
                <a:solidFill>
                  <a:srgbClr val="374151"/>
                </a:solidFill>
                <a:effectLst/>
                <a:latin typeface="Times New Roman" panose="02020603050405020304" pitchFamily="18" charset="0"/>
                <a:cs typeface="Times New Roman" panose="02020603050405020304" pitchFamily="18" charset="0"/>
              </a:rPr>
              <a:t>     cases where multiple sentiments are present in a text or to reduce false positives or </a:t>
            </a:r>
          </a:p>
          <a:p>
            <a:pPr algn="l">
              <a:lnSpc>
                <a:spcPct val="150000"/>
              </a:lnSpc>
            </a:pPr>
            <a:r>
              <a:rPr lang="en-US" b="0" i="0" dirty="0">
                <a:solidFill>
                  <a:srgbClr val="374151"/>
                </a:solidFill>
                <a:effectLst/>
                <a:latin typeface="Times New Roman" panose="02020603050405020304" pitchFamily="18" charset="0"/>
                <a:cs typeface="Times New Roman" panose="02020603050405020304" pitchFamily="18" charset="0"/>
              </a:rPr>
              <a:t>     negatives. These rules help ensure the accuracy of the sentiment analysis.</a:t>
            </a:r>
          </a:p>
          <a:p>
            <a:pPr marL="285750" indent="-285750" algn="l">
              <a:lnSpc>
                <a:spcPct val="150000"/>
              </a:lnSpc>
              <a:buFont typeface="Wingdings" panose="05000000000000000000" pitchFamily="2" charset="2"/>
              <a:buChar char="Ø"/>
            </a:pPr>
            <a:r>
              <a:rPr lang="en-US" b="1" i="0" dirty="0">
                <a:solidFill>
                  <a:srgbClr val="374151"/>
                </a:solidFill>
                <a:effectLst/>
                <a:latin typeface="Times New Roman" panose="02020603050405020304" pitchFamily="18" charset="0"/>
                <a:cs typeface="Times New Roman" panose="02020603050405020304" pitchFamily="18" charset="0"/>
              </a:rPr>
              <a:t>Evaluation and Refinement</a:t>
            </a:r>
            <a:r>
              <a:rPr lang="en-US" b="0" i="0" dirty="0">
                <a:solidFill>
                  <a:srgbClr val="374151"/>
                </a:solidFill>
                <a:effectLst/>
                <a:latin typeface="Times New Roman" panose="02020603050405020304" pitchFamily="18" charset="0"/>
                <a:cs typeface="Times New Roman" panose="02020603050405020304" pitchFamily="18" charset="0"/>
              </a:rPr>
              <a:t>: Evaluate the performance of your rule-based system by </a:t>
            </a:r>
          </a:p>
          <a:p>
            <a:pPr algn="l">
              <a:lnSpc>
                <a:spcPct val="150000"/>
              </a:lnSpc>
            </a:pPr>
            <a:r>
              <a:rPr lang="en-US" b="0" i="0" dirty="0">
                <a:solidFill>
                  <a:srgbClr val="374151"/>
                </a:solidFill>
                <a:effectLst/>
                <a:latin typeface="Times New Roman" panose="02020603050405020304" pitchFamily="18" charset="0"/>
                <a:cs typeface="Times New Roman" panose="02020603050405020304" pitchFamily="18" charset="0"/>
              </a:rPr>
              <a:t>     comparing its predictions with a labeled dataset. Refine the rules and heuristics based on </a:t>
            </a:r>
          </a:p>
          <a:p>
            <a:pPr algn="l">
              <a:lnSpc>
                <a:spcPct val="150000"/>
              </a:lnSpc>
            </a:pPr>
            <a:r>
              <a:rPr lang="en-US" b="0" i="0" dirty="0">
                <a:solidFill>
                  <a:srgbClr val="374151"/>
                </a:solidFill>
                <a:effectLst/>
                <a:latin typeface="Times New Roman" panose="02020603050405020304" pitchFamily="18" charset="0"/>
                <a:cs typeface="Times New Roman" panose="02020603050405020304" pitchFamily="18" charset="0"/>
              </a:rPr>
              <a:t>     the evaluation results.</a:t>
            </a:r>
          </a:p>
          <a:p>
            <a:pPr marL="285750" indent="-285750" algn="l">
              <a:lnSpc>
                <a:spcPct val="150000"/>
              </a:lnSpc>
              <a:buFont typeface="Wingdings" panose="05000000000000000000" pitchFamily="2" charset="2"/>
              <a:buChar char="Ø"/>
            </a:pPr>
            <a:r>
              <a:rPr lang="en-US" b="1" i="0" dirty="0">
                <a:solidFill>
                  <a:srgbClr val="374151"/>
                </a:solidFill>
                <a:effectLst/>
                <a:latin typeface="Times New Roman" panose="02020603050405020304" pitchFamily="18" charset="0"/>
                <a:cs typeface="Times New Roman" panose="02020603050405020304" pitchFamily="18" charset="0"/>
              </a:rPr>
              <a:t>Rule Maintenance</a:t>
            </a:r>
            <a:r>
              <a:rPr lang="en-US" b="0" i="0" dirty="0">
                <a:solidFill>
                  <a:srgbClr val="374151"/>
                </a:solidFill>
                <a:effectLst/>
                <a:latin typeface="Times New Roman" panose="02020603050405020304" pitchFamily="18" charset="0"/>
                <a:cs typeface="Times New Roman" panose="02020603050405020304" pitchFamily="18" charset="0"/>
              </a:rPr>
              <a:t>: Regularly update and maintain the rule set as language use and </a:t>
            </a:r>
          </a:p>
          <a:p>
            <a:pPr algn="l">
              <a:lnSpc>
                <a:spcPct val="150000"/>
              </a:lnSpc>
            </a:pPr>
            <a:r>
              <a:rPr lang="en-US" b="0" i="0" dirty="0">
                <a:solidFill>
                  <a:srgbClr val="374151"/>
                </a:solidFill>
                <a:effectLst/>
                <a:latin typeface="Times New Roman" panose="02020603050405020304" pitchFamily="18" charset="0"/>
                <a:cs typeface="Times New Roman" panose="02020603050405020304" pitchFamily="18" charset="0"/>
              </a:rPr>
              <a:t>     sentiment expressions evolve.</a:t>
            </a:r>
          </a:p>
          <a:p>
            <a:pPr>
              <a:lnSpc>
                <a:spcPct val="150000"/>
              </a:lnSpc>
            </a:pPr>
            <a:endParaRPr lang="en-IN" dirty="0"/>
          </a:p>
        </p:txBody>
      </p:sp>
    </p:spTree>
    <p:extLst>
      <p:ext uri="{BB962C8B-B14F-4D97-AF65-F5344CB8AC3E}">
        <p14:creationId xmlns:p14="http://schemas.microsoft.com/office/powerpoint/2010/main" val="3592011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1"/>
          <p:cNvSpPr/>
          <p:nvPr/>
        </p:nvSpPr>
        <p:spPr>
          <a:xfrm>
            <a:off x="457200" y="990600"/>
            <a:ext cx="8381160" cy="75600"/>
          </a:xfrm>
          <a:prstGeom prst="rect">
            <a:avLst/>
          </a:prstGeom>
          <a:solidFill>
            <a:srgbClr val="7030A0"/>
          </a:solidFill>
          <a:ln w="25560">
            <a:solidFill>
              <a:srgbClr val="3A5F8B"/>
            </a:solidFill>
            <a:round/>
          </a:ln>
        </p:spPr>
        <p:txBody>
          <a:bodyPr/>
          <a:lstStyle/>
          <a:p>
            <a:endParaRPr lang="en-IN"/>
          </a:p>
        </p:txBody>
      </p:sp>
      <p:sp>
        <p:nvSpPr>
          <p:cNvPr id="8" name="TextBox 7"/>
          <p:cNvSpPr txBox="1"/>
          <p:nvPr/>
        </p:nvSpPr>
        <p:spPr>
          <a:xfrm>
            <a:off x="457200" y="457200"/>
            <a:ext cx="3048000" cy="523220"/>
          </a:xfrm>
          <a:prstGeom prst="rect">
            <a:avLst/>
          </a:prstGeom>
          <a:noFill/>
        </p:spPr>
        <p:txBody>
          <a:bodyPr wrap="square" rtlCol="0">
            <a:spAutoFit/>
          </a:bodyPr>
          <a:lstStyle/>
          <a:p>
            <a:r>
              <a:rPr lang="en-US" sz="2800" b="1" dirty="0">
                <a:solidFill>
                  <a:srgbClr val="C00000"/>
                </a:solidFill>
                <a:latin typeface="+mj-lt"/>
              </a:rPr>
              <a:t>Result</a:t>
            </a:r>
          </a:p>
        </p:txBody>
      </p:sp>
      <p:sp>
        <p:nvSpPr>
          <p:cNvPr id="17" name="TextBox 16">
            <a:extLst>
              <a:ext uri="{FF2B5EF4-FFF2-40B4-BE49-F238E27FC236}">
                <a16:creationId xmlns:a16="http://schemas.microsoft.com/office/drawing/2014/main" id="{71441B74-7851-C885-9072-BECE2A3B0CEE}"/>
              </a:ext>
            </a:extLst>
          </p:cNvPr>
          <p:cNvSpPr txBox="1"/>
          <p:nvPr/>
        </p:nvSpPr>
        <p:spPr>
          <a:xfrm>
            <a:off x="1447800" y="5899195"/>
            <a:ext cx="6781800" cy="456535"/>
          </a:xfrm>
          <a:prstGeom prst="rect">
            <a:avLst/>
          </a:prstGeom>
          <a:noFill/>
        </p:spPr>
        <p:txBody>
          <a:bodyPr wrap="square">
            <a:spAutoFit/>
          </a:bodyPr>
          <a:lstStyle/>
          <a:p>
            <a:pPr algn="just">
              <a:lnSpc>
                <a:spcPct val="150000"/>
              </a:lnSpc>
            </a:pPr>
            <a:r>
              <a:rPr lang="en-US" sz="1800" dirty="0">
                <a:effectLst/>
                <a:ea typeface="Times New Roman" panose="02020603050405020304" pitchFamily="18" charset="0"/>
              </a:rPr>
              <a:t>  </a:t>
            </a:r>
            <a:endParaRPr lang="en-IN" sz="1600" dirty="0">
              <a:effectLst/>
              <a:ea typeface="Times New Roman" panose="02020603050405020304" pitchFamily="18" charset="0"/>
            </a:endParaRPr>
          </a:p>
        </p:txBody>
      </p:sp>
      <p:sp>
        <p:nvSpPr>
          <p:cNvPr id="3" name="TextBox 2">
            <a:extLst>
              <a:ext uri="{FF2B5EF4-FFF2-40B4-BE49-F238E27FC236}">
                <a16:creationId xmlns:a16="http://schemas.microsoft.com/office/drawing/2014/main" id="{0FA90762-6829-D55D-6DC4-34FF58703339}"/>
              </a:ext>
            </a:extLst>
          </p:cNvPr>
          <p:cNvSpPr txBox="1"/>
          <p:nvPr/>
        </p:nvSpPr>
        <p:spPr>
          <a:xfrm>
            <a:off x="457200" y="1260249"/>
            <a:ext cx="7696200" cy="1289071"/>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US" sz="1800" dirty="0">
                <a:effectLst/>
                <a:latin typeface="Times New Roman" panose="02020603050405020304" pitchFamily="18" charset="0"/>
                <a:ea typeface="Cambria" panose="02040503050406030204" pitchFamily="18" charset="0"/>
                <a:cs typeface="Times New Roman" panose="02020603050405020304" pitchFamily="18" charset="0"/>
              </a:rPr>
              <a:t>The results of the study for Telugu news data classification using machine learning models are presented in Table. These results include accuracy, precision, recall, and F1-score for different classifiers applied to the dataset. </a:t>
            </a:r>
            <a:endParaRPr lang="en-IN" dirty="0">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257F4DD3-1EBB-C6CE-65AF-624FC63FB7BB}"/>
              </a:ext>
            </a:extLst>
          </p:cNvPr>
          <p:cNvGraphicFramePr>
            <a:graphicFrameLocks noGrp="1"/>
          </p:cNvGraphicFramePr>
          <p:nvPr>
            <p:extLst>
              <p:ext uri="{D42A27DB-BD31-4B8C-83A1-F6EECF244321}">
                <p14:modId xmlns:p14="http://schemas.microsoft.com/office/powerpoint/2010/main" val="2550484159"/>
              </p:ext>
            </p:extLst>
          </p:nvPr>
        </p:nvGraphicFramePr>
        <p:xfrm>
          <a:off x="1066800" y="2895600"/>
          <a:ext cx="6705599" cy="3124200"/>
        </p:xfrm>
        <a:graphic>
          <a:graphicData uri="http://schemas.openxmlformats.org/drawingml/2006/table">
            <a:tbl>
              <a:tblPr firstRow="1" firstCol="1" bandRow="1">
                <a:tableStyleId>{5C22544A-7EE6-4342-B048-85BDC9FD1C3A}</a:tableStyleId>
              </a:tblPr>
              <a:tblGrid>
                <a:gridCol w="1123902">
                  <a:extLst>
                    <a:ext uri="{9D8B030D-6E8A-4147-A177-3AD203B41FA5}">
                      <a16:colId xmlns:a16="http://schemas.microsoft.com/office/drawing/2014/main" val="284317586"/>
                    </a:ext>
                  </a:extLst>
                </a:gridCol>
                <a:gridCol w="1225251">
                  <a:extLst>
                    <a:ext uri="{9D8B030D-6E8A-4147-A177-3AD203B41FA5}">
                      <a16:colId xmlns:a16="http://schemas.microsoft.com/office/drawing/2014/main" val="2806962159"/>
                    </a:ext>
                  </a:extLst>
                </a:gridCol>
                <a:gridCol w="1157181">
                  <a:extLst>
                    <a:ext uri="{9D8B030D-6E8A-4147-A177-3AD203B41FA5}">
                      <a16:colId xmlns:a16="http://schemas.microsoft.com/office/drawing/2014/main" val="398989634"/>
                    </a:ext>
                  </a:extLst>
                </a:gridCol>
                <a:gridCol w="1149618">
                  <a:extLst>
                    <a:ext uri="{9D8B030D-6E8A-4147-A177-3AD203B41FA5}">
                      <a16:colId xmlns:a16="http://schemas.microsoft.com/office/drawing/2014/main" val="1697812753"/>
                    </a:ext>
                  </a:extLst>
                </a:gridCol>
                <a:gridCol w="1096675">
                  <a:extLst>
                    <a:ext uri="{9D8B030D-6E8A-4147-A177-3AD203B41FA5}">
                      <a16:colId xmlns:a16="http://schemas.microsoft.com/office/drawing/2014/main" val="2414829357"/>
                    </a:ext>
                  </a:extLst>
                </a:gridCol>
                <a:gridCol w="952972">
                  <a:extLst>
                    <a:ext uri="{9D8B030D-6E8A-4147-A177-3AD203B41FA5}">
                      <a16:colId xmlns:a16="http://schemas.microsoft.com/office/drawing/2014/main" val="486492546"/>
                    </a:ext>
                  </a:extLst>
                </a:gridCol>
              </a:tblGrid>
              <a:tr h="1097760">
                <a:tc>
                  <a:txBody>
                    <a:bodyPr/>
                    <a:lstStyle/>
                    <a:p>
                      <a:pPr algn="ctr">
                        <a:lnSpc>
                          <a:spcPct val="150000"/>
                        </a:lnSpc>
                      </a:pPr>
                      <a:r>
                        <a:rPr lang="en-US" sz="1200" kern="100">
                          <a:effectLst/>
                        </a:rPr>
                        <a:t>Parameters</a:t>
                      </a:r>
                      <a:endParaRPr lang="en-IN" sz="1100" kern="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algn="ctr">
                        <a:lnSpc>
                          <a:spcPct val="150000"/>
                        </a:lnSpc>
                      </a:pPr>
                      <a:r>
                        <a:rPr lang="en-US" sz="1200" kern="100">
                          <a:effectLst/>
                        </a:rPr>
                        <a:t>Multinomial Naive Bayes</a:t>
                      </a:r>
                      <a:endParaRPr lang="en-IN" sz="1100" kern="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algn="ctr">
                        <a:lnSpc>
                          <a:spcPct val="150000"/>
                        </a:lnSpc>
                      </a:pPr>
                      <a:r>
                        <a:rPr lang="en-US" sz="1200" kern="100">
                          <a:effectLst/>
                        </a:rPr>
                        <a:t>Random Forest</a:t>
                      </a:r>
                      <a:endParaRPr lang="en-IN" sz="1100" kern="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algn="ctr">
                        <a:lnSpc>
                          <a:spcPct val="150000"/>
                        </a:lnSpc>
                      </a:pPr>
                      <a:r>
                        <a:rPr lang="en-US" sz="1200" kern="100">
                          <a:effectLst/>
                        </a:rPr>
                        <a:t>Passive Aggressive</a:t>
                      </a:r>
                      <a:endParaRPr lang="en-IN" sz="1100" kern="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algn="ctr">
                        <a:lnSpc>
                          <a:spcPct val="150000"/>
                        </a:lnSpc>
                      </a:pPr>
                      <a:r>
                        <a:rPr lang="en-US" sz="1200" kern="100">
                          <a:effectLst/>
                        </a:rPr>
                        <a:t>Perceptron</a:t>
                      </a:r>
                      <a:endParaRPr lang="en-IN" sz="1100" kern="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algn="ctr">
                        <a:lnSpc>
                          <a:spcPct val="150000"/>
                        </a:lnSpc>
                      </a:pPr>
                      <a:r>
                        <a:rPr lang="en-US" sz="1200" kern="100">
                          <a:effectLst/>
                        </a:rPr>
                        <a:t>SVM</a:t>
                      </a:r>
                      <a:endParaRPr lang="en-IN" sz="1100" kern="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extLst>
                  <a:ext uri="{0D108BD9-81ED-4DB2-BD59-A6C34878D82A}">
                    <a16:rowId xmlns:a16="http://schemas.microsoft.com/office/drawing/2014/main" val="535854463"/>
                  </a:ext>
                </a:extLst>
              </a:tr>
              <a:tr h="513235">
                <a:tc>
                  <a:txBody>
                    <a:bodyPr/>
                    <a:lstStyle/>
                    <a:p>
                      <a:pPr algn="ctr">
                        <a:lnSpc>
                          <a:spcPct val="150000"/>
                        </a:lnSpc>
                      </a:pPr>
                      <a:r>
                        <a:rPr lang="en-US" sz="1200" kern="100">
                          <a:effectLst/>
                        </a:rPr>
                        <a:t>Accuracy</a:t>
                      </a:r>
                      <a:endParaRPr lang="en-IN" sz="1100" kern="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algn="ctr">
                        <a:lnSpc>
                          <a:spcPct val="150000"/>
                        </a:lnSpc>
                      </a:pPr>
                      <a:r>
                        <a:rPr lang="en-US" sz="1200" kern="100">
                          <a:effectLst/>
                        </a:rPr>
                        <a:t>76</a:t>
                      </a:r>
                      <a:endParaRPr lang="en-IN" sz="1100" kern="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algn="ctr">
                        <a:lnSpc>
                          <a:spcPct val="150000"/>
                        </a:lnSpc>
                      </a:pPr>
                      <a:r>
                        <a:rPr lang="en-US" sz="1200" kern="100">
                          <a:effectLst/>
                        </a:rPr>
                        <a:t>69</a:t>
                      </a:r>
                      <a:endParaRPr lang="en-IN" sz="1100" kern="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algn="ctr">
                        <a:lnSpc>
                          <a:spcPct val="150000"/>
                        </a:lnSpc>
                      </a:pPr>
                      <a:r>
                        <a:rPr lang="en-US" sz="1200" kern="100">
                          <a:effectLst/>
                        </a:rPr>
                        <a:t>78</a:t>
                      </a:r>
                      <a:endParaRPr lang="en-IN" sz="1100" kern="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algn="ctr">
                        <a:lnSpc>
                          <a:spcPct val="150000"/>
                        </a:lnSpc>
                      </a:pPr>
                      <a:r>
                        <a:rPr lang="en-US" sz="1200" kern="100">
                          <a:effectLst/>
                        </a:rPr>
                        <a:t>78</a:t>
                      </a:r>
                      <a:endParaRPr lang="en-IN" sz="1100" kern="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algn="ctr">
                        <a:lnSpc>
                          <a:spcPct val="150000"/>
                        </a:lnSpc>
                      </a:pPr>
                      <a:r>
                        <a:rPr lang="en-US" sz="1200" kern="100">
                          <a:effectLst/>
                        </a:rPr>
                        <a:t>79</a:t>
                      </a:r>
                      <a:endParaRPr lang="en-IN" sz="1100" kern="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extLst>
                  <a:ext uri="{0D108BD9-81ED-4DB2-BD59-A6C34878D82A}">
                    <a16:rowId xmlns:a16="http://schemas.microsoft.com/office/drawing/2014/main" val="1742718395"/>
                  </a:ext>
                </a:extLst>
              </a:tr>
              <a:tr h="499985">
                <a:tc>
                  <a:txBody>
                    <a:bodyPr/>
                    <a:lstStyle/>
                    <a:p>
                      <a:pPr algn="ctr">
                        <a:lnSpc>
                          <a:spcPct val="150000"/>
                        </a:lnSpc>
                      </a:pPr>
                      <a:r>
                        <a:rPr lang="en-US" sz="1200" kern="100">
                          <a:effectLst/>
                        </a:rPr>
                        <a:t>Precision</a:t>
                      </a:r>
                      <a:endParaRPr lang="en-IN" sz="1100" kern="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algn="ctr">
                        <a:lnSpc>
                          <a:spcPct val="150000"/>
                        </a:lnSpc>
                      </a:pPr>
                      <a:r>
                        <a:rPr lang="en-US" sz="1200" kern="100">
                          <a:effectLst/>
                        </a:rPr>
                        <a:t>0.77</a:t>
                      </a:r>
                      <a:endParaRPr lang="en-IN" sz="1100" kern="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algn="ctr">
                        <a:lnSpc>
                          <a:spcPct val="150000"/>
                        </a:lnSpc>
                      </a:pPr>
                      <a:r>
                        <a:rPr lang="en-US" sz="1200" kern="100">
                          <a:effectLst/>
                        </a:rPr>
                        <a:t>0.69</a:t>
                      </a:r>
                      <a:endParaRPr lang="en-IN" sz="1100" kern="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algn="ctr">
                        <a:lnSpc>
                          <a:spcPct val="150000"/>
                        </a:lnSpc>
                      </a:pPr>
                      <a:r>
                        <a:rPr lang="en-US" sz="1200" kern="100">
                          <a:effectLst/>
                        </a:rPr>
                        <a:t>0.77</a:t>
                      </a:r>
                      <a:endParaRPr lang="en-IN" sz="1100" kern="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algn="ctr">
                        <a:lnSpc>
                          <a:spcPct val="150000"/>
                        </a:lnSpc>
                      </a:pPr>
                      <a:r>
                        <a:rPr lang="en-US" sz="1200" kern="100">
                          <a:effectLst/>
                        </a:rPr>
                        <a:t>0.78</a:t>
                      </a:r>
                      <a:endParaRPr lang="en-IN" sz="1100" kern="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algn="ctr">
                        <a:lnSpc>
                          <a:spcPct val="150000"/>
                        </a:lnSpc>
                      </a:pPr>
                      <a:r>
                        <a:rPr lang="en-US" sz="1200" kern="100">
                          <a:effectLst/>
                        </a:rPr>
                        <a:t>0.78</a:t>
                      </a:r>
                      <a:endParaRPr lang="en-IN" sz="1100" kern="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extLst>
                  <a:ext uri="{0D108BD9-81ED-4DB2-BD59-A6C34878D82A}">
                    <a16:rowId xmlns:a16="http://schemas.microsoft.com/office/drawing/2014/main" val="559065069"/>
                  </a:ext>
                </a:extLst>
              </a:tr>
              <a:tr h="513235">
                <a:tc>
                  <a:txBody>
                    <a:bodyPr/>
                    <a:lstStyle/>
                    <a:p>
                      <a:pPr algn="ctr">
                        <a:lnSpc>
                          <a:spcPct val="150000"/>
                        </a:lnSpc>
                      </a:pPr>
                      <a:r>
                        <a:rPr lang="en-US" sz="1200" kern="100">
                          <a:effectLst/>
                        </a:rPr>
                        <a:t>Recall</a:t>
                      </a:r>
                      <a:endParaRPr lang="en-IN" sz="1100" kern="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algn="ctr">
                        <a:lnSpc>
                          <a:spcPct val="150000"/>
                        </a:lnSpc>
                      </a:pPr>
                      <a:r>
                        <a:rPr lang="en-US" sz="1200" kern="100">
                          <a:effectLst/>
                        </a:rPr>
                        <a:t>0.76</a:t>
                      </a:r>
                      <a:endParaRPr lang="en-IN" sz="1100" kern="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algn="ctr">
                        <a:lnSpc>
                          <a:spcPct val="150000"/>
                        </a:lnSpc>
                      </a:pPr>
                      <a:r>
                        <a:rPr lang="en-US" sz="1200" kern="100">
                          <a:effectLst/>
                        </a:rPr>
                        <a:t>0.69</a:t>
                      </a:r>
                      <a:endParaRPr lang="en-IN" sz="1100" kern="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algn="ctr">
                        <a:lnSpc>
                          <a:spcPct val="150000"/>
                        </a:lnSpc>
                      </a:pPr>
                      <a:r>
                        <a:rPr lang="en-US" sz="1200" kern="100">
                          <a:effectLst/>
                        </a:rPr>
                        <a:t>0.78</a:t>
                      </a:r>
                      <a:endParaRPr lang="en-IN" sz="1100" kern="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algn="ctr">
                        <a:lnSpc>
                          <a:spcPct val="150000"/>
                        </a:lnSpc>
                      </a:pPr>
                      <a:r>
                        <a:rPr lang="en-US" sz="1200" kern="100">
                          <a:effectLst/>
                        </a:rPr>
                        <a:t>0.78</a:t>
                      </a:r>
                      <a:endParaRPr lang="en-IN" sz="1100" kern="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algn="ctr">
                        <a:lnSpc>
                          <a:spcPct val="150000"/>
                        </a:lnSpc>
                      </a:pPr>
                      <a:r>
                        <a:rPr lang="en-US" sz="1200" kern="100">
                          <a:effectLst/>
                        </a:rPr>
                        <a:t>0.79</a:t>
                      </a:r>
                      <a:endParaRPr lang="en-IN" sz="1100" kern="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extLst>
                  <a:ext uri="{0D108BD9-81ED-4DB2-BD59-A6C34878D82A}">
                    <a16:rowId xmlns:a16="http://schemas.microsoft.com/office/drawing/2014/main" val="1526037896"/>
                  </a:ext>
                </a:extLst>
              </a:tr>
              <a:tr h="499985">
                <a:tc>
                  <a:txBody>
                    <a:bodyPr/>
                    <a:lstStyle/>
                    <a:p>
                      <a:pPr algn="ctr">
                        <a:lnSpc>
                          <a:spcPct val="150000"/>
                        </a:lnSpc>
                      </a:pPr>
                      <a:r>
                        <a:rPr lang="en-US" sz="1200" kern="100">
                          <a:effectLst/>
                        </a:rPr>
                        <a:t>F1-Score</a:t>
                      </a:r>
                      <a:endParaRPr lang="en-IN" sz="1100" kern="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algn="ctr">
                        <a:lnSpc>
                          <a:spcPct val="150000"/>
                        </a:lnSpc>
                      </a:pPr>
                      <a:r>
                        <a:rPr lang="en-US" sz="1200" kern="100">
                          <a:effectLst/>
                        </a:rPr>
                        <a:t>0.74</a:t>
                      </a:r>
                      <a:endParaRPr lang="en-IN" sz="1100" kern="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algn="ctr">
                        <a:lnSpc>
                          <a:spcPct val="150000"/>
                        </a:lnSpc>
                      </a:pPr>
                      <a:r>
                        <a:rPr lang="en-US" sz="1200" kern="100">
                          <a:effectLst/>
                        </a:rPr>
                        <a:t>0.68</a:t>
                      </a:r>
                      <a:endParaRPr lang="en-IN" sz="1100" kern="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algn="ctr">
                        <a:lnSpc>
                          <a:spcPct val="150000"/>
                        </a:lnSpc>
                      </a:pPr>
                      <a:r>
                        <a:rPr lang="en-US" sz="1200" kern="100">
                          <a:effectLst/>
                        </a:rPr>
                        <a:t>0.79</a:t>
                      </a:r>
                      <a:endParaRPr lang="en-IN" sz="1100" kern="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algn="ctr">
                        <a:lnSpc>
                          <a:spcPct val="150000"/>
                        </a:lnSpc>
                      </a:pPr>
                      <a:r>
                        <a:rPr lang="en-US" sz="1200" kern="100">
                          <a:effectLst/>
                        </a:rPr>
                        <a:t>0.76</a:t>
                      </a:r>
                      <a:endParaRPr lang="en-IN" sz="1100" kern="1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tc>
                  <a:txBody>
                    <a:bodyPr/>
                    <a:lstStyle/>
                    <a:p>
                      <a:pPr algn="ctr">
                        <a:lnSpc>
                          <a:spcPct val="150000"/>
                        </a:lnSpc>
                      </a:pPr>
                      <a:r>
                        <a:rPr lang="en-US" sz="1200" kern="100" dirty="0">
                          <a:effectLst/>
                        </a:rPr>
                        <a:t>0.78</a:t>
                      </a:r>
                      <a:endParaRPr lang="en-IN" sz="1100" kern="100" dirty="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tc>
                <a:extLst>
                  <a:ext uri="{0D108BD9-81ED-4DB2-BD59-A6C34878D82A}">
                    <a16:rowId xmlns:a16="http://schemas.microsoft.com/office/drawing/2014/main" val="2509926581"/>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 name="CustomShape 2"/>
          <p:cNvSpPr/>
          <p:nvPr/>
        </p:nvSpPr>
        <p:spPr>
          <a:xfrm>
            <a:off x="457200" y="533400"/>
            <a:ext cx="8381160" cy="455760"/>
          </a:xfrm>
          <a:prstGeom prst="rect">
            <a:avLst/>
          </a:prstGeom>
        </p:spPr>
        <p:txBody>
          <a:bodyPr lIns="90000" tIns="45000" rIns="90000" bIns="45000"/>
          <a:lstStyle/>
          <a:p>
            <a:pPr>
              <a:lnSpc>
                <a:spcPct val="100000"/>
              </a:lnSpc>
            </a:pPr>
            <a:r>
              <a:rPr lang="en-IN" sz="3200" b="1" dirty="0">
                <a:solidFill>
                  <a:srgbClr val="C00000"/>
                </a:solidFill>
                <a:latin typeface="+mj-lt"/>
              </a:rPr>
              <a:t>Conclusion</a:t>
            </a:r>
            <a:endParaRPr sz="3200" dirty="0">
              <a:solidFill>
                <a:srgbClr val="C00000"/>
              </a:solidFill>
              <a:latin typeface="+mj-lt"/>
            </a:endParaRPr>
          </a:p>
        </p:txBody>
      </p:sp>
      <p:sp>
        <p:nvSpPr>
          <p:cNvPr id="3" name="TextBox 2">
            <a:extLst>
              <a:ext uri="{FF2B5EF4-FFF2-40B4-BE49-F238E27FC236}">
                <a16:creationId xmlns:a16="http://schemas.microsoft.com/office/drawing/2014/main" id="{1B7B446F-77F7-8A06-0453-6458FEBED1B7}"/>
              </a:ext>
            </a:extLst>
          </p:cNvPr>
          <p:cNvSpPr txBox="1"/>
          <p:nvPr/>
        </p:nvSpPr>
        <p:spPr>
          <a:xfrm>
            <a:off x="457200" y="1370999"/>
            <a:ext cx="8305800" cy="3371564"/>
          </a:xfrm>
          <a:prstGeom prst="rect">
            <a:avLst/>
          </a:prstGeom>
          <a:noFill/>
        </p:spPr>
        <p:txBody>
          <a:bodyPr wrap="square">
            <a:spAutoFit/>
          </a:bodyPr>
          <a:lstStyle/>
          <a:p>
            <a:pPr algn="just">
              <a:lnSpc>
                <a:spcPct val="150000"/>
              </a:lnSpc>
            </a:pPr>
            <a:r>
              <a:rPr lang="en-US" b="0" i="0" dirty="0">
                <a:solidFill>
                  <a:srgbClr val="000000"/>
                </a:solidFill>
                <a:effectLst/>
                <a:latin typeface="Times New Roman" panose="02020603050405020304" pitchFamily="18" charset="0"/>
                <a:cs typeface="Times New Roman" panose="02020603050405020304" pitchFamily="18" charset="0"/>
              </a:rPr>
              <a:t>The availability of an annotated dataset has reduced the difficulty of Natural Language Processing in the Telugu language to some extent. As we proposed in our paper, the </a:t>
            </a:r>
            <a:r>
              <a:rPr lang="en-US" b="0" i="0" dirty="0" err="1">
                <a:solidFill>
                  <a:srgbClr val="000000"/>
                </a:solidFill>
                <a:effectLst/>
                <a:latin typeface="Times New Roman" panose="02020603050405020304" pitchFamily="18" charset="0"/>
                <a:cs typeface="Times New Roman" panose="02020603050405020304" pitchFamily="18" charset="0"/>
              </a:rPr>
              <a:t>SentiWordNet</a:t>
            </a:r>
            <a:r>
              <a:rPr lang="en-US" b="0" i="0" dirty="0">
                <a:solidFill>
                  <a:srgbClr val="000000"/>
                </a:solidFill>
                <a:effectLst/>
                <a:latin typeface="Times New Roman" panose="02020603050405020304" pitchFamily="18" charset="0"/>
                <a:cs typeface="Times New Roman" panose="02020603050405020304" pitchFamily="18" charset="0"/>
              </a:rPr>
              <a:t> can be extended for as long as it encounters new words which are not specified in the </a:t>
            </a:r>
            <a:r>
              <a:rPr lang="en-US" b="0" i="0" dirty="0" err="1">
                <a:solidFill>
                  <a:srgbClr val="000000"/>
                </a:solidFill>
                <a:effectLst/>
                <a:latin typeface="Times New Roman" panose="02020603050405020304" pitchFamily="18" charset="0"/>
                <a:cs typeface="Times New Roman" panose="02020603050405020304" pitchFamily="18" charset="0"/>
              </a:rPr>
              <a:t>SentiWordNet</a:t>
            </a:r>
            <a:r>
              <a:rPr lang="en-US" b="0" i="0" dirty="0">
                <a:solidFill>
                  <a:srgbClr val="000000"/>
                </a:solidFill>
                <a:effectLst/>
                <a:latin typeface="Times New Roman" panose="02020603050405020304" pitchFamily="18" charset="0"/>
                <a:cs typeface="Times New Roman" panose="02020603050405020304" pitchFamily="18" charset="0"/>
              </a:rPr>
              <a:t>. But, even then there are possibilities for the existence of some drawbacks as one word may not always give appropriate sentiment for the whole sentence. Though the accuracy obtained is74.74%, the above-mentioned flaw in our approach can be reduced by the usage of Bi-gram sand Tri-grams, which can be an extension to the current approach.</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44" name="CustomShape 2"/>
          <p:cNvSpPr/>
          <p:nvPr/>
        </p:nvSpPr>
        <p:spPr>
          <a:xfrm>
            <a:off x="457200" y="45720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Outline</a:t>
            </a:r>
            <a:endParaRPr>
              <a:solidFill>
                <a:srgbClr val="C00000"/>
              </a:solidFill>
            </a:endParaRPr>
          </a:p>
        </p:txBody>
      </p:sp>
      <p:sp>
        <p:nvSpPr>
          <p:cNvPr id="45" name="CustomShape 3"/>
          <p:cNvSpPr/>
          <p:nvPr/>
        </p:nvSpPr>
        <p:spPr>
          <a:xfrm>
            <a:off x="914400" y="1639740"/>
            <a:ext cx="6477000" cy="4456260"/>
          </a:xfrm>
          <a:prstGeom prst="rect">
            <a:avLst/>
          </a:prstGeom>
        </p:spPr>
        <p:txBody>
          <a:bodyPr lIns="90000" tIns="45000" rIns="90000" bIns="45000"/>
          <a:lstStyle/>
          <a:p>
            <a:pPr>
              <a:lnSpc>
                <a:spcPct val="150000"/>
              </a:lnSpc>
              <a:buFont typeface="Arial" pitchFamily="34" charset="0"/>
              <a:buChar char="•"/>
            </a:pPr>
            <a:r>
              <a:rPr lang="en-IN" sz="2000" b="1" dirty="0">
                <a:solidFill>
                  <a:srgbClr val="000000"/>
                </a:solidFill>
                <a:latin typeface="Bookman Old Style" pitchFamily="18" charset="0"/>
              </a:rPr>
              <a:t> Abstract </a:t>
            </a:r>
          </a:p>
          <a:p>
            <a:pPr>
              <a:lnSpc>
                <a:spcPct val="150000"/>
              </a:lnSpc>
              <a:buFont typeface="Arial" pitchFamily="34" charset="0"/>
              <a:buChar char="•"/>
            </a:pPr>
            <a:r>
              <a:rPr lang="en-IN" sz="2000" b="1" dirty="0">
                <a:solidFill>
                  <a:srgbClr val="000000"/>
                </a:solidFill>
                <a:latin typeface="Bookman Old Style" pitchFamily="18" charset="0"/>
              </a:rPr>
              <a:t> Introduction </a:t>
            </a:r>
          </a:p>
          <a:p>
            <a:pPr>
              <a:lnSpc>
                <a:spcPct val="150000"/>
              </a:lnSpc>
              <a:buFont typeface="Arial"/>
              <a:buChar char="•"/>
            </a:pPr>
            <a:r>
              <a:rPr lang="en-IN" sz="2000" b="1" dirty="0">
                <a:solidFill>
                  <a:srgbClr val="000000"/>
                </a:solidFill>
                <a:latin typeface="Bookman Old Style" pitchFamily="18" charset="0"/>
              </a:rPr>
              <a:t> Research Objective </a:t>
            </a:r>
          </a:p>
          <a:p>
            <a:pPr>
              <a:lnSpc>
                <a:spcPct val="150000"/>
              </a:lnSpc>
              <a:buFont typeface="Arial" pitchFamily="34" charset="0"/>
              <a:buChar char="•"/>
            </a:pPr>
            <a:r>
              <a:rPr lang="en-IN" sz="2000" b="1" dirty="0">
                <a:solidFill>
                  <a:srgbClr val="000000"/>
                </a:solidFill>
                <a:latin typeface="Bookman Old Style" pitchFamily="18" charset="0"/>
              </a:rPr>
              <a:t> Problem Definition</a:t>
            </a:r>
          </a:p>
          <a:p>
            <a:pPr>
              <a:lnSpc>
                <a:spcPct val="150000"/>
              </a:lnSpc>
              <a:buFont typeface="Arial" pitchFamily="34" charset="0"/>
              <a:buChar char="•"/>
            </a:pPr>
            <a:r>
              <a:rPr lang="en-IN" sz="2000" b="1" dirty="0">
                <a:solidFill>
                  <a:srgbClr val="000000"/>
                </a:solidFill>
                <a:latin typeface="Bookman Old Style" pitchFamily="18" charset="0"/>
              </a:rPr>
              <a:t> Scope of the Project</a:t>
            </a:r>
          </a:p>
          <a:p>
            <a:pPr>
              <a:lnSpc>
                <a:spcPct val="150000"/>
              </a:lnSpc>
              <a:buFont typeface="Arial" pitchFamily="34" charset="0"/>
              <a:buChar char="•"/>
            </a:pPr>
            <a:r>
              <a:rPr lang="en-IN" sz="2000" b="1" dirty="0">
                <a:solidFill>
                  <a:srgbClr val="000000"/>
                </a:solidFill>
                <a:latin typeface="Bookman Old Style" pitchFamily="18" charset="0"/>
              </a:rPr>
              <a:t> Literature Review</a:t>
            </a:r>
          </a:p>
          <a:p>
            <a:pPr>
              <a:lnSpc>
                <a:spcPct val="150000"/>
              </a:lnSpc>
              <a:buFont typeface="Arial" pitchFamily="34" charset="0"/>
              <a:buChar char="•"/>
            </a:pPr>
            <a:r>
              <a:rPr lang="en-IN" sz="2000" b="1" dirty="0">
                <a:solidFill>
                  <a:srgbClr val="000000"/>
                </a:solidFill>
                <a:latin typeface="Bookman Old Style" pitchFamily="18" charset="0"/>
              </a:rPr>
              <a:t> Implementation of Existing system</a:t>
            </a:r>
          </a:p>
          <a:p>
            <a:pPr>
              <a:lnSpc>
                <a:spcPct val="150000"/>
              </a:lnSpc>
              <a:buFont typeface="Arial" pitchFamily="34" charset="0"/>
              <a:buChar char="•"/>
            </a:pPr>
            <a:r>
              <a:rPr lang="en-IN" sz="2000" b="1" dirty="0">
                <a:solidFill>
                  <a:srgbClr val="000000"/>
                </a:solidFill>
                <a:latin typeface="Bookman Old Style" pitchFamily="18" charset="0"/>
              </a:rPr>
              <a:t> Conclusion</a:t>
            </a:r>
          </a:p>
          <a:p>
            <a:pPr>
              <a:lnSpc>
                <a:spcPct val="150000"/>
              </a:lnSpc>
              <a:buFont typeface="Arial" pitchFamily="34" charset="0"/>
              <a:buChar char="•"/>
            </a:pPr>
            <a:r>
              <a:rPr lang="en-IN" sz="2000" b="1" dirty="0">
                <a:solidFill>
                  <a:srgbClr val="000000"/>
                </a:solidFill>
                <a:latin typeface="Bookman Old Style" pitchFamily="18" charset="0"/>
              </a:rPr>
              <a:t> References</a:t>
            </a:r>
            <a:r>
              <a:rPr lang="en-IN" sz="2800" b="1" dirty="0">
                <a:solidFill>
                  <a:srgbClr val="000000"/>
                </a:solidFill>
                <a:latin typeface="Calibri"/>
              </a:rPr>
              <a:t>	</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228600" y="9144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152400" y="304800"/>
            <a:ext cx="2819400" cy="1077218"/>
          </a:xfrm>
          <a:prstGeom prst="rect">
            <a:avLst/>
          </a:prstGeom>
          <a:noFill/>
        </p:spPr>
        <p:txBody>
          <a:bodyPr wrap="square" rtlCol="0">
            <a:spAutoFit/>
          </a:bodyPr>
          <a:lstStyle/>
          <a:p>
            <a:r>
              <a:rPr lang="en-IN" sz="3200" b="1" dirty="0">
                <a:solidFill>
                  <a:srgbClr val="C00000"/>
                </a:solidFill>
                <a:latin typeface="+mj-lt"/>
              </a:rPr>
              <a:t>References</a:t>
            </a:r>
            <a:endParaRPr lang="en-IN" sz="3200" dirty="0">
              <a:solidFill>
                <a:srgbClr val="C00000"/>
              </a:solidFill>
              <a:latin typeface="+mj-lt"/>
            </a:endParaRPr>
          </a:p>
          <a:p>
            <a:endParaRPr lang="en-US" sz="3200" dirty="0">
              <a:latin typeface="+mj-lt"/>
            </a:endParaRPr>
          </a:p>
        </p:txBody>
      </p:sp>
      <p:sp>
        <p:nvSpPr>
          <p:cNvPr id="4" name="TextBox 3">
            <a:extLst>
              <a:ext uri="{FF2B5EF4-FFF2-40B4-BE49-F238E27FC236}">
                <a16:creationId xmlns:a16="http://schemas.microsoft.com/office/drawing/2014/main" id="{03561164-A3DB-B809-CEBC-D8D831C810D2}"/>
              </a:ext>
            </a:extLst>
          </p:cNvPr>
          <p:cNvSpPr txBox="1"/>
          <p:nvPr/>
        </p:nvSpPr>
        <p:spPr>
          <a:xfrm>
            <a:off x="228600" y="1219200"/>
            <a:ext cx="8305800" cy="5442516"/>
          </a:xfrm>
          <a:prstGeom prst="rect">
            <a:avLst/>
          </a:prstGeom>
          <a:noFill/>
        </p:spPr>
        <p:txBody>
          <a:bodyPr wrap="square">
            <a:spAutoFit/>
          </a:bodyPr>
          <a:lstStyle/>
          <a:p>
            <a:pPr marL="342900" marR="532130" lvl="0" indent="-342900">
              <a:lnSpc>
                <a:spcPct val="150000"/>
              </a:lnSpc>
              <a:spcAft>
                <a:spcPts val="0"/>
              </a:spcAft>
              <a:buFont typeface="Symbol" panose="05050102010706020507" pitchFamily="18" charset="2"/>
              <a:buChar char=""/>
              <a:tabLst>
                <a:tab pos="1054735" algn="l"/>
              </a:tabLst>
            </a:pPr>
            <a:r>
              <a:rPr lang="en-US" sz="1800" dirty="0" err="1">
                <a:effectLst/>
                <a:latin typeface="Times New Roman" panose="02020603050405020304" pitchFamily="18" charset="0"/>
                <a:ea typeface="Cambria" panose="02040503050406030204" pitchFamily="18" charset="0"/>
                <a:cs typeface="Times New Roman" panose="02020603050405020304" pitchFamily="18" charset="0"/>
              </a:rPr>
              <a:t>Bonaccorso.G</a:t>
            </a:r>
            <a:r>
              <a:rPr lang="en-US" sz="1800" dirty="0">
                <a:effectLst/>
                <a:latin typeface="Times New Roman" panose="02020603050405020304" pitchFamily="18" charset="0"/>
                <a:ea typeface="Cambria" panose="02040503050406030204" pitchFamily="18" charset="0"/>
                <a:cs typeface="Times New Roman" panose="02020603050405020304" pitchFamily="18" charset="0"/>
              </a:rPr>
              <a:t>.(2017,October,6).Passive Aggressive Algorithms. </a:t>
            </a:r>
            <a:r>
              <a:rPr lang="en-US" sz="1800" u="sng" dirty="0">
                <a:solidFill>
                  <a:srgbClr val="0000FF"/>
                </a:solidFill>
                <a:effectLst/>
                <a:latin typeface="Times New Roman" panose="02020603050405020304" pitchFamily="18" charset="0"/>
                <a:ea typeface="Cambria" panose="02040503050406030204" pitchFamily="18" charset="0"/>
                <a:cs typeface="Times New Roman" panose="02020603050405020304" pitchFamily="18" charset="0"/>
                <a:hlinkClick r:id="rId2"/>
              </a:rPr>
              <a:t>https://www.bonaccorso.eu/2017/10/06/ml-algorithms-addendum-passive-aggressive-algorithms/</a:t>
            </a:r>
            <a:endParaRPr lang="en-IN" sz="1800" dirty="0">
              <a:effectLst/>
              <a:latin typeface="Times New Roman" panose="02020603050405020304" pitchFamily="18" charset="0"/>
              <a:ea typeface="Cambria" panose="02040503050406030204" pitchFamily="18" charset="0"/>
              <a:cs typeface="Times New Roman" panose="02020603050405020304" pitchFamily="18" charset="0"/>
            </a:endParaRPr>
          </a:p>
          <a:p>
            <a:pPr marL="342900" marR="532130" lvl="0" indent="-342900" algn="just">
              <a:lnSpc>
                <a:spcPct val="150000"/>
              </a:lnSpc>
              <a:spcAft>
                <a:spcPts val="0"/>
              </a:spcAft>
              <a:buFont typeface="Symbol" panose="05050102010706020507" pitchFamily="18" charset="2"/>
              <a:buChar char=""/>
              <a:tabLst>
                <a:tab pos="1054735" algn="l"/>
              </a:tabLst>
            </a:pPr>
            <a:r>
              <a:rPr lang="en-US" sz="1800" dirty="0">
                <a:effectLst/>
                <a:latin typeface="Times New Roman" panose="02020603050405020304" pitchFamily="18" charset="0"/>
                <a:ea typeface="Cambria" panose="02040503050406030204" pitchFamily="18" charset="0"/>
                <a:cs typeface="Times New Roman" panose="02020603050405020304" pitchFamily="18" charset="0"/>
              </a:rPr>
              <a:t>Collins, M. (2002). Discriminative training methods for hidden Markov models: Theory and experiments with the perceptron algorithm. Proceedings of the Conference on Empirical Methods in Natural Language Processing (EMNLP ‘02). </a:t>
            </a:r>
            <a:endParaRPr lang="en-IN" sz="1800" dirty="0">
              <a:effectLst/>
              <a:latin typeface="Times New Roman" panose="02020603050405020304" pitchFamily="18" charset="0"/>
              <a:ea typeface="Cambria" panose="02040503050406030204" pitchFamily="18" charset="0"/>
              <a:cs typeface="Times New Roman" panose="02020603050405020304" pitchFamily="18" charset="0"/>
            </a:endParaRPr>
          </a:p>
          <a:p>
            <a:pPr marL="342900" marR="532130" lvl="0" indent="-342900" algn="just">
              <a:lnSpc>
                <a:spcPct val="150000"/>
              </a:lnSpc>
              <a:spcAft>
                <a:spcPts val="0"/>
              </a:spcAft>
              <a:buFont typeface="Symbol" panose="05050102010706020507" pitchFamily="18" charset="2"/>
              <a:buChar char=""/>
              <a:tabLst>
                <a:tab pos="1054735" algn="l"/>
              </a:tabLst>
            </a:pPr>
            <a:r>
              <a:rPr lang="en-US" sz="1800" dirty="0" err="1">
                <a:effectLst/>
                <a:latin typeface="Times New Roman" panose="02020603050405020304" pitchFamily="18" charset="0"/>
                <a:ea typeface="Cambria" panose="02040503050406030204" pitchFamily="18" charset="0"/>
                <a:cs typeface="Times New Roman" panose="02020603050405020304" pitchFamily="18" charset="0"/>
              </a:rPr>
              <a:t>Haddi</a:t>
            </a:r>
            <a:r>
              <a:rPr lang="en-US" sz="1800" dirty="0">
                <a:effectLst/>
                <a:latin typeface="Times New Roman" panose="02020603050405020304" pitchFamily="18" charset="0"/>
                <a:ea typeface="Cambria" panose="02040503050406030204" pitchFamily="18" charset="0"/>
                <a:cs typeface="Times New Roman" panose="02020603050405020304" pitchFamily="18" charset="0"/>
              </a:rPr>
              <a:t>, E., Liu, X., &amp; Shi, Y. (2013). The Role of Text Pre-processing in Sentiment Analysis. Procedia Computer Science, 17, 26–32.</a:t>
            </a:r>
            <a:endParaRPr lang="en-IN" sz="1800" dirty="0">
              <a:effectLst/>
              <a:latin typeface="Times New Roman" panose="02020603050405020304" pitchFamily="18" charset="0"/>
              <a:ea typeface="Cambria" panose="02040503050406030204" pitchFamily="18" charset="0"/>
              <a:cs typeface="Times New Roman" panose="02020603050405020304" pitchFamily="18" charset="0"/>
            </a:endParaRPr>
          </a:p>
          <a:p>
            <a:pPr marL="342900" marR="532130" lvl="0" indent="-342900" algn="just">
              <a:lnSpc>
                <a:spcPct val="150000"/>
              </a:lnSpc>
              <a:spcAft>
                <a:spcPts val="0"/>
              </a:spcAft>
              <a:buFont typeface="Symbol" panose="05050102010706020507" pitchFamily="18" charset="2"/>
              <a:buChar char=""/>
              <a:tabLst>
                <a:tab pos="1054735" algn="l"/>
              </a:tabLst>
            </a:pPr>
            <a:r>
              <a:rPr lang="en-US" sz="1800" dirty="0">
                <a:effectLst/>
                <a:latin typeface="Times New Roman" panose="02020603050405020304" pitchFamily="18" charset="0"/>
                <a:ea typeface="Cambria" panose="02040503050406030204" pitchFamily="18" charset="0"/>
                <a:cs typeface="Times New Roman" panose="02020603050405020304" pitchFamily="18" charset="0"/>
              </a:rPr>
              <a:t>Jabeen Sultana, M. (2020). Deep Learning Based Recommender System using Sentiment Analysis to reform Indian Education. Learning and Analytics in Intelligent Systems, 15, 143–150. </a:t>
            </a:r>
            <a:endParaRPr lang="en-IN" sz="1800" dirty="0">
              <a:effectLst/>
              <a:latin typeface="Times New Roman" panose="02020603050405020304" pitchFamily="18" charset="0"/>
              <a:ea typeface="Cambria" panose="02040503050406030204" pitchFamily="18" charset="0"/>
              <a:cs typeface="Times New Roman" panose="02020603050405020304" pitchFamily="18" charset="0"/>
            </a:endParaRPr>
          </a:p>
          <a:p>
            <a:pPr algn="just">
              <a:lnSpc>
                <a:spcPct val="150000"/>
              </a:lnSpc>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3048000"/>
            <a:ext cx="6771598"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Abstract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533400" y="519825"/>
            <a:ext cx="3657600" cy="584775"/>
          </a:xfrm>
          <a:prstGeom prst="rect">
            <a:avLst/>
          </a:prstGeom>
          <a:noFill/>
        </p:spPr>
        <p:txBody>
          <a:bodyPr wrap="square" rtlCol="0">
            <a:spAutoFit/>
          </a:bodyPr>
          <a:lstStyle/>
          <a:p>
            <a:r>
              <a:rPr lang="en-US" sz="3200" b="1" dirty="0">
                <a:solidFill>
                  <a:srgbClr val="C00000"/>
                </a:solidFill>
                <a:latin typeface="Calibri" pitchFamily="34" charset="0"/>
              </a:rPr>
              <a:t>ABSTRACT</a:t>
            </a:r>
          </a:p>
        </p:txBody>
      </p:sp>
      <p:sp>
        <p:nvSpPr>
          <p:cNvPr id="3" name="TextBox 2">
            <a:extLst>
              <a:ext uri="{FF2B5EF4-FFF2-40B4-BE49-F238E27FC236}">
                <a16:creationId xmlns:a16="http://schemas.microsoft.com/office/drawing/2014/main" id="{1EAF617A-5DBD-7BC6-3389-48782333C497}"/>
              </a:ext>
            </a:extLst>
          </p:cNvPr>
          <p:cNvSpPr txBox="1"/>
          <p:nvPr/>
        </p:nvSpPr>
        <p:spPr>
          <a:xfrm>
            <a:off x="457200" y="1397675"/>
            <a:ext cx="8381160" cy="4385816"/>
          </a:xfrm>
          <a:prstGeom prst="rect">
            <a:avLst/>
          </a:prstGeom>
          <a:noFill/>
        </p:spPr>
        <p:txBody>
          <a:bodyPr wrap="square">
            <a:spAutoFit/>
          </a:bodyPr>
          <a:lstStyle/>
          <a:p>
            <a:pPr algn="just">
              <a:lnSpc>
                <a:spcPct val="150000"/>
              </a:lnSpc>
            </a:pPr>
            <a:r>
              <a:rPr lang="en-US" sz="1800" dirty="0">
                <a:effectLst/>
                <a:latin typeface="Times New Roman" panose="02020603050405020304" pitchFamily="18" charset="0"/>
                <a:ea typeface="Cambria" panose="02040503050406030204" pitchFamily="18" charset="0"/>
                <a:cs typeface="Times New Roman" panose="02020603050405020304" pitchFamily="18" charset="0"/>
              </a:rPr>
              <a:t>Telugu is one of most difficult language which is morphologically rich Dravidian languages. There are many Telugu documents available on the Internet, it is important to organize the data by automatically by assigning a collection of text with predefined categories (business, science, sports, medical, entertainment...</a:t>
            </a:r>
            <a:r>
              <a:rPr lang="en-US" sz="1800" dirty="0" err="1">
                <a:effectLst/>
                <a:latin typeface="Times New Roman" panose="02020603050405020304" pitchFamily="18" charset="0"/>
                <a:ea typeface="Cambria" panose="02040503050406030204" pitchFamily="18" charset="0"/>
                <a:cs typeface="Times New Roman" panose="02020603050405020304" pitchFamily="18" charset="0"/>
              </a:rPr>
              <a:t>etc</a:t>
            </a:r>
            <a:r>
              <a:rPr lang="en-US" sz="1800" dirty="0">
                <a:effectLst/>
                <a:latin typeface="Times New Roman" panose="02020603050405020304" pitchFamily="18" charset="0"/>
                <a:ea typeface="Cambria" panose="02040503050406030204" pitchFamily="18" charset="0"/>
                <a:cs typeface="Times New Roman" panose="02020603050405020304" pitchFamily="18" charset="0"/>
              </a:rPr>
              <a:t>) based on their content using modern techniques. So, we will be doing a Telugu text data classification where the Telugu language data will be classified by Support Vector Machine (SVM) using Natural Language Processing (NLP) of Machine Learning. By using these techniques we will be generating the output as the category the information that is provided it belongs to. KEYWORDS: SVM, supervised learning, NLP.</a:t>
            </a:r>
            <a:endParaRPr lang="en-IN" sz="1800" dirty="0">
              <a:effectLst/>
              <a:latin typeface="Times New Roman" panose="02020603050405020304" pitchFamily="18" charset="0"/>
              <a:ea typeface="Cambria" panose="02040503050406030204" pitchFamily="18" charset="0"/>
              <a:cs typeface="Times New Roman" panose="02020603050405020304" pitchFamily="18" charset="0"/>
            </a:endParaRPr>
          </a:p>
          <a:p>
            <a:br>
              <a:rPr lang="en-US" sz="1800" dirty="0">
                <a:effectLst/>
                <a:latin typeface="Times New Roman" panose="02020603050405020304" pitchFamily="18" charset="0"/>
                <a:ea typeface="Cambria" panose="020405030504060302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228600" y="4267200"/>
            <a:ext cx="8381520" cy="75480"/>
          </a:xfrm>
          <a:prstGeom prst="rect">
            <a:avLst/>
          </a:prstGeom>
          <a:solidFill>
            <a:srgbClr val="7030A0"/>
          </a:solidFill>
          <a:ln w="25560">
            <a:solidFill>
              <a:srgbClr val="3A5F8B"/>
            </a:solidFill>
            <a:round/>
          </a:ln>
        </p:spPr>
        <p:txBody>
          <a:bodyPr/>
          <a:lstStyle/>
          <a:p>
            <a:endParaRPr lang="en-IN"/>
          </a:p>
        </p:txBody>
      </p:sp>
      <p:sp>
        <p:nvSpPr>
          <p:cNvPr id="47" name="CustomShape 2"/>
          <p:cNvSpPr/>
          <p:nvPr/>
        </p:nvSpPr>
        <p:spPr>
          <a:xfrm>
            <a:off x="-914400" y="3429000"/>
            <a:ext cx="1089660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I</a:t>
            </a:r>
            <a:r>
              <a:rPr lang="en-IN" sz="3200" b="1" dirty="0">
                <a:solidFill>
                  <a:srgbClr val="000000"/>
                </a:solidFill>
                <a:latin typeface="Arial Black"/>
              </a:rPr>
              <a:t>NTRODUCTION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620" y="785513"/>
            <a:ext cx="8381160" cy="75600"/>
          </a:xfrm>
          <a:prstGeom prst="rect">
            <a:avLst/>
          </a:prstGeom>
          <a:solidFill>
            <a:srgbClr val="7030A0"/>
          </a:solidFill>
          <a:ln w="25560">
            <a:solidFill>
              <a:srgbClr val="3A5F8B"/>
            </a:solidFill>
            <a:round/>
          </a:ln>
        </p:spPr>
        <p:txBody>
          <a:bodyPr/>
          <a:lstStyle/>
          <a:p>
            <a:endParaRPr lang="en-IN"/>
          </a:p>
        </p:txBody>
      </p:sp>
      <p:sp>
        <p:nvSpPr>
          <p:cNvPr id="50" name="CustomShape 2"/>
          <p:cNvSpPr/>
          <p:nvPr/>
        </p:nvSpPr>
        <p:spPr>
          <a:xfrm>
            <a:off x="426563" y="208073"/>
            <a:ext cx="8381160" cy="577440"/>
          </a:xfrm>
          <a:prstGeom prst="rect">
            <a:avLst/>
          </a:prstGeom>
        </p:spPr>
        <p:txBody>
          <a:bodyPr lIns="90000" tIns="45000" rIns="90000" bIns="45000"/>
          <a:lstStyle/>
          <a:p>
            <a:pPr>
              <a:lnSpc>
                <a:spcPct val="100000"/>
              </a:lnSpc>
            </a:pPr>
            <a:r>
              <a:rPr lang="en-IN" sz="3200" b="1" dirty="0">
                <a:solidFill>
                  <a:srgbClr val="C00000"/>
                </a:solidFill>
              </a:rPr>
              <a:t>Introduction</a:t>
            </a:r>
            <a:endParaRPr dirty="0">
              <a:solidFill>
                <a:srgbClr val="C00000"/>
              </a:solidFill>
            </a:endParaRPr>
          </a:p>
        </p:txBody>
      </p:sp>
      <p:sp>
        <p:nvSpPr>
          <p:cNvPr id="5" name="TextBox 4"/>
          <p:cNvSpPr txBox="1"/>
          <p:nvPr/>
        </p:nvSpPr>
        <p:spPr>
          <a:xfrm>
            <a:off x="457620" y="1207411"/>
            <a:ext cx="8392944" cy="5442516"/>
          </a:xfrm>
          <a:prstGeom prst="rect">
            <a:avLst/>
          </a:prstGeom>
          <a:noFill/>
        </p:spPr>
        <p:txBody>
          <a:bodyPr wrap="square" rtlCol="0">
            <a:spAutoFit/>
          </a:bodyPr>
          <a:lstStyle/>
          <a:p>
            <a:pPr marL="342900" indent="-342900" algn="l">
              <a:lnSpc>
                <a:spcPct val="150000"/>
              </a:lnSpc>
              <a:buFont typeface="Wingdings" panose="05000000000000000000" pitchFamily="2" charset="2"/>
              <a:buChar char="Ø"/>
            </a:pPr>
            <a:r>
              <a:rPr lang="en-US" sz="1800" b="0" i="0" dirty="0">
                <a:solidFill>
                  <a:srgbClr val="000000"/>
                </a:solidFill>
                <a:effectLst/>
                <a:latin typeface="Times New Roman" panose="02020603050405020304" pitchFamily="18" charset="0"/>
                <a:cs typeface="Times New Roman" panose="02020603050405020304" pitchFamily="18" charset="0"/>
              </a:rPr>
              <a:t>Natural Language Processing-NLP is a sub-extent of Artificial Intelligence that describes communications between computers and languages of people. </a:t>
            </a:r>
          </a:p>
          <a:p>
            <a:pPr marL="342900" indent="-342900" algn="l">
              <a:lnSpc>
                <a:spcPct val="150000"/>
              </a:lnSpc>
              <a:buFont typeface="Wingdings" panose="05000000000000000000" pitchFamily="2" charset="2"/>
              <a:buChar char="Ø"/>
            </a:pPr>
            <a:r>
              <a:rPr lang="en-US" sz="1800" b="0" i="0" dirty="0">
                <a:solidFill>
                  <a:srgbClr val="000000"/>
                </a:solidFill>
                <a:effectLst/>
                <a:latin typeface="Times New Roman" panose="02020603050405020304" pitchFamily="18" charset="0"/>
                <a:cs typeface="Times New Roman" panose="02020603050405020304" pitchFamily="18" charset="0"/>
              </a:rPr>
              <a:t>Recently numerous individuals accept online multimedia platforms such as blogs, online shopping review websites, feedback forums, social networking sites to mention their opinions and perspectives on a particular thing.</a:t>
            </a:r>
          </a:p>
          <a:p>
            <a:pPr marL="342900" indent="-342900" algn="l">
              <a:lnSpc>
                <a:spcPct val="150000"/>
              </a:lnSpc>
              <a:buFont typeface="Wingdings" panose="05000000000000000000" pitchFamily="2" charset="2"/>
              <a:buChar char="Ø"/>
            </a:pPr>
            <a:r>
              <a:rPr lang="en-IN" sz="1800" b="0" i="0" dirty="0">
                <a:solidFill>
                  <a:srgbClr val="000000"/>
                </a:solidFill>
                <a:effectLst/>
                <a:latin typeface="Times New Roman" panose="02020603050405020304" pitchFamily="18" charset="0"/>
                <a:cs typeface="Times New Roman" panose="02020603050405020304" pitchFamily="18" charset="0"/>
              </a:rPr>
              <a:t>The Sentimental Analysis is a significant portion of NLP and is the study of </a:t>
            </a:r>
            <a:r>
              <a:rPr lang="en-IN" sz="1800" b="0" i="0" dirty="0" err="1">
                <a:solidFill>
                  <a:srgbClr val="000000"/>
                </a:solidFill>
                <a:effectLst/>
                <a:latin typeface="Times New Roman" panose="02020603050405020304" pitchFamily="18" charset="0"/>
                <a:cs typeface="Times New Roman" panose="02020603050405020304" pitchFamily="18" charset="0"/>
              </a:rPr>
              <a:t>analyzing</a:t>
            </a:r>
            <a:r>
              <a:rPr lang="en-IN" sz="1800" b="0" i="0" dirty="0">
                <a:solidFill>
                  <a:srgbClr val="000000"/>
                </a:solidFill>
                <a:effectLst/>
                <a:latin typeface="Times New Roman" panose="02020603050405020304" pitchFamily="18" charset="0"/>
                <a:cs typeface="Times New Roman" panose="02020603050405020304" pitchFamily="18" charset="0"/>
              </a:rPr>
              <a:t> opinions, sentiments, emotions, evaluations and attitudes of human being on specific Telugu Text Data Classification.</a:t>
            </a:r>
          </a:p>
          <a:p>
            <a:pPr marL="342900" indent="-342900" algn="l">
              <a:lnSpc>
                <a:spcPct val="150000"/>
              </a:lnSpc>
              <a:buFont typeface="Wingdings" panose="05000000000000000000" pitchFamily="2" charset="2"/>
              <a:buChar char="Ø"/>
            </a:pPr>
            <a:r>
              <a:rPr lang="en-US" sz="1800" b="0" i="0" dirty="0">
                <a:solidFill>
                  <a:srgbClr val="000000"/>
                </a:solidFill>
                <a:effectLst/>
                <a:latin typeface="Times New Roman" panose="02020603050405020304" pitchFamily="18" charset="0"/>
                <a:cs typeface="Times New Roman" panose="02020603050405020304" pitchFamily="18" charset="0"/>
              </a:rPr>
              <a:t>At present majority of the sites, web journals, twitters and so forth, about news are wealthy in Telugu content. Hence there is a necessity to </a:t>
            </a:r>
            <a:r>
              <a:rPr lang="en-US" sz="1800" b="0" i="0" dirty="0" err="1">
                <a:solidFill>
                  <a:srgbClr val="000000"/>
                </a:solidFill>
                <a:effectLst/>
                <a:latin typeface="Times New Roman" panose="02020603050405020304" pitchFamily="18" charset="0"/>
                <a:cs typeface="Times New Roman" panose="02020603050405020304" pitchFamily="18" charset="0"/>
              </a:rPr>
              <a:t>analyse</a:t>
            </a:r>
            <a:r>
              <a:rPr lang="en-US" sz="1800" b="0" i="0" dirty="0">
                <a:solidFill>
                  <a:srgbClr val="000000"/>
                </a:solidFill>
                <a:effectLst/>
                <a:latin typeface="Times New Roman" panose="02020603050405020304" pitchFamily="18" charset="0"/>
                <a:cs typeface="Times New Roman" panose="02020603050405020304" pitchFamily="18" charset="0"/>
              </a:rPr>
              <a:t> the sentiments of news in Telugu language.</a:t>
            </a:r>
          </a:p>
          <a:p>
            <a:pPr algn="l">
              <a:lnSpc>
                <a:spcPct val="150000"/>
              </a:lnSpc>
            </a:pPr>
            <a:endParaRPr lang="en-IN" sz="1800" b="0" i="0" dirty="0">
              <a:solidFill>
                <a:srgbClr val="000000"/>
              </a:solidFill>
              <a:effectLst/>
              <a:latin typeface="Times New Roman" panose="02020603050405020304" pitchFamily="18" charset="0"/>
              <a:cs typeface="Times New Roman" panose="02020603050405020304" pitchFamily="18" charset="0"/>
            </a:endParaRPr>
          </a:p>
          <a:p>
            <a:pPr algn="just">
              <a:lnSpc>
                <a:spcPct val="150000"/>
              </a:lnSpc>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pitchFamily="34" charset="0"/>
              </a:rPr>
              <a:t>Research Objective </a:t>
            </a:r>
          </a:p>
          <a:p>
            <a:pPr algn="r">
              <a:lnSpc>
                <a:spcPct val="100000"/>
              </a:lnSpc>
            </a:pPr>
            <a:r>
              <a:rPr lang="en-IN" sz="4400" b="1" dirty="0">
                <a:solidFill>
                  <a:srgbClr val="000000"/>
                </a:solidFill>
                <a:latin typeface="Arial Black" pitchFamily="34" charset="0"/>
              </a:rPr>
              <a: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7" name="TextBox 6"/>
          <p:cNvSpPr txBox="1"/>
          <p:nvPr/>
        </p:nvSpPr>
        <p:spPr>
          <a:xfrm>
            <a:off x="304800" y="457200"/>
            <a:ext cx="4648200" cy="584775"/>
          </a:xfrm>
          <a:prstGeom prst="rect">
            <a:avLst/>
          </a:prstGeom>
          <a:noFill/>
        </p:spPr>
        <p:txBody>
          <a:bodyPr wrap="square" rtlCol="0">
            <a:spAutoFit/>
          </a:bodyPr>
          <a:lstStyle/>
          <a:p>
            <a:r>
              <a:rPr lang="en-US" sz="3200" b="1" dirty="0">
                <a:solidFill>
                  <a:srgbClr val="C00000"/>
                </a:solidFill>
                <a:latin typeface="+mj-lt"/>
              </a:rPr>
              <a:t>Research objective</a:t>
            </a:r>
          </a:p>
        </p:txBody>
      </p:sp>
      <p:sp>
        <p:nvSpPr>
          <p:cNvPr id="3" name="TextBox 2">
            <a:extLst>
              <a:ext uri="{FF2B5EF4-FFF2-40B4-BE49-F238E27FC236}">
                <a16:creationId xmlns:a16="http://schemas.microsoft.com/office/drawing/2014/main" id="{B8E1266C-A480-0791-B5F3-25DA89372728}"/>
              </a:ext>
            </a:extLst>
          </p:cNvPr>
          <p:cNvSpPr txBox="1"/>
          <p:nvPr/>
        </p:nvSpPr>
        <p:spPr>
          <a:xfrm>
            <a:off x="457200" y="1524000"/>
            <a:ext cx="8381160" cy="5858014"/>
          </a:xfrm>
          <a:prstGeom prst="rect">
            <a:avLst/>
          </a:prstGeom>
          <a:noFill/>
        </p:spPr>
        <p:txBody>
          <a:bodyPr wrap="square">
            <a:spAutoFit/>
          </a:bodyPr>
          <a:lstStyle/>
          <a:p>
            <a:pPr marL="342900" indent="-342900" algn="l">
              <a:lnSpc>
                <a:spcPct val="150000"/>
              </a:lnSpc>
              <a:buFont typeface="Wingdings" panose="05000000000000000000" pitchFamily="2" charset="2"/>
              <a:buChar char="Ø"/>
            </a:pPr>
            <a:r>
              <a:rPr lang="en-US" sz="1800" b="0" i="0" dirty="0">
                <a:solidFill>
                  <a:srgbClr val="000000"/>
                </a:solidFill>
                <a:effectLst/>
                <a:latin typeface="Times New Roman" panose="02020603050405020304" pitchFamily="18" charset="0"/>
                <a:cs typeface="Times New Roman" panose="02020603050405020304" pitchFamily="18" charset="0"/>
              </a:rPr>
              <a:t>Research analysts have exposed the attention of sentiment analysis with regards to Indian dialects, for example, Hindi, Malayalam, Telugu, and so on.</a:t>
            </a:r>
          </a:p>
          <a:p>
            <a:pPr marL="342900" indent="-342900" algn="l">
              <a:lnSpc>
                <a:spcPct val="150000"/>
              </a:lnSpc>
              <a:buFont typeface="Wingdings" panose="05000000000000000000" pitchFamily="2" charset="2"/>
              <a:buChar char="Ø"/>
            </a:pPr>
            <a:r>
              <a:rPr lang="en-US" sz="1800" b="0" i="0" dirty="0">
                <a:solidFill>
                  <a:srgbClr val="000000"/>
                </a:solidFill>
                <a:effectLst/>
                <a:latin typeface="Times New Roman" panose="02020603050405020304" pitchFamily="18" charset="0"/>
                <a:cs typeface="Times New Roman" panose="02020603050405020304" pitchFamily="18" charset="0"/>
              </a:rPr>
              <a:t>A rule-based approach is proposed  on resulting the sentiments either positive, negative and neutral of Malayalam movie reviews.</a:t>
            </a:r>
          </a:p>
          <a:p>
            <a:pPr marL="342900" indent="-342900" algn="l">
              <a:lnSpc>
                <a:spcPct val="150000"/>
              </a:lnSpc>
              <a:buFont typeface="Wingdings" panose="05000000000000000000" pitchFamily="2" charset="2"/>
              <a:buChar char="Ø"/>
            </a:pPr>
            <a:r>
              <a:rPr lang="en-US" sz="1800" b="0" i="0" dirty="0">
                <a:solidFill>
                  <a:srgbClr val="000000"/>
                </a:solidFill>
                <a:effectLst/>
                <a:latin typeface="Times New Roman" panose="02020603050405020304" pitchFamily="18" charset="0"/>
                <a:cs typeface="Times New Roman" panose="02020603050405020304" pitchFamily="18" charset="0"/>
              </a:rPr>
              <a:t>Sarkar et al. built up a system for sentiment analysis of Hindi tweets and Bengali tweets using the classifier Multinomial Naive Bayes and used selection features are unigrams, bigrams and trigrams. </a:t>
            </a:r>
          </a:p>
          <a:p>
            <a:pPr marL="342900" indent="-342900" algn="l">
              <a:lnSpc>
                <a:spcPct val="150000"/>
              </a:lnSpc>
              <a:buFont typeface="Wingdings" panose="05000000000000000000" pitchFamily="2" charset="2"/>
              <a:buChar char="Ø"/>
            </a:pPr>
            <a:r>
              <a:rPr lang="en-IN" sz="1800" b="0" i="0" dirty="0">
                <a:solidFill>
                  <a:srgbClr val="000000"/>
                </a:solidFill>
                <a:effectLst/>
                <a:latin typeface="Times New Roman" panose="02020603050405020304" pitchFamily="18" charset="0"/>
                <a:cs typeface="Times New Roman" panose="02020603050405020304" pitchFamily="18" charset="0"/>
              </a:rPr>
              <a:t>For Telugu language, Naidu et </a:t>
            </a:r>
            <a:r>
              <a:rPr lang="en-IN" sz="1800" b="0" i="0" dirty="0" err="1">
                <a:solidFill>
                  <a:srgbClr val="000000"/>
                </a:solidFill>
                <a:effectLst/>
                <a:latin typeface="Times New Roman" panose="02020603050405020304" pitchFamily="18" charset="0"/>
                <a:cs typeface="Times New Roman" panose="02020603050405020304" pitchFamily="18" charset="0"/>
              </a:rPr>
              <a:t>al.proposed</a:t>
            </a:r>
            <a:r>
              <a:rPr lang="en-IN" sz="1800" b="0" i="0" dirty="0">
                <a:solidFill>
                  <a:srgbClr val="000000"/>
                </a:solidFill>
                <a:effectLst/>
                <a:latin typeface="Times New Roman" panose="02020603050405020304" pitchFamily="18" charset="0"/>
                <a:cs typeface="Times New Roman" panose="02020603050405020304" pitchFamily="18" charset="0"/>
              </a:rPr>
              <a:t> sentiment  analysis in two-phase using Telugu </a:t>
            </a:r>
            <a:r>
              <a:rPr lang="en-IN" sz="1800" b="0" i="0" dirty="0" err="1">
                <a:solidFill>
                  <a:srgbClr val="000000"/>
                </a:solidFill>
                <a:effectLst/>
                <a:latin typeface="Times New Roman" panose="02020603050405020304" pitchFamily="18" charset="0"/>
                <a:cs typeface="Times New Roman" panose="02020603050405020304" pitchFamily="18" charset="0"/>
              </a:rPr>
              <a:t>SentiWord</a:t>
            </a:r>
            <a:r>
              <a:rPr lang="en-IN" sz="1800" b="0" i="0" dirty="0">
                <a:solidFill>
                  <a:srgbClr val="000000"/>
                </a:solidFill>
                <a:effectLst/>
                <a:latin typeface="Times New Roman" panose="02020603050405020304" pitchFamily="18" charset="0"/>
                <a:cs typeface="Times New Roman" panose="02020603050405020304" pitchFamily="18" charset="0"/>
              </a:rPr>
              <a:t> Net for Telugu e-News sentences. </a:t>
            </a:r>
          </a:p>
          <a:p>
            <a:pPr marL="342900" indent="-342900" algn="l">
              <a:lnSpc>
                <a:spcPct val="150000"/>
              </a:lnSpc>
              <a:buFont typeface="Arial" panose="020B0604020202020204" pitchFamily="34" charset="0"/>
              <a:buChar char="•"/>
            </a:pPr>
            <a:endParaRPr lang="en-US" sz="1800" b="0" i="0" dirty="0">
              <a:solidFill>
                <a:srgbClr val="000000"/>
              </a:solidFill>
              <a:effectLst/>
              <a:latin typeface="Arial" panose="020B0604020202020204" pitchFamily="34" charset="0"/>
              <a:cs typeface="Arial" panose="020B0604020202020204" pitchFamily="34" charset="0"/>
            </a:endParaRPr>
          </a:p>
          <a:p>
            <a:pPr algn="l">
              <a:lnSpc>
                <a:spcPct val="150000"/>
              </a:lnSpc>
            </a:pPr>
            <a:endParaRPr lang="en-US" sz="1800" b="0" i="0" dirty="0">
              <a:solidFill>
                <a:srgbClr val="000000"/>
              </a:solidFill>
              <a:effectLst/>
              <a:latin typeface="ff2"/>
            </a:endParaRPr>
          </a:p>
          <a:p>
            <a:pPr algn="l">
              <a:lnSpc>
                <a:spcPct val="150000"/>
              </a:lnSpc>
            </a:pPr>
            <a:endParaRPr lang="en-US" sz="1800" b="0" i="0" dirty="0">
              <a:solidFill>
                <a:srgbClr val="000000"/>
              </a:solidFill>
              <a:effectLst/>
              <a:latin typeface="ff2"/>
            </a:endParaRPr>
          </a:p>
          <a:p>
            <a:pPr>
              <a:lnSpc>
                <a:spcPct val="150000"/>
              </a:lnSpc>
            </a:pPr>
            <a:endParaRPr lang="en-US" sz="1800" dirty="0"/>
          </a:p>
          <a:p>
            <a:pPr marL="285750" indent="-285750" algn="just">
              <a:lnSpc>
                <a:spcPct val="150000"/>
              </a:lnSpc>
              <a:buFont typeface="Wingdings" panose="05000000000000000000" pitchFamily="2" charset="2"/>
              <a:buChar char="Ø"/>
            </a:pPr>
            <a:endParaRPr lang="en-US" b="0" i="0" dirty="0">
              <a:solidFill>
                <a:srgbClr val="374151"/>
              </a:solidFill>
              <a:effectLs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Problem Definition </a:t>
            </a:r>
            <a:endParaRPr dirty="0">
              <a:latin typeface="Arial Black" pitchFamily="34" charset="0"/>
            </a:endParaRP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13663</TotalTime>
  <Words>1507</Words>
  <Application>Microsoft Office PowerPoint</Application>
  <PresentationFormat>On-screen Show (4:3)</PresentationFormat>
  <Paragraphs>171</Paragraphs>
  <Slides>21</Slides>
  <Notes>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21</vt:i4>
      </vt:variant>
    </vt:vector>
  </HeadingPairs>
  <TitlesOfParts>
    <vt:vector size="32" baseType="lpstr">
      <vt:lpstr>Arial</vt:lpstr>
      <vt:lpstr>Arial Black</vt:lpstr>
      <vt:lpstr>Bookman Old Style</vt:lpstr>
      <vt:lpstr>Calibri</vt:lpstr>
      <vt:lpstr>Cambria</vt:lpstr>
      <vt:lpstr>ff2</vt:lpstr>
      <vt:lpstr>StarSymbol</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R Narasimha</cp:lastModifiedBy>
  <cp:revision>752</cp:revision>
  <dcterms:modified xsi:type="dcterms:W3CDTF">2023-11-03T16:17:21Z</dcterms:modified>
</cp:coreProperties>
</file>