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305" r:id="rId2"/>
    <p:sldId id="294" r:id="rId3"/>
    <p:sldId id="304" r:id="rId4"/>
    <p:sldId id="298" r:id="rId5"/>
    <p:sldId id="301" r:id="rId6"/>
    <p:sldId id="302" r:id="rId7"/>
    <p:sldId id="303" r:id="rId8"/>
    <p:sldId id="308" r:id="rId9"/>
    <p:sldId id="310" r:id="rId10"/>
    <p:sldId id="311" r:id="rId11"/>
    <p:sldId id="312" r:id="rId12"/>
    <p:sldId id="314" r:id="rId13"/>
  </p:sldIdLst>
  <p:sldSz cx="9144000" cy="6858000" type="screen4x3"/>
  <p:notesSz cx="7099300" cy="1022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220">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ACC6"/>
    <a:srgbClr val="9BBB59"/>
    <a:srgbClr val="F79646"/>
    <a:srgbClr val="C0504D"/>
    <a:srgbClr val="632523"/>
    <a:srgbClr val="1C4D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5" autoAdjust="0"/>
    <p:restoredTop sz="83885" autoAdjust="0"/>
  </p:normalViewPr>
  <p:slideViewPr>
    <p:cSldViewPr>
      <p:cViewPr>
        <p:scale>
          <a:sx n="100" d="100"/>
          <a:sy n="100" d="100"/>
        </p:scale>
        <p:origin x="-288" y="150"/>
      </p:cViewPr>
      <p:guideLst>
        <p:guide orient="horz" pos="2160"/>
        <p:guide pos="2880"/>
      </p:guideLst>
    </p:cSldViewPr>
  </p:slideViewPr>
  <p:notesTextViewPr>
    <p:cViewPr>
      <p:scale>
        <a:sx n="1" d="1"/>
        <a:sy n="1" d="1"/>
      </p:scale>
      <p:origin x="0" y="0"/>
    </p:cViewPr>
  </p:notesTextViewPr>
  <p:notesViewPr>
    <p:cSldViewPr>
      <p:cViewPr varScale="1">
        <p:scale>
          <a:sx n="47" d="100"/>
          <a:sy n="47" d="100"/>
        </p:scale>
        <p:origin x="-2958" y="-114"/>
      </p:cViewPr>
      <p:guideLst>
        <p:guide orient="horz" pos="3220"/>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DevOps POC</a:t>
            </a:r>
            <a:r>
              <a:rPr lang="en-US" baseline="0"/>
              <a:t> Envrionment (Monthly Cost &amp; Weekly Usage in AWS)</a:t>
            </a:r>
            <a:endParaRPr lang="en-US"/>
          </a:p>
        </c:rich>
      </c:tx>
      <c:layout/>
      <c:overlay val="0"/>
    </c:title>
    <c:autoTitleDeleted val="0"/>
    <c:plotArea>
      <c:layout/>
      <c:barChart>
        <c:barDir val="bar"/>
        <c:grouping val="clustered"/>
        <c:varyColors val="0"/>
        <c:ser>
          <c:idx val="0"/>
          <c:order val="0"/>
          <c:tx>
            <c:strRef>
              <c:f>Sheet1!$D$1</c:f>
              <c:strCache>
                <c:ptCount val="1"/>
                <c:pt idx="0">
                  <c:v>Usage per week(Hours)</c:v>
                </c:pt>
              </c:strCache>
            </c:strRef>
          </c:tx>
          <c:invertIfNegative val="0"/>
          <c:dLbls>
            <c:dLbl>
              <c:idx val="0"/>
              <c:layout/>
              <c:tx>
                <c:rich>
                  <a:bodyPr/>
                  <a:lstStyle/>
                  <a:p>
                    <a:r>
                      <a:rPr lang="en-US" b="1">
                        <a:solidFill>
                          <a:schemeClr val="tx2"/>
                        </a:solidFill>
                      </a:rPr>
                      <a:t>$49.02</a:t>
                    </a:r>
                    <a:endParaRPr lang="en-US"/>
                  </a:p>
                </c:rich>
              </c:tx>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b="1">
                        <a:solidFill>
                          <a:schemeClr val="tx2"/>
                        </a:solidFill>
                      </a:rPr>
                      <a:t>$49.02</a:t>
                    </a:r>
                    <a:endParaRPr lang="en-US"/>
                  </a:p>
                </c:rich>
              </c:tx>
              <c:showLegendKey val="0"/>
              <c:showVal val="1"/>
              <c:showCatName val="0"/>
              <c:showSerName val="0"/>
              <c:showPercent val="0"/>
              <c:showBubbleSize val="0"/>
              <c:extLst>
                <c:ext xmlns:c15="http://schemas.microsoft.com/office/drawing/2012/chart" uri="{CE6537A1-D6FC-4f65-9D91-7224C49458BB}">
                  <c15:layout/>
                </c:ext>
              </c:extLst>
            </c:dLbl>
            <c:dLbl>
              <c:idx val="2"/>
              <c:layout/>
              <c:tx>
                <c:rich>
                  <a:bodyPr/>
                  <a:lstStyle/>
                  <a:p>
                    <a:r>
                      <a:rPr lang="en-US" b="1">
                        <a:solidFill>
                          <a:schemeClr val="tx2"/>
                        </a:solidFill>
                      </a:rPr>
                      <a:t>$70.95</a:t>
                    </a:r>
                    <a:endParaRPr lang="en-US"/>
                  </a:p>
                </c:rich>
              </c:tx>
              <c:showLegendKey val="0"/>
              <c:showVal val="1"/>
              <c:showCatName val="0"/>
              <c:showSerName val="0"/>
              <c:showPercent val="0"/>
              <c:showBubbleSize val="0"/>
              <c:extLst>
                <c:ext xmlns:c15="http://schemas.microsoft.com/office/drawing/2012/chart" uri="{CE6537A1-D6FC-4f65-9D91-7224C49458BB}">
                  <c15:layout/>
                </c:ext>
              </c:extLst>
            </c:dLbl>
            <c:dLbl>
              <c:idx val="3"/>
              <c:layout/>
              <c:tx>
                <c:rich>
                  <a:bodyPr/>
                  <a:lstStyle/>
                  <a:p>
                    <a:r>
                      <a:rPr lang="en-US" b="1">
                        <a:solidFill>
                          <a:schemeClr val="tx2"/>
                        </a:solidFill>
                      </a:rPr>
                      <a:t>$70.95</a:t>
                    </a:r>
                    <a:endParaRPr lang="en-US"/>
                  </a:p>
                </c:rich>
              </c:tx>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b="1">
                        <a:solidFill>
                          <a:schemeClr val="tx2"/>
                        </a:solidFill>
                      </a:rPr>
                      <a:t>$14.45</a:t>
                    </a:r>
                    <a:endParaRPr lang="en-US"/>
                  </a:p>
                </c:rich>
              </c:tx>
              <c:showLegendKey val="0"/>
              <c:showVal val="1"/>
              <c:showCatName val="0"/>
              <c:showSerName val="0"/>
              <c:showPercent val="0"/>
              <c:showBubbleSize val="0"/>
              <c:extLst>
                <c:ext xmlns:c15="http://schemas.microsoft.com/office/drawing/2012/chart" uri="{CE6537A1-D6FC-4f65-9D91-7224C49458BB}">
                  <c15:layout/>
                </c:ext>
              </c:extLst>
            </c:dLbl>
            <c:dLbl>
              <c:idx val="5"/>
              <c:layout/>
              <c:tx>
                <c:rich>
                  <a:bodyPr/>
                  <a:lstStyle/>
                  <a:p>
                    <a:r>
                      <a:rPr lang="en-US" b="1">
                        <a:solidFill>
                          <a:schemeClr val="tx2"/>
                        </a:solidFill>
                      </a:rPr>
                      <a:t>$49.02</a:t>
                    </a:r>
                    <a:endParaRPr lang="en-US"/>
                  </a:p>
                </c:rich>
              </c:tx>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b="1">
                        <a:solidFill>
                          <a:schemeClr val="tx2"/>
                        </a:solidFill>
                      </a:rPr>
                      <a:t>$37.05</a:t>
                    </a:r>
                    <a:endParaRPr lang="en-US"/>
                  </a:p>
                </c:rich>
              </c:tx>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b="1">
                    <a:solidFill>
                      <a:schemeClr val="tx2"/>
                    </a:solidFill>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Sheet1!$B$2:$B$8</c:f>
              <c:strCache>
                <c:ptCount val="7"/>
                <c:pt idx="0">
                  <c:v>Monitoring</c:v>
                </c:pt>
                <c:pt idx="1">
                  <c:v>HPQC APP</c:v>
                </c:pt>
                <c:pt idx="2">
                  <c:v>Software/Code/Dependencies</c:v>
                </c:pt>
                <c:pt idx="3">
                  <c:v>Build/Deploy</c:v>
                </c:pt>
                <c:pt idx="4">
                  <c:v>Reverse Proxy</c:v>
                </c:pt>
                <c:pt idx="5">
                  <c:v>Oracle</c:v>
                </c:pt>
                <c:pt idx="6">
                  <c:v>Test Instances</c:v>
                </c:pt>
              </c:strCache>
            </c:strRef>
          </c:cat>
          <c:val>
            <c:numRef>
              <c:f>Sheet1!$D$2:$D$8</c:f>
              <c:numCache>
                <c:formatCode>General</c:formatCode>
                <c:ptCount val="7"/>
                <c:pt idx="0">
                  <c:v>60</c:v>
                </c:pt>
                <c:pt idx="1">
                  <c:v>60</c:v>
                </c:pt>
                <c:pt idx="2">
                  <c:v>60</c:v>
                </c:pt>
                <c:pt idx="3">
                  <c:v>60</c:v>
                </c:pt>
                <c:pt idx="4">
                  <c:v>60</c:v>
                </c:pt>
                <c:pt idx="5">
                  <c:v>60</c:v>
                </c:pt>
                <c:pt idx="6">
                  <c:v>3</c:v>
                </c:pt>
              </c:numCache>
            </c:numRef>
          </c:val>
        </c:ser>
        <c:dLbls>
          <c:showLegendKey val="0"/>
          <c:showVal val="0"/>
          <c:showCatName val="0"/>
          <c:showSerName val="0"/>
          <c:showPercent val="0"/>
          <c:showBubbleSize val="0"/>
        </c:dLbls>
        <c:gapWidth val="150"/>
        <c:axId val="70762496"/>
        <c:axId val="70764032"/>
      </c:barChart>
      <c:catAx>
        <c:axId val="70762496"/>
        <c:scaling>
          <c:orientation val="minMax"/>
        </c:scaling>
        <c:delete val="0"/>
        <c:axPos val="l"/>
        <c:numFmt formatCode="General" sourceLinked="0"/>
        <c:majorTickMark val="out"/>
        <c:minorTickMark val="none"/>
        <c:tickLblPos val="nextTo"/>
        <c:crossAx val="70764032"/>
        <c:crosses val="autoZero"/>
        <c:auto val="1"/>
        <c:lblAlgn val="ctr"/>
        <c:lblOffset val="100"/>
        <c:noMultiLvlLbl val="0"/>
      </c:catAx>
      <c:valAx>
        <c:axId val="70764032"/>
        <c:scaling>
          <c:orientation val="minMax"/>
        </c:scaling>
        <c:delete val="0"/>
        <c:axPos val="b"/>
        <c:majorGridlines/>
        <c:numFmt formatCode="General" sourceLinked="1"/>
        <c:majorTickMark val="out"/>
        <c:minorTickMark val="none"/>
        <c:tickLblPos val="nextTo"/>
        <c:crossAx val="70762496"/>
        <c:crosses val="autoZero"/>
        <c:crossBetween val="between"/>
      </c:valAx>
    </c:plotArea>
    <c:legend>
      <c:legendPos val="r"/>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175"/>
          </a:xfrm>
          <a:prstGeom prst="rect">
            <a:avLst/>
          </a:prstGeom>
        </p:spPr>
        <p:txBody>
          <a:bodyPr vert="horz" lIns="98984" tIns="49492" rIns="98984" bIns="49492"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175"/>
          </a:xfrm>
          <a:prstGeom prst="rect">
            <a:avLst/>
          </a:prstGeom>
        </p:spPr>
        <p:txBody>
          <a:bodyPr vert="horz" lIns="98984" tIns="49492" rIns="98984" bIns="49492" rtlCol="0"/>
          <a:lstStyle>
            <a:lvl1pPr algn="r">
              <a:defRPr sz="1300"/>
            </a:lvl1pPr>
          </a:lstStyle>
          <a:p>
            <a:fld id="{9C704BEF-D689-4158-A92B-1D3D28A82973}" type="datetimeFigureOut">
              <a:rPr lang="en-GB" smtClean="0"/>
              <a:t>20/05/2015</a:t>
            </a:fld>
            <a:endParaRPr lang="en-GB"/>
          </a:p>
        </p:txBody>
      </p:sp>
      <p:sp>
        <p:nvSpPr>
          <p:cNvPr id="4" name="Footer Placeholder 3"/>
          <p:cNvSpPr>
            <a:spLocks noGrp="1"/>
          </p:cNvSpPr>
          <p:nvPr>
            <p:ph type="ftr" sz="quarter" idx="2"/>
          </p:nvPr>
        </p:nvSpPr>
        <p:spPr>
          <a:xfrm>
            <a:off x="0" y="9710551"/>
            <a:ext cx="3076363" cy="511175"/>
          </a:xfrm>
          <a:prstGeom prst="rect">
            <a:avLst/>
          </a:prstGeom>
        </p:spPr>
        <p:txBody>
          <a:bodyPr vert="horz" lIns="98984" tIns="49492" rIns="98984" bIns="49492"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10551"/>
            <a:ext cx="3076363" cy="511175"/>
          </a:xfrm>
          <a:prstGeom prst="rect">
            <a:avLst/>
          </a:prstGeom>
        </p:spPr>
        <p:txBody>
          <a:bodyPr vert="horz" lIns="98984" tIns="49492" rIns="98984" bIns="49492" rtlCol="0" anchor="b"/>
          <a:lstStyle>
            <a:lvl1pPr algn="r">
              <a:defRPr sz="1300"/>
            </a:lvl1pPr>
          </a:lstStyle>
          <a:p>
            <a:fld id="{4E3D358E-0D12-4E2A-99E2-F5CC57D83CDD}" type="slidenum">
              <a:rPr lang="en-GB" smtClean="0"/>
              <a:t>‹#›</a:t>
            </a:fld>
            <a:endParaRPr lang="en-GB"/>
          </a:p>
        </p:txBody>
      </p:sp>
    </p:spTree>
    <p:extLst>
      <p:ext uri="{BB962C8B-B14F-4D97-AF65-F5344CB8AC3E}">
        <p14:creationId xmlns:p14="http://schemas.microsoft.com/office/powerpoint/2010/main" val="9250524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175"/>
          </a:xfrm>
          <a:prstGeom prst="rect">
            <a:avLst/>
          </a:prstGeom>
        </p:spPr>
        <p:txBody>
          <a:bodyPr vert="horz" lIns="98984" tIns="49492" rIns="98984" bIns="49492" rtlCol="0"/>
          <a:lstStyle>
            <a:lvl1pPr algn="l">
              <a:defRPr sz="1300"/>
            </a:lvl1pPr>
          </a:lstStyle>
          <a:p>
            <a:endParaRPr lang="en-GB"/>
          </a:p>
        </p:txBody>
      </p:sp>
      <p:sp>
        <p:nvSpPr>
          <p:cNvPr id="3" name="Date Placeholder 2"/>
          <p:cNvSpPr>
            <a:spLocks noGrp="1"/>
          </p:cNvSpPr>
          <p:nvPr>
            <p:ph type="dt" idx="1"/>
          </p:nvPr>
        </p:nvSpPr>
        <p:spPr>
          <a:xfrm>
            <a:off x="4021294" y="0"/>
            <a:ext cx="3076363" cy="511175"/>
          </a:xfrm>
          <a:prstGeom prst="rect">
            <a:avLst/>
          </a:prstGeom>
        </p:spPr>
        <p:txBody>
          <a:bodyPr vert="horz" lIns="98984" tIns="49492" rIns="98984" bIns="49492" rtlCol="0"/>
          <a:lstStyle>
            <a:lvl1pPr algn="r">
              <a:defRPr sz="1300"/>
            </a:lvl1pPr>
          </a:lstStyle>
          <a:p>
            <a:fld id="{E558DCF6-1CC9-454D-BFB3-1AB8806E34F2}" type="datetimeFigureOut">
              <a:rPr lang="en-GB" smtClean="0"/>
              <a:t>20/05/2015</a:t>
            </a:fld>
            <a:endParaRPr lang="en-GB"/>
          </a:p>
        </p:txBody>
      </p:sp>
      <p:sp>
        <p:nvSpPr>
          <p:cNvPr id="4" name="Slide Image Placeholder 3"/>
          <p:cNvSpPr>
            <a:spLocks noGrp="1" noRot="1" noChangeAspect="1"/>
          </p:cNvSpPr>
          <p:nvPr>
            <p:ph type="sldImg" idx="2"/>
          </p:nvPr>
        </p:nvSpPr>
        <p:spPr>
          <a:xfrm>
            <a:off x="993775" y="766763"/>
            <a:ext cx="5111750" cy="3833812"/>
          </a:xfrm>
          <a:prstGeom prst="rect">
            <a:avLst/>
          </a:prstGeom>
          <a:noFill/>
          <a:ln w="12700">
            <a:solidFill>
              <a:prstClr val="black"/>
            </a:solidFill>
          </a:ln>
        </p:spPr>
        <p:txBody>
          <a:bodyPr vert="horz" lIns="98984" tIns="49492" rIns="98984" bIns="49492" rtlCol="0" anchor="ctr"/>
          <a:lstStyle/>
          <a:p>
            <a:endParaRPr lang="en-GB"/>
          </a:p>
        </p:txBody>
      </p:sp>
      <p:sp>
        <p:nvSpPr>
          <p:cNvPr id="5" name="Notes Placeholder 4"/>
          <p:cNvSpPr>
            <a:spLocks noGrp="1"/>
          </p:cNvSpPr>
          <p:nvPr>
            <p:ph type="body" sz="quarter" idx="3"/>
          </p:nvPr>
        </p:nvSpPr>
        <p:spPr>
          <a:xfrm>
            <a:off x="709930" y="4856163"/>
            <a:ext cx="5679440" cy="4600575"/>
          </a:xfrm>
          <a:prstGeom prst="rect">
            <a:avLst/>
          </a:prstGeom>
        </p:spPr>
        <p:txBody>
          <a:bodyPr vert="horz" lIns="98984" tIns="49492" rIns="98984" bIns="4949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710551"/>
            <a:ext cx="3076363" cy="511175"/>
          </a:xfrm>
          <a:prstGeom prst="rect">
            <a:avLst/>
          </a:prstGeom>
        </p:spPr>
        <p:txBody>
          <a:bodyPr vert="horz" lIns="98984" tIns="49492" rIns="98984" bIns="49492"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10551"/>
            <a:ext cx="3076363" cy="511175"/>
          </a:xfrm>
          <a:prstGeom prst="rect">
            <a:avLst/>
          </a:prstGeom>
        </p:spPr>
        <p:txBody>
          <a:bodyPr vert="horz" lIns="98984" tIns="49492" rIns="98984" bIns="49492" rtlCol="0" anchor="b"/>
          <a:lstStyle>
            <a:lvl1pPr algn="r">
              <a:defRPr sz="1300"/>
            </a:lvl1pPr>
          </a:lstStyle>
          <a:p>
            <a:fld id="{30F6AF63-0636-49B3-8E72-A058AC3EC482}" type="slidenum">
              <a:rPr lang="en-GB" smtClean="0"/>
              <a:t>‹#›</a:t>
            </a:fld>
            <a:endParaRPr lang="en-GB"/>
          </a:p>
        </p:txBody>
      </p:sp>
    </p:spTree>
    <p:extLst>
      <p:ext uri="{BB962C8B-B14F-4D97-AF65-F5344CB8AC3E}">
        <p14:creationId xmlns:p14="http://schemas.microsoft.com/office/powerpoint/2010/main" val="205804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baseline="0" dirty="0" smtClean="0"/>
          </a:p>
          <a:p>
            <a:endParaRPr lang="en-GB" dirty="0" smtClean="0"/>
          </a:p>
        </p:txBody>
      </p:sp>
      <p:sp>
        <p:nvSpPr>
          <p:cNvPr id="4" name="Slide Number Placeholder 3"/>
          <p:cNvSpPr>
            <a:spLocks noGrp="1"/>
          </p:cNvSpPr>
          <p:nvPr>
            <p:ph type="sldNum" sz="quarter" idx="10"/>
          </p:nvPr>
        </p:nvSpPr>
        <p:spPr/>
        <p:txBody>
          <a:bodyPr/>
          <a:lstStyle/>
          <a:p>
            <a:fld id="{47F2ED06-1EB2-4F57-813D-F799CD73FD4A}" type="slidenum">
              <a:rPr lang="en-GB" smtClean="0"/>
              <a:pPr/>
              <a:t>2</a:t>
            </a:fld>
            <a:endParaRPr lang="en-GB" dirty="0"/>
          </a:p>
        </p:txBody>
      </p:sp>
    </p:spTree>
    <p:extLst>
      <p:ext uri="{BB962C8B-B14F-4D97-AF65-F5344CB8AC3E}">
        <p14:creationId xmlns:p14="http://schemas.microsoft.com/office/powerpoint/2010/main" val="1528727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11</a:t>
            </a:fld>
            <a:endParaRPr lang="en-US"/>
          </a:p>
        </p:txBody>
      </p:sp>
    </p:spTree>
    <p:extLst>
      <p:ext uri="{BB962C8B-B14F-4D97-AF65-F5344CB8AC3E}">
        <p14:creationId xmlns:p14="http://schemas.microsoft.com/office/powerpoint/2010/main" val="1495454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12</a:t>
            </a:fld>
            <a:endParaRPr lang="en-US"/>
          </a:p>
        </p:txBody>
      </p:sp>
    </p:spTree>
    <p:extLst>
      <p:ext uri="{BB962C8B-B14F-4D97-AF65-F5344CB8AC3E}">
        <p14:creationId xmlns:p14="http://schemas.microsoft.com/office/powerpoint/2010/main" val="3141951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baseline="0" dirty="0" smtClean="0"/>
          </a:p>
          <a:p>
            <a:endParaRPr lang="en-GB" dirty="0" smtClean="0"/>
          </a:p>
        </p:txBody>
      </p:sp>
      <p:sp>
        <p:nvSpPr>
          <p:cNvPr id="4" name="Slide Number Placeholder 3"/>
          <p:cNvSpPr>
            <a:spLocks noGrp="1"/>
          </p:cNvSpPr>
          <p:nvPr>
            <p:ph type="sldNum" sz="quarter" idx="10"/>
          </p:nvPr>
        </p:nvSpPr>
        <p:spPr/>
        <p:txBody>
          <a:bodyPr/>
          <a:lstStyle/>
          <a:p>
            <a:fld id="{47F2ED06-1EB2-4F57-813D-F799CD73FD4A}" type="slidenum">
              <a:rPr lang="en-GB" smtClean="0"/>
              <a:pPr/>
              <a:t>3</a:t>
            </a:fld>
            <a:endParaRPr lang="en-GB" dirty="0"/>
          </a:p>
        </p:txBody>
      </p:sp>
    </p:spTree>
    <p:extLst>
      <p:ext uri="{BB962C8B-B14F-4D97-AF65-F5344CB8AC3E}">
        <p14:creationId xmlns:p14="http://schemas.microsoft.com/office/powerpoint/2010/main" val="2761442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baseline="0" dirty="0" smtClean="0"/>
          </a:p>
          <a:p>
            <a:endParaRPr lang="en-GB" dirty="0" smtClean="0"/>
          </a:p>
        </p:txBody>
      </p:sp>
      <p:sp>
        <p:nvSpPr>
          <p:cNvPr id="4" name="Slide Number Placeholder 3"/>
          <p:cNvSpPr>
            <a:spLocks noGrp="1"/>
          </p:cNvSpPr>
          <p:nvPr>
            <p:ph type="sldNum" sz="quarter" idx="10"/>
          </p:nvPr>
        </p:nvSpPr>
        <p:spPr/>
        <p:txBody>
          <a:bodyPr/>
          <a:lstStyle/>
          <a:p>
            <a:fld id="{47F2ED06-1EB2-4F57-813D-F799CD73FD4A}" type="slidenum">
              <a:rPr lang="en-GB" smtClean="0"/>
              <a:pPr/>
              <a:t>4</a:t>
            </a:fld>
            <a:endParaRPr lang="en-GB" dirty="0"/>
          </a:p>
        </p:txBody>
      </p:sp>
    </p:spTree>
    <p:extLst>
      <p:ext uri="{BB962C8B-B14F-4D97-AF65-F5344CB8AC3E}">
        <p14:creationId xmlns:p14="http://schemas.microsoft.com/office/powerpoint/2010/main" val="1778784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baseline="0" dirty="0" smtClean="0"/>
          </a:p>
          <a:p>
            <a:endParaRPr lang="en-GB" dirty="0" smtClean="0"/>
          </a:p>
        </p:txBody>
      </p:sp>
      <p:sp>
        <p:nvSpPr>
          <p:cNvPr id="4" name="Slide Number Placeholder 3"/>
          <p:cNvSpPr>
            <a:spLocks noGrp="1"/>
          </p:cNvSpPr>
          <p:nvPr>
            <p:ph type="sldNum" sz="quarter" idx="10"/>
          </p:nvPr>
        </p:nvSpPr>
        <p:spPr/>
        <p:txBody>
          <a:bodyPr/>
          <a:lstStyle/>
          <a:p>
            <a:fld id="{47F2ED06-1EB2-4F57-813D-F799CD73FD4A}" type="slidenum">
              <a:rPr lang="en-GB" smtClean="0"/>
              <a:pPr/>
              <a:t>5</a:t>
            </a:fld>
            <a:endParaRPr lang="en-GB" dirty="0"/>
          </a:p>
        </p:txBody>
      </p:sp>
    </p:spTree>
    <p:extLst>
      <p:ext uri="{BB962C8B-B14F-4D97-AF65-F5344CB8AC3E}">
        <p14:creationId xmlns:p14="http://schemas.microsoft.com/office/powerpoint/2010/main" val="4048438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baseline="0" dirty="0" smtClean="0"/>
          </a:p>
          <a:p>
            <a:endParaRPr lang="en-GB" dirty="0" smtClean="0"/>
          </a:p>
        </p:txBody>
      </p:sp>
      <p:sp>
        <p:nvSpPr>
          <p:cNvPr id="4" name="Slide Number Placeholder 3"/>
          <p:cNvSpPr>
            <a:spLocks noGrp="1"/>
          </p:cNvSpPr>
          <p:nvPr>
            <p:ph type="sldNum" sz="quarter" idx="10"/>
          </p:nvPr>
        </p:nvSpPr>
        <p:spPr/>
        <p:txBody>
          <a:bodyPr/>
          <a:lstStyle/>
          <a:p>
            <a:fld id="{47F2ED06-1EB2-4F57-813D-F799CD73FD4A}" type="slidenum">
              <a:rPr lang="en-GB" smtClean="0"/>
              <a:pPr/>
              <a:t>6</a:t>
            </a:fld>
            <a:endParaRPr lang="en-GB" dirty="0"/>
          </a:p>
        </p:txBody>
      </p:sp>
    </p:spTree>
    <p:extLst>
      <p:ext uri="{BB962C8B-B14F-4D97-AF65-F5344CB8AC3E}">
        <p14:creationId xmlns:p14="http://schemas.microsoft.com/office/powerpoint/2010/main" val="2886824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baseline="0" dirty="0" smtClean="0"/>
          </a:p>
          <a:p>
            <a:endParaRPr lang="en-GB" dirty="0" smtClean="0"/>
          </a:p>
        </p:txBody>
      </p:sp>
      <p:sp>
        <p:nvSpPr>
          <p:cNvPr id="4" name="Slide Number Placeholder 3"/>
          <p:cNvSpPr>
            <a:spLocks noGrp="1"/>
          </p:cNvSpPr>
          <p:nvPr>
            <p:ph type="sldNum" sz="quarter" idx="10"/>
          </p:nvPr>
        </p:nvSpPr>
        <p:spPr/>
        <p:txBody>
          <a:bodyPr/>
          <a:lstStyle/>
          <a:p>
            <a:fld id="{47F2ED06-1EB2-4F57-813D-F799CD73FD4A}" type="slidenum">
              <a:rPr lang="en-GB" smtClean="0"/>
              <a:pPr/>
              <a:t>7</a:t>
            </a:fld>
            <a:endParaRPr lang="en-GB" dirty="0"/>
          </a:p>
        </p:txBody>
      </p:sp>
    </p:spTree>
    <p:extLst>
      <p:ext uri="{BB962C8B-B14F-4D97-AF65-F5344CB8AC3E}">
        <p14:creationId xmlns:p14="http://schemas.microsoft.com/office/powerpoint/2010/main" val="2352063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baseline="0" dirty="0" smtClean="0"/>
          </a:p>
          <a:p>
            <a:endParaRPr lang="en-GB" dirty="0" smtClean="0"/>
          </a:p>
        </p:txBody>
      </p:sp>
      <p:sp>
        <p:nvSpPr>
          <p:cNvPr id="4" name="Slide Number Placeholder 3"/>
          <p:cNvSpPr>
            <a:spLocks noGrp="1"/>
          </p:cNvSpPr>
          <p:nvPr>
            <p:ph type="sldNum" sz="quarter" idx="10"/>
          </p:nvPr>
        </p:nvSpPr>
        <p:spPr/>
        <p:txBody>
          <a:bodyPr/>
          <a:lstStyle/>
          <a:p>
            <a:fld id="{47F2ED06-1EB2-4F57-813D-F799CD73FD4A}" type="slidenum">
              <a:rPr lang="en-GB" smtClean="0"/>
              <a:pPr/>
              <a:t>8</a:t>
            </a:fld>
            <a:endParaRPr lang="en-GB" dirty="0"/>
          </a:p>
        </p:txBody>
      </p:sp>
    </p:spTree>
    <p:extLst>
      <p:ext uri="{BB962C8B-B14F-4D97-AF65-F5344CB8AC3E}">
        <p14:creationId xmlns:p14="http://schemas.microsoft.com/office/powerpoint/2010/main" val="4076500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baseline="0" dirty="0" smtClean="0"/>
          </a:p>
          <a:p>
            <a:endParaRPr lang="en-GB" dirty="0" smtClean="0"/>
          </a:p>
        </p:txBody>
      </p:sp>
      <p:sp>
        <p:nvSpPr>
          <p:cNvPr id="4" name="Slide Number Placeholder 3"/>
          <p:cNvSpPr>
            <a:spLocks noGrp="1"/>
          </p:cNvSpPr>
          <p:nvPr>
            <p:ph type="sldNum" sz="quarter" idx="10"/>
          </p:nvPr>
        </p:nvSpPr>
        <p:spPr/>
        <p:txBody>
          <a:bodyPr/>
          <a:lstStyle/>
          <a:p>
            <a:fld id="{47F2ED06-1EB2-4F57-813D-F799CD73FD4A}" type="slidenum">
              <a:rPr lang="en-GB" smtClean="0"/>
              <a:pPr/>
              <a:t>9</a:t>
            </a:fld>
            <a:endParaRPr lang="en-GB" dirty="0"/>
          </a:p>
        </p:txBody>
      </p:sp>
    </p:spTree>
    <p:extLst>
      <p:ext uri="{BB962C8B-B14F-4D97-AF65-F5344CB8AC3E}">
        <p14:creationId xmlns:p14="http://schemas.microsoft.com/office/powerpoint/2010/main" val="37514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10</a:t>
            </a:fld>
            <a:endParaRPr lang="en-US"/>
          </a:p>
        </p:txBody>
      </p:sp>
    </p:spTree>
    <p:extLst>
      <p:ext uri="{BB962C8B-B14F-4D97-AF65-F5344CB8AC3E}">
        <p14:creationId xmlns:p14="http://schemas.microsoft.com/office/powerpoint/2010/main" val="9272866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62" name="Picture 1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5909" b="154"/>
          <a:stretch/>
        </p:blipFill>
        <p:spPr bwMode="auto">
          <a:xfrm>
            <a:off x="-20208" y="1"/>
            <a:ext cx="9172494" cy="6893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fld id="{F3583F3E-CF91-4612-A487-C78227C49CDA}" type="datetimeFigureOut">
              <a:rPr lang="en-GB" smtClean="0"/>
              <a:t>20/05/2015</a:t>
            </a:fld>
            <a:endParaRPr lang="en-GB" dirty="0"/>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439BA5-63A6-46B9-82A5-3EFFB5472433}" type="slidenum">
              <a:rPr lang="en-GB" smtClean="0"/>
              <a:t>‹#›</a:t>
            </a:fld>
            <a:endParaRPr lang="en-GB" dirty="0"/>
          </a:p>
        </p:txBody>
      </p:sp>
      <p:sp>
        <p:nvSpPr>
          <p:cNvPr id="8" name="Rectangle 7"/>
          <p:cNvSpPr/>
          <p:nvPr userDrawn="1"/>
        </p:nvSpPr>
        <p:spPr>
          <a:xfrm>
            <a:off x="-2276" y="2890664"/>
            <a:ext cx="9144000" cy="2194520"/>
          </a:xfrm>
          <a:prstGeom prst="rect">
            <a:avLst/>
          </a:prstGeom>
          <a:solidFill>
            <a:schemeClr val="accent2">
              <a:lumMod val="50000"/>
              <a:alpha val="8392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5770" tIns="47886" rIns="95770" bIns="47886" rtlCol="0" anchor="ctr"/>
          <a:lstStyle/>
          <a:p>
            <a:pPr algn="ctr"/>
            <a:endParaRPr lang="en-GB"/>
          </a:p>
        </p:txBody>
      </p:sp>
      <p:pic>
        <p:nvPicPr>
          <p:cNvPr id="9" name="Picture 101"/>
          <p:cNvPicPr>
            <a:picLocks noChangeAspect="1" noChangeArrowheads="1"/>
          </p:cNvPicPr>
          <p:nvPr userDrawn="1"/>
        </p:nvPicPr>
        <p:blipFill>
          <a:blip r:embed="rId3" cstate="print"/>
          <a:srcRect/>
          <a:stretch>
            <a:fillRect/>
          </a:stretch>
        </p:blipFill>
        <p:spPr bwMode="auto">
          <a:xfrm>
            <a:off x="7232107" y="3614564"/>
            <a:ext cx="1348694" cy="665662"/>
          </a:xfrm>
          <a:prstGeom prst="rect">
            <a:avLst/>
          </a:prstGeom>
          <a:noFill/>
          <a:ln w="9525">
            <a:noFill/>
            <a:miter lim="800000"/>
            <a:headEnd/>
            <a:tailEnd/>
          </a:ln>
        </p:spPr>
      </p:pic>
      <p:sp>
        <p:nvSpPr>
          <p:cNvPr id="7" name="AutoShape 4" descr="https://mncamr-ext.accenture.com/sites/brandspace/imagelibrary/Photographic%20Images/10324.jpg"/>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2" descr="Picture"/>
          <p:cNvSpPr>
            <a:spLocks noChangeAspect="1" noChangeArrowheads="1"/>
          </p:cNvSpPr>
          <p:nvPr userDrawn="1"/>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ctrTitle"/>
          </p:nvPr>
        </p:nvSpPr>
        <p:spPr>
          <a:xfrm>
            <a:off x="255984" y="3198637"/>
            <a:ext cx="7772400" cy="950443"/>
          </a:xfrm>
        </p:spPr>
        <p:txBody>
          <a:bodyPr>
            <a:normAutofit/>
          </a:bodyPr>
          <a:lstStyle>
            <a:lvl1pPr algn="l">
              <a:defRPr sz="32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251520" y="4208884"/>
            <a:ext cx="7776864" cy="588268"/>
          </a:xfrm>
        </p:spPr>
        <p:txBody>
          <a:bodyPr>
            <a:normAutofit/>
          </a:bodyPr>
          <a:lstStyle>
            <a:lvl1pPr marL="0" indent="0" algn="l">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Tree>
    <p:extLst>
      <p:ext uri="{BB962C8B-B14F-4D97-AF65-F5344CB8AC3E}">
        <p14:creationId xmlns:p14="http://schemas.microsoft.com/office/powerpoint/2010/main" val="2440827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3583F3E-CF91-4612-A487-C78227C49CDA}" type="datetimeFigureOut">
              <a:rPr lang="en-GB" smtClean="0"/>
              <a:t>20/05/2015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439BA5-63A6-46B9-82A5-3EFFB5472433}" type="slidenum">
              <a:rPr lang="en-GB" smtClean="0"/>
              <a:t>‹#›</a:t>
            </a:fld>
            <a:endParaRPr lang="en-GB"/>
          </a:p>
        </p:txBody>
      </p:sp>
    </p:spTree>
    <p:extLst>
      <p:ext uri="{BB962C8B-B14F-4D97-AF65-F5344CB8AC3E}">
        <p14:creationId xmlns:p14="http://schemas.microsoft.com/office/powerpoint/2010/main" val="415481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3583F3E-CF91-4612-A487-C78227C49CDA}" type="datetimeFigureOut">
              <a:rPr lang="en-GB" smtClean="0"/>
              <a:t>20/05/2015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439BA5-63A6-46B9-82A5-3EFFB5472433}" type="slidenum">
              <a:rPr lang="en-GB" smtClean="0"/>
              <a:t>‹#›</a:t>
            </a:fld>
            <a:endParaRPr lang="en-GB"/>
          </a:p>
        </p:txBody>
      </p:sp>
    </p:spTree>
    <p:extLst>
      <p:ext uri="{BB962C8B-B14F-4D97-AF65-F5344CB8AC3E}">
        <p14:creationId xmlns:p14="http://schemas.microsoft.com/office/powerpoint/2010/main" val="1131766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6" name="Picture 1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0270" b="154"/>
          <a:stretch/>
        </p:blipFill>
        <p:spPr bwMode="auto">
          <a:xfrm>
            <a:off x="1" y="0"/>
            <a:ext cx="9144000" cy="5089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p:cNvSpPr/>
          <p:nvPr userDrawn="1"/>
        </p:nvSpPr>
        <p:spPr>
          <a:xfrm>
            <a:off x="1" y="332656"/>
            <a:ext cx="9144000" cy="6696744"/>
          </a:xfrm>
          <a:prstGeom prst="rect">
            <a:avLst/>
          </a:prstGeom>
          <a:gradFill>
            <a:gsLst>
              <a:gs pos="0">
                <a:schemeClr val="accent1">
                  <a:tint val="66000"/>
                  <a:satMod val="160000"/>
                  <a:alpha val="0"/>
                </a:schemeClr>
              </a:gs>
              <a:gs pos="28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p:nvPr>
        </p:nvSpPr>
        <p:spPr/>
        <p:txBody>
          <a:bodyPr>
            <a:normAutofit/>
          </a:bodyPr>
          <a:lstStyle>
            <a:lvl1pPr>
              <a:defRPr sz="2000">
                <a:latin typeface="Segoe UI" pitchFamily="34" charset="0"/>
                <a:ea typeface="Segoe UI" pitchFamily="34" charset="0"/>
                <a:cs typeface="Segoe UI" pitchFamily="34" charset="0"/>
              </a:defRPr>
            </a:lvl1pPr>
            <a:lvl2pPr>
              <a:defRPr sz="1800">
                <a:latin typeface="Segoe UI" pitchFamily="34" charset="0"/>
                <a:ea typeface="Segoe UI" pitchFamily="34" charset="0"/>
                <a:cs typeface="Segoe UI" pitchFamily="34" charset="0"/>
              </a:defRPr>
            </a:lvl2pPr>
            <a:lvl3pPr>
              <a:defRPr sz="1600">
                <a:latin typeface="Segoe UI" pitchFamily="34" charset="0"/>
                <a:ea typeface="Segoe UI" pitchFamily="34" charset="0"/>
                <a:cs typeface="Segoe UI" pitchFamily="34" charset="0"/>
              </a:defRPr>
            </a:lvl3pPr>
            <a:lvl4pPr>
              <a:defRPr sz="1400">
                <a:latin typeface="Segoe UI" pitchFamily="34" charset="0"/>
                <a:ea typeface="Segoe UI" pitchFamily="34" charset="0"/>
                <a:cs typeface="Segoe UI" pitchFamily="34" charset="0"/>
              </a:defRPr>
            </a:lvl4pPr>
            <a:lvl5pPr>
              <a:defRPr sz="1400">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fld id="{F3583F3E-CF91-4612-A487-C78227C49CDA}" type="datetimeFigureOut">
              <a:rPr lang="en-GB" smtClean="0"/>
              <a:t>20/05/2015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439BA5-63A6-46B9-82A5-3EFFB5472433}" type="slidenum">
              <a:rPr lang="en-GB" smtClean="0"/>
              <a:t>‹#›</a:t>
            </a:fld>
            <a:endParaRPr lang="en-GB"/>
          </a:p>
        </p:txBody>
      </p:sp>
      <p:sp>
        <p:nvSpPr>
          <p:cNvPr id="13" name="Rectangle 12"/>
          <p:cNvSpPr/>
          <p:nvPr userDrawn="1"/>
        </p:nvSpPr>
        <p:spPr>
          <a:xfrm>
            <a:off x="228600" y="266292"/>
            <a:ext cx="8763000" cy="1290500"/>
          </a:xfrm>
          <a:prstGeom prst="rect">
            <a:avLst/>
          </a:prstGeom>
          <a:solidFill>
            <a:srgbClr val="632523">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5770" tIns="47886" rIns="95770" bIns="47886" rtlCol="0" anchor="ctr"/>
          <a:lstStyle/>
          <a:p>
            <a:pPr algn="ctr"/>
            <a:endParaRPr lang="en-GB"/>
          </a:p>
        </p:txBody>
      </p:sp>
      <p:pic>
        <p:nvPicPr>
          <p:cNvPr id="11" name="Picture 101"/>
          <p:cNvPicPr>
            <a:picLocks noChangeAspect="1" noChangeArrowheads="1"/>
          </p:cNvPicPr>
          <p:nvPr userDrawn="1"/>
        </p:nvPicPr>
        <p:blipFill>
          <a:blip r:embed="rId3" cstate="print"/>
          <a:srcRect/>
          <a:stretch>
            <a:fillRect/>
          </a:stretch>
        </p:blipFill>
        <p:spPr bwMode="auto">
          <a:xfrm>
            <a:off x="7696200" y="692696"/>
            <a:ext cx="1040174" cy="513389"/>
          </a:xfrm>
          <a:prstGeom prst="rect">
            <a:avLst/>
          </a:prstGeom>
          <a:noFill/>
          <a:ln w="9525">
            <a:noFill/>
            <a:miter lim="800000"/>
            <a:headEnd/>
            <a:tailEnd/>
          </a:ln>
        </p:spPr>
      </p:pic>
      <p:sp>
        <p:nvSpPr>
          <p:cNvPr id="2" name="Title 1"/>
          <p:cNvSpPr>
            <a:spLocks noGrp="1"/>
          </p:cNvSpPr>
          <p:nvPr>
            <p:ph type="title"/>
          </p:nvPr>
        </p:nvSpPr>
        <p:spPr>
          <a:xfrm>
            <a:off x="323528" y="404664"/>
            <a:ext cx="8229600" cy="1152128"/>
          </a:xfrm>
        </p:spPr>
        <p:txBody>
          <a:bodyPr>
            <a:normAutofit/>
          </a:bodyPr>
          <a:lstStyle>
            <a:lvl1pPr algn="l">
              <a:defRPr sz="200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225754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83F3E-CF91-4612-A487-C78227C49CDA}" type="datetimeFigureOut">
              <a:rPr lang="en-GB" smtClean="0"/>
              <a:t>20/05/2015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439BA5-63A6-46B9-82A5-3EFFB5472433}" type="slidenum">
              <a:rPr lang="en-GB" smtClean="0"/>
              <a:t>‹#›</a:t>
            </a:fld>
            <a:endParaRPr lang="en-GB"/>
          </a:p>
        </p:txBody>
      </p:sp>
    </p:spTree>
    <p:extLst>
      <p:ext uri="{BB962C8B-B14F-4D97-AF65-F5344CB8AC3E}">
        <p14:creationId xmlns:p14="http://schemas.microsoft.com/office/powerpoint/2010/main" val="223388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3583F3E-CF91-4612-A487-C78227C49CDA}" type="datetimeFigureOut">
              <a:rPr lang="en-GB" smtClean="0"/>
              <a:t>20/05/2015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439BA5-63A6-46B9-82A5-3EFFB5472433}" type="slidenum">
              <a:rPr lang="en-GB" smtClean="0"/>
              <a:t>‹#›</a:t>
            </a:fld>
            <a:endParaRPr lang="en-GB"/>
          </a:p>
        </p:txBody>
      </p:sp>
    </p:spTree>
    <p:extLst>
      <p:ext uri="{BB962C8B-B14F-4D97-AF65-F5344CB8AC3E}">
        <p14:creationId xmlns:p14="http://schemas.microsoft.com/office/powerpoint/2010/main" val="1773198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3583F3E-CF91-4612-A487-C78227C49CDA}" type="datetimeFigureOut">
              <a:rPr lang="en-GB" smtClean="0"/>
              <a:t>20/05/2015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F439BA5-63A6-46B9-82A5-3EFFB5472433}" type="slidenum">
              <a:rPr lang="en-GB" smtClean="0"/>
              <a:t>‹#›</a:t>
            </a:fld>
            <a:endParaRPr lang="en-GB"/>
          </a:p>
        </p:txBody>
      </p:sp>
    </p:spTree>
    <p:extLst>
      <p:ext uri="{BB962C8B-B14F-4D97-AF65-F5344CB8AC3E}">
        <p14:creationId xmlns:p14="http://schemas.microsoft.com/office/powerpoint/2010/main" val="3757373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3583F3E-CF91-4612-A487-C78227C49CDA}" type="datetimeFigureOut">
              <a:rPr lang="en-GB" smtClean="0"/>
              <a:t>20/05/2015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F439BA5-63A6-46B9-82A5-3EFFB5472433}" type="slidenum">
              <a:rPr lang="en-GB" smtClean="0"/>
              <a:t>‹#›</a:t>
            </a:fld>
            <a:endParaRPr lang="en-GB"/>
          </a:p>
        </p:txBody>
      </p:sp>
    </p:spTree>
    <p:extLst>
      <p:ext uri="{BB962C8B-B14F-4D97-AF65-F5344CB8AC3E}">
        <p14:creationId xmlns:p14="http://schemas.microsoft.com/office/powerpoint/2010/main" val="1887046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83F3E-CF91-4612-A487-C78227C49CDA}" type="datetimeFigureOut">
              <a:rPr lang="en-GB" smtClean="0"/>
              <a:t>20/05/2015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F439BA5-63A6-46B9-82A5-3EFFB5472433}" type="slidenum">
              <a:rPr lang="en-GB" smtClean="0"/>
              <a:t>‹#›</a:t>
            </a:fld>
            <a:endParaRPr lang="en-GB"/>
          </a:p>
        </p:txBody>
      </p:sp>
    </p:spTree>
    <p:extLst>
      <p:ext uri="{BB962C8B-B14F-4D97-AF65-F5344CB8AC3E}">
        <p14:creationId xmlns:p14="http://schemas.microsoft.com/office/powerpoint/2010/main" val="148046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83F3E-CF91-4612-A487-C78227C49CDA}" type="datetimeFigureOut">
              <a:rPr lang="en-GB" smtClean="0"/>
              <a:t>20/05/2015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439BA5-63A6-46B9-82A5-3EFFB5472433}" type="slidenum">
              <a:rPr lang="en-GB" smtClean="0"/>
              <a:t>‹#›</a:t>
            </a:fld>
            <a:endParaRPr lang="en-GB"/>
          </a:p>
        </p:txBody>
      </p:sp>
    </p:spTree>
    <p:extLst>
      <p:ext uri="{BB962C8B-B14F-4D97-AF65-F5344CB8AC3E}">
        <p14:creationId xmlns:p14="http://schemas.microsoft.com/office/powerpoint/2010/main" val="659587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83F3E-CF91-4612-A487-C78227C49CDA}" type="datetimeFigureOut">
              <a:rPr lang="en-GB" smtClean="0"/>
              <a:t>20/05/2015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439BA5-63A6-46B9-82A5-3EFFB5472433}" type="slidenum">
              <a:rPr lang="en-GB" smtClean="0"/>
              <a:t>‹#›</a:t>
            </a:fld>
            <a:endParaRPr lang="en-GB"/>
          </a:p>
        </p:txBody>
      </p:sp>
    </p:spTree>
    <p:extLst>
      <p:ext uri="{BB962C8B-B14F-4D97-AF65-F5344CB8AC3E}">
        <p14:creationId xmlns:p14="http://schemas.microsoft.com/office/powerpoint/2010/main" val="397958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83F3E-CF91-4612-A487-C78227C49CDA}" type="datetimeFigureOut">
              <a:rPr lang="en-GB" smtClean="0"/>
              <a:t>20/05/2015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439BA5-63A6-46B9-82A5-3EFFB5472433}" type="slidenum">
              <a:rPr lang="en-GB" smtClean="0"/>
              <a:t>‹#›</a:t>
            </a:fld>
            <a:endParaRPr lang="en-GB"/>
          </a:p>
        </p:txBody>
      </p:sp>
    </p:spTree>
    <p:extLst>
      <p:ext uri="{BB962C8B-B14F-4D97-AF65-F5344CB8AC3E}">
        <p14:creationId xmlns:p14="http://schemas.microsoft.com/office/powerpoint/2010/main" val="318351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6.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jpe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8.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APTP - Dev Tools Overview</a:t>
            </a:r>
            <a:endParaRPr lang="en-GB" dirty="0"/>
          </a:p>
        </p:txBody>
      </p:sp>
      <p:sp>
        <p:nvSpPr>
          <p:cNvPr id="3" name="Subtitle 2"/>
          <p:cNvSpPr>
            <a:spLocks noGrp="1"/>
          </p:cNvSpPr>
          <p:nvPr>
            <p:ph type="subTitle" idx="1"/>
          </p:nvPr>
        </p:nvSpPr>
        <p:spPr/>
        <p:txBody>
          <a:bodyPr/>
          <a:lstStyle/>
          <a:p>
            <a:r>
              <a:rPr lang="en-GB" dirty="0" smtClean="0"/>
              <a:t>02/02/2015</a:t>
            </a:r>
            <a:endParaRPr lang="en-GB" dirty="0"/>
          </a:p>
        </p:txBody>
      </p:sp>
    </p:spTree>
    <p:extLst>
      <p:ext uri="{BB962C8B-B14F-4D97-AF65-F5344CB8AC3E}">
        <p14:creationId xmlns:p14="http://schemas.microsoft.com/office/powerpoint/2010/main" val="24684059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latin typeface="Segoe UI" panose="020B0502040204020203" pitchFamily="34" charset="0"/>
                <a:ea typeface="Segoe UI" panose="020B0502040204020203" pitchFamily="34" charset="0"/>
                <a:cs typeface="Segoe UI" panose="020B0502040204020203" pitchFamily="34" charset="0"/>
              </a:rPr>
              <a:t>Environment Management Improvements</a:t>
            </a: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5" name="Content Placeholder 4"/>
          <p:cNvSpPr txBox="1">
            <a:spLocks/>
          </p:cNvSpPr>
          <p:nvPr/>
        </p:nvSpPr>
        <p:spPr>
          <a:xfrm>
            <a:off x="278451" y="1349953"/>
            <a:ext cx="8639918" cy="906359"/>
          </a:xfrm>
          <a:prstGeom prst="rect">
            <a:avLst/>
          </a:prstGeom>
        </p:spPr>
        <p:txBody>
          <a:bodyPr vert="horz" lIns="0" tIns="0" rIns="0" bIns="0" rtlCol="0">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5425" lvl="1" indent="0">
              <a:spcBef>
                <a:spcPts val="1200"/>
              </a:spcBef>
              <a:buNone/>
            </a:pPr>
            <a:endParaRPr lang="en-CA" sz="1600" dirty="0" smtClean="0">
              <a:solidFill>
                <a:srgbClr val="FF0000"/>
              </a:solidFill>
              <a:latin typeface="Segoe UI" panose="020B0502040204020203" pitchFamily="34" charset="0"/>
              <a:ea typeface="Segoe UI" panose="020B0502040204020203" pitchFamily="34" charset="0"/>
              <a:cs typeface="Segoe UI" panose="020B0502040204020203" pitchFamily="34" charset="0"/>
            </a:endParaRPr>
          </a:p>
          <a:p>
            <a:pPr marL="225425" lvl="1" indent="0">
              <a:spcBef>
                <a:spcPts val="1200"/>
              </a:spcBef>
              <a:buNone/>
            </a:pPr>
            <a:endParaRPr lang="en-CA" sz="1600"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TextBox 3"/>
          <p:cNvSpPr txBox="1"/>
          <p:nvPr/>
        </p:nvSpPr>
        <p:spPr>
          <a:xfrm>
            <a:off x="391040" y="1299153"/>
            <a:ext cx="8599918" cy="707886"/>
          </a:xfrm>
          <a:prstGeom prst="rect">
            <a:avLst/>
          </a:prstGeom>
          <a:noFill/>
        </p:spPr>
        <p:txBody>
          <a:bodyPr wrap="none" rtlCol="0">
            <a:spAutoFit/>
          </a:bodyPr>
          <a:lstStyle/>
          <a:p>
            <a:r>
              <a:rPr lang="en-GB" sz="16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Internal DCSC Chef CI Pipeline</a:t>
            </a:r>
          </a:p>
          <a:p>
            <a:endParaRPr lang="en-GB" sz="1200" dirty="0" smtClean="0">
              <a:latin typeface="Segoe UI" panose="020B0502040204020203" pitchFamily="34" charset="0"/>
              <a:ea typeface="Segoe UI" panose="020B0502040204020203" pitchFamily="34" charset="0"/>
              <a:cs typeface="Segoe UI" panose="020B0502040204020203" pitchFamily="34" charset="0"/>
            </a:endParaRPr>
          </a:p>
          <a:p>
            <a:r>
              <a:rPr lang="en-GB" sz="1200" dirty="0" smtClean="0">
                <a:latin typeface="Segoe UI" panose="020B0502040204020203" pitchFamily="34" charset="0"/>
                <a:ea typeface="Segoe UI" panose="020B0502040204020203" pitchFamily="34" charset="0"/>
                <a:cs typeface="Segoe UI" panose="020B0502040204020203" pitchFamily="34" charset="0"/>
              </a:rPr>
              <a:t>The following pipeline will be used by the DCSC team to create/update any Chef cookbooks (installation/deployment scripts)</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08993"/>
            <a:ext cx="9144000" cy="4062063"/>
          </a:xfrm>
          <a:prstGeom prst="rect">
            <a:avLst/>
          </a:prstGeom>
        </p:spPr>
      </p:pic>
    </p:spTree>
    <p:extLst>
      <p:ext uri="{BB962C8B-B14F-4D97-AF65-F5344CB8AC3E}">
        <p14:creationId xmlns:p14="http://schemas.microsoft.com/office/powerpoint/2010/main" val="78612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latin typeface="Segoe UI" panose="020B0502040204020203" pitchFamily="34" charset="0"/>
                <a:ea typeface="Segoe UI" panose="020B0502040204020203" pitchFamily="34" charset="0"/>
                <a:cs typeface="Segoe UI" panose="020B0502040204020203" pitchFamily="34" charset="0"/>
              </a:rPr>
              <a:t>Environment Management Improvements</a:t>
            </a: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5" name="Content Placeholder 4"/>
          <p:cNvSpPr txBox="1">
            <a:spLocks/>
          </p:cNvSpPr>
          <p:nvPr/>
        </p:nvSpPr>
        <p:spPr>
          <a:xfrm>
            <a:off x="278451" y="1349953"/>
            <a:ext cx="8639918" cy="906359"/>
          </a:xfrm>
          <a:prstGeom prst="rect">
            <a:avLst/>
          </a:prstGeom>
        </p:spPr>
        <p:txBody>
          <a:bodyPr vert="horz" lIns="0" tIns="0" rIns="0" bIns="0" rtlCol="0">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5425" lvl="1" indent="0">
              <a:spcBef>
                <a:spcPts val="1200"/>
              </a:spcBef>
              <a:buNone/>
            </a:pPr>
            <a:endParaRPr lang="en-CA" sz="1600" b="1" i="1" dirty="0" smtClean="0">
              <a:solidFill>
                <a:srgbClr val="FF0000"/>
              </a:solidFill>
              <a:latin typeface="Segoe UI" panose="020B0502040204020203" pitchFamily="34" charset="0"/>
              <a:ea typeface="Segoe UI" panose="020B0502040204020203" pitchFamily="34" charset="0"/>
              <a:cs typeface="Segoe UI" panose="020B0502040204020203" pitchFamily="34" charset="0"/>
            </a:endParaRPr>
          </a:p>
          <a:p>
            <a:pPr marL="225425" lvl="1" indent="0">
              <a:spcBef>
                <a:spcPts val="1200"/>
              </a:spcBef>
              <a:buNone/>
            </a:pPr>
            <a:endParaRPr lang="en-CA" sz="1600" b="1" i="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00" y="2256312"/>
            <a:ext cx="8805969" cy="3525746"/>
          </a:xfrm>
          <a:prstGeom prst="rect">
            <a:avLst/>
          </a:prstGeom>
        </p:spPr>
      </p:pic>
      <p:sp>
        <p:nvSpPr>
          <p:cNvPr id="6" name="TextBox 5"/>
          <p:cNvSpPr txBox="1"/>
          <p:nvPr/>
        </p:nvSpPr>
        <p:spPr>
          <a:xfrm>
            <a:off x="391040" y="1299153"/>
            <a:ext cx="8527329" cy="892552"/>
          </a:xfrm>
          <a:prstGeom prst="rect">
            <a:avLst/>
          </a:prstGeom>
          <a:noFill/>
        </p:spPr>
        <p:txBody>
          <a:bodyPr wrap="square" rtlCol="0">
            <a:spAutoFit/>
          </a:bodyPr>
          <a:lstStyle/>
          <a:p>
            <a:r>
              <a:rPr lang="en-GB" sz="16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Internal DCSC CI Pipeline (For Non-Chef items)</a:t>
            </a:r>
          </a:p>
          <a:p>
            <a:endParaRPr lang="en-GB" sz="1200" dirty="0" smtClean="0">
              <a:latin typeface="Segoe UI" panose="020B0502040204020203" pitchFamily="34" charset="0"/>
              <a:ea typeface="Segoe UI" panose="020B0502040204020203" pitchFamily="34" charset="0"/>
              <a:cs typeface="Segoe UI" panose="020B0502040204020203" pitchFamily="34" charset="0"/>
            </a:endParaRPr>
          </a:p>
          <a:p>
            <a:r>
              <a:rPr lang="en-GB" sz="1200" dirty="0" smtClean="0">
                <a:latin typeface="Segoe UI" panose="020B0502040204020203" pitchFamily="34" charset="0"/>
                <a:ea typeface="Segoe UI" panose="020B0502040204020203" pitchFamily="34" charset="0"/>
                <a:cs typeface="Segoe UI" panose="020B0502040204020203" pitchFamily="34" charset="0"/>
              </a:rPr>
              <a:t>The following pipeline will be used by the DCSC team to create/update any DCSC managed scripts/configuration that is not part of Chef</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5678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latin typeface="Segoe UI" panose="020B0502040204020203" pitchFamily="34" charset="0"/>
                <a:ea typeface="Segoe UI" panose="020B0502040204020203" pitchFamily="34" charset="0"/>
                <a:cs typeface="Segoe UI" panose="020B0502040204020203" pitchFamily="34" charset="0"/>
              </a:rPr>
              <a:t>Cost Estimates</a:t>
            </a: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5" name="Content Placeholder 4"/>
          <p:cNvSpPr txBox="1">
            <a:spLocks/>
          </p:cNvSpPr>
          <p:nvPr/>
        </p:nvSpPr>
        <p:spPr>
          <a:xfrm>
            <a:off x="278451" y="1349953"/>
            <a:ext cx="8639918" cy="906359"/>
          </a:xfrm>
          <a:prstGeom prst="rect">
            <a:avLst/>
          </a:prstGeom>
        </p:spPr>
        <p:txBody>
          <a:bodyPr vert="horz" lIns="0" tIns="0" rIns="0" bIns="0" rtlCol="0">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5425" lvl="1" indent="0">
              <a:spcBef>
                <a:spcPts val="1200"/>
              </a:spcBef>
              <a:buNone/>
            </a:pPr>
            <a:endParaRPr lang="en-CA" sz="1600" b="1" i="1" dirty="0" smtClean="0">
              <a:solidFill>
                <a:srgbClr val="FF0000"/>
              </a:solidFill>
              <a:latin typeface="Segoe UI" panose="020B0502040204020203" pitchFamily="34" charset="0"/>
              <a:ea typeface="Segoe UI" panose="020B0502040204020203" pitchFamily="34" charset="0"/>
              <a:cs typeface="Segoe UI" panose="020B0502040204020203" pitchFamily="34" charset="0"/>
            </a:endParaRPr>
          </a:p>
          <a:p>
            <a:pPr marL="225425" lvl="1" indent="0">
              <a:spcBef>
                <a:spcPts val="1200"/>
              </a:spcBef>
              <a:buNone/>
            </a:pPr>
            <a:endParaRPr lang="en-CA" sz="1600" b="1" i="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Text Placeholder 3"/>
          <p:cNvSpPr txBox="1">
            <a:spLocks/>
          </p:cNvSpPr>
          <p:nvPr/>
        </p:nvSpPr>
        <p:spPr>
          <a:xfrm>
            <a:off x="522460" y="2132856"/>
            <a:ext cx="8151900" cy="638267"/>
          </a:xfrm>
          <a:prstGeom prst="rect">
            <a:avLst/>
          </a:prstGeom>
        </p:spPr>
        <p:txBody>
          <a:bodyPr vert="horz" lIns="0" tIns="45715" rIns="0" bIns="0" rtlCol="0" anchor="ctr">
            <a:no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solidFill>
                  <a:schemeClr val="tx1"/>
                </a:solidFill>
              </a:rPr>
              <a:t>This AWS cost estimate has been based on the following factors:</a:t>
            </a:r>
          </a:p>
          <a:p>
            <a:pPr marL="285750" indent="-285750">
              <a:buFont typeface="Arial" panose="020B0604020202020204" pitchFamily="34" charset="0"/>
              <a:buChar char="•"/>
            </a:pPr>
            <a:r>
              <a:rPr lang="en-GB" dirty="0" smtClean="0">
                <a:solidFill>
                  <a:schemeClr val="tx1"/>
                </a:solidFill>
              </a:rPr>
              <a:t>Servers sized according to the diagram shown within this deck</a:t>
            </a:r>
          </a:p>
          <a:p>
            <a:pPr marL="285750" indent="-285750">
              <a:buFont typeface="Arial" panose="020B0604020202020204" pitchFamily="34" charset="0"/>
              <a:buChar char="•"/>
            </a:pPr>
            <a:r>
              <a:rPr lang="en-GB" dirty="0" smtClean="0">
                <a:solidFill>
                  <a:schemeClr val="tx1"/>
                </a:solidFill>
              </a:rPr>
              <a:t>Servers are located in the EU Amazon region</a:t>
            </a:r>
          </a:p>
          <a:p>
            <a:pPr marL="285750" indent="-285750">
              <a:buFont typeface="Arial" panose="020B0604020202020204" pitchFamily="34" charset="0"/>
              <a:buChar char="•"/>
            </a:pPr>
            <a:r>
              <a:rPr lang="en-GB" dirty="0" smtClean="0">
                <a:solidFill>
                  <a:schemeClr val="tx1"/>
                </a:solidFill>
              </a:rPr>
              <a:t>Servers usage is 12 hours per day for the core servers and 3 hours per week for the on demand test servers.</a:t>
            </a:r>
          </a:p>
          <a:p>
            <a:pPr marL="285750" indent="-285750">
              <a:buFont typeface="Arial" panose="020B0604020202020204" pitchFamily="34" charset="0"/>
              <a:buChar char="•"/>
            </a:pPr>
            <a:r>
              <a:rPr lang="en-GB" dirty="0" smtClean="0">
                <a:solidFill>
                  <a:schemeClr val="tx1"/>
                </a:solidFill>
              </a:rPr>
              <a:t>Expected network usage has been taken into account</a:t>
            </a:r>
          </a:p>
          <a:p>
            <a:pPr marL="285750" indent="-285750">
              <a:buFont typeface="Arial" panose="020B0604020202020204" pitchFamily="34" charset="0"/>
              <a:buChar char="•"/>
            </a:pPr>
            <a:r>
              <a:rPr lang="en-GB" dirty="0" smtClean="0">
                <a:solidFill>
                  <a:schemeClr val="tx1"/>
                </a:solidFill>
              </a:rPr>
              <a:t>200GB disk drive per server</a:t>
            </a:r>
            <a:endParaRPr lang="en-GB" dirty="0">
              <a:solidFill>
                <a:schemeClr val="tx1"/>
              </a:solidFill>
            </a:endParaRPr>
          </a:p>
        </p:txBody>
      </p:sp>
      <p:graphicFrame>
        <p:nvGraphicFramePr>
          <p:cNvPr id="8" name="Chart 7"/>
          <p:cNvGraphicFramePr>
            <a:graphicFrameLocks/>
          </p:cNvGraphicFramePr>
          <p:nvPr>
            <p:extLst>
              <p:ext uri="{D42A27DB-BD31-4B8C-83A1-F6EECF244321}">
                <p14:modId xmlns:p14="http://schemas.microsoft.com/office/powerpoint/2010/main" val="493255051"/>
              </p:ext>
            </p:extLst>
          </p:nvPr>
        </p:nvGraphicFramePr>
        <p:xfrm>
          <a:off x="3024279" y="2871936"/>
          <a:ext cx="5624423" cy="3096882"/>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 Placeholder 3"/>
          <p:cNvSpPr txBox="1">
            <a:spLocks/>
          </p:cNvSpPr>
          <p:nvPr/>
        </p:nvSpPr>
        <p:spPr>
          <a:xfrm>
            <a:off x="4318645" y="6098213"/>
            <a:ext cx="3876450" cy="638267"/>
          </a:xfrm>
          <a:prstGeom prst="rect">
            <a:avLst/>
          </a:prstGeom>
        </p:spPr>
        <p:txBody>
          <a:bodyPr vert="horz" lIns="0" tIns="45715" rIns="0" bIns="0" rtlCol="0">
            <a:no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000" b="0" kern="1200">
                <a:solidFill>
                  <a:srgbClr val="EEAA00"/>
                </a:solidFill>
                <a:latin typeface="Segoe UI" panose="020B0502040204020203" pitchFamily="34" charset="0"/>
                <a:ea typeface="Segoe UI" panose="020B0502040204020203" pitchFamily="34" charset="0"/>
                <a:cs typeface="Segoe UI" panose="020B0502040204020203"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600" kern="120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400" kern="12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2200" kern="12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2000" kern="12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200" dirty="0">
                <a:solidFill>
                  <a:schemeClr val="tx1"/>
                </a:solidFill>
              </a:rPr>
              <a:t>Total Estimated Cost per month: </a:t>
            </a:r>
            <a:r>
              <a:rPr lang="en-GB" sz="1600" dirty="0">
                <a:solidFill>
                  <a:schemeClr val="tx2"/>
                </a:solidFill>
              </a:rPr>
              <a:t>$569.81</a:t>
            </a:r>
          </a:p>
        </p:txBody>
      </p:sp>
    </p:spTree>
    <p:extLst>
      <p:ext uri="{BB962C8B-B14F-4D97-AF65-F5344CB8AC3E}">
        <p14:creationId xmlns:p14="http://schemas.microsoft.com/office/powerpoint/2010/main" val="1073184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4885" y="2335232"/>
            <a:ext cx="7767515" cy="661720"/>
          </a:xfrm>
          <a:prstGeom prst="rect">
            <a:avLst/>
          </a:prstGeom>
          <a:noFill/>
        </p:spPr>
        <p:txBody>
          <a:bodyPr wrap="square" rtlCol="0">
            <a:spAutoFit/>
          </a:bodyPr>
          <a:lstStyle/>
          <a:p>
            <a:r>
              <a:rPr lang="pt-BR" sz="1600" dirty="0" smtClean="0">
                <a:solidFill>
                  <a:srgbClr val="C00000"/>
                </a:solidFill>
                <a:latin typeface="Segoe UI" pitchFamily="34" charset="0"/>
                <a:ea typeface="Segoe UI" pitchFamily="34" charset="0"/>
                <a:cs typeface="Segoe UI" pitchFamily="34" charset="0"/>
              </a:rPr>
              <a:t>Tool Overview</a:t>
            </a:r>
            <a:endParaRPr lang="pt-BR" sz="1600" b="1" dirty="0">
              <a:latin typeface="Segoe UI" pitchFamily="34" charset="0"/>
              <a:ea typeface="Segoe UI" pitchFamily="34" charset="0"/>
              <a:cs typeface="Segoe UI" pitchFamily="34" charset="0"/>
            </a:endParaRPr>
          </a:p>
          <a:p>
            <a:pPr>
              <a:lnSpc>
                <a:spcPct val="150000"/>
              </a:lnSpc>
              <a:spcAft>
                <a:spcPts val="1200"/>
              </a:spcAft>
            </a:pPr>
            <a:r>
              <a:rPr lang="en-GB" sz="1400" dirty="0" smtClean="0">
                <a:latin typeface="Segoe UI" pitchFamily="34" charset="0"/>
                <a:ea typeface="Segoe UI" pitchFamily="34" charset="0"/>
                <a:cs typeface="Segoe UI" pitchFamily="34" charset="0"/>
              </a:rPr>
              <a:t>These are the various tools used throughout the CI process. </a:t>
            </a:r>
          </a:p>
        </p:txBody>
      </p:sp>
      <p:grpSp>
        <p:nvGrpSpPr>
          <p:cNvPr id="14" name="Group 13"/>
          <p:cNvGrpSpPr/>
          <p:nvPr/>
        </p:nvGrpSpPr>
        <p:grpSpPr>
          <a:xfrm>
            <a:off x="755576" y="3435599"/>
            <a:ext cx="1665156" cy="529031"/>
            <a:chOff x="2901222" y="6176570"/>
            <a:chExt cx="1665156" cy="529031"/>
          </a:xfrm>
        </p:grpSpPr>
        <p:pic>
          <p:nvPicPr>
            <p:cNvPr id="15" name="Picture 4" descr="http://t0.gstatic.com/images?q=tbn:ANd9GcTFOfnYV9j_kCtQXgEZYx1_0aEDMVRX0Gvdw3V9q5PwlM-Ehntm"/>
            <p:cNvPicPr>
              <a:picLocks noChangeAspect="1" noChangeArrowheads="1"/>
            </p:cNvPicPr>
            <p:nvPr/>
          </p:nvPicPr>
          <p:blipFill rotWithShape="1">
            <a:blip r:embed="rId3">
              <a:extLst>
                <a:ext uri="{28A0092B-C50C-407E-A947-70E740481C1C}">
                  <a14:useLocalDpi xmlns:a14="http://schemas.microsoft.com/office/drawing/2010/main" val="0"/>
                </a:ext>
              </a:extLst>
            </a:blip>
            <a:srcRect t="8516" r="4068" b="8341"/>
            <a:stretch/>
          </p:blipFill>
          <p:spPr bwMode="auto">
            <a:xfrm>
              <a:off x="2901222" y="6176570"/>
              <a:ext cx="1665156" cy="529031"/>
            </a:xfrm>
            <a:prstGeom prst="rect">
              <a:avLst/>
            </a:prstGeom>
            <a:solidFill>
              <a:srgbClr val="FFFFFF"/>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Rectangle 15"/>
            <p:cNvSpPr/>
            <p:nvPr/>
          </p:nvSpPr>
          <p:spPr>
            <a:xfrm>
              <a:off x="3053622" y="6248400"/>
              <a:ext cx="1430934" cy="4153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Rectangle 25"/>
          <p:cNvSpPr/>
          <p:nvPr/>
        </p:nvSpPr>
        <p:spPr>
          <a:xfrm>
            <a:off x="844929" y="4176212"/>
            <a:ext cx="1552028" cy="253916"/>
          </a:xfrm>
          <a:prstGeom prst="rect">
            <a:avLst/>
          </a:prstGeom>
        </p:spPr>
        <p:txBody>
          <a:bodyPr wrap="none">
            <a:spAutoFit/>
          </a:bodyPr>
          <a:lstStyle/>
          <a:p>
            <a:pPr algn="ctr"/>
            <a:r>
              <a:rPr lang="en-GB" sz="1050" dirty="0">
                <a:solidFill>
                  <a:schemeClr val="tx1">
                    <a:lumMod val="65000"/>
                    <a:lumOff val="35000"/>
                  </a:schemeClr>
                </a:solidFill>
                <a:latin typeface="Segoe UI" pitchFamily="34" charset="0"/>
                <a:ea typeface="Segoe UI" pitchFamily="34" charset="0"/>
                <a:cs typeface="Segoe UI" pitchFamily="34" charset="0"/>
              </a:rPr>
              <a:t>Code </a:t>
            </a:r>
            <a:r>
              <a:rPr lang="en-GB" sz="1050" dirty="0" smtClean="0">
                <a:solidFill>
                  <a:schemeClr val="tx1">
                    <a:lumMod val="65000"/>
                    <a:lumOff val="35000"/>
                  </a:schemeClr>
                </a:solidFill>
                <a:latin typeface="Segoe UI" pitchFamily="34" charset="0"/>
                <a:ea typeface="Segoe UI" pitchFamily="34" charset="0"/>
                <a:cs typeface="Segoe UI" pitchFamily="34" charset="0"/>
              </a:rPr>
              <a:t>Store Repository </a:t>
            </a:r>
            <a:endParaRPr lang="en-GB" sz="1050" dirty="0"/>
          </a:p>
        </p:txBody>
      </p:sp>
      <p:cxnSp>
        <p:nvCxnSpPr>
          <p:cNvPr id="32" name="Straight Connector 31"/>
          <p:cNvCxnSpPr/>
          <p:nvPr/>
        </p:nvCxnSpPr>
        <p:spPr>
          <a:xfrm>
            <a:off x="864960" y="4559527"/>
            <a:ext cx="13395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980053" y="4812636"/>
            <a:ext cx="1430934" cy="4153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6" name="Group 35"/>
          <p:cNvGrpSpPr/>
          <p:nvPr/>
        </p:nvGrpSpPr>
        <p:grpSpPr>
          <a:xfrm>
            <a:off x="2874165" y="4863613"/>
            <a:ext cx="1665156" cy="529031"/>
            <a:chOff x="2901222" y="6176570"/>
            <a:chExt cx="1665156" cy="529031"/>
          </a:xfrm>
        </p:grpSpPr>
        <p:pic>
          <p:nvPicPr>
            <p:cNvPr id="37" name="Picture 4" descr="http://t0.gstatic.com/images?q=tbn:ANd9GcTFOfnYV9j_kCtQXgEZYx1_0aEDMVRX0Gvdw3V9q5PwlM-Ehntm"/>
            <p:cNvPicPr>
              <a:picLocks noChangeAspect="1" noChangeArrowheads="1"/>
            </p:cNvPicPr>
            <p:nvPr/>
          </p:nvPicPr>
          <p:blipFill rotWithShape="1">
            <a:blip r:embed="rId3">
              <a:extLst>
                <a:ext uri="{28A0092B-C50C-407E-A947-70E740481C1C}">
                  <a14:useLocalDpi xmlns:a14="http://schemas.microsoft.com/office/drawing/2010/main" val="0"/>
                </a:ext>
              </a:extLst>
            </a:blip>
            <a:srcRect t="8516" r="4068" b="8341"/>
            <a:stretch/>
          </p:blipFill>
          <p:spPr bwMode="auto">
            <a:xfrm>
              <a:off x="2901222" y="6176570"/>
              <a:ext cx="1665156" cy="5290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38" name="Rectangle 37"/>
            <p:cNvSpPr/>
            <p:nvPr/>
          </p:nvSpPr>
          <p:spPr>
            <a:xfrm>
              <a:off x="2994407" y="6248400"/>
              <a:ext cx="1490149" cy="4153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9" name="Rectangle 38"/>
          <p:cNvSpPr/>
          <p:nvPr/>
        </p:nvSpPr>
        <p:spPr>
          <a:xfrm>
            <a:off x="797149" y="5533784"/>
            <a:ext cx="1628638" cy="415498"/>
          </a:xfrm>
          <a:prstGeom prst="rect">
            <a:avLst/>
          </a:prstGeom>
        </p:spPr>
        <p:txBody>
          <a:bodyPr wrap="square">
            <a:spAutoFit/>
          </a:bodyPr>
          <a:lstStyle/>
          <a:p>
            <a:pPr algn="ctr"/>
            <a:r>
              <a:rPr lang="en-GB" sz="1050" dirty="0" smtClean="0">
                <a:solidFill>
                  <a:schemeClr val="tx1">
                    <a:lumMod val="65000"/>
                    <a:lumOff val="35000"/>
                  </a:schemeClr>
                </a:solidFill>
                <a:latin typeface="Segoe UI" pitchFamily="34" charset="0"/>
                <a:ea typeface="Segoe UI" pitchFamily="34" charset="0"/>
                <a:cs typeface="Segoe UI" pitchFamily="34" charset="0"/>
              </a:rPr>
              <a:t>Artefact Management and Repository</a:t>
            </a:r>
            <a:endParaRPr lang="en-GB" sz="1050" dirty="0"/>
          </a:p>
        </p:txBody>
      </p:sp>
      <p:sp>
        <p:nvSpPr>
          <p:cNvPr id="40" name="Rectangle 39"/>
          <p:cNvSpPr/>
          <p:nvPr/>
        </p:nvSpPr>
        <p:spPr>
          <a:xfrm>
            <a:off x="2780115" y="5539652"/>
            <a:ext cx="1836625" cy="415498"/>
          </a:xfrm>
          <a:prstGeom prst="rect">
            <a:avLst/>
          </a:prstGeom>
        </p:spPr>
        <p:txBody>
          <a:bodyPr wrap="square">
            <a:spAutoFit/>
          </a:bodyPr>
          <a:lstStyle/>
          <a:p>
            <a:pPr marL="36000" algn="ctr"/>
            <a:r>
              <a:rPr lang="en-GB" sz="1050" dirty="0" smtClean="0">
                <a:solidFill>
                  <a:schemeClr val="tx1">
                    <a:lumMod val="65000"/>
                    <a:lumOff val="35000"/>
                  </a:schemeClr>
                </a:solidFill>
                <a:latin typeface="Segoe UI" pitchFamily="34" charset="0"/>
                <a:ea typeface="Segoe UI" pitchFamily="34" charset="0"/>
                <a:cs typeface="Segoe UI" pitchFamily="34" charset="0"/>
              </a:rPr>
              <a:t>Integrated Development Environment</a:t>
            </a:r>
            <a:endParaRPr lang="en-GB" sz="1050" dirty="0">
              <a:solidFill>
                <a:schemeClr val="tx1">
                  <a:lumMod val="65000"/>
                  <a:lumOff val="35000"/>
                </a:schemeClr>
              </a:solidFill>
              <a:latin typeface="Segoe UI" pitchFamily="34" charset="0"/>
              <a:ea typeface="Segoe UI" pitchFamily="34" charset="0"/>
              <a:cs typeface="Segoe UI" pitchFamily="34" charset="0"/>
            </a:endParaRPr>
          </a:p>
        </p:txBody>
      </p:sp>
      <p:cxnSp>
        <p:nvCxnSpPr>
          <p:cNvPr id="41" name="Straight Connector 40"/>
          <p:cNvCxnSpPr/>
          <p:nvPr/>
        </p:nvCxnSpPr>
        <p:spPr>
          <a:xfrm>
            <a:off x="935883" y="6017394"/>
            <a:ext cx="13395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022807" y="6022110"/>
            <a:ext cx="13395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755576" y="4876084"/>
            <a:ext cx="1665156" cy="529031"/>
            <a:chOff x="497926" y="1844824"/>
            <a:chExt cx="1665156" cy="529031"/>
          </a:xfrm>
        </p:grpSpPr>
        <p:pic>
          <p:nvPicPr>
            <p:cNvPr id="44" name="Picture 4" descr="http://t0.gstatic.com/images?q=tbn:ANd9GcTFOfnYV9j_kCtQXgEZYx1_0aEDMVRX0Gvdw3V9q5PwlM-Ehntm"/>
            <p:cNvPicPr>
              <a:picLocks noChangeAspect="1" noChangeArrowheads="1"/>
            </p:cNvPicPr>
            <p:nvPr/>
          </p:nvPicPr>
          <p:blipFill rotWithShape="1">
            <a:blip r:embed="rId3">
              <a:extLst>
                <a:ext uri="{28A0092B-C50C-407E-A947-70E740481C1C}">
                  <a14:useLocalDpi xmlns:a14="http://schemas.microsoft.com/office/drawing/2010/main" val="0"/>
                </a:ext>
              </a:extLst>
            </a:blip>
            <a:srcRect t="8516" r="4068" b="8341"/>
            <a:stretch/>
          </p:blipFill>
          <p:spPr bwMode="auto">
            <a:xfrm>
              <a:off x="497926" y="1844824"/>
              <a:ext cx="1665156" cy="529031"/>
            </a:xfrm>
            <a:prstGeom prst="rect">
              <a:avLst/>
            </a:prstGeom>
            <a:solidFill>
              <a:srgbClr val="FFFFFF"/>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5" name="Rectangle 44"/>
            <p:cNvSpPr/>
            <p:nvPr/>
          </p:nvSpPr>
          <p:spPr>
            <a:xfrm>
              <a:off x="650326" y="1886529"/>
              <a:ext cx="1430934" cy="4153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6" name="Picture 2" descr="http://blog.sonatype.com/people/wp-content/uploads/2010/01/nexus-smal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958" y="1981308"/>
              <a:ext cx="1046609" cy="259560"/>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6" descr="Eclipse.or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4362" y="4828426"/>
            <a:ext cx="1188132" cy="632282"/>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p:cNvGrpSpPr/>
          <p:nvPr/>
        </p:nvGrpSpPr>
        <p:grpSpPr>
          <a:xfrm>
            <a:off x="4919408" y="3429000"/>
            <a:ext cx="1665156" cy="529031"/>
            <a:chOff x="2901222" y="6176570"/>
            <a:chExt cx="1665156" cy="529031"/>
          </a:xfrm>
        </p:grpSpPr>
        <p:pic>
          <p:nvPicPr>
            <p:cNvPr id="49" name="Picture 4" descr="http://t0.gstatic.com/images?q=tbn:ANd9GcTFOfnYV9j_kCtQXgEZYx1_0aEDMVRX0Gvdw3V9q5PwlM-Ehntm"/>
            <p:cNvPicPr>
              <a:picLocks noChangeAspect="1" noChangeArrowheads="1"/>
            </p:cNvPicPr>
            <p:nvPr/>
          </p:nvPicPr>
          <p:blipFill rotWithShape="1">
            <a:blip r:embed="rId3">
              <a:extLst>
                <a:ext uri="{28A0092B-C50C-407E-A947-70E740481C1C}">
                  <a14:useLocalDpi xmlns:a14="http://schemas.microsoft.com/office/drawing/2010/main" val="0"/>
                </a:ext>
              </a:extLst>
            </a:blip>
            <a:srcRect t="8516" r="4068" b="8341"/>
            <a:stretch/>
          </p:blipFill>
          <p:spPr bwMode="auto">
            <a:xfrm>
              <a:off x="2901222" y="6176570"/>
              <a:ext cx="1665156" cy="5290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50" name="Rectangle 49"/>
            <p:cNvSpPr/>
            <p:nvPr/>
          </p:nvSpPr>
          <p:spPr>
            <a:xfrm>
              <a:off x="3042378" y="6248400"/>
              <a:ext cx="1442178" cy="4153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51" name="Picture 5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80053" y="3430510"/>
            <a:ext cx="1528311" cy="491517"/>
          </a:xfrm>
          <a:prstGeom prst="rect">
            <a:avLst/>
          </a:prstGeom>
        </p:spPr>
      </p:pic>
      <p:sp>
        <p:nvSpPr>
          <p:cNvPr id="52" name="Rectangle 51"/>
          <p:cNvSpPr/>
          <p:nvPr/>
        </p:nvSpPr>
        <p:spPr>
          <a:xfrm>
            <a:off x="4949075" y="4181749"/>
            <a:ext cx="1665155" cy="253916"/>
          </a:xfrm>
          <a:prstGeom prst="rect">
            <a:avLst/>
          </a:prstGeom>
        </p:spPr>
        <p:txBody>
          <a:bodyPr wrap="square">
            <a:spAutoFit/>
          </a:bodyPr>
          <a:lstStyle/>
          <a:p>
            <a:pPr marL="36000" algn="ctr"/>
            <a:r>
              <a:rPr lang="en-GB" sz="1050" dirty="0">
                <a:solidFill>
                  <a:schemeClr val="tx1">
                    <a:lumMod val="65000"/>
                    <a:lumOff val="35000"/>
                  </a:schemeClr>
                </a:solidFill>
                <a:latin typeface="Segoe UI" pitchFamily="34" charset="0"/>
                <a:ea typeface="Segoe UI" pitchFamily="34" charset="0"/>
                <a:cs typeface="Segoe UI" pitchFamily="34" charset="0"/>
              </a:rPr>
              <a:t>Build and </a:t>
            </a:r>
            <a:r>
              <a:rPr lang="en-GB" sz="1050" dirty="0" smtClean="0">
                <a:solidFill>
                  <a:schemeClr val="tx1">
                    <a:lumMod val="65000"/>
                    <a:lumOff val="35000"/>
                  </a:schemeClr>
                </a:solidFill>
                <a:latin typeface="Segoe UI" pitchFamily="34" charset="0"/>
                <a:ea typeface="Segoe UI" pitchFamily="34" charset="0"/>
                <a:cs typeface="Segoe UI" pitchFamily="34" charset="0"/>
              </a:rPr>
              <a:t>Deployments</a:t>
            </a:r>
            <a:endParaRPr lang="en-GB" sz="1050" dirty="0">
              <a:solidFill>
                <a:schemeClr val="tx1">
                  <a:lumMod val="65000"/>
                  <a:lumOff val="35000"/>
                </a:schemeClr>
              </a:solidFill>
              <a:latin typeface="Segoe UI" pitchFamily="34" charset="0"/>
              <a:ea typeface="Segoe UI" pitchFamily="34" charset="0"/>
              <a:cs typeface="Segoe UI" pitchFamily="34" charset="0"/>
            </a:endParaRPr>
          </a:p>
        </p:txBody>
      </p:sp>
      <p:cxnSp>
        <p:nvCxnSpPr>
          <p:cNvPr id="53" name="Straight Connector 52"/>
          <p:cNvCxnSpPr/>
          <p:nvPr/>
        </p:nvCxnSpPr>
        <p:spPr>
          <a:xfrm>
            <a:off x="5096798" y="4570099"/>
            <a:ext cx="13395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2843808" y="3431157"/>
            <a:ext cx="1665156" cy="529031"/>
            <a:chOff x="2901222" y="6176570"/>
            <a:chExt cx="1665156" cy="529031"/>
          </a:xfrm>
        </p:grpSpPr>
        <p:pic>
          <p:nvPicPr>
            <p:cNvPr id="56" name="Picture 4" descr="http://t0.gstatic.com/images?q=tbn:ANd9GcTFOfnYV9j_kCtQXgEZYx1_0aEDMVRX0Gvdw3V9q5PwlM-Ehntm"/>
            <p:cNvPicPr>
              <a:picLocks noChangeAspect="1" noChangeArrowheads="1"/>
            </p:cNvPicPr>
            <p:nvPr/>
          </p:nvPicPr>
          <p:blipFill rotWithShape="1">
            <a:blip r:embed="rId3">
              <a:extLst>
                <a:ext uri="{28A0092B-C50C-407E-A947-70E740481C1C}">
                  <a14:useLocalDpi xmlns:a14="http://schemas.microsoft.com/office/drawing/2010/main" val="0"/>
                </a:ext>
              </a:extLst>
            </a:blip>
            <a:srcRect t="8516" r="4068" b="8341"/>
            <a:stretch/>
          </p:blipFill>
          <p:spPr bwMode="auto">
            <a:xfrm>
              <a:off x="2901222" y="6176570"/>
              <a:ext cx="1665156" cy="5290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57" name="Rectangle 56"/>
            <p:cNvSpPr/>
            <p:nvPr/>
          </p:nvSpPr>
          <p:spPr>
            <a:xfrm>
              <a:off x="2994407" y="6248400"/>
              <a:ext cx="1490149" cy="4153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9" name="Rectangle 58"/>
          <p:cNvSpPr/>
          <p:nvPr/>
        </p:nvSpPr>
        <p:spPr>
          <a:xfrm>
            <a:off x="2875015" y="4176212"/>
            <a:ext cx="1650983" cy="253916"/>
          </a:xfrm>
          <a:prstGeom prst="rect">
            <a:avLst/>
          </a:prstGeom>
        </p:spPr>
        <p:txBody>
          <a:bodyPr wrap="square">
            <a:spAutoFit/>
          </a:bodyPr>
          <a:lstStyle/>
          <a:p>
            <a:pPr marL="36000" algn="ctr"/>
            <a:r>
              <a:rPr lang="en-GB" sz="1050" dirty="0" smtClean="0">
                <a:solidFill>
                  <a:schemeClr val="tx1">
                    <a:lumMod val="65000"/>
                    <a:lumOff val="35000"/>
                  </a:schemeClr>
                </a:solidFill>
                <a:latin typeface="Segoe UI" pitchFamily="34" charset="0"/>
                <a:ea typeface="Segoe UI" pitchFamily="34" charset="0"/>
                <a:cs typeface="Segoe UI" pitchFamily="34" charset="0"/>
              </a:rPr>
              <a:t>DB Deployment</a:t>
            </a:r>
            <a:endParaRPr lang="en-GB" sz="1050" dirty="0">
              <a:solidFill>
                <a:schemeClr val="tx1">
                  <a:lumMod val="65000"/>
                  <a:lumOff val="35000"/>
                </a:schemeClr>
              </a:solidFill>
              <a:latin typeface="Segoe UI" pitchFamily="34" charset="0"/>
              <a:ea typeface="Segoe UI" pitchFamily="34" charset="0"/>
              <a:cs typeface="Segoe UI" pitchFamily="34" charset="0"/>
            </a:endParaRPr>
          </a:p>
        </p:txBody>
      </p:sp>
      <p:cxnSp>
        <p:nvCxnSpPr>
          <p:cNvPr id="60" name="Straight Connector 59"/>
          <p:cNvCxnSpPr/>
          <p:nvPr/>
        </p:nvCxnSpPr>
        <p:spPr>
          <a:xfrm>
            <a:off x="3013830" y="4536252"/>
            <a:ext cx="13395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GB" dirty="0" smtClean="0"/>
              <a:t>Tool Overview</a:t>
            </a:r>
            <a:endParaRPr lang="en-GB" dirty="0"/>
          </a:p>
        </p:txBody>
      </p:sp>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90760" y="3445005"/>
            <a:ext cx="544936" cy="471143"/>
          </a:xfrm>
          <a:prstGeom prst="rect">
            <a:avLst/>
          </a:prstGeom>
        </p:spPr>
      </p:pic>
      <p:grpSp>
        <p:nvGrpSpPr>
          <p:cNvPr id="54" name="Group 53"/>
          <p:cNvGrpSpPr/>
          <p:nvPr/>
        </p:nvGrpSpPr>
        <p:grpSpPr>
          <a:xfrm>
            <a:off x="6994266" y="3442186"/>
            <a:ext cx="1665156" cy="529031"/>
            <a:chOff x="2901222" y="6176570"/>
            <a:chExt cx="1665156" cy="529031"/>
          </a:xfrm>
        </p:grpSpPr>
        <p:pic>
          <p:nvPicPr>
            <p:cNvPr id="58" name="Picture 4" descr="http://t0.gstatic.com/images?q=tbn:ANd9GcTFOfnYV9j_kCtQXgEZYx1_0aEDMVRX0Gvdw3V9q5PwlM-Ehntm"/>
            <p:cNvPicPr>
              <a:picLocks noChangeAspect="1" noChangeArrowheads="1"/>
            </p:cNvPicPr>
            <p:nvPr/>
          </p:nvPicPr>
          <p:blipFill rotWithShape="1">
            <a:blip r:embed="rId3">
              <a:extLst>
                <a:ext uri="{28A0092B-C50C-407E-A947-70E740481C1C}">
                  <a14:useLocalDpi xmlns:a14="http://schemas.microsoft.com/office/drawing/2010/main" val="0"/>
                </a:ext>
              </a:extLst>
            </a:blip>
            <a:srcRect t="8516" r="4068" b="8341"/>
            <a:stretch/>
          </p:blipFill>
          <p:spPr bwMode="auto">
            <a:xfrm>
              <a:off x="2901222" y="6176570"/>
              <a:ext cx="1665156" cy="5290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62" name="Rectangle 61"/>
            <p:cNvSpPr/>
            <p:nvPr/>
          </p:nvSpPr>
          <p:spPr>
            <a:xfrm>
              <a:off x="2994407" y="6248400"/>
              <a:ext cx="1490149" cy="4153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63" name="Picture 6" descr="http://media.xircles.codehaus.org/_projects/sonar/_logos/larg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23449" y="3429000"/>
            <a:ext cx="1016384" cy="555401"/>
          </a:xfrm>
          <a:prstGeom prst="rect">
            <a:avLst/>
          </a:prstGeom>
          <a:noFill/>
          <a:extLst>
            <a:ext uri="{909E8E84-426E-40DD-AFC4-6F175D3DCCD1}">
              <a14:hiddenFill xmlns:a14="http://schemas.microsoft.com/office/drawing/2010/main">
                <a:solidFill>
                  <a:srgbClr val="FFFFFF"/>
                </a:solidFill>
              </a14:hiddenFill>
            </a:ext>
          </a:extLst>
        </p:spPr>
      </p:pic>
      <p:sp>
        <p:nvSpPr>
          <p:cNvPr id="64" name="Rectangle 63"/>
          <p:cNvSpPr/>
          <p:nvPr/>
        </p:nvSpPr>
        <p:spPr>
          <a:xfrm>
            <a:off x="7025473" y="4187241"/>
            <a:ext cx="1650983" cy="253916"/>
          </a:xfrm>
          <a:prstGeom prst="rect">
            <a:avLst/>
          </a:prstGeom>
        </p:spPr>
        <p:txBody>
          <a:bodyPr wrap="square">
            <a:spAutoFit/>
          </a:bodyPr>
          <a:lstStyle/>
          <a:p>
            <a:pPr marL="36000" algn="ctr"/>
            <a:r>
              <a:rPr lang="en-GB" sz="1050" dirty="0">
                <a:solidFill>
                  <a:schemeClr val="tx1">
                    <a:lumMod val="65000"/>
                    <a:lumOff val="35000"/>
                  </a:schemeClr>
                </a:solidFill>
                <a:latin typeface="Segoe UI" pitchFamily="34" charset="0"/>
                <a:ea typeface="Segoe UI" pitchFamily="34" charset="0"/>
                <a:cs typeface="Segoe UI" pitchFamily="34" charset="0"/>
              </a:rPr>
              <a:t>Code </a:t>
            </a:r>
            <a:r>
              <a:rPr lang="en-GB" sz="1050" dirty="0" smtClean="0">
                <a:solidFill>
                  <a:schemeClr val="tx1">
                    <a:lumMod val="65000"/>
                    <a:lumOff val="35000"/>
                  </a:schemeClr>
                </a:solidFill>
                <a:latin typeface="Segoe UI" pitchFamily="34" charset="0"/>
                <a:ea typeface="Segoe UI" pitchFamily="34" charset="0"/>
                <a:cs typeface="Segoe UI" pitchFamily="34" charset="0"/>
              </a:rPr>
              <a:t>Analysis</a:t>
            </a:r>
            <a:endParaRPr lang="en-GB" sz="1050" dirty="0">
              <a:solidFill>
                <a:schemeClr val="tx1">
                  <a:lumMod val="65000"/>
                  <a:lumOff val="35000"/>
                </a:schemeClr>
              </a:solidFill>
              <a:latin typeface="Segoe UI" pitchFamily="34" charset="0"/>
              <a:ea typeface="Segoe UI" pitchFamily="34" charset="0"/>
              <a:cs typeface="Segoe UI" pitchFamily="34" charset="0"/>
            </a:endParaRPr>
          </a:p>
        </p:txBody>
      </p:sp>
      <p:cxnSp>
        <p:nvCxnSpPr>
          <p:cNvPr id="65" name="Straight Connector 64"/>
          <p:cNvCxnSpPr/>
          <p:nvPr/>
        </p:nvCxnSpPr>
        <p:spPr>
          <a:xfrm>
            <a:off x="7164288" y="4547281"/>
            <a:ext cx="13395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7156517" y="4797152"/>
            <a:ext cx="1430934" cy="4153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7" name="Group 66"/>
          <p:cNvGrpSpPr/>
          <p:nvPr/>
        </p:nvGrpSpPr>
        <p:grpSpPr>
          <a:xfrm>
            <a:off x="7050629" y="4848129"/>
            <a:ext cx="1665156" cy="529031"/>
            <a:chOff x="2901222" y="6176570"/>
            <a:chExt cx="1665156" cy="529031"/>
          </a:xfrm>
        </p:grpSpPr>
        <p:pic>
          <p:nvPicPr>
            <p:cNvPr id="68" name="Picture 4" descr="http://t0.gstatic.com/images?q=tbn:ANd9GcTFOfnYV9j_kCtQXgEZYx1_0aEDMVRX0Gvdw3V9q5PwlM-Ehntm"/>
            <p:cNvPicPr>
              <a:picLocks noChangeAspect="1" noChangeArrowheads="1"/>
            </p:cNvPicPr>
            <p:nvPr/>
          </p:nvPicPr>
          <p:blipFill rotWithShape="1">
            <a:blip r:embed="rId3">
              <a:extLst>
                <a:ext uri="{28A0092B-C50C-407E-A947-70E740481C1C}">
                  <a14:useLocalDpi xmlns:a14="http://schemas.microsoft.com/office/drawing/2010/main" val="0"/>
                </a:ext>
              </a:extLst>
            </a:blip>
            <a:srcRect t="8516" r="4068" b="8341"/>
            <a:stretch/>
          </p:blipFill>
          <p:spPr bwMode="auto">
            <a:xfrm>
              <a:off x="2901222" y="6176570"/>
              <a:ext cx="1665156" cy="5290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69" name="Rectangle 68"/>
            <p:cNvSpPr/>
            <p:nvPr/>
          </p:nvSpPr>
          <p:spPr>
            <a:xfrm>
              <a:off x="2994407" y="6248400"/>
              <a:ext cx="1490149" cy="4153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0" name="Rectangle 69"/>
          <p:cNvSpPr/>
          <p:nvPr/>
        </p:nvSpPr>
        <p:spPr>
          <a:xfrm>
            <a:off x="4973613" y="5518300"/>
            <a:ext cx="1628638" cy="253916"/>
          </a:xfrm>
          <a:prstGeom prst="rect">
            <a:avLst/>
          </a:prstGeom>
        </p:spPr>
        <p:txBody>
          <a:bodyPr wrap="square">
            <a:spAutoFit/>
          </a:bodyPr>
          <a:lstStyle/>
          <a:p>
            <a:pPr algn="ctr"/>
            <a:r>
              <a:rPr lang="en-GB" sz="1050" dirty="0" smtClean="0">
                <a:solidFill>
                  <a:schemeClr val="tx1">
                    <a:lumMod val="65000"/>
                    <a:lumOff val="35000"/>
                  </a:schemeClr>
                </a:solidFill>
                <a:latin typeface="Segoe UI" pitchFamily="34" charset="0"/>
                <a:ea typeface="Segoe UI" pitchFamily="34" charset="0"/>
                <a:cs typeface="Segoe UI" pitchFamily="34" charset="0"/>
              </a:rPr>
              <a:t>Application monitoring</a:t>
            </a:r>
            <a:endParaRPr lang="en-GB" sz="1050" dirty="0"/>
          </a:p>
        </p:txBody>
      </p:sp>
      <p:sp>
        <p:nvSpPr>
          <p:cNvPr id="71" name="Rectangle 70"/>
          <p:cNvSpPr/>
          <p:nvPr/>
        </p:nvSpPr>
        <p:spPr>
          <a:xfrm>
            <a:off x="6956579" y="5524168"/>
            <a:ext cx="1836625" cy="415498"/>
          </a:xfrm>
          <a:prstGeom prst="rect">
            <a:avLst/>
          </a:prstGeom>
        </p:spPr>
        <p:txBody>
          <a:bodyPr wrap="square">
            <a:spAutoFit/>
          </a:bodyPr>
          <a:lstStyle/>
          <a:p>
            <a:pPr marL="36000" algn="ctr"/>
            <a:r>
              <a:rPr lang="en-GB" sz="1050" dirty="0" smtClean="0">
                <a:solidFill>
                  <a:schemeClr val="tx1">
                    <a:lumMod val="65000"/>
                    <a:lumOff val="35000"/>
                  </a:schemeClr>
                </a:solidFill>
                <a:latin typeface="Segoe UI" pitchFamily="34" charset="0"/>
                <a:ea typeface="Segoe UI" pitchFamily="34" charset="0"/>
                <a:cs typeface="Segoe UI" pitchFamily="34" charset="0"/>
              </a:rPr>
              <a:t>Infrastructure automation framework</a:t>
            </a:r>
            <a:endParaRPr lang="en-GB" sz="1050" dirty="0">
              <a:solidFill>
                <a:schemeClr val="tx1">
                  <a:lumMod val="65000"/>
                  <a:lumOff val="35000"/>
                </a:schemeClr>
              </a:solidFill>
              <a:latin typeface="Segoe UI" pitchFamily="34" charset="0"/>
              <a:ea typeface="Segoe UI" pitchFamily="34" charset="0"/>
              <a:cs typeface="Segoe UI" pitchFamily="34" charset="0"/>
            </a:endParaRPr>
          </a:p>
        </p:txBody>
      </p:sp>
      <p:cxnSp>
        <p:nvCxnSpPr>
          <p:cNvPr id="72" name="Straight Connector 71"/>
          <p:cNvCxnSpPr/>
          <p:nvPr/>
        </p:nvCxnSpPr>
        <p:spPr>
          <a:xfrm>
            <a:off x="5112347" y="6001910"/>
            <a:ext cx="13395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7199271" y="6006626"/>
            <a:ext cx="13395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4932040" y="4860600"/>
            <a:ext cx="1665156" cy="529031"/>
            <a:chOff x="497926" y="1844824"/>
            <a:chExt cx="1665156" cy="529031"/>
          </a:xfrm>
        </p:grpSpPr>
        <p:pic>
          <p:nvPicPr>
            <p:cNvPr id="75" name="Picture 4" descr="http://t0.gstatic.com/images?q=tbn:ANd9GcTFOfnYV9j_kCtQXgEZYx1_0aEDMVRX0Gvdw3V9q5PwlM-Ehntm"/>
            <p:cNvPicPr>
              <a:picLocks noChangeAspect="1" noChangeArrowheads="1"/>
            </p:cNvPicPr>
            <p:nvPr/>
          </p:nvPicPr>
          <p:blipFill rotWithShape="1">
            <a:blip r:embed="rId3">
              <a:extLst>
                <a:ext uri="{28A0092B-C50C-407E-A947-70E740481C1C}">
                  <a14:useLocalDpi xmlns:a14="http://schemas.microsoft.com/office/drawing/2010/main" val="0"/>
                </a:ext>
              </a:extLst>
            </a:blip>
            <a:srcRect t="8516" r="4068" b="8341"/>
            <a:stretch/>
          </p:blipFill>
          <p:spPr bwMode="auto">
            <a:xfrm>
              <a:off x="497926" y="1844824"/>
              <a:ext cx="1665156" cy="529031"/>
            </a:xfrm>
            <a:prstGeom prst="rect">
              <a:avLst/>
            </a:prstGeom>
            <a:solidFill>
              <a:srgbClr val="FFFFFF"/>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6" name="Rectangle 75"/>
            <p:cNvSpPr/>
            <p:nvPr/>
          </p:nvSpPr>
          <p:spPr>
            <a:xfrm>
              <a:off x="650326" y="1886529"/>
              <a:ext cx="1430934" cy="4153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22593" y="4938627"/>
            <a:ext cx="1318117" cy="310877"/>
          </a:xfrm>
          <a:prstGeom prst="rect">
            <a:avLst/>
          </a:prstGeom>
        </p:spPr>
      </p:pic>
      <p:pic>
        <p:nvPicPr>
          <p:cNvPr id="9" name="Picture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21195" y="4848129"/>
            <a:ext cx="695651" cy="548869"/>
          </a:xfrm>
          <a:prstGeom prst="rect">
            <a:avLst/>
          </a:prstGeom>
        </p:spPr>
      </p:pic>
      <p:pic>
        <p:nvPicPr>
          <p:cNvPr id="1026" name="Picture 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022807" y="3403189"/>
            <a:ext cx="1330523" cy="584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7204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t>
            </a:r>
            <a:r>
              <a:rPr lang="en-US" dirty="0"/>
              <a:t>Architecture – Development Tools</a:t>
            </a:r>
            <a:endParaRPr lang="en-GB" dirty="0"/>
          </a:p>
        </p:txBody>
      </p:sp>
      <p:grpSp>
        <p:nvGrpSpPr>
          <p:cNvPr id="107" name="Group 106"/>
          <p:cNvGrpSpPr/>
          <p:nvPr/>
        </p:nvGrpSpPr>
        <p:grpSpPr>
          <a:xfrm>
            <a:off x="497926" y="1808820"/>
            <a:ext cx="1665156" cy="529031"/>
            <a:chOff x="2901222" y="6176570"/>
            <a:chExt cx="1665156" cy="529031"/>
          </a:xfrm>
        </p:grpSpPr>
        <p:pic>
          <p:nvPicPr>
            <p:cNvPr id="108" name="Picture 4" descr="http://t0.gstatic.com/images?q=tbn:ANd9GcTFOfnYV9j_kCtQXgEZYx1_0aEDMVRX0Gvdw3V9q5PwlM-Ehntm"/>
            <p:cNvPicPr>
              <a:picLocks noChangeAspect="1" noChangeArrowheads="1"/>
            </p:cNvPicPr>
            <p:nvPr/>
          </p:nvPicPr>
          <p:blipFill rotWithShape="1">
            <a:blip r:embed="rId3">
              <a:extLst>
                <a:ext uri="{28A0092B-C50C-407E-A947-70E740481C1C}">
                  <a14:useLocalDpi xmlns:a14="http://schemas.microsoft.com/office/drawing/2010/main" val="0"/>
                </a:ext>
              </a:extLst>
            </a:blip>
            <a:srcRect t="8516" r="4068" b="8341"/>
            <a:stretch/>
          </p:blipFill>
          <p:spPr bwMode="auto">
            <a:xfrm>
              <a:off x="2901222" y="6176570"/>
              <a:ext cx="1665156" cy="529031"/>
            </a:xfrm>
            <a:prstGeom prst="rect">
              <a:avLst/>
            </a:prstGeom>
            <a:solidFill>
              <a:srgbClr val="FFFFFF"/>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9" name="Rectangle 108"/>
            <p:cNvSpPr/>
            <p:nvPr/>
          </p:nvSpPr>
          <p:spPr>
            <a:xfrm>
              <a:off x="3053622" y="6248400"/>
              <a:ext cx="1430934" cy="4153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10" name="Group 109"/>
          <p:cNvGrpSpPr/>
          <p:nvPr/>
        </p:nvGrpSpPr>
        <p:grpSpPr>
          <a:xfrm>
            <a:off x="3331685" y="1869128"/>
            <a:ext cx="903156" cy="415318"/>
            <a:chOff x="3581400" y="6248400"/>
            <a:chExt cx="903156" cy="415318"/>
          </a:xfrm>
        </p:grpSpPr>
        <p:sp>
          <p:nvSpPr>
            <p:cNvPr id="111" name="Rectangle 110"/>
            <p:cNvSpPr/>
            <p:nvPr/>
          </p:nvSpPr>
          <p:spPr>
            <a:xfrm>
              <a:off x="3651978" y="6248400"/>
              <a:ext cx="832578" cy="4153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2" name="TextBox 111"/>
            <p:cNvSpPr txBox="1"/>
            <p:nvPr/>
          </p:nvSpPr>
          <p:spPr>
            <a:xfrm>
              <a:off x="3581400" y="6259922"/>
              <a:ext cx="184731" cy="400110"/>
            </a:xfrm>
            <a:prstGeom prst="rect">
              <a:avLst/>
            </a:prstGeom>
            <a:noFill/>
          </p:spPr>
          <p:txBody>
            <a:bodyPr wrap="none" rtlCol="0">
              <a:spAutoFit/>
            </a:bodyPr>
            <a:lstStyle/>
            <a:p>
              <a:endParaRPr lang="en-GB" sz="2000" dirty="0">
                <a:solidFill>
                  <a:srgbClr val="006600"/>
                </a:solidFill>
                <a:latin typeface="Berlin Sans FB Demi" pitchFamily="34" charset="0"/>
                <a:cs typeface="Courier New" pitchFamily="49" charset="0"/>
              </a:endParaRPr>
            </a:p>
          </p:txBody>
        </p:sp>
      </p:grpSp>
      <p:grpSp>
        <p:nvGrpSpPr>
          <p:cNvPr id="113" name="Group 112"/>
          <p:cNvGrpSpPr/>
          <p:nvPr/>
        </p:nvGrpSpPr>
        <p:grpSpPr>
          <a:xfrm>
            <a:off x="4773430" y="1806972"/>
            <a:ext cx="1665156" cy="529031"/>
            <a:chOff x="2901222" y="6176570"/>
            <a:chExt cx="1665156" cy="529031"/>
          </a:xfrm>
        </p:grpSpPr>
        <p:pic>
          <p:nvPicPr>
            <p:cNvPr id="114" name="Picture 4" descr="http://t0.gstatic.com/images?q=tbn:ANd9GcTFOfnYV9j_kCtQXgEZYx1_0aEDMVRX0Gvdw3V9q5PwlM-Ehntm"/>
            <p:cNvPicPr>
              <a:picLocks noChangeAspect="1" noChangeArrowheads="1"/>
            </p:cNvPicPr>
            <p:nvPr/>
          </p:nvPicPr>
          <p:blipFill rotWithShape="1">
            <a:blip r:embed="rId3">
              <a:extLst>
                <a:ext uri="{28A0092B-C50C-407E-A947-70E740481C1C}">
                  <a14:useLocalDpi xmlns:a14="http://schemas.microsoft.com/office/drawing/2010/main" val="0"/>
                </a:ext>
              </a:extLst>
            </a:blip>
            <a:srcRect t="8516" r="4068" b="8341"/>
            <a:stretch/>
          </p:blipFill>
          <p:spPr bwMode="auto">
            <a:xfrm>
              <a:off x="2901222" y="6176570"/>
              <a:ext cx="1665156" cy="5290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15" name="Rectangle 114"/>
            <p:cNvSpPr/>
            <p:nvPr/>
          </p:nvSpPr>
          <p:spPr>
            <a:xfrm>
              <a:off x="2994407" y="6248400"/>
              <a:ext cx="1490149" cy="4153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16" name="Group 115"/>
          <p:cNvGrpSpPr/>
          <p:nvPr/>
        </p:nvGrpSpPr>
        <p:grpSpPr>
          <a:xfrm>
            <a:off x="6969674" y="1799186"/>
            <a:ext cx="1665156" cy="529031"/>
            <a:chOff x="2901222" y="6176570"/>
            <a:chExt cx="1665156" cy="529031"/>
          </a:xfrm>
        </p:grpSpPr>
        <p:pic>
          <p:nvPicPr>
            <p:cNvPr id="117" name="Picture 4" descr="http://t0.gstatic.com/images?q=tbn:ANd9GcTFOfnYV9j_kCtQXgEZYx1_0aEDMVRX0Gvdw3V9q5PwlM-Ehntm"/>
            <p:cNvPicPr>
              <a:picLocks noChangeAspect="1" noChangeArrowheads="1"/>
            </p:cNvPicPr>
            <p:nvPr/>
          </p:nvPicPr>
          <p:blipFill rotWithShape="1">
            <a:blip r:embed="rId3">
              <a:extLst>
                <a:ext uri="{28A0092B-C50C-407E-A947-70E740481C1C}">
                  <a14:useLocalDpi xmlns:a14="http://schemas.microsoft.com/office/drawing/2010/main" val="0"/>
                </a:ext>
              </a:extLst>
            </a:blip>
            <a:srcRect t="8516" r="4068" b="8341"/>
            <a:stretch/>
          </p:blipFill>
          <p:spPr bwMode="auto">
            <a:xfrm>
              <a:off x="2901222" y="6176570"/>
              <a:ext cx="1665156" cy="5290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18" name="Rectangle 117"/>
            <p:cNvSpPr/>
            <p:nvPr/>
          </p:nvSpPr>
          <p:spPr>
            <a:xfrm>
              <a:off x="3042378" y="6248400"/>
              <a:ext cx="1442178" cy="4153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19" name="Picture 6" descr="http://media.xircles.codehaus.org/_projects/sonar/_logos/larg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11932" y="1793479"/>
            <a:ext cx="1016384" cy="555401"/>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1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319" y="1794817"/>
            <a:ext cx="1528311" cy="491517"/>
          </a:xfrm>
          <a:prstGeom prst="rect">
            <a:avLst/>
          </a:prstGeom>
        </p:spPr>
      </p:pic>
      <p:sp>
        <p:nvSpPr>
          <p:cNvPr id="121" name="Rectangle 120"/>
          <p:cNvSpPr/>
          <p:nvPr/>
        </p:nvSpPr>
        <p:spPr>
          <a:xfrm>
            <a:off x="547191" y="2461270"/>
            <a:ext cx="1552028" cy="253916"/>
          </a:xfrm>
          <a:prstGeom prst="rect">
            <a:avLst/>
          </a:prstGeom>
        </p:spPr>
        <p:txBody>
          <a:bodyPr wrap="none">
            <a:spAutoFit/>
          </a:bodyPr>
          <a:lstStyle/>
          <a:p>
            <a:pPr algn="ctr"/>
            <a:r>
              <a:rPr lang="en-GB" sz="1050" dirty="0">
                <a:solidFill>
                  <a:schemeClr val="tx1">
                    <a:lumMod val="65000"/>
                    <a:lumOff val="35000"/>
                  </a:schemeClr>
                </a:solidFill>
                <a:latin typeface="Segoe UI" pitchFamily="34" charset="0"/>
                <a:ea typeface="Segoe UI" pitchFamily="34" charset="0"/>
                <a:cs typeface="Segoe UI" pitchFamily="34" charset="0"/>
              </a:rPr>
              <a:t>Code Store Repository </a:t>
            </a:r>
            <a:endParaRPr lang="en-GB" sz="1050" dirty="0"/>
          </a:p>
        </p:txBody>
      </p:sp>
      <p:sp>
        <p:nvSpPr>
          <p:cNvPr id="122" name="Rectangle 121"/>
          <p:cNvSpPr/>
          <p:nvPr/>
        </p:nvSpPr>
        <p:spPr>
          <a:xfrm>
            <a:off x="2627784" y="2441155"/>
            <a:ext cx="1650983" cy="253916"/>
          </a:xfrm>
          <a:prstGeom prst="rect">
            <a:avLst/>
          </a:prstGeom>
        </p:spPr>
        <p:txBody>
          <a:bodyPr wrap="square">
            <a:spAutoFit/>
          </a:bodyPr>
          <a:lstStyle/>
          <a:p>
            <a:pPr marL="36000" algn="ctr"/>
            <a:r>
              <a:rPr lang="en-GB" sz="1050" dirty="0" smtClean="0">
                <a:solidFill>
                  <a:schemeClr val="tx1">
                    <a:lumMod val="65000"/>
                    <a:lumOff val="35000"/>
                  </a:schemeClr>
                </a:solidFill>
                <a:latin typeface="Segoe UI" pitchFamily="34" charset="0"/>
                <a:ea typeface="Segoe UI" pitchFamily="34" charset="0"/>
                <a:cs typeface="Segoe UI" pitchFamily="34" charset="0"/>
              </a:rPr>
              <a:t>Database Deployments</a:t>
            </a:r>
            <a:endParaRPr lang="en-GB" sz="1050" dirty="0">
              <a:solidFill>
                <a:schemeClr val="tx1">
                  <a:lumMod val="65000"/>
                  <a:lumOff val="35000"/>
                </a:schemeClr>
              </a:solidFill>
              <a:latin typeface="Segoe UI" pitchFamily="34" charset="0"/>
              <a:ea typeface="Segoe UI" pitchFamily="34" charset="0"/>
              <a:cs typeface="Segoe UI" pitchFamily="34" charset="0"/>
            </a:endParaRPr>
          </a:p>
        </p:txBody>
      </p:sp>
      <p:sp>
        <p:nvSpPr>
          <p:cNvPr id="123" name="Rectangle 122"/>
          <p:cNvSpPr/>
          <p:nvPr/>
        </p:nvSpPr>
        <p:spPr>
          <a:xfrm>
            <a:off x="4787603" y="2420888"/>
            <a:ext cx="1650983" cy="253916"/>
          </a:xfrm>
          <a:prstGeom prst="rect">
            <a:avLst/>
          </a:prstGeom>
        </p:spPr>
        <p:txBody>
          <a:bodyPr wrap="square">
            <a:spAutoFit/>
          </a:bodyPr>
          <a:lstStyle/>
          <a:p>
            <a:pPr marL="36000" algn="ctr"/>
            <a:r>
              <a:rPr lang="en-GB" sz="1050" dirty="0">
                <a:solidFill>
                  <a:schemeClr val="tx1">
                    <a:lumMod val="65000"/>
                    <a:lumOff val="35000"/>
                  </a:schemeClr>
                </a:solidFill>
                <a:latin typeface="Segoe UI" pitchFamily="34" charset="0"/>
                <a:ea typeface="Segoe UI" pitchFamily="34" charset="0"/>
                <a:cs typeface="Segoe UI" pitchFamily="34" charset="0"/>
              </a:rPr>
              <a:t>Code </a:t>
            </a:r>
            <a:r>
              <a:rPr lang="en-GB" sz="1050" dirty="0" smtClean="0">
                <a:solidFill>
                  <a:schemeClr val="tx1">
                    <a:lumMod val="65000"/>
                    <a:lumOff val="35000"/>
                  </a:schemeClr>
                </a:solidFill>
                <a:latin typeface="Segoe UI" pitchFamily="34" charset="0"/>
                <a:ea typeface="Segoe UI" pitchFamily="34" charset="0"/>
                <a:cs typeface="Segoe UI" pitchFamily="34" charset="0"/>
              </a:rPr>
              <a:t>Review Statistics</a:t>
            </a:r>
            <a:endParaRPr lang="en-GB" sz="1050" dirty="0">
              <a:solidFill>
                <a:schemeClr val="tx1">
                  <a:lumMod val="65000"/>
                  <a:lumOff val="35000"/>
                </a:schemeClr>
              </a:solidFill>
              <a:latin typeface="Segoe UI" pitchFamily="34" charset="0"/>
              <a:ea typeface="Segoe UI" pitchFamily="34" charset="0"/>
              <a:cs typeface="Segoe UI" pitchFamily="34" charset="0"/>
            </a:endParaRPr>
          </a:p>
        </p:txBody>
      </p:sp>
      <p:sp>
        <p:nvSpPr>
          <p:cNvPr id="124" name="Rectangle 123"/>
          <p:cNvSpPr/>
          <p:nvPr/>
        </p:nvSpPr>
        <p:spPr>
          <a:xfrm>
            <a:off x="6969674" y="2419000"/>
            <a:ext cx="1665155" cy="253916"/>
          </a:xfrm>
          <a:prstGeom prst="rect">
            <a:avLst/>
          </a:prstGeom>
        </p:spPr>
        <p:txBody>
          <a:bodyPr wrap="square">
            <a:spAutoFit/>
          </a:bodyPr>
          <a:lstStyle/>
          <a:p>
            <a:pPr marL="36000" algn="ctr"/>
            <a:r>
              <a:rPr lang="en-GB" sz="1050" dirty="0">
                <a:solidFill>
                  <a:schemeClr val="tx1">
                    <a:lumMod val="65000"/>
                    <a:lumOff val="35000"/>
                  </a:schemeClr>
                </a:solidFill>
                <a:latin typeface="Segoe UI" pitchFamily="34" charset="0"/>
                <a:ea typeface="Segoe UI" pitchFamily="34" charset="0"/>
                <a:cs typeface="Segoe UI" pitchFamily="34" charset="0"/>
              </a:rPr>
              <a:t>Build and </a:t>
            </a:r>
            <a:r>
              <a:rPr lang="en-GB" sz="1050" dirty="0" smtClean="0">
                <a:solidFill>
                  <a:schemeClr val="tx1">
                    <a:lumMod val="65000"/>
                    <a:lumOff val="35000"/>
                  </a:schemeClr>
                </a:solidFill>
                <a:latin typeface="Segoe UI" pitchFamily="34" charset="0"/>
                <a:ea typeface="Segoe UI" pitchFamily="34" charset="0"/>
                <a:cs typeface="Segoe UI" pitchFamily="34" charset="0"/>
              </a:rPr>
              <a:t>Deployments</a:t>
            </a:r>
            <a:endParaRPr lang="en-GB" sz="1050" dirty="0">
              <a:solidFill>
                <a:schemeClr val="tx1">
                  <a:lumMod val="65000"/>
                  <a:lumOff val="35000"/>
                </a:schemeClr>
              </a:solidFill>
              <a:latin typeface="Segoe UI" pitchFamily="34" charset="0"/>
              <a:ea typeface="Segoe UI" pitchFamily="34" charset="0"/>
              <a:cs typeface="Segoe UI" pitchFamily="34" charset="0"/>
            </a:endParaRPr>
          </a:p>
        </p:txBody>
      </p:sp>
      <p:cxnSp>
        <p:nvCxnSpPr>
          <p:cNvPr id="125" name="Straight Connector 124"/>
          <p:cNvCxnSpPr/>
          <p:nvPr/>
        </p:nvCxnSpPr>
        <p:spPr>
          <a:xfrm>
            <a:off x="647851" y="2825086"/>
            <a:ext cx="1339500" cy="0"/>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2814335" y="2888940"/>
            <a:ext cx="1339500" cy="0"/>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4952033" y="2890828"/>
            <a:ext cx="1339500" cy="0"/>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7147064" y="2890828"/>
            <a:ext cx="1339500" cy="0"/>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353910" y="3122962"/>
            <a:ext cx="1989192" cy="3631763"/>
          </a:xfrm>
          <a:prstGeom prst="rect">
            <a:avLst/>
          </a:prstGeom>
          <a:noFill/>
        </p:spPr>
        <p:txBody>
          <a:bodyPr wrap="square" rtlCol="0">
            <a:spAutoFit/>
          </a:bodyPr>
          <a:lstStyle/>
          <a:p>
            <a:pPr marL="180975" indent="-180975">
              <a:spcAft>
                <a:spcPts val="1200"/>
              </a:spcAft>
              <a:buFont typeface="Wingdings" pitchFamily="2" charset="2"/>
              <a:buChar char="§"/>
            </a:pPr>
            <a:r>
              <a:rPr lang="en-GB" sz="1000" dirty="0" smtClean="0">
                <a:solidFill>
                  <a:schemeClr val="tx1">
                    <a:lumMod val="65000"/>
                    <a:lumOff val="35000"/>
                  </a:schemeClr>
                </a:solidFill>
                <a:latin typeface="Segoe UI" pitchFamily="34" charset="0"/>
                <a:ea typeface="Segoe UI" pitchFamily="34" charset="0"/>
                <a:cs typeface="Segoe UI" pitchFamily="34" charset="0"/>
              </a:rPr>
              <a:t>Open source version control system</a:t>
            </a:r>
          </a:p>
          <a:p>
            <a:pPr marL="180975" indent="-180975">
              <a:spcAft>
                <a:spcPts val="1200"/>
              </a:spcAft>
              <a:buFont typeface="Wingdings" pitchFamily="2" charset="2"/>
              <a:buChar char="§"/>
            </a:pPr>
            <a:r>
              <a:rPr lang="en-GB" sz="1000" dirty="0" smtClean="0">
                <a:solidFill>
                  <a:schemeClr val="tx1">
                    <a:lumMod val="65000"/>
                    <a:lumOff val="35000"/>
                  </a:schemeClr>
                </a:solidFill>
                <a:latin typeface="Segoe UI" pitchFamily="34" charset="0"/>
                <a:ea typeface="Segoe UI" pitchFamily="34" charset="0"/>
                <a:cs typeface="Segoe UI" pitchFamily="34" charset="0"/>
              </a:rPr>
              <a:t>Atomic commits. One transaction to add/update/delete files</a:t>
            </a:r>
            <a:endParaRPr lang="en-GB" sz="1000" dirty="0">
              <a:solidFill>
                <a:schemeClr val="tx1">
                  <a:lumMod val="65000"/>
                  <a:lumOff val="35000"/>
                </a:schemeClr>
              </a:solidFill>
              <a:latin typeface="Segoe UI" pitchFamily="34" charset="0"/>
              <a:ea typeface="Segoe UI" pitchFamily="34" charset="0"/>
              <a:cs typeface="Segoe UI" pitchFamily="34" charset="0"/>
            </a:endParaRPr>
          </a:p>
          <a:p>
            <a:pPr marL="180975" indent="-180975">
              <a:spcAft>
                <a:spcPts val="1200"/>
              </a:spcAft>
              <a:buFont typeface="Wingdings" pitchFamily="2" charset="2"/>
              <a:buChar char="§"/>
            </a:pPr>
            <a:r>
              <a:rPr lang="en-GB" sz="1000" dirty="0" smtClean="0">
                <a:solidFill>
                  <a:schemeClr val="tx1">
                    <a:lumMod val="65000"/>
                    <a:lumOff val="35000"/>
                  </a:schemeClr>
                </a:solidFill>
                <a:latin typeface="Segoe UI" pitchFamily="34" charset="0"/>
                <a:ea typeface="Segoe UI" pitchFamily="34" charset="0"/>
                <a:cs typeface="Segoe UI" pitchFamily="34" charset="0"/>
              </a:rPr>
              <a:t>Promotes grouping related changes together in one commit to easily identify and revert</a:t>
            </a:r>
            <a:endParaRPr lang="pt-BR" sz="1000" dirty="0">
              <a:solidFill>
                <a:schemeClr val="tx1">
                  <a:lumMod val="65000"/>
                  <a:lumOff val="35000"/>
                </a:schemeClr>
              </a:solidFill>
              <a:latin typeface="Segoe UI" pitchFamily="34" charset="0"/>
              <a:ea typeface="Segoe UI" pitchFamily="34" charset="0"/>
              <a:cs typeface="Segoe UI" pitchFamily="34" charset="0"/>
            </a:endParaRPr>
          </a:p>
          <a:p>
            <a:pPr marL="180975" indent="-180975">
              <a:spcAft>
                <a:spcPts val="1200"/>
              </a:spcAft>
              <a:buFont typeface="Wingdings" pitchFamily="2" charset="2"/>
              <a:buChar char="§"/>
            </a:pPr>
            <a:r>
              <a:rPr lang="en-GB" sz="1000" dirty="0" smtClean="0">
                <a:solidFill>
                  <a:schemeClr val="tx1">
                    <a:lumMod val="65000"/>
                    <a:lumOff val="35000"/>
                  </a:schemeClr>
                </a:solidFill>
                <a:latin typeface="Segoe UI" pitchFamily="34" charset="0"/>
                <a:ea typeface="Segoe UI" pitchFamily="34" charset="0"/>
                <a:cs typeface="Segoe UI" pitchFamily="34" charset="0"/>
              </a:rPr>
              <a:t>Integrates with multiple platforms including Windows Explorer via Tortoise and leading IDEs (Eclipse, </a:t>
            </a:r>
            <a:r>
              <a:rPr lang="en-GB" sz="1000" dirty="0" err="1" smtClean="0">
                <a:solidFill>
                  <a:schemeClr val="tx1">
                    <a:lumMod val="65000"/>
                    <a:lumOff val="35000"/>
                  </a:schemeClr>
                </a:solidFill>
                <a:latin typeface="Segoe UI" pitchFamily="34" charset="0"/>
                <a:ea typeface="Segoe UI" pitchFamily="34" charset="0"/>
                <a:cs typeface="Segoe UI" pitchFamily="34" charset="0"/>
              </a:rPr>
              <a:t>IntelliJ</a:t>
            </a:r>
            <a:r>
              <a:rPr lang="en-GB" sz="1000" dirty="0" smtClean="0">
                <a:solidFill>
                  <a:schemeClr val="tx1">
                    <a:lumMod val="65000"/>
                    <a:lumOff val="35000"/>
                  </a:schemeClr>
                </a:solidFill>
                <a:latin typeface="Segoe UI" pitchFamily="34" charset="0"/>
                <a:ea typeface="Segoe UI" pitchFamily="34" charset="0"/>
                <a:cs typeface="Segoe UI" pitchFamily="34" charset="0"/>
              </a:rPr>
              <a:t>)</a:t>
            </a:r>
            <a:endParaRPr lang="en-GB" sz="1000" dirty="0">
              <a:solidFill>
                <a:schemeClr val="tx1">
                  <a:lumMod val="65000"/>
                  <a:lumOff val="35000"/>
                </a:schemeClr>
              </a:solidFill>
              <a:latin typeface="Segoe UI" pitchFamily="34" charset="0"/>
              <a:ea typeface="Segoe UI" pitchFamily="34" charset="0"/>
              <a:cs typeface="Segoe UI" pitchFamily="34" charset="0"/>
            </a:endParaRPr>
          </a:p>
          <a:p>
            <a:pPr marL="180975" indent="-180975">
              <a:spcAft>
                <a:spcPts val="1200"/>
              </a:spcAft>
              <a:buFont typeface="Wingdings" pitchFamily="2" charset="2"/>
              <a:buChar char="§"/>
            </a:pPr>
            <a:r>
              <a:rPr lang="en-GB" sz="1000" dirty="0" smtClean="0">
                <a:solidFill>
                  <a:schemeClr val="tx1">
                    <a:lumMod val="65000"/>
                    <a:lumOff val="35000"/>
                  </a:schemeClr>
                </a:solidFill>
                <a:latin typeface="Segoe UI" pitchFamily="34" charset="0"/>
                <a:ea typeface="Segoe UI" pitchFamily="34" charset="0"/>
                <a:cs typeface="Segoe UI" pitchFamily="34" charset="0"/>
              </a:rPr>
              <a:t>Fast and flexible update/commits. All tasks can be done from any level easily (updates, commits, merges, reverts, </a:t>
            </a:r>
            <a:r>
              <a:rPr lang="en-GB" sz="1000" dirty="0" err="1" smtClean="0">
                <a:solidFill>
                  <a:schemeClr val="tx1">
                    <a:lumMod val="65000"/>
                    <a:lumOff val="35000"/>
                  </a:schemeClr>
                </a:solidFill>
                <a:latin typeface="Segoe UI" pitchFamily="34" charset="0"/>
                <a:ea typeface="Segoe UI" pitchFamily="34" charset="0"/>
                <a:cs typeface="Segoe UI" pitchFamily="34" charset="0"/>
              </a:rPr>
              <a:t>etc</a:t>
            </a:r>
            <a:r>
              <a:rPr lang="en-GB" sz="1000" dirty="0" smtClean="0">
                <a:solidFill>
                  <a:schemeClr val="tx1">
                    <a:lumMod val="65000"/>
                    <a:lumOff val="35000"/>
                  </a:schemeClr>
                </a:solidFill>
                <a:latin typeface="Segoe UI" pitchFamily="34" charset="0"/>
                <a:ea typeface="Segoe UI" pitchFamily="34" charset="0"/>
                <a:cs typeface="Segoe UI" pitchFamily="34" charset="0"/>
              </a:rPr>
              <a:t>)</a:t>
            </a:r>
            <a:endParaRPr lang="en-GB" sz="1000" dirty="0">
              <a:solidFill>
                <a:schemeClr val="tx1">
                  <a:lumMod val="65000"/>
                  <a:lumOff val="35000"/>
                </a:schemeClr>
              </a:solidFill>
              <a:latin typeface="Segoe UI" pitchFamily="34" charset="0"/>
              <a:ea typeface="Segoe UI" pitchFamily="34" charset="0"/>
              <a:cs typeface="Segoe UI" pitchFamily="34" charset="0"/>
            </a:endParaRPr>
          </a:p>
        </p:txBody>
      </p:sp>
      <p:sp>
        <p:nvSpPr>
          <p:cNvPr id="130" name="TextBox 129"/>
          <p:cNvSpPr txBox="1"/>
          <p:nvPr/>
        </p:nvSpPr>
        <p:spPr>
          <a:xfrm>
            <a:off x="2483768" y="3068960"/>
            <a:ext cx="1938608" cy="2554545"/>
          </a:xfrm>
          <a:prstGeom prst="rect">
            <a:avLst/>
          </a:prstGeom>
          <a:noFill/>
        </p:spPr>
        <p:txBody>
          <a:bodyPr wrap="square" rtlCol="0">
            <a:spAutoFit/>
          </a:bodyPr>
          <a:lstStyle>
            <a:defPPr>
              <a:defRPr lang="en-US"/>
            </a:defPPr>
            <a:lvl1pPr>
              <a:defRPr sz="1000">
                <a:solidFill>
                  <a:schemeClr val="tx1">
                    <a:lumMod val="65000"/>
                    <a:lumOff val="35000"/>
                  </a:schemeClr>
                </a:solidFill>
                <a:latin typeface="Segoe UI" pitchFamily="34" charset="0"/>
                <a:ea typeface="Segoe UI" pitchFamily="34" charset="0"/>
                <a:cs typeface="Segoe UI" pitchFamily="34" charset="0"/>
              </a:defRPr>
            </a:lvl1pPr>
            <a:lvl3pPr marL="361950" lvl="2" indent="-180975">
              <a:spcAft>
                <a:spcPts val="1200"/>
              </a:spcAft>
              <a:buFont typeface="Wingdings" pitchFamily="2" charset="2"/>
              <a:buChar char="§"/>
              <a:defRPr sz="1000">
                <a:solidFill>
                  <a:schemeClr val="tx1">
                    <a:lumMod val="65000"/>
                    <a:lumOff val="35000"/>
                  </a:schemeClr>
                </a:solidFill>
                <a:latin typeface="Segoe UI" pitchFamily="34" charset="0"/>
                <a:ea typeface="Segoe UI" pitchFamily="34" charset="0"/>
                <a:cs typeface="Segoe UI" pitchFamily="34" charset="0"/>
              </a:defRPr>
            </a:lvl3pPr>
          </a:lstStyle>
          <a:p>
            <a:pPr marL="171450" indent="-180975">
              <a:spcAft>
                <a:spcPts val="1200"/>
              </a:spcAft>
              <a:buFont typeface="Wingdings" pitchFamily="2" charset="2"/>
              <a:buChar char="§"/>
            </a:pPr>
            <a:r>
              <a:rPr lang="en-GB" dirty="0" smtClean="0"/>
              <a:t>Lightweight Database Migration tool which integrates with version control</a:t>
            </a:r>
            <a:endParaRPr lang="en-GB" dirty="0"/>
          </a:p>
          <a:p>
            <a:pPr marL="171450" indent="-180975">
              <a:spcAft>
                <a:spcPts val="1200"/>
              </a:spcAft>
              <a:buFont typeface="Wingdings" pitchFamily="2" charset="2"/>
              <a:buChar char="§"/>
            </a:pPr>
            <a:r>
              <a:rPr lang="en-GB" dirty="0" smtClean="0"/>
              <a:t>Supports common DBMS including Oracle, </a:t>
            </a:r>
            <a:r>
              <a:rPr lang="en-GB" dirty="0" err="1" smtClean="0"/>
              <a:t>SQLServer</a:t>
            </a:r>
            <a:r>
              <a:rPr lang="en-GB" dirty="0" smtClean="0"/>
              <a:t>, MySQL, DB2 and </a:t>
            </a:r>
            <a:r>
              <a:rPr lang="en-GB" dirty="0" err="1" smtClean="0"/>
              <a:t>PostgreSQL</a:t>
            </a:r>
            <a:endParaRPr lang="en-GB" dirty="0"/>
          </a:p>
          <a:p>
            <a:pPr marL="171450" indent="-180975">
              <a:spcAft>
                <a:spcPts val="1200"/>
              </a:spcAft>
              <a:buFont typeface="Wingdings" pitchFamily="2" charset="2"/>
              <a:buChar char="§"/>
            </a:pPr>
            <a:r>
              <a:rPr lang="en-GB" dirty="0" smtClean="0"/>
              <a:t>Easy to configure and administer</a:t>
            </a:r>
            <a:endParaRPr lang="en-GB" dirty="0"/>
          </a:p>
          <a:p>
            <a:pPr marL="171450" indent="-180975">
              <a:spcAft>
                <a:spcPts val="1200"/>
              </a:spcAft>
              <a:buFont typeface="Wingdings" pitchFamily="2" charset="2"/>
              <a:buChar char="§"/>
            </a:pPr>
            <a:r>
              <a:rPr lang="en-GB" dirty="0" smtClean="0"/>
              <a:t>Execution through Command-line, Ant or Maven</a:t>
            </a:r>
            <a:endParaRPr lang="en-GB" dirty="0"/>
          </a:p>
        </p:txBody>
      </p:sp>
      <p:sp>
        <p:nvSpPr>
          <p:cNvPr id="131" name="TextBox 130"/>
          <p:cNvSpPr txBox="1"/>
          <p:nvPr/>
        </p:nvSpPr>
        <p:spPr>
          <a:xfrm>
            <a:off x="4710394" y="2996952"/>
            <a:ext cx="1800200" cy="3016210"/>
          </a:xfrm>
          <a:prstGeom prst="rect">
            <a:avLst/>
          </a:prstGeom>
          <a:noFill/>
        </p:spPr>
        <p:txBody>
          <a:bodyPr wrap="square" rtlCol="0">
            <a:spAutoFit/>
          </a:bodyPr>
          <a:lstStyle>
            <a:defPPr>
              <a:defRPr lang="en-US"/>
            </a:defPPr>
            <a:lvl1pPr>
              <a:defRPr sz="1000">
                <a:solidFill>
                  <a:schemeClr val="tx1">
                    <a:lumMod val="65000"/>
                    <a:lumOff val="35000"/>
                  </a:schemeClr>
                </a:solidFill>
                <a:latin typeface="Segoe UI" pitchFamily="34" charset="0"/>
                <a:ea typeface="Segoe UI" pitchFamily="34" charset="0"/>
                <a:cs typeface="Segoe UI" pitchFamily="34" charset="0"/>
              </a:defRPr>
            </a:lvl1pPr>
            <a:lvl3pPr marL="742950" lvl="2" indent="-285750">
              <a:spcAft>
                <a:spcPts val="1200"/>
              </a:spcAft>
              <a:buFont typeface="Wingdings" pitchFamily="2" charset="2"/>
              <a:buChar char="§"/>
              <a:defRPr sz="1000">
                <a:solidFill>
                  <a:schemeClr val="tx1">
                    <a:lumMod val="65000"/>
                    <a:lumOff val="35000"/>
                  </a:schemeClr>
                </a:solidFill>
                <a:latin typeface="Segoe UI" pitchFamily="34" charset="0"/>
                <a:ea typeface="Segoe UI" pitchFamily="34" charset="0"/>
                <a:cs typeface="Segoe UI" pitchFamily="34" charset="0"/>
              </a:defRPr>
            </a:lvl3pPr>
          </a:lstStyle>
          <a:p>
            <a:pPr marL="171450" indent="-180975">
              <a:spcAft>
                <a:spcPts val="1200"/>
              </a:spcAft>
              <a:buFont typeface="Wingdings" pitchFamily="2" charset="2"/>
              <a:buChar char="§"/>
            </a:pPr>
            <a:r>
              <a:rPr lang="en-GB" dirty="0"/>
              <a:t>Code Review Management</a:t>
            </a:r>
          </a:p>
          <a:p>
            <a:pPr marL="171450" lvl="1" indent="-180975">
              <a:spcAft>
                <a:spcPts val="1200"/>
              </a:spcAft>
              <a:buFont typeface="Wingdings" pitchFamily="2" charset="2"/>
              <a:buChar char="§"/>
            </a:pPr>
            <a:r>
              <a:rPr lang="en-GB" sz="1000" dirty="0">
                <a:solidFill>
                  <a:schemeClr val="tx1">
                    <a:lumMod val="65000"/>
                    <a:lumOff val="35000"/>
                  </a:schemeClr>
                </a:solidFill>
                <a:latin typeface="Segoe UI" pitchFamily="34" charset="0"/>
                <a:ea typeface="Segoe UI" pitchFamily="34" charset="0"/>
                <a:cs typeface="Segoe UI" pitchFamily="34" charset="0"/>
              </a:rPr>
              <a:t>Sonar reports on quality and high level metrics</a:t>
            </a:r>
          </a:p>
          <a:p>
            <a:pPr marL="171450" indent="-180975">
              <a:spcAft>
                <a:spcPts val="1200"/>
              </a:spcAft>
              <a:buFont typeface="Wingdings" pitchFamily="2" charset="2"/>
              <a:buChar char="§"/>
            </a:pPr>
            <a:r>
              <a:rPr lang="en-GB" dirty="0"/>
              <a:t>Reads and Analyses code for high-level overview</a:t>
            </a:r>
          </a:p>
          <a:p>
            <a:pPr marL="171450" indent="-180975">
              <a:spcAft>
                <a:spcPts val="1200"/>
              </a:spcAft>
              <a:buFont typeface="Wingdings" pitchFamily="2" charset="2"/>
              <a:buChar char="§"/>
            </a:pPr>
            <a:r>
              <a:rPr lang="en-GB" dirty="0"/>
              <a:t>Supports over 10 languages </a:t>
            </a:r>
          </a:p>
          <a:p>
            <a:pPr marL="171450" indent="-180975">
              <a:spcAft>
                <a:spcPts val="1200"/>
              </a:spcAft>
              <a:buFont typeface="Wingdings" pitchFamily="2" charset="2"/>
              <a:buChar char="§"/>
            </a:pPr>
            <a:r>
              <a:rPr lang="en-GB" dirty="0"/>
              <a:t>Dashboard based Web UI</a:t>
            </a:r>
          </a:p>
          <a:p>
            <a:pPr marL="171450" indent="-180975">
              <a:spcAft>
                <a:spcPts val="1200"/>
              </a:spcAft>
              <a:buFont typeface="Wingdings" pitchFamily="2" charset="2"/>
              <a:buChar char="§"/>
            </a:pPr>
            <a:r>
              <a:rPr lang="en-GB" dirty="0"/>
              <a:t>Permissions by projects/role</a:t>
            </a:r>
          </a:p>
          <a:p>
            <a:pPr marL="171450" indent="-180975">
              <a:spcAft>
                <a:spcPts val="1200"/>
              </a:spcAft>
              <a:buFont typeface="Wingdings" pitchFamily="2" charset="2"/>
              <a:buChar char="§"/>
            </a:pPr>
            <a:r>
              <a:rPr lang="en-GB" dirty="0"/>
              <a:t>Vast amount of Plugins for extensibility</a:t>
            </a:r>
          </a:p>
        </p:txBody>
      </p:sp>
      <p:sp>
        <p:nvSpPr>
          <p:cNvPr id="132" name="TextBox 131"/>
          <p:cNvSpPr txBox="1"/>
          <p:nvPr/>
        </p:nvSpPr>
        <p:spPr>
          <a:xfrm>
            <a:off x="6726618" y="2975461"/>
            <a:ext cx="2086695" cy="3477875"/>
          </a:xfrm>
          <a:prstGeom prst="rect">
            <a:avLst/>
          </a:prstGeom>
          <a:noFill/>
        </p:spPr>
        <p:txBody>
          <a:bodyPr wrap="square" rtlCol="0">
            <a:spAutoFit/>
          </a:bodyPr>
          <a:lstStyle/>
          <a:p>
            <a:pPr marL="285750" indent="-285750">
              <a:spcAft>
                <a:spcPts val="1200"/>
              </a:spcAft>
              <a:buFont typeface="Wingdings" pitchFamily="2" charset="2"/>
              <a:buChar char="§"/>
            </a:pPr>
            <a:r>
              <a:rPr lang="en-GB" sz="1000" dirty="0" smtClean="0">
                <a:solidFill>
                  <a:schemeClr val="tx1">
                    <a:lumMod val="65000"/>
                    <a:lumOff val="35000"/>
                  </a:schemeClr>
                </a:solidFill>
                <a:latin typeface="Segoe UI" pitchFamily="34" charset="0"/>
                <a:ea typeface="Segoe UI" pitchFamily="34" charset="0"/>
                <a:cs typeface="Segoe UI" pitchFamily="34" charset="0"/>
              </a:rPr>
              <a:t>Jenkins </a:t>
            </a:r>
            <a:r>
              <a:rPr lang="en-GB" sz="1000" dirty="0">
                <a:solidFill>
                  <a:schemeClr val="tx1">
                    <a:lumMod val="65000"/>
                    <a:lumOff val="35000"/>
                  </a:schemeClr>
                </a:solidFill>
                <a:latin typeface="Segoe UI" pitchFamily="34" charset="0"/>
                <a:ea typeface="Segoe UI" pitchFamily="34" charset="0"/>
                <a:cs typeface="Segoe UI" pitchFamily="34" charset="0"/>
              </a:rPr>
              <a:t>is an open source continuous integration tool </a:t>
            </a:r>
          </a:p>
          <a:p>
            <a:pPr marL="285750" indent="-285750">
              <a:spcAft>
                <a:spcPts val="1200"/>
              </a:spcAft>
              <a:buFont typeface="Wingdings" pitchFamily="2" charset="2"/>
              <a:buChar char="§"/>
            </a:pPr>
            <a:r>
              <a:rPr lang="en-GB" sz="1000" dirty="0" smtClean="0">
                <a:solidFill>
                  <a:schemeClr val="tx1">
                    <a:lumMod val="65000"/>
                    <a:lumOff val="35000"/>
                  </a:schemeClr>
                </a:solidFill>
                <a:latin typeface="Segoe UI" pitchFamily="34" charset="0"/>
                <a:ea typeface="Segoe UI" pitchFamily="34" charset="0"/>
                <a:cs typeface="Segoe UI" pitchFamily="34" charset="0"/>
              </a:rPr>
              <a:t>Build/Test </a:t>
            </a:r>
            <a:r>
              <a:rPr lang="en-GB" sz="1000" dirty="0">
                <a:solidFill>
                  <a:schemeClr val="tx1">
                    <a:lumMod val="65000"/>
                    <a:lumOff val="35000"/>
                  </a:schemeClr>
                </a:solidFill>
                <a:latin typeface="Segoe UI" pitchFamily="34" charset="0"/>
                <a:ea typeface="Segoe UI" pitchFamily="34" charset="0"/>
                <a:cs typeface="Segoe UI" pitchFamily="34" charset="0"/>
              </a:rPr>
              <a:t>software projects continuously</a:t>
            </a:r>
          </a:p>
          <a:p>
            <a:pPr marL="285750" indent="-285750">
              <a:spcAft>
                <a:spcPts val="1200"/>
              </a:spcAft>
              <a:buFont typeface="Wingdings" pitchFamily="2" charset="2"/>
              <a:buChar char="§"/>
            </a:pPr>
            <a:r>
              <a:rPr lang="en-GB" sz="1000" dirty="0">
                <a:solidFill>
                  <a:schemeClr val="tx1">
                    <a:lumMod val="65000"/>
                    <a:lumOff val="35000"/>
                  </a:schemeClr>
                </a:solidFill>
                <a:latin typeface="Segoe UI" pitchFamily="34" charset="0"/>
                <a:ea typeface="Segoe UI" pitchFamily="34" charset="0"/>
                <a:cs typeface="Segoe UI" pitchFamily="34" charset="0"/>
              </a:rPr>
              <a:t>Build/Deploy Management</a:t>
            </a:r>
          </a:p>
          <a:p>
            <a:pPr marL="285750" indent="-285750">
              <a:spcAft>
                <a:spcPts val="1200"/>
              </a:spcAft>
              <a:buFont typeface="Wingdings" pitchFamily="2" charset="2"/>
              <a:buChar char="§"/>
            </a:pPr>
            <a:r>
              <a:rPr lang="en-GB" sz="1000" dirty="0">
                <a:solidFill>
                  <a:schemeClr val="tx1">
                    <a:lumMod val="65000"/>
                    <a:lumOff val="35000"/>
                  </a:schemeClr>
                </a:solidFill>
                <a:latin typeface="Segoe UI" pitchFamily="34" charset="0"/>
                <a:ea typeface="Segoe UI" pitchFamily="34" charset="0"/>
                <a:cs typeface="Segoe UI" pitchFamily="34" charset="0"/>
              </a:rPr>
              <a:t>Extendable through plug-ins (Git/Gerrit/Sonar)</a:t>
            </a:r>
            <a:endParaRPr lang="pt-BR" sz="1000" dirty="0">
              <a:solidFill>
                <a:schemeClr val="tx1">
                  <a:lumMod val="65000"/>
                  <a:lumOff val="35000"/>
                </a:schemeClr>
              </a:solidFill>
              <a:latin typeface="Segoe UI" pitchFamily="34" charset="0"/>
              <a:ea typeface="Segoe UI" pitchFamily="34" charset="0"/>
              <a:cs typeface="Segoe UI" pitchFamily="34" charset="0"/>
            </a:endParaRPr>
          </a:p>
          <a:p>
            <a:pPr marL="285750" indent="-285750">
              <a:spcAft>
                <a:spcPts val="1200"/>
              </a:spcAft>
              <a:buFont typeface="Wingdings" pitchFamily="2" charset="2"/>
              <a:buChar char="§"/>
            </a:pPr>
            <a:r>
              <a:rPr lang="en-GB" sz="1000" dirty="0">
                <a:solidFill>
                  <a:schemeClr val="tx1">
                    <a:lumMod val="65000"/>
                    <a:lumOff val="35000"/>
                  </a:schemeClr>
                </a:solidFill>
                <a:latin typeface="Segoe UI" pitchFamily="34" charset="0"/>
                <a:ea typeface="Segoe UI" pitchFamily="34" charset="0"/>
                <a:cs typeface="Segoe UI" pitchFamily="34" charset="0"/>
              </a:rPr>
              <a:t>Monitor execution of externally-run jobs (</a:t>
            </a:r>
            <a:r>
              <a:rPr lang="en-GB" sz="1000" dirty="0" err="1">
                <a:solidFill>
                  <a:schemeClr val="tx1">
                    <a:lumMod val="65000"/>
                    <a:lumOff val="35000"/>
                  </a:schemeClr>
                </a:solidFill>
                <a:latin typeface="Segoe UI" pitchFamily="34" charset="0"/>
                <a:ea typeface="Segoe UI" pitchFamily="34" charset="0"/>
                <a:cs typeface="Segoe UI" pitchFamily="34" charset="0"/>
              </a:rPr>
              <a:t>cronjobs</a:t>
            </a:r>
            <a:r>
              <a:rPr lang="en-GB" sz="1000" dirty="0">
                <a:solidFill>
                  <a:schemeClr val="tx1">
                    <a:lumMod val="65000"/>
                    <a:lumOff val="35000"/>
                  </a:schemeClr>
                </a:solidFill>
                <a:latin typeface="Segoe UI" pitchFamily="34" charset="0"/>
                <a:ea typeface="Segoe UI" pitchFamily="34" charset="0"/>
                <a:cs typeface="Segoe UI" pitchFamily="34" charset="0"/>
              </a:rPr>
              <a:t> etc.)</a:t>
            </a:r>
          </a:p>
          <a:p>
            <a:pPr marL="285750" indent="-285750">
              <a:spcAft>
                <a:spcPts val="1200"/>
              </a:spcAft>
              <a:buFont typeface="Wingdings" pitchFamily="2" charset="2"/>
              <a:buChar char="§"/>
            </a:pPr>
            <a:r>
              <a:rPr lang="en-GB" sz="1000" dirty="0">
                <a:solidFill>
                  <a:schemeClr val="tx1">
                    <a:lumMod val="65000"/>
                    <a:lumOff val="35000"/>
                  </a:schemeClr>
                </a:solidFill>
                <a:latin typeface="Segoe UI" pitchFamily="34" charset="0"/>
                <a:ea typeface="Segoe UI" pitchFamily="34" charset="0"/>
                <a:cs typeface="Segoe UI" pitchFamily="34" charset="0"/>
              </a:rPr>
              <a:t>Minimises build time compilation errors</a:t>
            </a:r>
          </a:p>
          <a:p>
            <a:pPr marL="285750" indent="-285750">
              <a:spcAft>
                <a:spcPts val="1200"/>
              </a:spcAft>
              <a:buFont typeface="Wingdings" pitchFamily="2" charset="2"/>
              <a:buChar char="§"/>
            </a:pPr>
            <a:r>
              <a:rPr lang="en-GB" sz="1000" dirty="0" smtClean="0">
                <a:solidFill>
                  <a:schemeClr val="tx1">
                    <a:lumMod val="65000"/>
                    <a:lumOff val="35000"/>
                  </a:schemeClr>
                </a:solidFill>
                <a:latin typeface="Segoe UI" pitchFamily="34" charset="0"/>
                <a:ea typeface="Segoe UI" pitchFamily="34" charset="0"/>
                <a:cs typeface="Segoe UI" pitchFamily="34" charset="0"/>
              </a:rPr>
              <a:t>LDAP </a:t>
            </a:r>
            <a:r>
              <a:rPr lang="en-GB" sz="1000" dirty="0">
                <a:solidFill>
                  <a:schemeClr val="tx1">
                    <a:lumMod val="65000"/>
                    <a:lumOff val="35000"/>
                  </a:schemeClr>
                </a:solidFill>
                <a:latin typeface="Segoe UI" pitchFamily="34" charset="0"/>
                <a:ea typeface="Segoe UI" pitchFamily="34" charset="0"/>
                <a:cs typeface="Segoe UI" pitchFamily="34" charset="0"/>
              </a:rPr>
              <a:t>authentication</a:t>
            </a:r>
          </a:p>
          <a:p>
            <a:pPr marL="285750" indent="-285750">
              <a:spcAft>
                <a:spcPts val="1200"/>
              </a:spcAft>
              <a:buFont typeface="Wingdings" pitchFamily="2" charset="2"/>
              <a:buChar char="§"/>
            </a:pPr>
            <a:r>
              <a:rPr lang="en-GB" sz="1000" dirty="0">
                <a:solidFill>
                  <a:schemeClr val="tx1">
                    <a:lumMod val="65000"/>
                    <a:lumOff val="35000"/>
                  </a:schemeClr>
                </a:solidFill>
                <a:latin typeface="Segoe UI" pitchFamily="34" charset="0"/>
                <a:ea typeface="Segoe UI" pitchFamily="34" charset="0"/>
                <a:cs typeface="Segoe UI" pitchFamily="34" charset="0"/>
              </a:rPr>
              <a:t>Web based UI</a:t>
            </a:r>
          </a:p>
        </p:txBody>
      </p:sp>
      <p:pic>
        <p:nvPicPr>
          <p:cNvPr id="13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2977" y="1829817"/>
            <a:ext cx="591058" cy="513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4" name="Group 133"/>
          <p:cNvGrpSpPr/>
          <p:nvPr/>
        </p:nvGrpSpPr>
        <p:grpSpPr>
          <a:xfrm>
            <a:off x="2736468" y="1819849"/>
            <a:ext cx="1665156" cy="529031"/>
            <a:chOff x="2901222" y="6176570"/>
            <a:chExt cx="1665156" cy="529031"/>
          </a:xfrm>
        </p:grpSpPr>
        <p:pic>
          <p:nvPicPr>
            <p:cNvPr id="135" name="Picture 4" descr="http://t0.gstatic.com/images?q=tbn:ANd9GcTFOfnYV9j_kCtQXgEZYx1_0aEDMVRX0Gvdw3V9q5PwlM-Ehntm"/>
            <p:cNvPicPr>
              <a:picLocks noChangeAspect="1" noChangeArrowheads="1"/>
            </p:cNvPicPr>
            <p:nvPr/>
          </p:nvPicPr>
          <p:blipFill rotWithShape="1">
            <a:blip r:embed="rId3">
              <a:extLst>
                <a:ext uri="{28A0092B-C50C-407E-A947-70E740481C1C}">
                  <a14:useLocalDpi xmlns:a14="http://schemas.microsoft.com/office/drawing/2010/main" val="0"/>
                </a:ext>
              </a:extLst>
            </a:blip>
            <a:srcRect t="8516" r="4068" b="8341"/>
            <a:stretch/>
          </p:blipFill>
          <p:spPr bwMode="auto">
            <a:xfrm>
              <a:off x="2901222" y="6176570"/>
              <a:ext cx="1665156" cy="529031"/>
            </a:xfrm>
            <a:prstGeom prst="rect">
              <a:avLst/>
            </a:prstGeom>
            <a:solidFill>
              <a:srgbClr val="FFFFFF"/>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6" name="Rectangle 135"/>
            <p:cNvSpPr/>
            <p:nvPr/>
          </p:nvSpPr>
          <p:spPr>
            <a:xfrm>
              <a:off x="3053622" y="6248400"/>
              <a:ext cx="1430934" cy="4153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37"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03784" y="1771218"/>
            <a:ext cx="1330523" cy="584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848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t>
            </a:r>
            <a:r>
              <a:rPr lang="en-US" dirty="0"/>
              <a:t>Architecture – Development Tools</a:t>
            </a:r>
            <a:endParaRPr lang="en-GB" dirty="0"/>
          </a:p>
        </p:txBody>
      </p:sp>
      <p:grpSp>
        <p:nvGrpSpPr>
          <p:cNvPr id="34" name="Group 33"/>
          <p:cNvGrpSpPr/>
          <p:nvPr/>
        </p:nvGrpSpPr>
        <p:grpSpPr>
          <a:xfrm>
            <a:off x="2651507" y="1808820"/>
            <a:ext cx="1665156" cy="529031"/>
            <a:chOff x="2901222" y="6163117"/>
            <a:chExt cx="1665156" cy="529031"/>
          </a:xfrm>
        </p:grpSpPr>
        <p:pic>
          <p:nvPicPr>
            <p:cNvPr id="35" name="Picture 4" descr="http://t0.gstatic.com/images?q=tbn:ANd9GcTFOfnYV9j_kCtQXgEZYx1_0aEDMVRX0Gvdw3V9q5PwlM-Ehntm"/>
            <p:cNvPicPr>
              <a:picLocks noChangeAspect="1" noChangeArrowheads="1"/>
            </p:cNvPicPr>
            <p:nvPr/>
          </p:nvPicPr>
          <p:blipFill rotWithShape="1">
            <a:blip r:embed="rId3">
              <a:extLst>
                <a:ext uri="{28A0092B-C50C-407E-A947-70E740481C1C}">
                  <a14:useLocalDpi xmlns:a14="http://schemas.microsoft.com/office/drawing/2010/main" val="0"/>
                </a:ext>
              </a:extLst>
            </a:blip>
            <a:srcRect t="8516" r="4068" b="8341"/>
            <a:stretch/>
          </p:blipFill>
          <p:spPr bwMode="auto">
            <a:xfrm>
              <a:off x="2901222" y="6163117"/>
              <a:ext cx="1665156" cy="5290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36" name="Rectangle 35"/>
            <p:cNvSpPr/>
            <p:nvPr/>
          </p:nvSpPr>
          <p:spPr>
            <a:xfrm>
              <a:off x="3651978" y="6248400"/>
              <a:ext cx="832578" cy="4153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7" name="Group 36"/>
          <p:cNvGrpSpPr/>
          <p:nvPr/>
        </p:nvGrpSpPr>
        <p:grpSpPr>
          <a:xfrm>
            <a:off x="497926" y="1808820"/>
            <a:ext cx="3668804" cy="529031"/>
            <a:chOff x="2901222" y="6176570"/>
            <a:chExt cx="3668804" cy="529031"/>
          </a:xfrm>
        </p:grpSpPr>
        <p:pic>
          <p:nvPicPr>
            <p:cNvPr id="38" name="Picture 4" descr="http://t0.gstatic.com/images?q=tbn:ANd9GcTFOfnYV9j_kCtQXgEZYx1_0aEDMVRX0Gvdw3V9q5PwlM-Ehntm"/>
            <p:cNvPicPr>
              <a:picLocks noChangeAspect="1" noChangeArrowheads="1"/>
            </p:cNvPicPr>
            <p:nvPr/>
          </p:nvPicPr>
          <p:blipFill rotWithShape="1">
            <a:blip r:embed="rId3">
              <a:extLst>
                <a:ext uri="{28A0092B-C50C-407E-A947-70E740481C1C}">
                  <a14:useLocalDpi xmlns:a14="http://schemas.microsoft.com/office/drawing/2010/main" val="0"/>
                </a:ext>
              </a:extLst>
            </a:blip>
            <a:srcRect t="8516" r="4068" b="8341"/>
            <a:stretch/>
          </p:blipFill>
          <p:spPr bwMode="auto">
            <a:xfrm>
              <a:off x="2901222" y="6176570"/>
              <a:ext cx="1665156" cy="529031"/>
            </a:xfrm>
            <a:prstGeom prst="rect">
              <a:avLst/>
            </a:prstGeom>
            <a:solidFill>
              <a:srgbClr val="FFFFFF"/>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9" name="Rectangle 38"/>
            <p:cNvSpPr/>
            <p:nvPr/>
          </p:nvSpPr>
          <p:spPr>
            <a:xfrm>
              <a:off x="3053622" y="6248400"/>
              <a:ext cx="1430934" cy="4153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Rectangle 39"/>
            <p:cNvSpPr/>
            <p:nvPr/>
          </p:nvSpPr>
          <p:spPr>
            <a:xfrm>
              <a:off x="5139092" y="6212574"/>
              <a:ext cx="1430934" cy="4153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1" name="Group 40"/>
          <p:cNvGrpSpPr/>
          <p:nvPr/>
        </p:nvGrpSpPr>
        <p:grpSpPr>
          <a:xfrm>
            <a:off x="4803812" y="1808820"/>
            <a:ext cx="1665156" cy="529031"/>
            <a:chOff x="2901222" y="6176570"/>
            <a:chExt cx="1665156" cy="529031"/>
          </a:xfrm>
        </p:grpSpPr>
        <p:pic>
          <p:nvPicPr>
            <p:cNvPr id="42" name="Picture 4" descr="http://t0.gstatic.com/images?q=tbn:ANd9GcTFOfnYV9j_kCtQXgEZYx1_0aEDMVRX0Gvdw3V9q5PwlM-Ehntm"/>
            <p:cNvPicPr>
              <a:picLocks noChangeAspect="1" noChangeArrowheads="1"/>
            </p:cNvPicPr>
            <p:nvPr/>
          </p:nvPicPr>
          <p:blipFill rotWithShape="1">
            <a:blip r:embed="rId3">
              <a:extLst>
                <a:ext uri="{28A0092B-C50C-407E-A947-70E740481C1C}">
                  <a14:useLocalDpi xmlns:a14="http://schemas.microsoft.com/office/drawing/2010/main" val="0"/>
                </a:ext>
              </a:extLst>
            </a:blip>
            <a:srcRect t="8516" r="4068" b="8341"/>
            <a:stretch/>
          </p:blipFill>
          <p:spPr bwMode="auto">
            <a:xfrm>
              <a:off x="2901222" y="6176570"/>
              <a:ext cx="1665156" cy="5290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3" name="Rectangle 42"/>
            <p:cNvSpPr/>
            <p:nvPr/>
          </p:nvSpPr>
          <p:spPr>
            <a:xfrm>
              <a:off x="2994407" y="6248400"/>
              <a:ext cx="1490149" cy="4153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4" name="Rectangle 43"/>
          <p:cNvSpPr/>
          <p:nvPr/>
        </p:nvSpPr>
        <p:spPr>
          <a:xfrm>
            <a:off x="495090" y="2437438"/>
            <a:ext cx="1628638" cy="415498"/>
          </a:xfrm>
          <a:prstGeom prst="rect">
            <a:avLst/>
          </a:prstGeom>
        </p:spPr>
        <p:txBody>
          <a:bodyPr wrap="square">
            <a:spAutoFit/>
          </a:bodyPr>
          <a:lstStyle/>
          <a:p>
            <a:pPr algn="ctr"/>
            <a:r>
              <a:rPr lang="en-GB" sz="1050" dirty="0" smtClean="0">
                <a:solidFill>
                  <a:schemeClr val="tx1">
                    <a:lumMod val="65000"/>
                    <a:lumOff val="35000"/>
                  </a:schemeClr>
                </a:solidFill>
                <a:latin typeface="Segoe UI" pitchFamily="34" charset="0"/>
                <a:ea typeface="Segoe UI" pitchFamily="34" charset="0"/>
                <a:cs typeface="Segoe UI" pitchFamily="34" charset="0"/>
              </a:rPr>
              <a:t>Artefact Management and Repository</a:t>
            </a:r>
            <a:endParaRPr lang="en-GB" sz="1050" dirty="0"/>
          </a:p>
        </p:txBody>
      </p:sp>
      <p:sp>
        <p:nvSpPr>
          <p:cNvPr id="45" name="Rectangle 44"/>
          <p:cNvSpPr/>
          <p:nvPr/>
        </p:nvSpPr>
        <p:spPr>
          <a:xfrm>
            <a:off x="2597402" y="2441155"/>
            <a:ext cx="1719261" cy="415498"/>
          </a:xfrm>
          <a:prstGeom prst="rect">
            <a:avLst/>
          </a:prstGeom>
        </p:spPr>
        <p:txBody>
          <a:bodyPr wrap="square">
            <a:spAutoFit/>
          </a:bodyPr>
          <a:lstStyle/>
          <a:p>
            <a:pPr marL="36000" algn="ctr"/>
            <a:r>
              <a:rPr lang="en-GB" sz="1050" dirty="0">
                <a:solidFill>
                  <a:schemeClr val="tx1">
                    <a:lumMod val="65000"/>
                    <a:lumOff val="35000"/>
                  </a:schemeClr>
                </a:solidFill>
                <a:latin typeface="Segoe UI" pitchFamily="34" charset="0"/>
                <a:ea typeface="Segoe UI" pitchFamily="34" charset="0"/>
                <a:cs typeface="Segoe UI" pitchFamily="34" charset="0"/>
              </a:rPr>
              <a:t>Infrastructure </a:t>
            </a:r>
            <a:r>
              <a:rPr lang="en-GB" sz="1050" dirty="0" smtClean="0">
                <a:solidFill>
                  <a:schemeClr val="tx1">
                    <a:lumMod val="65000"/>
                    <a:lumOff val="35000"/>
                  </a:schemeClr>
                </a:solidFill>
                <a:latin typeface="Segoe UI" pitchFamily="34" charset="0"/>
                <a:ea typeface="Segoe UI" pitchFamily="34" charset="0"/>
                <a:cs typeface="Segoe UI" pitchFamily="34" charset="0"/>
              </a:rPr>
              <a:t>and </a:t>
            </a:r>
            <a:br>
              <a:rPr lang="en-GB" sz="1050" dirty="0" smtClean="0">
                <a:solidFill>
                  <a:schemeClr val="tx1">
                    <a:lumMod val="65000"/>
                    <a:lumOff val="35000"/>
                  </a:schemeClr>
                </a:solidFill>
                <a:latin typeface="Segoe UI" pitchFamily="34" charset="0"/>
                <a:ea typeface="Segoe UI" pitchFamily="34" charset="0"/>
                <a:cs typeface="Segoe UI" pitchFamily="34" charset="0"/>
              </a:rPr>
            </a:br>
            <a:r>
              <a:rPr lang="en-GB" sz="1050" dirty="0" smtClean="0">
                <a:solidFill>
                  <a:schemeClr val="tx1">
                    <a:lumMod val="65000"/>
                    <a:lumOff val="35000"/>
                  </a:schemeClr>
                </a:solidFill>
                <a:latin typeface="Segoe UI" pitchFamily="34" charset="0"/>
                <a:ea typeface="Segoe UI" pitchFamily="34" charset="0"/>
                <a:cs typeface="Segoe UI" pitchFamily="34" charset="0"/>
              </a:rPr>
              <a:t>Service Monitoring</a:t>
            </a:r>
            <a:endParaRPr lang="en-GB" sz="1050" dirty="0">
              <a:solidFill>
                <a:schemeClr val="tx1">
                  <a:lumMod val="65000"/>
                  <a:lumOff val="35000"/>
                </a:schemeClr>
              </a:solidFill>
              <a:latin typeface="Segoe UI" pitchFamily="34" charset="0"/>
              <a:ea typeface="Segoe UI" pitchFamily="34" charset="0"/>
              <a:cs typeface="Segoe UI" pitchFamily="34" charset="0"/>
            </a:endParaRPr>
          </a:p>
        </p:txBody>
      </p:sp>
      <p:sp>
        <p:nvSpPr>
          <p:cNvPr id="46" name="Rectangle 45"/>
          <p:cNvSpPr/>
          <p:nvPr/>
        </p:nvSpPr>
        <p:spPr>
          <a:xfrm>
            <a:off x="4709973" y="2471695"/>
            <a:ext cx="1836625" cy="415498"/>
          </a:xfrm>
          <a:prstGeom prst="rect">
            <a:avLst/>
          </a:prstGeom>
        </p:spPr>
        <p:txBody>
          <a:bodyPr wrap="square">
            <a:spAutoFit/>
          </a:bodyPr>
          <a:lstStyle/>
          <a:p>
            <a:pPr marL="36000" algn="ctr"/>
            <a:r>
              <a:rPr lang="en-GB" sz="1050" dirty="0" smtClean="0">
                <a:solidFill>
                  <a:schemeClr val="tx1">
                    <a:lumMod val="65000"/>
                    <a:lumOff val="35000"/>
                  </a:schemeClr>
                </a:solidFill>
                <a:latin typeface="Segoe UI" pitchFamily="34" charset="0"/>
                <a:ea typeface="Segoe UI" pitchFamily="34" charset="0"/>
                <a:cs typeface="Segoe UI" pitchFamily="34" charset="0"/>
              </a:rPr>
              <a:t>Integrated Development Environment</a:t>
            </a:r>
            <a:endParaRPr lang="en-GB" sz="1050" dirty="0">
              <a:solidFill>
                <a:schemeClr val="tx1">
                  <a:lumMod val="65000"/>
                  <a:lumOff val="35000"/>
                </a:schemeClr>
              </a:solidFill>
              <a:latin typeface="Segoe UI" pitchFamily="34" charset="0"/>
              <a:ea typeface="Segoe UI" pitchFamily="34" charset="0"/>
              <a:cs typeface="Segoe UI" pitchFamily="34" charset="0"/>
            </a:endParaRPr>
          </a:p>
        </p:txBody>
      </p:sp>
      <p:cxnSp>
        <p:nvCxnSpPr>
          <p:cNvPr id="47" name="Straight Connector 46"/>
          <p:cNvCxnSpPr/>
          <p:nvPr/>
        </p:nvCxnSpPr>
        <p:spPr>
          <a:xfrm>
            <a:off x="647851" y="2888940"/>
            <a:ext cx="1339500" cy="0"/>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814335" y="2888940"/>
            <a:ext cx="1339500" cy="0"/>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952454" y="2925085"/>
            <a:ext cx="1339500" cy="0"/>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53910" y="3032956"/>
            <a:ext cx="1989192" cy="3170099"/>
          </a:xfrm>
          <a:prstGeom prst="rect">
            <a:avLst/>
          </a:prstGeom>
          <a:noFill/>
        </p:spPr>
        <p:txBody>
          <a:bodyPr wrap="square" rtlCol="0">
            <a:spAutoFit/>
          </a:bodyPr>
          <a:lstStyle/>
          <a:p>
            <a:pPr marL="180975" indent="-180975">
              <a:spcAft>
                <a:spcPts val="1200"/>
              </a:spcAft>
              <a:buFont typeface="Wingdings" pitchFamily="2" charset="2"/>
              <a:buChar char="§"/>
            </a:pPr>
            <a:r>
              <a:rPr lang="en-GB" sz="1000" dirty="0">
                <a:solidFill>
                  <a:schemeClr val="tx1">
                    <a:lumMod val="65000"/>
                    <a:lumOff val="35000"/>
                  </a:schemeClr>
                </a:solidFill>
                <a:latin typeface="Segoe UI" pitchFamily="34" charset="0"/>
                <a:ea typeface="Segoe UI" pitchFamily="34" charset="0"/>
                <a:cs typeface="Segoe UI" pitchFamily="34" charset="0"/>
              </a:rPr>
              <a:t>Nexus is an open source free repository manager software provided under the eclipse public license</a:t>
            </a:r>
          </a:p>
          <a:p>
            <a:pPr marL="180975" indent="-180975">
              <a:spcAft>
                <a:spcPts val="1200"/>
              </a:spcAft>
              <a:buFont typeface="Wingdings" pitchFamily="2" charset="2"/>
              <a:buChar char="§"/>
            </a:pPr>
            <a:r>
              <a:rPr lang="en-GB" sz="1000" dirty="0">
                <a:solidFill>
                  <a:schemeClr val="tx1">
                    <a:lumMod val="65000"/>
                    <a:lumOff val="35000"/>
                  </a:schemeClr>
                </a:solidFill>
                <a:latin typeface="Segoe UI" pitchFamily="34" charset="0"/>
                <a:ea typeface="Segoe UI" pitchFamily="34" charset="0"/>
                <a:cs typeface="Segoe UI" pitchFamily="34" charset="0"/>
              </a:rPr>
              <a:t>Provides the ability to proxy a remote repository and cache </a:t>
            </a:r>
            <a:r>
              <a:rPr lang="en-GB" sz="1000" dirty="0" err="1">
                <a:solidFill>
                  <a:schemeClr val="tx1">
                    <a:lumMod val="65000"/>
                    <a:lumOff val="35000"/>
                  </a:schemeClr>
                </a:solidFill>
                <a:latin typeface="Segoe UI" pitchFamily="34" charset="0"/>
                <a:ea typeface="Segoe UI" pitchFamily="34" charset="0"/>
                <a:cs typeface="Segoe UI" pitchFamily="34" charset="0"/>
              </a:rPr>
              <a:t>artifacts</a:t>
            </a:r>
            <a:r>
              <a:rPr lang="en-GB" sz="1000" dirty="0">
                <a:solidFill>
                  <a:schemeClr val="tx1">
                    <a:lumMod val="65000"/>
                    <a:lumOff val="35000"/>
                  </a:schemeClr>
                </a:solidFill>
                <a:latin typeface="Segoe UI" pitchFamily="34" charset="0"/>
                <a:ea typeface="Segoe UI" pitchFamily="34" charset="0"/>
                <a:cs typeface="Segoe UI" pitchFamily="34" charset="0"/>
              </a:rPr>
              <a:t> saving both bandwidth and time required to retrieve a software </a:t>
            </a:r>
            <a:r>
              <a:rPr lang="en-GB" sz="1000" dirty="0" err="1">
                <a:solidFill>
                  <a:schemeClr val="tx1">
                    <a:lumMod val="65000"/>
                    <a:lumOff val="35000"/>
                  </a:schemeClr>
                </a:solidFill>
                <a:latin typeface="Segoe UI" pitchFamily="34" charset="0"/>
                <a:ea typeface="Segoe UI" pitchFamily="34" charset="0"/>
                <a:cs typeface="Segoe UI" pitchFamily="34" charset="0"/>
              </a:rPr>
              <a:t>artifact</a:t>
            </a:r>
            <a:r>
              <a:rPr lang="en-GB" sz="1000" dirty="0">
                <a:solidFill>
                  <a:schemeClr val="tx1">
                    <a:lumMod val="65000"/>
                    <a:lumOff val="35000"/>
                  </a:schemeClr>
                </a:solidFill>
                <a:latin typeface="Segoe UI" pitchFamily="34" charset="0"/>
                <a:ea typeface="Segoe UI" pitchFamily="34" charset="0"/>
                <a:cs typeface="Segoe UI" pitchFamily="34" charset="0"/>
              </a:rPr>
              <a:t> from a remote repository</a:t>
            </a:r>
          </a:p>
          <a:p>
            <a:pPr marL="180975" indent="-180975">
              <a:spcAft>
                <a:spcPts val="1200"/>
              </a:spcAft>
              <a:buFont typeface="Wingdings" pitchFamily="2" charset="2"/>
              <a:buChar char="§"/>
            </a:pPr>
            <a:r>
              <a:rPr lang="en-GB" sz="1000" dirty="0">
                <a:solidFill>
                  <a:schemeClr val="tx1">
                    <a:lumMod val="65000"/>
                    <a:lumOff val="35000"/>
                  </a:schemeClr>
                </a:solidFill>
                <a:latin typeface="Segoe UI" pitchFamily="34" charset="0"/>
                <a:ea typeface="Segoe UI" pitchFamily="34" charset="0"/>
                <a:cs typeface="Segoe UI" pitchFamily="34" charset="0"/>
              </a:rPr>
              <a:t>Provides the ability the host a repository providing an organization with a deployment target for software </a:t>
            </a:r>
            <a:r>
              <a:rPr lang="en-GB" sz="1000" dirty="0" err="1">
                <a:solidFill>
                  <a:schemeClr val="tx1">
                    <a:lumMod val="65000"/>
                    <a:lumOff val="35000"/>
                  </a:schemeClr>
                </a:solidFill>
                <a:latin typeface="Segoe UI" pitchFamily="34" charset="0"/>
                <a:ea typeface="Segoe UI" pitchFamily="34" charset="0"/>
                <a:cs typeface="Segoe UI" pitchFamily="34" charset="0"/>
              </a:rPr>
              <a:t>artifacts</a:t>
            </a:r>
            <a:endParaRPr lang="en-GB" sz="1000" dirty="0">
              <a:solidFill>
                <a:schemeClr val="tx1">
                  <a:lumMod val="65000"/>
                  <a:lumOff val="35000"/>
                </a:schemeClr>
              </a:solidFill>
              <a:latin typeface="Segoe UI" pitchFamily="34" charset="0"/>
              <a:ea typeface="Segoe UI" pitchFamily="34" charset="0"/>
              <a:cs typeface="Segoe UI" pitchFamily="34" charset="0"/>
            </a:endParaRPr>
          </a:p>
          <a:p>
            <a:pPr marL="180975" indent="-180975">
              <a:spcAft>
                <a:spcPts val="1200"/>
              </a:spcAft>
              <a:buFont typeface="Wingdings" pitchFamily="2" charset="2"/>
              <a:buChar char="§"/>
            </a:pPr>
            <a:r>
              <a:rPr lang="en-GB" sz="1000" dirty="0">
                <a:solidFill>
                  <a:schemeClr val="tx1">
                    <a:lumMod val="65000"/>
                    <a:lumOff val="35000"/>
                  </a:schemeClr>
                </a:solidFill>
                <a:latin typeface="Segoe UI" pitchFamily="34" charset="0"/>
                <a:ea typeface="Segoe UI" pitchFamily="34" charset="0"/>
                <a:cs typeface="Segoe UI" pitchFamily="34" charset="0"/>
              </a:rPr>
              <a:t>Integration with LDAP</a:t>
            </a:r>
          </a:p>
        </p:txBody>
      </p:sp>
      <p:sp>
        <p:nvSpPr>
          <p:cNvPr id="51" name="TextBox 50"/>
          <p:cNvSpPr txBox="1"/>
          <p:nvPr/>
        </p:nvSpPr>
        <p:spPr>
          <a:xfrm>
            <a:off x="2483768" y="2996952"/>
            <a:ext cx="1938608" cy="3631763"/>
          </a:xfrm>
          <a:prstGeom prst="rect">
            <a:avLst/>
          </a:prstGeom>
          <a:noFill/>
        </p:spPr>
        <p:txBody>
          <a:bodyPr wrap="square" rtlCol="0">
            <a:spAutoFit/>
          </a:bodyPr>
          <a:lstStyle>
            <a:defPPr>
              <a:defRPr lang="en-US"/>
            </a:defPPr>
            <a:lvl1pPr>
              <a:defRPr sz="1000">
                <a:solidFill>
                  <a:schemeClr val="tx1">
                    <a:lumMod val="65000"/>
                    <a:lumOff val="35000"/>
                  </a:schemeClr>
                </a:solidFill>
                <a:latin typeface="Segoe UI" pitchFamily="34" charset="0"/>
                <a:ea typeface="Segoe UI" pitchFamily="34" charset="0"/>
                <a:cs typeface="Segoe UI" pitchFamily="34" charset="0"/>
              </a:defRPr>
            </a:lvl1pPr>
            <a:lvl3pPr marL="361950" lvl="2" indent="-180975">
              <a:spcAft>
                <a:spcPts val="1200"/>
              </a:spcAft>
              <a:buFont typeface="Wingdings" pitchFamily="2" charset="2"/>
              <a:buChar char="§"/>
              <a:defRPr sz="1000">
                <a:solidFill>
                  <a:schemeClr val="tx1">
                    <a:lumMod val="65000"/>
                    <a:lumOff val="35000"/>
                  </a:schemeClr>
                </a:solidFill>
                <a:latin typeface="Segoe UI" pitchFamily="34" charset="0"/>
                <a:ea typeface="Segoe UI" pitchFamily="34" charset="0"/>
                <a:cs typeface="Segoe UI" pitchFamily="34" charset="0"/>
              </a:defRPr>
            </a:lvl3pPr>
          </a:lstStyle>
          <a:p>
            <a:pPr marL="171450" indent="-180975">
              <a:spcAft>
                <a:spcPts val="1200"/>
              </a:spcAft>
              <a:buFont typeface="Wingdings" pitchFamily="2" charset="2"/>
              <a:buChar char="§"/>
            </a:pPr>
            <a:r>
              <a:rPr lang="en-GB" dirty="0" err="1" smtClean="0"/>
              <a:t>Nagios</a:t>
            </a:r>
            <a:r>
              <a:rPr lang="en-GB" dirty="0" smtClean="0"/>
              <a:t> </a:t>
            </a:r>
            <a:r>
              <a:rPr lang="en-GB" dirty="0"/>
              <a:t>is a popular open source computer system and network monitoring application</a:t>
            </a:r>
          </a:p>
          <a:p>
            <a:pPr marL="171450" indent="-180975">
              <a:spcAft>
                <a:spcPts val="1200"/>
              </a:spcAft>
              <a:buFont typeface="Wingdings" pitchFamily="2" charset="2"/>
              <a:buChar char="§"/>
            </a:pPr>
            <a:r>
              <a:rPr lang="en-GB" dirty="0" smtClean="0"/>
              <a:t>New </a:t>
            </a:r>
            <a:r>
              <a:rPr lang="en-GB" dirty="0"/>
              <a:t>scripts can be created by our experts for any application/scenario to ensure </a:t>
            </a:r>
            <a:r>
              <a:rPr lang="en-GB" dirty="0" smtClean="0"/>
              <a:t>effective monitoring</a:t>
            </a:r>
            <a:endParaRPr lang="en-GB" dirty="0"/>
          </a:p>
          <a:p>
            <a:pPr marL="171450" indent="-180975">
              <a:spcAft>
                <a:spcPts val="1200"/>
              </a:spcAft>
              <a:buFont typeface="Wingdings" pitchFamily="2" charset="2"/>
              <a:buChar char="§"/>
            </a:pPr>
            <a:r>
              <a:rPr lang="en-GB" dirty="0" err="1"/>
              <a:t>Nagios</a:t>
            </a:r>
            <a:r>
              <a:rPr lang="en-GB" dirty="0"/>
              <a:t> can be used at scale to monitor 1000s of servers</a:t>
            </a:r>
          </a:p>
          <a:p>
            <a:pPr marL="171450" indent="-180975">
              <a:spcAft>
                <a:spcPts val="1200"/>
              </a:spcAft>
              <a:buFont typeface="Wingdings" pitchFamily="2" charset="2"/>
              <a:buChar char="§"/>
            </a:pPr>
            <a:r>
              <a:rPr lang="en-GB" dirty="0"/>
              <a:t>Using custom DCS scripting, </a:t>
            </a:r>
            <a:r>
              <a:rPr lang="en-GB" dirty="0" smtClean="0"/>
              <a:t>multiple </a:t>
            </a:r>
            <a:r>
              <a:rPr lang="en-GB" dirty="0"/>
              <a:t>global datacentres </a:t>
            </a:r>
            <a:r>
              <a:rPr lang="en-GB" dirty="0" smtClean="0"/>
              <a:t>can be monitored </a:t>
            </a:r>
            <a:r>
              <a:rPr lang="en-GB" dirty="0"/>
              <a:t>globally, rather than at a per site level</a:t>
            </a:r>
          </a:p>
          <a:p>
            <a:pPr marL="171450" indent="-180975">
              <a:spcAft>
                <a:spcPts val="1200"/>
              </a:spcAft>
              <a:buFont typeface="Wingdings" pitchFamily="2" charset="2"/>
              <a:buChar char="§"/>
            </a:pPr>
            <a:r>
              <a:rPr lang="en-GB" dirty="0"/>
              <a:t>DCS has developed an Operations Team dashboard that provides almost real-time updates</a:t>
            </a:r>
          </a:p>
        </p:txBody>
      </p:sp>
      <p:sp>
        <p:nvSpPr>
          <p:cNvPr id="52" name="TextBox 51"/>
          <p:cNvSpPr txBox="1"/>
          <p:nvPr/>
        </p:nvSpPr>
        <p:spPr>
          <a:xfrm>
            <a:off x="4710394" y="3031209"/>
            <a:ext cx="1913834" cy="3323987"/>
          </a:xfrm>
          <a:prstGeom prst="rect">
            <a:avLst/>
          </a:prstGeom>
          <a:noFill/>
        </p:spPr>
        <p:txBody>
          <a:bodyPr wrap="square" rtlCol="0">
            <a:spAutoFit/>
          </a:bodyPr>
          <a:lstStyle>
            <a:defPPr>
              <a:defRPr lang="en-US"/>
            </a:defPPr>
            <a:lvl1pPr>
              <a:defRPr sz="1000">
                <a:solidFill>
                  <a:schemeClr val="tx1">
                    <a:lumMod val="65000"/>
                    <a:lumOff val="35000"/>
                  </a:schemeClr>
                </a:solidFill>
                <a:latin typeface="Segoe UI" pitchFamily="34" charset="0"/>
                <a:ea typeface="Segoe UI" pitchFamily="34" charset="0"/>
                <a:cs typeface="Segoe UI" pitchFamily="34" charset="0"/>
              </a:defRPr>
            </a:lvl1pPr>
            <a:lvl3pPr marL="742950" lvl="2" indent="-285750">
              <a:spcAft>
                <a:spcPts val="1200"/>
              </a:spcAft>
              <a:buFont typeface="Wingdings" pitchFamily="2" charset="2"/>
              <a:buChar char="§"/>
              <a:defRPr sz="1000">
                <a:solidFill>
                  <a:schemeClr val="tx1">
                    <a:lumMod val="65000"/>
                    <a:lumOff val="35000"/>
                  </a:schemeClr>
                </a:solidFill>
                <a:latin typeface="Segoe UI" pitchFamily="34" charset="0"/>
                <a:ea typeface="Segoe UI" pitchFamily="34" charset="0"/>
                <a:cs typeface="Segoe UI" pitchFamily="34" charset="0"/>
              </a:defRPr>
            </a:lvl3pPr>
          </a:lstStyle>
          <a:p>
            <a:pPr marL="171450" indent="-180975">
              <a:spcAft>
                <a:spcPts val="1200"/>
              </a:spcAft>
              <a:buFont typeface="Wingdings" pitchFamily="2" charset="2"/>
              <a:buChar char="§"/>
            </a:pPr>
            <a:r>
              <a:rPr lang="en-GB" dirty="0"/>
              <a:t>Eclipse is </a:t>
            </a:r>
            <a:r>
              <a:rPr lang="en-GB" dirty="0" smtClean="0"/>
              <a:t>the </a:t>
            </a:r>
            <a:br>
              <a:rPr lang="en-GB" dirty="0" smtClean="0"/>
            </a:br>
            <a:r>
              <a:rPr lang="en-GB" dirty="0" smtClean="0"/>
              <a:t>“De Facto” IDE for java development</a:t>
            </a:r>
            <a:endParaRPr lang="en-GB" dirty="0"/>
          </a:p>
          <a:p>
            <a:pPr marL="171450" indent="-180975">
              <a:spcAft>
                <a:spcPts val="1200"/>
              </a:spcAft>
              <a:buFont typeface="Wingdings" pitchFamily="2" charset="2"/>
              <a:buChar char="§"/>
            </a:pPr>
            <a:r>
              <a:rPr lang="en-GB" dirty="0" smtClean="0"/>
              <a:t>It is open-sourced and supports other development languages</a:t>
            </a:r>
          </a:p>
          <a:p>
            <a:pPr marL="171450" indent="-180975">
              <a:spcAft>
                <a:spcPts val="1200"/>
              </a:spcAft>
              <a:buFont typeface="Wingdings" pitchFamily="2" charset="2"/>
              <a:buChar char="§"/>
            </a:pPr>
            <a:r>
              <a:rPr lang="en-GB" dirty="0" smtClean="0"/>
              <a:t>Its plugin extensibility allows the CI process to be used within one tool</a:t>
            </a:r>
          </a:p>
          <a:p>
            <a:pPr marL="171450" indent="-180975">
              <a:spcAft>
                <a:spcPts val="1200"/>
              </a:spcAft>
              <a:buFont typeface="Wingdings" pitchFamily="2" charset="2"/>
              <a:buChar char="§"/>
            </a:pPr>
            <a:r>
              <a:rPr lang="en-GB" dirty="0" smtClean="0"/>
              <a:t>Eclipse supports team collaboration via plugins and tools such as code repositories</a:t>
            </a:r>
          </a:p>
          <a:p>
            <a:pPr marL="171450" indent="-180975">
              <a:spcAft>
                <a:spcPts val="1200"/>
              </a:spcAft>
              <a:buFont typeface="Wingdings" pitchFamily="2" charset="2"/>
              <a:buChar char="§"/>
            </a:pPr>
            <a:r>
              <a:rPr lang="en-GB" dirty="0" smtClean="0"/>
              <a:t>Contains popular IDE features including debugging, project management and testing</a:t>
            </a:r>
            <a:endParaRPr lang="en-GB" dirty="0"/>
          </a:p>
        </p:txBody>
      </p:sp>
      <p:pic>
        <p:nvPicPr>
          <p:cNvPr id="53" name="Picture 2" descr="http://blog.sonatype.com/people/wp-content/uploads/2010/01/nexus-smal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087" y="1945304"/>
            <a:ext cx="1046609" cy="25956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Nagios"/>
          <p:cNvPicPr>
            <a:picLocks noChangeAspect="1" noChangeArrowheads="1"/>
          </p:cNvPicPr>
          <p:nvPr/>
        </p:nvPicPr>
        <p:blipFill rotWithShape="1">
          <a:blip r:embed="rId5">
            <a:extLst>
              <a:ext uri="{28A0092B-C50C-407E-A947-70E740481C1C}">
                <a14:useLocalDpi xmlns:a14="http://schemas.microsoft.com/office/drawing/2010/main" val="0"/>
              </a:ext>
            </a:extLst>
          </a:blip>
          <a:srcRect l="-7477" t="-35572" r="-1" b="-23481"/>
          <a:stretch/>
        </p:blipFill>
        <p:spPr bwMode="auto">
          <a:xfrm>
            <a:off x="2880721" y="1844824"/>
            <a:ext cx="1187223" cy="414372"/>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Eclipse.or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4009" y="1752602"/>
            <a:ext cx="1188132" cy="632282"/>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C:\Users\dean.j.godfree\AppData\Local\Microsoft\Windows\Temporary Internet Files\Content.Outlook\XN7SY0MB\Sona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04248" y="1808820"/>
            <a:ext cx="2113887" cy="1284713"/>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C:\Users\dean.j.godfree\AppData\Local\Microsoft\Windows\Temporary Internet Files\Content.Outlook\XN7SY0MB\Jenkins.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5021" b="15025"/>
          <a:stretch/>
        </p:blipFill>
        <p:spPr bwMode="auto">
          <a:xfrm>
            <a:off x="6804248" y="3429000"/>
            <a:ext cx="2113887" cy="1313047"/>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http://docs.typo3.org/typo3cms/extensions/nagios/1.2.5/manual_html_2ef4bae5.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b="16048"/>
          <a:stretch/>
        </p:blipFill>
        <p:spPr bwMode="auto">
          <a:xfrm>
            <a:off x="6804247" y="5095058"/>
            <a:ext cx="2113887" cy="1330974"/>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p:cNvSpPr txBox="1"/>
          <p:nvPr/>
        </p:nvSpPr>
        <p:spPr>
          <a:xfrm>
            <a:off x="6804248" y="3104964"/>
            <a:ext cx="2113887" cy="246221"/>
          </a:xfrm>
          <a:prstGeom prst="rect">
            <a:avLst/>
          </a:prstGeom>
          <a:noFill/>
        </p:spPr>
        <p:txBody>
          <a:bodyPr wrap="square" rtlCol="0">
            <a:spAutoFit/>
          </a:bodyPr>
          <a:lstStyle/>
          <a:p>
            <a:pPr algn="ctr"/>
            <a:r>
              <a:rPr lang="en-GB" sz="1000" i="1" dirty="0" smtClean="0"/>
              <a:t>Sonar</a:t>
            </a:r>
            <a:endParaRPr lang="en-GB" sz="1000" i="1" dirty="0"/>
          </a:p>
        </p:txBody>
      </p:sp>
      <p:sp>
        <p:nvSpPr>
          <p:cNvPr id="60" name="TextBox 59"/>
          <p:cNvSpPr txBox="1"/>
          <p:nvPr/>
        </p:nvSpPr>
        <p:spPr>
          <a:xfrm>
            <a:off x="6804248" y="4704821"/>
            <a:ext cx="2113887" cy="246221"/>
          </a:xfrm>
          <a:prstGeom prst="rect">
            <a:avLst/>
          </a:prstGeom>
          <a:noFill/>
        </p:spPr>
        <p:txBody>
          <a:bodyPr wrap="square" rtlCol="0">
            <a:spAutoFit/>
          </a:bodyPr>
          <a:lstStyle/>
          <a:p>
            <a:pPr algn="ctr"/>
            <a:r>
              <a:rPr lang="en-GB" sz="1000" i="1" dirty="0" smtClean="0"/>
              <a:t>Jenkins</a:t>
            </a:r>
            <a:endParaRPr lang="en-GB" sz="1000" i="1" dirty="0"/>
          </a:p>
        </p:txBody>
      </p:sp>
      <p:sp>
        <p:nvSpPr>
          <p:cNvPr id="61" name="TextBox 60"/>
          <p:cNvSpPr txBox="1"/>
          <p:nvPr/>
        </p:nvSpPr>
        <p:spPr>
          <a:xfrm>
            <a:off x="6804248" y="6433013"/>
            <a:ext cx="2113887" cy="246221"/>
          </a:xfrm>
          <a:prstGeom prst="rect">
            <a:avLst/>
          </a:prstGeom>
          <a:noFill/>
        </p:spPr>
        <p:txBody>
          <a:bodyPr wrap="square" rtlCol="0">
            <a:spAutoFit/>
          </a:bodyPr>
          <a:lstStyle/>
          <a:p>
            <a:pPr algn="ctr"/>
            <a:r>
              <a:rPr lang="en-GB" sz="1000" i="1" dirty="0" err="1" smtClean="0"/>
              <a:t>Nagios</a:t>
            </a:r>
            <a:endParaRPr lang="en-GB" sz="1000" i="1" dirty="0"/>
          </a:p>
        </p:txBody>
      </p:sp>
    </p:spTree>
    <p:extLst>
      <p:ext uri="{BB962C8B-B14F-4D97-AF65-F5344CB8AC3E}">
        <p14:creationId xmlns:p14="http://schemas.microsoft.com/office/powerpoint/2010/main" val="1710808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Chef Intro</a:t>
            </a:r>
            <a:endParaRPr lang="en-GB" dirty="0"/>
          </a:p>
        </p:txBody>
      </p:sp>
      <p:sp>
        <p:nvSpPr>
          <p:cNvPr id="31" name="TextBox 30"/>
          <p:cNvSpPr txBox="1"/>
          <p:nvPr/>
        </p:nvSpPr>
        <p:spPr>
          <a:xfrm>
            <a:off x="266700" y="2420888"/>
            <a:ext cx="5372100" cy="3785652"/>
          </a:xfrm>
          <a:prstGeom prst="rect">
            <a:avLst/>
          </a:prstGeom>
          <a:noFill/>
        </p:spPr>
        <p:txBody>
          <a:bodyPr wrap="square" rtlCol="0">
            <a:spAutoFit/>
          </a:bodyPr>
          <a:lstStyle/>
          <a:p>
            <a:r>
              <a:rPr lang="en-US" sz="1600" dirty="0" smtClean="0">
                <a:latin typeface="Segoe UI" panose="020B0502040204020203" pitchFamily="34" charset="0"/>
                <a:ea typeface="Segoe UI" panose="020B0502040204020203" pitchFamily="34" charset="0"/>
                <a:cs typeface="Segoe UI" panose="020B0502040204020203" pitchFamily="34" charset="0"/>
              </a:rPr>
              <a:t>What is </a:t>
            </a:r>
            <a:r>
              <a:rPr lang="en-US" sz="1600" b="1" dirty="0" smtClean="0">
                <a:latin typeface="Segoe UI" panose="020B0502040204020203" pitchFamily="34" charset="0"/>
                <a:ea typeface="Segoe UI" panose="020B0502040204020203" pitchFamily="34" charset="0"/>
                <a:cs typeface="Segoe UI" panose="020B0502040204020203" pitchFamily="34" charset="0"/>
              </a:rPr>
              <a:t>Chef</a:t>
            </a:r>
            <a:r>
              <a:rPr lang="en-US" sz="1600" dirty="0" smtClean="0">
                <a:latin typeface="Segoe UI" panose="020B0502040204020203" pitchFamily="34" charset="0"/>
                <a:ea typeface="Segoe UI" panose="020B0502040204020203" pitchFamily="34" charset="0"/>
                <a:cs typeface="Segoe UI" panose="020B0502040204020203" pitchFamily="34" charset="0"/>
              </a:rPr>
              <a:t>?</a:t>
            </a:r>
          </a:p>
          <a:p>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Chef </a:t>
            </a:r>
            <a:r>
              <a:rPr lang="en-US" sz="1600" dirty="0">
                <a:latin typeface="Segoe UI" panose="020B0502040204020203" pitchFamily="34" charset="0"/>
                <a:ea typeface="Segoe UI" panose="020B0502040204020203" pitchFamily="34" charset="0"/>
                <a:cs typeface="Segoe UI" panose="020B0502040204020203" pitchFamily="34" charset="0"/>
              </a:rPr>
              <a:t>is a systems and cloud infrastructure automation framework that makes it easy to deploy servers and applications to any physical, virtual, or cloud location, no matter the size of the </a:t>
            </a:r>
            <a:r>
              <a:rPr lang="en-US" sz="1600" dirty="0" smtClean="0">
                <a:latin typeface="Segoe UI" panose="020B0502040204020203" pitchFamily="34" charset="0"/>
                <a:ea typeface="Segoe UI" panose="020B0502040204020203" pitchFamily="34" charset="0"/>
                <a:cs typeface="Segoe UI" panose="020B0502040204020203" pitchFamily="34" charset="0"/>
              </a:rPr>
              <a:t>infrastructure</a:t>
            </a:r>
          </a:p>
          <a:p>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Chef is built to address the hardest infrastructure </a:t>
            </a:r>
            <a:r>
              <a:rPr lang="en-US" sz="1600" dirty="0" smtClean="0">
                <a:latin typeface="Segoe UI" panose="020B0502040204020203" pitchFamily="34" charset="0"/>
                <a:ea typeface="Segoe UI" panose="020B0502040204020203" pitchFamily="34" charset="0"/>
                <a:cs typeface="Segoe UI" panose="020B0502040204020203" pitchFamily="34" charset="0"/>
              </a:rPr>
              <a:t>challenges. </a:t>
            </a:r>
            <a:r>
              <a:rPr lang="en-US" sz="1600" dirty="0">
                <a:latin typeface="Segoe UI" panose="020B0502040204020203" pitchFamily="34" charset="0"/>
                <a:ea typeface="Segoe UI" panose="020B0502040204020203" pitchFamily="34" charset="0"/>
                <a:cs typeface="Segoe UI" panose="020B0502040204020203" pitchFamily="34" charset="0"/>
              </a:rPr>
              <a:t>By modeling IT infrastructure and application delivery as </a:t>
            </a:r>
            <a:r>
              <a:rPr lang="en-US" sz="1600" dirty="0" smtClean="0">
                <a:latin typeface="Segoe UI" panose="020B0502040204020203" pitchFamily="34" charset="0"/>
                <a:ea typeface="Segoe UI" panose="020B0502040204020203" pitchFamily="34" charset="0"/>
                <a:cs typeface="Segoe UI" panose="020B0502040204020203" pitchFamily="34" charset="0"/>
              </a:rPr>
              <a:t>code</a:t>
            </a:r>
          </a:p>
          <a:p>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Chef is </a:t>
            </a:r>
            <a:r>
              <a:rPr lang="en-US" sz="1600" dirty="0">
                <a:latin typeface="Segoe UI" panose="020B0502040204020203" pitchFamily="34" charset="0"/>
                <a:ea typeface="Segoe UI" panose="020B0502040204020203" pitchFamily="34" charset="0"/>
                <a:cs typeface="Segoe UI" panose="020B0502040204020203" pitchFamily="34" charset="0"/>
              </a:rPr>
              <a:t>a configuration management tool written in Ruby and </a:t>
            </a:r>
            <a:r>
              <a:rPr lang="en-US" sz="1600" dirty="0" err="1" smtClean="0">
                <a:latin typeface="Segoe UI" panose="020B0502040204020203" pitchFamily="34" charset="0"/>
                <a:ea typeface="Segoe UI" panose="020B0502040204020203" pitchFamily="34" charset="0"/>
                <a:cs typeface="Segoe UI" panose="020B0502040204020203" pitchFamily="34" charset="0"/>
              </a:rPr>
              <a:t>Erlang</a:t>
            </a:r>
            <a:r>
              <a:rPr lang="en-US" sz="1600" dirty="0" smtClean="0">
                <a:latin typeface="Segoe UI" panose="020B0502040204020203" pitchFamily="34" charset="0"/>
                <a:ea typeface="Segoe UI" panose="020B0502040204020203" pitchFamily="34" charset="0"/>
                <a:cs typeface="Segoe UI" panose="020B0502040204020203" pitchFamily="34" charset="0"/>
              </a:rPr>
              <a:t>. </a:t>
            </a:r>
            <a:r>
              <a:rPr lang="en-US" sz="1600" dirty="0">
                <a:latin typeface="Segoe UI" panose="020B0502040204020203" pitchFamily="34" charset="0"/>
                <a:ea typeface="Segoe UI" panose="020B0502040204020203" pitchFamily="34" charset="0"/>
                <a:cs typeface="Segoe UI" panose="020B0502040204020203" pitchFamily="34" charset="0"/>
              </a:rPr>
              <a:t>It uses a pure-Ruby, domain-specific language (DSL) for writing system configuration "recipes</a:t>
            </a:r>
            <a:r>
              <a:rPr lang="en-US" sz="1600" dirty="0" smtClean="0">
                <a:latin typeface="Segoe UI" panose="020B0502040204020203" pitchFamily="34" charset="0"/>
                <a:ea typeface="Segoe UI" panose="020B0502040204020203" pitchFamily="34" charset="0"/>
                <a:cs typeface="Segoe UI" panose="020B0502040204020203" pitchFamily="34" charset="0"/>
              </a:rPr>
              <a:t>"</a:t>
            </a:r>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2971800"/>
            <a:ext cx="3429000" cy="2599661"/>
          </a:xfrm>
          <a:prstGeom prst="rect">
            <a:avLst/>
          </a:prstGeom>
        </p:spPr>
      </p:pic>
    </p:spTree>
    <p:extLst>
      <p:ext uri="{BB962C8B-B14F-4D97-AF65-F5344CB8AC3E}">
        <p14:creationId xmlns:p14="http://schemas.microsoft.com/office/powerpoint/2010/main" val="554169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2636912"/>
            <a:ext cx="5003865"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Chef Intro</a:t>
            </a:r>
            <a:endParaRPr lang="en-GB" dirty="0"/>
          </a:p>
        </p:txBody>
      </p:sp>
      <p:sp>
        <p:nvSpPr>
          <p:cNvPr id="6" name="TextBox 5"/>
          <p:cNvSpPr txBox="1"/>
          <p:nvPr/>
        </p:nvSpPr>
        <p:spPr>
          <a:xfrm>
            <a:off x="266700" y="2125300"/>
            <a:ext cx="3873252" cy="4832092"/>
          </a:xfrm>
          <a:prstGeom prst="rect">
            <a:avLst/>
          </a:prstGeom>
          <a:noFill/>
        </p:spPr>
        <p:txBody>
          <a:bodyPr wrap="square" rtlCol="0">
            <a:spAutoFit/>
          </a:bodyPr>
          <a:lstStyle/>
          <a:p>
            <a:endParaRPr lang="en-US" sz="1400" dirty="0">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a:latin typeface="Segoe UI" panose="020B0502040204020203" pitchFamily="34" charset="0"/>
                <a:ea typeface="Segoe UI" panose="020B0502040204020203" pitchFamily="34" charset="0"/>
                <a:cs typeface="Segoe UI" panose="020B0502040204020203" pitchFamily="34" charset="0"/>
              </a:rPr>
              <a:t>The </a:t>
            </a:r>
            <a:r>
              <a:rPr lang="en-US" sz="1400" b="1" dirty="0">
                <a:latin typeface="Segoe UI" panose="020B0502040204020203" pitchFamily="34" charset="0"/>
                <a:ea typeface="Segoe UI" panose="020B0502040204020203" pitchFamily="34" charset="0"/>
                <a:cs typeface="Segoe UI" panose="020B0502040204020203" pitchFamily="34" charset="0"/>
              </a:rPr>
              <a:t>server</a:t>
            </a:r>
            <a:r>
              <a:rPr lang="en-US" sz="1400" dirty="0">
                <a:latin typeface="Segoe UI" panose="020B0502040204020203" pitchFamily="34" charset="0"/>
                <a:ea typeface="Segoe UI" panose="020B0502040204020203" pitchFamily="34" charset="0"/>
                <a:cs typeface="Segoe UI" panose="020B0502040204020203" pitchFamily="34" charset="0"/>
              </a:rPr>
              <a:t> acts as a hub that is available to every node in the organization. This ensures that the right cookbooks (and recipes) are available, that the right policies are being applied, that the node object used during the previous chef-client run is available to the current chef-client run, and that all of the nodes that will be maintained by the chef-client are registered and known to the </a:t>
            </a:r>
            <a:r>
              <a:rPr lang="en-US" sz="1400" dirty="0" smtClean="0">
                <a:latin typeface="Segoe UI" panose="020B0502040204020203" pitchFamily="34" charset="0"/>
                <a:ea typeface="Segoe UI" panose="020B0502040204020203" pitchFamily="34" charset="0"/>
                <a:cs typeface="Segoe UI" panose="020B0502040204020203" pitchFamily="34" charset="0"/>
              </a:rPr>
              <a:t>server.</a:t>
            </a:r>
          </a:p>
          <a:p>
            <a:endParaRPr lang="en-US" sz="1400" dirty="0">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a:latin typeface="Segoe UI" panose="020B0502040204020203" pitchFamily="34" charset="0"/>
                <a:ea typeface="Segoe UI" panose="020B0502040204020203" pitchFamily="34" charset="0"/>
                <a:cs typeface="Segoe UI" panose="020B0502040204020203" pitchFamily="34" charset="0"/>
              </a:rPr>
              <a:t>The </a:t>
            </a:r>
            <a:r>
              <a:rPr lang="en-US" sz="1400" b="1" dirty="0">
                <a:latin typeface="Segoe UI" panose="020B0502040204020203" pitchFamily="34" charset="0"/>
                <a:ea typeface="Segoe UI" panose="020B0502040204020203" pitchFamily="34" charset="0"/>
                <a:cs typeface="Segoe UI" panose="020B0502040204020203" pitchFamily="34" charset="0"/>
              </a:rPr>
              <a:t>workstation</a:t>
            </a:r>
            <a:r>
              <a:rPr lang="en-US" sz="1400" dirty="0">
                <a:latin typeface="Segoe UI" panose="020B0502040204020203" pitchFamily="34" charset="0"/>
                <a:ea typeface="Segoe UI" panose="020B0502040204020203" pitchFamily="34" charset="0"/>
                <a:cs typeface="Segoe UI" panose="020B0502040204020203" pitchFamily="34" charset="0"/>
              </a:rPr>
              <a:t> is the location from which cookbooks (and recipes) are authored, policy data (such as roles, environments, and data bags) are defined, data is synchronized with the chef-repo, and data is uploaded to the </a:t>
            </a:r>
            <a:r>
              <a:rPr lang="en-US" sz="1400" dirty="0" smtClean="0">
                <a:latin typeface="Segoe UI" panose="020B0502040204020203" pitchFamily="34" charset="0"/>
                <a:ea typeface="Segoe UI" panose="020B0502040204020203" pitchFamily="34" charset="0"/>
                <a:cs typeface="Segoe UI" panose="020B0502040204020203" pitchFamily="34" charset="0"/>
              </a:rPr>
              <a:t>server.</a:t>
            </a:r>
          </a:p>
          <a:p>
            <a:pPr marL="285750" indent="-285750">
              <a:buFont typeface="Arial" panose="020B0604020202020204" pitchFamily="34" charset="0"/>
              <a:buChar char="•"/>
            </a:pPr>
            <a:endParaRPr lang="en-US" sz="1400" dirty="0">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a:latin typeface="Segoe UI" panose="020B0502040204020203" pitchFamily="34" charset="0"/>
                <a:ea typeface="Segoe UI" panose="020B0502040204020203" pitchFamily="34" charset="0"/>
                <a:cs typeface="Segoe UI" panose="020B0502040204020203" pitchFamily="34" charset="0"/>
              </a:rPr>
              <a:t>Each </a:t>
            </a:r>
            <a:r>
              <a:rPr lang="en-US" sz="1400" b="1" dirty="0">
                <a:latin typeface="Segoe UI" panose="020B0502040204020203" pitchFamily="34" charset="0"/>
                <a:ea typeface="Segoe UI" panose="020B0502040204020203" pitchFamily="34" charset="0"/>
                <a:cs typeface="Segoe UI" panose="020B0502040204020203" pitchFamily="34" charset="0"/>
              </a:rPr>
              <a:t>node</a:t>
            </a:r>
            <a:r>
              <a:rPr lang="en-US" sz="1400" dirty="0">
                <a:latin typeface="Segoe UI" panose="020B0502040204020203" pitchFamily="34" charset="0"/>
                <a:ea typeface="Segoe UI" panose="020B0502040204020203" pitchFamily="34" charset="0"/>
                <a:cs typeface="Segoe UI" panose="020B0502040204020203" pitchFamily="34" charset="0"/>
              </a:rPr>
              <a:t> contains a chef-client that performs the various infrastructure automation tasks that each node requires.</a:t>
            </a:r>
          </a:p>
        </p:txBody>
      </p:sp>
      <p:sp>
        <p:nvSpPr>
          <p:cNvPr id="3" name="TextBox 2"/>
          <p:cNvSpPr txBox="1"/>
          <p:nvPr/>
        </p:nvSpPr>
        <p:spPr>
          <a:xfrm>
            <a:off x="266700" y="1753652"/>
            <a:ext cx="8008731" cy="523220"/>
          </a:xfrm>
          <a:prstGeom prst="rect">
            <a:avLst/>
          </a:prstGeom>
          <a:noFill/>
        </p:spPr>
        <p:txBody>
          <a:bodyPr wrap="none" rtlCol="0">
            <a:spAutoFit/>
          </a:bodyPr>
          <a:lstStyle/>
          <a:p>
            <a:r>
              <a:rPr lang="en-US" sz="1400" dirty="0">
                <a:latin typeface="Segoe UI" panose="020B0502040204020203" pitchFamily="34" charset="0"/>
                <a:ea typeface="Segoe UI" panose="020B0502040204020203" pitchFamily="34" charset="0"/>
                <a:cs typeface="Segoe UI" panose="020B0502040204020203" pitchFamily="34" charset="0"/>
              </a:rPr>
              <a:t>Chef comprises three main elements: a </a:t>
            </a:r>
            <a:r>
              <a:rPr lang="en-US" sz="1400" b="1" dirty="0">
                <a:latin typeface="Segoe UI" panose="020B0502040204020203" pitchFamily="34" charset="0"/>
                <a:ea typeface="Segoe UI" panose="020B0502040204020203" pitchFamily="34" charset="0"/>
                <a:cs typeface="Segoe UI" panose="020B0502040204020203" pitchFamily="34" charset="0"/>
              </a:rPr>
              <a:t>server</a:t>
            </a:r>
            <a:r>
              <a:rPr lang="en-US" sz="1400" dirty="0">
                <a:latin typeface="Segoe UI" panose="020B0502040204020203" pitchFamily="34" charset="0"/>
                <a:ea typeface="Segoe UI" panose="020B0502040204020203" pitchFamily="34" charset="0"/>
                <a:cs typeface="Segoe UI" panose="020B0502040204020203" pitchFamily="34" charset="0"/>
              </a:rPr>
              <a:t>, one (or more) </a:t>
            </a:r>
            <a:r>
              <a:rPr lang="en-US" sz="1400" b="1" dirty="0">
                <a:latin typeface="Segoe UI" panose="020B0502040204020203" pitchFamily="34" charset="0"/>
                <a:ea typeface="Segoe UI" panose="020B0502040204020203" pitchFamily="34" charset="0"/>
                <a:cs typeface="Segoe UI" panose="020B0502040204020203" pitchFamily="34" charset="0"/>
              </a:rPr>
              <a:t>nodes</a:t>
            </a:r>
            <a:r>
              <a:rPr lang="en-US" sz="1400" dirty="0">
                <a:latin typeface="Segoe UI" panose="020B0502040204020203" pitchFamily="34" charset="0"/>
                <a:ea typeface="Segoe UI" panose="020B0502040204020203" pitchFamily="34" charset="0"/>
                <a:cs typeface="Segoe UI" panose="020B0502040204020203" pitchFamily="34" charset="0"/>
              </a:rPr>
              <a:t>, and at least one </a:t>
            </a:r>
            <a:r>
              <a:rPr lang="en-US" sz="1400" b="1" dirty="0">
                <a:latin typeface="Segoe UI" panose="020B0502040204020203" pitchFamily="34" charset="0"/>
                <a:ea typeface="Segoe UI" panose="020B0502040204020203" pitchFamily="34" charset="0"/>
                <a:cs typeface="Segoe UI" panose="020B0502040204020203" pitchFamily="34" charset="0"/>
              </a:rPr>
              <a:t>workstation</a:t>
            </a:r>
            <a:r>
              <a:rPr lang="en-US" sz="1400" dirty="0">
                <a:latin typeface="Segoe UI" panose="020B0502040204020203" pitchFamily="34" charset="0"/>
                <a:ea typeface="Segoe UI" panose="020B0502040204020203" pitchFamily="34" charset="0"/>
                <a:cs typeface="Segoe UI" panose="020B0502040204020203" pitchFamily="34" charset="0"/>
              </a:rPr>
              <a:t>.</a:t>
            </a:r>
          </a:p>
          <a:p>
            <a:endParaRPr lang="en-GB" sz="1400" dirty="0"/>
          </a:p>
        </p:txBody>
      </p:sp>
    </p:spTree>
    <p:extLst>
      <p:ext uri="{BB962C8B-B14F-4D97-AF65-F5344CB8AC3E}">
        <p14:creationId xmlns:p14="http://schemas.microsoft.com/office/powerpoint/2010/main" val="1729235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Chef Intro</a:t>
            </a:r>
            <a:endParaRPr lang="en-GB" dirty="0"/>
          </a:p>
        </p:txBody>
      </p:sp>
      <p:sp>
        <p:nvSpPr>
          <p:cNvPr id="3" name="Rectangle 2"/>
          <p:cNvSpPr>
            <a:spLocks noChangeArrowheads="1"/>
          </p:cNvSpPr>
          <p:nvPr/>
        </p:nvSpPr>
        <p:spPr bwMode="auto">
          <a:xfrm>
            <a:off x="683568" y="1700808"/>
            <a:ext cx="7884367"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altLang="en-US" sz="1400" b="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All server configurations on the APTP Test Environment will be controlled via Chef with controlled users provided with access to modify server configuration in dev</a:t>
            </a:r>
            <a:r>
              <a:rPr kumimoji="0" lang="en-GB" altLang="en-US" sz="1400" b="0" i="0" u="none" strike="noStrike" cap="none" normalizeH="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 environments</a:t>
            </a:r>
            <a:r>
              <a:rPr kumimoji="0" lang="en-GB" altLang="en-US" sz="1400" b="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 </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endParaRPr lang="en-GB" altLang="en-US" sz="1400" dirty="0">
              <a:latin typeface="Segoe UI" panose="020B0502040204020203" pitchFamily="34" charset="0"/>
              <a:ea typeface="Segoe UI" panose="020B0502040204020203" pitchFamily="34" charset="0"/>
              <a:cs typeface="Segoe UI" panose="020B0502040204020203" pitchFamily="34" charset="0"/>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altLang="en-US" sz="1400" b="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The Chef client will be installed on each server in the Dev/Test/Production Environment and any future configuration changes will be made to the necessary Chef Cookbook on the Chef Server. </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endParaRPr lang="en-GB" altLang="en-US" sz="1400" dirty="0">
              <a:latin typeface="Segoe UI" panose="020B0502040204020203" pitchFamily="34" charset="0"/>
              <a:ea typeface="Segoe UI" panose="020B0502040204020203" pitchFamily="34" charset="0"/>
              <a:cs typeface="Segoe UI" panose="020B0502040204020203" pitchFamily="34" charset="0"/>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altLang="en-US" sz="1400" b="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The Chef client will then be invoked and will pull the necessary configuration changes from the Cookbook on the Chef Server.  An application’s Chef Cookbook will serve as a baseline for the application’s version and associated configuration.</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endParaRPr lang="en-GB" altLang="en-US" sz="1400" dirty="0">
              <a:latin typeface="Segoe UI" panose="020B0502040204020203" pitchFamily="34" charset="0"/>
              <a:ea typeface="Segoe UI" panose="020B0502040204020203" pitchFamily="34" charset="0"/>
              <a:cs typeface="Segoe UI" panose="020B0502040204020203" pitchFamily="34" charset="0"/>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altLang="en-US" sz="1400" b="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Chef cookbooks will run through the test</a:t>
            </a:r>
            <a:r>
              <a:rPr kumimoji="0" lang="en-GB" altLang="en-US" sz="1400" b="0" i="0" u="none" strike="noStrike" cap="none" normalizeH="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 lifecycle (dev/test/pre-prod/prod) in the same manner as code to ensure any amendments to cookbooks are thoroughly tested before being promoted</a:t>
            </a:r>
            <a:endParaRPr kumimoji="0" lang="en-GB" altLang="en-US" sz="1400" b="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05809023"/>
              </p:ext>
            </p:extLst>
          </p:nvPr>
        </p:nvGraphicFramePr>
        <p:xfrm>
          <a:off x="1227211" y="3986733"/>
          <a:ext cx="6009085" cy="3618731"/>
        </p:xfrm>
        <a:graphic>
          <a:graphicData uri="http://schemas.openxmlformats.org/presentationml/2006/ole">
            <mc:AlternateContent xmlns:mc="http://schemas.openxmlformats.org/markup-compatibility/2006">
              <mc:Choice xmlns:v="urn:schemas-microsoft-com:vml" Requires="v">
                <p:oleObj spid="_x0000_s1039" name="Visio" r:id="rId4" imgW="4600634" imgH="2771820" progId="Visio.Drawing.11">
                  <p:embed/>
                </p:oleObj>
              </mc:Choice>
              <mc:Fallback>
                <p:oleObj name="Visio" r:id="rId4" imgW="4600634" imgH="277182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7211" y="3986733"/>
                        <a:ext cx="6009085" cy="3618731"/>
                      </a:xfrm>
                      <a:prstGeom prst="rect">
                        <a:avLst/>
                      </a:prstGeom>
                      <a:noFill/>
                    </p:spPr>
                  </p:pic>
                </p:oleObj>
              </mc:Fallback>
            </mc:AlternateContent>
          </a:graphicData>
        </a:graphic>
      </p:graphicFrame>
    </p:spTree>
    <p:extLst>
      <p:ext uri="{BB962C8B-B14F-4D97-AF65-F5344CB8AC3E}">
        <p14:creationId xmlns:p14="http://schemas.microsoft.com/office/powerpoint/2010/main" val="410992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AWS High Level Network Architecture</a:t>
            </a:r>
            <a:endParaRPr lang="en-GB" dirty="0"/>
          </a:p>
        </p:txBody>
      </p:sp>
      <p:pic>
        <p:nvPicPr>
          <p:cNvPr id="4" name="Picture 3"/>
          <p:cNvPicPr>
            <a:picLocks noChangeAspect="1"/>
          </p:cNvPicPr>
          <p:nvPr/>
        </p:nvPicPr>
        <p:blipFill>
          <a:blip r:embed="rId3"/>
          <a:stretch>
            <a:fillRect/>
          </a:stretch>
        </p:blipFill>
        <p:spPr>
          <a:xfrm>
            <a:off x="3059832" y="1772816"/>
            <a:ext cx="2371267" cy="5025152"/>
          </a:xfrm>
          <a:prstGeom prst="rect">
            <a:avLst/>
          </a:prstGeom>
        </p:spPr>
      </p:pic>
      <p:sp>
        <p:nvSpPr>
          <p:cNvPr id="5" name="TextBox 4"/>
          <p:cNvSpPr txBox="1"/>
          <p:nvPr/>
        </p:nvSpPr>
        <p:spPr>
          <a:xfrm>
            <a:off x="5508105" y="1988840"/>
            <a:ext cx="3240360" cy="430887"/>
          </a:xfrm>
          <a:prstGeom prst="rect">
            <a:avLst/>
          </a:prstGeom>
          <a:noFill/>
        </p:spPr>
        <p:txBody>
          <a:bodyPr wrap="square" rtlCol="0">
            <a:spAutoFit/>
          </a:bodyPr>
          <a:lstStyle/>
          <a:p>
            <a:r>
              <a:rPr lang="en-GB" sz="1100" b="1" dirty="0"/>
              <a:t>Users will access the dev tools and any applications via the Reverse Proxy server</a:t>
            </a:r>
            <a:endParaRPr lang="en-GB" sz="1100" dirty="0"/>
          </a:p>
        </p:txBody>
      </p:sp>
      <p:sp>
        <p:nvSpPr>
          <p:cNvPr id="7" name="TextBox 6"/>
          <p:cNvSpPr txBox="1"/>
          <p:nvPr/>
        </p:nvSpPr>
        <p:spPr>
          <a:xfrm>
            <a:off x="5542069" y="3646185"/>
            <a:ext cx="3240360" cy="430887"/>
          </a:xfrm>
          <a:prstGeom prst="rect">
            <a:avLst/>
          </a:prstGeom>
          <a:noFill/>
        </p:spPr>
        <p:txBody>
          <a:bodyPr wrap="square" rtlCol="0">
            <a:spAutoFit/>
          </a:bodyPr>
          <a:lstStyle/>
          <a:p>
            <a:r>
              <a:rPr lang="en-GB" sz="1100" dirty="0"/>
              <a:t>Public Subnet has access to the Internet and is accessible from certain ports (e.g. 443,22,80)</a:t>
            </a:r>
          </a:p>
        </p:txBody>
      </p:sp>
      <p:sp>
        <p:nvSpPr>
          <p:cNvPr id="8" name="TextBox 7"/>
          <p:cNvSpPr txBox="1"/>
          <p:nvPr/>
        </p:nvSpPr>
        <p:spPr>
          <a:xfrm>
            <a:off x="5569803" y="5229200"/>
            <a:ext cx="3240360" cy="600164"/>
          </a:xfrm>
          <a:prstGeom prst="rect">
            <a:avLst/>
          </a:prstGeom>
          <a:noFill/>
        </p:spPr>
        <p:txBody>
          <a:bodyPr wrap="square" rtlCol="0">
            <a:spAutoFit/>
          </a:bodyPr>
          <a:lstStyle/>
          <a:p>
            <a:r>
              <a:rPr lang="en-GB" sz="1100" dirty="0"/>
              <a:t>Private Subnet has access to the Internet(Not direct, but via Reverse Proxy) and is NOT accessible from anywhere, except the Reverse Proxy</a:t>
            </a:r>
          </a:p>
        </p:txBody>
      </p:sp>
    </p:spTree>
    <p:extLst>
      <p:ext uri="{BB962C8B-B14F-4D97-AF65-F5344CB8AC3E}">
        <p14:creationId xmlns:p14="http://schemas.microsoft.com/office/powerpoint/2010/main" val="1392275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AWS Landscape</a:t>
            </a:r>
            <a:endParaRPr lang="en-GB"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7145" y="1628800"/>
            <a:ext cx="7307263" cy="5739979"/>
          </a:xfrm>
          <a:prstGeom prst="rect">
            <a:avLst/>
          </a:prstGeom>
        </p:spPr>
      </p:pic>
    </p:spTree>
    <p:extLst>
      <p:ext uri="{BB962C8B-B14F-4D97-AF65-F5344CB8AC3E}">
        <p14:creationId xmlns:p14="http://schemas.microsoft.com/office/powerpoint/2010/main" val="589425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22657</TotalTime>
  <Words>968</Words>
  <Application>Microsoft Office PowerPoint</Application>
  <PresentationFormat>On-screen Show (4:3)</PresentationFormat>
  <Paragraphs>127</Paragraphs>
  <Slides>12</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Office Theme</vt:lpstr>
      <vt:lpstr>Visio</vt:lpstr>
      <vt:lpstr>APTP - Dev Tools Overview</vt:lpstr>
      <vt:lpstr>Tool Overview</vt:lpstr>
      <vt:lpstr>Development Architecture – Development Tools</vt:lpstr>
      <vt:lpstr>Development Architecture – Development Tools</vt:lpstr>
      <vt:lpstr>Chef Intro</vt:lpstr>
      <vt:lpstr>Chef Intro</vt:lpstr>
      <vt:lpstr>Chef Intro</vt:lpstr>
      <vt:lpstr>AWS High Level Network Architecture</vt:lpstr>
      <vt:lpstr>AWS Landscape</vt:lpstr>
      <vt:lpstr>Environment Management Improvements</vt:lpstr>
      <vt:lpstr>Environment Management Improvements</vt:lpstr>
      <vt:lpstr>Cost Estimates</vt:lpstr>
    </vt:vector>
  </TitlesOfParts>
  <Company>Accenture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dean.j.godfree</dc:creator>
  <cp:lastModifiedBy>kondeti prasad</cp:lastModifiedBy>
  <cp:revision>108</cp:revision>
  <cp:lastPrinted>2014-02-17T17:38:50Z</cp:lastPrinted>
  <dcterms:created xsi:type="dcterms:W3CDTF">2012-11-22T15:13:59Z</dcterms:created>
  <dcterms:modified xsi:type="dcterms:W3CDTF">2015-05-20T03:32:16Z</dcterms:modified>
</cp:coreProperties>
</file>