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68" r:id="rId6"/>
    <p:sldId id="269" r:id="rId7"/>
    <p:sldId id="270" r:id="rId8"/>
    <p:sldId id="271" r:id="rId9"/>
    <p:sldId id="275" r:id="rId10"/>
    <p:sldId id="278" r:id="rId11"/>
    <p:sldId id="279" r:id="rId12"/>
    <p:sldId id="272" r:id="rId13"/>
    <p:sldId id="280" r:id="rId14"/>
    <p:sldId id="273" r:id="rId15"/>
    <p:sldId id="281" r:id="rId16"/>
    <p:sldId id="284" r:id="rId17"/>
    <p:sldId id="274" r:id="rId18"/>
    <p:sldId id="286" r:id="rId19"/>
    <p:sldId id="287" r:id="rId20"/>
    <p:sldId id="285" r:id="rId21"/>
    <p:sldId id="282" r:id="rId22"/>
    <p:sldId id="283"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774F"/>
    <a:srgbClr val="339966"/>
    <a:srgbClr val="003366"/>
    <a:srgbClr val="008080"/>
    <a:srgbClr val="06461A"/>
    <a:srgbClr val="096D28"/>
    <a:srgbClr val="376091"/>
    <a:srgbClr val="17375E"/>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2063" autoAdjust="0"/>
  </p:normalViewPr>
  <p:slideViewPr>
    <p:cSldViewPr>
      <p:cViewPr>
        <p:scale>
          <a:sx n="75" d="100"/>
          <a:sy n="75" d="100"/>
        </p:scale>
        <p:origin x="-1026" y="-642"/>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3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5369D0-4D1C-4204-992B-7405C8D1AC50}" type="datetimeFigureOut">
              <a:rPr lang="en-GB" smtClean="0"/>
              <a:pPr/>
              <a:t>19/05/2015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3EA071-7374-4AC1-818C-3B0057BD3BF4}" type="slidenum">
              <a:rPr lang="en-GB" smtClean="0"/>
              <a:pPr/>
              <a:t>‹#›</a:t>
            </a:fld>
            <a:endParaRPr lang="en-GB"/>
          </a:p>
        </p:txBody>
      </p:sp>
    </p:spTree>
    <p:extLst>
      <p:ext uri="{BB962C8B-B14F-4D97-AF65-F5344CB8AC3E}">
        <p14:creationId xmlns:p14="http://schemas.microsoft.com/office/powerpoint/2010/main" val="8786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2ED06-1EB2-4F57-813D-F799CD73FD4A}"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47F2ED06-1EB2-4F57-813D-F799CD73FD4A}" type="slidenum">
              <a:rPr lang="en-GB" smtClean="0"/>
              <a:pPr/>
              <a:t>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373056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110589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46868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556" r="5556"/>
          <a:stretch/>
        </p:blipFill>
        <p:spPr bwMode="auto">
          <a:xfrm>
            <a:off x="-2276"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userDrawn="1"/>
        </p:nvSpPr>
        <p:spPr>
          <a:xfrm>
            <a:off x="-2276" y="2705100"/>
            <a:ext cx="9144000" cy="2194520"/>
          </a:xfrm>
          <a:prstGeom prst="rect">
            <a:avLst/>
          </a:prstGeom>
          <a:gradFill flip="none" rotWithShape="1">
            <a:gsLst>
              <a:gs pos="0">
                <a:srgbClr val="27774F">
                  <a:shade val="30000"/>
                  <a:satMod val="115000"/>
                  <a:alpha val="88000"/>
                </a:srgbClr>
              </a:gs>
              <a:gs pos="50000">
                <a:srgbClr val="27774F">
                  <a:shade val="67500"/>
                  <a:satMod val="115000"/>
                  <a:alpha val="99000"/>
                </a:srgbClr>
              </a:gs>
              <a:gs pos="100000">
                <a:srgbClr val="27774F">
                  <a:shade val="100000"/>
                  <a:satMod val="115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770" tIns="47886" rIns="95770" bIns="47886" rtlCol="0" anchor="ctr"/>
          <a:lstStyle/>
          <a:p>
            <a:pPr algn="ctr"/>
            <a:endParaRPr lang="en-GB"/>
          </a:p>
        </p:txBody>
      </p:sp>
      <p:pic>
        <p:nvPicPr>
          <p:cNvPr id="10" name="Picture 101"/>
          <p:cNvPicPr>
            <a:picLocks noChangeAspect="1" noChangeArrowheads="1"/>
          </p:cNvPicPr>
          <p:nvPr userDrawn="1"/>
        </p:nvPicPr>
        <p:blipFill>
          <a:blip r:embed="rId3" cstate="print"/>
          <a:srcRect/>
          <a:stretch>
            <a:fillRect/>
          </a:stretch>
        </p:blipFill>
        <p:spPr bwMode="auto">
          <a:xfrm>
            <a:off x="7232107" y="3429000"/>
            <a:ext cx="1348694" cy="665662"/>
          </a:xfrm>
          <a:prstGeom prst="rect">
            <a:avLst/>
          </a:prstGeom>
          <a:noFill/>
          <a:ln w="9525">
            <a:noFill/>
            <a:miter lim="800000"/>
            <a:headEnd/>
            <a:tailEnd/>
          </a:ln>
        </p:spPr>
      </p:pic>
      <p:sp>
        <p:nvSpPr>
          <p:cNvPr id="11" name="AutoShape 2" descr="https://mncamr-ext.accenture.com/sites/brandspace/imagelibrary/Photographic%20Images/Clouds8.jpg"/>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4" descr="https://mncamr-ext.accenture.com/sites/brandspace/imagelibrary/Photographic%20Images/Clouds8.jpg"/>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 name="AutoShape 2" descr="https://mncamr-ext.accenture.com/sites/brandspace/imagelibrary/Photographic%20Images/10710.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s://mncamr-ext.accenture.com/sites/brandspace/imagelibrary/Photographic%20Images/10710.jpg"/>
          <p:cNvSpPr>
            <a:spLocks noChangeAspect="1" noChangeArrowheads="1"/>
          </p:cNvSpPr>
          <p:nvPr userDrawn="1"/>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085849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6" name="Picture 6"/>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556" t="38691" r="5556"/>
          <a:stretch/>
        </p:blipFill>
        <p:spPr bwMode="auto">
          <a:xfrm>
            <a:off x="0" y="0"/>
            <a:ext cx="9144000" cy="4204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userDrawn="1"/>
        </p:nvSpPr>
        <p:spPr>
          <a:xfrm>
            <a:off x="1" y="-152400"/>
            <a:ext cx="9144000" cy="7010400"/>
          </a:xfrm>
          <a:prstGeom prst="rect">
            <a:avLst/>
          </a:prstGeom>
          <a:gradFill>
            <a:gsLst>
              <a:gs pos="0">
                <a:schemeClr val="accent1">
                  <a:tint val="66000"/>
                  <a:satMod val="160000"/>
                  <a:alpha val="0"/>
                </a:schemeClr>
              </a:gs>
              <a:gs pos="28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3"/>
          <p:cNvSpPr>
            <a:spLocks noGrp="1"/>
          </p:cNvSpPr>
          <p:nvPr>
            <p:ph type="dt" sz="half" idx="10"/>
          </p:nvPr>
        </p:nvSpPr>
        <p:spPr>
          <a:xfrm>
            <a:off x="457200" y="6340472"/>
            <a:ext cx="2133600" cy="365125"/>
          </a:xfrm>
        </p:spPr>
        <p:txBody>
          <a:bodyPr/>
          <a:lstStyle/>
          <a:p>
            <a:fld id="{D9DA8AC2-449D-40A4-8700-F8AE2B886CD6}" type="datetimeFigureOut">
              <a:rPr lang="en-GB" smtClean="0"/>
              <a:pPr/>
              <a:t>19/05/2015</a:t>
            </a:fld>
            <a:endParaRPr lang="en-GB"/>
          </a:p>
        </p:txBody>
      </p:sp>
      <p:sp>
        <p:nvSpPr>
          <p:cNvPr id="12" name="Footer Placeholder 4"/>
          <p:cNvSpPr>
            <a:spLocks noGrp="1"/>
          </p:cNvSpPr>
          <p:nvPr>
            <p:ph type="ftr" sz="quarter" idx="11"/>
          </p:nvPr>
        </p:nvSpPr>
        <p:spPr>
          <a:xfrm>
            <a:off x="3124200" y="6340475"/>
            <a:ext cx="2895600" cy="365125"/>
          </a:xfrm>
          <a:prstGeom prst="rect">
            <a:avLst/>
          </a:prstGeom>
        </p:spPr>
        <p:txBody>
          <a:bodyPr lIns="95770" tIns="47886" rIns="95770" bIns="47886"/>
          <a:lstStyle/>
          <a:p>
            <a:endParaRPr lang="en-GB"/>
          </a:p>
        </p:txBody>
      </p:sp>
      <p:sp>
        <p:nvSpPr>
          <p:cNvPr id="13" name="Slide Number Placeholder 5"/>
          <p:cNvSpPr>
            <a:spLocks noGrp="1"/>
          </p:cNvSpPr>
          <p:nvPr>
            <p:ph type="sldNum" sz="quarter" idx="12"/>
          </p:nvPr>
        </p:nvSpPr>
        <p:spPr>
          <a:xfrm>
            <a:off x="6553200" y="6340472"/>
            <a:ext cx="2133600" cy="365125"/>
          </a:xfrm>
        </p:spPr>
        <p:txBody>
          <a:bodyPr/>
          <a:lstStyle/>
          <a:p>
            <a:fld id="{BAB84490-9D45-470D-BFC7-133767CD388A}" type="slidenum">
              <a:rPr lang="en-GB" smtClean="0"/>
              <a:pPr/>
              <a:t>‹#›</a:t>
            </a:fld>
            <a:endParaRPr lang="en-GB"/>
          </a:p>
        </p:txBody>
      </p:sp>
      <p:sp>
        <p:nvSpPr>
          <p:cNvPr id="18" name="Rectangle 17"/>
          <p:cNvSpPr/>
          <p:nvPr userDrawn="1"/>
        </p:nvSpPr>
        <p:spPr>
          <a:xfrm>
            <a:off x="228600" y="219671"/>
            <a:ext cx="8678839" cy="1059851"/>
          </a:xfrm>
          <a:prstGeom prst="rect">
            <a:avLst/>
          </a:prstGeom>
          <a:gradFill flip="none" rotWithShape="1">
            <a:gsLst>
              <a:gs pos="0">
                <a:srgbClr val="27774F">
                  <a:shade val="30000"/>
                  <a:satMod val="115000"/>
                  <a:alpha val="88000"/>
                </a:srgbClr>
              </a:gs>
              <a:gs pos="50000">
                <a:srgbClr val="27774F">
                  <a:shade val="67500"/>
                  <a:satMod val="115000"/>
                  <a:alpha val="99000"/>
                </a:srgbClr>
              </a:gs>
              <a:gs pos="100000">
                <a:srgbClr val="27774F">
                  <a:shade val="100000"/>
                  <a:satMod val="115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770" tIns="47886" rIns="95770" bIns="47886" rtlCol="0" anchor="ctr"/>
          <a:lstStyle/>
          <a:p>
            <a:pPr algn="ctr"/>
            <a:endParaRPr lang="en-GB"/>
          </a:p>
        </p:txBody>
      </p:sp>
      <p:pic>
        <p:nvPicPr>
          <p:cNvPr id="10" name="Picture 101"/>
          <p:cNvPicPr>
            <a:picLocks noChangeAspect="1" noChangeArrowheads="1"/>
          </p:cNvPicPr>
          <p:nvPr userDrawn="1"/>
        </p:nvPicPr>
        <p:blipFill>
          <a:blip r:embed="rId3" cstate="print"/>
          <a:srcRect/>
          <a:stretch>
            <a:fillRect/>
          </a:stretch>
        </p:blipFill>
        <p:spPr bwMode="auto">
          <a:xfrm>
            <a:off x="7696200" y="472153"/>
            <a:ext cx="1040174" cy="513389"/>
          </a:xfrm>
          <a:prstGeom prst="rect">
            <a:avLst/>
          </a:prstGeom>
          <a:noFill/>
          <a:ln w="9525">
            <a:noFill/>
            <a:miter lim="800000"/>
            <a:headEnd/>
            <a:tailEnd/>
          </a:ln>
        </p:spPr>
      </p:pic>
    </p:spTree>
    <p:extLst>
      <p:ext uri="{BB962C8B-B14F-4D97-AF65-F5344CB8AC3E}">
        <p14:creationId xmlns:p14="http://schemas.microsoft.com/office/powerpoint/2010/main" val="614063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79750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404040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224933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174422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325832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17413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379227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37DC6-4F48-4C4C-9A34-2E2060DBE192}" type="datetimeFigureOut">
              <a:rPr lang="en-GB" smtClean="0"/>
              <a:pPr/>
              <a:t>19/05/2015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E5EB4-EFBF-4F61-ACBC-00D1CD707371}" type="slidenum">
              <a:rPr lang="en-GB" smtClean="0"/>
              <a:pPr/>
              <a:t>‹#›</a:t>
            </a:fld>
            <a:endParaRPr lang="en-GB"/>
          </a:p>
        </p:txBody>
      </p:sp>
    </p:spTree>
    <p:extLst>
      <p:ext uri="{BB962C8B-B14F-4D97-AF65-F5344CB8AC3E}">
        <p14:creationId xmlns:p14="http://schemas.microsoft.com/office/powerpoint/2010/main" val="77111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37DC6-4F48-4C4C-9A34-2E2060DBE192}" type="datetimeFigureOut">
              <a:rPr lang="en-GB" smtClean="0"/>
              <a:pPr/>
              <a:t>19/05/2015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E5EB4-EFBF-4F61-ACBC-00D1CD707371}" type="slidenum">
              <a:rPr lang="en-GB" smtClean="0"/>
              <a:pPr/>
              <a:t>‹#›</a:t>
            </a:fld>
            <a:endParaRPr lang="en-GB"/>
          </a:p>
        </p:txBody>
      </p:sp>
    </p:spTree>
    <p:extLst>
      <p:ext uri="{BB962C8B-B14F-4D97-AF65-F5344CB8AC3E}">
        <p14:creationId xmlns:p14="http://schemas.microsoft.com/office/powerpoint/2010/main" val="10655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1"/>
          <p:cNvSpPr txBox="1">
            <a:spLocks noChangeArrowheads="1"/>
          </p:cNvSpPr>
          <p:nvPr/>
        </p:nvSpPr>
        <p:spPr>
          <a:xfrm>
            <a:off x="481237" y="5331446"/>
            <a:ext cx="6323013" cy="431800"/>
          </a:xfrm>
          <a:prstGeom prst="rect">
            <a:avLst/>
          </a:prstGeom>
          <a:ln w="9525"/>
        </p:spPr>
        <p:txBody>
          <a:bodyPr lIns="95770" tIns="47886" rIns="95770" bIns="47886"/>
          <a:lstStyle>
            <a:lvl1pPr marL="0" indent="0">
              <a:buFontTx/>
              <a:buNone/>
              <a:defRPr sz="2000" b="1">
                <a:solidFill>
                  <a:schemeClr val="bg1"/>
                </a:solidFill>
              </a:defRPr>
            </a:lvl1pPr>
          </a:lstStyle>
          <a:p>
            <a:pPr>
              <a:spcBef>
                <a:spcPct val="20000"/>
              </a:spcBef>
              <a:defRPr/>
            </a:pPr>
            <a:endParaRPr lang="en-US" b="0" dirty="0" smtClean="0">
              <a:latin typeface="Arial" pitchFamily="34" charset="0"/>
              <a:cs typeface="Arial" pitchFamily="34" charset="0"/>
            </a:endParaRPr>
          </a:p>
        </p:txBody>
      </p:sp>
      <p:sp>
        <p:nvSpPr>
          <p:cNvPr id="5" name="Rectangle 60"/>
          <p:cNvSpPr txBox="1">
            <a:spLocks noChangeArrowheads="1"/>
          </p:cNvSpPr>
          <p:nvPr/>
        </p:nvSpPr>
        <p:spPr>
          <a:xfrm>
            <a:off x="533400" y="2438400"/>
            <a:ext cx="6323013" cy="2346946"/>
          </a:xfrm>
          <a:prstGeom prst="rect">
            <a:avLst/>
          </a:prstGeom>
          <a:ln w="9525"/>
        </p:spPr>
        <p:txBody>
          <a:bodyPr vert="horz" lIns="95770" tIns="47886" rIns="95770" bIns="47886" rtlCol="0" anchor="ctr">
            <a:normAutofit fontScale="97500"/>
          </a:bodyPr>
          <a:lstStyle>
            <a:lvl1pPr algn="l" defTabSz="914400" rtl="0" eaLnBrk="1" latinLnBrk="0" hangingPunct="1">
              <a:spcBef>
                <a:spcPct val="0"/>
              </a:spcBef>
              <a:buNone/>
              <a:defRPr sz="2400" b="1" kern="1200" baseline="0">
                <a:solidFill>
                  <a:schemeClr val="bg1"/>
                </a:solidFill>
                <a:latin typeface="+mj-lt"/>
                <a:ea typeface="+mj-ea"/>
                <a:cs typeface="+mj-cs"/>
              </a:defRPr>
            </a:lvl1pPr>
          </a:lstStyle>
          <a:p>
            <a:r>
              <a:rPr lang="en-GB" sz="1800"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a:r>
            <a:br>
              <a:rPr lang="en-GB" sz="1800"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GB" sz="2800"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a:r>
            <a:br>
              <a:rPr lang="en-GB" sz="2800"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GB" sz="2800"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GB" sz="5300"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Chef</a:t>
            </a:r>
          </a:p>
          <a:p>
            <a:r>
              <a:rPr lang="en-GB"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06</a:t>
            </a:r>
            <a:r>
              <a:rPr lang="en-GB" b="0" baseline="3000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th</a:t>
            </a:r>
            <a:r>
              <a:rPr lang="en-GB" b="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August 2014</a:t>
            </a:r>
          </a:p>
        </p:txBody>
      </p:sp>
      <p:sp>
        <p:nvSpPr>
          <p:cNvPr id="2" name="Rectangle 1"/>
          <p:cNvSpPr/>
          <p:nvPr/>
        </p:nvSpPr>
        <p:spPr>
          <a:xfrm>
            <a:off x="609344" y="3105090"/>
            <a:ext cx="817853" cy="400110"/>
          </a:xfrm>
          <a:prstGeom prst="rect">
            <a:avLst/>
          </a:prstGeom>
        </p:spPr>
        <p:txBody>
          <a:bodyPr wrap="none">
            <a:spAutoFit/>
          </a:bodyPr>
          <a:lstStyle/>
          <a:p>
            <a:r>
              <a:rPr lang="en-GB" sz="2000" dirty="0" smtClean="0">
                <a:solidFill>
                  <a:schemeClr val="bg1"/>
                </a:solidFill>
                <a:latin typeface="Segoe UI" pitchFamily="34" charset="0"/>
                <a:ea typeface="Segoe UI" pitchFamily="34" charset="0"/>
                <a:cs typeface="Segoe UI" pitchFamily="34" charset="0"/>
              </a:rPr>
              <a:t>DCSC</a:t>
            </a:r>
            <a:endParaRPr lang="en-GB" sz="2000" dirty="0">
              <a:solidFill>
                <a:schemeClr val="bg1"/>
              </a:solidFill>
            </a:endParaRPr>
          </a:p>
        </p:txBody>
      </p:sp>
      <p:sp>
        <p:nvSpPr>
          <p:cNvPr id="6" name="Rectangle 5"/>
          <p:cNvSpPr/>
          <p:nvPr/>
        </p:nvSpPr>
        <p:spPr>
          <a:xfrm>
            <a:off x="609600" y="4233446"/>
            <a:ext cx="184731" cy="338554"/>
          </a:xfrm>
          <a:prstGeom prst="rect">
            <a:avLst/>
          </a:prstGeom>
        </p:spPr>
        <p:txBody>
          <a:bodyPr wrap="none">
            <a:spAutoFit/>
          </a:bodyPr>
          <a:lstStyle/>
          <a:p>
            <a:endParaRPr lang="en-GB" sz="1600" dirty="0">
              <a:solidFill>
                <a:schemeClr val="bg1"/>
              </a:solidFill>
            </a:endParaRPr>
          </a:p>
        </p:txBody>
      </p:sp>
      <p:sp>
        <p:nvSpPr>
          <p:cNvPr id="3" name="AutoShape 2" descr="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5" descr="https://mncamr-ext.accenture.com/sites/brandspace/imagelibrary/Photographic%20Images/10856.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Pictu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Rectangle 12"/>
          <p:cNvSpPr/>
          <p:nvPr/>
        </p:nvSpPr>
        <p:spPr>
          <a:xfrm rot="10800000">
            <a:off x="0" y="0"/>
            <a:ext cx="9144000" cy="2743200"/>
          </a:xfrm>
          <a:prstGeom prst="rect">
            <a:avLst/>
          </a:prstGeom>
          <a:gradFill>
            <a:gsLst>
              <a:gs pos="0">
                <a:schemeClr val="accent1">
                  <a:tint val="66000"/>
                  <a:satMod val="160000"/>
                  <a:alpha val="0"/>
                </a:schemeClr>
              </a:gs>
              <a:gs pos="28000">
                <a:schemeClr val="tx1">
                  <a:alpha val="13000"/>
                </a:schemeClr>
              </a:gs>
              <a:gs pos="100000">
                <a:schemeClr val="tx1">
                  <a:alpha val="27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970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Node</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397000"/>
            <a:ext cx="7861300" cy="5085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5800" y="5854700"/>
            <a:ext cx="2362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96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err="1" smtClean="0">
                <a:solidFill>
                  <a:schemeClr val="bg1"/>
                </a:solidFill>
                <a:latin typeface="Segoe UI" pitchFamily="34" charset="0"/>
                <a:ea typeface="Segoe UI" pitchFamily="34" charset="0"/>
                <a:cs typeface="Segoe UI" pitchFamily="34" charset="0"/>
              </a:rPr>
              <a:t>Data</a:t>
            </a:r>
            <a:r>
              <a:rPr lang="en-GB" sz="2000" b="1" dirty="0" err="1">
                <a:solidFill>
                  <a:schemeClr val="bg1"/>
                </a:solidFill>
                <a:latin typeface="Segoe UI" pitchFamily="34" charset="0"/>
                <a:ea typeface="Segoe UI" pitchFamily="34" charset="0"/>
                <a:cs typeface="Segoe UI" pitchFamily="34" charset="0"/>
              </a:rPr>
              <a:t>b</a:t>
            </a:r>
            <a:r>
              <a:rPr lang="en-GB" sz="2000" b="1" dirty="0" err="1" smtClean="0">
                <a:solidFill>
                  <a:schemeClr val="bg1"/>
                </a:solidFill>
                <a:latin typeface="Segoe UI" pitchFamily="34" charset="0"/>
                <a:ea typeface="Segoe UI" pitchFamily="34" charset="0"/>
                <a:cs typeface="Segoe UI" pitchFamily="34" charset="0"/>
              </a:rPr>
              <a:t>ag</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1754326"/>
          </a:xfrm>
          <a:prstGeom prst="rect">
            <a:avLst/>
          </a:prstGeom>
          <a:noFill/>
        </p:spPr>
        <p:txBody>
          <a:bodyPr wrap="square" rtlCol="0">
            <a:spAutoFit/>
          </a:bodyPr>
          <a:lstStyle/>
          <a:p>
            <a:r>
              <a:rPr lang="en-US" dirty="0" smtClean="0"/>
              <a:t>A </a:t>
            </a:r>
            <a:r>
              <a:rPr lang="en-US" b="1" dirty="0"/>
              <a:t>data bag </a:t>
            </a:r>
            <a:r>
              <a:rPr lang="en-US" dirty="0"/>
              <a:t>is a global variable that is stored as JSON data and is accessible from a server. A data bag is indexed for searching and can be loaded by a recipe or accessed during a search</a:t>
            </a:r>
            <a:r>
              <a:rPr lang="en-US" dirty="0" smtClean="0"/>
              <a:t>.</a:t>
            </a:r>
          </a:p>
          <a:p>
            <a:r>
              <a:rPr lang="en-US" dirty="0" smtClean="0"/>
              <a:t>	</a:t>
            </a:r>
            <a:endParaRPr lang="en-US" dirty="0"/>
          </a:p>
          <a:p>
            <a:r>
              <a:rPr lang="en-US" dirty="0" smtClean="0"/>
              <a:t>The </a:t>
            </a:r>
            <a:r>
              <a:rPr lang="en-US" b="1" dirty="0"/>
              <a:t>knife data bag</a:t>
            </a:r>
            <a:r>
              <a:rPr lang="en-US" dirty="0"/>
              <a:t> subcommand is used to manage arbitrary stores of globally available JSON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3" y="3648020"/>
            <a:ext cx="7801815" cy="69538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4778609"/>
            <a:ext cx="8610600" cy="326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023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err="1" smtClean="0">
                <a:solidFill>
                  <a:schemeClr val="bg1"/>
                </a:solidFill>
                <a:latin typeface="Segoe UI" pitchFamily="34" charset="0"/>
                <a:ea typeface="Segoe UI" pitchFamily="34" charset="0"/>
                <a:cs typeface="Segoe UI" pitchFamily="34" charset="0"/>
              </a:rPr>
              <a:t>Data</a:t>
            </a:r>
            <a:r>
              <a:rPr lang="en-GB" sz="2000" b="1" dirty="0" err="1">
                <a:solidFill>
                  <a:schemeClr val="bg1"/>
                </a:solidFill>
                <a:latin typeface="Segoe UI" pitchFamily="34" charset="0"/>
                <a:ea typeface="Segoe UI" pitchFamily="34" charset="0"/>
                <a:cs typeface="Segoe UI" pitchFamily="34" charset="0"/>
              </a:rPr>
              <a:t>b</a:t>
            </a:r>
            <a:r>
              <a:rPr lang="en-GB" sz="2000" b="1" dirty="0" err="1" smtClean="0">
                <a:solidFill>
                  <a:schemeClr val="bg1"/>
                </a:solidFill>
                <a:latin typeface="Segoe UI" pitchFamily="34" charset="0"/>
                <a:ea typeface="Segoe UI" pitchFamily="34" charset="0"/>
                <a:cs typeface="Segoe UI" pitchFamily="34" charset="0"/>
              </a:rPr>
              <a:t>ag</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9154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220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err="1" smtClean="0">
                <a:solidFill>
                  <a:schemeClr val="bg1"/>
                </a:solidFill>
                <a:latin typeface="Segoe UI" pitchFamily="34" charset="0"/>
                <a:ea typeface="Segoe UI" pitchFamily="34" charset="0"/>
                <a:cs typeface="Segoe UI" pitchFamily="34" charset="0"/>
              </a:rPr>
              <a:t>Data</a:t>
            </a:r>
            <a:r>
              <a:rPr lang="en-GB" sz="2000" b="1" dirty="0" err="1">
                <a:solidFill>
                  <a:schemeClr val="bg1"/>
                </a:solidFill>
                <a:latin typeface="Segoe UI" pitchFamily="34" charset="0"/>
                <a:ea typeface="Segoe UI" pitchFamily="34" charset="0"/>
                <a:cs typeface="Segoe UI" pitchFamily="34" charset="0"/>
              </a:rPr>
              <a:t>b</a:t>
            </a:r>
            <a:r>
              <a:rPr lang="en-GB" sz="2000" b="1" dirty="0" err="1" smtClean="0">
                <a:solidFill>
                  <a:schemeClr val="bg1"/>
                </a:solidFill>
                <a:latin typeface="Segoe UI" pitchFamily="34" charset="0"/>
                <a:ea typeface="Segoe UI" pitchFamily="34" charset="0"/>
                <a:cs typeface="Segoe UI" pitchFamily="34" charset="0"/>
              </a:rPr>
              <a:t>ag</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97" y="2286000"/>
            <a:ext cx="627400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1752600"/>
            <a:ext cx="3598421" cy="369332"/>
          </a:xfrm>
          <a:prstGeom prst="rect">
            <a:avLst/>
          </a:prstGeom>
          <a:noFill/>
        </p:spPr>
        <p:txBody>
          <a:bodyPr wrap="none" rtlCol="0">
            <a:spAutoFit/>
          </a:bodyPr>
          <a:lstStyle/>
          <a:p>
            <a:r>
              <a:rPr lang="en-US" dirty="0" smtClean="0"/>
              <a:t>Sample content of </a:t>
            </a:r>
            <a:r>
              <a:rPr lang="en-US" dirty="0" err="1" smtClean="0"/>
              <a:t>tlm_dbo.json</a:t>
            </a:r>
            <a:r>
              <a:rPr lang="en-US" dirty="0" smtClean="0"/>
              <a:t> file:</a:t>
            </a:r>
            <a:endParaRPr lang="en-US" dirty="0"/>
          </a:p>
        </p:txBody>
      </p:sp>
    </p:spTree>
    <p:extLst>
      <p:ext uri="{BB962C8B-B14F-4D97-AF65-F5344CB8AC3E}">
        <p14:creationId xmlns:p14="http://schemas.microsoft.com/office/powerpoint/2010/main" val="2339709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Environment</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1477328"/>
          </a:xfrm>
          <a:prstGeom prst="rect">
            <a:avLst/>
          </a:prstGeom>
          <a:noFill/>
        </p:spPr>
        <p:txBody>
          <a:bodyPr wrap="square" rtlCol="0">
            <a:spAutoFit/>
          </a:bodyPr>
          <a:lstStyle/>
          <a:p>
            <a:r>
              <a:rPr lang="en-US" dirty="0"/>
              <a:t>An </a:t>
            </a:r>
            <a:r>
              <a:rPr lang="en-US" b="1" dirty="0"/>
              <a:t>environment</a:t>
            </a:r>
            <a:r>
              <a:rPr lang="en-US" dirty="0"/>
              <a:t> is a way to map an organization’s real-life workflow to what can be configured and managed when using Chef server. </a:t>
            </a:r>
            <a:endParaRPr lang="en-US" dirty="0" smtClean="0"/>
          </a:p>
          <a:p>
            <a:endParaRPr lang="en-US" dirty="0" smtClean="0"/>
          </a:p>
          <a:p>
            <a:r>
              <a:rPr lang="en-US" dirty="0"/>
              <a:t>The </a:t>
            </a:r>
            <a:r>
              <a:rPr lang="en-US" b="1" dirty="0"/>
              <a:t>knife environment</a:t>
            </a:r>
            <a:r>
              <a:rPr lang="en-US" dirty="0"/>
              <a:t> subcommand is used to manage environments within a single organization on the Chef server.</a:t>
            </a:r>
          </a:p>
        </p:txBody>
      </p:sp>
      <p:sp>
        <p:nvSpPr>
          <p:cNvPr id="4" name="TextBox 3"/>
          <p:cNvSpPr txBox="1"/>
          <p:nvPr/>
        </p:nvSpPr>
        <p:spPr>
          <a:xfrm>
            <a:off x="375378" y="4230469"/>
            <a:ext cx="5701561" cy="646331"/>
          </a:xfrm>
          <a:prstGeom prst="rect">
            <a:avLst/>
          </a:prstGeom>
          <a:noFill/>
        </p:spPr>
        <p:txBody>
          <a:bodyPr wrap="none" rtlCol="0">
            <a:spAutoFit/>
          </a:bodyPr>
          <a:lstStyle/>
          <a:p>
            <a:r>
              <a:rPr lang="en-US" dirty="0" smtClean="0"/>
              <a:t>Example:</a:t>
            </a:r>
          </a:p>
          <a:p>
            <a:r>
              <a:rPr lang="en-US" dirty="0"/>
              <a:t>	</a:t>
            </a:r>
            <a:r>
              <a:rPr lang="en-US" dirty="0" smtClean="0"/>
              <a:t>Creating the “UAT2” environment to Chef-server:</a:t>
            </a:r>
            <a:endParaRPr 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493" y="3429000"/>
            <a:ext cx="7339013"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953000"/>
            <a:ext cx="610496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906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Environment</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849193"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953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Environment</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78" y="2362200"/>
            <a:ext cx="857188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75378" y="1796534"/>
            <a:ext cx="3296415" cy="369332"/>
          </a:xfrm>
          <a:prstGeom prst="rect">
            <a:avLst/>
          </a:prstGeom>
          <a:noFill/>
        </p:spPr>
        <p:txBody>
          <a:bodyPr wrap="none" rtlCol="0">
            <a:spAutoFit/>
          </a:bodyPr>
          <a:lstStyle/>
          <a:p>
            <a:r>
              <a:rPr lang="en-US" dirty="0" smtClean="0"/>
              <a:t>Sample content of “UAT2.rb” file:</a:t>
            </a:r>
            <a:endParaRPr lang="en-US" dirty="0"/>
          </a:p>
        </p:txBody>
      </p:sp>
      <p:sp>
        <p:nvSpPr>
          <p:cNvPr id="4" name="Rectangle 3"/>
          <p:cNvSpPr/>
          <p:nvPr/>
        </p:nvSpPr>
        <p:spPr>
          <a:xfrm>
            <a:off x="3692889" y="4267200"/>
            <a:ext cx="2250711" cy="45719"/>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6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Role</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1477328"/>
          </a:xfrm>
          <a:prstGeom prst="rect">
            <a:avLst/>
          </a:prstGeom>
          <a:noFill/>
        </p:spPr>
        <p:txBody>
          <a:bodyPr wrap="square" rtlCol="0">
            <a:spAutoFit/>
          </a:bodyPr>
          <a:lstStyle/>
          <a:p>
            <a:r>
              <a:rPr lang="en-US" dirty="0" smtClean="0"/>
              <a:t>A </a:t>
            </a:r>
            <a:r>
              <a:rPr lang="en-US" b="1" dirty="0" smtClean="0"/>
              <a:t>role </a:t>
            </a:r>
            <a:r>
              <a:rPr lang="en-US" dirty="0" smtClean="0"/>
              <a:t>is a way to define certain patterns and processes that exist across nodes in an organization as belonging to a single job function. </a:t>
            </a:r>
          </a:p>
          <a:p>
            <a:endParaRPr lang="en-US" dirty="0" smtClean="0"/>
          </a:p>
          <a:p>
            <a:r>
              <a:rPr lang="en-US" dirty="0" smtClean="0"/>
              <a:t>The </a:t>
            </a:r>
            <a:r>
              <a:rPr lang="en-US" b="1" dirty="0"/>
              <a:t>knife role</a:t>
            </a:r>
            <a:r>
              <a:rPr lang="en-US" dirty="0"/>
              <a:t> subcommand is used to manage the roles that are associated with one or more nodes on a server.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064" y="3378200"/>
            <a:ext cx="6155871"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00" y="4902200"/>
            <a:ext cx="692523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5378" y="4230469"/>
            <a:ext cx="5044779" cy="646331"/>
          </a:xfrm>
          <a:prstGeom prst="rect">
            <a:avLst/>
          </a:prstGeom>
          <a:noFill/>
        </p:spPr>
        <p:txBody>
          <a:bodyPr wrap="none" rtlCol="0">
            <a:spAutoFit/>
          </a:bodyPr>
          <a:lstStyle/>
          <a:p>
            <a:r>
              <a:rPr lang="en-US" dirty="0" smtClean="0"/>
              <a:t>Example:</a:t>
            </a:r>
          </a:p>
          <a:p>
            <a:r>
              <a:rPr lang="en-US" dirty="0"/>
              <a:t>	</a:t>
            </a:r>
            <a:r>
              <a:rPr lang="en-US" dirty="0" smtClean="0"/>
              <a:t>Creating the “monitoring” role for </a:t>
            </a:r>
            <a:r>
              <a:rPr lang="en-US" dirty="0" err="1" smtClean="0"/>
              <a:t>Nagios</a:t>
            </a:r>
            <a:r>
              <a:rPr lang="en-US" dirty="0" smtClean="0"/>
              <a:t>:</a:t>
            </a:r>
            <a:endParaRPr lang="en-US" dirty="0"/>
          </a:p>
        </p:txBody>
      </p:sp>
    </p:spTree>
    <p:extLst>
      <p:ext uri="{BB962C8B-B14F-4D97-AF65-F5344CB8AC3E}">
        <p14:creationId xmlns:p14="http://schemas.microsoft.com/office/powerpoint/2010/main" val="3454566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Role</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799"/>
            <a:ext cx="8961950" cy="4114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26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Role</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188" y="2438399"/>
            <a:ext cx="4879611" cy="3381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75378" y="1796534"/>
            <a:ext cx="3851054" cy="369332"/>
          </a:xfrm>
          <a:prstGeom prst="rect">
            <a:avLst/>
          </a:prstGeom>
          <a:noFill/>
        </p:spPr>
        <p:txBody>
          <a:bodyPr wrap="none" rtlCol="0">
            <a:spAutoFit/>
          </a:bodyPr>
          <a:lstStyle/>
          <a:p>
            <a:r>
              <a:rPr lang="en-US" dirty="0" smtClean="0"/>
              <a:t>Sample content of “</a:t>
            </a:r>
            <a:r>
              <a:rPr lang="en-US" dirty="0" err="1" smtClean="0"/>
              <a:t>monitoring.rb</a:t>
            </a:r>
            <a:r>
              <a:rPr lang="en-US" dirty="0" smtClean="0"/>
              <a:t>” file:</a:t>
            </a:r>
            <a:endParaRPr lang="en-US" dirty="0"/>
          </a:p>
        </p:txBody>
      </p:sp>
    </p:spTree>
    <p:extLst>
      <p:ext uri="{BB962C8B-B14F-4D97-AF65-F5344CB8AC3E}">
        <p14:creationId xmlns:p14="http://schemas.microsoft.com/office/powerpoint/2010/main" val="1495216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78" y="533400"/>
            <a:ext cx="6635022" cy="376861"/>
          </a:xfrm>
          <a:prstGeom prst="rect">
            <a:avLst/>
          </a:prstGeom>
          <a:noFill/>
        </p:spPr>
        <p:txBody>
          <a:bodyPr wrap="square" lIns="68415" tIns="34208" rIns="68415" bIns="34208" rtlCol="0">
            <a:spAutoFit/>
          </a:bodyPr>
          <a:lstStyle/>
          <a:p>
            <a:r>
              <a:rPr lang="en-GB" sz="2000" dirty="0" smtClean="0">
                <a:solidFill>
                  <a:schemeClr val="bg1"/>
                </a:solidFill>
                <a:latin typeface="Segoe UI" pitchFamily="34" charset="0"/>
                <a:ea typeface="Segoe UI" pitchFamily="34" charset="0"/>
                <a:cs typeface="Segoe UI" pitchFamily="34" charset="0"/>
              </a:rPr>
              <a:t>Contents of the Presentation</a:t>
            </a:r>
            <a:endParaRPr lang="en-GB" sz="2000"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762000" y="1996380"/>
            <a:ext cx="4064757" cy="4724370"/>
          </a:xfrm>
          <a:prstGeom prst="rect">
            <a:avLst/>
          </a:prstGeom>
          <a:noFill/>
        </p:spPr>
        <p:txBody>
          <a:bodyPr wrap="square" rtlCol="0">
            <a:spAutoFit/>
          </a:bodyPr>
          <a:lstStyle/>
          <a:p>
            <a:pPr>
              <a:lnSpc>
                <a:spcPct val="150000"/>
              </a:lnSpc>
              <a:spcAft>
                <a:spcPts val="1200"/>
              </a:spcAft>
            </a:pPr>
            <a:r>
              <a:rPr lang="pt-BR" sz="2000" dirty="0" smtClean="0">
                <a:latin typeface="Segoe UI" pitchFamily="34" charset="0"/>
                <a:ea typeface="Segoe UI" pitchFamily="34" charset="0"/>
                <a:cs typeface="Segoe UI" pitchFamily="34" charset="0"/>
              </a:rPr>
              <a:t>Contents</a:t>
            </a: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Introduction</a:t>
            </a: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Cookbook</a:t>
            </a: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Node</a:t>
            </a:r>
            <a:endParaRPr lang="en-GB" sz="2000" dirty="0">
              <a:latin typeface="Segoe UI" pitchFamily="34" charset="0"/>
              <a:ea typeface="Segoe UI" pitchFamily="34" charset="0"/>
              <a:cs typeface="Segoe UI" pitchFamily="34" charset="0"/>
            </a:endParaRP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Data Bag</a:t>
            </a: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Environment</a:t>
            </a:r>
            <a:endParaRPr lang="en-GB" sz="2000" dirty="0">
              <a:latin typeface="Segoe UI" pitchFamily="34" charset="0"/>
              <a:ea typeface="Segoe UI" pitchFamily="34" charset="0"/>
              <a:cs typeface="Segoe UI" pitchFamily="34" charset="0"/>
            </a:endParaRP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Role</a:t>
            </a:r>
            <a:endParaRPr lang="en-GB" sz="2000" dirty="0">
              <a:latin typeface="Segoe UI" pitchFamily="34" charset="0"/>
              <a:ea typeface="Segoe UI" pitchFamily="34" charset="0"/>
              <a:cs typeface="Segoe UI" pitchFamily="34" charset="0"/>
            </a:endParaRP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Run List</a:t>
            </a:r>
          </a:p>
          <a:p>
            <a:pPr marL="285750" indent="-285750">
              <a:lnSpc>
                <a:spcPct val="150000"/>
              </a:lnSpc>
              <a:buFont typeface="Wingdings" pitchFamily="2" charset="2"/>
              <a:buChar char="§"/>
            </a:pPr>
            <a:r>
              <a:rPr lang="en-GB" sz="2000" dirty="0" smtClean="0">
                <a:latin typeface="Segoe UI" pitchFamily="34" charset="0"/>
                <a:ea typeface="Segoe UI" pitchFamily="34" charset="0"/>
                <a:cs typeface="Segoe UI" pitchFamily="34" charset="0"/>
              </a:rPr>
              <a:t>Bootstrapping</a:t>
            </a:r>
            <a:endParaRPr lang="en-GB" sz="2000" dirty="0">
              <a:latin typeface="Segoe UI" pitchFamily="34" charset="0"/>
              <a:ea typeface="Segoe UI" pitchFamily="34" charset="0"/>
              <a:cs typeface="Segoe UI" pitchFamily="34" charset="0"/>
            </a:endParaRPr>
          </a:p>
          <a:p>
            <a:pPr marL="285750" indent="-285750">
              <a:lnSpc>
                <a:spcPct val="150000"/>
              </a:lnSpc>
              <a:buFont typeface="Wingdings" pitchFamily="2" charset="2"/>
              <a:buChar char="§"/>
            </a:pPr>
            <a:endParaRPr lang="en-GB" sz="1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794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Run List</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524000"/>
            <a:ext cx="8610600" cy="923330"/>
          </a:xfrm>
          <a:prstGeom prst="rect">
            <a:avLst/>
          </a:prstGeom>
          <a:noFill/>
        </p:spPr>
        <p:txBody>
          <a:bodyPr wrap="square" rtlCol="0">
            <a:spAutoFit/>
          </a:bodyPr>
          <a:lstStyle/>
          <a:p>
            <a:r>
              <a:rPr lang="en-US" dirty="0" smtClean="0"/>
              <a:t>A </a:t>
            </a:r>
            <a:r>
              <a:rPr lang="en-US" b="1" dirty="0"/>
              <a:t>run-list</a:t>
            </a:r>
            <a:r>
              <a:rPr lang="en-US" dirty="0"/>
              <a:t> is an ordered list of roles and/or recipes that are run in an exact order. A run-list is always specific to the node on which it runs, though it is possible for many nodes to have run-lists that are similar or even identical</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47330"/>
            <a:ext cx="6019800" cy="420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789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Bootstrapping</a:t>
            </a:r>
          </a:p>
        </p:txBody>
      </p:sp>
      <p:sp>
        <p:nvSpPr>
          <p:cNvPr id="3" name="TextBox 2"/>
          <p:cNvSpPr txBox="1"/>
          <p:nvPr/>
        </p:nvSpPr>
        <p:spPr>
          <a:xfrm>
            <a:off x="266700" y="1750635"/>
            <a:ext cx="8610600" cy="1754326"/>
          </a:xfrm>
          <a:prstGeom prst="rect">
            <a:avLst/>
          </a:prstGeom>
          <a:noFill/>
        </p:spPr>
        <p:txBody>
          <a:bodyPr wrap="square" rtlCol="0">
            <a:spAutoFit/>
          </a:bodyPr>
          <a:lstStyle/>
          <a:p>
            <a:r>
              <a:rPr lang="en-US" dirty="0" smtClean="0"/>
              <a:t>A </a:t>
            </a:r>
            <a:r>
              <a:rPr lang="en-US" b="1" dirty="0"/>
              <a:t>bootstrap</a:t>
            </a:r>
            <a:r>
              <a:rPr lang="en-US" dirty="0"/>
              <a:t> is a process that installs the chef-client on a target system so that it can run as a chef-client and communicate with a server</a:t>
            </a:r>
            <a:r>
              <a:rPr lang="en-US" dirty="0" smtClean="0"/>
              <a:t>.</a:t>
            </a:r>
          </a:p>
          <a:p>
            <a:endParaRPr lang="en-US" dirty="0"/>
          </a:p>
          <a:p>
            <a:r>
              <a:rPr lang="en-US" dirty="0" smtClean="0"/>
              <a:t>The </a:t>
            </a:r>
            <a:r>
              <a:rPr lang="en-US" b="1" dirty="0"/>
              <a:t>knife bootstrap</a:t>
            </a:r>
            <a:r>
              <a:rPr lang="en-US" dirty="0"/>
              <a:t> subcommand is used to run a bootstrap operation that installs the chef-client on the target system. The bootstrap operation must specify the IP address or FQDN of the target system.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91" y="4800600"/>
            <a:ext cx="7302818"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258" y="3810000"/>
            <a:ext cx="578148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606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Introduction</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5372100" cy="4739759"/>
          </a:xfrm>
          <a:prstGeom prst="rect">
            <a:avLst/>
          </a:prstGeom>
          <a:noFill/>
        </p:spPr>
        <p:txBody>
          <a:bodyPr wrap="square" rtlCol="0">
            <a:spAutoFit/>
          </a:bodyPr>
          <a:lstStyle/>
          <a:p>
            <a:r>
              <a:rPr lang="en-US" sz="3200" dirty="0" smtClean="0"/>
              <a:t>What is </a:t>
            </a:r>
            <a:r>
              <a:rPr lang="en-US" sz="3200" b="1" dirty="0" smtClean="0"/>
              <a:t>Chef</a:t>
            </a:r>
            <a:r>
              <a:rPr lang="en-US" sz="3200" dirty="0" smtClean="0"/>
              <a:t>?</a:t>
            </a:r>
          </a:p>
          <a:p>
            <a:endParaRPr lang="en-US" dirty="0"/>
          </a:p>
          <a:p>
            <a:pPr marL="285750" indent="-285750">
              <a:buFont typeface="Arial" panose="020B0604020202020204" pitchFamily="34" charset="0"/>
              <a:buChar char="•"/>
            </a:pPr>
            <a:r>
              <a:rPr lang="en-US" dirty="0" smtClean="0"/>
              <a:t>Chef </a:t>
            </a:r>
            <a:r>
              <a:rPr lang="en-US" dirty="0"/>
              <a:t>is a systems and cloud infrastructure automation framework that makes it easy to deploy servers and applications to any physical, virtual, or cloud location, no matter the size of the </a:t>
            </a:r>
            <a:r>
              <a:rPr lang="en-US" dirty="0" smtClean="0"/>
              <a:t>infrastructure</a:t>
            </a:r>
          </a:p>
          <a:p>
            <a:endParaRPr lang="en-US" dirty="0" smtClean="0"/>
          </a:p>
          <a:p>
            <a:pPr marL="285750" indent="-285750">
              <a:buFont typeface="Arial" panose="020B0604020202020204" pitchFamily="34" charset="0"/>
              <a:buChar char="•"/>
            </a:pPr>
            <a:r>
              <a:rPr lang="en-US" dirty="0"/>
              <a:t>Chef is built to address the hardest infrastructure </a:t>
            </a:r>
            <a:r>
              <a:rPr lang="en-US" dirty="0" smtClean="0"/>
              <a:t>challenges. </a:t>
            </a:r>
            <a:r>
              <a:rPr lang="en-US" dirty="0"/>
              <a:t>By modeling IT infrastructure and application delivery as </a:t>
            </a:r>
            <a:r>
              <a:rPr lang="en-US" dirty="0" smtClean="0"/>
              <a:t>code</a:t>
            </a:r>
          </a:p>
          <a:p>
            <a:endParaRPr lang="en-US" dirty="0" smtClean="0"/>
          </a:p>
          <a:p>
            <a:pPr marL="285750" indent="-285750">
              <a:buFont typeface="Arial" panose="020B0604020202020204" pitchFamily="34" charset="0"/>
              <a:buChar char="•"/>
            </a:pPr>
            <a:r>
              <a:rPr lang="en-US" dirty="0" smtClean="0"/>
              <a:t>Chef is </a:t>
            </a:r>
            <a:r>
              <a:rPr lang="en-US" dirty="0"/>
              <a:t>a configuration management tool written in Ruby and </a:t>
            </a:r>
            <a:r>
              <a:rPr lang="en-US" dirty="0" err="1" smtClean="0"/>
              <a:t>Erlang</a:t>
            </a:r>
            <a:r>
              <a:rPr lang="en-US" dirty="0" smtClean="0"/>
              <a:t>. </a:t>
            </a:r>
            <a:r>
              <a:rPr lang="en-US" dirty="0"/>
              <a:t>It uses a pure-Ruby, domain-specific language (DSL) for writing system configuration "recipes</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971800"/>
            <a:ext cx="3429000" cy="2599661"/>
          </a:xfrm>
          <a:prstGeom prst="rect">
            <a:avLst/>
          </a:prstGeom>
        </p:spPr>
      </p:pic>
    </p:spTree>
    <p:extLst>
      <p:ext uri="{BB962C8B-B14F-4D97-AF65-F5344CB8AC3E}">
        <p14:creationId xmlns:p14="http://schemas.microsoft.com/office/powerpoint/2010/main" val="3167805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Introduction</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4247317"/>
          </a:xfrm>
          <a:prstGeom prst="rect">
            <a:avLst/>
          </a:prstGeom>
          <a:noFill/>
        </p:spPr>
        <p:txBody>
          <a:bodyPr wrap="square" rtlCol="0">
            <a:spAutoFit/>
          </a:bodyPr>
          <a:lstStyle/>
          <a:p>
            <a:r>
              <a:rPr lang="en-US" dirty="0"/>
              <a:t>Chef comprises three main elements: a </a:t>
            </a:r>
            <a:r>
              <a:rPr lang="en-US" b="1" dirty="0"/>
              <a:t>server</a:t>
            </a:r>
            <a:r>
              <a:rPr lang="en-US" dirty="0"/>
              <a:t>, one (or more) </a:t>
            </a:r>
            <a:r>
              <a:rPr lang="en-US" b="1" dirty="0"/>
              <a:t>nodes</a:t>
            </a:r>
            <a:r>
              <a:rPr lang="en-US" dirty="0"/>
              <a:t>, and at least one </a:t>
            </a:r>
            <a:r>
              <a:rPr lang="en-US" b="1" dirty="0"/>
              <a:t>workstation</a:t>
            </a:r>
            <a:r>
              <a:rPr lang="en-US" dirty="0" smtClean="0"/>
              <a:t>.</a:t>
            </a:r>
          </a:p>
          <a:p>
            <a:endParaRPr lang="en-US" dirty="0"/>
          </a:p>
          <a:p>
            <a:pPr marL="285750" indent="-285750">
              <a:buFont typeface="Arial" panose="020B0604020202020204" pitchFamily="34" charset="0"/>
              <a:buChar char="•"/>
            </a:pPr>
            <a:r>
              <a:rPr lang="en-US" dirty="0"/>
              <a:t>The </a:t>
            </a:r>
            <a:r>
              <a:rPr lang="en-US" b="1" dirty="0"/>
              <a:t>server</a:t>
            </a:r>
            <a:r>
              <a:rPr lang="en-US" dirty="0"/>
              <a:t> acts as a hub that is available to every node in the organization. This ensures that the right cookbooks (and recipes) are available, that the right policies are being applied, that the node object used during the previous chef-client run is available to the current chef-client run, and that all of the nodes that will be maintained by the chef-client are registered and known to the </a:t>
            </a:r>
            <a:r>
              <a:rPr lang="en-US" dirty="0" smtClean="0"/>
              <a:t>server.</a:t>
            </a:r>
          </a:p>
          <a:p>
            <a:endParaRPr lang="en-US" dirty="0"/>
          </a:p>
          <a:p>
            <a:pPr marL="285750" indent="-285750">
              <a:buFont typeface="Arial" panose="020B0604020202020204" pitchFamily="34" charset="0"/>
              <a:buChar char="•"/>
            </a:pPr>
            <a:r>
              <a:rPr lang="en-US" dirty="0"/>
              <a:t>The </a:t>
            </a:r>
            <a:r>
              <a:rPr lang="en-US" b="1" dirty="0"/>
              <a:t>workstation</a:t>
            </a:r>
            <a:r>
              <a:rPr lang="en-US" dirty="0"/>
              <a:t> is the location from which cookbooks (and recipes) are authored, policy data (such as roles, environments, and data bags) are defined, data is synchronized with the chef-repo, and data is uploaded to the </a:t>
            </a:r>
            <a:r>
              <a:rPr lang="en-US" dirty="0" smtClean="0"/>
              <a:t>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a:t>
            </a:r>
            <a:r>
              <a:rPr lang="en-US" b="1" dirty="0"/>
              <a:t>node</a:t>
            </a:r>
            <a:r>
              <a:rPr lang="en-US" dirty="0"/>
              <a:t> contains a chef-client that performs the various infrastructure automation tasks that each node requires.</a:t>
            </a:r>
          </a:p>
        </p:txBody>
      </p:sp>
    </p:spTree>
    <p:extLst>
      <p:ext uri="{BB962C8B-B14F-4D97-AF65-F5344CB8AC3E}">
        <p14:creationId xmlns:p14="http://schemas.microsoft.com/office/powerpoint/2010/main" val="4182962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Cookbook</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2031325"/>
          </a:xfrm>
          <a:prstGeom prst="rect">
            <a:avLst/>
          </a:prstGeom>
          <a:noFill/>
        </p:spPr>
        <p:txBody>
          <a:bodyPr wrap="square" rtlCol="0">
            <a:spAutoFit/>
          </a:bodyPr>
          <a:lstStyle/>
          <a:p>
            <a:r>
              <a:rPr lang="en-US" dirty="0" smtClean="0"/>
              <a:t>A </a:t>
            </a:r>
            <a:r>
              <a:rPr lang="en-US" b="1" dirty="0"/>
              <a:t>cookbook</a:t>
            </a:r>
            <a:r>
              <a:rPr lang="en-US" dirty="0"/>
              <a:t> is the fundamental unit of configuration and policy distribution. Each cookbook defines a scenario, such as everything needed to install and configure MySQL, and then it contains all of the components that are required to support that </a:t>
            </a:r>
            <a:r>
              <a:rPr lang="en-US" dirty="0" smtClean="0"/>
              <a:t>scenario.</a:t>
            </a:r>
          </a:p>
          <a:p>
            <a:endParaRPr lang="en-US" dirty="0"/>
          </a:p>
          <a:p>
            <a:r>
              <a:rPr lang="en-US" dirty="0" smtClean="0"/>
              <a:t>The </a:t>
            </a:r>
            <a:r>
              <a:rPr lang="en-US" b="1" dirty="0"/>
              <a:t>knife cookbook</a:t>
            </a:r>
            <a:r>
              <a:rPr lang="en-US" dirty="0"/>
              <a:t> subcommand is used to interact with cookbooks that are located on the server or the local chef-repo.</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61412"/>
            <a:ext cx="5867400" cy="720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2678" y="4172634"/>
            <a:ext cx="4075475" cy="646331"/>
          </a:xfrm>
          <a:prstGeom prst="rect">
            <a:avLst/>
          </a:prstGeom>
          <a:noFill/>
        </p:spPr>
        <p:txBody>
          <a:bodyPr wrap="none" rtlCol="0">
            <a:spAutoFit/>
          </a:bodyPr>
          <a:lstStyle/>
          <a:p>
            <a:r>
              <a:rPr lang="en-US" dirty="0" smtClean="0"/>
              <a:t>Example: </a:t>
            </a:r>
          </a:p>
          <a:p>
            <a:r>
              <a:rPr lang="en-US" dirty="0" smtClean="0"/>
              <a:t>To create “</a:t>
            </a:r>
            <a:r>
              <a:rPr lang="en-US" dirty="0" err="1" smtClean="0"/>
              <a:t>adobe_cq</a:t>
            </a:r>
            <a:r>
              <a:rPr lang="en-US" dirty="0" smtClean="0"/>
              <a:t>” cookbook, execute:</a:t>
            </a:r>
            <a:endParaRPr lang="en-US" dirty="0"/>
          </a:p>
        </p:txBody>
      </p:sp>
      <p:sp>
        <p:nvSpPr>
          <p:cNvPr id="7" name="TextBox 6"/>
          <p:cNvSpPr txBox="1"/>
          <p:nvPr/>
        </p:nvSpPr>
        <p:spPr>
          <a:xfrm>
            <a:off x="266700" y="5510768"/>
            <a:ext cx="4666983" cy="369332"/>
          </a:xfrm>
          <a:prstGeom prst="rect">
            <a:avLst/>
          </a:prstGeom>
          <a:noFill/>
        </p:spPr>
        <p:txBody>
          <a:bodyPr wrap="none" rtlCol="0">
            <a:spAutoFit/>
          </a:bodyPr>
          <a:lstStyle/>
          <a:p>
            <a:r>
              <a:rPr lang="en-US" dirty="0" smtClean="0"/>
              <a:t>To upload the created cookbook to chef-server:</a:t>
            </a:r>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49" y="5029200"/>
            <a:ext cx="5152571"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6019800"/>
            <a:ext cx="5139872" cy="304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61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Cookbook</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647825"/>
            <a:ext cx="784860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783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Cookbook</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4801314"/>
          </a:xfrm>
          <a:prstGeom prst="rect">
            <a:avLst/>
          </a:prstGeom>
          <a:noFill/>
        </p:spPr>
        <p:txBody>
          <a:bodyPr wrap="square" rtlCol="0">
            <a:spAutoFit/>
          </a:bodyPr>
          <a:lstStyle/>
          <a:p>
            <a:r>
              <a:rPr lang="en-US" b="1" dirty="0"/>
              <a:t>Cookbook Development Process</a:t>
            </a:r>
          </a:p>
          <a:p>
            <a:endParaRPr lang="en-US" dirty="0" smtClean="0"/>
          </a:p>
          <a:p>
            <a:pPr marL="285750" indent="-285750">
              <a:buFont typeface="Arial" panose="020B0604020202020204" pitchFamily="34" charset="0"/>
              <a:buChar char="•"/>
            </a:pPr>
            <a:r>
              <a:rPr lang="en-US" b="1" dirty="0" smtClean="0"/>
              <a:t>Pre-requisites - </a:t>
            </a:r>
            <a:r>
              <a:rPr lang="en-US" dirty="0"/>
              <a:t>I</a:t>
            </a:r>
            <a:r>
              <a:rPr lang="en-US" dirty="0" smtClean="0"/>
              <a:t>n </a:t>
            </a:r>
            <a:r>
              <a:rPr lang="en-US" dirty="0"/>
              <a:t>order to develop Chef cookbooks you need to have set-up your development workstation as per the Chef workstation configuration guide</a:t>
            </a:r>
            <a:r>
              <a:rPr lang="en-US" dirty="0" smtClean="0"/>
              <a:t>.</a:t>
            </a:r>
            <a:endParaRPr lang="en-US" b="1" dirty="0"/>
          </a:p>
          <a:p>
            <a:pPr marL="285750" indent="-285750">
              <a:buFont typeface="Arial" panose="020B0604020202020204" pitchFamily="34" charset="0"/>
              <a:buChar char="•"/>
            </a:pPr>
            <a:r>
              <a:rPr lang="en-US" b="1" dirty="0"/>
              <a:t>Pulling </a:t>
            </a:r>
            <a:r>
              <a:rPr lang="en-US" b="1" dirty="0" smtClean="0"/>
              <a:t>changes </a:t>
            </a:r>
            <a:r>
              <a:rPr lang="en-US" dirty="0" smtClean="0"/>
              <a:t>- As </a:t>
            </a:r>
            <a:r>
              <a:rPr lang="en-US" dirty="0"/>
              <a:t>other people make changes to cookbooks your local repository will slowly become out of date. As such you should frequently use the </a:t>
            </a:r>
            <a:r>
              <a:rPr lang="en-US" i="1" u="sng" dirty="0" err="1"/>
              <a:t>git</a:t>
            </a:r>
            <a:r>
              <a:rPr lang="en-US" i="1" u="sng" dirty="0"/>
              <a:t> pull</a:t>
            </a:r>
            <a:r>
              <a:rPr lang="en-US" i="1" dirty="0"/>
              <a:t> </a:t>
            </a:r>
            <a:r>
              <a:rPr lang="en-US" dirty="0" smtClean="0"/>
              <a:t>command</a:t>
            </a:r>
            <a:endParaRPr lang="en-US" b="1" dirty="0"/>
          </a:p>
          <a:p>
            <a:pPr marL="285750" indent="-285750">
              <a:buFont typeface="Arial" panose="020B0604020202020204" pitchFamily="34" charset="0"/>
              <a:buChar char="•"/>
            </a:pPr>
            <a:r>
              <a:rPr lang="en-US" b="1" dirty="0"/>
              <a:t>Creating a new </a:t>
            </a:r>
            <a:r>
              <a:rPr lang="en-US" b="1" dirty="0" smtClean="0"/>
              <a:t>cookbook </a:t>
            </a:r>
            <a:r>
              <a:rPr lang="en-US" dirty="0"/>
              <a:t>- To create a new cookbook open a command prompt and then change to the chef-repo folder, then run the </a:t>
            </a:r>
            <a:r>
              <a:rPr lang="en-US" i="1" u="sng" dirty="0"/>
              <a:t>knife cookbook create &lt;name&gt;</a:t>
            </a:r>
            <a:r>
              <a:rPr lang="en-US" dirty="0"/>
              <a:t> command.</a:t>
            </a:r>
          </a:p>
          <a:p>
            <a:pPr marL="285750" indent="-285750">
              <a:buFont typeface="Arial" panose="020B0604020202020204" pitchFamily="34" charset="0"/>
              <a:buChar char="•"/>
            </a:pPr>
            <a:r>
              <a:rPr lang="en-US" b="1" dirty="0"/>
              <a:t>Pushing </a:t>
            </a:r>
            <a:r>
              <a:rPr lang="en-US" b="1" dirty="0" smtClean="0"/>
              <a:t>changes - </a:t>
            </a:r>
            <a:r>
              <a:rPr lang="en-US" dirty="0"/>
              <a:t>When you have completed some changes to a cookbook or other configuration file you need to push those changes to the main </a:t>
            </a:r>
            <a:r>
              <a:rPr lang="en-US" dirty="0" err="1"/>
              <a:t>Git</a:t>
            </a:r>
            <a:r>
              <a:rPr lang="en-US" dirty="0"/>
              <a:t> repository on </a:t>
            </a:r>
            <a:r>
              <a:rPr lang="en-US" dirty="0" err="1" smtClean="0"/>
              <a:t>InnerSource</a:t>
            </a:r>
            <a:r>
              <a:rPr lang="en-US" dirty="0" smtClean="0"/>
              <a:t>.</a:t>
            </a:r>
          </a:p>
          <a:p>
            <a:pPr marL="742950" lvl="1" indent="-285750">
              <a:buFont typeface="Arial" panose="020B0604020202020204" pitchFamily="34" charset="0"/>
              <a:buChar char="•"/>
            </a:pPr>
            <a:r>
              <a:rPr lang="en-US" dirty="0" smtClean="0"/>
              <a:t>The </a:t>
            </a:r>
            <a:r>
              <a:rPr lang="en-US" dirty="0"/>
              <a:t>first step is to add any new files you've created to your local </a:t>
            </a:r>
            <a:r>
              <a:rPr lang="en-US" dirty="0" err="1"/>
              <a:t>git</a:t>
            </a:r>
            <a:r>
              <a:rPr lang="en-US" dirty="0"/>
              <a:t> repository. This can be done with the </a:t>
            </a:r>
            <a:r>
              <a:rPr lang="en-US" dirty="0" smtClean="0"/>
              <a:t>command </a:t>
            </a:r>
            <a:r>
              <a:rPr lang="en-US" i="1" u="sng" dirty="0" err="1" smtClean="0"/>
              <a:t>git</a:t>
            </a:r>
            <a:r>
              <a:rPr lang="en-US" i="1" u="sng" dirty="0" smtClean="0"/>
              <a:t> add</a:t>
            </a:r>
            <a:r>
              <a:rPr lang="en-US" dirty="0" smtClean="0"/>
              <a:t>.</a:t>
            </a:r>
          </a:p>
          <a:p>
            <a:pPr marL="742950" lvl="1" indent="-285750">
              <a:buFont typeface="Arial" panose="020B0604020202020204" pitchFamily="34" charset="0"/>
              <a:buChar char="•"/>
            </a:pPr>
            <a:r>
              <a:rPr lang="en-US" dirty="0"/>
              <a:t>Next, you need to commit your changes (file additions/deletions/modifications) to your local repository. This is done with the </a:t>
            </a:r>
            <a:r>
              <a:rPr lang="en-US" i="1" u="sng" dirty="0" err="1"/>
              <a:t>git</a:t>
            </a:r>
            <a:r>
              <a:rPr lang="en-US" i="1" u="sng" dirty="0"/>
              <a:t> commit -a</a:t>
            </a:r>
            <a:r>
              <a:rPr lang="en-US" dirty="0"/>
              <a:t> command</a:t>
            </a:r>
            <a:r>
              <a:rPr lang="en-US" dirty="0" smtClean="0"/>
              <a:t>.</a:t>
            </a:r>
          </a:p>
          <a:p>
            <a:endParaRPr lang="en-US" dirty="0"/>
          </a:p>
        </p:txBody>
      </p:sp>
    </p:spTree>
    <p:extLst>
      <p:ext uri="{BB962C8B-B14F-4D97-AF65-F5344CB8AC3E}">
        <p14:creationId xmlns:p14="http://schemas.microsoft.com/office/powerpoint/2010/main" val="60569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Cookbook</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 name="TextBox 3"/>
          <p:cNvSpPr txBox="1"/>
          <p:nvPr/>
        </p:nvSpPr>
        <p:spPr>
          <a:xfrm>
            <a:off x="266700" y="1750635"/>
            <a:ext cx="8610600" cy="2862322"/>
          </a:xfrm>
          <a:prstGeom prst="rect">
            <a:avLst/>
          </a:prstGeom>
          <a:noFill/>
        </p:spPr>
        <p:txBody>
          <a:bodyPr wrap="square" rtlCol="0">
            <a:spAutoFit/>
          </a:bodyPr>
          <a:lstStyle/>
          <a:p>
            <a:r>
              <a:rPr lang="en-US" b="1" dirty="0"/>
              <a:t>Cookbook Development Process</a:t>
            </a:r>
          </a:p>
          <a:p>
            <a:endParaRPr lang="en-US" dirty="0" smtClean="0"/>
          </a:p>
          <a:p>
            <a:pPr marL="742950" lvl="1" indent="-285750">
              <a:buFont typeface="Arial" panose="020B0604020202020204" pitchFamily="34" charset="0"/>
              <a:buChar char="•"/>
            </a:pPr>
            <a:r>
              <a:rPr lang="en-US" dirty="0"/>
              <a:t>Lastly, you need to push the changes to the central repository. The syntax of this command </a:t>
            </a:r>
            <a:r>
              <a:rPr lang="en-US" i="1" u="sng" dirty="0" err="1"/>
              <a:t>git</a:t>
            </a:r>
            <a:r>
              <a:rPr lang="en-US" i="1" u="sng" dirty="0"/>
              <a:t> push &lt;remote&gt; &lt;branch</a:t>
            </a:r>
            <a:r>
              <a:rPr lang="en-US" i="1" u="sng" dirty="0" smtClean="0"/>
              <a:t>&gt;</a:t>
            </a:r>
            <a:r>
              <a:rPr lang="en-US" dirty="0" smtClean="0"/>
              <a:t>.</a:t>
            </a:r>
          </a:p>
          <a:p>
            <a:pPr marL="285750" indent="-285750">
              <a:buFont typeface="Arial" panose="020B0604020202020204" pitchFamily="34" charset="0"/>
              <a:buChar char="•"/>
            </a:pPr>
            <a:r>
              <a:rPr lang="en-US" b="1" dirty="0" smtClean="0"/>
              <a:t>Publishing cookbooks - </a:t>
            </a:r>
            <a:r>
              <a:rPr lang="en-US" dirty="0"/>
              <a:t>When you have completed work on a cookbook and have tested it to ensure that it works correctly, the final step of the process is to upload your cookbook to the Chef server using </a:t>
            </a:r>
            <a:r>
              <a:rPr lang="en-US" i="1" u="sng" dirty="0"/>
              <a:t>knife cookbook upload &lt;cookbook</a:t>
            </a:r>
            <a:r>
              <a:rPr lang="en-US" i="1" u="sng" dirty="0" smtClean="0"/>
              <a:t>&gt;</a:t>
            </a:r>
            <a:r>
              <a:rPr lang="en-US" dirty="0" smtClean="0"/>
              <a:t>.</a:t>
            </a:r>
            <a:endParaRPr lang="en-US" b="1" dirty="0" smtClean="0"/>
          </a:p>
          <a:p>
            <a:pPr marL="285750" indent="-285750">
              <a:buFont typeface="Arial" panose="020B0604020202020204" pitchFamily="34" charset="0"/>
              <a:buChar char="•"/>
            </a:pPr>
            <a:r>
              <a:rPr lang="en-US" b="1" dirty="0" smtClean="0"/>
              <a:t>Deploying cookbooks </a:t>
            </a:r>
            <a:r>
              <a:rPr lang="en-US" dirty="0"/>
              <a:t>- </a:t>
            </a:r>
            <a:r>
              <a:rPr lang="en-US" dirty="0" smtClean="0"/>
              <a:t>Login </a:t>
            </a:r>
            <a:r>
              <a:rPr lang="en-US" dirty="0"/>
              <a:t>to chef server click on the node list and edit the node you want to test your cookbook on.</a:t>
            </a:r>
            <a:endParaRPr lang="en-US" dirty="0" smtClean="0"/>
          </a:p>
          <a:p>
            <a:endParaRPr lang="en-US" dirty="0"/>
          </a:p>
        </p:txBody>
      </p:sp>
    </p:spTree>
    <p:extLst>
      <p:ext uri="{BB962C8B-B14F-4D97-AF65-F5344CB8AC3E}">
        <p14:creationId xmlns:p14="http://schemas.microsoft.com/office/powerpoint/2010/main" val="527230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378" y="533400"/>
            <a:ext cx="6635022" cy="376861"/>
          </a:xfrm>
          <a:prstGeom prst="rect">
            <a:avLst/>
          </a:prstGeom>
          <a:noFill/>
        </p:spPr>
        <p:txBody>
          <a:bodyPr wrap="square" lIns="68415" tIns="34208" rIns="68415" bIns="34208" rtlCol="0">
            <a:spAutoFit/>
          </a:bodyPr>
          <a:lstStyle/>
          <a:p>
            <a:r>
              <a:rPr lang="en-GB" sz="2000" b="1" dirty="0" smtClean="0">
                <a:solidFill>
                  <a:schemeClr val="bg1"/>
                </a:solidFill>
                <a:latin typeface="Segoe UI" pitchFamily="34" charset="0"/>
                <a:ea typeface="Segoe UI" pitchFamily="34" charset="0"/>
                <a:cs typeface="Segoe UI" pitchFamily="34" charset="0"/>
              </a:rPr>
              <a:t>Node</a:t>
            </a:r>
            <a:endParaRPr lang="en-GB" sz="2000" b="1" dirty="0">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TextBox 2"/>
          <p:cNvSpPr txBox="1"/>
          <p:nvPr/>
        </p:nvSpPr>
        <p:spPr>
          <a:xfrm>
            <a:off x="266700" y="1750635"/>
            <a:ext cx="8610600" cy="3693319"/>
          </a:xfrm>
          <a:prstGeom prst="rect">
            <a:avLst/>
          </a:prstGeom>
          <a:noFill/>
        </p:spPr>
        <p:txBody>
          <a:bodyPr wrap="square" rtlCol="0">
            <a:spAutoFit/>
          </a:bodyPr>
          <a:lstStyle/>
          <a:p>
            <a:r>
              <a:rPr lang="en-US" dirty="0" smtClean="0"/>
              <a:t>A </a:t>
            </a:r>
            <a:r>
              <a:rPr lang="en-US" b="1" dirty="0"/>
              <a:t>node</a:t>
            </a:r>
            <a:r>
              <a:rPr lang="en-US" dirty="0"/>
              <a:t> is any physical, virtual, or cloud machine that is configured to be maintained by a chef-client</a:t>
            </a:r>
            <a:r>
              <a:rPr lang="en-US" dirty="0" smtClean="0"/>
              <a:t>.</a:t>
            </a:r>
          </a:p>
          <a:p>
            <a:endParaRPr lang="en-US" dirty="0"/>
          </a:p>
          <a:p>
            <a:pPr marL="285750" indent="-285750">
              <a:buFont typeface="Arial" panose="020B0604020202020204" pitchFamily="34" charset="0"/>
              <a:buChar char="•"/>
            </a:pPr>
            <a:r>
              <a:rPr lang="en-US" dirty="0"/>
              <a:t>A </a:t>
            </a:r>
            <a:r>
              <a:rPr lang="en-US" b="1" dirty="0"/>
              <a:t>cloud-based</a:t>
            </a:r>
            <a:r>
              <a:rPr lang="en-US" dirty="0"/>
              <a:t> </a:t>
            </a:r>
            <a:r>
              <a:rPr lang="en-US" b="1" dirty="0"/>
              <a:t>node</a:t>
            </a:r>
            <a:r>
              <a:rPr lang="en-US" dirty="0"/>
              <a:t> is hosted in an external cloud-based service, such as Amazon Virtual Private Cloud, </a:t>
            </a:r>
            <a:r>
              <a:rPr lang="en-US" dirty="0" err="1"/>
              <a:t>OpenStack</a:t>
            </a:r>
            <a:r>
              <a:rPr lang="en-US" dirty="0"/>
              <a:t>, Rackspace, Google Compute Engine, </a:t>
            </a:r>
            <a:r>
              <a:rPr lang="en-US" dirty="0" err="1"/>
              <a:t>Linode</a:t>
            </a:r>
            <a:r>
              <a:rPr lang="en-US" dirty="0"/>
              <a:t>, or Windows Azure. </a:t>
            </a:r>
          </a:p>
          <a:p>
            <a:pPr marL="285750" indent="-285750">
              <a:buFont typeface="Arial" panose="020B0604020202020204" pitchFamily="34" charset="0"/>
              <a:buChar char="•"/>
            </a:pPr>
            <a:r>
              <a:rPr lang="en-US" dirty="0" smtClean="0"/>
              <a:t>A </a:t>
            </a:r>
            <a:r>
              <a:rPr lang="en-US" b="1" dirty="0"/>
              <a:t>physical</a:t>
            </a:r>
            <a:r>
              <a:rPr lang="en-US" dirty="0"/>
              <a:t> </a:t>
            </a:r>
            <a:r>
              <a:rPr lang="en-US" b="1" dirty="0"/>
              <a:t>node</a:t>
            </a:r>
            <a:r>
              <a:rPr lang="en-US" dirty="0"/>
              <a:t> is typically a server or a virtual machine, but it can be any active device attached to a network that is capable of sending, receiving, and forwarding information over a communications channel. </a:t>
            </a:r>
            <a:endParaRPr lang="en-US" dirty="0" smtClean="0"/>
          </a:p>
          <a:p>
            <a:pPr marL="285750" indent="-285750">
              <a:buFont typeface="Arial" panose="020B0604020202020204" pitchFamily="34" charset="0"/>
              <a:buChar char="•"/>
            </a:pPr>
            <a:r>
              <a:rPr lang="en-US" dirty="0" smtClean="0"/>
              <a:t>A </a:t>
            </a:r>
            <a:r>
              <a:rPr lang="en-US" b="1" dirty="0"/>
              <a:t>virtual</a:t>
            </a:r>
            <a:r>
              <a:rPr lang="en-US" dirty="0"/>
              <a:t> </a:t>
            </a:r>
            <a:r>
              <a:rPr lang="en-US" b="1" dirty="0"/>
              <a:t>node</a:t>
            </a:r>
            <a:r>
              <a:rPr lang="en-US" dirty="0"/>
              <a:t> is a machine that runs only as a software implementation, but otherwise behaves much like a physical machine</a:t>
            </a:r>
            <a:r>
              <a:rPr lang="en-US" dirty="0" smtClean="0"/>
              <a:t>.</a:t>
            </a:r>
          </a:p>
          <a:p>
            <a:pPr marL="285750" indent="-285750">
              <a:buFont typeface="Arial" panose="020B0604020202020204" pitchFamily="34" charset="0"/>
              <a:buChar char="•"/>
            </a:pPr>
            <a:endParaRPr lang="en-US" dirty="0"/>
          </a:p>
          <a:p>
            <a:r>
              <a:rPr lang="en-US" dirty="0" smtClean="0"/>
              <a:t>	</a:t>
            </a:r>
            <a:endParaRPr lang="en-US" dirty="0"/>
          </a:p>
        </p:txBody>
      </p:sp>
    </p:spTree>
    <p:extLst>
      <p:ext uri="{BB962C8B-B14F-4D97-AF65-F5344CB8AC3E}">
        <p14:creationId xmlns:p14="http://schemas.microsoft.com/office/powerpoint/2010/main" val="3356553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6143A4A75C1348B5AD389295D6D517" ma:contentTypeVersion="0" ma:contentTypeDescription="Create a new document." ma:contentTypeScope="" ma:versionID="be171bba2e97ca828d863ba9818d939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1DE7AD-6BDE-485F-9402-466667E53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BCAB56B-1C70-47A0-A4E9-C87F53B87705}">
  <ds:schemaRefs>
    <ds:schemaRef ds:uri="http://schemas.microsoft.com/sharepoint/v3/contenttype/forms"/>
  </ds:schemaRefs>
</ds:datastoreItem>
</file>

<file path=customXml/itemProps3.xml><?xml version="1.0" encoding="utf-8"?>
<ds:datastoreItem xmlns:ds="http://schemas.openxmlformats.org/officeDocument/2006/customXml" ds:itemID="{0900CF87-277B-4E2F-BD55-7D9452ED53F5}">
  <ds:schemaRef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85227</TotalTime>
  <Words>1022</Words>
  <Application>Microsoft Office PowerPoint</Application>
  <PresentationFormat>On-screen Show (4:3)</PresentationFormat>
  <Paragraphs>94</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dean.j.godfree</dc:creator>
  <cp:lastModifiedBy>kondeti prasad</cp:lastModifiedBy>
  <cp:revision>491</cp:revision>
  <dcterms:created xsi:type="dcterms:W3CDTF">2012-05-25T10:21:16Z</dcterms:created>
  <dcterms:modified xsi:type="dcterms:W3CDTF">2015-05-19T03:12:27Z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0x010100316143A4A75C1348B5AD389295D6D517</vt:lpwstr>
  </property>
</Properties>
</file>