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61" r:id="rId4"/>
    <p:sldId id="258" r:id="rId5"/>
    <p:sldId id="263" r:id="rId6"/>
    <p:sldId id="264" r:id="rId7"/>
    <p:sldId id="265" r:id="rId8"/>
    <p:sldId id="266" r:id="rId9"/>
    <p:sldId id="267" r:id="rId10"/>
    <p:sldId id="268" r:id="rId11"/>
    <p:sldId id="269" r:id="rId12"/>
    <p:sldId id="260" r:id="rId13"/>
    <p:sldId id="270" r:id="rId14"/>
    <p:sldId id="273" r:id="rId15"/>
    <p:sldId id="271" r:id="rId16"/>
    <p:sldId id="272" r:id="rId17"/>
    <p:sldId id="274" r:id="rId18"/>
    <p:sldId id="276" r:id="rId19"/>
    <p:sldId id="277" r:id="rId20"/>
    <p:sldId id="279" r:id="rId21"/>
    <p:sldId id="280" r:id="rId22"/>
    <p:sldId id="259" r:id="rId23"/>
    <p:sldId id="262"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41E996-675C-4897-A877-644525EC8F24}" v="112" dt="2023-01-19T12:11:06.127"/>
    <p1510:client id="{CF1BCBFD-7EDD-471A-99B1-0A7FB8353631}" v="3453" dt="2023-01-20T10:06:29.0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_rels/data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367579-02D5-41CF-9B68-0AC895A58EC4}"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DA3EFC91-92FE-40D7-A7BA-551094DA3968}">
      <dgm:prSet/>
      <dgm:spPr/>
      <dgm:t>
        <a:bodyPr/>
        <a:lstStyle/>
        <a:p>
          <a:r>
            <a:rPr lang="en-US" b="1"/>
            <a:t>Operation Analytics is the analysis done for the complete end to end operations of a company. With the help of this, the company then finds the areas on which it must improve upon.</a:t>
          </a:r>
          <a:endParaRPr lang="en-US"/>
        </a:p>
      </dgm:t>
    </dgm:pt>
    <dgm:pt modelId="{322184CD-C54D-43FB-B4C0-5B37B76E4F64}" type="parTrans" cxnId="{A96623FB-B8DB-4F03-A325-B791A4B9528F}">
      <dgm:prSet/>
      <dgm:spPr/>
      <dgm:t>
        <a:bodyPr/>
        <a:lstStyle/>
        <a:p>
          <a:endParaRPr lang="en-US"/>
        </a:p>
      </dgm:t>
    </dgm:pt>
    <dgm:pt modelId="{FB0927C5-6070-4452-93E0-D818FB0EFBBF}" type="sibTrans" cxnId="{A96623FB-B8DB-4F03-A325-B791A4B9528F}">
      <dgm:prSet/>
      <dgm:spPr/>
      <dgm:t>
        <a:bodyPr/>
        <a:lstStyle/>
        <a:p>
          <a:endParaRPr lang="en-US"/>
        </a:p>
      </dgm:t>
    </dgm:pt>
    <dgm:pt modelId="{03DEC9EE-D08A-4501-8E04-D5B0FC7CE803}">
      <dgm:prSet/>
      <dgm:spPr/>
      <dgm:t>
        <a:bodyPr/>
        <a:lstStyle/>
        <a:p>
          <a:r>
            <a:rPr lang="en-US" b="1"/>
            <a:t>Here we work closely with the operations team, support team, marketing team, etc and help them derive insights out of the data they collect.</a:t>
          </a:r>
          <a:endParaRPr lang="en-US"/>
        </a:p>
      </dgm:t>
    </dgm:pt>
    <dgm:pt modelId="{4612342D-A1DD-4EEB-9079-60F652A113AA}" type="parTrans" cxnId="{FF5F7CB9-E3D5-4261-8276-1512B802A4D0}">
      <dgm:prSet/>
      <dgm:spPr/>
      <dgm:t>
        <a:bodyPr/>
        <a:lstStyle/>
        <a:p>
          <a:endParaRPr lang="en-US"/>
        </a:p>
      </dgm:t>
    </dgm:pt>
    <dgm:pt modelId="{9BA6D8D6-FDC0-4CF9-8401-95A9C2039B72}" type="sibTrans" cxnId="{FF5F7CB9-E3D5-4261-8276-1512B802A4D0}">
      <dgm:prSet/>
      <dgm:spPr/>
      <dgm:t>
        <a:bodyPr/>
        <a:lstStyle/>
        <a:p>
          <a:endParaRPr lang="en-US"/>
        </a:p>
      </dgm:t>
    </dgm:pt>
    <dgm:pt modelId="{7416C486-158F-4259-9CC9-923A19E614C1}" type="pres">
      <dgm:prSet presAssocID="{F6367579-02D5-41CF-9B68-0AC895A58EC4}" presName="hierChild1" presStyleCnt="0">
        <dgm:presLayoutVars>
          <dgm:chPref val="1"/>
          <dgm:dir/>
          <dgm:animOne val="branch"/>
          <dgm:animLvl val="lvl"/>
          <dgm:resizeHandles/>
        </dgm:presLayoutVars>
      </dgm:prSet>
      <dgm:spPr/>
    </dgm:pt>
    <dgm:pt modelId="{B7317819-0A07-4BDB-ACF4-ECEA2424472B}" type="pres">
      <dgm:prSet presAssocID="{DA3EFC91-92FE-40D7-A7BA-551094DA3968}" presName="hierRoot1" presStyleCnt="0"/>
      <dgm:spPr/>
    </dgm:pt>
    <dgm:pt modelId="{F7BD5228-1A39-40CF-A5E7-0B3B584DA6C8}" type="pres">
      <dgm:prSet presAssocID="{DA3EFC91-92FE-40D7-A7BA-551094DA3968}" presName="composite" presStyleCnt="0"/>
      <dgm:spPr/>
    </dgm:pt>
    <dgm:pt modelId="{5DC186F9-D80F-400F-9D36-F7C903F85C17}" type="pres">
      <dgm:prSet presAssocID="{DA3EFC91-92FE-40D7-A7BA-551094DA3968}" presName="background" presStyleLbl="node0" presStyleIdx="0" presStyleCnt="2"/>
      <dgm:spPr/>
    </dgm:pt>
    <dgm:pt modelId="{6A9DD26B-9BBE-4F61-B347-08239F35B454}" type="pres">
      <dgm:prSet presAssocID="{DA3EFC91-92FE-40D7-A7BA-551094DA3968}" presName="text" presStyleLbl="fgAcc0" presStyleIdx="0" presStyleCnt="2">
        <dgm:presLayoutVars>
          <dgm:chPref val="3"/>
        </dgm:presLayoutVars>
      </dgm:prSet>
      <dgm:spPr/>
    </dgm:pt>
    <dgm:pt modelId="{FE35A1EE-199E-4BEF-BC94-E2E9673D6762}" type="pres">
      <dgm:prSet presAssocID="{DA3EFC91-92FE-40D7-A7BA-551094DA3968}" presName="hierChild2" presStyleCnt="0"/>
      <dgm:spPr/>
    </dgm:pt>
    <dgm:pt modelId="{73F08910-B597-4B82-A5D1-E2B670EE5DB5}" type="pres">
      <dgm:prSet presAssocID="{03DEC9EE-D08A-4501-8E04-D5B0FC7CE803}" presName="hierRoot1" presStyleCnt="0"/>
      <dgm:spPr/>
    </dgm:pt>
    <dgm:pt modelId="{98D1C6A7-31C6-4333-9476-811FEA73E375}" type="pres">
      <dgm:prSet presAssocID="{03DEC9EE-D08A-4501-8E04-D5B0FC7CE803}" presName="composite" presStyleCnt="0"/>
      <dgm:spPr/>
    </dgm:pt>
    <dgm:pt modelId="{51C12BEF-0237-4B26-87B1-A7FCDAF37D57}" type="pres">
      <dgm:prSet presAssocID="{03DEC9EE-D08A-4501-8E04-D5B0FC7CE803}" presName="background" presStyleLbl="node0" presStyleIdx="1" presStyleCnt="2"/>
      <dgm:spPr/>
    </dgm:pt>
    <dgm:pt modelId="{024C3379-B331-41DF-B576-972992C9BF2B}" type="pres">
      <dgm:prSet presAssocID="{03DEC9EE-D08A-4501-8E04-D5B0FC7CE803}" presName="text" presStyleLbl="fgAcc0" presStyleIdx="1" presStyleCnt="2">
        <dgm:presLayoutVars>
          <dgm:chPref val="3"/>
        </dgm:presLayoutVars>
      </dgm:prSet>
      <dgm:spPr/>
    </dgm:pt>
    <dgm:pt modelId="{3153B664-8A4F-4211-BBB4-BE2ACBAEC3C3}" type="pres">
      <dgm:prSet presAssocID="{03DEC9EE-D08A-4501-8E04-D5B0FC7CE803}" presName="hierChild2" presStyleCnt="0"/>
      <dgm:spPr/>
    </dgm:pt>
  </dgm:ptLst>
  <dgm:cxnLst>
    <dgm:cxn modelId="{994F634E-C69B-4388-9501-4AD39445ADFC}" type="presOf" srcId="{DA3EFC91-92FE-40D7-A7BA-551094DA3968}" destId="{6A9DD26B-9BBE-4F61-B347-08239F35B454}" srcOrd="0" destOrd="0" presId="urn:microsoft.com/office/officeart/2005/8/layout/hierarchy1"/>
    <dgm:cxn modelId="{D4101C78-FEBA-4F77-819E-FE192EFF11FD}" type="presOf" srcId="{03DEC9EE-D08A-4501-8E04-D5B0FC7CE803}" destId="{024C3379-B331-41DF-B576-972992C9BF2B}" srcOrd="0" destOrd="0" presId="urn:microsoft.com/office/officeart/2005/8/layout/hierarchy1"/>
    <dgm:cxn modelId="{6563F88A-1975-4A02-8199-CE6FEE619195}" type="presOf" srcId="{F6367579-02D5-41CF-9B68-0AC895A58EC4}" destId="{7416C486-158F-4259-9CC9-923A19E614C1}" srcOrd="0" destOrd="0" presId="urn:microsoft.com/office/officeart/2005/8/layout/hierarchy1"/>
    <dgm:cxn modelId="{FF5F7CB9-E3D5-4261-8276-1512B802A4D0}" srcId="{F6367579-02D5-41CF-9B68-0AC895A58EC4}" destId="{03DEC9EE-D08A-4501-8E04-D5B0FC7CE803}" srcOrd="1" destOrd="0" parTransId="{4612342D-A1DD-4EEB-9079-60F652A113AA}" sibTransId="{9BA6D8D6-FDC0-4CF9-8401-95A9C2039B72}"/>
    <dgm:cxn modelId="{A96623FB-B8DB-4F03-A325-B791A4B9528F}" srcId="{F6367579-02D5-41CF-9B68-0AC895A58EC4}" destId="{DA3EFC91-92FE-40D7-A7BA-551094DA3968}" srcOrd="0" destOrd="0" parTransId="{322184CD-C54D-43FB-B4C0-5B37B76E4F64}" sibTransId="{FB0927C5-6070-4452-93E0-D818FB0EFBBF}"/>
    <dgm:cxn modelId="{48F5561F-783F-41D0-A697-604AEA57A5B0}" type="presParOf" srcId="{7416C486-158F-4259-9CC9-923A19E614C1}" destId="{B7317819-0A07-4BDB-ACF4-ECEA2424472B}" srcOrd="0" destOrd="0" presId="urn:microsoft.com/office/officeart/2005/8/layout/hierarchy1"/>
    <dgm:cxn modelId="{5805A944-137C-4ADB-BC90-4FB6CCAD5118}" type="presParOf" srcId="{B7317819-0A07-4BDB-ACF4-ECEA2424472B}" destId="{F7BD5228-1A39-40CF-A5E7-0B3B584DA6C8}" srcOrd="0" destOrd="0" presId="urn:microsoft.com/office/officeart/2005/8/layout/hierarchy1"/>
    <dgm:cxn modelId="{40BDA3F2-B77F-45CA-8DCA-2537AA3E6619}" type="presParOf" srcId="{F7BD5228-1A39-40CF-A5E7-0B3B584DA6C8}" destId="{5DC186F9-D80F-400F-9D36-F7C903F85C17}" srcOrd="0" destOrd="0" presId="urn:microsoft.com/office/officeart/2005/8/layout/hierarchy1"/>
    <dgm:cxn modelId="{27F3E868-6406-48DC-8881-658491422D28}" type="presParOf" srcId="{F7BD5228-1A39-40CF-A5E7-0B3B584DA6C8}" destId="{6A9DD26B-9BBE-4F61-B347-08239F35B454}" srcOrd="1" destOrd="0" presId="urn:microsoft.com/office/officeart/2005/8/layout/hierarchy1"/>
    <dgm:cxn modelId="{BC2AEFE6-BF18-46D2-BFBE-63E10C1D748F}" type="presParOf" srcId="{B7317819-0A07-4BDB-ACF4-ECEA2424472B}" destId="{FE35A1EE-199E-4BEF-BC94-E2E9673D6762}" srcOrd="1" destOrd="0" presId="urn:microsoft.com/office/officeart/2005/8/layout/hierarchy1"/>
    <dgm:cxn modelId="{8C89D5E1-E8CF-4F22-9232-30295C12A7D5}" type="presParOf" srcId="{7416C486-158F-4259-9CC9-923A19E614C1}" destId="{73F08910-B597-4B82-A5D1-E2B670EE5DB5}" srcOrd="1" destOrd="0" presId="urn:microsoft.com/office/officeart/2005/8/layout/hierarchy1"/>
    <dgm:cxn modelId="{26AB0CDC-C2EE-4CDF-A9B2-12034F147338}" type="presParOf" srcId="{73F08910-B597-4B82-A5D1-E2B670EE5DB5}" destId="{98D1C6A7-31C6-4333-9476-811FEA73E375}" srcOrd="0" destOrd="0" presId="urn:microsoft.com/office/officeart/2005/8/layout/hierarchy1"/>
    <dgm:cxn modelId="{C75C2EAF-A443-4547-A0B8-19E8A9084EE0}" type="presParOf" srcId="{98D1C6A7-31C6-4333-9476-811FEA73E375}" destId="{51C12BEF-0237-4B26-87B1-A7FCDAF37D57}" srcOrd="0" destOrd="0" presId="urn:microsoft.com/office/officeart/2005/8/layout/hierarchy1"/>
    <dgm:cxn modelId="{63C071E6-9230-4713-BCB0-C7D6382CCFEA}" type="presParOf" srcId="{98D1C6A7-31C6-4333-9476-811FEA73E375}" destId="{024C3379-B331-41DF-B576-972992C9BF2B}" srcOrd="1" destOrd="0" presId="urn:microsoft.com/office/officeart/2005/8/layout/hierarchy1"/>
    <dgm:cxn modelId="{D82CDE61-803D-466D-8441-09161054B53A}" type="presParOf" srcId="{73F08910-B597-4B82-A5D1-E2B670EE5DB5}" destId="{3153B664-8A4F-4211-BBB4-BE2ACBAEC3C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DD8804-A7FF-4EB0-8E1C-95BE27229DF0}" type="doc">
      <dgm:prSet loTypeId="urn:microsoft.com/office/officeart/2008/layout/LinedList" loCatId="list" qsTypeId="urn:microsoft.com/office/officeart/2005/8/quickstyle/simple5" qsCatId="simple" csTypeId="urn:microsoft.com/office/officeart/2005/8/colors/accent6_2" csCatId="accent6" phldr="1"/>
      <dgm:spPr/>
      <dgm:t>
        <a:bodyPr/>
        <a:lstStyle/>
        <a:p>
          <a:endParaRPr lang="en-US"/>
        </a:p>
      </dgm:t>
    </dgm:pt>
    <dgm:pt modelId="{B066FBDA-3E05-4729-AE6B-891239FFCF83}">
      <dgm:prSet phldr="0"/>
      <dgm:spPr/>
      <dgm:t>
        <a:bodyPr/>
        <a:lstStyle/>
        <a:p>
          <a:pPr rtl="0"/>
          <a:r>
            <a:rPr lang="en-US" b="1" dirty="0"/>
            <a:t>Number of jobs reviewed</a:t>
          </a:r>
        </a:p>
      </dgm:t>
    </dgm:pt>
    <dgm:pt modelId="{C9BDD807-A5CB-468C-B99B-E6ECD8B0DCEC}" type="parTrans" cxnId="{F9047D4C-AF31-4709-BDCD-FA0533A84866}">
      <dgm:prSet/>
      <dgm:spPr/>
      <dgm:t>
        <a:bodyPr/>
        <a:lstStyle/>
        <a:p>
          <a:endParaRPr lang="en-US"/>
        </a:p>
      </dgm:t>
    </dgm:pt>
    <dgm:pt modelId="{FAD4B308-75EA-407B-81A1-89F0A5B90BEE}" type="sibTrans" cxnId="{F9047D4C-AF31-4709-BDCD-FA0533A84866}">
      <dgm:prSet/>
      <dgm:spPr/>
      <dgm:t>
        <a:bodyPr/>
        <a:lstStyle/>
        <a:p>
          <a:endParaRPr lang="en-US"/>
        </a:p>
      </dgm:t>
    </dgm:pt>
    <dgm:pt modelId="{77904DA8-5DA1-484A-8653-BE5863A34765}">
      <dgm:prSet phldr="0"/>
      <dgm:spPr/>
      <dgm:t>
        <a:bodyPr/>
        <a:lstStyle/>
        <a:p>
          <a:pPr rtl="0"/>
          <a:r>
            <a:rPr lang="en-US" b="1" dirty="0">
              <a:latin typeface="Century Gothic" panose="020B0502020202020204"/>
            </a:rPr>
            <a:t>Percentage </a:t>
          </a:r>
          <a:r>
            <a:rPr lang="en-US" b="1" dirty="0"/>
            <a:t>of each </a:t>
          </a:r>
          <a:r>
            <a:rPr lang="en-US" b="1" dirty="0">
              <a:latin typeface="Century Gothic" panose="020B0502020202020204"/>
            </a:rPr>
            <a:t> language</a:t>
          </a:r>
          <a:endParaRPr lang="en-US" b="1" dirty="0"/>
        </a:p>
      </dgm:t>
    </dgm:pt>
    <dgm:pt modelId="{416998E8-2FC2-4261-B3C5-542B05BCC66C}" type="parTrans" cxnId="{E736D44C-DAE0-4154-8B03-5EFF22312A1D}">
      <dgm:prSet/>
      <dgm:spPr/>
      <dgm:t>
        <a:bodyPr/>
        <a:lstStyle/>
        <a:p>
          <a:endParaRPr lang="en-US"/>
        </a:p>
      </dgm:t>
    </dgm:pt>
    <dgm:pt modelId="{287F7210-EE99-439F-8BE3-3BA98E530E8D}" type="sibTrans" cxnId="{E736D44C-DAE0-4154-8B03-5EFF22312A1D}">
      <dgm:prSet/>
      <dgm:spPr/>
      <dgm:t>
        <a:bodyPr/>
        <a:lstStyle/>
        <a:p>
          <a:endParaRPr lang="en-US"/>
        </a:p>
      </dgm:t>
    </dgm:pt>
    <dgm:pt modelId="{9E475BF6-7180-48B1-82A2-52EB6394EAC6}">
      <dgm:prSet phldr="0"/>
      <dgm:spPr/>
      <dgm:t>
        <a:bodyPr/>
        <a:lstStyle/>
        <a:p>
          <a:pPr rtl="0"/>
          <a:r>
            <a:rPr lang="en-US" b="1" dirty="0">
              <a:latin typeface="Century Gothic" panose="020B0502020202020204"/>
            </a:rPr>
            <a:t>Remove duplicate rows</a:t>
          </a:r>
          <a:endParaRPr lang="en-US" b="1" dirty="0"/>
        </a:p>
      </dgm:t>
    </dgm:pt>
    <dgm:pt modelId="{11CE6467-1080-486E-8387-9F7835536F6E}" type="parTrans" cxnId="{00643B9A-3482-4DFA-9A62-CFC166D667C0}">
      <dgm:prSet/>
      <dgm:spPr/>
      <dgm:t>
        <a:bodyPr/>
        <a:lstStyle/>
        <a:p>
          <a:endParaRPr lang="en-US"/>
        </a:p>
      </dgm:t>
    </dgm:pt>
    <dgm:pt modelId="{72DF7CEE-4CFE-4BD1-85B5-746EBE602550}" type="sibTrans" cxnId="{00643B9A-3482-4DFA-9A62-CFC166D667C0}">
      <dgm:prSet/>
      <dgm:spPr/>
      <dgm:t>
        <a:bodyPr/>
        <a:lstStyle/>
        <a:p>
          <a:endParaRPr lang="en-US"/>
        </a:p>
      </dgm:t>
    </dgm:pt>
    <dgm:pt modelId="{362C3379-EC65-4AB4-BDD0-A8E058D40707}">
      <dgm:prSet phldr="0"/>
      <dgm:spPr/>
      <dgm:t>
        <a:bodyPr/>
        <a:lstStyle/>
        <a:p>
          <a:pPr rtl="0"/>
          <a:r>
            <a:rPr lang="en-US" b="1" dirty="0">
              <a:latin typeface="Century Gothic" panose="020B0502020202020204"/>
            </a:rPr>
            <a:t>Rolling average throughout</a:t>
          </a:r>
        </a:p>
      </dgm:t>
    </dgm:pt>
    <dgm:pt modelId="{0712A871-2D35-4D9A-A856-2BC090C41B77}" type="parTrans" cxnId="{0FCEBCBE-5DA2-4022-9ABE-4D96967E60A7}">
      <dgm:prSet/>
      <dgm:spPr/>
    </dgm:pt>
    <dgm:pt modelId="{F32BDC91-D23F-4AE1-B82A-8DCE5C3B77DD}" type="sibTrans" cxnId="{0FCEBCBE-5DA2-4022-9ABE-4D96967E60A7}">
      <dgm:prSet/>
      <dgm:spPr/>
    </dgm:pt>
    <dgm:pt modelId="{76420CE6-6AAB-4DE4-A86C-3050964EAD41}" type="pres">
      <dgm:prSet presAssocID="{D6DD8804-A7FF-4EB0-8E1C-95BE27229DF0}" presName="vert0" presStyleCnt="0">
        <dgm:presLayoutVars>
          <dgm:dir/>
          <dgm:animOne val="branch"/>
          <dgm:animLvl val="lvl"/>
        </dgm:presLayoutVars>
      </dgm:prSet>
      <dgm:spPr/>
    </dgm:pt>
    <dgm:pt modelId="{2B557438-FDF1-485B-8A5D-7E0807A100D0}" type="pres">
      <dgm:prSet presAssocID="{B066FBDA-3E05-4729-AE6B-891239FFCF83}" presName="thickLine" presStyleLbl="alignNode1" presStyleIdx="0" presStyleCnt="4"/>
      <dgm:spPr/>
    </dgm:pt>
    <dgm:pt modelId="{BE0FFCCB-E226-47BE-A8F8-B9130F3C2D67}" type="pres">
      <dgm:prSet presAssocID="{B066FBDA-3E05-4729-AE6B-891239FFCF83}" presName="horz1" presStyleCnt="0"/>
      <dgm:spPr/>
    </dgm:pt>
    <dgm:pt modelId="{2D42444A-9455-445E-97A3-EA50009BD647}" type="pres">
      <dgm:prSet presAssocID="{B066FBDA-3E05-4729-AE6B-891239FFCF83}" presName="tx1" presStyleLbl="revTx" presStyleIdx="0" presStyleCnt="4"/>
      <dgm:spPr/>
    </dgm:pt>
    <dgm:pt modelId="{A65D6162-F889-4C6C-B084-FF65A26B4335}" type="pres">
      <dgm:prSet presAssocID="{B066FBDA-3E05-4729-AE6B-891239FFCF83}" presName="vert1" presStyleCnt="0"/>
      <dgm:spPr/>
    </dgm:pt>
    <dgm:pt modelId="{6A06688D-A18D-4B41-863C-2C44DBF4F7E7}" type="pres">
      <dgm:prSet presAssocID="{77904DA8-5DA1-484A-8653-BE5863A34765}" presName="thickLine" presStyleLbl="alignNode1" presStyleIdx="1" presStyleCnt="4"/>
      <dgm:spPr/>
    </dgm:pt>
    <dgm:pt modelId="{9C27EF96-E364-4F84-B10E-6F9F16CFA768}" type="pres">
      <dgm:prSet presAssocID="{77904DA8-5DA1-484A-8653-BE5863A34765}" presName="horz1" presStyleCnt="0"/>
      <dgm:spPr/>
    </dgm:pt>
    <dgm:pt modelId="{5A0B7D1E-752A-4375-8EBF-758E6750DD91}" type="pres">
      <dgm:prSet presAssocID="{77904DA8-5DA1-484A-8653-BE5863A34765}" presName="tx1" presStyleLbl="revTx" presStyleIdx="1" presStyleCnt="4"/>
      <dgm:spPr/>
    </dgm:pt>
    <dgm:pt modelId="{7DA864FA-1790-43C7-9DCD-4EB6D705BCBB}" type="pres">
      <dgm:prSet presAssocID="{77904DA8-5DA1-484A-8653-BE5863A34765}" presName="vert1" presStyleCnt="0"/>
      <dgm:spPr/>
    </dgm:pt>
    <dgm:pt modelId="{3144BC65-BA85-4738-BDEC-0D13722A6014}" type="pres">
      <dgm:prSet presAssocID="{9E475BF6-7180-48B1-82A2-52EB6394EAC6}" presName="thickLine" presStyleLbl="alignNode1" presStyleIdx="2" presStyleCnt="4"/>
      <dgm:spPr/>
    </dgm:pt>
    <dgm:pt modelId="{0C9D486C-65B8-48E0-ABF4-5B4A8F8A01A0}" type="pres">
      <dgm:prSet presAssocID="{9E475BF6-7180-48B1-82A2-52EB6394EAC6}" presName="horz1" presStyleCnt="0"/>
      <dgm:spPr/>
    </dgm:pt>
    <dgm:pt modelId="{09F2BAC0-0667-442E-ABA2-7C96C41E5F67}" type="pres">
      <dgm:prSet presAssocID="{9E475BF6-7180-48B1-82A2-52EB6394EAC6}" presName="tx1" presStyleLbl="revTx" presStyleIdx="2" presStyleCnt="4"/>
      <dgm:spPr/>
    </dgm:pt>
    <dgm:pt modelId="{A4BE0A75-F34F-4404-B5F3-14DC0E6BA750}" type="pres">
      <dgm:prSet presAssocID="{9E475BF6-7180-48B1-82A2-52EB6394EAC6}" presName="vert1" presStyleCnt="0"/>
      <dgm:spPr/>
    </dgm:pt>
    <dgm:pt modelId="{E9D59567-D654-4BF3-AEBC-7AC168546BB2}" type="pres">
      <dgm:prSet presAssocID="{362C3379-EC65-4AB4-BDD0-A8E058D40707}" presName="thickLine" presStyleLbl="alignNode1" presStyleIdx="3" presStyleCnt="4"/>
      <dgm:spPr/>
    </dgm:pt>
    <dgm:pt modelId="{570A3DBD-4E44-46CE-824B-1EFAA1F9937C}" type="pres">
      <dgm:prSet presAssocID="{362C3379-EC65-4AB4-BDD0-A8E058D40707}" presName="horz1" presStyleCnt="0"/>
      <dgm:spPr/>
    </dgm:pt>
    <dgm:pt modelId="{4E0B9D38-7126-43F3-B1F9-A47CEFFCCE38}" type="pres">
      <dgm:prSet presAssocID="{362C3379-EC65-4AB4-BDD0-A8E058D40707}" presName="tx1" presStyleLbl="revTx" presStyleIdx="3" presStyleCnt="4"/>
      <dgm:spPr/>
    </dgm:pt>
    <dgm:pt modelId="{67FF4A0E-D6D1-4DBB-8495-832D5EF5E5CD}" type="pres">
      <dgm:prSet presAssocID="{362C3379-EC65-4AB4-BDD0-A8E058D40707}" presName="vert1" presStyleCnt="0"/>
      <dgm:spPr/>
    </dgm:pt>
  </dgm:ptLst>
  <dgm:cxnLst>
    <dgm:cxn modelId="{CCFB162A-64B1-454F-A90F-05F2BB98D8BA}" type="presOf" srcId="{362C3379-EC65-4AB4-BDD0-A8E058D40707}" destId="{4E0B9D38-7126-43F3-B1F9-A47CEFFCCE38}" srcOrd="0" destOrd="0" presId="urn:microsoft.com/office/officeart/2008/layout/LinedList"/>
    <dgm:cxn modelId="{2206582F-C1A3-47AC-B946-099E2FFF75A4}" type="presOf" srcId="{9E475BF6-7180-48B1-82A2-52EB6394EAC6}" destId="{09F2BAC0-0667-442E-ABA2-7C96C41E5F67}" srcOrd="0" destOrd="0" presId="urn:microsoft.com/office/officeart/2008/layout/LinedList"/>
    <dgm:cxn modelId="{F9047D4C-AF31-4709-BDCD-FA0533A84866}" srcId="{D6DD8804-A7FF-4EB0-8E1C-95BE27229DF0}" destId="{B066FBDA-3E05-4729-AE6B-891239FFCF83}" srcOrd="0" destOrd="0" parTransId="{C9BDD807-A5CB-468C-B99B-E6ECD8B0DCEC}" sibTransId="{FAD4B308-75EA-407B-81A1-89F0A5B90BEE}"/>
    <dgm:cxn modelId="{E736D44C-DAE0-4154-8B03-5EFF22312A1D}" srcId="{D6DD8804-A7FF-4EB0-8E1C-95BE27229DF0}" destId="{77904DA8-5DA1-484A-8653-BE5863A34765}" srcOrd="1" destOrd="0" parTransId="{416998E8-2FC2-4261-B3C5-542B05BCC66C}" sibTransId="{287F7210-EE99-439F-8BE3-3BA98E530E8D}"/>
    <dgm:cxn modelId="{E635EE59-709D-492E-996E-A17272D08149}" type="presOf" srcId="{77904DA8-5DA1-484A-8653-BE5863A34765}" destId="{5A0B7D1E-752A-4375-8EBF-758E6750DD91}" srcOrd="0" destOrd="0" presId="urn:microsoft.com/office/officeart/2008/layout/LinedList"/>
    <dgm:cxn modelId="{00643B9A-3482-4DFA-9A62-CFC166D667C0}" srcId="{D6DD8804-A7FF-4EB0-8E1C-95BE27229DF0}" destId="{9E475BF6-7180-48B1-82A2-52EB6394EAC6}" srcOrd="2" destOrd="0" parTransId="{11CE6467-1080-486E-8387-9F7835536F6E}" sibTransId="{72DF7CEE-4CFE-4BD1-85B5-746EBE602550}"/>
    <dgm:cxn modelId="{0FCEBCBE-5DA2-4022-9ABE-4D96967E60A7}" srcId="{D6DD8804-A7FF-4EB0-8E1C-95BE27229DF0}" destId="{362C3379-EC65-4AB4-BDD0-A8E058D40707}" srcOrd="3" destOrd="0" parTransId="{0712A871-2D35-4D9A-A856-2BC090C41B77}" sibTransId="{F32BDC91-D23F-4AE1-B82A-8DCE5C3B77DD}"/>
    <dgm:cxn modelId="{81B05DDC-8080-498B-B2F7-D31C5AEE91EA}" type="presOf" srcId="{D6DD8804-A7FF-4EB0-8E1C-95BE27229DF0}" destId="{76420CE6-6AAB-4DE4-A86C-3050964EAD41}" srcOrd="0" destOrd="0" presId="urn:microsoft.com/office/officeart/2008/layout/LinedList"/>
    <dgm:cxn modelId="{C59E51F7-7924-4E1D-B841-62227B9E8668}" type="presOf" srcId="{B066FBDA-3E05-4729-AE6B-891239FFCF83}" destId="{2D42444A-9455-445E-97A3-EA50009BD647}" srcOrd="0" destOrd="0" presId="urn:microsoft.com/office/officeart/2008/layout/LinedList"/>
    <dgm:cxn modelId="{0E21D969-437B-43DF-983A-2FAF9AE5FB91}" type="presParOf" srcId="{76420CE6-6AAB-4DE4-A86C-3050964EAD41}" destId="{2B557438-FDF1-485B-8A5D-7E0807A100D0}" srcOrd="0" destOrd="0" presId="urn:microsoft.com/office/officeart/2008/layout/LinedList"/>
    <dgm:cxn modelId="{921C0F77-1EFC-481F-926F-0D9A04337120}" type="presParOf" srcId="{76420CE6-6AAB-4DE4-A86C-3050964EAD41}" destId="{BE0FFCCB-E226-47BE-A8F8-B9130F3C2D67}" srcOrd="1" destOrd="0" presId="urn:microsoft.com/office/officeart/2008/layout/LinedList"/>
    <dgm:cxn modelId="{0C083D4B-7503-41D7-A1A5-1FB3A54A7E72}" type="presParOf" srcId="{BE0FFCCB-E226-47BE-A8F8-B9130F3C2D67}" destId="{2D42444A-9455-445E-97A3-EA50009BD647}" srcOrd="0" destOrd="0" presId="urn:microsoft.com/office/officeart/2008/layout/LinedList"/>
    <dgm:cxn modelId="{0DB1BAAB-FC64-498F-9ACB-13C84A11E3B3}" type="presParOf" srcId="{BE0FFCCB-E226-47BE-A8F8-B9130F3C2D67}" destId="{A65D6162-F889-4C6C-B084-FF65A26B4335}" srcOrd="1" destOrd="0" presId="urn:microsoft.com/office/officeart/2008/layout/LinedList"/>
    <dgm:cxn modelId="{7DA07AD5-B34B-4586-9FFC-06BD226B2AFF}" type="presParOf" srcId="{76420CE6-6AAB-4DE4-A86C-3050964EAD41}" destId="{6A06688D-A18D-4B41-863C-2C44DBF4F7E7}" srcOrd="2" destOrd="0" presId="urn:microsoft.com/office/officeart/2008/layout/LinedList"/>
    <dgm:cxn modelId="{F9ABC821-7963-45DD-93C3-01628C7DA3F6}" type="presParOf" srcId="{76420CE6-6AAB-4DE4-A86C-3050964EAD41}" destId="{9C27EF96-E364-4F84-B10E-6F9F16CFA768}" srcOrd="3" destOrd="0" presId="urn:microsoft.com/office/officeart/2008/layout/LinedList"/>
    <dgm:cxn modelId="{8FE4F8FE-02E5-457D-9AA8-32B4BEAB22AC}" type="presParOf" srcId="{9C27EF96-E364-4F84-B10E-6F9F16CFA768}" destId="{5A0B7D1E-752A-4375-8EBF-758E6750DD91}" srcOrd="0" destOrd="0" presId="urn:microsoft.com/office/officeart/2008/layout/LinedList"/>
    <dgm:cxn modelId="{1A996EFD-2190-4F95-BFA6-F015F9049C96}" type="presParOf" srcId="{9C27EF96-E364-4F84-B10E-6F9F16CFA768}" destId="{7DA864FA-1790-43C7-9DCD-4EB6D705BCBB}" srcOrd="1" destOrd="0" presId="urn:microsoft.com/office/officeart/2008/layout/LinedList"/>
    <dgm:cxn modelId="{DDF86401-45AC-4C88-9D41-A5D5AE466866}" type="presParOf" srcId="{76420CE6-6AAB-4DE4-A86C-3050964EAD41}" destId="{3144BC65-BA85-4738-BDEC-0D13722A6014}" srcOrd="4" destOrd="0" presId="urn:microsoft.com/office/officeart/2008/layout/LinedList"/>
    <dgm:cxn modelId="{E3F83194-6630-4958-AE05-B991B3E04FCC}" type="presParOf" srcId="{76420CE6-6AAB-4DE4-A86C-3050964EAD41}" destId="{0C9D486C-65B8-48E0-ABF4-5B4A8F8A01A0}" srcOrd="5" destOrd="0" presId="urn:microsoft.com/office/officeart/2008/layout/LinedList"/>
    <dgm:cxn modelId="{B71DAF9E-1EB3-4C7F-BA72-F5985BFBA3AF}" type="presParOf" srcId="{0C9D486C-65B8-48E0-ABF4-5B4A8F8A01A0}" destId="{09F2BAC0-0667-442E-ABA2-7C96C41E5F67}" srcOrd="0" destOrd="0" presId="urn:microsoft.com/office/officeart/2008/layout/LinedList"/>
    <dgm:cxn modelId="{EA265BB7-92E1-43D7-95F6-EE78AD60362F}" type="presParOf" srcId="{0C9D486C-65B8-48E0-ABF4-5B4A8F8A01A0}" destId="{A4BE0A75-F34F-4404-B5F3-14DC0E6BA750}" srcOrd="1" destOrd="0" presId="urn:microsoft.com/office/officeart/2008/layout/LinedList"/>
    <dgm:cxn modelId="{E9542F8E-028D-44BE-8C55-A73B790D521F}" type="presParOf" srcId="{76420CE6-6AAB-4DE4-A86C-3050964EAD41}" destId="{E9D59567-D654-4BF3-AEBC-7AC168546BB2}" srcOrd="6" destOrd="0" presId="urn:microsoft.com/office/officeart/2008/layout/LinedList"/>
    <dgm:cxn modelId="{FB303E21-79A5-4682-BDBE-B6E5B2E89964}" type="presParOf" srcId="{76420CE6-6AAB-4DE4-A86C-3050964EAD41}" destId="{570A3DBD-4E44-46CE-824B-1EFAA1F9937C}" srcOrd="7" destOrd="0" presId="urn:microsoft.com/office/officeart/2008/layout/LinedList"/>
    <dgm:cxn modelId="{D6D9A1DA-E9DA-46B3-8429-2682C55CCDFC}" type="presParOf" srcId="{570A3DBD-4E44-46CE-824B-1EFAA1F9937C}" destId="{4E0B9D38-7126-43F3-B1F9-A47CEFFCCE38}" srcOrd="0" destOrd="0" presId="urn:microsoft.com/office/officeart/2008/layout/LinedList"/>
    <dgm:cxn modelId="{625C92AF-C8C2-4483-93EA-5899A2E2AF62}" type="presParOf" srcId="{570A3DBD-4E44-46CE-824B-1EFAA1F9937C}" destId="{67FF4A0E-D6D1-4DBB-8495-832D5EF5E5C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DD8804-A7FF-4EB0-8E1C-95BE27229DF0}"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77904DA8-5DA1-484A-8653-BE5863A34765}">
      <dgm:prSet phldr="0"/>
      <dgm:spPr/>
      <dgm:t>
        <a:bodyPr/>
        <a:lstStyle/>
        <a:p>
          <a:r>
            <a:rPr lang="en-US" b="1" cap="small"/>
            <a:t>Email Engagement</a:t>
          </a:r>
          <a:endParaRPr lang="en-US"/>
        </a:p>
      </dgm:t>
    </dgm:pt>
    <dgm:pt modelId="{416998E8-2FC2-4261-B3C5-542B05BCC66C}" type="parTrans" cxnId="{E736D44C-DAE0-4154-8B03-5EFF22312A1D}">
      <dgm:prSet/>
      <dgm:spPr/>
      <dgm:t>
        <a:bodyPr/>
        <a:lstStyle/>
        <a:p>
          <a:endParaRPr lang="en-US"/>
        </a:p>
      </dgm:t>
    </dgm:pt>
    <dgm:pt modelId="{287F7210-EE99-439F-8BE3-3BA98E530E8D}" type="sibTrans" cxnId="{E736D44C-DAE0-4154-8B03-5EFF22312A1D}">
      <dgm:prSet/>
      <dgm:spPr/>
      <dgm:t>
        <a:bodyPr/>
        <a:lstStyle/>
        <a:p>
          <a:endParaRPr lang="en-US"/>
        </a:p>
      </dgm:t>
    </dgm:pt>
    <dgm:pt modelId="{073E2EFE-69CF-4ADD-B806-BB589F786F56}">
      <dgm:prSet phldr="0"/>
      <dgm:spPr/>
      <dgm:t>
        <a:bodyPr/>
        <a:lstStyle/>
        <a:p>
          <a:pPr rtl="0"/>
          <a:r>
            <a:rPr lang="en-US" b="1" cap="small"/>
            <a:t>User Engagement</a:t>
          </a:r>
          <a:endParaRPr lang="en-US" b="0"/>
        </a:p>
      </dgm:t>
    </dgm:pt>
    <dgm:pt modelId="{98C2A805-AE45-4D66-9348-90F37A44C83D}" type="parTrans" cxnId="{99BFB34E-94D6-4A62-9CD4-8030451BA405}">
      <dgm:prSet/>
      <dgm:spPr/>
    </dgm:pt>
    <dgm:pt modelId="{CB4A977E-219B-4785-8D60-7E086CDDF984}" type="sibTrans" cxnId="{99BFB34E-94D6-4A62-9CD4-8030451BA405}">
      <dgm:prSet/>
      <dgm:spPr/>
    </dgm:pt>
    <dgm:pt modelId="{E7E54CD9-E8D1-4A7B-AD00-E12CC2A4D591}">
      <dgm:prSet phldr="0"/>
      <dgm:spPr/>
      <dgm:t>
        <a:bodyPr/>
        <a:lstStyle/>
        <a:p>
          <a:r>
            <a:rPr lang="en-US" b="1" cap="small"/>
            <a:t>User Growth</a:t>
          </a:r>
          <a:endParaRPr lang="en-US" b="0"/>
        </a:p>
      </dgm:t>
    </dgm:pt>
    <dgm:pt modelId="{9460360B-1E45-4898-9022-903803984B6C}" type="parTrans" cxnId="{F1D77610-CA60-4935-8238-C4B9FC797D34}">
      <dgm:prSet/>
      <dgm:spPr/>
    </dgm:pt>
    <dgm:pt modelId="{2CB6F9A5-078C-4C61-ADEA-F8AA6E0A7EB9}" type="sibTrans" cxnId="{F1D77610-CA60-4935-8238-C4B9FC797D34}">
      <dgm:prSet/>
      <dgm:spPr/>
    </dgm:pt>
    <dgm:pt modelId="{779D45C9-22CB-4F0A-BDE9-A5913E0A032F}">
      <dgm:prSet phldr="0"/>
      <dgm:spPr/>
      <dgm:t>
        <a:bodyPr/>
        <a:lstStyle/>
        <a:p>
          <a:r>
            <a:rPr lang="en-US" b="1" cap="small"/>
            <a:t>Weekly Retention</a:t>
          </a:r>
          <a:endParaRPr lang="en-US" b="0"/>
        </a:p>
      </dgm:t>
    </dgm:pt>
    <dgm:pt modelId="{551FEB8F-2901-40ED-B2BE-D89B5E5180DF}" type="parTrans" cxnId="{D2349649-BB50-44D1-9B81-7008CC1A2160}">
      <dgm:prSet/>
      <dgm:spPr/>
    </dgm:pt>
    <dgm:pt modelId="{21787DDD-094A-4306-AC8E-B149DAE55B21}" type="sibTrans" cxnId="{D2349649-BB50-44D1-9B81-7008CC1A2160}">
      <dgm:prSet/>
      <dgm:spPr/>
    </dgm:pt>
    <dgm:pt modelId="{E66FFD78-6B09-4A38-9722-C8D04C0AE6BB}">
      <dgm:prSet phldr="0"/>
      <dgm:spPr/>
      <dgm:t>
        <a:bodyPr/>
        <a:lstStyle/>
        <a:p>
          <a:r>
            <a:rPr lang="en-US" b="1" cap="small"/>
            <a:t>Weekly Engagement</a:t>
          </a:r>
          <a:endParaRPr lang="en-US" b="0"/>
        </a:p>
      </dgm:t>
    </dgm:pt>
    <dgm:pt modelId="{5B664EFD-0E1E-4C42-B439-074FBDAF618C}" type="parTrans" cxnId="{3BF41674-DBBD-4668-A25C-A76C9857123B}">
      <dgm:prSet/>
      <dgm:spPr/>
    </dgm:pt>
    <dgm:pt modelId="{651256BD-3CC1-4C86-8EF9-DF9A130CF3D9}" type="sibTrans" cxnId="{3BF41674-DBBD-4668-A25C-A76C9857123B}">
      <dgm:prSet/>
      <dgm:spPr/>
    </dgm:pt>
    <dgm:pt modelId="{7ABCAB62-0E86-45CE-BF3E-1E79F0009882}" type="pres">
      <dgm:prSet presAssocID="{D6DD8804-A7FF-4EB0-8E1C-95BE27229DF0}" presName="linear" presStyleCnt="0">
        <dgm:presLayoutVars>
          <dgm:dir/>
          <dgm:animLvl val="lvl"/>
          <dgm:resizeHandles val="exact"/>
        </dgm:presLayoutVars>
      </dgm:prSet>
      <dgm:spPr/>
    </dgm:pt>
    <dgm:pt modelId="{2999F076-D3C6-4FAA-94B6-9D1EA39409C4}" type="pres">
      <dgm:prSet presAssocID="{073E2EFE-69CF-4ADD-B806-BB589F786F56}" presName="parentLin" presStyleCnt="0"/>
      <dgm:spPr/>
    </dgm:pt>
    <dgm:pt modelId="{5AEBEEFB-004C-46FB-A02B-61CD47F6FCA0}" type="pres">
      <dgm:prSet presAssocID="{073E2EFE-69CF-4ADD-B806-BB589F786F56}" presName="parentLeftMargin" presStyleLbl="node1" presStyleIdx="0" presStyleCnt="5"/>
      <dgm:spPr/>
    </dgm:pt>
    <dgm:pt modelId="{321227D9-8D51-485F-A7A5-854C3A294A6B}" type="pres">
      <dgm:prSet presAssocID="{073E2EFE-69CF-4ADD-B806-BB589F786F56}" presName="parentText" presStyleLbl="node1" presStyleIdx="0" presStyleCnt="5">
        <dgm:presLayoutVars>
          <dgm:chMax val="0"/>
          <dgm:bulletEnabled val="1"/>
        </dgm:presLayoutVars>
      </dgm:prSet>
      <dgm:spPr/>
    </dgm:pt>
    <dgm:pt modelId="{A0F5C08E-90BA-43B5-9D69-97EF42FB9A5B}" type="pres">
      <dgm:prSet presAssocID="{073E2EFE-69CF-4ADD-B806-BB589F786F56}" presName="negativeSpace" presStyleCnt="0"/>
      <dgm:spPr/>
    </dgm:pt>
    <dgm:pt modelId="{FB7F204A-773E-4679-BE88-DC9722A72795}" type="pres">
      <dgm:prSet presAssocID="{073E2EFE-69CF-4ADD-B806-BB589F786F56}" presName="childText" presStyleLbl="conFgAcc1" presStyleIdx="0" presStyleCnt="5">
        <dgm:presLayoutVars>
          <dgm:bulletEnabled val="1"/>
        </dgm:presLayoutVars>
      </dgm:prSet>
      <dgm:spPr/>
    </dgm:pt>
    <dgm:pt modelId="{671D313B-1AE8-4D48-B715-C051F3D4E385}" type="pres">
      <dgm:prSet presAssocID="{CB4A977E-219B-4785-8D60-7E086CDDF984}" presName="spaceBetweenRectangles" presStyleCnt="0"/>
      <dgm:spPr/>
    </dgm:pt>
    <dgm:pt modelId="{D5D2EBEE-35F0-493E-919E-B6226C368F96}" type="pres">
      <dgm:prSet presAssocID="{E7E54CD9-E8D1-4A7B-AD00-E12CC2A4D591}" presName="parentLin" presStyleCnt="0"/>
      <dgm:spPr/>
    </dgm:pt>
    <dgm:pt modelId="{1E987C2B-B1A4-4EE3-9CC4-B73684EFCCBA}" type="pres">
      <dgm:prSet presAssocID="{E7E54CD9-E8D1-4A7B-AD00-E12CC2A4D591}" presName="parentLeftMargin" presStyleLbl="node1" presStyleIdx="0" presStyleCnt="5"/>
      <dgm:spPr/>
    </dgm:pt>
    <dgm:pt modelId="{5BBDDEBE-AE91-45AA-9C40-04661FD562E2}" type="pres">
      <dgm:prSet presAssocID="{E7E54CD9-E8D1-4A7B-AD00-E12CC2A4D591}" presName="parentText" presStyleLbl="node1" presStyleIdx="1" presStyleCnt="5">
        <dgm:presLayoutVars>
          <dgm:chMax val="0"/>
          <dgm:bulletEnabled val="1"/>
        </dgm:presLayoutVars>
      </dgm:prSet>
      <dgm:spPr/>
    </dgm:pt>
    <dgm:pt modelId="{D37474D2-C2AC-43C9-AFFC-9AEF42519013}" type="pres">
      <dgm:prSet presAssocID="{E7E54CD9-E8D1-4A7B-AD00-E12CC2A4D591}" presName="negativeSpace" presStyleCnt="0"/>
      <dgm:spPr/>
    </dgm:pt>
    <dgm:pt modelId="{506AC624-6E8A-49AA-9D9C-F7705E91A948}" type="pres">
      <dgm:prSet presAssocID="{E7E54CD9-E8D1-4A7B-AD00-E12CC2A4D591}" presName="childText" presStyleLbl="conFgAcc1" presStyleIdx="1" presStyleCnt="5">
        <dgm:presLayoutVars>
          <dgm:bulletEnabled val="1"/>
        </dgm:presLayoutVars>
      </dgm:prSet>
      <dgm:spPr/>
    </dgm:pt>
    <dgm:pt modelId="{6053CA86-2CCC-47AE-8944-33D21F259E9D}" type="pres">
      <dgm:prSet presAssocID="{2CB6F9A5-078C-4C61-ADEA-F8AA6E0A7EB9}" presName="spaceBetweenRectangles" presStyleCnt="0"/>
      <dgm:spPr/>
    </dgm:pt>
    <dgm:pt modelId="{1EAFA285-7798-4A54-B926-696FBBE5540C}" type="pres">
      <dgm:prSet presAssocID="{779D45C9-22CB-4F0A-BDE9-A5913E0A032F}" presName="parentLin" presStyleCnt="0"/>
      <dgm:spPr/>
    </dgm:pt>
    <dgm:pt modelId="{70D33538-C64B-47BD-8113-6C2853E3870F}" type="pres">
      <dgm:prSet presAssocID="{779D45C9-22CB-4F0A-BDE9-A5913E0A032F}" presName="parentLeftMargin" presStyleLbl="node1" presStyleIdx="1" presStyleCnt="5"/>
      <dgm:spPr/>
    </dgm:pt>
    <dgm:pt modelId="{FB1F7359-1DD0-4B7D-A92D-2CB5984B1625}" type="pres">
      <dgm:prSet presAssocID="{779D45C9-22CB-4F0A-BDE9-A5913E0A032F}" presName="parentText" presStyleLbl="node1" presStyleIdx="2" presStyleCnt="5">
        <dgm:presLayoutVars>
          <dgm:chMax val="0"/>
          <dgm:bulletEnabled val="1"/>
        </dgm:presLayoutVars>
      </dgm:prSet>
      <dgm:spPr/>
    </dgm:pt>
    <dgm:pt modelId="{831293A3-CE53-4141-92F2-CDF1C36153BF}" type="pres">
      <dgm:prSet presAssocID="{779D45C9-22CB-4F0A-BDE9-A5913E0A032F}" presName="negativeSpace" presStyleCnt="0"/>
      <dgm:spPr/>
    </dgm:pt>
    <dgm:pt modelId="{2A9C6635-E0FE-4043-BE12-9FB3D084F752}" type="pres">
      <dgm:prSet presAssocID="{779D45C9-22CB-4F0A-BDE9-A5913E0A032F}" presName="childText" presStyleLbl="conFgAcc1" presStyleIdx="2" presStyleCnt="5">
        <dgm:presLayoutVars>
          <dgm:bulletEnabled val="1"/>
        </dgm:presLayoutVars>
      </dgm:prSet>
      <dgm:spPr/>
    </dgm:pt>
    <dgm:pt modelId="{156274BA-E0B8-4FF8-9F82-A5F08E32DBCF}" type="pres">
      <dgm:prSet presAssocID="{21787DDD-094A-4306-AC8E-B149DAE55B21}" presName="spaceBetweenRectangles" presStyleCnt="0"/>
      <dgm:spPr/>
    </dgm:pt>
    <dgm:pt modelId="{B469C6A3-68BA-4D42-A8D5-D542DDD0D685}" type="pres">
      <dgm:prSet presAssocID="{E66FFD78-6B09-4A38-9722-C8D04C0AE6BB}" presName="parentLin" presStyleCnt="0"/>
      <dgm:spPr/>
    </dgm:pt>
    <dgm:pt modelId="{1C441448-BDF1-4127-8B6A-28A7A4324417}" type="pres">
      <dgm:prSet presAssocID="{E66FFD78-6B09-4A38-9722-C8D04C0AE6BB}" presName="parentLeftMargin" presStyleLbl="node1" presStyleIdx="2" presStyleCnt="5"/>
      <dgm:spPr/>
    </dgm:pt>
    <dgm:pt modelId="{F99D491E-1F40-4578-B820-551BD6369ABD}" type="pres">
      <dgm:prSet presAssocID="{E66FFD78-6B09-4A38-9722-C8D04C0AE6BB}" presName="parentText" presStyleLbl="node1" presStyleIdx="3" presStyleCnt="5">
        <dgm:presLayoutVars>
          <dgm:chMax val="0"/>
          <dgm:bulletEnabled val="1"/>
        </dgm:presLayoutVars>
      </dgm:prSet>
      <dgm:spPr/>
    </dgm:pt>
    <dgm:pt modelId="{3C4381BE-66ED-49D2-8573-3B057819B923}" type="pres">
      <dgm:prSet presAssocID="{E66FFD78-6B09-4A38-9722-C8D04C0AE6BB}" presName="negativeSpace" presStyleCnt="0"/>
      <dgm:spPr/>
    </dgm:pt>
    <dgm:pt modelId="{D6DBE16D-0AA2-406C-8AB4-C9DC3C0F34E3}" type="pres">
      <dgm:prSet presAssocID="{E66FFD78-6B09-4A38-9722-C8D04C0AE6BB}" presName="childText" presStyleLbl="conFgAcc1" presStyleIdx="3" presStyleCnt="5">
        <dgm:presLayoutVars>
          <dgm:bulletEnabled val="1"/>
        </dgm:presLayoutVars>
      </dgm:prSet>
      <dgm:spPr/>
    </dgm:pt>
    <dgm:pt modelId="{ACC67E08-79C3-42D8-BA94-FC4F55A5D759}" type="pres">
      <dgm:prSet presAssocID="{651256BD-3CC1-4C86-8EF9-DF9A130CF3D9}" presName="spaceBetweenRectangles" presStyleCnt="0"/>
      <dgm:spPr/>
    </dgm:pt>
    <dgm:pt modelId="{A6E27522-E154-45DD-A732-A8677CAAECC3}" type="pres">
      <dgm:prSet presAssocID="{77904DA8-5DA1-484A-8653-BE5863A34765}" presName="parentLin" presStyleCnt="0"/>
      <dgm:spPr/>
    </dgm:pt>
    <dgm:pt modelId="{FC8979B8-3BFC-4CF3-AFC1-1E24852DCCBA}" type="pres">
      <dgm:prSet presAssocID="{77904DA8-5DA1-484A-8653-BE5863A34765}" presName="parentLeftMargin" presStyleLbl="node1" presStyleIdx="3" presStyleCnt="5"/>
      <dgm:spPr/>
    </dgm:pt>
    <dgm:pt modelId="{466D1A7C-7985-4F1F-A15D-77EC1CC5854A}" type="pres">
      <dgm:prSet presAssocID="{77904DA8-5DA1-484A-8653-BE5863A34765}" presName="parentText" presStyleLbl="node1" presStyleIdx="4" presStyleCnt="5">
        <dgm:presLayoutVars>
          <dgm:chMax val="0"/>
          <dgm:bulletEnabled val="1"/>
        </dgm:presLayoutVars>
      </dgm:prSet>
      <dgm:spPr/>
    </dgm:pt>
    <dgm:pt modelId="{B4E55EB4-4B2D-422A-8A59-1DED58BE6FF7}" type="pres">
      <dgm:prSet presAssocID="{77904DA8-5DA1-484A-8653-BE5863A34765}" presName="negativeSpace" presStyleCnt="0"/>
      <dgm:spPr/>
    </dgm:pt>
    <dgm:pt modelId="{CD35A0F7-C47B-4C42-A0B7-BEA5AD0E4B6F}" type="pres">
      <dgm:prSet presAssocID="{77904DA8-5DA1-484A-8653-BE5863A34765}" presName="childText" presStyleLbl="conFgAcc1" presStyleIdx="4" presStyleCnt="5">
        <dgm:presLayoutVars>
          <dgm:bulletEnabled val="1"/>
        </dgm:presLayoutVars>
      </dgm:prSet>
      <dgm:spPr/>
    </dgm:pt>
  </dgm:ptLst>
  <dgm:cxnLst>
    <dgm:cxn modelId="{32A32803-80FB-44EC-A4E8-16D7E780E3DD}" type="presOf" srcId="{77904DA8-5DA1-484A-8653-BE5863A34765}" destId="{466D1A7C-7985-4F1F-A15D-77EC1CC5854A}" srcOrd="1" destOrd="0" presId="urn:microsoft.com/office/officeart/2005/8/layout/list1"/>
    <dgm:cxn modelId="{6240C404-FF27-430D-A201-D223C8B91705}" type="presOf" srcId="{D6DD8804-A7FF-4EB0-8E1C-95BE27229DF0}" destId="{7ABCAB62-0E86-45CE-BF3E-1E79F0009882}" srcOrd="0" destOrd="0" presId="urn:microsoft.com/office/officeart/2005/8/layout/list1"/>
    <dgm:cxn modelId="{60C98306-2B93-4CD8-B1DA-B39980A956AE}" type="presOf" srcId="{E66FFD78-6B09-4A38-9722-C8D04C0AE6BB}" destId="{F99D491E-1F40-4578-B820-551BD6369ABD}" srcOrd="1" destOrd="0" presId="urn:microsoft.com/office/officeart/2005/8/layout/list1"/>
    <dgm:cxn modelId="{F1D77610-CA60-4935-8238-C4B9FC797D34}" srcId="{D6DD8804-A7FF-4EB0-8E1C-95BE27229DF0}" destId="{E7E54CD9-E8D1-4A7B-AD00-E12CC2A4D591}" srcOrd="1" destOrd="0" parTransId="{9460360B-1E45-4898-9022-903803984B6C}" sibTransId="{2CB6F9A5-078C-4C61-ADEA-F8AA6E0A7EB9}"/>
    <dgm:cxn modelId="{60942C44-5BD4-4941-BB39-9EE1071EE2A9}" type="presOf" srcId="{77904DA8-5DA1-484A-8653-BE5863A34765}" destId="{FC8979B8-3BFC-4CF3-AFC1-1E24852DCCBA}" srcOrd="0" destOrd="0" presId="urn:microsoft.com/office/officeart/2005/8/layout/list1"/>
    <dgm:cxn modelId="{D2349649-BB50-44D1-9B81-7008CC1A2160}" srcId="{D6DD8804-A7FF-4EB0-8E1C-95BE27229DF0}" destId="{779D45C9-22CB-4F0A-BDE9-A5913E0A032F}" srcOrd="2" destOrd="0" parTransId="{551FEB8F-2901-40ED-B2BE-D89B5E5180DF}" sibTransId="{21787DDD-094A-4306-AC8E-B149DAE55B21}"/>
    <dgm:cxn modelId="{E736D44C-DAE0-4154-8B03-5EFF22312A1D}" srcId="{D6DD8804-A7FF-4EB0-8E1C-95BE27229DF0}" destId="{77904DA8-5DA1-484A-8653-BE5863A34765}" srcOrd="4" destOrd="0" parTransId="{416998E8-2FC2-4261-B3C5-542B05BCC66C}" sibTransId="{287F7210-EE99-439F-8BE3-3BA98E530E8D}"/>
    <dgm:cxn modelId="{99BFB34E-94D6-4A62-9CD4-8030451BA405}" srcId="{D6DD8804-A7FF-4EB0-8E1C-95BE27229DF0}" destId="{073E2EFE-69CF-4ADD-B806-BB589F786F56}" srcOrd="0" destOrd="0" parTransId="{98C2A805-AE45-4D66-9348-90F37A44C83D}" sibTransId="{CB4A977E-219B-4785-8D60-7E086CDDF984}"/>
    <dgm:cxn modelId="{3BF41674-DBBD-4668-A25C-A76C9857123B}" srcId="{D6DD8804-A7FF-4EB0-8E1C-95BE27229DF0}" destId="{E66FFD78-6B09-4A38-9722-C8D04C0AE6BB}" srcOrd="3" destOrd="0" parTransId="{5B664EFD-0E1E-4C42-B439-074FBDAF618C}" sibTransId="{651256BD-3CC1-4C86-8EF9-DF9A130CF3D9}"/>
    <dgm:cxn modelId="{DD293E76-A2C7-4EFE-AB1D-31B899F66931}" type="presOf" srcId="{779D45C9-22CB-4F0A-BDE9-A5913E0A032F}" destId="{70D33538-C64B-47BD-8113-6C2853E3870F}" srcOrd="0" destOrd="0" presId="urn:microsoft.com/office/officeart/2005/8/layout/list1"/>
    <dgm:cxn modelId="{1A3A9D7F-4A65-4864-BEBB-3BD06BCF79FE}" type="presOf" srcId="{E7E54CD9-E8D1-4A7B-AD00-E12CC2A4D591}" destId="{5BBDDEBE-AE91-45AA-9C40-04661FD562E2}" srcOrd="1" destOrd="0" presId="urn:microsoft.com/office/officeart/2005/8/layout/list1"/>
    <dgm:cxn modelId="{613BB28D-138A-421E-B2E0-80B0CDF6BCCC}" type="presOf" srcId="{073E2EFE-69CF-4ADD-B806-BB589F786F56}" destId="{321227D9-8D51-485F-A7A5-854C3A294A6B}" srcOrd="1" destOrd="0" presId="urn:microsoft.com/office/officeart/2005/8/layout/list1"/>
    <dgm:cxn modelId="{BA6F29B2-BF5B-4189-BDA9-728AE08E9904}" type="presOf" srcId="{E7E54CD9-E8D1-4A7B-AD00-E12CC2A4D591}" destId="{1E987C2B-B1A4-4EE3-9CC4-B73684EFCCBA}" srcOrd="0" destOrd="0" presId="urn:microsoft.com/office/officeart/2005/8/layout/list1"/>
    <dgm:cxn modelId="{2B5478C0-CE9C-4469-A0EB-4823E546166C}" type="presOf" srcId="{E66FFD78-6B09-4A38-9722-C8D04C0AE6BB}" destId="{1C441448-BDF1-4127-8B6A-28A7A4324417}" srcOrd="0" destOrd="0" presId="urn:microsoft.com/office/officeart/2005/8/layout/list1"/>
    <dgm:cxn modelId="{498B56D1-199A-41F3-967C-4B540C93894C}" type="presOf" srcId="{779D45C9-22CB-4F0A-BDE9-A5913E0A032F}" destId="{FB1F7359-1DD0-4B7D-A92D-2CB5984B1625}" srcOrd="1" destOrd="0" presId="urn:microsoft.com/office/officeart/2005/8/layout/list1"/>
    <dgm:cxn modelId="{020AE4FD-88C9-4392-8924-BF7F2C457E0E}" type="presOf" srcId="{073E2EFE-69CF-4ADD-B806-BB589F786F56}" destId="{5AEBEEFB-004C-46FB-A02B-61CD47F6FCA0}" srcOrd="0" destOrd="0" presId="urn:microsoft.com/office/officeart/2005/8/layout/list1"/>
    <dgm:cxn modelId="{A3AA4D8A-28F5-4A0E-ABDA-75E2A26BA05F}" type="presParOf" srcId="{7ABCAB62-0E86-45CE-BF3E-1E79F0009882}" destId="{2999F076-D3C6-4FAA-94B6-9D1EA39409C4}" srcOrd="0" destOrd="0" presId="urn:microsoft.com/office/officeart/2005/8/layout/list1"/>
    <dgm:cxn modelId="{AAD79165-5D63-4910-8F0A-0888508D00F4}" type="presParOf" srcId="{2999F076-D3C6-4FAA-94B6-9D1EA39409C4}" destId="{5AEBEEFB-004C-46FB-A02B-61CD47F6FCA0}" srcOrd="0" destOrd="0" presId="urn:microsoft.com/office/officeart/2005/8/layout/list1"/>
    <dgm:cxn modelId="{43361409-209B-4581-A29A-88ED3EC89BEE}" type="presParOf" srcId="{2999F076-D3C6-4FAA-94B6-9D1EA39409C4}" destId="{321227D9-8D51-485F-A7A5-854C3A294A6B}" srcOrd="1" destOrd="0" presId="urn:microsoft.com/office/officeart/2005/8/layout/list1"/>
    <dgm:cxn modelId="{1F5E6839-A871-431B-8FE0-EFF007F2920D}" type="presParOf" srcId="{7ABCAB62-0E86-45CE-BF3E-1E79F0009882}" destId="{A0F5C08E-90BA-43B5-9D69-97EF42FB9A5B}" srcOrd="1" destOrd="0" presId="urn:microsoft.com/office/officeart/2005/8/layout/list1"/>
    <dgm:cxn modelId="{1670B121-7FC1-4176-B1AF-A6AF51762AB4}" type="presParOf" srcId="{7ABCAB62-0E86-45CE-BF3E-1E79F0009882}" destId="{FB7F204A-773E-4679-BE88-DC9722A72795}" srcOrd="2" destOrd="0" presId="urn:microsoft.com/office/officeart/2005/8/layout/list1"/>
    <dgm:cxn modelId="{E30BA14E-62DC-4AE2-BDBE-1D2F842267F5}" type="presParOf" srcId="{7ABCAB62-0E86-45CE-BF3E-1E79F0009882}" destId="{671D313B-1AE8-4D48-B715-C051F3D4E385}" srcOrd="3" destOrd="0" presId="urn:microsoft.com/office/officeart/2005/8/layout/list1"/>
    <dgm:cxn modelId="{B4078928-ECA8-4AEE-AAC4-9EEBA7A85C47}" type="presParOf" srcId="{7ABCAB62-0E86-45CE-BF3E-1E79F0009882}" destId="{D5D2EBEE-35F0-493E-919E-B6226C368F96}" srcOrd="4" destOrd="0" presId="urn:microsoft.com/office/officeart/2005/8/layout/list1"/>
    <dgm:cxn modelId="{E2CD3E04-B9C9-4973-888A-37CAAF2C3EF2}" type="presParOf" srcId="{D5D2EBEE-35F0-493E-919E-B6226C368F96}" destId="{1E987C2B-B1A4-4EE3-9CC4-B73684EFCCBA}" srcOrd="0" destOrd="0" presId="urn:microsoft.com/office/officeart/2005/8/layout/list1"/>
    <dgm:cxn modelId="{EA09806D-9953-4881-893F-94CF5B407B05}" type="presParOf" srcId="{D5D2EBEE-35F0-493E-919E-B6226C368F96}" destId="{5BBDDEBE-AE91-45AA-9C40-04661FD562E2}" srcOrd="1" destOrd="0" presId="urn:microsoft.com/office/officeart/2005/8/layout/list1"/>
    <dgm:cxn modelId="{3D030C94-BD7B-415B-9561-737E399E80B8}" type="presParOf" srcId="{7ABCAB62-0E86-45CE-BF3E-1E79F0009882}" destId="{D37474D2-C2AC-43C9-AFFC-9AEF42519013}" srcOrd="5" destOrd="0" presId="urn:microsoft.com/office/officeart/2005/8/layout/list1"/>
    <dgm:cxn modelId="{894CDFD2-DB09-4657-89CD-C0802E7B99D0}" type="presParOf" srcId="{7ABCAB62-0E86-45CE-BF3E-1E79F0009882}" destId="{506AC624-6E8A-49AA-9D9C-F7705E91A948}" srcOrd="6" destOrd="0" presId="urn:microsoft.com/office/officeart/2005/8/layout/list1"/>
    <dgm:cxn modelId="{9094FBE1-C1C4-424C-AA79-EA12D00514C2}" type="presParOf" srcId="{7ABCAB62-0E86-45CE-BF3E-1E79F0009882}" destId="{6053CA86-2CCC-47AE-8944-33D21F259E9D}" srcOrd="7" destOrd="0" presId="urn:microsoft.com/office/officeart/2005/8/layout/list1"/>
    <dgm:cxn modelId="{075D68F5-F9F5-4A60-9C0E-C2B3E01D2588}" type="presParOf" srcId="{7ABCAB62-0E86-45CE-BF3E-1E79F0009882}" destId="{1EAFA285-7798-4A54-B926-696FBBE5540C}" srcOrd="8" destOrd="0" presId="urn:microsoft.com/office/officeart/2005/8/layout/list1"/>
    <dgm:cxn modelId="{1124B7D1-4C46-45C9-950F-F62BB71EDA1E}" type="presParOf" srcId="{1EAFA285-7798-4A54-B926-696FBBE5540C}" destId="{70D33538-C64B-47BD-8113-6C2853E3870F}" srcOrd="0" destOrd="0" presId="urn:microsoft.com/office/officeart/2005/8/layout/list1"/>
    <dgm:cxn modelId="{7DF22E8D-B34D-41C1-959C-7CC7D7BFC90C}" type="presParOf" srcId="{1EAFA285-7798-4A54-B926-696FBBE5540C}" destId="{FB1F7359-1DD0-4B7D-A92D-2CB5984B1625}" srcOrd="1" destOrd="0" presId="urn:microsoft.com/office/officeart/2005/8/layout/list1"/>
    <dgm:cxn modelId="{6789610D-C16A-499F-A486-8601283C355D}" type="presParOf" srcId="{7ABCAB62-0E86-45CE-BF3E-1E79F0009882}" destId="{831293A3-CE53-4141-92F2-CDF1C36153BF}" srcOrd="9" destOrd="0" presId="urn:microsoft.com/office/officeart/2005/8/layout/list1"/>
    <dgm:cxn modelId="{19A2587A-0902-4977-A230-25B0AF9E8F78}" type="presParOf" srcId="{7ABCAB62-0E86-45CE-BF3E-1E79F0009882}" destId="{2A9C6635-E0FE-4043-BE12-9FB3D084F752}" srcOrd="10" destOrd="0" presId="urn:microsoft.com/office/officeart/2005/8/layout/list1"/>
    <dgm:cxn modelId="{C25349E8-09CE-4992-B7DF-7585CCCD990B}" type="presParOf" srcId="{7ABCAB62-0E86-45CE-BF3E-1E79F0009882}" destId="{156274BA-E0B8-4FF8-9F82-A5F08E32DBCF}" srcOrd="11" destOrd="0" presId="urn:microsoft.com/office/officeart/2005/8/layout/list1"/>
    <dgm:cxn modelId="{122FE42A-6BA3-425F-9410-78E7084E2D30}" type="presParOf" srcId="{7ABCAB62-0E86-45CE-BF3E-1E79F0009882}" destId="{B469C6A3-68BA-4D42-A8D5-D542DDD0D685}" srcOrd="12" destOrd="0" presId="urn:microsoft.com/office/officeart/2005/8/layout/list1"/>
    <dgm:cxn modelId="{FFDC14A1-C074-4699-8F98-FAA8E770EB2D}" type="presParOf" srcId="{B469C6A3-68BA-4D42-A8D5-D542DDD0D685}" destId="{1C441448-BDF1-4127-8B6A-28A7A4324417}" srcOrd="0" destOrd="0" presId="urn:microsoft.com/office/officeart/2005/8/layout/list1"/>
    <dgm:cxn modelId="{2298B25B-33B2-4887-B55A-000595D078D9}" type="presParOf" srcId="{B469C6A3-68BA-4D42-A8D5-D542DDD0D685}" destId="{F99D491E-1F40-4578-B820-551BD6369ABD}" srcOrd="1" destOrd="0" presId="urn:microsoft.com/office/officeart/2005/8/layout/list1"/>
    <dgm:cxn modelId="{64D9F682-9D1F-44F4-8328-EFAD00A7AD6C}" type="presParOf" srcId="{7ABCAB62-0E86-45CE-BF3E-1E79F0009882}" destId="{3C4381BE-66ED-49D2-8573-3B057819B923}" srcOrd="13" destOrd="0" presId="urn:microsoft.com/office/officeart/2005/8/layout/list1"/>
    <dgm:cxn modelId="{E271E456-1439-4A02-A956-C479B108231C}" type="presParOf" srcId="{7ABCAB62-0E86-45CE-BF3E-1E79F0009882}" destId="{D6DBE16D-0AA2-406C-8AB4-C9DC3C0F34E3}" srcOrd="14" destOrd="0" presId="urn:microsoft.com/office/officeart/2005/8/layout/list1"/>
    <dgm:cxn modelId="{3B755EB7-DB1A-43C7-91CA-30B8768514DE}" type="presParOf" srcId="{7ABCAB62-0E86-45CE-BF3E-1E79F0009882}" destId="{ACC67E08-79C3-42D8-BA94-FC4F55A5D759}" srcOrd="15" destOrd="0" presId="urn:microsoft.com/office/officeart/2005/8/layout/list1"/>
    <dgm:cxn modelId="{A56B92F7-1105-4A3E-8196-8F7054B6548E}" type="presParOf" srcId="{7ABCAB62-0E86-45CE-BF3E-1E79F0009882}" destId="{A6E27522-E154-45DD-A732-A8677CAAECC3}" srcOrd="16" destOrd="0" presId="urn:microsoft.com/office/officeart/2005/8/layout/list1"/>
    <dgm:cxn modelId="{3AB6219E-5ABF-4751-9AB7-DBEF3BB6EF5B}" type="presParOf" srcId="{A6E27522-E154-45DD-A732-A8677CAAECC3}" destId="{FC8979B8-3BFC-4CF3-AFC1-1E24852DCCBA}" srcOrd="0" destOrd="0" presId="urn:microsoft.com/office/officeart/2005/8/layout/list1"/>
    <dgm:cxn modelId="{8B398077-6F69-400F-9B46-7420277B8828}" type="presParOf" srcId="{A6E27522-E154-45DD-A732-A8677CAAECC3}" destId="{466D1A7C-7985-4F1F-A15D-77EC1CC5854A}" srcOrd="1" destOrd="0" presId="urn:microsoft.com/office/officeart/2005/8/layout/list1"/>
    <dgm:cxn modelId="{E4B04777-361C-42E2-BDA2-ECE66A0F7AA7}" type="presParOf" srcId="{7ABCAB62-0E86-45CE-BF3E-1E79F0009882}" destId="{B4E55EB4-4B2D-422A-8A59-1DED58BE6FF7}" srcOrd="17" destOrd="0" presId="urn:microsoft.com/office/officeart/2005/8/layout/list1"/>
    <dgm:cxn modelId="{8AB86D2B-110D-4AE6-BFD0-DD5251878D35}" type="presParOf" srcId="{7ABCAB62-0E86-45CE-BF3E-1E79F0009882}" destId="{CD35A0F7-C47B-4C42-A0B7-BEA5AD0E4B6F}"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6C4527-7746-4F59-A5F4-A31A15B5DCB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D8259E2-39D2-41DC-B881-7DC8F2B8979E}">
      <dgm:prSet/>
      <dgm:spPr/>
      <dgm:t>
        <a:bodyPr/>
        <a:lstStyle/>
        <a:p>
          <a:pPr>
            <a:lnSpc>
              <a:spcPct val="100000"/>
            </a:lnSpc>
          </a:pPr>
          <a:r>
            <a:rPr lang="en-US" b="1" dirty="0"/>
            <a:t>For this project, I have used my SQL to extract the required data from the given database</a:t>
          </a:r>
          <a:endParaRPr lang="en-US" dirty="0"/>
        </a:p>
      </dgm:t>
    </dgm:pt>
    <dgm:pt modelId="{0D9D5059-1DFD-4758-8CE8-93FBE76D9C27}" type="parTrans" cxnId="{792EE37D-2F9A-44C0-9C9C-63FE0B39A8A2}">
      <dgm:prSet/>
      <dgm:spPr/>
      <dgm:t>
        <a:bodyPr/>
        <a:lstStyle/>
        <a:p>
          <a:endParaRPr lang="en-US"/>
        </a:p>
      </dgm:t>
    </dgm:pt>
    <dgm:pt modelId="{4371F734-311F-4191-A431-4E3E071D3101}" type="sibTrans" cxnId="{792EE37D-2F9A-44C0-9C9C-63FE0B39A8A2}">
      <dgm:prSet/>
      <dgm:spPr/>
      <dgm:t>
        <a:bodyPr/>
        <a:lstStyle/>
        <a:p>
          <a:endParaRPr lang="en-US"/>
        </a:p>
      </dgm:t>
    </dgm:pt>
    <dgm:pt modelId="{AEC52AF1-862C-4212-9EA0-230498E818EB}">
      <dgm:prSet/>
      <dgm:spPr/>
      <dgm:t>
        <a:bodyPr/>
        <a:lstStyle/>
        <a:p>
          <a:pPr rtl="0">
            <a:lnSpc>
              <a:spcPct val="100000"/>
            </a:lnSpc>
          </a:pPr>
          <a:r>
            <a:rPr lang="en-US" b="1" dirty="0"/>
            <a:t>using the Join function, subqueries, Aggregation, where condition, Group by, Distinct and</a:t>
          </a:r>
          <a:r>
            <a:rPr lang="en-US" b="1" dirty="0">
              <a:latin typeface="Century Gothic" panose="020B0502020202020204"/>
            </a:rPr>
            <a:t> windows</a:t>
          </a:r>
          <a:r>
            <a:rPr lang="en-US" b="1" dirty="0"/>
            <a:t> functions required.</a:t>
          </a:r>
          <a:endParaRPr lang="en-US" dirty="0"/>
        </a:p>
      </dgm:t>
    </dgm:pt>
    <dgm:pt modelId="{F9929D87-71B6-4650-AA37-F8E13127276B}" type="parTrans" cxnId="{3638D185-398C-4DF2-9FAD-CEE0BFD2431D}">
      <dgm:prSet/>
      <dgm:spPr/>
      <dgm:t>
        <a:bodyPr/>
        <a:lstStyle/>
        <a:p>
          <a:endParaRPr lang="en-US"/>
        </a:p>
      </dgm:t>
    </dgm:pt>
    <dgm:pt modelId="{9499859B-BF00-4FE2-9E15-7057A7163B33}" type="sibTrans" cxnId="{3638D185-398C-4DF2-9FAD-CEE0BFD2431D}">
      <dgm:prSet/>
      <dgm:spPr/>
      <dgm:t>
        <a:bodyPr/>
        <a:lstStyle/>
        <a:p>
          <a:endParaRPr lang="en-US"/>
        </a:p>
      </dgm:t>
    </dgm:pt>
    <dgm:pt modelId="{7777C02F-F473-4CE9-B047-0235F771AD23}">
      <dgm:prSet/>
      <dgm:spPr/>
      <dgm:t>
        <a:bodyPr/>
        <a:lstStyle/>
        <a:p>
          <a:pPr rtl="0">
            <a:lnSpc>
              <a:spcPct val="100000"/>
            </a:lnSpc>
          </a:pPr>
          <a:r>
            <a:rPr lang="en-US" b="1" dirty="0">
              <a:latin typeface="Century Gothic" panose="020B0502020202020204"/>
            </a:rPr>
            <a:t> In</a:t>
          </a:r>
          <a:r>
            <a:rPr lang="en-US" b="1" dirty="0"/>
            <a:t> consideration provided all the reports asked by the marketing department </a:t>
          </a:r>
          <a:r>
            <a:rPr lang="en-US" dirty="0">
              <a:latin typeface="Century Gothic" panose="020B0502020202020204"/>
            </a:rPr>
            <a:t>and ops</a:t>
          </a:r>
          <a:r>
            <a:rPr lang="en-US" b="0" dirty="0"/>
            <a:t> team, support team,</a:t>
          </a:r>
          <a:endParaRPr lang="en-US" dirty="0"/>
        </a:p>
      </dgm:t>
    </dgm:pt>
    <dgm:pt modelId="{2DEA76F7-5D0F-4EDB-818A-3E02B8E1C78F}" type="parTrans" cxnId="{B494A9F9-430D-4D3F-B588-7EBE8D21ED9E}">
      <dgm:prSet/>
      <dgm:spPr/>
      <dgm:t>
        <a:bodyPr/>
        <a:lstStyle/>
        <a:p>
          <a:endParaRPr lang="en-US"/>
        </a:p>
      </dgm:t>
    </dgm:pt>
    <dgm:pt modelId="{946D8E24-8520-42CD-8256-E4C45F8992A4}" type="sibTrans" cxnId="{B494A9F9-430D-4D3F-B588-7EBE8D21ED9E}">
      <dgm:prSet/>
      <dgm:spPr/>
      <dgm:t>
        <a:bodyPr/>
        <a:lstStyle/>
        <a:p>
          <a:endParaRPr lang="en-US"/>
        </a:p>
      </dgm:t>
    </dgm:pt>
    <dgm:pt modelId="{5EEAE143-3415-4588-8562-9E3D38CED11C}" type="pres">
      <dgm:prSet presAssocID="{A66C4527-7746-4F59-A5F4-A31A15B5DCB8}" presName="root" presStyleCnt="0">
        <dgm:presLayoutVars>
          <dgm:dir/>
          <dgm:resizeHandles val="exact"/>
        </dgm:presLayoutVars>
      </dgm:prSet>
      <dgm:spPr/>
    </dgm:pt>
    <dgm:pt modelId="{8A53629C-7CDF-45B5-82E9-3B09BE59F478}" type="pres">
      <dgm:prSet presAssocID="{DD8259E2-39D2-41DC-B881-7DC8F2B8979E}" presName="compNode" presStyleCnt="0"/>
      <dgm:spPr/>
    </dgm:pt>
    <dgm:pt modelId="{98847275-0F89-4CFA-9EE5-DE9EF48B730F}" type="pres">
      <dgm:prSet presAssocID="{DD8259E2-39D2-41DC-B881-7DC8F2B8979E}" presName="bgRect" presStyleLbl="bgShp" presStyleIdx="0" presStyleCnt="3"/>
      <dgm:spPr/>
    </dgm:pt>
    <dgm:pt modelId="{69274170-82DD-4F8F-A0D6-26B02D9394CE}" type="pres">
      <dgm:prSet presAssocID="{DD8259E2-39D2-41DC-B881-7DC8F2B8979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00A17D88-3246-4806-80E5-7DB90A09DCCE}" type="pres">
      <dgm:prSet presAssocID="{DD8259E2-39D2-41DC-B881-7DC8F2B8979E}" presName="spaceRect" presStyleCnt="0"/>
      <dgm:spPr/>
    </dgm:pt>
    <dgm:pt modelId="{9ECCFE76-7B68-4BCE-AFBA-385B197DB9B3}" type="pres">
      <dgm:prSet presAssocID="{DD8259E2-39D2-41DC-B881-7DC8F2B8979E}" presName="parTx" presStyleLbl="revTx" presStyleIdx="0" presStyleCnt="3">
        <dgm:presLayoutVars>
          <dgm:chMax val="0"/>
          <dgm:chPref val="0"/>
        </dgm:presLayoutVars>
      </dgm:prSet>
      <dgm:spPr/>
    </dgm:pt>
    <dgm:pt modelId="{D5086D9F-1230-4DD4-9056-E1F7B29DA8FE}" type="pres">
      <dgm:prSet presAssocID="{4371F734-311F-4191-A431-4E3E071D3101}" presName="sibTrans" presStyleCnt="0"/>
      <dgm:spPr/>
    </dgm:pt>
    <dgm:pt modelId="{616707F2-4DD1-4D86-9F81-87B752CAB8D5}" type="pres">
      <dgm:prSet presAssocID="{AEC52AF1-862C-4212-9EA0-230498E818EB}" presName="compNode" presStyleCnt="0"/>
      <dgm:spPr/>
    </dgm:pt>
    <dgm:pt modelId="{D919E875-292E-48C3-B94F-5119B25C4847}" type="pres">
      <dgm:prSet presAssocID="{AEC52AF1-862C-4212-9EA0-230498E818EB}" presName="bgRect" presStyleLbl="bgShp" presStyleIdx="1" presStyleCnt="3"/>
      <dgm:spPr/>
    </dgm:pt>
    <dgm:pt modelId="{349D3E23-6511-484D-BCE5-FDB4A3267EBA}" type="pres">
      <dgm:prSet presAssocID="{AEC52AF1-862C-4212-9EA0-230498E818E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ierarchy"/>
        </a:ext>
      </dgm:extLst>
    </dgm:pt>
    <dgm:pt modelId="{AF4BC703-CE38-4B46-8E74-1816D8C550E4}" type="pres">
      <dgm:prSet presAssocID="{AEC52AF1-862C-4212-9EA0-230498E818EB}" presName="spaceRect" presStyleCnt="0"/>
      <dgm:spPr/>
    </dgm:pt>
    <dgm:pt modelId="{F48F7FE2-7544-4BE3-A8CF-178A129CD937}" type="pres">
      <dgm:prSet presAssocID="{AEC52AF1-862C-4212-9EA0-230498E818EB}" presName="parTx" presStyleLbl="revTx" presStyleIdx="1" presStyleCnt="3">
        <dgm:presLayoutVars>
          <dgm:chMax val="0"/>
          <dgm:chPref val="0"/>
        </dgm:presLayoutVars>
      </dgm:prSet>
      <dgm:spPr/>
    </dgm:pt>
    <dgm:pt modelId="{693C869D-AFEB-4186-9942-33E3EFCC4634}" type="pres">
      <dgm:prSet presAssocID="{9499859B-BF00-4FE2-9E15-7057A7163B33}" presName="sibTrans" presStyleCnt="0"/>
      <dgm:spPr/>
    </dgm:pt>
    <dgm:pt modelId="{45D9A526-8439-4ECE-998C-9C8551DE2474}" type="pres">
      <dgm:prSet presAssocID="{7777C02F-F473-4CE9-B047-0235F771AD23}" presName="compNode" presStyleCnt="0"/>
      <dgm:spPr/>
    </dgm:pt>
    <dgm:pt modelId="{D40B9516-D2BC-439C-AD5B-86E54D3AAD0E}" type="pres">
      <dgm:prSet presAssocID="{7777C02F-F473-4CE9-B047-0235F771AD23}" presName="bgRect" presStyleLbl="bgShp" presStyleIdx="2" presStyleCnt="3"/>
      <dgm:spPr/>
    </dgm:pt>
    <dgm:pt modelId="{7A638910-E474-43C4-933D-027DFEBAE7F0}" type="pres">
      <dgm:prSet presAssocID="{7777C02F-F473-4CE9-B047-0235F771AD2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663995F5-6A67-430F-8794-052785C20125}" type="pres">
      <dgm:prSet presAssocID="{7777C02F-F473-4CE9-B047-0235F771AD23}" presName="spaceRect" presStyleCnt="0"/>
      <dgm:spPr/>
    </dgm:pt>
    <dgm:pt modelId="{FA7742F4-07F1-4093-A087-E7F0794BBA9A}" type="pres">
      <dgm:prSet presAssocID="{7777C02F-F473-4CE9-B047-0235F771AD23}" presName="parTx" presStyleLbl="revTx" presStyleIdx="2" presStyleCnt="3">
        <dgm:presLayoutVars>
          <dgm:chMax val="0"/>
          <dgm:chPref val="0"/>
        </dgm:presLayoutVars>
      </dgm:prSet>
      <dgm:spPr/>
    </dgm:pt>
  </dgm:ptLst>
  <dgm:cxnLst>
    <dgm:cxn modelId="{45E54A35-3479-4B1D-A853-4CDEA346C671}" type="presOf" srcId="{AEC52AF1-862C-4212-9EA0-230498E818EB}" destId="{F48F7FE2-7544-4BE3-A8CF-178A129CD937}" srcOrd="0" destOrd="0" presId="urn:microsoft.com/office/officeart/2018/2/layout/IconVerticalSolidList"/>
    <dgm:cxn modelId="{B75CB361-F883-4E2D-B256-792FC45E815F}" type="presOf" srcId="{A66C4527-7746-4F59-A5F4-A31A15B5DCB8}" destId="{5EEAE143-3415-4588-8562-9E3D38CED11C}" srcOrd="0" destOrd="0" presId="urn:microsoft.com/office/officeart/2018/2/layout/IconVerticalSolidList"/>
    <dgm:cxn modelId="{792EE37D-2F9A-44C0-9C9C-63FE0B39A8A2}" srcId="{A66C4527-7746-4F59-A5F4-A31A15B5DCB8}" destId="{DD8259E2-39D2-41DC-B881-7DC8F2B8979E}" srcOrd="0" destOrd="0" parTransId="{0D9D5059-1DFD-4758-8CE8-93FBE76D9C27}" sibTransId="{4371F734-311F-4191-A431-4E3E071D3101}"/>
    <dgm:cxn modelId="{3638D185-398C-4DF2-9FAD-CEE0BFD2431D}" srcId="{A66C4527-7746-4F59-A5F4-A31A15B5DCB8}" destId="{AEC52AF1-862C-4212-9EA0-230498E818EB}" srcOrd="1" destOrd="0" parTransId="{F9929D87-71B6-4650-AA37-F8E13127276B}" sibTransId="{9499859B-BF00-4FE2-9E15-7057A7163B33}"/>
    <dgm:cxn modelId="{2C748BC5-0884-409C-B585-A6F57F0B5AFC}" type="presOf" srcId="{7777C02F-F473-4CE9-B047-0235F771AD23}" destId="{FA7742F4-07F1-4093-A087-E7F0794BBA9A}" srcOrd="0" destOrd="0" presId="urn:microsoft.com/office/officeart/2018/2/layout/IconVerticalSolidList"/>
    <dgm:cxn modelId="{AA6398F5-2141-4063-885A-15974D0F57BC}" type="presOf" srcId="{DD8259E2-39D2-41DC-B881-7DC8F2B8979E}" destId="{9ECCFE76-7B68-4BCE-AFBA-385B197DB9B3}" srcOrd="0" destOrd="0" presId="urn:microsoft.com/office/officeart/2018/2/layout/IconVerticalSolidList"/>
    <dgm:cxn modelId="{B494A9F9-430D-4D3F-B588-7EBE8D21ED9E}" srcId="{A66C4527-7746-4F59-A5F4-A31A15B5DCB8}" destId="{7777C02F-F473-4CE9-B047-0235F771AD23}" srcOrd="2" destOrd="0" parTransId="{2DEA76F7-5D0F-4EDB-818A-3E02B8E1C78F}" sibTransId="{946D8E24-8520-42CD-8256-E4C45F8992A4}"/>
    <dgm:cxn modelId="{30865305-7396-4513-98B6-3C8DBB6587A6}" type="presParOf" srcId="{5EEAE143-3415-4588-8562-9E3D38CED11C}" destId="{8A53629C-7CDF-45B5-82E9-3B09BE59F478}" srcOrd="0" destOrd="0" presId="urn:microsoft.com/office/officeart/2018/2/layout/IconVerticalSolidList"/>
    <dgm:cxn modelId="{4CA2E790-4BE7-488F-BB71-1321809FF6C2}" type="presParOf" srcId="{8A53629C-7CDF-45B5-82E9-3B09BE59F478}" destId="{98847275-0F89-4CFA-9EE5-DE9EF48B730F}" srcOrd="0" destOrd="0" presId="urn:microsoft.com/office/officeart/2018/2/layout/IconVerticalSolidList"/>
    <dgm:cxn modelId="{877C0D68-2913-4706-9EDC-AB0CBB29BD4D}" type="presParOf" srcId="{8A53629C-7CDF-45B5-82E9-3B09BE59F478}" destId="{69274170-82DD-4F8F-A0D6-26B02D9394CE}" srcOrd="1" destOrd="0" presId="urn:microsoft.com/office/officeart/2018/2/layout/IconVerticalSolidList"/>
    <dgm:cxn modelId="{836A5585-7E14-4438-B493-7131645B0BB9}" type="presParOf" srcId="{8A53629C-7CDF-45B5-82E9-3B09BE59F478}" destId="{00A17D88-3246-4806-80E5-7DB90A09DCCE}" srcOrd="2" destOrd="0" presId="urn:microsoft.com/office/officeart/2018/2/layout/IconVerticalSolidList"/>
    <dgm:cxn modelId="{5B816F64-EE0F-4B2F-A750-E9E11F747876}" type="presParOf" srcId="{8A53629C-7CDF-45B5-82E9-3B09BE59F478}" destId="{9ECCFE76-7B68-4BCE-AFBA-385B197DB9B3}" srcOrd="3" destOrd="0" presId="urn:microsoft.com/office/officeart/2018/2/layout/IconVerticalSolidList"/>
    <dgm:cxn modelId="{C19F802E-3E31-45F0-AB3E-C08F4F56C58B}" type="presParOf" srcId="{5EEAE143-3415-4588-8562-9E3D38CED11C}" destId="{D5086D9F-1230-4DD4-9056-E1F7B29DA8FE}" srcOrd="1" destOrd="0" presId="urn:microsoft.com/office/officeart/2018/2/layout/IconVerticalSolidList"/>
    <dgm:cxn modelId="{1D70DA3D-7771-4B92-88EA-7574601A92CD}" type="presParOf" srcId="{5EEAE143-3415-4588-8562-9E3D38CED11C}" destId="{616707F2-4DD1-4D86-9F81-87B752CAB8D5}" srcOrd="2" destOrd="0" presId="urn:microsoft.com/office/officeart/2018/2/layout/IconVerticalSolidList"/>
    <dgm:cxn modelId="{119BDD7C-2024-4139-99E7-E24B508E5ADC}" type="presParOf" srcId="{616707F2-4DD1-4D86-9F81-87B752CAB8D5}" destId="{D919E875-292E-48C3-B94F-5119B25C4847}" srcOrd="0" destOrd="0" presId="urn:microsoft.com/office/officeart/2018/2/layout/IconVerticalSolidList"/>
    <dgm:cxn modelId="{CEB2BE1B-F251-4C2D-97E4-27253412B559}" type="presParOf" srcId="{616707F2-4DD1-4D86-9F81-87B752CAB8D5}" destId="{349D3E23-6511-484D-BCE5-FDB4A3267EBA}" srcOrd="1" destOrd="0" presId="urn:microsoft.com/office/officeart/2018/2/layout/IconVerticalSolidList"/>
    <dgm:cxn modelId="{70F51348-59BC-4F34-A003-8C6B8E5CBA3E}" type="presParOf" srcId="{616707F2-4DD1-4D86-9F81-87B752CAB8D5}" destId="{AF4BC703-CE38-4B46-8E74-1816D8C550E4}" srcOrd="2" destOrd="0" presId="urn:microsoft.com/office/officeart/2018/2/layout/IconVerticalSolidList"/>
    <dgm:cxn modelId="{24FB9C07-CB81-46BE-8BFD-151AC89CAC0E}" type="presParOf" srcId="{616707F2-4DD1-4D86-9F81-87B752CAB8D5}" destId="{F48F7FE2-7544-4BE3-A8CF-178A129CD937}" srcOrd="3" destOrd="0" presId="urn:microsoft.com/office/officeart/2018/2/layout/IconVerticalSolidList"/>
    <dgm:cxn modelId="{AE78239B-5E00-470D-BBBD-D5C305BEE3FA}" type="presParOf" srcId="{5EEAE143-3415-4588-8562-9E3D38CED11C}" destId="{693C869D-AFEB-4186-9942-33E3EFCC4634}" srcOrd="3" destOrd="0" presId="urn:microsoft.com/office/officeart/2018/2/layout/IconVerticalSolidList"/>
    <dgm:cxn modelId="{FC357A4C-4605-4F42-8F9A-466FDBC4DDB9}" type="presParOf" srcId="{5EEAE143-3415-4588-8562-9E3D38CED11C}" destId="{45D9A526-8439-4ECE-998C-9C8551DE2474}" srcOrd="4" destOrd="0" presId="urn:microsoft.com/office/officeart/2018/2/layout/IconVerticalSolidList"/>
    <dgm:cxn modelId="{B0C91056-8AF3-4B2A-9B6A-169E3EE325A9}" type="presParOf" srcId="{45D9A526-8439-4ECE-998C-9C8551DE2474}" destId="{D40B9516-D2BC-439C-AD5B-86E54D3AAD0E}" srcOrd="0" destOrd="0" presId="urn:microsoft.com/office/officeart/2018/2/layout/IconVerticalSolidList"/>
    <dgm:cxn modelId="{90610C67-07D8-43CA-A25C-48AC5CC0B0B3}" type="presParOf" srcId="{45D9A526-8439-4ECE-998C-9C8551DE2474}" destId="{7A638910-E474-43C4-933D-027DFEBAE7F0}" srcOrd="1" destOrd="0" presId="urn:microsoft.com/office/officeart/2018/2/layout/IconVerticalSolidList"/>
    <dgm:cxn modelId="{1A605323-590E-458A-91F2-B73D3D94FFFF}" type="presParOf" srcId="{45D9A526-8439-4ECE-998C-9C8551DE2474}" destId="{663995F5-6A67-430F-8794-052785C20125}" srcOrd="2" destOrd="0" presId="urn:microsoft.com/office/officeart/2018/2/layout/IconVerticalSolidList"/>
    <dgm:cxn modelId="{78CD3B18-2E8C-4A50-9533-94888434BDF1}" type="presParOf" srcId="{45D9A526-8439-4ECE-998C-9C8551DE2474}" destId="{FA7742F4-07F1-4093-A087-E7F0794BBA9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C186F9-D80F-400F-9D36-F7C903F85C17}">
      <dsp:nvSpPr>
        <dsp:cNvPr id="0" name=""/>
        <dsp:cNvSpPr/>
      </dsp:nvSpPr>
      <dsp:spPr>
        <a:xfrm>
          <a:off x="1209" y="122113"/>
          <a:ext cx="4244392" cy="269518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9DD26B-9BBE-4F61-B347-08239F35B454}">
      <dsp:nvSpPr>
        <dsp:cNvPr id="0" name=""/>
        <dsp:cNvSpPr/>
      </dsp:nvSpPr>
      <dsp:spPr>
        <a:xfrm>
          <a:off x="472808" y="570133"/>
          <a:ext cx="4244392" cy="269518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a:t>Operation Analytics is the analysis done for the complete end to end operations of a company. With the help of this, the company then finds the areas on which it must improve upon.</a:t>
          </a:r>
          <a:endParaRPr lang="en-US" sz="2100" kern="1200"/>
        </a:p>
      </dsp:txBody>
      <dsp:txXfrm>
        <a:off x="551747" y="649072"/>
        <a:ext cx="4086514" cy="2537310"/>
      </dsp:txXfrm>
    </dsp:sp>
    <dsp:sp modelId="{51C12BEF-0237-4B26-87B1-A7FCDAF37D57}">
      <dsp:nvSpPr>
        <dsp:cNvPr id="0" name=""/>
        <dsp:cNvSpPr/>
      </dsp:nvSpPr>
      <dsp:spPr>
        <a:xfrm>
          <a:off x="5188799" y="122113"/>
          <a:ext cx="4244392" cy="269518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4C3379-B331-41DF-B576-972992C9BF2B}">
      <dsp:nvSpPr>
        <dsp:cNvPr id="0" name=""/>
        <dsp:cNvSpPr/>
      </dsp:nvSpPr>
      <dsp:spPr>
        <a:xfrm>
          <a:off x="5660398" y="570133"/>
          <a:ext cx="4244392" cy="269518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a:t>Here we work closely with the operations team, support team, marketing team, etc and help them derive insights out of the data they collect.</a:t>
          </a:r>
          <a:endParaRPr lang="en-US" sz="2100" kern="1200"/>
        </a:p>
      </dsp:txBody>
      <dsp:txXfrm>
        <a:off x="5739337" y="649072"/>
        <a:ext cx="4086514" cy="2537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557438-FDF1-485B-8A5D-7E0807A100D0}">
      <dsp:nvSpPr>
        <dsp:cNvPr id="0" name=""/>
        <dsp:cNvSpPr/>
      </dsp:nvSpPr>
      <dsp:spPr>
        <a:xfrm>
          <a:off x="0" y="0"/>
          <a:ext cx="8534400" cy="0"/>
        </a:xfrm>
        <a:prstGeom prst="line">
          <a:avLst/>
        </a:prstGeom>
        <a:gradFill rotWithShape="0">
          <a:gsLst>
            <a:gs pos="0">
              <a:schemeClr val="accent6">
                <a:hueOff val="0"/>
                <a:satOff val="0"/>
                <a:lumOff val="0"/>
                <a:alphaOff val="0"/>
                <a:tint val="98000"/>
                <a:hueMod val="94000"/>
                <a:satMod val="130000"/>
                <a:lumMod val="128000"/>
              </a:schemeClr>
            </a:gs>
            <a:gs pos="100000">
              <a:schemeClr val="accent6">
                <a:hueOff val="0"/>
                <a:satOff val="0"/>
                <a:lumOff val="0"/>
                <a:alphaOff val="0"/>
                <a:shade val="94000"/>
                <a:lumMod val="88000"/>
              </a:schemeClr>
            </a:gs>
          </a:gsLst>
          <a:lin ang="5400000" scaled="0"/>
        </a:gradFill>
        <a:ln w="9525" cap="rnd" cmpd="sng" algn="ctr">
          <a:solidFill>
            <a:schemeClr val="accent6">
              <a:hueOff val="0"/>
              <a:satOff val="0"/>
              <a:lumOff val="0"/>
              <a:alphaOff val="0"/>
            </a:schemeClr>
          </a:solidFill>
          <a:prstDash val="solid"/>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1">
          <a:scrgbClr r="0" g="0" b="0"/>
        </a:lnRef>
        <a:fillRef idx="3">
          <a:scrgbClr r="0" g="0" b="0"/>
        </a:fillRef>
        <a:effectRef idx="3">
          <a:scrgbClr r="0" g="0" b="0"/>
        </a:effectRef>
        <a:fontRef idx="minor">
          <a:schemeClr val="lt1"/>
        </a:fontRef>
      </dsp:style>
    </dsp:sp>
    <dsp:sp modelId="{2D42444A-9455-445E-97A3-EA50009BD647}">
      <dsp:nvSpPr>
        <dsp:cNvPr id="0" name=""/>
        <dsp:cNvSpPr/>
      </dsp:nvSpPr>
      <dsp:spPr>
        <a:xfrm>
          <a:off x="0" y="0"/>
          <a:ext cx="8534400" cy="903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rtl="0">
            <a:lnSpc>
              <a:spcPct val="90000"/>
            </a:lnSpc>
            <a:spcBef>
              <a:spcPct val="0"/>
            </a:spcBef>
            <a:spcAft>
              <a:spcPct val="35000"/>
            </a:spcAft>
            <a:buNone/>
          </a:pPr>
          <a:r>
            <a:rPr lang="en-US" sz="4200" b="1" kern="1200" dirty="0"/>
            <a:t>Number of jobs reviewed</a:t>
          </a:r>
        </a:p>
      </dsp:txBody>
      <dsp:txXfrm>
        <a:off x="0" y="0"/>
        <a:ext cx="8534400" cy="903684"/>
      </dsp:txXfrm>
    </dsp:sp>
    <dsp:sp modelId="{6A06688D-A18D-4B41-863C-2C44DBF4F7E7}">
      <dsp:nvSpPr>
        <dsp:cNvPr id="0" name=""/>
        <dsp:cNvSpPr/>
      </dsp:nvSpPr>
      <dsp:spPr>
        <a:xfrm>
          <a:off x="0" y="903684"/>
          <a:ext cx="8534400" cy="0"/>
        </a:xfrm>
        <a:prstGeom prst="line">
          <a:avLst/>
        </a:prstGeom>
        <a:gradFill rotWithShape="0">
          <a:gsLst>
            <a:gs pos="0">
              <a:schemeClr val="accent6">
                <a:hueOff val="0"/>
                <a:satOff val="0"/>
                <a:lumOff val="0"/>
                <a:alphaOff val="0"/>
                <a:tint val="98000"/>
                <a:hueMod val="94000"/>
                <a:satMod val="130000"/>
                <a:lumMod val="128000"/>
              </a:schemeClr>
            </a:gs>
            <a:gs pos="100000">
              <a:schemeClr val="accent6">
                <a:hueOff val="0"/>
                <a:satOff val="0"/>
                <a:lumOff val="0"/>
                <a:alphaOff val="0"/>
                <a:shade val="94000"/>
                <a:lumMod val="88000"/>
              </a:schemeClr>
            </a:gs>
          </a:gsLst>
          <a:lin ang="5400000" scaled="0"/>
        </a:gradFill>
        <a:ln w="9525" cap="rnd" cmpd="sng" algn="ctr">
          <a:solidFill>
            <a:schemeClr val="accent6">
              <a:hueOff val="0"/>
              <a:satOff val="0"/>
              <a:lumOff val="0"/>
              <a:alphaOff val="0"/>
            </a:schemeClr>
          </a:solidFill>
          <a:prstDash val="solid"/>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1">
          <a:scrgbClr r="0" g="0" b="0"/>
        </a:lnRef>
        <a:fillRef idx="3">
          <a:scrgbClr r="0" g="0" b="0"/>
        </a:fillRef>
        <a:effectRef idx="3">
          <a:scrgbClr r="0" g="0" b="0"/>
        </a:effectRef>
        <a:fontRef idx="minor">
          <a:schemeClr val="lt1"/>
        </a:fontRef>
      </dsp:style>
    </dsp:sp>
    <dsp:sp modelId="{5A0B7D1E-752A-4375-8EBF-758E6750DD91}">
      <dsp:nvSpPr>
        <dsp:cNvPr id="0" name=""/>
        <dsp:cNvSpPr/>
      </dsp:nvSpPr>
      <dsp:spPr>
        <a:xfrm>
          <a:off x="0" y="903684"/>
          <a:ext cx="8534400" cy="903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rtl="0">
            <a:lnSpc>
              <a:spcPct val="90000"/>
            </a:lnSpc>
            <a:spcBef>
              <a:spcPct val="0"/>
            </a:spcBef>
            <a:spcAft>
              <a:spcPct val="35000"/>
            </a:spcAft>
            <a:buNone/>
          </a:pPr>
          <a:r>
            <a:rPr lang="en-US" sz="4200" b="1" kern="1200" dirty="0">
              <a:latin typeface="Century Gothic" panose="020B0502020202020204"/>
            </a:rPr>
            <a:t>Percentage </a:t>
          </a:r>
          <a:r>
            <a:rPr lang="en-US" sz="4200" b="1" kern="1200" dirty="0"/>
            <a:t>of each </a:t>
          </a:r>
          <a:r>
            <a:rPr lang="en-US" sz="4200" b="1" kern="1200" dirty="0">
              <a:latin typeface="Century Gothic" panose="020B0502020202020204"/>
            </a:rPr>
            <a:t> language</a:t>
          </a:r>
          <a:endParaRPr lang="en-US" sz="4200" b="1" kern="1200" dirty="0"/>
        </a:p>
      </dsp:txBody>
      <dsp:txXfrm>
        <a:off x="0" y="903684"/>
        <a:ext cx="8534400" cy="903684"/>
      </dsp:txXfrm>
    </dsp:sp>
    <dsp:sp modelId="{3144BC65-BA85-4738-BDEC-0D13722A6014}">
      <dsp:nvSpPr>
        <dsp:cNvPr id="0" name=""/>
        <dsp:cNvSpPr/>
      </dsp:nvSpPr>
      <dsp:spPr>
        <a:xfrm>
          <a:off x="0" y="1807369"/>
          <a:ext cx="8534400" cy="0"/>
        </a:xfrm>
        <a:prstGeom prst="line">
          <a:avLst/>
        </a:prstGeom>
        <a:gradFill rotWithShape="0">
          <a:gsLst>
            <a:gs pos="0">
              <a:schemeClr val="accent6">
                <a:hueOff val="0"/>
                <a:satOff val="0"/>
                <a:lumOff val="0"/>
                <a:alphaOff val="0"/>
                <a:tint val="98000"/>
                <a:hueMod val="94000"/>
                <a:satMod val="130000"/>
                <a:lumMod val="128000"/>
              </a:schemeClr>
            </a:gs>
            <a:gs pos="100000">
              <a:schemeClr val="accent6">
                <a:hueOff val="0"/>
                <a:satOff val="0"/>
                <a:lumOff val="0"/>
                <a:alphaOff val="0"/>
                <a:shade val="94000"/>
                <a:lumMod val="88000"/>
              </a:schemeClr>
            </a:gs>
          </a:gsLst>
          <a:lin ang="5400000" scaled="0"/>
        </a:gradFill>
        <a:ln w="9525" cap="rnd" cmpd="sng" algn="ctr">
          <a:solidFill>
            <a:schemeClr val="accent6">
              <a:hueOff val="0"/>
              <a:satOff val="0"/>
              <a:lumOff val="0"/>
              <a:alphaOff val="0"/>
            </a:schemeClr>
          </a:solidFill>
          <a:prstDash val="solid"/>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1">
          <a:scrgbClr r="0" g="0" b="0"/>
        </a:lnRef>
        <a:fillRef idx="3">
          <a:scrgbClr r="0" g="0" b="0"/>
        </a:fillRef>
        <a:effectRef idx="3">
          <a:scrgbClr r="0" g="0" b="0"/>
        </a:effectRef>
        <a:fontRef idx="minor">
          <a:schemeClr val="lt1"/>
        </a:fontRef>
      </dsp:style>
    </dsp:sp>
    <dsp:sp modelId="{09F2BAC0-0667-442E-ABA2-7C96C41E5F67}">
      <dsp:nvSpPr>
        <dsp:cNvPr id="0" name=""/>
        <dsp:cNvSpPr/>
      </dsp:nvSpPr>
      <dsp:spPr>
        <a:xfrm>
          <a:off x="0" y="1807369"/>
          <a:ext cx="8534400" cy="903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rtl="0">
            <a:lnSpc>
              <a:spcPct val="90000"/>
            </a:lnSpc>
            <a:spcBef>
              <a:spcPct val="0"/>
            </a:spcBef>
            <a:spcAft>
              <a:spcPct val="35000"/>
            </a:spcAft>
            <a:buNone/>
          </a:pPr>
          <a:r>
            <a:rPr lang="en-US" sz="4200" b="1" kern="1200" dirty="0">
              <a:latin typeface="Century Gothic" panose="020B0502020202020204"/>
            </a:rPr>
            <a:t>Remove duplicate rows</a:t>
          </a:r>
          <a:endParaRPr lang="en-US" sz="4200" b="1" kern="1200" dirty="0"/>
        </a:p>
      </dsp:txBody>
      <dsp:txXfrm>
        <a:off x="0" y="1807369"/>
        <a:ext cx="8534400" cy="903684"/>
      </dsp:txXfrm>
    </dsp:sp>
    <dsp:sp modelId="{E9D59567-D654-4BF3-AEBC-7AC168546BB2}">
      <dsp:nvSpPr>
        <dsp:cNvPr id="0" name=""/>
        <dsp:cNvSpPr/>
      </dsp:nvSpPr>
      <dsp:spPr>
        <a:xfrm>
          <a:off x="0" y="2711053"/>
          <a:ext cx="8534400" cy="0"/>
        </a:xfrm>
        <a:prstGeom prst="line">
          <a:avLst/>
        </a:prstGeom>
        <a:gradFill rotWithShape="0">
          <a:gsLst>
            <a:gs pos="0">
              <a:schemeClr val="accent6">
                <a:hueOff val="0"/>
                <a:satOff val="0"/>
                <a:lumOff val="0"/>
                <a:alphaOff val="0"/>
                <a:tint val="98000"/>
                <a:hueMod val="94000"/>
                <a:satMod val="130000"/>
                <a:lumMod val="128000"/>
              </a:schemeClr>
            </a:gs>
            <a:gs pos="100000">
              <a:schemeClr val="accent6">
                <a:hueOff val="0"/>
                <a:satOff val="0"/>
                <a:lumOff val="0"/>
                <a:alphaOff val="0"/>
                <a:shade val="94000"/>
                <a:lumMod val="88000"/>
              </a:schemeClr>
            </a:gs>
          </a:gsLst>
          <a:lin ang="5400000" scaled="0"/>
        </a:gradFill>
        <a:ln w="9525" cap="rnd" cmpd="sng" algn="ctr">
          <a:solidFill>
            <a:schemeClr val="accent6">
              <a:hueOff val="0"/>
              <a:satOff val="0"/>
              <a:lumOff val="0"/>
              <a:alphaOff val="0"/>
            </a:schemeClr>
          </a:solidFill>
          <a:prstDash val="solid"/>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1">
          <a:scrgbClr r="0" g="0" b="0"/>
        </a:lnRef>
        <a:fillRef idx="3">
          <a:scrgbClr r="0" g="0" b="0"/>
        </a:fillRef>
        <a:effectRef idx="3">
          <a:scrgbClr r="0" g="0" b="0"/>
        </a:effectRef>
        <a:fontRef idx="minor">
          <a:schemeClr val="lt1"/>
        </a:fontRef>
      </dsp:style>
    </dsp:sp>
    <dsp:sp modelId="{4E0B9D38-7126-43F3-B1F9-A47CEFFCCE38}">
      <dsp:nvSpPr>
        <dsp:cNvPr id="0" name=""/>
        <dsp:cNvSpPr/>
      </dsp:nvSpPr>
      <dsp:spPr>
        <a:xfrm>
          <a:off x="0" y="2711053"/>
          <a:ext cx="8534400" cy="903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rtl="0">
            <a:lnSpc>
              <a:spcPct val="90000"/>
            </a:lnSpc>
            <a:spcBef>
              <a:spcPct val="0"/>
            </a:spcBef>
            <a:spcAft>
              <a:spcPct val="35000"/>
            </a:spcAft>
            <a:buNone/>
          </a:pPr>
          <a:r>
            <a:rPr lang="en-US" sz="4200" b="1" kern="1200" dirty="0">
              <a:latin typeface="Century Gothic" panose="020B0502020202020204"/>
            </a:rPr>
            <a:t>Rolling average throughout</a:t>
          </a:r>
        </a:p>
      </dsp:txBody>
      <dsp:txXfrm>
        <a:off x="0" y="2711053"/>
        <a:ext cx="8534400" cy="9036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7F204A-773E-4679-BE88-DC9722A72795}">
      <dsp:nvSpPr>
        <dsp:cNvPr id="0" name=""/>
        <dsp:cNvSpPr/>
      </dsp:nvSpPr>
      <dsp:spPr>
        <a:xfrm>
          <a:off x="0" y="369616"/>
          <a:ext cx="6190459" cy="529200"/>
        </a:xfrm>
        <a:prstGeom prst="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1227D9-8D51-485F-A7A5-854C3A294A6B}">
      <dsp:nvSpPr>
        <dsp:cNvPr id="0" name=""/>
        <dsp:cNvSpPr/>
      </dsp:nvSpPr>
      <dsp:spPr>
        <a:xfrm>
          <a:off x="309522" y="59656"/>
          <a:ext cx="4333321" cy="61992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789" tIns="0" rIns="163789" bIns="0" numCol="1" spcCol="1270" anchor="ctr" anchorCtr="0">
          <a:noAutofit/>
        </a:bodyPr>
        <a:lstStyle/>
        <a:p>
          <a:pPr marL="0" lvl="0" indent="0" algn="l" defTabSz="933450" rtl="0">
            <a:lnSpc>
              <a:spcPct val="90000"/>
            </a:lnSpc>
            <a:spcBef>
              <a:spcPct val="0"/>
            </a:spcBef>
            <a:spcAft>
              <a:spcPct val="35000"/>
            </a:spcAft>
            <a:buNone/>
          </a:pPr>
          <a:r>
            <a:rPr lang="en-US" sz="2100" b="1" kern="1200" cap="small"/>
            <a:t>User Engagement</a:t>
          </a:r>
          <a:endParaRPr lang="en-US" sz="2100" b="0" kern="1200"/>
        </a:p>
      </dsp:txBody>
      <dsp:txXfrm>
        <a:off x="339784" y="89918"/>
        <a:ext cx="4272797" cy="559396"/>
      </dsp:txXfrm>
    </dsp:sp>
    <dsp:sp modelId="{506AC624-6E8A-49AA-9D9C-F7705E91A948}">
      <dsp:nvSpPr>
        <dsp:cNvPr id="0" name=""/>
        <dsp:cNvSpPr/>
      </dsp:nvSpPr>
      <dsp:spPr>
        <a:xfrm>
          <a:off x="0" y="1322176"/>
          <a:ext cx="6190459" cy="529200"/>
        </a:xfrm>
        <a:prstGeom prst="rect">
          <a:avLst/>
        </a:prstGeom>
        <a:solidFill>
          <a:schemeClr val="lt1">
            <a:alpha val="90000"/>
            <a:hueOff val="0"/>
            <a:satOff val="0"/>
            <a:lumOff val="0"/>
            <a:alphaOff val="0"/>
          </a:schemeClr>
        </a:solidFill>
        <a:ln w="15875" cap="rnd" cmpd="sng" algn="ctr">
          <a:solidFill>
            <a:schemeClr val="accent2">
              <a:hueOff val="-2188608"/>
              <a:satOff val="-1975"/>
              <a:lumOff val="-440"/>
              <a:alphaOff val="0"/>
            </a:schemeClr>
          </a:solidFill>
          <a:prstDash val="solid"/>
        </a:ln>
        <a:effectLst/>
      </dsp:spPr>
      <dsp:style>
        <a:lnRef idx="2">
          <a:scrgbClr r="0" g="0" b="0"/>
        </a:lnRef>
        <a:fillRef idx="1">
          <a:scrgbClr r="0" g="0" b="0"/>
        </a:fillRef>
        <a:effectRef idx="0">
          <a:scrgbClr r="0" g="0" b="0"/>
        </a:effectRef>
        <a:fontRef idx="minor"/>
      </dsp:style>
    </dsp:sp>
    <dsp:sp modelId="{5BBDDEBE-AE91-45AA-9C40-04661FD562E2}">
      <dsp:nvSpPr>
        <dsp:cNvPr id="0" name=""/>
        <dsp:cNvSpPr/>
      </dsp:nvSpPr>
      <dsp:spPr>
        <a:xfrm>
          <a:off x="309522" y="1012216"/>
          <a:ext cx="4333321" cy="619920"/>
        </a:xfrm>
        <a:prstGeom prst="roundRect">
          <a:avLst/>
        </a:prstGeom>
        <a:solidFill>
          <a:schemeClr val="accent2">
            <a:hueOff val="-2188608"/>
            <a:satOff val="-1975"/>
            <a:lumOff val="-44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789" tIns="0" rIns="163789" bIns="0" numCol="1" spcCol="1270" anchor="ctr" anchorCtr="0">
          <a:noAutofit/>
        </a:bodyPr>
        <a:lstStyle/>
        <a:p>
          <a:pPr marL="0" lvl="0" indent="0" algn="l" defTabSz="933450">
            <a:lnSpc>
              <a:spcPct val="90000"/>
            </a:lnSpc>
            <a:spcBef>
              <a:spcPct val="0"/>
            </a:spcBef>
            <a:spcAft>
              <a:spcPct val="35000"/>
            </a:spcAft>
            <a:buNone/>
          </a:pPr>
          <a:r>
            <a:rPr lang="en-US" sz="2100" b="1" kern="1200" cap="small"/>
            <a:t>User Growth</a:t>
          </a:r>
          <a:endParaRPr lang="en-US" sz="2100" b="0" kern="1200"/>
        </a:p>
      </dsp:txBody>
      <dsp:txXfrm>
        <a:off x="339784" y="1042478"/>
        <a:ext cx="4272797" cy="559396"/>
      </dsp:txXfrm>
    </dsp:sp>
    <dsp:sp modelId="{2A9C6635-E0FE-4043-BE12-9FB3D084F752}">
      <dsp:nvSpPr>
        <dsp:cNvPr id="0" name=""/>
        <dsp:cNvSpPr/>
      </dsp:nvSpPr>
      <dsp:spPr>
        <a:xfrm>
          <a:off x="0" y="2274736"/>
          <a:ext cx="6190459" cy="529200"/>
        </a:xfrm>
        <a:prstGeom prst="rect">
          <a:avLst/>
        </a:prstGeom>
        <a:solidFill>
          <a:schemeClr val="lt1">
            <a:alpha val="90000"/>
            <a:hueOff val="0"/>
            <a:satOff val="0"/>
            <a:lumOff val="0"/>
            <a:alphaOff val="0"/>
          </a:schemeClr>
        </a:solidFill>
        <a:ln w="15875" cap="rnd" cmpd="sng" algn="ctr">
          <a:solidFill>
            <a:schemeClr val="accent2">
              <a:hueOff val="-4377215"/>
              <a:satOff val="-3950"/>
              <a:lumOff val="-881"/>
              <a:alphaOff val="0"/>
            </a:schemeClr>
          </a:solidFill>
          <a:prstDash val="solid"/>
        </a:ln>
        <a:effectLst/>
      </dsp:spPr>
      <dsp:style>
        <a:lnRef idx="2">
          <a:scrgbClr r="0" g="0" b="0"/>
        </a:lnRef>
        <a:fillRef idx="1">
          <a:scrgbClr r="0" g="0" b="0"/>
        </a:fillRef>
        <a:effectRef idx="0">
          <a:scrgbClr r="0" g="0" b="0"/>
        </a:effectRef>
        <a:fontRef idx="minor"/>
      </dsp:style>
    </dsp:sp>
    <dsp:sp modelId="{FB1F7359-1DD0-4B7D-A92D-2CB5984B1625}">
      <dsp:nvSpPr>
        <dsp:cNvPr id="0" name=""/>
        <dsp:cNvSpPr/>
      </dsp:nvSpPr>
      <dsp:spPr>
        <a:xfrm>
          <a:off x="309522" y="1964776"/>
          <a:ext cx="4333321" cy="619920"/>
        </a:xfrm>
        <a:prstGeom prst="roundRect">
          <a:avLst/>
        </a:prstGeom>
        <a:solidFill>
          <a:schemeClr val="accent2">
            <a:hueOff val="-4377215"/>
            <a:satOff val="-3950"/>
            <a:lumOff val="-88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789" tIns="0" rIns="163789" bIns="0" numCol="1" spcCol="1270" anchor="ctr" anchorCtr="0">
          <a:noAutofit/>
        </a:bodyPr>
        <a:lstStyle/>
        <a:p>
          <a:pPr marL="0" lvl="0" indent="0" algn="l" defTabSz="933450">
            <a:lnSpc>
              <a:spcPct val="90000"/>
            </a:lnSpc>
            <a:spcBef>
              <a:spcPct val="0"/>
            </a:spcBef>
            <a:spcAft>
              <a:spcPct val="35000"/>
            </a:spcAft>
            <a:buNone/>
          </a:pPr>
          <a:r>
            <a:rPr lang="en-US" sz="2100" b="1" kern="1200" cap="small"/>
            <a:t>Weekly Retention</a:t>
          </a:r>
          <a:endParaRPr lang="en-US" sz="2100" b="0" kern="1200"/>
        </a:p>
      </dsp:txBody>
      <dsp:txXfrm>
        <a:off x="339784" y="1995038"/>
        <a:ext cx="4272797" cy="559396"/>
      </dsp:txXfrm>
    </dsp:sp>
    <dsp:sp modelId="{D6DBE16D-0AA2-406C-8AB4-C9DC3C0F34E3}">
      <dsp:nvSpPr>
        <dsp:cNvPr id="0" name=""/>
        <dsp:cNvSpPr/>
      </dsp:nvSpPr>
      <dsp:spPr>
        <a:xfrm>
          <a:off x="0" y="3227296"/>
          <a:ext cx="6190459" cy="529200"/>
        </a:xfrm>
        <a:prstGeom prst="rect">
          <a:avLst/>
        </a:prstGeom>
        <a:solidFill>
          <a:schemeClr val="lt1">
            <a:alpha val="90000"/>
            <a:hueOff val="0"/>
            <a:satOff val="0"/>
            <a:lumOff val="0"/>
            <a:alphaOff val="0"/>
          </a:schemeClr>
        </a:solidFill>
        <a:ln w="15875" cap="rnd" cmpd="sng" algn="ctr">
          <a:solidFill>
            <a:schemeClr val="accent2">
              <a:hueOff val="-6565823"/>
              <a:satOff val="-5925"/>
              <a:lumOff val="-1321"/>
              <a:alphaOff val="0"/>
            </a:schemeClr>
          </a:solidFill>
          <a:prstDash val="solid"/>
        </a:ln>
        <a:effectLst/>
      </dsp:spPr>
      <dsp:style>
        <a:lnRef idx="2">
          <a:scrgbClr r="0" g="0" b="0"/>
        </a:lnRef>
        <a:fillRef idx="1">
          <a:scrgbClr r="0" g="0" b="0"/>
        </a:fillRef>
        <a:effectRef idx="0">
          <a:scrgbClr r="0" g="0" b="0"/>
        </a:effectRef>
        <a:fontRef idx="minor"/>
      </dsp:style>
    </dsp:sp>
    <dsp:sp modelId="{F99D491E-1F40-4578-B820-551BD6369ABD}">
      <dsp:nvSpPr>
        <dsp:cNvPr id="0" name=""/>
        <dsp:cNvSpPr/>
      </dsp:nvSpPr>
      <dsp:spPr>
        <a:xfrm>
          <a:off x="309522" y="2917336"/>
          <a:ext cx="4333321" cy="619920"/>
        </a:xfrm>
        <a:prstGeom prst="roundRect">
          <a:avLst/>
        </a:prstGeom>
        <a:solidFill>
          <a:schemeClr val="accent2">
            <a:hueOff val="-6565823"/>
            <a:satOff val="-5925"/>
            <a:lumOff val="-132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789" tIns="0" rIns="163789" bIns="0" numCol="1" spcCol="1270" anchor="ctr" anchorCtr="0">
          <a:noAutofit/>
        </a:bodyPr>
        <a:lstStyle/>
        <a:p>
          <a:pPr marL="0" lvl="0" indent="0" algn="l" defTabSz="933450">
            <a:lnSpc>
              <a:spcPct val="90000"/>
            </a:lnSpc>
            <a:spcBef>
              <a:spcPct val="0"/>
            </a:spcBef>
            <a:spcAft>
              <a:spcPct val="35000"/>
            </a:spcAft>
            <a:buNone/>
          </a:pPr>
          <a:r>
            <a:rPr lang="en-US" sz="2100" b="1" kern="1200" cap="small"/>
            <a:t>Weekly Engagement</a:t>
          </a:r>
          <a:endParaRPr lang="en-US" sz="2100" b="0" kern="1200"/>
        </a:p>
      </dsp:txBody>
      <dsp:txXfrm>
        <a:off x="339784" y="2947598"/>
        <a:ext cx="4272797" cy="559396"/>
      </dsp:txXfrm>
    </dsp:sp>
    <dsp:sp modelId="{CD35A0F7-C47B-4C42-A0B7-BEA5AD0E4B6F}">
      <dsp:nvSpPr>
        <dsp:cNvPr id="0" name=""/>
        <dsp:cNvSpPr/>
      </dsp:nvSpPr>
      <dsp:spPr>
        <a:xfrm>
          <a:off x="0" y="4179856"/>
          <a:ext cx="6190459" cy="529200"/>
        </a:xfrm>
        <a:prstGeom prst="rect">
          <a:avLst/>
        </a:prstGeom>
        <a:solidFill>
          <a:schemeClr val="lt1">
            <a:alpha val="90000"/>
            <a:hueOff val="0"/>
            <a:satOff val="0"/>
            <a:lumOff val="0"/>
            <a:alphaOff val="0"/>
          </a:schemeClr>
        </a:solidFill>
        <a:ln w="15875" cap="rnd" cmpd="sng" algn="ctr">
          <a:solidFill>
            <a:schemeClr val="accent2">
              <a:hueOff val="-8754431"/>
              <a:satOff val="-7900"/>
              <a:lumOff val="-1762"/>
              <a:alphaOff val="0"/>
            </a:schemeClr>
          </a:solidFill>
          <a:prstDash val="solid"/>
        </a:ln>
        <a:effectLst/>
      </dsp:spPr>
      <dsp:style>
        <a:lnRef idx="2">
          <a:scrgbClr r="0" g="0" b="0"/>
        </a:lnRef>
        <a:fillRef idx="1">
          <a:scrgbClr r="0" g="0" b="0"/>
        </a:fillRef>
        <a:effectRef idx="0">
          <a:scrgbClr r="0" g="0" b="0"/>
        </a:effectRef>
        <a:fontRef idx="minor"/>
      </dsp:style>
    </dsp:sp>
    <dsp:sp modelId="{466D1A7C-7985-4F1F-A15D-77EC1CC5854A}">
      <dsp:nvSpPr>
        <dsp:cNvPr id="0" name=""/>
        <dsp:cNvSpPr/>
      </dsp:nvSpPr>
      <dsp:spPr>
        <a:xfrm>
          <a:off x="309522" y="3869896"/>
          <a:ext cx="4333321" cy="619920"/>
        </a:xfrm>
        <a:prstGeom prst="roundRect">
          <a:avLst/>
        </a:prstGeom>
        <a:solidFill>
          <a:schemeClr val="accent2">
            <a:hueOff val="-8754431"/>
            <a:satOff val="-7900"/>
            <a:lumOff val="-176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789" tIns="0" rIns="163789" bIns="0" numCol="1" spcCol="1270" anchor="ctr" anchorCtr="0">
          <a:noAutofit/>
        </a:bodyPr>
        <a:lstStyle/>
        <a:p>
          <a:pPr marL="0" lvl="0" indent="0" algn="l" defTabSz="933450">
            <a:lnSpc>
              <a:spcPct val="90000"/>
            </a:lnSpc>
            <a:spcBef>
              <a:spcPct val="0"/>
            </a:spcBef>
            <a:spcAft>
              <a:spcPct val="35000"/>
            </a:spcAft>
            <a:buNone/>
          </a:pPr>
          <a:r>
            <a:rPr lang="en-US" sz="2100" b="1" kern="1200" cap="small"/>
            <a:t>Email Engagement</a:t>
          </a:r>
          <a:endParaRPr lang="en-US" sz="2100" kern="1200"/>
        </a:p>
      </dsp:txBody>
      <dsp:txXfrm>
        <a:off x="339784" y="3900158"/>
        <a:ext cx="4272797" cy="5593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847275-0F89-4CFA-9EE5-DE9EF48B730F}">
      <dsp:nvSpPr>
        <dsp:cNvPr id="0" name=""/>
        <dsp:cNvSpPr/>
      </dsp:nvSpPr>
      <dsp:spPr>
        <a:xfrm>
          <a:off x="0" y="417"/>
          <a:ext cx="9895934" cy="97587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274170-82DD-4F8F-A0D6-26B02D9394CE}">
      <dsp:nvSpPr>
        <dsp:cNvPr id="0" name=""/>
        <dsp:cNvSpPr/>
      </dsp:nvSpPr>
      <dsp:spPr>
        <a:xfrm>
          <a:off x="295203" y="219989"/>
          <a:ext cx="536732" cy="5367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CCFE76-7B68-4BCE-AFBA-385B197DB9B3}">
      <dsp:nvSpPr>
        <dsp:cNvPr id="0" name=""/>
        <dsp:cNvSpPr/>
      </dsp:nvSpPr>
      <dsp:spPr>
        <a:xfrm>
          <a:off x="1127138" y="417"/>
          <a:ext cx="8768795" cy="975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80" tIns="103280" rIns="103280" bIns="103280" numCol="1" spcCol="1270" anchor="ctr" anchorCtr="0">
          <a:noAutofit/>
        </a:bodyPr>
        <a:lstStyle/>
        <a:p>
          <a:pPr marL="0" lvl="0" indent="0" algn="l" defTabSz="977900">
            <a:lnSpc>
              <a:spcPct val="100000"/>
            </a:lnSpc>
            <a:spcBef>
              <a:spcPct val="0"/>
            </a:spcBef>
            <a:spcAft>
              <a:spcPct val="35000"/>
            </a:spcAft>
            <a:buNone/>
          </a:pPr>
          <a:r>
            <a:rPr lang="en-US" sz="2200" b="1" kern="1200" dirty="0"/>
            <a:t>For this project, I have used my SQL to extract the required data from the given database</a:t>
          </a:r>
          <a:endParaRPr lang="en-US" sz="2200" kern="1200" dirty="0"/>
        </a:p>
      </dsp:txBody>
      <dsp:txXfrm>
        <a:off x="1127138" y="417"/>
        <a:ext cx="8768795" cy="975877"/>
      </dsp:txXfrm>
    </dsp:sp>
    <dsp:sp modelId="{D919E875-292E-48C3-B94F-5119B25C4847}">
      <dsp:nvSpPr>
        <dsp:cNvPr id="0" name=""/>
        <dsp:cNvSpPr/>
      </dsp:nvSpPr>
      <dsp:spPr>
        <a:xfrm>
          <a:off x="0" y="1220264"/>
          <a:ext cx="9895934" cy="97587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9D3E23-6511-484D-BCE5-FDB4A3267EBA}">
      <dsp:nvSpPr>
        <dsp:cNvPr id="0" name=""/>
        <dsp:cNvSpPr/>
      </dsp:nvSpPr>
      <dsp:spPr>
        <a:xfrm>
          <a:off x="295203" y="1439836"/>
          <a:ext cx="536732" cy="5367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8F7FE2-7544-4BE3-A8CF-178A129CD937}">
      <dsp:nvSpPr>
        <dsp:cNvPr id="0" name=""/>
        <dsp:cNvSpPr/>
      </dsp:nvSpPr>
      <dsp:spPr>
        <a:xfrm>
          <a:off x="1127138" y="1220264"/>
          <a:ext cx="8768795" cy="975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80" tIns="103280" rIns="103280" bIns="103280" numCol="1" spcCol="1270" anchor="ctr" anchorCtr="0">
          <a:noAutofit/>
        </a:bodyPr>
        <a:lstStyle/>
        <a:p>
          <a:pPr marL="0" lvl="0" indent="0" algn="l" defTabSz="977900" rtl="0">
            <a:lnSpc>
              <a:spcPct val="100000"/>
            </a:lnSpc>
            <a:spcBef>
              <a:spcPct val="0"/>
            </a:spcBef>
            <a:spcAft>
              <a:spcPct val="35000"/>
            </a:spcAft>
            <a:buNone/>
          </a:pPr>
          <a:r>
            <a:rPr lang="en-US" sz="2200" b="1" kern="1200" dirty="0"/>
            <a:t>using the Join function, subqueries, Aggregation, where condition, Group by, Distinct and</a:t>
          </a:r>
          <a:r>
            <a:rPr lang="en-US" sz="2200" b="1" kern="1200" dirty="0">
              <a:latin typeface="Century Gothic" panose="020B0502020202020204"/>
            </a:rPr>
            <a:t> windows</a:t>
          </a:r>
          <a:r>
            <a:rPr lang="en-US" sz="2200" b="1" kern="1200" dirty="0"/>
            <a:t> functions required.</a:t>
          </a:r>
          <a:endParaRPr lang="en-US" sz="2200" kern="1200" dirty="0"/>
        </a:p>
      </dsp:txBody>
      <dsp:txXfrm>
        <a:off x="1127138" y="1220264"/>
        <a:ext cx="8768795" cy="975877"/>
      </dsp:txXfrm>
    </dsp:sp>
    <dsp:sp modelId="{D40B9516-D2BC-439C-AD5B-86E54D3AAD0E}">
      <dsp:nvSpPr>
        <dsp:cNvPr id="0" name=""/>
        <dsp:cNvSpPr/>
      </dsp:nvSpPr>
      <dsp:spPr>
        <a:xfrm>
          <a:off x="0" y="2440111"/>
          <a:ext cx="9895934" cy="97587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638910-E474-43C4-933D-027DFEBAE7F0}">
      <dsp:nvSpPr>
        <dsp:cNvPr id="0" name=""/>
        <dsp:cNvSpPr/>
      </dsp:nvSpPr>
      <dsp:spPr>
        <a:xfrm>
          <a:off x="295203" y="2659683"/>
          <a:ext cx="536732" cy="5367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7742F4-07F1-4093-A087-E7F0794BBA9A}">
      <dsp:nvSpPr>
        <dsp:cNvPr id="0" name=""/>
        <dsp:cNvSpPr/>
      </dsp:nvSpPr>
      <dsp:spPr>
        <a:xfrm>
          <a:off x="1127138" y="2440111"/>
          <a:ext cx="8768795" cy="975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80" tIns="103280" rIns="103280" bIns="103280" numCol="1" spcCol="1270" anchor="ctr" anchorCtr="0">
          <a:noAutofit/>
        </a:bodyPr>
        <a:lstStyle/>
        <a:p>
          <a:pPr marL="0" lvl="0" indent="0" algn="l" defTabSz="977900" rtl="0">
            <a:lnSpc>
              <a:spcPct val="100000"/>
            </a:lnSpc>
            <a:spcBef>
              <a:spcPct val="0"/>
            </a:spcBef>
            <a:spcAft>
              <a:spcPct val="35000"/>
            </a:spcAft>
            <a:buNone/>
          </a:pPr>
          <a:r>
            <a:rPr lang="en-US" sz="2200" b="1" kern="1200" dirty="0">
              <a:latin typeface="Century Gothic" panose="020B0502020202020204"/>
            </a:rPr>
            <a:t> In</a:t>
          </a:r>
          <a:r>
            <a:rPr lang="en-US" sz="2200" b="1" kern="1200" dirty="0"/>
            <a:t> consideration provided all the reports asked by the marketing department </a:t>
          </a:r>
          <a:r>
            <a:rPr lang="en-US" sz="2200" kern="1200" dirty="0">
              <a:latin typeface="Century Gothic" panose="020B0502020202020204"/>
            </a:rPr>
            <a:t>and ops</a:t>
          </a:r>
          <a:r>
            <a:rPr lang="en-US" sz="2200" b="0" kern="1200" dirty="0"/>
            <a:t> team, support team,</a:t>
          </a:r>
          <a:endParaRPr lang="en-US" sz="2200" kern="1200" dirty="0"/>
        </a:p>
      </dsp:txBody>
      <dsp:txXfrm>
        <a:off x="1127138" y="2440111"/>
        <a:ext cx="8768795" cy="97587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dirty="0"/>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4015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28997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28436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37739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9536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88213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6700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10546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69927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39572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dirty="0"/>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84937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2449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31297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30613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6750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61076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06203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1/19/2023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74281497"/>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3917" y="2579299"/>
            <a:ext cx="8676222" cy="3200400"/>
          </a:xfrm>
        </p:spPr>
        <p:txBody>
          <a:bodyPr/>
          <a:lstStyle/>
          <a:p>
            <a:pPr algn="l"/>
            <a:r>
              <a:rPr lang="en-US" b="1" dirty="0"/>
              <a:t>Operation Analytics and Investigating Metric Spike</a:t>
            </a:r>
            <a:endParaRPr lang="en-US" dirty="0"/>
          </a:p>
          <a:p>
            <a:endParaRPr lang="en-US" dirty="0">
              <a:effectLst>
                <a:glow rad="38100">
                  <a:prstClr val="black">
                    <a:lumMod val="65000"/>
                    <a:lumOff val="35000"/>
                    <a:alpha val="50000"/>
                  </a:prstClr>
                </a:glow>
                <a:outerShdw blurRad="28575" dist="31750" dir="13200000" algn="tl" rotWithShape="0">
                  <a:srgbClr val="000000">
                    <a:alpha val="25000"/>
                  </a:srgbClr>
                </a:outerShdw>
              </a:effectLst>
            </a:endParaRPr>
          </a:p>
        </p:txBody>
      </p:sp>
      <p:sp>
        <p:nvSpPr>
          <p:cNvPr id="3" name="Subtitle 2"/>
          <p:cNvSpPr>
            <a:spLocks noGrp="1"/>
          </p:cNvSpPr>
          <p:nvPr>
            <p:ph type="subTitle" idx="1"/>
          </p:nvPr>
        </p:nvSpPr>
        <p:spPr>
          <a:xfrm>
            <a:off x="572069" y="5194539"/>
            <a:ext cx="3428487" cy="2278811"/>
          </a:xfrm>
        </p:spPr>
        <p:txBody>
          <a:bodyPr/>
          <a:lstStyle/>
          <a:p>
            <a:r>
              <a:rPr lang="en-US"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Advanced SQL</a:t>
            </a:r>
            <a:endParaRPr lang="en-US" dirty="0"/>
          </a:p>
        </p:txBody>
      </p:sp>
    </p:spTree>
    <p:extLst>
      <p:ext uri="{BB962C8B-B14F-4D97-AF65-F5344CB8AC3E}">
        <p14:creationId xmlns:p14="http://schemas.microsoft.com/office/powerpoint/2010/main" val="2979223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4A997FE7-DA19-C5CE-C35A-F64F51354AA7}"/>
              </a:ext>
            </a:extLst>
          </p:cNvPr>
          <p:cNvSpPr>
            <a:spLocks noGrp="1"/>
          </p:cNvSpPr>
          <p:nvPr>
            <p:ph type="ctrTitle"/>
          </p:nvPr>
        </p:nvSpPr>
        <p:spPr>
          <a:xfrm>
            <a:off x="684212" y="4487332"/>
            <a:ext cx="8534400" cy="1507067"/>
          </a:xfrm>
        </p:spPr>
        <p:txBody>
          <a:bodyPr vert="horz" lIns="91440" tIns="45720" rIns="91440" bIns="45720" rtlCol="0" anchor="ctr">
            <a:normAutofit/>
          </a:bodyPr>
          <a:lstStyle/>
          <a:p>
            <a:r>
              <a:rPr lang="en-US" sz="3300"/>
              <a:t>Share of each language for different contents for last 30 days.</a:t>
            </a:r>
          </a:p>
        </p:txBody>
      </p:sp>
      <p:sp>
        <p:nvSpPr>
          <p:cNvPr id="3" name="Content Placeholder 2">
            <a:extLst>
              <a:ext uri="{FF2B5EF4-FFF2-40B4-BE49-F238E27FC236}">
                <a16:creationId xmlns:a16="http://schemas.microsoft.com/office/drawing/2014/main" id="{A62DA8EE-33D9-DF34-D71F-F67071B69394}"/>
              </a:ext>
            </a:extLst>
          </p:cNvPr>
          <p:cNvSpPr>
            <a:spLocks noGrp="1"/>
          </p:cNvSpPr>
          <p:nvPr>
            <p:ph type="subTitle" idx="1"/>
          </p:nvPr>
        </p:nvSpPr>
        <p:spPr>
          <a:xfrm>
            <a:off x="6499654" y="733647"/>
            <a:ext cx="4419171" cy="3575884"/>
          </a:xfrm>
        </p:spPr>
        <p:txBody>
          <a:bodyPr vert="horz" lIns="91440" tIns="45720" rIns="91440" bIns="45720" rtlCol="0" anchor="ctr">
            <a:normAutofit/>
          </a:bodyPr>
          <a:lstStyle/>
          <a:p>
            <a:pPr>
              <a:lnSpc>
                <a:spcPct val="90000"/>
              </a:lnSpc>
            </a:pPr>
            <a:r>
              <a:rPr lang="en-US" sz="1800" b="1" dirty="0"/>
              <a:t>select sub.* ,cat*100 /8 as </a:t>
            </a:r>
            <a:r>
              <a:rPr lang="en-US" sz="1800" b="1" dirty="0" err="1"/>
              <a:t>perentage</a:t>
            </a:r>
            <a:r>
              <a:rPr lang="en-US" sz="1800" b="1" dirty="0"/>
              <a:t> from (SELECT </a:t>
            </a:r>
            <a:r>
              <a:rPr lang="en-US" sz="1800" b="1" dirty="0" err="1"/>
              <a:t>language,count</a:t>
            </a:r>
            <a:r>
              <a:rPr lang="en-US" sz="1800" b="1" dirty="0"/>
              <a:t>(*) as </a:t>
            </a:r>
            <a:r>
              <a:rPr lang="en-US" sz="1800" b="1" dirty="0" err="1"/>
              <a:t>cat,max</a:t>
            </a:r>
            <a:r>
              <a:rPr lang="en-US" sz="1800" b="1" dirty="0"/>
              <a:t>(ds) FROM </a:t>
            </a:r>
            <a:r>
              <a:rPr lang="en-US" sz="1800" b="1" dirty="0" err="1"/>
              <a:t>ms</a:t>
            </a:r>
            <a:r>
              <a:rPr lang="en-US" sz="1800" b="1" dirty="0"/>
              <a:t>_ data group by language limit 30)sub group by language;</a:t>
            </a:r>
          </a:p>
          <a:p>
            <a:pPr>
              <a:lnSpc>
                <a:spcPct val="90000"/>
              </a:lnSpc>
              <a:buFont typeface="Wingdings 3" panose="05040102010807070707" pitchFamily="18" charset="2"/>
              <a:buChar char=""/>
            </a:pPr>
            <a:r>
              <a:rPr lang="en-US" sz="1800" b="1" dirty="0"/>
              <a:t>Here I used subquery and took count of individual languages ,and find max date and limit it 30 so we get last 30 days, now calculate the count into percentage in main query cat*100/total no of languages</a:t>
            </a:r>
          </a:p>
          <a:p>
            <a:pPr marL="342900" indent="-342900">
              <a:lnSpc>
                <a:spcPct val="90000"/>
              </a:lnSpc>
              <a:buFont typeface="Wingdings 3" panose="05040102010807070707" pitchFamily="18" charset="2"/>
              <a:buChar char=""/>
            </a:pPr>
            <a:endParaRPr lang="en-US" sz="1800"/>
          </a:p>
        </p:txBody>
      </p:sp>
      <p:graphicFrame>
        <p:nvGraphicFramePr>
          <p:cNvPr id="5" name="Table 4">
            <a:extLst>
              <a:ext uri="{FF2B5EF4-FFF2-40B4-BE49-F238E27FC236}">
                <a16:creationId xmlns:a16="http://schemas.microsoft.com/office/drawing/2014/main" id="{D37EF68B-F894-2F0E-3F40-7836DCC06416}"/>
              </a:ext>
            </a:extLst>
          </p:cNvPr>
          <p:cNvGraphicFramePr>
            <a:graphicFrameLocks noGrp="1"/>
          </p:cNvGraphicFramePr>
          <p:nvPr>
            <p:extLst>
              <p:ext uri="{D42A27DB-BD31-4B8C-83A1-F6EECF244321}">
                <p14:modId xmlns:p14="http://schemas.microsoft.com/office/powerpoint/2010/main" val="1328827604"/>
              </p:ext>
            </p:extLst>
          </p:nvPr>
        </p:nvGraphicFramePr>
        <p:xfrm>
          <a:off x="791239" y="970451"/>
          <a:ext cx="5304761" cy="3369422"/>
        </p:xfrm>
        <a:graphic>
          <a:graphicData uri="http://schemas.openxmlformats.org/drawingml/2006/table">
            <a:tbl>
              <a:tblPr firstRow="1" bandRow="1">
                <a:tableStyleId>{5C22544A-7EE6-4342-B048-85BDC9FD1C3A}</a:tableStyleId>
              </a:tblPr>
              <a:tblGrid>
                <a:gridCol w="1382148">
                  <a:extLst>
                    <a:ext uri="{9D8B030D-6E8A-4147-A177-3AD203B41FA5}">
                      <a16:colId xmlns:a16="http://schemas.microsoft.com/office/drawing/2014/main" val="2842229362"/>
                    </a:ext>
                  </a:extLst>
                </a:gridCol>
                <a:gridCol w="682680">
                  <a:extLst>
                    <a:ext uri="{9D8B030D-6E8A-4147-A177-3AD203B41FA5}">
                      <a16:colId xmlns:a16="http://schemas.microsoft.com/office/drawing/2014/main" val="2552560685"/>
                    </a:ext>
                  </a:extLst>
                </a:gridCol>
                <a:gridCol w="1633956">
                  <a:extLst>
                    <a:ext uri="{9D8B030D-6E8A-4147-A177-3AD203B41FA5}">
                      <a16:colId xmlns:a16="http://schemas.microsoft.com/office/drawing/2014/main" val="3518133960"/>
                    </a:ext>
                  </a:extLst>
                </a:gridCol>
                <a:gridCol w="1605977">
                  <a:extLst>
                    <a:ext uri="{9D8B030D-6E8A-4147-A177-3AD203B41FA5}">
                      <a16:colId xmlns:a16="http://schemas.microsoft.com/office/drawing/2014/main" val="2326153726"/>
                    </a:ext>
                  </a:extLst>
                </a:gridCol>
              </a:tblGrid>
              <a:tr h="443183">
                <a:tc>
                  <a:txBody>
                    <a:bodyPr/>
                    <a:lstStyle/>
                    <a:p>
                      <a:r>
                        <a:rPr lang="en-US" sz="2000" dirty="0"/>
                        <a:t>language</a:t>
                      </a:r>
                    </a:p>
                  </a:txBody>
                  <a:tcPr marL="100723" marR="100723" marT="50362" marB="50362" anchor="ctr"/>
                </a:tc>
                <a:tc>
                  <a:txBody>
                    <a:bodyPr/>
                    <a:lstStyle/>
                    <a:p>
                      <a:r>
                        <a:rPr lang="en-US" sz="2000" dirty="0"/>
                        <a:t>cat</a:t>
                      </a:r>
                    </a:p>
                  </a:txBody>
                  <a:tcPr marL="100723" marR="100723" marT="50362" marB="50362" anchor="ctr"/>
                </a:tc>
                <a:tc>
                  <a:txBody>
                    <a:bodyPr/>
                    <a:lstStyle/>
                    <a:p>
                      <a:r>
                        <a:rPr lang="en-US" sz="2000" dirty="0"/>
                        <a:t>ds</a:t>
                      </a:r>
                    </a:p>
                  </a:txBody>
                  <a:tcPr marL="100723" marR="100723" marT="50362" marB="50362" anchor="ctr"/>
                </a:tc>
                <a:tc>
                  <a:txBody>
                    <a:bodyPr/>
                    <a:lstStyle/>
                    <a:p>
                      <a:r>
                        <a:rPr lang="en-US" sz="2000" dirty="0"/>
                        <a:t>percentage</a:t>
                      </a:r>
                    </a:p>
                  </a:txBody>
                  <a:tcPr marL="100723" marR="100723" marT="50362" marB="50362" anchor="ctr"/>
                </a:tc>
                <a:extLst>
                  <a:ext uri="{0D108BD9-81ED-4DB2-BD59-A6C34878D82A}">
                    <a16:rowId xmlns:a16="http://schemas.microsoft.com/office/drawing/2014/main" val="3025354122"/>
                  </a:ext>
                </a:extLst>
              </a:tr>
              <a:tr h="443183">
                <a:tc>
                  <a:txBody>
                    <a:bodyPr/>
                    <a:lstStyle/>
                    <a:p>
                      <a:pPr lvl="0">
                        <a:buNone/>
                      </a:pPr>
                      <a:r>
                        <a:rPr lang="en-US" sz="2000" dirty="0"/>
                        <a:t>English</a:t>
                      </a:r>
                      <a:endParaRPr lang="en-US" sz="2000" dirty="0" err="1"/>
                    </a:p>
                  </a:txBody>
                  <a:tcPr marL="100723" marR="100723" marT="50362" marB="50362" anchor="ctr"/>
                </a:tc>
                <a:tc>
                  <a:txBody>
                    <a:bodyPr/>
                    <a:lstStyle/>
                    <a:p>
                      <a:pPr lvl="0">
                        <a:buNone/>
                      </a:pPr>
                      <a:r>
                        <a:rPr lang="en-US" sz="2000" dirty="0"/>
                        <a:t>1</a:t>
                      </a:r>
                    </a:p>
                  </a:txBody>
                  <a:tcPr marL="100723" marR="100723" marT="50362" marB="50362" anchor="ctr"/>
                </a:tc>
                <a:tc>
                  <a:txBody>
                    <a:bodyPr/>
                    <a:lstStyle/>
                    <a:p>
                      <a:pPr lvl="0">
                        <a:buNone/>
                      </a:pPr>
                      <a:r>
                        <a:rPr lang="en-US" sz="2000" dirty="0"/>
                        <a:t>2020-11-30</a:t>
                      </a:r>
                    </a:p>
                  </a:txBody>
                  <a:tcPr marL="100723" marR="100723" marT="50362" marB="50362" anchor="ctr"/>
                </a:tc>
                <a:tc>
                  <a:txBody>
                    <a:bodyPr/>
                    <a:lstStyle/>
                    <a:p>
                      <a:pPr lvl="0">
                        <a:buNone/>
                      </a:pPr>
                      <a:r>
                        <a:rPr lang="en-US" sz="2000" dirty="0"/>
                        <a:t>12.5000</a:t>
                      </a:r>
                    </a:p>
                  </a:txBody>
                  <a:tcPr marL="100723" marR="100723" marT="50362" marB="50362" anchor="ctr"/>
                </a:tc>
                <a:extLst>
                  <a:ext uri="{0D108BD9-81ED-4DB2-BD59-A6C34878D82A}">
                    <a16:rowId xmlns:a16="http://schemas.microsoft.com/office/drawing/2014/main" val="1129289924"/>
                  </a:ext>
                </a:extLst>
              </a:tr>
              <a:tr h="443183">
                <a:tc>
                  <a:txBody>
                    <a:bodyPr/>
                    <a:lstStyle/>
                    <a:p>
                      <a:r>
                        <a:rPr lang="en-US" sz="2000" dirty="0"/>
                        <a:t>Arabic</a:t>
                      </a:r>
                    </a:p>
                  </a:txBody>
                  <a:tcPr marL="100723" marR="100723" marT="50362" marB="50362" anchor="ctr"/>
                </a:tc>
                <a:tc>
                  <a:txBody>
                    <a:bodyPr/>
                    <a:lstStyle/>
                    <a:p>
                      <a:r>
                        <a:rPr lang="en-US" sz="2000" dirty="0"/>
                        <a:t>1</a:t>
                      </a:r>
                    </a:p>
                  </a:txBody>
                  <a:tcPr marL="100723" marR="100723" marT="50362" marB="50362" anchor="ctr"/>
                </a:tc>
                <a:tc>
                  <a:txBody>
                    <a:bodyPr/>
                    <a:lstStyle/>
                    <a:p>
                      <a:r>
                        <a:rPr lang="en-US" sz="2000" dirty="0"/>
                        <a:t>2020-11-30</a:t>
                      </a:r>
                    </a:p>
                  </a:txBody>
                  <a:tcPr marL="100723" marR="100723" marT="50362" marB="50362" anchor="ctr"/>
                </a:tc>
                <a:tc>
                  <a:txBody>
                    <a:bodyPr/>
                    <a:lstStyle/>
                    <a:p>
                      <a:r>
                        <a:rPr lang="en-US" sz="2000" dirty="0"/>
                        <a:t>12.5000</a:t>
                      </a:r>
                    </a:p>
                  </a:txBody>
                  <a:tcPr marL="100723" marR="100723" marT="50362" marB="50362" anchor="ctr"/>
                </a:tc>
                <a:extLst>
                  <a:ext uri="{0D108BD9-81ED-4DB2-BD59-A6C34878D82A}">
                    <a16:rowId xmlns:a16="http://schemas.microsoft.com/office/drawing/2014/main" val="3586747714"/>
                  </a:ext>
                </a:extLst>
              </a:tr>
              <a:tr h="443183">
                <a:tc>
                  <a:txBody>
                    <a:bodyPr/>
                    <a:lstStyle/>
                    <a:p>
                      <a:r>
                        <a:rPr lang="en-US" sz="2000" dirty="0"/>
                        <a:t>Persian</a:t>
                      </a:r>
                    </a:p>
                  </a:txBody>
                  <a:tcPr marL="100723" marR="100723" marT="50362" marB="50362" anchor="ctr"/>
                </a:tc>
                <a:tc>
                  <a:txBody>
                    <a:bodyPr/>
                    <a:lstStyle/>
                    <a:p>
                      <a:r>
                        <a:rPr lang="en-US" sz="2000" dirty="0"/>
                        <a:t>3</a:t>
                      </a:r>
                    </a:p>
                  </a:txBody>
                  <a:tcPr marL="100723" marR="100723" marT="50362" marB="50362" anchor="ctr"/>
                </a:tc>
                <a:tc>
                  <a:txBody>
                    <a:bodyPr/>
                    <a:lstStyle/>
                    <a:p>
                      <a:r>
                        <a:rPr lang="en-US" sz="2000" dirty="0"/>
                        <a:t>2020-11-29</a:t>
                      </a:r>
                    </a:p>
                  </a:txBody>
                  <a:tcPr marL="100723" marR="100723" marT="50362" marB="50362" anchor="ctr"/>
                </a:tc>
                <a:tc>
                  <a:txBody>
                    <a:bodyPr/>
                    <a:lstStyle/>
                    <a:p>
                      <a:r>
                        <a:rPr lang="en-US" sz="2000" dirty="0"/>
                        <a:t>37.5000</a:t>
                      </a:r>
                    </a:p>
                  </a:txBody>
                  <a:tcPr marL="100723" marR="100723" marT="50362" marB="50362" anchor="ctr"/>
                </a:tc>
                <a:extLst>
                  <a:ext uri="{0D108BD9-81ED-4DB2-BD59-A6C34878D82A}">
                    <a16:rowId xmlns:a16="http://schemas.microsoft.com/office/drawing/2014/main" val="569588805"/>
                  </a:ext>
                </a:extLst>
              </a:tr>
              <a:tr h="443183">
                <a:tc>
                  <a:txBody>
                    <a:bodyPr/>
                    <a:lstStyle/>
                    <a:p>
                      <a:r>
                        <a:rPr lang="en-US" sz="2000" dirty="0"/>
                        <a:t>Hindi</a:t>
                      </a:r>
                    </a:p>
                  </a:txBody>
                  <a:tcPr marL="100723" marR="100723" marT="50362" marB="50362" anchor="ctr"/>
                </a:tc>
                <a:tc>
                  <a:txBody>
                    <a:bodyPr/>
                    <a:lstStyle/>
                    <a:p>
                      <a:r>
                        <a:rPr lang="en-US" sz="2000" dirty="0"/>
                        <a:t>1</a:t>
                      </a:r>
                    </a:p>
                  </a:txBody>
                  <a:tcPr marL="100723" marR="100723" marT="50362" marB="50362" anchor="ctr"/>
                </a:tc>
                <a:tc>
                  <a:txBody>
                    <a:bodyPr/>
                    <a:lstStyle/>
                    <a:p>
                      <a:r>
                        <a:rPr lang="en-US" sz="2000" dirty="0"/>
                        <a:t>2020-11-28</a:t>
                      </a:r>
                    </a:p>
                  </a:txBody>
                  <a:tcPr marL="100723" marR="100723" marT="50362" marB="50362" anchor="ctr"/>
                </a:tc>
                <a:tc>
                  <a:txBody>
                    <a:bodyPr/>
                    <a:lstStyle/>
                    <a:p>
                      <a:r>
                        <a:rPr lang="en-US" sz="2000" dirty="0"/>
                        <a:t>12.5000</a:t>
                      </a:r>
                    </a:p>
                  </a:txBody>
                  <a:tcPr marL="100723" marR="100723" marT="50362" marB="50362" anchor="ctr"/>
                </a:tc>
                <a:extLst>
                  <a:ext uri="{0D108BD9-81ED-4DB2-BD59-A6C34878D82A}">
                    <a16:rowId xmlns:a16="http://schemas.microsoft.com/office/drawing/2014/main" val="2259914870"/>
                  </a:ext>
                </a:extLst>
              </a:tr>
              <a:tr h="443183">
                <a:tc>
                  <a:txBody>
                    <a:bodyPr/>
                    <a:lstStyle/>
                    <a:p>
                      <a:r>
                        <a:rPr lang="en-US" sz="2000" dirty="0"/>
                        <a:t>French</a:t>
                      </a:r>
                    </a:p>
                  </a:txBody>
                  <a:tcPr marL="100723" marR="100723" marT="50362" marB="50362" anchor="ctr"/>
                </a:tc>
                <a:tc>
                  <a:txBody>
                    <a:bodyPr/>
                    <a:lstStyle/>
                    <a:p>
                      <a:r>
                        <a:rPr lang="en-US" sz="2000" dirty="0"/>
                        <a:t>1</a:t>
                      </a:r>
                    </a:p>
                  </a:txBody>
                  <a:tcPr marL="100723" marR="100723" marT="50362" marB="50362" anchor="ctr"/>
                </a:tc>
                <a:tc>
                  <a:txBody>
                    <a:bodyPr/>
                    <a:lstStyle/>
                    <a:p>
                      <a:r>
                        <a:rPr lang="en-US" sz="2000" dirty="0"/>
                        <a:t>2020-11-27</a:t>
                      </a:r>
                    </a:p>
                  </a:txBody>
                  <a:tcPr marL="100723" marR="100723" marT="50362" marB="50362" anchor="ctr"/>
                </a:tc>
                <a:tc>
                  <a:txBody>
                    <a:bodyPr/>
                    <a:lstStyle/>
                    <a:p>
                      <a:r>
                        <a:rPr lang="en-US" sz="2000" dirty="0"/>
                        <a:t>12.5000</a:t>
                      </a:r>
                    </a:p>
                  </a:txBody>
                  <a:tcPr marL="100723" marR="100723" marT="50362" marB="50362" anchor="ctr"/>
                </a:tc>
                <a:extLst>
                  <a:ext uri="{0D108BD9-81ED-4DB2-BD59-A6C34878D82A}">
                    <a16:rowId xmlns:a16="http://schemas.microsoft.com/office/drawing/2014/main" val="3077694191"/>
                  </a:ext>
                </a:extLst>
              </a:tr>
              <a:tr h="443183">
                <a:tc>
                  <a:txBody>
                    <a:bodyPr/>
                    <a:lstStyle/>
                    <a:p>
                      <a:r>
                        <a:rPr lang="en-US" sz="2000" dirty="0"/>
                        <a:t>Italian</a:t>
                      </a:r>
                    </a:p>
                  </a:txBody>
                  <a:tcPr marL="100723" marR="100723" marT="50362" marB="50362" anchor="ctr"/>
                </a:tc>
                <a:tc>
                  <a:txBody>
                    <a:bodyPr/>
                    <a:lstStyle/>
                    <a:p>
                      <a:r>
                        <a:rPr lang="en-US" sz="2000" dirty="0"/>
                        <a:t>1</a:t>
                      </a:r>
                    </a:p>
                  </a:txBody>
                  <a:tcPr marL="100723" marR="100723" marT="50362" marB="50362" anchor="ctr"/>
                </a:tc>
                <a:tc>
                  <a:txBody>
                    <a:bodyPr/>
                    <a:lstStyle/>
                    <a:p>
                      <a:r>
                        <a:rPr lang="en-US" sz="2000" dirty="0"/>
                        <a:t>2020-11-25</a:t>
                      </a:r>
                    </a:p>
                  </a:txBody>
                  <a:tcPr marL="100723" marR="100723" marT="50362" marB="50362" anchor="ctr"/>
                </a:tc>
                <a:tc>
                  <a:txBody>
                    <a:bodyPr/>
                    <a:lstStyle/>
                    <a:p>
                      <a:r>
                        <a:rPr lang="en-US" sz="2000" dirty="0"/>
                        <a:t>12.5000</a:t>
                      </a:r>
                    </a:p>
                  </a:txBody>
                  <a:tcPr marL="100723" marR="100723" marT="50362" marB="50362" anchor="ctr"/>
                </a:tc>
                <a:extLst>
                  <a:ext uri="{0D108BD9-81ED-4DB2-BD59-A6C34878D82A}">
                    <a16:rowId xmlns:a16="http://schemas.microsoft.com/office/drawing/2014/main" val="138028904"/>
                  </a:ext>
                </a:extLst>
              </a:tr>
            </a:tbl>
          </a:graphicData>
        </a:graphic>
      </p:graphicFrame>
    </p:spTree>
    <p:extLst>
      <p:ext uri="{BB962C8B-B14F-4D97-AF65-F5344CB8AC3E}">
        <p14:creationId xmlns:p14="http://schemas.microsoft.com/office/powerpoint/2010/main" val="2892274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53B45-BDC3-2B61-BCD9-8145A237D419}"/>
              </a:ext>
            </a:extLst>
          </p:cNvPr>
          <p:cNvSpPr>
            <a:spLocks noGrp="1"/>
          </p:cNvSpPr>
          <p:nvPr>
            <p:ph type="ctrTitle"/>
          </p:nvPr>
        </p:nvSpPr>
        <p:spPr>
          <a:xfrm>
            <a:off x="238514" y="369497"/>
            <a:ext cx="11178396" cy="1160254"/>
          </a:xfrm>
        </p:spPr>
        <p:txBody>
          <a:bodyPr/>
          <a:lstStyle/>
          <a:p>
            <a:r>
              <a:rPr lang="en-US" b="1" dirty="0">
                <a:ea typeface="+mj-lt"/>
                <a:cs typeface="+mj-lt"/>
              </a:rPr>
              <a:t>Duplicate rows</a:t>
            </a:r>
            <a:endParaRPr lang="en-US" dirty="0"/>
          </a:p>
        </p:txBody>
      </p:sp>
      <p:sp>
        <p:nvSpPr>
          <p:cNvPr id="3" name="Content Placeholder 2">
            <a:extLst>
              <a:ext uri="{FF2B5EF4-FFF2-40B4-BE49-F238E27FC236}">
                <a16:creationId xmlns:a16="http://schemas.microsoft.com/office/drawing/2014/main" id="{49C39856-82E2-CB53-EB8E-87AAC92627AD}"/>
              </a:ext>
            </a:extLst>
          </p:cNvPr>
          <p:cNvSpPr>
            <a:spLocks noGrp="1"/>
          </p:cNvSpPr>
          <p:nvPr>
            <p:ph type="subTitle" idx="1"/>
          </p:nvPr>
        </p:nvSpPr>
        <p:spPr>
          <a:xfrm>
            <a:off x="454174" y="1917301"/>
            <a:ext cx="10771516" cy="3399446"/>
          </a:xfrm>
        </p:spPr>
        <p:txBody>
          <a:bodyPr>
            <a:normAutofit/>
          </a:bodyPr>
          <a:lstStyle/>
          <a:p>
            <a:r>
              <a:rPr lang="en-US" b="1" dirty="0">
                <a:solidFill>
                  <a:schemeClr val="bg1"/>
                </a:solidFill>
              </a:rPr>
              <a:t>SELECT </a:t>
            </a:r>
            <a:r>
              <a:rPr lang="en-US" b="1" dirty="0" err="1">
                <a:solidFill>
                  <a:schemeClr val="bg1"/>
                </a:solidFill>
              </a:rPr>
              <a:t>ds,job_id,actor_id,event,language,time_spent,org</a:t>
            </a:r>
            <a:r>
              <a:rPr lang="en-US" b="1" dirty="0">
                <a:solidFill>
                  <a:schemeClr val="bg1"/>
                </a:solidFill>
              </a:rPr>
              <a:t>, COUNT(*) AS QTY</a:t>
            </a:r>
          </a:p>
          <a:p>
            <a:r>
              <a:rPr lang="en-US" b="1" dirty="0">
                <a:solidFill>
                  <a:schemeClr val="bg1"/>
                </a:solidFill>
              </a:rPr>
              <a:t>FROM </a:t>
            </a:r>
            <a:r>
              <a:rPr lang="en-US" b="1" dirty="0" err="1">
                <a:solidFill>
                  <a:schemeClr val="bg1"/>
                </a:solidFill>
              </a:rPr>
              <a:t>ms_data</a:t>
            </a:r>
            <a:endParaRPr lang="en-US" b="1" dirty="0">
              <a:solidFill>
                <a:schemeClr val="bg1"/>
              </a:solidFill>
            </a:endParaRPr>
          </a:p>
          <a:p>
            <a:r>
              <a:rPr lang="en-US" b="1" dirty="0">
                <a:solidFill>
                  <a:schemeClr val="bg1"/>
                </a:solidFill>
              </a:rPr>
              <a:t>GROUP BY </a:t>
            </a:r>
            <a:r>
              <a:rPr lang="en-US" b="1" dirty="0" err="1">
                <a:solidFill>
                  <a:schemeClr val="bg1"/>
                </a:solidFill>
              </a:rPr>
              <a:t>ds,job_id,actor_id,event,language,time_spent,org</a:t>
            </a:r>
            <a:r>
              <a:rPr lang="en-US" b="1" dirty="0">
                <a:solidFill>
                  <a:schemeClr val="bg1"/>
                </a:solidFill>
              </a:rPr>
              <a:t> HAVING COUNT(*)&gt;1;</a:t>
            </a:r>
          </a:p>
          <a:p>
            <a:r>
              <a:rPr lang="en-US" b="1" dirty="0">
                <a:solidFill>
                  <a:schemeClr val="bg1"/>
                </a:solidFill>
              </a:rPr>
              <a:t>There are no duplicate rows in table .if we check the individual columns then we can see duplicates .if want to show only duplicates just count he column you want to find duplicates  then use where count(*)&gt;1 then you can find duplicates of that particular column.</a:t>
            </a:r>
          </a:p>
          <a:p>
            <a:endParaRPr lang="en-US" b="1" dirty="0">
              <a:solidFill>
                <a:schemeClr val="bg1"/>
              </a:solidFill>
            </a:endParaRPr>
          </a:p>
          <a:p>
            <a:endParaRPr lang="en-US" b="1" dirty="0">
              <a:solidFill>
                <a:schemeClr val="bg1"/>
              </a:solidFill>
            </a:endParaRPr>
          </a:p>
        </p:txBody>
      </p:sp>
    </p:spTree>
    <p:extLst>
      <p:ext uri="{BB962C8B-B14F-4D97-AF65-F5344CB8AC3E}">
        <p14:creationId xmlns:p14="http://schemas.microsoft.com/office/powerpoint/2010/main" val="3042025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C33F367-76E5-4D2A-96B1-4FD443CDD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3" name="Snip Diagonal Corner Rectangle 21">
            <a:extLst>
              <a:ext uri="{FF2B5EF4-FFF2-40B4-BE49-F238E27FC236}">
                <a16:creationId xmlns:a16="http://schemas.microsoft.com/office/drawing/2014/main" id="{6F769419-3E73-449D-B62A-0CDEC946A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29873"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4">
            <a:extLst>
              <a:ext uri="{FF2B5EF4-FFF2-40B4-BE49-F238E27FC236}">
                <a16:creationId xmlns:a16="http://schemas.microsoft.com/office/drawing/2014/main" id="{A6515200-42F9-488F-9895-6CDBCD1E8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6" name="Straight Connector 15">
              <a:extLst>
                <a:ext uri="{FF2B5EF4-FFF2-40B4-BE49-F238E27FC236}">
                  <a16:creationId xmlns:a16="http://schemas.microsoft.com/office/drawing/2014/main" id="{43185F0E-78D5-4C2D-9239-D3515B4488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5BD9142-FF9C-4EED-A027-18D095481B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2F547D3-9752-4481-B3A8-50E08610B8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F1999C2F-3D0D-4813-9696-83630A6FE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EC737390-C9CA-456B-9F40-D7A76EA242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4A59CCB8-DF47-F8DA-1A88-9D7A94C6C262}"/>
              </a:ext>
            </a:extLst>
          </p:cNvPr>
          <p:cNvSpPr>
            <a:spLocks noGrp="1"/>
          </p:cNvSpPr>
          <p:nvPr>
            <p:ph type="title"/>
          </p:nvPr>
        </p:nvSpPr>
        <p:spPr>
          <a:xfrm>
            <a:off x="8588661" y="941424"/>
            <a:ext cx="3043896" cy="3248611"/>
          </a:xfrm>
        </p:spPr>
        <p:txBody>
          <a:bodyPr>
            <a:normAutofit/>
          </a:bodyPr>
          <a:lstStyle/>
          <a:p>
            <a:r>
              <a:rPr lang="en-US" b="1" dirty="0">
                <a:solidFill>
                  <a:srgbClr val="FFFFFF"/>
                </a:solidFill>
                <a:effectLst>
                  <a:glow rad="38100">
                    <a:prstClr val="black">
                      <a:lumMod val="65000"/>
                      <a:lumOff val="35000"/>
                      <a:alpha val="50000"/>
                    </a:prstClr>
                  </a:glow>
                  <a:outerShdw blurRad="28575" dist="31750" dir="13200000" algn="tl" rotWithShape="0">
                    <a:srgbClr val="000000">
                      <a:alpha val="25000"/>
                    </a:srgbClr>
                  </a:outerShdw>
                </a:effectLst>
              </a:rPr>
              <a:t>Case study 2</a:t>
            </a:r>
          </a:p>
        </p:txBody>
      </p:sp>
      <p:graphicFrame>
        <p:nvGraphicFramePr>
          <p:cNvPr id="6" name="Content Placeholder 2">
            <a:extLst>
              <a:ext uri="{FF2B5EF4-FFF2-40B4-BE49-F238E27FC236}">
                <a16:creationId xmlns:a16="http://schemas.microsoft.com/office/drawing/2014/main" id="{8E37DA7F-3E22-B15D-A711-AC9615BC7D84}"/>
              </a:ext>
            </a:extLst>
          </p:cNvPr>
          <p:cNvGraphicFramePr>
            <a:graphicFrameLocks noGrp="1"/>
          </p:cNvGraphicFramePr>
          <p:nvPr>
            <p:ph idx="1"/>
            <p:extLst>
              <p:ext uri="{D42A27DB-BD31-4B8C-83A1-F6EECF244321}">
                <p14:modId xmlns:p14="http://schemas.microsoft.com/office/powerpoint/2010/main" val="820685841"/>
              </p:ext>
            </p:extLst>
          </p:nvPr>
        </p:nvGraphicFramePr>
        <p:xfrm>
          <a:off x="710607" y="1042065"/>
          <a:ext cx="6190459"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6526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9F32-470C-4B06-D61B-5C99496FD41D}"/>
              </a:ext>
            </a:extLst>
          </p:cNvPr>
          <p:cNvSpPr>
            <a:spLocks noGrp="1"/>
          </p:cNvSpPr>
          <p:nvPr>
            <p:ph type="ctrTitle"/>
          </p:nvPr>
        </p:nvSpPr>
        <p:spPr>
          <a:xfrm>
            <a:off x="756099" y="311987"/>
            <a:ext cx="10517037" cy="829575"/>
          </a:xfrm>
        </p:spPr>
        <p:txBody>
          <a:bodyPr/>
          <a:lstStyle/>
          <a:p>
            <a:r>
              <a:rPr lang="en-US" dirty="0">
                <a:ea typeface="+mj-lt"/>
                <a:cs typeface="+mj-lt"/>
              </a:rPr>
              <a:t>User Engagement weekly</a:t>
            </a:r>
            <a:endParaRPr lang="en-US" dirty="0"/>
          </a:p>
        </p:txBody>
      </p:sp>
      <p:sp>
        <p:nvSpPr>
          <p:cNvPr id="3" name="Content Placeholder 2">
            <a:extLst>
              <a:ext uri="{FF2B5EF4-FFF2-40B4-BE49-F238E27FC236}">
                <a16:creationId xmlns:a16="http://schemas.microsoft.com/office/drawing/2014/main" id="{25CEA3D1-FEF9-B7D1-2BD4-45E325EB3884}"/>
              </a:ext>
            </a:extLst>
          </p:cNvPr>
          <p:cNvSpPr>
            <a:spLocks noGrp="1"/>
          </p:cNvSpPr>
          <p:nvPr>
            <p:ph type="subTitle" idx="1"/>
          </p:nvPr>
        </p:nvSpPr>
        <p:spPr>
          <a:xfrm>
            <a:off x="756099" y="1471603"/>
            <a:ext cx="10771516" cy="1199712"/>
          </a:xfrm>
        </p:spPr>
        <p:txBody>
          <a:bodyPr>
            <a:normAutofit/>
          </a:bodyPr>
          <a:lstStyle/>
          <a:p>
            <a:r>
              <a:rPr lang="en-US" sz="2400" dirty="0"/>
              <a:t>SELECT DATE_FORMAT(occurred at,'%W') as date,  COUNT(DISTINCT user  id) AS weekly active users FROM events WHERE event type = 'engagement' AND event name = 'login' GROUP BY 1 ORDER BY 1 </a:t>
            </a:r>
            <a:endParaRPr lang="en-US"/>
          </a:p>
        </p:txBody>
      </p:sp>
      <p:graphicFrame>
        <p:nvGraphicFramePr>
          <p:cNvPr id="5" name="Table 4">
            <a:extLst>
              <a:ext uri="{FF2B5EF4-FFF2-40B4-BE49-F238E27FC236}">
                <a16:creationId xmlns:a16="http://schemas.microsoft.com/office/drawing/2014/main" id="{76FEE369-426F-68F3-F4DD-1A21C0DEA954}"/>
              </a:ext>
            </a:extLst>
          </p:cNvPr>
          <p:cNvGraphicFramePr>
            <a:graphicFrameLocks noGrp="1"/>
          </p:cNvGraphicFramePr>
          <p:nvPr>
            <p:extLst>
              <p:ext uri="{D42A27DB-BD31-4B8C-83A1-F6EECF244321}">
                <p14:modId xmlns:p14="http://schemas.microsoft.com/office/powerpoint/2010/main" val="761526127"/>
              </p:ext>
            </p:extLst>
          </p:nvPr>
        </p:nvGraphicFramePr>
        <p:xfrm>
          <a:off x="1135811" y="3177395"/>
          <a:ext cx="8680076" cy="2926080"/>
        </p:xfrm>
        <a:graphic>
          <a:graphicData uri="http://schemas.openxmlformats.org/drawingml/2006/table">
            <a:tbl>
              <a:tblPr firstRow="1" bandRow="1">
                <a:tableStyleId>{5C22544A-7EE6-4342-B048-85BDC9FD1C3A}</a:tableStyleId>
              </a:tblPr>
              <a:tblGrid>
                <a:gridCol w="4340038">
                  <a:extLst>
                    <a:ext uri="{9D8B030D-6E8A-4147-A177-3AD203B41FA5}">
                      <a16:colId xmlns:a16="http://schemas.microsoft.com/office/drawing/2014/main" val="1100293998"/>
                    </a:ext>
                  </a:extLst>
                </a:gridCol>
                <a:gridCol w="4340038">
                  <a:extLst>
                    <a:ext uri="{9D8B030D-6E8A-4147-A177-3AD203B41FA5}">
                      <a16:colId xmlns:a16="http://schemas.microsoft.com/office/drawing/2014/main" val="3323156537"/>
                    </a:ext>
                  </a:extLst>
                </a:gridCol>
              </a:tblGrid>
              <a:tr h="0">
                <a:tc>
                  <a:txBody>
                    <a:bodyPr/>
                    <a:lstStyle/>
                    <a:p>
                      <a:r>
                        <a:rPr lang="en-US" dirty="0"/>
                        <a:t>date</a:t>
                      </a:r>
                    </a:p>
                  </a:txBody>
                  <a:tcPr anchor="ctr"/>
                </a:tc>
                <a:tc>
                  <a:txBody>
                    <a:bodyPr/>
                    <a:lstStyle/>
                    <a:p>
                      <a:r>
                        <a:rPr lang="en-US" dirty="0"/>
                        <a:t>Weekly active users</a:t>
                      </a:r>
                    </a:p>
                  </a:txBody>
                  <a:tcPr anchor="ctr"/>
                </a:tc>
                <a:extLst>
                  <a:ext uri="{0D108BD9-81ED-4DB2-BD59-A6C34878D82A}">
                    <a16:rowId xmlns:a16="http://schemas.microsoft.com/office/drawing/2014/main" val="2257187244"/>
                  </a:ext>
                </a:extLst>
              </a:tr>
              <a:tr h="0">
                <a:tc>
                  <a:txBody>
                    <a:bodyPr/>
                    <a:lstStyle/>
                    <a:p>
                      <a:pPr lvl="0">
                        <a:buNone/>
                      </a:pPr>
                      <a:r>
                        <a:rPr lang="en-US" dirty="0"/>
                        <a:t>Friday</a:t>
                      </a:r>
                    </a:p>
                  </a:txBody>
                  <a:tcPr anchor="ctr"/>
                </a:tc>
                <a:tc>
                  <a:txBody>
                    <a:bodyPr/>
                    <a:lstStyle/>
                    <a:p>
                      <a:pPr lvl="0">
                        <a:buNone/>
                      </a:pPr>
                      <a:r>
                        <a:rPr lang="en-US" dirty="0"/>
                        <a:t>303</a:t>
                      </a:r>
                    </a:p>
                  </a:txBody>
                  <a:tcPr anchor="ctr"/>
                </a:tc>
                <a:extLst>
                  <a:ext uri="{0D108BD9-81ED-4DB2-BD59-A6C34878D82A}">
                    <a16:rowId xmlns:a16="http://schemas.microsoft.com/office/drawing/2014/main" val="2732624184"/>
                  </a:ext>
                </a:extLst>
              </a:tr>
              <a:tr h="0">
                <a:tc>
                  <a:txBody>
                    <a:bodyPr/>
                    <a:lstStyle/>
                    <a:p>
                      <a:r>
                        <a:rPr lang="en-US" dirty="0"/>
                        <a:t>Monday</a:t>
                      </a:r>
                    </a:p>
                  </a:txBody>
                  <a:tcPr anchor="ctr"/>
                </a:tc>
                <a:tc>
                  <a:txBody>
                    <a:bodyPr/>
                    <a:lstStyle/>
                    <a:p>
                      <a:r>
                        <a:rPr lang="en-US" dirty="0"/>
                        <a:t>251</a:t>
                      </a:r>
                    </a:p>
                  </a:txBody>
                  <a:tcPr anchor="ctr"/>
                </a:tc>
                <a:extLst>
                  <a:ext uri="{0D108BD9-81ED-4DB2-BD59-A6C34878D82A}">
                    <a16:rowId xmlns:a16="http://schemas.microsoft.com/office/drawing/2014/main" val="537145115"/>
                  </a:ext>
                </a:extLst>
              </a:tr>
              <a:tr h="0">
                <a:tc>
                  <a:txBody>
                    <a:bodyPr/>
                    <a:lstStyle/>
                    <a:p>
                      <a:r>
                        <a:rPr lang="en-US" dirty="0"/>
                        <a:t>Saturday</a:t>
                      </a:r>
                    </a:p>
                  </a:txBody>
                  <a:tcPr anchor="ctr"/>
                </a:tc>
                <a:tc>
                  <a:txBody>
                    <a:bodyPr/>
                    <a:lstStyle/>
                    <a:p>
                      <a:r>
                        <a:rPr lang="en-US" dirty="0"/>
                        <a:t>81</a:t>
                      </a:r>
                    </a:p>
                  </a:txBody>
                  <a:tcPr anchor="ctr"/>
                </a:tc>
                <a:extLst>
                  <a:ext uri="{0D108BD9-81ED-4DB2-BD59-A6C34878D82A}">
                    <a16:rowId xmlns:a16="http://schemas.microsoft.com/office/drawing/2014/main" val="1863179345"/>
                  </a:ext>
                </a:extLst>
              </a:tr>
              <a:tr h="0">
                <a:tc>
                  <a:txBody>
                    <a:bodyPr/>
                    <a:lstStyle/>
                    <a:p>
                      <a:r>
                        <a:rPr lang="en-US" dirty="0"/>
                        <a:t>Sunday</a:t>
                      </a:r>
                    </a:p>
                  </a:txBody>
                  <a:tcPr anchor="ctr"/>
                </a:tc>
                <a:tc>
                  <a:txBody>
                    <a:bodyPr/>
                    <a:lstStyle/>
                    <a:p>
                      <a:r>
                        <a:rPr lang="en-US" dirty="0"/>
                        <a:t>84</a:t>
                      </a:r>
                    </a:p>
                  </a:txBody>
                  <a:tcPr anchor="ctr"/>
                </a:tc>
                <a:extLst>
                  <a:ext uri="{0D108BD9-81ED-4DB2-BD59-A6C34878D82A}">
                    <a16:rowId xmlns:a16="http://schemas.microsoft.com/office/drawing/2014/main" val="2057315326"/>
                  </a:ext>
                </a:extLst>
              </a:tr>
              <a:tr h="0">
                <a:tc>
                  <a:txBody>
                    <a:bodyPr/>
                    <a:lstStyle/>
                    <a:p>
                      <a:r>
                        <a:rPr lang="en-US" dirty="0"/>
                        <a:t>Thursday</a:t>
                      </a:r>
                    </a:p>
                  </a:txBody>
                  <a:tcPr anchor="ctr"/>
                </a:tc>
                <a:tc>
                  <a:txBody>
                    <a:bodyPr/>
                    <a:lstStyle/>
                    <a:p>
                      <a:r>
                        <a:rPr lang="en-US" dirty="0"/>
                        <a:t>328</a:t>
                      </a:r>
                    </a:p>
                  </a:txBody>
                  <a:tcPr anchor="ctr"/>
                </a:tc>
                <a:extLst>
                  <a:ext uri="{0D108BD9-81ED-4DB2-BD59-A6C34878D82A}">
                    <a16:rowId xmlns:a16="http://schemas.microsoft.com/office/drawing/2014/main" val="4065771720"/>
                  </a:ext>
                </a:extLst>
              </a:tr>
              <a:tr h="0">
                <a:tc>
                  <a:txBody>
                    <a:bodyPr/>
                    <a:lstStyle/>
                    <a:p>
                      <a:r>
                        <a:rPr lang="en-US" dirty="0"/>
                        <a:t>Tuesday</a:t>
                      </a:r>
                    </a:p>
                  </a:txBody>
                  <a:tcPr anchor="ctr"/>
                </a:tc>
                <a:tc>
                  <a:txBody>
                    <a:bodyPr/>
                    <a:lstStyle/>
                    <a:p>
                      <a:r>
                        <a:rPr lang="en-US" dirty="0"/>
                        <a:t>294</a:t>
                      </a:r>
                    </a:p>
                  </a:txBody>
                  <a:tcPr anchor="ctr"/>
                </a:tc>
                <a:extLst>
                  <a:ext uri="{0D108BD9-81ED-4DB2-BD59-A6C34878D82A}">
                    <a16:rowId xmlns:a16="http://schemas.microsoft.com/office/drawing/2014/main" val="3903919875"/>
                  </a:ext>
                </a:extLst>
              </a:tr>
              <a:tr h="0">
                <a:tc>
                  <a:txBody>
                    <a:bodyPr/>
                    <a:lstStyle/>
                    <a:p>
                      <a:r>
                        <a:rPr lang="en-US" dirty="0"/>
                        <a:t>Wednesday</a:t>
                      </a:r>
                    </a:p>
                  </a:txBody>
                  <a:tcPr anchor="ctr"/>
                </a:tc>
                <a:tc>
                  <a:txBody>
                    <a:bodyPr/>
                    <a:lstStyle/>
                    <a:p>
                      <a:r>
                        <a:rPr lang="en-US" dirty="0"/>
                        <a:t>305</a:t>
                      </a:r>
                    </a:p>
                  </a:txBody>
                  <a:tcPr anchor="ctr"/>
                </a:tc>
                <a:extLst>
                  <a:ext uri="{0D108BD9-81ED-4DB2-BD59-A6C34878D82A}">
                    <a16:rowId xmlns:a16="http://schemas.microsoft.com/office/drawing/2014/main" val="2791868333"/>
                  </a:ext>
                </a:extLst>
              </a:tr>
            </a:tbl>
          </a:graphicData>
        </a:graphic>
      </p:graphicFrame>
    </p:spTree>
    <p:extLst>
      <p:ext uri="{BB962C8B-B14F-4D97-AF65-F5344CB8AC3E}">
        <p14:creationId xmlns:p14="http://schemas.microsoft.com/office/powerpoint/2010/main" val="328774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9115E-2AC9-F739-AE46-36229F16322F}"/>
              </a:ext>
            </a:extLst>
          </p:cNvPr>
          <p:cNvSpPr>
            <a:spLocks noGrp="1"/>
          </p:cNvSpPr>
          <p:nvPr>
            <p:ph type="title"/>
          </p:nvPr>
        </p:nvSpPr>
        <p:spPr>
          <a:xfrm>
            <a:off x="684212" y="562313"/>
            <a:ext cx="8534400" cy="1507067"/>
          </a:xfrm>
        </p:spPr>
        <p:txBody>
          <a:bodyPr/>
          <a:lstStyle/>
          <a:p>
            <a:r>
              <a:rPr lang="en-US" dirty="0"/>
              <a:t>User GROWTH  OVER A PERIOD OF TIME FOR PRODUCT </a:t>
            </a:r>
          </a:p>
        </p:txBody>
      </p:sp>
      <p:sp>
        <p:nvSpPr>
          <p:cNvPr id="3" name="Content Placeholder 2">
            <a:extLst>
              <a:ext uri="{FF2B5EF4-FFF2-40B4-BE49-F238E27FC236}">
                <a16:creationId xmlns:a16="http://schemas.microsoft.com/office/drawing/2014/main" id="{CE96BB69-AB2A-B5E8-9630-58B7DB23C8F7}"/>
              </a:ext>
            </a:extLst>
          </p:cNvPr>
          <p:cNvSpPr>
            <a:spLocks noGrp="1"/>
          </p:cNvSpPr>
          <p:nvPr>
            <p:ph idx="1"/>
          </p:nvPr>
        </p:nvSpPr>
        <p:spPr>
          <a:xfrm>
            <a:off x="684212" y="2296064"/>
            <a:ext cx="10964173" cy="3615267"/>
          </a:xfrm>
        </p:spPr>
        <p:txBody>
          <a:bodyPr>
            <a:normAutofit fontScale="55000" lnSpcReduction="20000"/>
          </a:bodyPr>
          <a:lstStyle/>
          <a:p>
            <a:pPr marL="0" indent="0">
              <a:buNone/>
            </a:pPr>
            <a:r>
              <a:rPr lang="en-US" sz="2400" dirty="0">
                <a:ea typeface="+mn-lt"/>
                <a:cs typeface="+mn-lt"/>
              </a:rPr>
              <a:t>SELECT </a:t>
            </a:r>
            <a:r>
              <a:rPr lang="en-US" sz="2400" dirty="0" err="1">
                <a:ea typeface="+mn-lt"/>
                <a:cs typeface="+mn-lt"/>
              </a:rPr>
              <a:t>date_format</a:t>
            </a:r>
            <a:r>
              <a:rPr lang="en-US" sz="2400" dirty="0">
                <a:ea typeface="+mn-lt"/>
                <a:cs typeface="+mn-lt"/>
              </a:rPr>
              <a:t>( </a:t>
            </a:r>
            <a:r>
              <a:rPr lang="en-US" sz="2400" dirty="0" err="1">
                <a:ea typeface="+mn-lt"/>
                <a:cs typeface="+mn-lt"/>
              </a:rPr>
              <a:t>occurred_at,"%M</a:t>
            </a:r>
            <a:r>
              <a:rPr lang="en-US" sz="2400" dirty="0">
                <a:ea typeface="+mn-lt"/>
                <a:cs typeface="+mn-lt"/>
              </a:rPr>
              <a:t>") AS Month,</a:t>
            </a:r>
            <a:endParaRPr lang="en-US" sz="2400" dirty="0"/>
          </a:p>
          <a:p>
            <a:pPr marL="0" indent="0">
              <a:buClr>
                <a:srgbClr val="FFFFFF"/>
              </a:buClr>
              <a:buNone/>
            </a:pPr>
            <a:r>
              <a:rPr lang="en-US" sz="2400" dirty="0">
                <a:ea typeface="+mn-lt"/>
                <a:cs typeface="+mn-lt"/>
              </a:rPr>
              <a:t>COUNT(DISTINCT </a:t>
            </a:r>
            <a:r>
              <a:rPr lang="en-US" sz="2400" dirty="0" err="1">
                <a:ea typeface="+mn-lt"/>
                <a:cs typeface="+mn-lt"/>
              </a:rPr>
              <a:t>user_id</a:t>
            </a:r>
            <a:r>
              <a:rPr lang="en-US" sz="2400" dirty="0">
                <a:ea typeface="+mn-lt"/>
                <a:cs typeface="+mn-lt"/>
              </a:rPr>
              <a:t>) AS </a:t>
            </a:r>
            <a:r>
              <a:rPr lang="en-US" sz="2400" dirty="0" err="1">
                <a:ea typeface="+mn-lt"/>
                <a:cs typeface="+mn-lt"/>
              </a:rPr>
              <a:t>weekly_users</a:t>
            </a:r>
            <a:r>
              <a:rPr lang="en-US" sz="2400" dirty="0">
                <a:ea typeface="+mn-lt"/>
                <a:cs typeface="+mn-lt"/>
              </a:rPr>
              <a:t>,</a:t>
            </a:r>
            <a:endParaRPr lang="en-US" sz="2400" dirty="0"/>
          </a:p>
          <a:p>
            <a:pPr marL="0" indent="0">
              <a:buClr>
                <a:srgbClr val="FFFFFF"/>
              </a:buClr>
              <a:buNone/>
            </a:pPr>
            <a:r>
              <a:rPr lang="en-US" sz="2400" dirty="0">
                <a:ea typeface="+mn-lt"/>
                <a:cs typeface="+mn-lt"/>
              </a:rPr>
              <a:t>COUNT(DISTINCT CASE WHEN device IN ('</a:t>
            </a:r>
            <a:r>
              <a:rPr lang="en-US" sz="2400" err="1">
                <a:ea typeface="+mn-lt"/>
                <a:cs typeface="+mn-lt"/>
              </a:rPr>
              <a:t>macbook</a:t>
            </a:r>
            <a:r>
              <a:rPr lang="en-US" sz="2400" dirty="0">
                <a:ea typeface="+mn-lt"/>
                <a:cs typeface="+mn-lt"/>
              </a:rPr>
              <a:t> pro', 'acer aspire </a:t>
            </a:r>
            <a:r>
              <a:rPr lang="en-US" sz="2400" err="1">
                <a:ea typeface="+mn-lt"/>
                <a:cs typeface="+mn-lt"/>
              </a:rPr>
              <a:t>notebook','acer</a:t>
            </a:r>
            <a:r>
              <a:rPr lang="en-US" sz="2400" dirty="0">
                <a:ea typeface="+mn-lt"/>
                <a:cs typeface="+mn-lt"/>
              </a:rPr>
              <a:t> aspire desktop','</a:t>
            </a:r>
            <a:r>
              <a:rPr lang="en-US" sz="2400" err="1">
                <a:ea typeface="+mn-lt"/>
                <a:cs typeface="+mn-lt"/>
              </a:rPr>
              <a:t>lenovo</a:t>
            </a:r>
            <a:r>
              <a:rPr lang="en-US" sz="2400" dirty="0">
                <a:ea typeface="+mn-lt"/>
                <a:cs typeface="+mn-lt"/>
              </a:rPr>
              <a:t> </a:t>
            </a:r>
            <a:r>
              <a:rPr lang="en-US" sz="2400" err="1">
                <a:ea typeface="+mn-lt"/>
                <a:cs typeface="+mn-lt"/>
              </a:rPr>
              <a:t>thinkpad</a:t>
            </a:r>
            <a:r>
              <a:rPr lang="en-US" sz="2400" dirty="0">
                <a:ea typeface="+mn-lt"/>
                <a:cs typeface="+mn-lt"/>
              </a:rPr>
              <a:t>', 'mac mini', 'dell </a:t>
            </a:r>
            <a:r>
              <a:rPr lang="en-US" sz="2400" err="1">
                <a:ea typeface="+mn-lt"/>
                <a:cs typeface="+mn-lt"/>
              </a:rPr>
              <a:t>inspiron</a:t>
            </a:r>
            <a:r>
              <a:rPr lang="en-US" sz="2400" dirty="0">
                <a:ea typeface="+mn-lt"/>
                <a:cs typeface="+mn-lt"/>
              </a:rPr>
              <a:t> </a:t>
            </a:r>
            <a:r>
              <a:rPr lang="en-US" sz="2400" err="1">
                <a:ea typeface="+mn-lt"/>
                <a:cs typeface="+mn-lt"/>
              </a:rPr>
              <a:t>desktop','dell</a:t>
            </a:r>
            <a:r>
              <a:rPr lang="en-US" sz="2400" dirty="0">
                <a:ea typeface="+mn-lt"/>
                <a:cs typeface="+mn-lt"/>
              </a:rPr>
              <a:t> </a:t>
            </a:r>
            <a:r>
              <a:rPr lang="en-US" sz="2400" err="1">
                <a:ea typeface="+mn-lt"/>
                <a:cs typeface="+mn-lt"/>
              </a:rPr>
              <a:t>inspiron</a:t>
            </a:r>
            <a:r>
              <a:rPr lang="en-US" sz="2400" dirty="0">
                <a:ea typeface="+mn-lt"/>
                <a:cs typeface="+mn-lt"/>
              </a:rPr>
              <a:t> </a:t>
            </a:r>
            <a:r>
              <a:rPr lang="en-US" sz="2400" err="1">
                <a:ea typeface="+mn-lt"/>
                <a:cs typeface="+mn-lt"/>
              </a:rPr>
              <a:t>notebook','windows</a:t>
            </a:r>
            <a:r>
              <a:rPr lang="en-US" sz="2400" dirty="0">
                <a:ea typeface="+mn-lt"/>
                <a:cs typeface="+mn-lt"/>
              </a:rPr>
              <a:t> surface','</a:t>
            </a:r>
            <a:r>
              <a:rPr lang="en-US" sz="2400" err="1">
                <a:ea typeface="+mn-lt"/>
                <a:cs typeface="+mn-lt"/>
              </a:rPr>
              <a:t>macbook</a:t>
            </a:r>
            <a:r>
              <a:rPr lang="en-US" sz="2400" dirty="0">
                <a:ea typeface="+mn-lt"/>
                <a:cs typeface="+mn-lt"/>
              </a:rPr>
              <a:t> air','</a:t>
            </a:r>
            <a:r>
              <a:rPr lang="en-US" sz="2400" err="1">
                <a:ea typeface="+mn-lt"/>
                <a:cs typeface="+mn-lt"/>
              </a:rPr>
              <a:t>asus</a:t>
            </a:r>
            <a:r>
              <a:rPr lang="en-US" sz="2400" dirty="0">
                <a:ea typeface="+mn-lt"/>
                <a:cs typeface="+mn-lt"/>
              </a:rPr>
              <a:t> </a:t>
            </a:r>
            <a:r>
              <a:rPr lang="en-US" sz="2400" err="1">
                <a:ea typeface="+mn-lt"/>
                <a:cs typeface="+mn-lt"/>
              </a:rPr>
              <a:t>chromebook</a:t>
            </a:r>
            <a:r>
              <a:rPr lang="en-US" sz="2400" dirty="0">
                <a:ea typeface="+mn-lt"/>
                <a:cs typeface="+mn-lt"/>
              </a:rPr>
              <a:t>','hp pavilion desktop') THEN </a:t>
            </a:r>
            <a:r>
              <a:rPr lang="en-US" sz="2400" err="1">
                <a:ea typeface="+mn-lt"/>
                <a:cs typeface="+mn-lt"/>
              </a:rPr>
              <a:t>user_id</a:t>
            </a:r>
            <a:r>
              <a:rPr lang="en-US" sz="2400" dirty="0">
                <a:ea typeface="+mn-lt"/>
                <a:cs typeface="+mn-lt"/>
              </a:rPr>
              <a:t> ELSE NULL END) AS computer,</a:t>
            </a:r>
            <a:endParaRPr lang="en-US" sz="2400" dirty="0"/>
          </a:p>
          <a:p>
            <a:pPr marL="0" indent="0">
              <a:buClr>
                <a:srgbClr val="FFFFFF"/>
              </a:buClr>
              <a:buNone/>
            </a:pPr>
            <a:r>
              <a:rPr lang="en-US" sz="2400" dirty="0">
                <a:ea typeface="+mn-lt"/>
                <a:cs typeface="+mn-lt"/>
              </a:rPr>
              <a:t>COUNT(DISTINCT CASE WHEN device IN ('</a:t>
            </a:r>
            <a:r>
              <a:rPr lang="en-US" sz="2400" dirty="0" err="1">
                <a:ea typeface="+mn-lt"/>
                <a:cs typeface="+mn-lt"/>
              </a:rPr>
              <a:t>iphone</a:t>
            </a:r>
            <a:r>
              <a:rPr lang="en-US" sz="2400" dirty="0">
                <a:ea typeface="+mn-lt"/>
                <a:cs typeface="+mn-lt"/>
              </a:rPr>
              <a:t> 5s','nokia </a:t>
            </a:r>
            <a:r>
              <a:rPr lang="en-US" sz="2400" dirty="0" err="1">
                <a:ea typeface="+mn-lt"/>
                <a:cs typeface="+mn-lt"/>
              </a:rPr>
              <a:t>lumia</a:t>
            </a:r>
            <a:r>
              <a:rPr lang="en-US" sz="2400" dirty="0">
                <a:ea typeface="+mn-lt"/>
                <a:cs typeface="+mn-lt"/>
              </a:rPr>
              <a:t> 635','amazon fire phone','</a:t>
            </a:r>
            <a:r>
              <a:rPr lang="en-US" sz="2400" dirty="0" err="1">
                <a:ea typeface="+mn-lt"/>
                <a:cs typeface="+mn-lt"/>
              </a:rPr>
              <a:t>iphone</a:t>
            </a:r>
            <a:r>
              <a:rPr lang="en-US" sz="2400" dirty="0">
                <a:ea typeface="+mn-lt"/>
                <a:cs typeface="+mn-lt"/>
              </a:rPr>
              <a:t> 4s','htc one','</a:t>
            </a:r>
            <a:r>
              <a:rPr lang="en-US" sz="2400" dirty="0" err="1">
                <a:ea typeface="+mn-lt"/>
                <a:cs typeface="+mn-lt"/>
              </a:rPr>
              <a:t>iphone</a:t>
            </a:r>
            <a:r>
              <a:rPr lang="en-US" sz="2400" dirty="0">
                <a:ea typeface="+mn-lt"/>
                <a:cs typeface="+mn-lt"/>
              </a:rPr>
              <a:t> 5','samsung galaxy s4') THEN user id ELSE NULL END) AS phone,</a:t>
            </a:r>
            <a:endParaRPr lang="en-US" sz="2400" dirty="0"/>
          </a:p>
          <a:p>
            <a:pPr marL="0" indent="0">
              <a:buClr>
                <a:srgbClr val="FFFFFF"/>
              </a:buClr>
              <a:buNone/>
            </a:pPr>
            <a:r>
              <a:rPr lang="en-US" sz="2400" dirty="0">
                <a:ea typeface="+mn-lt"/>
                <a:cs typeface="+mn-lt"/>
              </a:rPr>
              <a:t>COUNT(DISTINCT CASE WHEN device IN ('kindle fire','</a:t>
            </a:r>
            <a:r>
              <a:rPr lang="en-US" sz="2400" dirty="0" err="1">
                <a:ea typeface="+mn-lt"/>
                <a:cs typeface="+mn-lt"/>
              </a:rPr>
              <a:t>samsung</a:t>
            </a:r>
            <a:r>
              <a:rPr lang="en-US" sz="2400" dirty="0">
                <a:ea typeface="+mn-lt"/>
                <a:cs typeface="+mn-lt"/>
              </a:rPr>
              <a:t> galaxy note','</a:t>
            </a:r>
            <a:r>
              <a:rPr lang="en-US" sz="2400" dirty="0" err="1">
                <a:ea typeface="+mn-lt"/>
                <a:cs typeface="+mn-lt"/>
              </a:rPr>
              <a:t>ipad</a:t>
            </a:r>
            <a:r>
              <a:rPr lang="en-US" sz="2400" dirty="0">
                <a:ea typeface="+mn-lt"/>
                <a:cs typeface="+mn-lt"/>
              </a:rPr>
              <a:t> </a:t>
            </a:r>
            <a:r>
              <a:rPr lang="en-US" sz="2400" dirty="0" err="1">
                <a:ea typeface="+mn-lt"/>
                <a:cs typeface="+mn-lt"/>
              </a:rPr>
              <a:t>mini','nexus</a:t>
            </a:r>
            <a:r>
              <a:rPr lang="en-US" sz="2400" dirty="0">
                <a:ea typeface="+mn-lt"/>
                <a:cs typeface="+mn-lt"/>
              </a:rPr>
              <a:t> 7','nexus 10','samsumg galaxy </a:t>
            </a:r>
            <a:r>
              <a:rPr lang="en-US" sz="2400" dirty="0" err="1">
                <a:ea typeface="+mn-lt"/>
                <a:cs typeface="+mn-lt"/>
              </a:rPr>
              <a:t>tablet','nexus</a:t>
            </a:r>
            <a:r>
              <a:rPr lang="en-US" sz="2400" dirty="0">
                <a:ea typeface="+mn-lt"/>
                <a:cs typeface="+mn-lt"/>
              </a:rPr>
              <a:t> 5','ipad air') THEN user id ELSE NULL END) AS tablet</a:t>
            </a:r>
            <a:endParaRPr lang="en-US" sz="2400" dirty="0"/>
          </a:p>
          <a:p>
            <a:pPr marL="0" indent="0">
              <a:buClr>
                <a:srgbClr val="FFFFFF"/>
              </a:buClr>
              <a:buNone/>
            </a:pPr>
            <a:r>
              <a:rPr lang="en-US" sz="2400" dirty="0">
                <a:ea typeface="+mn-lt"/>
                <a:cs typeface="+mn-lt"/>
              </a:rPr>
              <a:t>FROM events </a:t>
            </a:r>
            <a:endParaRPr lang="en-US" sz="2400"/>
          </a:p>
          <a:p>
            <a:pPr marL="0" indent="0">
              <a:buClr>
                <a:srgbClr val="FFFFFF"/>
              </a:buClr>
              <a:buNone/>
            </a:pPr>
            <a:r>
              <a:rPr lang="en-US" sz="2400" dirty="0">
                <a:ea typeface="+mn-lt"/>
                <a:cs typeface="+mn-lt"/>
              </a:rPr>
              <a:t>WHERE </a:t>
            </a:r>
            <a:r>
              <a:rPr lang="en-US" sz="2400">
                <a:ea typeface="+mn-lt"/>
                <a:cs typeface="+mn-lt"/>
              </a:rPr>
              <a:t>event type</a:t>
            </a:r>
            <a:r>
              <a:rPr lang="en-US" sz="2400" dirty="0">
                <a:ea typeface="+mn-lt"/>
                <a:cs typeface="+mn-lt"/>
              </a:rPr>
              <a:t> = 'engagement'</a:t>
            </a:r>
            <a:endParaRPr lang="en-US" sz="2400" dirty="0"/>
          </a:p>
          <a:p>
            <a:pPr marL="0" indent="0">
              <a:buClr>
                <a:srgbClr val="FFFFFF"/>
              </a:buClr>
              <a:buNone/>
            </a:pPr>
            <a:r>
              <a:rPr lang="en-US" sz="2400" dirty="0">
                <a:ea typeface="+mn-lt"/>
                <a:cs typeface="+mn-lt"/>
              </a:rPr>
              <a:t>AND event name = 'login'</a:t>
            </a:r>
            <a:endParaRPr lang="en-US" sz="2400" dirty="0"/>
          </a:p>
          <a:p>
            <a:pPr marL="0" indent="0">
              <a:buClr>
                <a:srgbClr val="FFFFFF"/>
              </a:buClr>
              <a:buNone/>
            </a:pPr>
            <a:r>
              <a:rPr lang="en-US" sz="2400" dirty="0">
                <a:ea typeface="+mn-lt"/>
                <a:cs typeface="+mn-lt"/>
              </a:rPr>
              <a:t>GROUP BY 1</a:t>
            </a:r>
            <a:endParaRPr lang="en-US" sz="2400" dirty="0"/>
          </a:p>
          <a:p>
            <a:pPr marL="0" indent="0">
              <a:buClr>
                <a:srgbClr val="FFFFFF"/>
              </a:buClr>
              <a:buNone/>
            </a:pPr>
            <a:r>
              <a:rPr lang="en-US" sz="2400" dirty="0">
                <a:ea typeface="+mn-lt"/>
                <a:cs typeface="+mn-lt"/>
              </a:rPr>
              <a:t>ORDER BY 1 ;</a:t>
            </a:r>
            <a:endParaRPr lang="en-US" sz="2400" dirty="0"/>
          </a:p>
        </p:txBody>
      </p:sp>
    </p:spTree>
    <p:extLst>
      <p:ext uri="{BB962C8B-B14F-4D97-AF65-F5344CB8AC3E}">
        <p14:creationId xmlns:p14="http://schemas.microsoft.com/office/powerpoint/2010/main" val="997613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155C3-6024-63E3-50E5-80F815A90FA3}"/>
              </a:ext>
            </a:extLst>
          </p:cNvPr>
          <p:cNvSpPr>
            <a:spLocks noGrp="1"/>
          </p:cNvSpPr>
          <p:nvPr>
            <p:ph type="title"/>
          </p:nvPr>
        </p:nvSpPr>
        <p:spPr>
          <a:xfrm>
            <a:off x="684212" y="202879"/>
            <a:ext cx="8534400" cy="1507067"/>
          </a:xfrm>
        </p:spPr>
        <p:txBody>
          <a:bodyPr>
            <a:normAutofit/>
          </a:bodyPr>
          <a:lstStyle/>
          <a:p>
            <a:r>
              <a:rPr lang="en-US" b="1" dirty="0"/>
              <a:t>User growth for product</a:t>
            </a:r>
            <a:endParaRPr lang="en-US" dirty="0"/>
          </a:p>
        </p:txBody>
      </p:sp>
      <p:sp>
        <p:nvSpPr>
          <p:cNvPr id="3" name="Content Placeholder 2">
            <a:extLst>
              <a:ext uri="{FF2B5EF4-FFF2-40B4-BE49-F238E27FC236}">
                <a16:creationId xmlns:a16="http://schemas.microsoft.com/office/drawing/2014/main" id="{AC3E6569-7F4E-6400-48EA-BDD531A70794}"/>
              </a:ext>
            </a:extLst>
          </p:cNvPr>
          <p:cNvSpPr>
            <a:spLocks noGrp="1"/>
          </p:cNvSpPr>
          <p:nvPr>
            <p:ph idx="1"/>
          </p:nvPr>
        </p:nvSpPr>
        <p:spPr>
          <a:xfrm>
            <a:off x="684212" y="340743"/>
            <a:ext cx="8534400" cy="1099230"/>
          </a:xfrm>
        </p:spPr>
        <p:txBody>
          <a:bodyPr>
            <a:normAutofit/>
          </a:bodyPr>
          <a:lstStyle/>
          <a:p>
            <a:endParaRPr lang="en-US" sz="3600" b="1" dirty="0">
              <a:solidFill>
                <a:schemeClr val="tx1"/>
              </a:solidFill>
            </a:endParaRPr>
          </a:p>
        </p:txBody>
      </p:sp>
      <p:graphicFrame>
        <p:nvGraphicFramePr>
          <p:cNvPr id="5" name="Table 4">
            <a:extLst>
              <a:ext uri="{FF2B5EF4-FFF2-40B4-BE49-F238E27FC236}">
                <a16:creationId xmlns:a16="http://schemas.microsoft.com/office/drawing/2014/main" id="{30508F1B-D1CA-E9BC-5D2F-34D546CD41CA}"/>
              </a:ext>
            </a:extLst>
          </p:cNvPr>
          <p:cNvGraphicFramePr>
            <a:graphicFrameLocks noGrp="1"/>
          </p:cNvGraphicFramePr>
          <p:nvPr>
            <p:extLst>
              <p:ext uri="{D42A27DB-BD31-4B8C-83A1-F6EECF244321}">
                <p14:modId xmlns:p14="http://schemas.microsoft.com/office/powerpoint/2010/main" val="3579513160"/>
              </p:ext>
            </p:extLst>
          </p:nvPr>
        </p:nvGraphicFramePr>
        <p:xfrm>
          <a:off x="934528" y="1926566"/>
          <a:ext cx="10189700" cy="3299845"/>
        </p:xfrm>
        <a:graphic>
          <a:graphicData uri="http://schemas.openxmlformats.org/drawingml/2006/table">
            <a:tbl>
              <a:tblPr firstRow="1" bandRow="1">
                <a:tableStyleId>{5C22544A-7EE6-4342-B048-85BDC9FD1C3A}</a:tableStyleId>
              </a:tblPr>
              <a:tblGrid>
                <a:gridCol w="2037940">
                  <a:extLst>
                    <a:ext uri="{9D8B030D-6E8A-4147-A177-3AD203B41FA5}">
                      <a16:colId xmlns:a16="http://schemas.microsoft.com/office/drawing/2014/main" val="2808606838"/>
                    </a:ext>
                  </a:extLst>
                </a:gridCol>
                <a:gridCol w="2037940">
                  <a:extLst>
                    <a:ext uri="{9D8B030D-6E8A-4147-A177-3AD203B41FA5}">
                      <a16:colId xmlns:a16="http://schemas.microsoft.com/office/drawing/2014/main" val="3755498646"/>
                    </a:ext>
                  </a:extLst>
                </a:gridCol>
                <a:gridCol w="2037940">
                  <a:extLst>
                    <a:ext uri="{9D8B030D-6E8A-4147-A177-3AD203B41FA5}">
                      <a16:colId xmlns:a16="http://schemas.microsoft.com/office/drawing/2014/main" val="550066668"/>
                    </a:ext>
                  </a:extLst>
                </a:gridCol>
                <a:gridCol w="2037940">
                  <a:extLst>
                    <a:ext uri="{9D8B030D-6E8A-4147-A177-3AD203B41FA5}">
                      <a16:colId xmlns:a16="http://schemas.microsoft.com/office/drawing/2014/main" val="3384065840"/>
                    </a:ext>
                  </a:extLst>
                </a:gridCol>
                <a:gridCol w="2037940">
                  <a:extLst>
                    <a:ext uri="{9D8B030D-6E8A-4147-A177-3AD203B41FA5}">
                      <a16:colId xmlns:a16="http://schemas.microsoft.com/office/drawing/2014/main" val="3977533514"/>
                    </a:ext>
                  </a:extLst>
                </a:gridCol>
              </a:tblGrid>
              <a:tr h="659969">
                <a:tc>
                  <a:txBody>
                    <a:bodyPr/>
                    <a:lstStyle/>
                    <a:p>
                      <a:r>
                        <a:rPr lang="en-US" dirty="0"/>
                        <a:t>month</a:t>
                      </a:r>
                    </a:p>
                  </a:txBody>
                  <a:tcPr anchor="ctr"/>
                </a:tc>
                <a:tc>
                  <a:txBody>
                    <a:bodyPr/>
                    <a:lstStyle/>
                    <a:p>
                      <a:r>
                        <a:rPr lang="en-US" dirty="0"/>
                        <a:t>Monthly users</a:t>
                      </a:r>
                    </a:p>
                  </a:txBody>
                  <a:tcPr anchor="ctr"/>
                </a:tc>
                <a:tc>
                  <a:txBody>
                    <a:bodyPr/>
                    <a:lstStyle/>
                    <a:p>
                      <a:r>
                        <a:rPr lang="en-US" dirty="0"/>
                        <a:t>Computers</a:t>
                      </a:r>
                    </a:p>
                  </a:txBody>
                  <a:tcPr anchor="ctr"/>
                </a:tc>
                <a:tc>
                  <a:txBody>
                    <a:bodyPr/>
                    <a:lstStyle/>
                    <a:p>
                      <a:r>
                        <a:rPr lang="en-US" dirty="0"/>
                        <a:t>phone</a:t>
                      </a:r>
                    </a:p>
                  </a:txBody>
                  <a:tcPr anchor="ctr"/>
                </a:tc>
                <a:tc>
                  <a:txBody>
                    <a:bodyPr/>
                    <a:lstStyle/>
                    <a:p>
                      <a:r>
                        <a:rPr lang="en-US" dirty="0"/>
                        <a:t>tablets</a:t>
                      </a:r>
                    </a:p>
                  </a:txBody>
                  <a:tcPr anchor="ctr"/>
                </a:tc>
                <a:extLst>
                  <a:ext uri="{0D108BD9-81ED-4DB2-BD59-A6C34878D82A}">
                    <a16:rowId xmlns:a16="http://schemas.microsoft.com/office/drawing/2014/main" val="4137353862"/>
                  </a:ext>
                </a:extLst>
              </a:tr>
              <a:tr h="659969">
                <a:tc>
                  <a:txBody>
                    <a:bodyPr/>
                    <a:lstStyle/>
                    <a:p>
                      <a:pPr lvl="0">
                        <a:buNone/>
                      </a:pPr>
                      <a:r>
                        <a:rPr lang="en-US" dirty="0"/>
                        <a:t>August</a:t>
                      </a:r>
                    </a:p>
                  </a:txBody>
                  <a:tcPr anchor="ctr"/>
                </a:tc>
                <a:tc>
                  <a:txBody>
                    <a:bodyPr/>
                    <a:lstStyle/>
                    <a:p>
                      <a:pPr lvl="0">
                        <a:buNone/>
                      </a:pPr>
                      <a:r>
                        <a:rPr lang="en-US" dirty="0"/>
                        <a:t>1</a:t>
                      </a:r>
                    </a:p>
                  </a:txBody>
                  <a:tcPr anchor="ctr"/>
                </a:tc>
                <a:tc>
                  <a:txBody>
                    <a:bodyPr/>
                    <a:lstStyle/>
                    <a:p>
                      <a:pPr lvl="0">
                        <a:buNone/>
                      </a:pPr>
                      <a:r>
                        <a:rPr lang="en-US" dirty="0"/>
                        <a:t>0</a:t>
                      </a:r>
                    </a:p>
                  </a:txBody>
                  <a:tcPr anchor="ctr"/>
                </a:tc>
                <a:tc>
                  <a:txBody>
                    <a:bodyPr/>
                    <a:lstStyle/>
                    <a:p>
                      <a:pPr lvl="0">
                        <a:buNone/>
                      </a:pPr>
                      <a:r>
                        <a:rPr lang="en-US" dirty="0"/>
                        <a:t>0</a:t>
                      </a:r>
                    </a:p>
                  </a:txBody>
                  <a:tcPr anchor="ctr"/>
                </a:tc>
                <a:tc>
                  <a:txBody>
                    <a:bodyPr/>
                    <a:lstStyle/>
                    <a:p>
                      <a:pPr lvl="0">
                        <a:buNone/>
                      </a:pPr>
                      <a:r>
                        <a:rPr lang="en-US" dirty="0"/>
                        <a:t>1</a:t>
                      </a:r>
                    </a:p>
                  </a:txBody>
                  <a:tcPr anchor="ctr"/>
                </a:tc>
                <a:extLst>
                  <a:ext uri="{0D108BD9-81ED-4DB2-BD59-A6C34878D82A}">
                    <a16:rowId xmlns:a16="http://schemas.microsoft.com/office/drawing/2014/main" val="537797942"/>
                  </a:ext>
                </a:extLst>
              </a:tr>
              <a:tr h="659969">
                <a:tc>
                  <a:txBody>
                    <a:bodyPr/>
                    <a:lstStyle/>
                    <a:p>
                      <a:r>
                        <a:rPr lang="en-US" dirty="0"/>
                        <a:t>July</a:t>
                      </a:r>
                    </a:p>
                  </a:txBody>
                  <a:tcPr anchor="ctr"/>
                </a:tc>
                <a:tc>
                  <a:txBody>
                    <a:bodyPr/>
                    <a:lstStyle/>
                    <a:p>
                      <a:r>
                        <a:rPr lang="en-US" dirty="0"/>
                        <a:t>16</a:t>
                      </a:r>
                    </a:p>
                  </a:txBody>
                  <a:tcPr anchor="ctr"/>
                </a:tc>
                <a:tc>
                  <a:txBody>
                    <a:bodyPr/>
                    <a:lstStyle/>
                    <a:p>
                      <a:r>
                        <a:rPr lang="en-US" dirty="0"/>
                        <a:t>11</a:t>
                      </a:r>
                    </a:p>
                  </a:txBody>
                  <a:tcPr anchor="ctr"/>
                </a:tc>
                <a:tc>
                  <a:txBody>
                    <a:bodyPr/>
                    <a:lstStyle/>
                    <a:p>
                      <a:r>
                        <a:rPr lang="en-US" dirty="0"/>
                        <a:t>7</a:t>
                      </a:r>
                    </a:p>
                  </a:txBody>
                  <a:tcPr anchor="ctr"/>
                </a:tc>
                <a:tc>
                  <a:txBody>
                    <a:bodyPr/>
                    <a:lstStyle/>
                    <a:p>
                      <a:r>
                        <a:rPr lang="en-US" dirty="0"/>
                        <a:t>1</a:t>
                      </a:r>
                    </a:p>
                  </a:txBody>
                  <a:tcPr anchor="ctr"/>
                </a:tc>
                <a:extLst>
                  <a:ext uri="{0D108BD9-81ED-4DB2-BD59-A6C34878D82A}">
                    <a16:rowId xmlns:a16="http://schemas.microsoft.com/office/drawing/2014/main" val="1045317468"/>
                  </a:ext>
                </a:extLst>
              </a:tr>
              <a:tr h="659969">
                <a:tc>
                  <a:txBody>
                    <a:bodyPr/>
                    <a:lstStyle/>
                    <a:p>
                      <a:r>
                        <a:rPr lang="en-US" dirty="0"/>
                        <a:t>June</a:t>
                      </a:r>
                    </a:p>
                  </a:txBody>
                  <a:tcPr anchor="ctr"/>
                </a:tc>
                <a:tc>
                  <a:txBody>
                    <a:bodyPr/>
                    <a:lstStyle/>
                    <a:p>
                      <a:r>
                        <a:rPr lang="en-US" dirty="0"/>
                        <a:t>603</a:t>
                      </a:r>
                    </a:p>
                  </a:txBody>
                  <a:tcPr anchor="ctr"/>
                </a:tc>
                <a:tc>
                  <a:txBody>
                    <a:bodyPr/>
                    <a:lstStyle/>
                    <a:p>
                      <a:r>
                        <a:rPr lang="en-US" dirty="0"/>
                        <a:t>375</a:t>
                      </a:r>
                    </a:p>
                  </a:txBody>
                  <a:tcPr anchor="ctr"/>
                </a:tc>
                <a:tc>
                  <a:txBody>
                    <a:bodyPr/>
                    <a:lstStyle/>
                    <a:p>
                      <a:r>
                        <a:rPr lang="en-US" dirty="0"/>
                        <a:t>163</a:t>
                      </a:r>
                    </a:p>
                  </a:txBody>
                  <a:tcPr anchor="ctr"/>
                </a:tc>
                <a:tc>
                  <a:txBody>
                    <a:bodyPr/>
                    <a:lstStyle/>
                    <a:p>
                      <a:r>
                        <a:rPr lang="en-US" dirty="0"/>
                        <a:t>110</a:t>
                      </a:r>
                    </a:p>
                  </a:txBody>
                  <a:tcPr anchor="ctr"/>
                </a:tc>
                <a:extLst>
                  <a:ext uri="{0D108BD9-81ED-4DB2-BD59-A6C34878D82A}">
                    <a16:rowId xmlns:a16="http://schemas.microsoft.com/office/drawing/2014/main" val="2667882523"/>
                  </a:ext>
                </a:extLst>
              </a:tr>
              <a:tr h="659969">
                <a:tc>
                  <a:txBody>
                    <a:bodyPr/>
                    <a:lstStyle/>
                    <a:p>
                      <a:r>
                        <a:rPr lang="en-US" dirty="0"/>
                        <a:t>May</a:t>
                      </a:r>
                    </a:p>
                  </a:txBody>
                  <a:tcPr anchor="ctr"/>
                </a:tc>
                <a:tc>
                  <a:txBody>
                    <a:bodyPr/>
                    <a:lstStyle/>
                    <a:p>
                      <a:r>
                        <a:rPr lang="en-US" dirty="0"/>
                        <a:t>824</a:t>
                      </a:r>
                    </a:p>
                  </a:txBody>
                  <a:tcPr anchor="ctr"/>
                </a:tc>
                <a:tc>
                  <a:txBody>
                    <a:bodyPr/>
                    <a:lstStyle/>
                    <a:p>
                      <a:r>
                        <a:rPr lang="en-US" dirty="0"/>
                        <a:t>469</a:t>
                      </a:r>
                    </a:p>
                  </a:txBody>
                  <a:tcPr anchor="ctr"/>
                </a:tc>
                <a:tc>
                  <a:txBody>
                    <a:bodyPr/>
                    <a:lstStyle/>
                    <a:p>
                      <a:r>
                        <a:rPr lang="en-US" dirty="0"/>
                        <a:t>238</a:t>
                      </a:r>
                    </a:p>
                  </a:txBody>
                  <a:tcPr anchor="ctr"/>
                </a:tc>
                <a:tc>
                  <a:txBody>
                    <a:bodyPr/>
                    <a:lstStyle/>
                    <a:p>
                      <a:r>
                        <a:rPr lang="en-US" dirty="0"/>
                        <a:t>175</a:t>
                      </a:r>
                    </a:p>
                  </a:txBody>
                  <a:tcPr anchor="ctr"/>
                </a:tc>
                <a:extLst>
                  <a:ext uri="{0D108BD9-81ED-4DB2-BD59-A6C34878D82A}">
                    <a16:rowId xmlns:a16="http://schemas.microsoft.com/office/drawing/2014/main" val="423353499"/>
                  </a:ext>
                </a:extLst>
              </a:tr>
            </a:tbl>
          </a:graphicData>
        </a:graphic>
      </p:graphicFrame>
      <p:sp>
        <p:nvSpPr>
          <p:cNvPr id="6" name="TextBox 5">
            <a:extLst>
              <a:ext uri="{FF2B5EF4-FFF2-40B4-BE49-F238E27FC236}">
                <a16:creationId xmlns:a16="http://schemas.microsoft.com/office/drawing/2014/main" id="{578C8A4B-91B5-0604-C4BE-01C090FED85E}"/>
              </a:ext>
            </a:extLst>
          </p:cNvPr>
          <p:cNvSpPr txBox="1"/>
          <p:nvPr/>
        </p:nvSpPr>
        <p:spPr>
          <a:xfrm>
            <a:off x="4364966" y="125945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677909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5750D-8683-3039-09A2-A3737638A778}"/>
              </a:ext>
            </a:extLst>
          </p:cNvPr>
          <p:cNvSpPr>
            <a:spLocks noGrp="1"/>
          </p:cNvSpPr>
          <p:nvPr>
            <p:ph type="title"/>
          </p:nvPr>
        </p:nvSpPr>
        <p:spPr>
          <a:xfrm>
            <a:off x="425419" y="195053"/>
            <a:ext cx="10834778" cy="1174544"/>
          </a:xfrm>
        </p:spPr>
        <p:txBody>
          <a:bodyPr>
            <a:normAutofit fontScale="90000"/>
          </a:bodyPr>
          <a:lstStyle/>
          <a:p>
            <a:r>
              <a:rPr lang="en-US" dirty="0">
                <a:ea typeface="+mj-lt"/>
                <a:cs typeface="+mj-lt"/>
              </a:rPr>
              <a:t>Users getting retained weekly after signing-up for a product.</a:t>
            </a:r>
            <a:endParaRPr lang="en-US" dirty="0"/>
          </a:p>
        </p:txBody>
      </p:sp>
      <p:sp>
        <p:nvSpPr>
          <p:cNvPr id="3" name="Content Placeholder 2">
            <a:extLst>
              <a:ext uri="{FF2B5EF4-FFF2-40B4-BE49-F238E27FC236}">
                <a16:creationId xmlns:a16="http://schemas.microsoft.com/office/drawing/2014/main" id="{C01239E8-7DA4-9351-FA29-715F3496933B}"/>
              </a:ext>
            </a:extLst>
          </p:cNvPr>
          <p:cNvSpPr>
            <a:spLocks noGrp="1"/>
          </p:cNvSpPr>
          <p:nvPr>
            <p:ph type="body" idx="1"/>
          </p:nvPr>
        </p:nvSpPr>
        <p:spPr>
          <a:xfrm>
            <a:off x="425421" y="1476555"/>
            <a:ext cx="11151079" cy="1944298"/>
          </a:xfrm>
        </p:spPr>
        <p:txBody>
          <a:bodyPr>
            <a:normAutofit lnSpcReduction="10000"/>
          </a:bodyPr>
          <a:lstStyle/>
          <a:p>
            <a:r>
              <a:rPr lang="en-US" b="1" dirty="0">
                <a:ea typeface="+mn-lt"/>
                <a:cs typeface="+mn-lt"/>
              </a:rPr>
              <a:t>SELECT </a:t>
            </a:r>
            <a:r>
              <a:rPr lang="en-US" b="1" dirty="0" err="1">
                <a:ea typeface="+mn-lt"/>
                <a:cs typeface="+mn-lt"/>
              </a:rPr>
              <a:t>date_format</a:t>
            </a:r>
            <a:r>
              <a:rPr lang="en-US" b="1" dirty="0">
                <a:ea typeface="+mn-lt"/>
                <a:cs typeface="+mn-lt"/>
              </a:rPr>
              <a:t>( </a:t>
            </a:r>
            <a:r>
              <a:rPr lang="en-US" b="1" dirty="0" err="1">
                <a:ea typeface="+mn-lt"/>
                <a:cs typeface="+mn-lt"/>
              </a:rPr>
              <a:t>occurred_at,"%W</a:t>
            </a:r>
            <a:r>
              <a:rPr lang="en-US" b="1" dirty="0">
                <a:ea typeface="+mn-lt"/>
                <a:cs typeface="+mn-lt"/>
              </a:rPr>
              <a:t>") AS week,</a:t>
            </a:r>
            <a:endParaRPr lang="en-US" b="1" dirty="0"/>
          </a:p>
          <a:p>
            <a:r>
              <a:rPr lang="en-US" b="1" dirty="0">
                <a:ea typeface="+mn-lt"/>
                <a:cs typeface="+mn-lt"/>
              </a:rPr>
              <a:t> COUNT(CASE WHEN </a:t>
            </a:r>
            <a:r>
              <a:rPr lang="en-US" b="1" dirty="0" err="1">
                <a:ea typeface="+mn-lt"/>
                <a:cs typeface="+mn-lt"/>
              </a:rPr>
              <a:t>event_type</a:t>
            </a:r>
            <a:r>
              <a:rPr lang="en-US" b="1" dirty="0">
                <a:ea typeface="+mn-lt"/>
                <a:cs typeface="+mn-lt"/>
              </a:rPr>
              <a:t> = '</a:t>
            </a:r>
            <a:r>
              <a:rPr lang="en-US" b="1" dirty="0" err="1">
                <a:ea typeface="+mn-lt"/>
                <a:cs typeface="+mn-lt"/>
              </a:rPr>
              <a:t>signup_flow</a:t>
            </a:r>
            <a:r>
              <a:rPr lang="en-US" b="1" dirty="0">
                <a:ea typeface="+mn-lt"/>
                <a:cs typeface="+mn-lt"/>
              </a:rPr>
              <a:t>' THEN </a:t>
            </a:r>
            <a:r>
              <a:rPr lang="en-US" b="1" dirty="0" err="1">
                <a:ea typeface="+mn-lt"/>
                <a:cs typeface="+mn-lt"/>
              </a:rPr>
              <a:t>user_id</a:t>
            </a:r>
            <a:r>
              <a:rPr lang="en-US" b="1" dirty="0">
                <a:ea typeface="+mn-lt"/>
                <a:cs typeface="+mn-lt"/>
              </a:rPr>
              <a:t> ELSE NULL END) AS signup</a:t>
            </a:r>
            <a:endParaRPr lang="en-US" b="1" dirty="0"/>
          </a:p>
          <a:p>
            <a:r>
              <a:rPr lang="en-US" b="1" dirty="0">
                <a:ea typeface="+mn-lt"/>
                <a:cs typeface="+mn-lt"/>
              </a:rPr>
              <a:t> FROM events </a:t>
            </a:r>
            <a:endParaRPr lang="en-US" b="1" dirty="0"/>
          </a:p>
          <a:p>
            <a:r>
              <a:rPr lang="en-US" b="1" dirty="0">
                <a:ea typeface="+mn-lt"/>
                <a:cs typeface="+mn-lt"/>
              </a:rPr>
              <a:t>GROUP BY 1</a:t>
            </a:r>
            <a:endParaRPr lang="en-US" b="1" dirty="0"/>
          </a:p>
          <a:p>
            <a:r>
              <a:rPr lang="en-US" b="1" dirty="0">
                <a:ea typeface="+mn-lt"/>
                <a:cs typeface="+mn-lt"/>
              </a:rPr>
              <a:t>ORDER BY 1</a:t>
            </a:r>
            <a:endParaRPr lang="en-US" b="1" dirty="0"/>
          </a:p>
        </p:txBody>
      </p:sp>
      <p:graphicFrame>
        <p:nvGraphicFramePr>
          <p:cNvPr id="5" name="Table 4">
            <a:extLst>
              <a:ext uri="{FF2B5EF4-FFF2-40B4-BE49-F238E27FC236}">
                <a16:creationId xmlns:a16="http://schemas.microsoft.com/office/drawing/2014/main" id="{0D96FF5F-3CDD-9313-7074-B733FCE88D44}"/>
              </a:ext>
            </a:extLst>
          </p:cNvPr>
          <p:cNvGraphicFramePr>
            <a:graphicFrameLocks noGrp="1"/>
          </p:cNvGraphicFramePr>
          <p:nvPr>
            <p:extLst>
              <p:ext uri="{D42A27DB-BD31-4B8C-83A1-F6EECF244321}">
                <p14:modId xmlns:p14="http://schemas.microsoft.com/office/powerpoint/2010/main" val="2469529552"/>
              </p:ext>
            </p:extLst>
          </p:nvPr>
        </p:nvGraphicFramePr>
        <p:xfrm>
          <a:off x="3091131" y="2659811"/>
          <a:ext cx="6095814" cy="3601496"/>
        </p:xfrm>
        <a:graphic>
          <a:graphicData uri="http://schemas.openxmlformats.org/drawingml/2006/table">
            <a:tbl>
              <a:tblPr firstRow="1" bandRow="1">
                <a:tableStyleId>{5C22544A-7EE6-4342-B048-85BDC9FD1C3A}</a:tableStyleId>
              </a:tblPr>
              <a:tblGrid>
                <a:gridCol w="3047907">
                  <a:extLst>
                    <a:ext uri="{9D8B030D-6E8A-4147-A177-3AD203B41FA5}">
                      <a16:colId xmlns:a16="http://schemas.microsoft.com/office/drawing/2014/main" val="4257415475"/>
                    </a:ext>
                  </a:extLst>
                </a:gridCol>
                <a:gridCol w="3047907">
                  <a:extLst>
                    <a:ext uri="{9D8B030D-6E8A-4147-A177-3AD203B41FA5}">
                      <a16:colId xmlns:a16="http://schemas.microsoft.com/office/drawing/2014/main" val="3895345751"/>
                    </a:ext>
                  </a:extLst>
                </a:gridCol>
              </a:tblGrid>
              <a:tr h="450187">
                <a:tc>
                  <a:txBody>
                    <a:bodyPr/>
                    <a:lstStyle/>
                    <a:p>
                      <a:r>
                        <a:rPr lang="en-US" dirty="0"/>
                        <a:t>week</a:t>
                      </a:r>
                    </a:p>
                  </a:txBody>
                  <a:tcPr anchor="ctr"/>
                </a:tc>
                <a:tc>
                  <a:txBody>
                    <a:bodyPr/>
                    <a:lstStyle/>
                    <a:p>
                      <a:r>
                        <a:rPr lang="en-US" dirty="0"/>
                        <a:t>signup</a:t>
                      </a:r>
                    </a:p>
                  </a:txBody>
                  <a:tcPr anchor="ctr"/>
                </a:tc>
                <a:extLst>
                  <a:ext uri="{0D108BD9-81ED-4DB2-BD59-A6C34878D82A}">
                    <a16:rowId xmlns:a16="http://schemas.microsoft.com/office/drawing/2014/main" val="782718061"/>
                  </a:ext>
                </a:extLst>
              </a:tr>
              <a:tr h="450187">
                <a:tc>
                  <a:txBody>
                    <a:bodyPr/>
                    <a:lstStyle/>
                    <a:p>
                      <a:pPr lvl="0">
                        <a:buNone/>
                      </a:pPr>
                      <a:r>
                        <a:rPr lang="en-US" dirty="0"/>
                        <a:t>Friday</a:t>
                      </a:r>
                    </a:p>
                  </a:txBody>
                  <a:tcPr anchor="ctr"/>
                </a:tc>
                <a:tc>
                  <a:txBody>
                    <a:bodyPr/>
                    <a:lstStyle/>
                    <a:p>
                      <a:pPr lvl="0">
                        <a:buNone/>
                      </a:pPr>
                      <a:r>
                        <a:rPr lang="en-US" dirty="0"/>
                        <a:t>246</a:t>
                      </a:r>
                    </a:p>
                  </a:txBody>
                  <a:tcPr anchor="ctr"/>
                </a:tc>
                <a:extLst>
                  <a:ext uri="{0D108BD9-81ED-4DB2-BD59-A6C34878D82A}">
                    <a16:rowId xmlns:a16="http://schemas.microsoft.com/office/drawing/2014/main" val="1095138759"/>
                  </a:ext>
                </a:extLst>
              </a:tr>
              <a:tr h="450187">
                <a:tc>
                  <a:txBody>
                    <a:bodyPr/>
                    <a:lstStyle/>
                    <a:p>
                      <a:r>
                        <a:rPr lang="en-US" dirty="0"/>
                        <a:t>Monday</a:t>
                      </a:r>
                    </a:p>
                  </a:txBody>
                  <a:tcPr anchor="ctr"/>
                </a:tc>
                <a:tc>
                  <a:txBody>
                    <a:bodyPr/>
                    <a:lstStyle/>
                    <a:p>
                      <a:r>
                        <a:rPr lang="en-US" dirty="0"/>
                        <a:t>216</a:t>
                      </a:r>
                    </a:p>
                  </a:txBody>
                  <a:tcPr anchor="ctr"/>
                </a:tc>
                <a:extLst>
                  <a:ext uri="{0D108BD9-81ED-4DB2-BD59-A6C34878D82A}">
                    <a16:rowId xmlns:a16="http://schemas.microsoft.com/office/drawing/2014/main" val="1428803140"/>
                  </a:ext>
                </a:extLst>
              </a:tr>
              <a:tr h="450187">
                <a:tc>
                  <a:txBody>
                    <a:bodyPr/>
                    <a:lstStyle/>
                    <a:p>
                      <a:r>
                        <a:rPr lang="en-US" dirty="0"/>
                        <a:t>Saturday</a:t>
                      </a:r>
                    </a:p>
                  </a:txBody>
                  <a:tcPr anchor="ctr"/>
                </a:tc>
                <a:tc>
                  <a:txBody>
                    <a:bodyPr/>
                    <a:lstStyle/>
                    <a:p>
                      <a:r>
                        <a:rPr lang="en-US" dirty="0"/>
                        <a:t>56</a:t>
                      </a:r>
                    </a:p>
                  </a:txBody>
                  <a:tcPr anchor="ctr"/>
                </a:tc>
                <a:extLst>
                  <a:ext uri="{0D108BD9-81ED-4DB2-BD59-A6C34878D82A}">
                    <a16:rowId xmlns:a16="http://schemas.microsoft.com/office/drawing/2014/main" val="1410787634"/>
                  </a:ext>
                </a:extLst>
              </a:tr>
              <a:tr h="450187">
                <a:tc>
                  <a:txBody>
                    <a:bodyPr/>
                    <a:lstStyle/>
                    <a:p>
                      <a:r>
                        <a:rPr lang="en-US" dirty="0"/>
                        <a:t>Sunday</a:t>
                      </a:r>
                    </a:p>
                  </a:txBody>
                  <a:tcPr anchor="ctr"/>
                </a:tc>
                <a:tc>
                  <a:txBody>
                    <a:bodyPr/>
                    <a:lstStyle/>
                    <a:p>
                      <a:r>
                        <a:rPr lang="en-US" dirty="0"/>
                        <a:t>67</a:t>
                      </a:r>
                    </a:p>
                  </a:txBody>
                  <a:tcPr anchor="ctr"/>
                </a:tc>
                <a:extLst>
                  <a:ext uri="{0D108BD9-81ED-4DB2-BD59-A6C34878D82A}">
                    <a16:rowId xmlns:a16="http://schemas.microsoft.com/office/drawing/2014/main" val="192059564"/>
                  </a:ext>
                </a:extLst>
              </a:tr>
              <a:tr h="450187">
                <a:tc>
                  <a:txBody>
                    <a:bodyPr/>
                    <a:lstStyle/>
                    <a:p>
                      <a:r>
                        <a:rPr lang="en-US" dirty="0"/>
                        <a:t>Thursday</a:t>
                      </a:r>
                    </a:p>
                  </a:txBody>
                  <a:tcPr anchor="ctr"/>
                </a:tc>
                <a:tc>
                  <a:txBody>
                    <a:bodyPr/>
                    <a:lstStyle/>
                    <a:p>
                      <a:r>
                        <a:rPr lang="en-US" dirty="0"/>
                        <a:t>263</a:t>
                      </a:r>
                    </a:p>
                  </a:txBody>
                  <a:tcPr anchor="ctr"/>
                </a:tc>
                <a:extLst>
                  <a:ext uri="{0D108BD9-81ED-4DB2-BD59-A6C34878D82A}">
                    <a16:rowId xmlns:a16="http://schemas.microsoft.com/office/drawing/2014/main" val="3471249338"/>
                  </a:ext>
                </a:extLst>
              </a:tr>
              <a:tr h="450187">
                <a:tc>
                  <a:txBody>
                    <a:bodyPr/>
                    <a:lstStyle/>
                    <a:p>
                      <a:r>
                        <a:rPr lang="en-US" dirty="0"/>
                        <a:t>Tuesday</a:t>
                      </a:r>
                    </a:p>
                  </a:txBody>
                  <a:tcPr anchor="ctr"/>
                </a:tc>
                <a:tc>
                  <a:txBody>
                    <a:bodyPr/>
                    <a:lstStyle/>
                    <a:p>
                      <a:r>
                        <a:rPr lang="en-US" dirty="0"/>
                        <a:t>238</a:t>
                      </a:r>
                    </a:p>
                  </a:txBody>
                  <a:tcPr anchor="ctr"/>
                </a:tc>
                <a:extLst>
                  <a:ext uri="{0D108BD9-81ED-4DB2-BD59-A6C34878D82A}">
                    <a16:rowId xmlns:a16="http://schemas.microsoft.com/office/drawing/2014/main" val="1937968752"/>
                  </a:ext>
                </a:extLst>
              </a:tr>
              <a:tr h="450187">
                <a:tc>
                  <a:txBody>
                    <a:bodyPr/>
                    <a:lstStyle/>
                    <a:p>
                      <a:r>
                        <a:rPr lang="en-US" dirty="0"/>
                        <a:t>Wednesday</a:t>
                      </a:r>
                    </a:p>
                  </a:txBody>
                  <a:tcPr anchor="ctr"/>
                </a:tc>
                <a:tc>
                  <a:txBody>
                    <a:bodyPr/>
                    <a:lstStyle/>
                    <a:p>
                      <a:r>
                        <a:rPr lang="en-US" dirty="0"/>
                        <a:t>251</a:t>
                      </a:r>
                    </a:p>
                  </a:txBody>
                  <a:tcPr anchor="ctr"/>
                </a:tc>
                <a:extLst>
                  <a:ext uri="{0D108BD9-81ED-4DB2-BD59-A6C34878D82A}">
                    <a16:rowId xmlns:a16="http://schemas.microsoft.com/office/drawing/2014/main" val="1380255542"/>
                  </a:ext>
                </a:extLst>
              </a:tr>
            </a:tbl>
          </a:graphicData>
        </a:graphic>
      </p:graphicFrame>
    </p:spTree>
    <p:extLst>
      <p:ext uri="{BB962C8B-B14F-4D97-AF65-F5344CB8AC3E}">
        <p14:creationId xmlns:p14="http://schemas.microsoft.com/office/powerpoint/2010/main" val="3858139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AEB7-7460-B5FF-FC94-5F2B01955E2B}"/>
              </a:ext>
            </a:extLst>
          </p:cNvPr>
          <p:cNvSpPr>
            <a:spLocks noGrp="1"/>
          </p:cNvSpPr>
          <p:nvPr>
            <p:ph type="title"/>
          </p:nvPr>
        </p:nvSpPr>
        <p:spPr>
          <a:xfrm>
            <a:off x="310400" y="324449"/>
            <a:ext cx="11510513" cy="1749638"/>
          </a:xfrm>
        </p:spPr>
        <p:txBody>
          <a:bodyPr>
            <a:normAutofit fontScale="90000"/>
          </a:bodyPr>
          <a:lstStyle/>
          <a:p>
            <a:r>
              <a:rPr lang="en-US" dirty="0">
                <a:ea typeface="+mj-lt"/>
                <a:cs typeface="+mj-lt"/>
              </a:rPr>
              <a:t>To measure the activeness of a user. Measuring if the user finds quality in a product/service weekly.</a:t>
            </a:r>
            <a:br>
              <a:rPr lang="en-US" dirty="0">
                <a:ea typeface="+mj-lt"/>
                <a:cs typeface="+mj-lt"/>
              </a:rPr>
            </a:br>
            <a:r>
              <a:rPr lang="en-US" dirty="0">
                <a:ea typeface="+mj-lt"/>
                <a:cs typeface="+mj-lt"/>
              </a:rPr>
              <a:t>weekly engagement per device</a:t>
            </a:r>
            <a:endParaRPr lang="en-US" dirty="0"/>
          </a:p>
        </p:txBody>
      </p:sp>
      <p:sp>
        <p:nvSpPr>
          <p:cNvPr id="3" name="Text Placeholder 2">
            <a:extLst>
              <a:ext uri="{FF2B5EF4-FFF2-40B4-BE49-F238E27FC236}">
                <a16:creationId xmlns:a16="http://schemas.microsoft.com/office/drawing/2014/main" id="{44DC80F5-7AD1-2370-E1BC-FE272540D6EA}"/>
              </a:ext>
            </a:extLst>
          </p:cNvPr>
          <p:cNvSpPr>
            <a:spLocks noGrp="1"/>
          </p:cNvSpPr>
          <p:nvPr>
            <p:ph type="body" idx="1"/>
          </p:nvPr>
        </p:nvSpPr>
        <p:spPr>
          <a:xfrm>
            <a:off x="310402" y="2367952"/>
            <a:ext cx="11079192" cy="4172787"/>
          </a:xfrm>
        </p:spPr>
        <p:txBody>
          <a:bodyPr>
            <a:normAutofit fontScale="85000" lnSpcReduction="10000"/>
          </a:bodyPr>
          <a:lstStyle/>
          <a:p>
            <a:r>
              <a:rPr lang="en-US" b="1" dirty="0">
                <a:ea typeface="+mn-lt"/>
                <a:cs typeface="+mn-lt"/>
              </a:rPr>
              <a:t>select distinct(device),</a:t>
            </a:r>
            <a:endParaRPr lang="en-US" b="1"/>
          </a:p>
          <a:p>
            <a:r>
              <a:rPr lang="en-US" b="1" dirty="0">
                <a:ea typeface="+mn-lt"/>
                <a:cs typeface="+mn-lt"/>
              </a:rPr>
              <a:t>count(distinct CASE WHEN </a:t>
            </a:r>
            <a:r>
              <a:rPr lang="en-US" b="1" dirty="0" err="1">
                <a:ea typeface="+mn-lt"/>
                <a:cs typeface="+mn-lt"/>
              </a:rPr>
              <a:t>date_format</a:t>
            </a:r>
            <a:r>
              <a:rPr lang="en-US" b="1" dirty="0">
                <a:ea typeface="+mn-lt"/>
                <a:cs typeface="+mn-lt"/>
              </a:rPr>
              <a:t>(</a:t>
            </a:r>
            <a:r>
              <a:rPr lang="en-US" b="1" dirty="0" err="1">
                <a:ea typeface="+mn-lt"/>
                <a:cs typeface="+mn-lt"/>
              </a:rPr>
              <a:t>occurred_at,'%W</a:t>
            </a:r>
            <a:r>
              <a:rPr lang="en-US" b="1" dirty="0">
                <a:ea typeface="+mn-lt"/>
                <a:cs typeface="+mn-lt"/>
              </a:rPr>
              <a:t>') IN ('Monday') THEN </a:t>
            </a:r>
            <a:r>
              <a:rPr lang="en-US" b="1" dirty="0" err="1">
                <a:ea typeface="+mn-lt"/>
                <a:cs typeface="+mn-lt"/>
              </a:rPr>
              <a:t>user_id</a:t>
            </a:r>
            <a:r>
              <a:rPr lang="en-US" b="1" dirty="0">
                <a:ea typeface="+mn-lt"/>
                <a:cs typeface="+mn-lt"/>
              </a:rPr>
              <a:t> ELSE NULL END) AS Monday,</a:t>
            </a:r>
            <a:endParaRPr lang="en-US" b="1"/>
          </a:p>
          <a:p>
            <a:r>
              <a:rPr lang="en-US" b="1" dirty="0">
                <a:ea typeface="+mn-lt"/>
                <a:cs typeface="+mn-lt"/>
              </a:rPr>
              <a:t>count(distinct CASE WHEN </a:t>
            </a:r>
            <a:r>
              <a:rPr lang="en-US" b="1" dirty="0" err="1">
                <a:ea typeface="+mn-lt"/>
                <a:cs typeface="+mn-lt"/>
              </a:rPr>
              <a:t>date_format</a:t>
            </a:r>
            <a:r>
              <a:rPr lang="en-US" b="1" dirty="0">
                <a:ea typeface="+mn-lt"/>
                <a:cs typeface="+mn-lt"/>
              </a:rPr>
              <a:t>(</a:t>
            </a:r>
            <a:r>
              <a:rPr lang="en-US" b="1" dirty="0" err="1">
                <a:ea typeface="+mn-lt"/>
                <a:cs typeface="+mn-lt"/>
              </a:rPr>
              <a:t>occurred_at,'%W</a:t>
            </a:r>
            <a:r>
              <a:rPr lang="en-US" b="1" dirty="0">
                <a:ea typeface="+mn-lt"/>
                <a:cs typeface="+mn-lt"/>
              </a:rPr>
              <a:t>') IN ('Tuesday') THEN </a:t>
            </a:r>
            <a:r>
              <a:rPr lang="en-US" b="1" dirty="0" err="1">
                <a:ea typeface="+mn-lt"/>
                <a:cs typeface="+mn-lt"/>
              </a:rPr>
              <a:t>user_id</a:t>
            </a:r>
            <a:r>
              <a:rPr lang="en-US" b="1" dirty="0">
                <a:ea typeface="+mn-lt"/>
                <a:cs typeface="+mn-lt"/>
              </a:rPr>
              <a:t> ELSE NULL END) AS Tuesday,</a:t>
            </a:r>
            <a:endParaRPr lang="en-US" b="1"/>
          </a:p>
          <a:p>
            <a:r>
              <a:rPr lang="en-US" b="1" dirty="0">
                <a:ea typeface="+mn-lt"/>
                <a:cs typeface="+mn-lt"/>
              </a:rPr>
              <a:t>count(distinct CASE WHEN </a:t>
            </a:r>
            <a:r>
              <a:rPr lang="en-US" b="1" dirty="0" err="1">
                <a:ea typeface="+mn-lt"/>
                <a:cs typeface="+mn-lt"/>
              </a:rPr>
              <a:t>date_format</a:t>
            </a:r>
            <a:r>
              <a:rPr lang="en-US" b="1" dirty="0">
                <a:ea typeface="+mn-lt"/>
                <a:cs typeface="+mn-lt"/>
              </a:rPr>
              <a:t>(</a:t>
            </a:r>
            <a:r>
              <a:rPr lang="en-US" b="1" dirty="0" err="1">
                <a:ea typeface="+mn-lt"/>
                <a:cs typeface="+mn-lt"/>
              </a:rPr>
              <a:t>occurred_at,'%W</a:t>
            </a:r>
            <a:r>
              <a:rPr lang="en-US" b="1" dirty="0">
                <a:ea typeface="+mn-lt"/>
                <a:cs typeface="+mn-lt"/>
              </a:rPr>
              <a:t>') IN ('Wednesday') THEN </a:t>
            </a:r>
            <a:r>
              <a:rPr lang="en-US" b="1" dirty="0" err="1">
                <a:ea typeface="+mn-lt"/>
                <a:cs typeface="+mn-lt"/>
              </a:rPr>
              <a:t>user_id</a:t>
            </a:r>
            <a:r>
              <a:rPr lang="en-US" b="1" dirty="0">
                <a:ea typeface="+mn-lt"/>
                <a:cs typeface="+mn-lt"/>
              </a:rPr>
              <a:t> ELSE NULL END) AS Wednesday,</a:t>
            </a:r>
            <a:endParaRPr lang="en-US" b="1" dirty="0"/>
          </a:p>
          <a:p>
            <a:r>
              <a:rPr lang="en-US" b="1" dirty="0">
                <a:ea typeface="+mn-lt"/>
                <a:cs typeface="+mn-lt"/>
              </a:rPr>
              <a:t>count(distinct CASE WHEN </a:t>
            </a:r>
            <a:r>
              <a:rPr lang="en-US" b="1" dirty="0" err="1">
                <a:ea typeface="+mn-lt"/>
                <a:cs typeface="+mn-lt"/>
              </a:rPr>
              <a:t>date_format</a:t>
            </a:r>
            <a:r>
              <a:rPr lang="en-US" b="1" dirty="0">
                <a:ea typeface="+mn-lt"/>
                <a:cs typeface="+mn-lt"/>
              </a:rPr>
              <a:t>(</a:t>
            </a:r>
            <a:r>
              <a:rPr lang="en-US" b="1" dirty="0" err="1">
                <a:ea typeface="+mn-lt"/>
                <a:cs typeface="+mn-lt"/>
              </a:rPr>
              <a:t>occurred_at,'%W</a:t>
            </a:r>
            <a:r>
              <a:rPr lang="en-US" b="1" dirty="0">
                <a:ea typeface="+mn-lt"/>
                <a:cs typeface="+mn-lt"/>
              </a:rPr>
              <a:t>') IN ('Thursday') THEN </a:t>
            </a:r>
            <a:r>
              <a:rPr lang="en-US" b="1" dirty="0" err="1">
                <a:ea typeface="+mn-lt"/>
                <a:cs typeface="+mn-lt"/>
              </a:rPr>
              <a:t>user_id</a:t>
            </a:r>
            <a:r>
              <a:rPr lang="en-US" b="1" dirty="0">
                <a:ea typeface="+mn-lt"/>
                <a:cs typeface="+mn-lt"/>
              </a:rPr>
              <a:t> ELSE NULL END) AS Thursday,</a:t>
            </a:r>
            <a:endParaRPr lang="en-US" b="1"/>
          </a:p>
          <a:p>
            <a:r>
              <a:rPr lang="en-US" b="1" dirty="0">
                <a:ea typeface="+mn-lt"/>
                <a:cs typeface="+mn-lt"/>
              </a:rPr>
              <a:t>count(distinct CASE WHEN </a:t>
            </a:r>
            <a:r>
              <a:rPr lang="en-US" b="1" dirty="0" err="1">
                <a:ea typeface="+mn-lt"/>
                <a:cs typeface="+mn-lt"/>
              </a:rPr>
              <a:t>date_format</a:t>
            </a:r>
            <a:r>
              <a:rPr lang="en-US" b="1" dirty="0">
                <a:ea typeface="+mn-lt"/>
                <a:cs typeface="+mn-lt"/>
              </a:rPr>
              <a:t>(</a:t>
            </a:r>
            <a:r>
              <a:rPr lang="en-US" b="1" dirty="0" err="1">
                <a:ea typeface="+mn-lt"/>
                <a:cs typeface="+mn-lt"/>
              </a:rPr>
              <a:t>occurred_at,'%W</a:t>
            </a:r>
            <a:r>
              <a:rPr lang="en-US" b="1" dirty="0">
                <a:ea typeface="+mn-lt"/>
                <a:cs typeface="+mn-lt"/>
              </a:rPr>
              <a:t>') IN ('Friday') THEN </a:t>
            </a:r>
            <a:r>
              <a:rPr lang="en-US" b="1" dirty="0" err="1">
                <a:ea typeface="+mn-lt"/>
                <a:cs typeface="+mn-lt"/>
              </a:rPr>
              <a:t>user_id</a:t>
            </a:r>
            <a:r>
              <a:rPr lang="en-US" b="1" dirty="0">
                <a:ea typeface="+mn-lt"/>
                <a:cs typeface="+mn-lt"/>
              </a:rPr>
              <a:t> ELSE NULL END) AS Friday,</a:t>
            </a:r>
            <a:endParaRPr lang="en-US" b="1"/>
          </a:p>
          <a:p>
            <a:r>
              <a:rPr lang="en-US" b="1" dirty="0">
                <a:ea typeface="+mn-lt"/>
                <a:cs typeface="+mn-lt"/>
              </a:rPr>
              <a:t>count(distinct CASE WHEN </a:t>
            </a:r>
            <a:r>
              <a:rPr lang="en-US" b="1" dirty="0" err="1">
                <a:ea typeface="+mn-lt"/>
                <a:cs typeface="+mn-lt"/>
              </a:rPr>
              <a:t>date_format</a:t>
            </a:r>
            <a:r>
              <a:rPr lang="en-US" b="1" dirty="0">
                <a:ea typeface="+mn-lt"/>
                <a:cs typeface="+mn-lt"/>
              </a:rPr>
              <a:t>(</a:t>
            </a:r>
            <a:r>
              <a:rPr lang="en-US" b="1" dirty="0" err="1">
                <a:ea typeface="+mn-lt"/>
                <a:cs typeface="+mn-lt"/>
              </a:rPr>
              <a:t>occurred_at,'%W</a:t>
            </a:r>
            <a:r>
              <a:rPr lang="en-US" b="1" dirty="0">
                <a:ea typeface="+mn-lt"/>
                <a:cs typeface="+mn-lt"/>
              </a:rPr>
              <a:t>') IN ('Saturday') THEN </a:t>
            </a:r>
            <a:r>
              <a:rPr lang="en-US" b="1" dirty="0" err="1">
                <a:ea typeface="+mn-lt"/>
                <a:cs typeface="+mn-lt"/>
              </a:rPr>
              <a:t>user_id</a:t>
            </a:r>
            <a:r>
              <a:rPr lang="en-US" b="1" dirty="0">
                <a:ea typeface="+mn-lt"/>
                <a:cs typeface="+mn-lt"/>
              </a:rPr>
              <a:t> ELSE NULL END) AS Saturday,</a:t>
            </a:r>
            <a:endParaRPr lang="en-US" b="1"/>
          </a:p>
          <a:p>
            <a:r>
              <a:rPr lang="en-US" b="1" dirty="0">
                <a:ea typeface="+mn-lt"/>
                <a:cs typeface="+mn-lt"/>
              </a:rPr>
              <a:t>count(distinct CASE WHEN </a:t>
            </a:r>
            <a:r>
              <a:rPr lang="en-US" b="1" dirty="0" err="1">
                <a:ea typeface="+mn-lt"/>
                <a:cs typeface="+mn-lt"/>
              </a:rPr>
              <a:t>date_format</a:t>
            </a:r>
            <a:r>
              <a:rPr lang="en-US" b="1" dirty="0">
                <a:ea typeface="+mn-lt"/>
                <a:cs typeface="+mn-lt"/>
              </a:rPr>
              <a:t>(</a:t>
            </a:r>
            <a:r>
              <a:rPr lang="en-US" b="1" dirty="0" err="1">
                <a:ea typeface="+mn-lt"/>
                <a:cs typeface="+mn-lt"/>
              </a:rPr>
              <a:t>occurred_at,'%W</a:t>
            </a:r>
            <a:r>
              <a:rPr lang="en-US" b="1" dirty="0">
                <a:ea typeface="+mn-lt"/>
                <a:cs typeface="+mn-lt"/>
              </a:rPr>
              <a:t>') IN ('Sunday') THEN </a:t>
            </a:r>
            <a:r>
              <a:rPr lang="en-US" b="1" dirty="0" err="1">
                <a:ea typeface="+mn-lt"/>
                <a:cs typeface="+mn-lt"/>
              </a:rPr>
              <a:t>user_id</a:t>
            </a:r>
            <a:r>
              <a:rPr lang="en-US" b="1" dirty="0">
                <a:ea typeface="+mn-lt"/>
                <a:cs typeface="+mn-lt"/>
              </a:rPr>
              <a:t> ELSE NULL END) AS Sunday</a:t>
            </a:r>
            <a:endParaRPr lang="en-US" b="1" dirty="0"/>
          </a:p>
          <a:p>
            <a:r>
              <a:rPr lang="en-US" b="1" dirty="0">
                <a:ea typeface="+mn-lt"/>
                <a:cs typeface="+mn-lt"/>
              </a:rPr>
              <a:t>from  events</a:t>
            </a:r>
            <a:endParaRPr lang="en-US" b="1"/>
          </a:p>
          <a:p>
            <a:r>
              <a:rPr lang="en-US" b="1" dirty="0">
                <a:ea typeface="+mn-lt"/>
                <a:cs typeface="+mn-lt"/>
              </a:rPr>
              <a:t>WHERE </a:t>
            </a:r>
            <a:r>
              <a:rPr lang="en-US" b="1" dirty="0" err="1">
                <a:ea typeface="+mn-lt"/>
                <a:cs typeface="+mn-lt"/>
              </a:rPr>
              <a:t>event_type</a:t>
            </a:r>
            <a:r>
              <a:rPr lang="en-US" b="1" dirty="0">
                <a:ea typeface="+mn-lt"/>
                <a:cs typeface="+mn-lt"/>
              </a:rPr>
              <a:t> = 'engagement'</a:t>
            </a:r>
            <a:endParaRPr lang="en-US" b="1" dirty="0"/>
          </a:p>
          <a:p>
            <a:r>
              <a:rPr lang="en-US" b="1" dirty="0">
                <a:ea typeface="+mn-lt"/>
                <a:cs typeface="+mn-lt"/>
              </a:rPr>
              <a:t>group by 1</a:t>
            </a:r>
            <a:endParaRPr lang="en-US" b="1" dirty="0"/>
          </a:p>
        </p:txBody>
      </p:sp>
    </p:spTree>
    <p:extLst>
      <p:ext uri="{BB962C8B-B14F-4D97-AF65-F5344CB8AC3E}">
        <p14:creationId xmlns:p14="http://schemas.microsoft.com/office/powerpoint/2010/main" val="221621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DC15AD22-CC77-13D1-EB71-4D96BF85964F}"/>
              </a:ext>
            </a:extLst>
          </p:cNvPr>
          <p:cNvGraphicFramePr>
            <a:graphicFrameLocks noGrp="1"/>
          </p:cNvGraphicFramePr>
          <p:nvPr>
            <p:extLst>
              <p:ext uri="{D42A27DB-BD31-4B8C-83A1-F6EECF244321}">
                <p14:modId xmlns:p14="http://schemas.microsoft.com/office/powerpoint/2010/main" val="1077569714"/>
              </p:ext>
            </p:extLst>
          </p:nvPr>
        </p:nvGraphicFramePr>
        <p:xfrm>
          <a:off x="792480" y="947711"/>
          <a:ext cx="10607033" cy="4941728"/>
        </p:xfrm>
        <a:graphic>
          <a:graphicData uri="http://schemas.openxmlformats.org/drawingml/2006/table">
            <a:tbl>
              <a:tblPr firstRow="1" bandRow="1">
                <a:tableStyleId>{5C22544A-7EE6-4342-B048-85BDC9FD1C3A}</a:tableStyleId>
              </a:tblPr>
              <a:tblGrid>
                <a:gridCol w="165790">
                  <a:extLst>
                    <a:ext uri="{9D8B030D-6E8A-4147-A177-3AD203B41FA5}">
                      <a16:colId xmlns:a16="http://schemas.microsoft.com/office/drawing/2014/main" val="3944812809"/>
                    </a:ext>
                  </a:extLst>
                </a:gridCol>
                <a:gridCol w="2633869">
                  <a:extLst>
                    <a:ext uri="{9D8B030D-6E8A-4147-A177-3AD203B41FA5}">
                      <a16:colId xmlns:a16="http://schemas.microsoft.com/office/drawing/2014/main" val="305634307"/>
                    </a:ext>
                  </a:extLst>
                </a:gridCol>
                <a:gridCol w="1302759">
                  <a:extLst>
                    <a:ext uri="{9D8B030D-6E8A-4147-A177-3AD203B41FA5}">
                      <a16:colId xmlns:a16="http://schemas.microsoft.com/office/drawing/2014/main" val="3434557940"/>
                    </a:ext>
                  </a:extLst>
                </a:gridCol>
                <a:gridCol w="1116179">
                  <a:extLst>
                    <a:ext uri="{9D8B030D-6E8A-4147-A177-3AD203B41FA5}">
                      <a16:colId xmlns:a16="http://schemas.microsoft.com/office/drawing/2014/main" val="3105710252"/>
                    </a:ext>
                  </a:extLst>
                </a:gridCol>
                <a:gridCol w="1321276">
                  <a:extLst>
                    <a:ext uri="{9D8B030D-6E8A-4147-A177-3AD203B41FA5}">
                      <a16:colId xmlns:a16="http://schemas.microsoft.com/office/drawing/2014/main" val="1080963086"/>
                    </a:ext>
                  </a:extLst>
                </a:gridCol>
                <a:gridCol w="1016790">
                  <a:extLst>
                    <a:ext uri="{9D8B030D-6E8A-4147-A177-3AD203B41FA5}">
                      <a16:colId xmlns:a16="http://schemas.microsoft.com/office/drawing/2014/main" val="3667234782"/>
                    </a:ext>
                  </a:extLst>
                </a:gridCol>
                <a:gridCol w="1016790">
                  <a:extLst>
                    <a:ext uri="{9D8B030D-6E8A-4147-A177-3AD203B41FA5}">
                      <a16:colId xmlns:a16="http://schemas.microsoft.com/office/drawing/2014/main" val="432815440"/>
                    </a:ext>
                  </a:extLst>
                </a:gridCol>
                <a:gridCol w="1016790">
                  <a:extLst>
                    <a:ext uri="{9D8B030D-6E8A-4147-A177-3AD203B41FA5}">
                      <a16:colId xmlns:a16="http://schemas.microsoft.com/office/drawing/2014/main" val="3490750481"/>
                    </a:ext>
                  </a:extLst>
                </a:gridCol>
                <a:gridCol w="1016790">
                  <a:extLst>
                    <a:ext uri="{9D8B030D-6E8A-4147-A177-3AD203B41FA5}">
                      <a16:colId xmlns:a16="http://schemas.microsoft.com/office/drawing/2014/main" val="2821462568"/>
                    </a:ext>
                  </a:extLst>
                </a:gridCol>
              </a:tblGrid>
              <a:tr h="308858">
                <a:tc>
                  <a:txBody>
                    <a:bodyPr/>
                    <a:lstStyle/>
                    <a:p>
                      <a:pPr algn="ctr"/>
                      <a:endParaRPr lang="en-US" sz="1400" dirty="0"/>
                    </a:p>
                  </a:txBody>
                  <a:tcPr marL="70195" marR="70195" marT="35097" marB="35097" anchor="ctr"/>
                </a:tc>
                <a:tc>
                  <a:txBody>
                    <a:bodyPr/>
                    <a:lstStyle/>
                    <a:p>
                      <a:r>
                        <a:rPr lang="en-US" sz="1400" dirty="0"/>
                        <a:t>acer aspire desktop</a:t>
                      </a:r>
                    </a:p>
                  </a:txBody>
                  <a:tcPr marL="70195" marR="70195" marT="35097" marB="35097" anchor="ctr"/>
                </a:tc>
                <a:tc>
                  <a:txBody>
                    <a:bodyPr/>
                    <a:lstStyle/>
                    <a:p>
                      <a:r>
                        <a:rPr lang="en-US" sz="1400" dirty="0"/>
                        <a:t>Monday</a:t>
                      </a:r>
                    </a:p>
                  </a:txBody>
                  <a:tcPr marL="70195" marR="70195" marT="35097" marB="35097" anchor="ctr"/>
                </a:tc>
                <a:tc>
                  <a:txBody>
                    <a:bodyPr/>
                    <a:lstStyle/>
                    <a:p>
                      <a:r>
                        <a:rPr lang="en-US" sz="1400" dirty="0"/>
                        <a:t>Tuesday</a:t>
                      </a:r>
                    </a:p>
                  </a:txBody>
                  <a:tcPr marL="70195" marR="70195" marT="35097" marB="35097" anchor="ctr"/>
                </a:tc>
                <a:tc>
                  <a:txBody>
                    <a:bodyPr/>
                    <a:lstStyle/>
                    <a:p>
                      <a:r>
                        <a:rPr lang="en-US" sz="1400" dirty="0"/>
                        <a:t>Wednesday</a:t>
                      </a:r>
                    </a:p>
                  </a:txBody>
                  <a:tcPr marL="70195" marR="70195" marT="35097" marB="35097" anchor="ctr"/>
                </a:tc>
                <a:tc>
                  <a:txBody>
                    <a:bodyPr/>
                    <a:lstStyle/>
                    <a:p>
                      <a:r>
                        <a:rPr lang="en-US" sz="1400" dirty="0"/>
                        <a:t>Thursday</a:t>
                      </a:r>
                    </a:p>
                  </a:txBody>
                  <a:tcPr marL="70195" marR="70195" marT="35097" marB="35097" anchor="ctr"/>
                </a:tc>
                <a:tc>
                  <a:txBody>
                    <a:bodyPr/>
                    <a:lstStyle/>
                    <a:p>
                      <a:r>
                        <a:rPr lang="en-US" sz="1400" dirty="0"/>
                        <a:t>Friday</a:t>
                      </a:r>
                    </a:p>
                  </a:txBody>
                  <a:tcPr marL="70195" marR="70195" marT="35097" marB="35097" anchor="ctr"/>
                </a:tc>
                <a:tc>
                  <a:txBody>
                    <a:bodyPr/>
                    <a:lstStyle/>
                    <a:p>
                      <a:r>
                        <a:rPr lang="en-US" sz="1400" dirty="0"/>
                        <a:t>Saturday</a:t>
                      </a:r>
                    </a:p>
                  </a:txBody>
                  <a:tcPr marL="70195" marR="70195" marT="35097" marB="35097" anchor="ctr"/>
                </a:tc>
                <a:tc>
                  <a:txBody>
                    <a:bodyPr/>
                    <a:lstStyle/>
                    <a:p>
                      <a:r>
                        <a:rPr lang="en-US" sz="1400" dirty="0"/>
                        <a:t>Sunday</a:t>
                      </a:r>
                    </a:p>
                  </a:txBody>
                  <a:tcPr marL="70195" marR="70195" marT="35097" marB="35097" anchor="ctr"/>
                </a:tc>
                <a:extLst>
                  <a:ext uri="{0D108BD9-81ED-4DB2-BD59-A6C34878D82A}">
                    <a16:rowId xmlns:a16="http://schemas.microsoft.com/office/drawing/2014/main" val="2810591950"/>
                  </a:ext>
                </a:extLst>
              </a:tr>
              <a:tr h="308858">
                <a:tc>
                  <a:txBody>
                    <a:bodyPr/>
                    <a:lstStyle/>
                    <a:p>
                      <a:pPr lvl="0" algn="ctr">
                        <a:buNone/>
                      </a:pPr>
                      <a:endParaRPr lang="en-US" sz="1400" dirty="0"/>
                    </a:p>
                  </a:txBody>
                  <a:tcPr marL="70195" marR="70195" marT="35097" marB="35097" anchor="ctr"/>
                </a:tc>
                <a:tc>
                  <a:txBody>
                    <a:bodyPr/>
                    <a:lstStyle/>
                    <a:p>
                      <a:pPr lvl="0">
                        <a:buNone/>
                      </a:pPr>
                      <a:r>
                        <a:rPr lang="en-US" sz="1400" dirty="0"/>
                        <a:t>Acer aspire desktop</a:t>
                      </a:r>
                    </a:p>
                  </a:txBody>
                  <a:tcPr marL="70195" marR="70195" marT="35097" marB="35097" anchor="ctr"/>
                </a:tc>
                <a:tc>
                  <a:txBody>
                    <a:bodyPr/>
                    <a:lstStyle/>
                    <a:p>
                      <a:pPr lvl="0">
                        <a:buNone/>
                      </a:pPr>
                      <a:r>
                        <a:rPr lang="en-US" sz="1400" dirty="0"/>
                        <a:t>5</a:t>
                      </a:r>
                    </a:p>
                  </a:txBody>
                  <a:tcPr marL="70195" marR="70195" marT="35097" marB="35097" anchor="ctr"/>
                </a:tc>
                <a:tc>
                  <a:txBody>
                    <a:bodyPr/>
                    <a:lstStyle/>
                    <a:p>
                      <a:pPr lvl="0">
                        <a:buNone/>
                      </a:pPr>
                      <a:r>
                        <a:rPr lang="en-US" sz="1400" dirty="0"/>
                        <a:t>1</a:t>
                      </a:r>
                    </a:p>
                  </a:txBody>
                  <a:tcPr marL="70195" marR="70195" marT="35097" marB="35097" anchor="ctr"/>
                </a:tc>
                <a:tc>
                  <a:txBody>
                    <a:bodyPr/>
                    <a:lstStyle/>
                    <a:p>
                      <a:pPr lvl="0">
                        <a:buNone/>
                      </a:pPr>
                      <a:r>
                        <a:rPr lang="en-US" sz="1400" dirty="0"/>
                        <a:t>5</a:t>
                      </a:r>
                    </a:p>
                  </a:txBody>
                  <a:tcPr marL="70195" marR="70195" marT="35097" marB="35097" anchor="ctr"/>
                </a:tc>
                <a:tc>
                  <a:txBody>
                    <a:bodyPr/>
                    <a:lstStyle/>
                    <a:p>
                      <a:pPr lvl="0">
                        <a:buNone/>
                      </a:pPr>
                      <a:r>
                        <a:rPr lang="en-US" sz="1400" dirty="0"/>
                        <a:t>3</a:t>
                      </a:r>
                    </a:p>
                  </a:txBody>
                  <a:tcPr marL="70195" marR="70195" marT="35097" marB="35097" anchor="ctr"/>
                </a:tc>
                <a:tc>
                  <a:txBody>
                    <a:bodyPr/>
                    <a:lstStyle/>
                    <a:p>
                      <a:pPr lvl="0">
                        <a:buNone/>
                      </a:pPr>
                      <a:r>
                        <a:rPr lang="en-US" sz="1400" dirty="0"/>
                        <a:t>9</a:t>
                      </a:r>
                    </a:p>
                  </a:txBody>
                  <a:tcPr marL="70195" marR="70195" marT="35097" marB="35097" anchor="ctr"/>
                </a:tc>
                <a:tc>
                  <a:txBody>
                    <a:bodyPr/>
                    <a:lstStyle/>
                    <a:p>
                      <a:pPr lvl="0">
                        <a:buNone/>
                      </a:pPr>
                      <a:r>
                        <a:rPr lang="en-US" sz="1400" dirty="0"/>
                        <a:t>1</a:t>
                      </a:r>
                    </a:p>
                  </a:txBody>
                  <a:tcPr marL="70195" marR="70195" marT="35097" marB="35097" anchor="ctr"/>
                </a:tc>
                <a:tc>
                  <a:txBody>
                    <a:bodyPr/>
                    <a:lstStyle/>
                    <a:p>
                      <a:pPr lvl="0">
                        <a:buNone/>
                      </a:pPr>
                      <a:r>
                        <a:rPr lang="en-US" sz="1400" dirty="0"/>
                        <a:t>0</a:t>
                      </a:r>
                    </a:p>
                  </a:txBody>
                  <a:tcPr marL="70195" marR="70195" marT="35097" marB="35097" anchor="ctr"/>
                </a:tc>
                <a:extLst>
                  <a:ext uri="{0D108BD9-81ED-4DB2-BD59-A6C34878D82A}">
                    <a16:rowId xmlns:a16="http://schemas.microsoft.com/office/drawing/2014/main" val="1835308832"/>
                  </a:ext>
                </a:extLst>
              </a:tr>
              <a:tr h="308858">
                <a:tc>
                  <a:txBody>
                    <a:bodyPr/>
                    <a:lstStyle/>
                    <a:p>
                      <a:pPr algn="ctr"/>
                      <a:endParaRPr lang="en-US" sz="1400" dirty="0"/>
                    </a:p>
                  </a:txBody>
                  <a:tcPr marL="70195" marR="70195" marT="35097" marB="35097" anchor="ctr"/>
                </a:tc>
                <a:tc>
                  <a:txBody>
                    <a:bodyPr/>
                    <a:lstStyle/>
                    <a:p>
                      <a:r>
                        <a:rPr lang="en-US" sz="1400" dirty="0"/>
                        <a:t>acer aspire notebook</a:t>
                      </a:r>
                    </a:p>
                  </a:txBody>
                  <a:tcPr marL="70195" marR="70195" marT="35097" marB="35097" anchor="ctr"/>
                </a:tc>
                <a:tc>
                  <a:txBody>
                    <a:bodyPr/>
                    <a:lstStyle/>
                    <a:p>
                      <a:r>
                        <a:rPr lang="en-US" sz="1400" dirty="0"/>
                        <a:t>4</a:t>
                      </a:r>
                    </a:p>
                  </a:txBody>
                  <a:tcPr marL="70195" marR="70195" marT="35097" marB="35097" anchor="ctr"/>
                </a:tc>
                <a:tc>
                  <a:txBody>
                    <a:bodyPr/>
                    <a:lstStyle/>
                    <a:p>
                      <a:r>
                        <a:rPr lang="en-US" sz="1400" dirty="0"/>
                        <a:t>9</a:t>
                      </a:r>
                    </a:p>
                  </a:txBody>
                  <a:tcPr marL="70195" marR="70195" marT="35097" marB="35097" anchor="ctr"/>
                </a:tc>
                <a:tc>
                  <a:txBody>
                    <a:bodyPr/>
                    <a:lstStyle/>
                    <a:p>
                      <a:r>
                        <a:rPr lang="en-US" sz="1400" dirty="0"/>
                        <a:t>12</a:t>
                      </a:r>
                    </a:p>
                  </a:txBody>
                  <a:tcPr marL="70195" marR="70195" marT="35097" marB="35097" anchor="ctr"/>
                </a:tc>
                <a:tc>
                  <a:txBody>
                    <a:bodyPr/>
                    <a:lstStyle/>
                    <a:p>
                      <a:r>
                        <a:rPr lang="en-US" sz="1400" dirty="0"/>
                        <a:t>8</a:t>
                      </a:r>
                    </a:p>
                  </a:txBody>
                  <a:tcPr marL="70195" marR="70195" marT="35097" marB="35097" anchor="ctr"/>
                </a:tc>
                <a:tc>
                  <a:txBody>
                    <a:bodyPr/>
                    <a:lstStyle/>
                    <a:p>
                      <a:r>
                        <a:rPr lang="en-US" sz="1400" dirty="0"/>
                        <a:t>6</a:t>
                      </a:r>
                    </a:p>
                  </a:txBody>
                  <a:tcPr marL="70195" marR="70195" marT="35097" marB="35097" anchor="ctr"/>
                </a:tc>
                <a:tc>
                  <a:txBody>
                    <a:bodyPr/>
                    <a:lstStyle/>
                    <a:p>
                      <a:r>
                        <a:rPr lang="en-US" sz="1400" dirty="0"/>
                        <a:t>2</a:t>
                      </a:r>
                    </a:p>
                  </a:txBody>
                  <a:tcPr marL="70195" marR="70195" marT="35097" marB="35097" anchor="ctr"/>
                </a:tc>
                <a:tc>
                  <a:txBody>
                    <a:bodyPr/>
                    <a:lstStyle/>
                    <a:p>
                      <a:r>
                        <a:rPr lang="en-US" sz="1400" dirty="0"/>
                        <a:t>1</a:t>
                      </a:r>
                    </a:p>
                  </a:txBody>
                  <a:tcPr marL="70195" marR="70195" marT="35097" marB="35097" anchor="ctr"/>
                </a:tc>
                <a:extLst>
                  <a:ext uri="{0D108BD9-81ED-4DB2-BD59-A6C34878D82A}">
                    <a16:rowId xmlns:a16="http://schemas.microsoft.com/office/drawing/2014/main" val="3690174898"/>
                  </a:ext>
                </a:extLst>
              </a:tr>
              <a:tr h="308858">
                <a:tc>
                  <a:txBody>
                    <a:bodyPr/>
                    <a:lstStyle/>
                    <a:p>
                      <a:pPr algn="ctr"/>
                      <a:endParaRPr lang="en-US" sz="1400" dirty="0"/>
                    </a:p>
                  </a:txBody>
                  <a:tcPr marL="70195" marR="70195" marT="35097" marB="35097" anchor="ctr"/>
                </a:tc>
                <a:tc>
                  <a:txBody>
                    <a:bodyPr/>
                    <a:lstStyle/>
                    <a:p>
                      <a:r>
                        <a:rPr lang="en-US" sz="1400" dirty="0"/>
                        <a:t>amazon fire phone</a:t>
                      </a:r>
                    </a:p>
                  </a:txBody>
                  <a:tcPr marL="70195" marR="70195" marT="35097" marB="35097" anchor="ctr"/>
                </a:tc>
                <a:tc>
                  <a:txBody>
                    <a:bodyPr/>
                    <a:lstStyle/>
                    <a:p>
                      <a:r>
                        <a:rPr lang="en-US" sz="1400" dirty="0"/>
                        <a:t>3</a:t>
                      </a:r>
                    </a:p>
                  </a:txBody>
                  <a:tcPr marL="70195" marR="70195" marT="35097" marB="35097" anchor="ctr"/>
                </a:tc>
                <a:tc>
                  <a:txBody>
                    <a:bodyPr/>
                    <a:lstStyle/>
                    <a:p>
                      <a:r>
                        <a:rPr lang="en-US" sz="1400" dirty="0"/>
                        <a:t>1</a:t>
                      </a:r>
                    </a:p>
                  </a:txBody>
                  <a:tcPr marL="70195" marR="70195" marT="35097" marB="35097" anchor="ctr"/>
                </a:tc>
                <a:tc>
                  <a:txBody>
                    <a:bodyPr/>
                    <a:lstStyle/>
                    <a:p>
                      <a:r>
                        <a:rPr lang="en-US" sz="1400" dirty="0"/>
                        <a:t>3</a:t>
                      </a:r>
                    </a:p>
                  </a:txBody>
                  <a:tcPr marL="70195" marR="70195" marT="35097" marB="35097" anchor="ctr"/>
                </a:tc>
                <a:tc>
                  <a:txBody>
                    <a:bodyPr/>
                    <a:lstStyle/>
                    <a:p>
                      <a:r>
                        <a:rPr lang="en-US" sz="1400" dirty="0"/>
                        <a:t>2</a:t>
                      </a:r>
                    </a:p>
                  </a:txBody>
                  <a:tcPr marL="70195" marR="70195" marT="35097" marB="35097" anchor="ctr"/>
                </a:tc>
                <a:tc>
                  <a:txBody>
                    <a:bodyPr/>
                    <a:lstStyle/>
                    <a:p>
                      <a:r>
                        <a:rPr lang="en-US" sz="1400" dirty="0"/>
                        <a:t>4</a:t>
                      </a:r>
                    </a:p>
                  </a:txBody>
                  <a:tcPr marL="70195" marR="70195" marT="35097" marB="35097" anchor="ctr"/>
                </a:tc>
                <a:tc>
                  <a:txBody>
                    <a:bodyPr/>
                    <a:lstStyle/>
                    <a:p>
                      <a:r>
                        <a:rPr lang="en-US" sz="1400" dirty="0"/>
                        <a:t>1</a:t>
                      </a:r>
                    </a:p>
                  </a:txBody>
                  <a:tcPr marL="70195" marR="70195" marT="35097" marB="35097" anchor="ctr"/>
                </a:tc>
                <a:tc>
                  <a:txBody>
                    <a:bodyPr/>
                    <a:lstStyle/>
                    <a:p>
                      <a:r>
                        <a:rPr lang="en-US" sz="1400" dirty="0"/>
                        <a:t>0</a:t>
                      </a:r>
                    </a:p>
                  </a:txBody>
                  <a:tcPr marL="70195" marR="70195" marT="35097" marB="35097" anchor="ctr"/>
                </a:tc>
                <a:extLst>
                  <a:ext uri="{0D108BD9-81ED-4DB2-BD59-A6C34878D82A}">
                    <a16:rowId xmlns:a16="http://schemas.microsoft.com/office/drawing/2014/main" val="1672647372"/>
                  </a:ext>
                </a:extLst>
              </a:tr>
              <a:tr h="308858">
                <a:tc>
                  <a:txBody>
                    <a:bodyPr/>
                    <a:lstStyle/>
                    <a:p>
                      <a:pPr algn="ctr"/>
                      <a:endParaRPr lang="en-US" sz="1400" dirty="0"/>
                    </a:p>
                  </a:txBody>
                  <a:tcPr marL="70195" marR="70195" marT="35097" marB="35097" anchor="ctr"/>
                </a:tc>
                <a:tc>
                  <a:txBody>
                    <a:bodyPr/>
                    <a:lstStyle/>
                    <a:p>
                      <a:r>
                        <a:rPr lang="en-US" sz="1400" dirty="0" err="1"/>
                        <a:t>asus</a:t>
                      </a:r>
                      <a:r>
                        <a:rPr lang="en-US" sz="1400" dirty="0"/>
                        <a:t> </a:t>
                      </a:r>
                      <a:r>
                        <a:rPr lang="en-US" sz="1400" dirty="0" err="1"/>
                        <a:t>chromebook</a:t>
                      </a:r>
                    </a:p>
                  </a:txBody>
                  <a:tcPr marL="70195" marR="70195" marT="35097" marB="35097" anchor="ctr"/>
                </a:tc>
                <a:tc>
                  <a:txBody>
                    <a:bodyPr/>
                    <a:lstStyle/>
                    <a:p>
                      <a:r>
                        <a:rPr lang="en-US" sz="1400" dirty="0"/>
                        <a:t>6</a:t>
                      </a:r>
                    </a:p>
                  </a:txBody>
                  <a:tcPr marL="70195" marR="70195" marT="35097" marB="35097" anchor="ctr"/>
                </a:tc>
                <a:tc>
                  <a:txBody>
                    <a:bodyPr/>
                    <a:lstStyle/>
                    <a:p>
                      <a:r>
                        <a:rPr lang="en-US" sz="1400" dirty="0"/>
                        <a:t>10</a:t>
                      </a:r>
                    </a:p>
                  </a:txBody>
                  <a:tcPr marL="70195" marR="70195" marT="35097" marB="35097" anchor="ctr"/>
                </a:tc>
                <a:tc>
                  <a:txBody>
                    <a:bodyPr/>
                    <a:lstStyle/>
                    <a:p>
                      <a:r>
                        <a:rPr lang="en-US" sz="1400" dirty="0"/>
                        <a:t>16</a:t>
                      </a:r>
                    </a:p>
                  </a:txBody>
                  <a:tcPr marL="70195" marR="70195" marT="35097" marB="35097" anchor="ctr"/>
                </a:tc>
                <a:tc>
                  <a:txBody>
                    <a:bodyPr/>
                    <a:lstStyle/>
                    <a:p>
                      <a:r>
                        <a:rPr lang="en-US" sz="1400" dirty="0"/>
                        <a:t>8</a:t>
                      </a:r>
                    </a:p>
                  </a:txBody>
                  <a:tcPr marL="70195" marR="70195" marT="35097" marB="35097" anchor="ctr"/>
                </a:tc>
                <a:tc>
                  <a:txBody>
                    <a:bodyPr/>
                    <a:lstStyle/>
                    <a:p>
                      <a:r>
                        <a:rPr lang="en-US" sz="1400" dirty="0"/>
                        <a:t>8</a:t>
                      </a:r>
                    </a:p>
                  </a:txBody>
                  <a:tcPr marL="70195" marR="70195" marT="35097" marB="35097" anchor="ctr"/>
                </a:tc>
                <a:tc>
                  <a:txBody>
                    <a:bodyPr/>
                    <a:lstStyle/>
                    <a:p>
                      <a:r>
                        <a:rPr lang="en-US" sz="1400" dirty="0"/>
                        <a:t>2</a:t>
                      </a:r>
                    </a:p>
                  </a:txBody>
                  <a:tcPr marL="70195" marR="70195" marT="35097" marB="35097" anchor="ctr"/>
                </a:tc>
                <a:tc>
                  <a:txBody>
                    <a:bodyPr/>
                    <a:lstStyle/>
                    <a:p>
                      <a:r>
                        <a:rPr lang="en-US" sz="1400" dirty="0"/>
                        <a:t>2</a:t>
                      </a:r>
                    </a:p>
                  </a:txBody>
                  <a:tcPr marL="70195" marR="70195" marT="35097" marB="35097" anchor="ctr"/>
                </a:tc>
                <a:extLst>
                  <a:ext uri="{0D108BD9-81ED-4DB2-BD59-A6C34878D82A}">
                    <a16:rowId xmlns:a16="http://schemas.microsoft.com/office/drawing/2014/main" val="781496455"/>
                  </a:ext>
                </a:extLst>
              </a:tr>
              <a:tr h="308858">
                <a:tc>
                  <a:txBody>
                    <a:bodyPr/>
                    <a:lstStyle/>
                    <a:p>
                      <a:pPr algn="ctr"/>
                      <a:endParaRPr lang="en-US" sz="1400" dirty="0"/>
                    </a:p>
                  </a:txBody>
                  <a:tcPr marL="70195" marR="70195" marT="35097" marB="35097" anchor="ctr"/>
                </a:tc>
                <a:tc>
                  <a:txBody>
                    <a:bodyPr/>
                    <a:lstStyle/>
                    <a:p>
                      <a:r>
                        <a:rPr lang="en-US" sz="1400" dirty="0"/>
                        <a:t>dell </a:t>
                      </a:r>
                      <a:r>
                        <a:rPr lang="en-US" sz="1400" dirty="0" err="1"/>
                        <a:t>inspiron</a:t>
                      </a:r>
                      <a:r>
                        <a:rPr lang="en-US" sz="1400" dirty="0"/>
                        <a:t> desktop</a:t>
                      </a:r>
                    </a:p>
                  </a:txBody>
                  <a:tcPr marL="70195" marR="70195" marT="35097" marB="35097" anchor="ctr"/>
                </a:tc>
                <a:tc>
                  <a:txBody>
                    <a:bodyPr/>
                    <a:lstStyle/>
                    <a:p>
                      <a:r>
                        <a:rPr lang="en-US" sz="1400" dirty="0"/>
                        <a:t>8</a:t>
                      </a:r>
                    </a:p>
                  </a:txBody>
                  <a:tcPr marL="70195" marR="70195" marT="35097" marB="35097" anchor="ctr"/>
                </a:tc>
                <a:tc>
                  <a:txBody>
                    <a:bodyPr/>
                    <a:lstStyle/>
                    <a:p>
                      <a:r>
                        <a:rPr lang="en-US" sz="1400" dirty="0"/>
                        <a:t>6</a:t>
                      </a:r>
                    </a:p>
                  </a:txBody>
                  <a:tcPr marL="70195" marR="70195" marT="35097" marB="35097" anchor="ctr"/>
                </a:tc>
                <a:tc>
                  <a:txBody>
                    <a:bodyPr/>
                    <a:lstStyle/>
                    <a:p>
                      <a:r>
                        <a:rPr lang="en-US" sz="1400" dirty="0"/>
                        <a:t>9</a:t>
                      </a:r>
                    </a:p>
                  </a:txBody>
                  <a:tcPr marL="70195" marR="70195" marT="35097" marB="35097" anchor="ctr"/>
                </a:tc>
                <a:tc>
                  <a:txBody>
                    <a:bodyPr/>
                    <a:lstStyle/>
                    <a:p>
                      <a:r>
                        <a:rPr lang="en-US" sz="1400" dirty="0"/>
                        <a:t>5</a:t>
                      </a:r>
                    </a:p>
                  </a:txBody>
                  <a:tcPr marL="70195" marR="70195" marT="35097" marB="35097" anchor="ctr"/>
                </a:tc>
                <a:tc>
                  <a:txBody>
                    <a:bodyPr/>
                    <a:lstStyle/>
                    <a:p>
                      <a:r>
                        <a:rPr lang="en-US" sz="1400" dirty="0"/>
                        <a:t>14</a:t>
                      </a:r>
                    </a:p>
                  </a:txBody>
                  <a:tcPr marL="70195" marR="70195" marT="35097" marB="35097" anchor="ctr"/>
                </a:tc>
                <a:tc>
                  <a:txBody>
                    <a:bodyPr/>
                    <a:lstStyle/>
                    <a:p>
                      <a:r>
                        <a:rPr lang="en-US" sz="1400" dirty="0"/>
                        <a:t>2</a:t>
                      </a:r>
                    </a:p>
                  </a:txBody>
                  <a:tcPr marL="70195" marR="70195" marT="35097" marB="35097" anchor="ctr"/>
                </a:tc>
                <a:tc>
                  <a:txBody>
                    <a:bodyPr/>
                    <a:lstStyle/>
                    <a:p>
                      <a:r>
                        <a:rPr lang="en-US" sz="1400" dirty="0"/>
                        <a:t>5</a:t>
                      </a:r>
                    </a:p>
                  </a:txBody>
                  <a:tcPr marL="70195" marR="70195" marT="35097" marB="35097" anchor="ctr"/>
                </a:tc>
                <a:extLst>
                  <a:ext uri="{0D108BD9-81ED-4DB2-BD59-A6C34878D82A}">
                    <a16:rowId xmlns:a16="http://schemas.microsoft.com/office/drawing/2014/main" val="1820236333"/>
                  </a:ext>
                </a:extLst>
              </a:tr>
              <a:tr h="308858">
                <a:tc>
                  <a:txBody>
                    <a:bodyPr/>
                    <a:lstStyle/>
                    <a:p>
                      <a:pPr algn="ctr"/>
                      <a:endParaRPr lang="en-US" sz="1400" dirty="0"/>
                    </a:p>
                  </a:txBody>
                  <a:tcPr marL="70195" marR="70195" marT="35097" marB="35097" anchor="ctr"/>
                </a:tc>
                <a:tc>
                  <a:txBody>
                    <a:bodyPr/>
                    <a:lstStyle/>
                    <a:p>
                      <a:r>
                        <a:rPr lang="en-US" sz="1400" dirty="0"/>
                        <a:t>dell </a:t>
                      </a:r>
                      <a:r>
                        <a:rPr lang="en-US" sz="1400" dirty="0" err="1"/>
                        <a:t>inspiron</a:t>
                      </a:r>
                      <a:r>
                        <a:rPr lang="en-US" sz="1400" dirty="0"/>
                        <a:t> notebook</a:t>
                      </a:r>
                    </a:p>
                  </a:txBody>
                  <a:tcPr marL="70195" marR="70195" marT="35097" marB="35097" anchor="ctr"/>
                </a:tc>
                <a:tc>
                  <a:txBody>
                    <a:bodyPr/>
                    <a:lstStyle/>
                    <a:p>
                      <a:r>
                        <a:rPr lang="en-US" sz="1400" dirty="0"/>
                        <a:t>11</a:t>
                      </a:r>
                    </a:p>
                  </a:txBody>
                  <a:tcPr marL="70195" marR="70195" marT="35097" marB="35097" anchor="ctr"/>
                </a:tc>
                <a:tc>
                  <a:txBody>
                    <a:bodyPr/>
                    <a:lstStyle/>
                    <a:p>
                      <a:r>
                        <a:rPr lang="en-US" sz="1400" dirty="0"/>
                        <a:t>14</a:t>
                      </a:r>
                    </a:p>
                  </a:txBody>
                  <a:tcPr marL="70195" marR="70195" marT="35097" marB="35097" anchor="ctr"/>
                </a:tc>
                <a:tc>
                  <a:txBody>
                    <a:bodyPr/>
                    <a:lstStyle/>
                    <a:p>
                      <a:r>
                        <a:rPr lang="en-US" sz="1400" dirty="0"/>
                        <a:t>17</a:t>
                      </a:r>
                    </a:p>
                  </a:txBody>
                  <a:tcPr marL="70195" marR="70195" marT="35097" marB="35097" anchor="ctr"/>
                </a:tc>
                <a:tc>
                  <a:txBody>
                    <a:bodyPr/>
                    <a:lstStyle/>
                    <a:p>
                      <a:r>
                        <a:rPr lang="en-US" sz="1400" dirty="0"/>
                        <a:t>15</a:t>
                      </a:r>
                    </a:p>
                  </a:txBody>
                  <a:tcPr marL="70195" marR="70195" marT="35097" marB="35097" anchor="ctr"/>
                </a:tc>
                <a:tc>
                  <a:txBody>
                    <a:bodyPr/>
                    <a:lstStyle/>
                    <a:p>
                      <a:r>
                        <a:rPr lang="en-US" sz="1400" dirty="0"/>
                        <a:t>18</a:t>
                      </a:r>
                    </a:p>
                  </a:txBody>
                  <a:tcPr marL="70195" marR="70195" marT="35097" marB="35097" anchor="ctr"/>
                </a:tc>
                <a:tc>
                  <a:txBody>
                    <a:bodyPr/>
                    <a:lstStyle/>
                    <a:p>
                      <a:r>
                        <a:rPr lang="en-US" sz="1400" dirty="0"/>
                        <a:t>2</a:t>
                      </a:r>
                    </a:p>
                  </a:txBody>
                  <a:tcPr marL="70195" marR="70195" marT="35097" marB="35097" anchor="ctr"/>
                </a:tc>
                <a:tc>
                  <a:txBody>
                    <a:bodyPr/>
                    <a:lstStyle/>
                    <a:p>
                      <a:r>
                        <a:rPr lang="en-US" sz="1400" dirty="0"/>
                        <a:t>5</a:t>
                      </a:r>
                    </a:p>
                  </a:txBody>
                  <a:tcPr marL="70195" marR="70195" marT="35097" marB="35097" anchor="ctr"/>
                </a:tc>
                <a:extLst>
                  <a:ext uri="{0D108BD9-81ED-4DB2-BD59-A6C34878D82A}">
                    <a16:rowId xmlns:a16="http://schemas.microsoft.com/office/drawing/2014/main" val="2638681520"/>
                  </a:ext>
                </a:extLst>
              </a:tr>
              <a:tr h="308858">
                <a:tc>
                  <a:txBody>
                    <a:bodyPr/>
                    <a:lstStyle/>
                    <a:p>
                      <a:pPr algn="ctr"/>
                      <a:endParaRPr lang="en-US" sz="1400" dirty="0"/>
                    </a:p>
                  </a:txBody>
                  <a:tcPr marL="70195" marR="70195" marT="35097" marB="35097" anchor="ctr"/>
                </a:tc>
                <a:tc>
                  <a:txBody>
                    <a:bodyPr/>
                    <a:lstStyle/>
                    <a:p>
                      <a:r>
                        <a:rPr lang="en-US" sz="1400" dirty="0"/>
                        <a:t>hp pavilion desktop</a:t>
                      </a:r>
                    </a:p>
                  </a:txBody>
                  <a:tcPr marL="70195" marR="70195" marT="35097" marB="35097" anchor="ctr"/>
                </a:tc>
                <a:tc>
                  <a:txBody>
                    <a:bodyPr/>
                    <a:lstStyle/>
                    <a:p>
                      <a:r>
                        <a:rPr lang="en-US" sz="1400" dirty="0"/>
                        <a:t>8</a:t>
                      </a:r>
                    </a:p>
                  </a:txBody>
                  <a:tcPr marL="70195" marR="70195" marT="35097" marB="35097" anchor="ctr"/>
                </a:tc>
                <a:tc>
                  <a:txBody>
                    <a:bodyPr/>
                    <a:lstStyle/>
                    <a:p>
                      <a:r>
                        <a:rPr lang="en-US" sz="1400" dirty="0"/>
                        <a:t>13</a:t>
                      </a:r>
                    </a:p>
                  </a:txBody>
                  <a:tcPr marL="70195" marR="70195" marT="35097" marB="35097" anchor="ctr"/>
                </a:tc>
                <a:tc>
                  <a:txBody>
                    <a:bodyPr/>
                    <a:lstStyle/>
                    <a:p>
                      <a:r>
                        <a:rPr lang="en-US" sz="1400" dirty="0"/>
                        <a:t>4</a:t>
                      </a:r>
                    </a:p>
                  </a:txBody>
                  <a:tcPr marL="70195" marR="70195" marT="35097" marB="35097" anchor="ctr"/>
                </a:tc>
                <a:tc>
                  <a:txBody>
                    <a:bodyPr/>
                    <a:lstStyle/>
                    <a:p>
                      <a:r>
                        <a:rPr lang="en-US" sz="1400" dirty="0"/>
                        <a:t>10</a:t>
                      </a:r>
                    </a:p>
                  </a:txBody>
                  <a:tcPr marL="70195" marR="70195" marT="35097" marB="35097" anchor="ctr"/>
                </a:tc>
                <a:tc>
                  <a:txBody>
                    <a:bodyPr/>
                    <a:lstStyle/>
                    <a:p>
                      <a:r>
                        <a:rPr lang="en-US" sz="1400" dirty="0"/>
                        <a:t>9</a:t>
                      </a:r>
                    </a:p>
                  </a:txBody>
                  <a:tcPr marL="70195" marR="70195" marT="35097" marB="35097" anchor="ctr"/>
                </a:tc>
                <a:tc>
                  <a:txBody>
                    <a:bodyPr/>
                    <a:lstStyle/>
                    <a:p>
                      <a:r>
                        <a:rPr lang="en-US" sz="1400" dirty="0"/>
                        <a:t>1</a:t>
                      </a:r>
                    </a:p>
                  </a:txBody>
                  <a:tcPr marL="70195" marR="70195" marT="35097" marB="35097" anchor="ctr"/>
                </a:tc>
                <a:tc>
                  <a:txBody>
                    <a:bodyPr/>
                    <a:lstStyle/>
                    <a:p>
                      <a:r>
                        <a:rPr lang="en-US" sz="1400" dirty="0"/>
                        <a:t>1</a:t>
                      </a:r>
                    </a:p>
                  </a:txBody>
                  <a:tcPr marL="70195" marR="70195" marT="35097" marB="35097" anchor="ctr"/>
                </a:tc>
                <a:extLst>
                  <a:ext uri="{0D108BD9-81ED-4DB2-BD59-A6C34878D82A}">
                    <a16:rowId xmlns:a16="http://schemas.microsoft.com/office/drawing/2014/main" val="916822998"/>
                  </a:ext>
                </a:extLst>
              </a:tr>
              <a:tr h="308858">
                <a:tc>
                  <a:txBody>
                    <a:bodyPr/>
                    <a:lstStyle/>
                    <a:p>
                      <a:pPr algn="ctr"/>
                      <a:endParaRPr lang="en-US" sz="1400" dirty="0"/>
                    </a:p>
                  </a:txBody>
                  <a:tcPr marL="70195" marR="70195" marT="35097" marB="35097" anchor="ctr"/>
                </a:tc>
                <a:tc>
                  <a:txBody>
                    <a:bodyPr/>
                    <a:lstStyle/>
                    <a:p>
                      <a:r>
                        <a:rPr lang="en-US" sz="1400" dirty="0" err="1"/>
                        <a:t>htc</a:t>
                      </a:r>
                      <a:r>
                        <a:rPr lang="en-US" sz="1400" dirty="0"/>
                        <a:t> one</a:t>
                      </a:r>
                    </a:p>
                  </a:txBody>
                  <a:tcPr marL="70195" marR="70195" marT="35097" marB="35097" anchor="ctr"/>
                </a:tc>
                <a:tc>
                  <a:txBody>
                    <a:bodyPr/>
                    <a:lstStyle/>
                    <a:p>
                      <a:r>
                        <a:rPr lang="en-US" sz="1400" dirty="0"/>
                        <a:t>5</a:t>
                      </a:r>
                    </a:p>
                  </a:txBody>
                  <a:tcPr marL="70195" marR="70195" marT="35097" marB="35097" anchor="ctr"/>
                </a:tc>
                <a:tc>
                  <a:txBody>
                    <a:bodyPr/>
                    <a:lstStyle/>
                    <a:p>
                      <a:r>
                        <a:rPr lang="en-US" sz="1400" dirty="0"/>
                        <a:t>4</a:t>
                      </a:r>
                    </a:p>
                  </a:txBody>
                  <a:tcPr marL="70195" marR="70195" marT="35097" marB="35097" anchor="ctr"/>
                </a:tc>
                <a:tc>
                  <a:txBody>
                    <a:bodyPr/>
                    <a:lstStyle/>
                    <a:p>
                      <a:r>
                        <a:rPr lang="en-US" sz="1400" dirty="0"/>
                        <a:t>4</a:t>
                      </a:r>
                    </a:p>
                  </a:txBody>
                  <a:tcPr marL="70195" marR="70195" marT="35097" marB="35097" anchor="ctr"/>
                </a:tc>
                <a:tc>
                  <a:txBody>
                    <a:bodyPr/>
                    <a:lstStyle/>
                    <a:p>
                      <a:r>
                        <a:rPr lang="en-US" sz="1400" dirty="0"/>
                        <a:t>4</a:t>
                      </a:r>
                    </a:p>
                  </a:txBody>
                  <a:tcPr marL="70195" marR="70195" marT="35097" marB="35097" anchor="ctr"/>
                </a:tc>
                <a:tc>
                  <a:txBody>
                    <a:bodyPr/>
                    <a:lstStyle/>
                    <a:p>
                      <a:r>
                        <a:rPr lang="en-US" sz="1400" dirty="0"/>
                        <a:t>7</a:t>
                      </a:r>
                    </a:p>
                  </a:txBody>
                  <a:tcPr marL="70195" marR="70195" marT="35097" marB="35097" anchor="ctr"/>
                </a:tc>
                <a:tc>
                  <a:txBody>
                    <a:bodyPr/>
                    <a:lstStyle/>
                    <a:p>
                      <a:r>
                        <a:rPr lang="en-US" sz="1400" dirty="0"/>
                        <a:t>0</a:t>
                      </a:r>
                    </a:p>
                  </a:txBody>
                  <a:tcPr marL="70195" marR="70195" marT="35097" marB="35097" anchor="ctr"/>
                </a:tc>
                <a:tc>
                  <a:txBody>
                    <a:bodyPr/>
                    <a:lstStyle/>
                    <a:p>
                      <a:r>
                        <a:rPr lang="en-US" sz="1400" dirty="0"/>
                        <a:t>0</a:t>
                      </a:r>
                    </a:p>
                  </a:txBody>
                  <a:tcPr marL="70195" marR="70195" marT="35097" marB="35097" anchor="ctr"/>
                </a:tc>
                <a:extLst>
                  <a:ext uri="{0D108BD9-81ED-4DB2-BD59-A6C34878D82A}">
                    <a16:rowId xmlns:a16="http://schemas.microsoft.com/office/drawing/2014/main" val="3130216369"/>
                  </a:ext>
                </a:extLst>
              </a:tr>
              <a:tr h="308858">
                <a:tc>
                  <a:txBody>
                    <a:bodyPr/>
                    <a:lstStyle/>
                    <a:p>
                      <a:pPr algn="ctr"/>
                      <a:endParaRPr lang="en-US" sz="1400" dirty="0"/>
                    </a:p>
                  </a:txBody>
                  <a:tcPr marL="70195" marR="70195" marT="35097" marB="35097" anchor="ctr"/>
                </a:tc>
                <a:tc>
                  <a:txBody>
                    <a:bodyPr/>
                    <a:lstStyle/>
                    <a:p>
                      <a:r>
                        <a:rPr lang="en-US" sz="1400" dirty="0" err="1"/>
                        <a:t>ipad</a:t>
                      </a:r>
                      <a:r>
                        <a:rPr lang="en-US" sz="1400" dirty="0"/>
                        <a:t> air</a:t>
                      </a:r>
                    </a:p>
                  </a:txBody>
                  <a:tcPr marL="70195" marR="70195" marT="35097" marB="35097" anchor="ctr"/>
                </a:tc>
                <a:tc>
                  <a:txBody>
                    <a:bodyPr/>
                    <a:lstStyle/>
                    <a:p>
                      <a:r>
                        <a:rPr lang="en-US" sz="1400" dirty="0"/>
                        <a:t>11</a:t>
                      </a:r>
                    </a:p>
                  </a:txBody>
                  <a:tcPr marL="70195" marR="70195" marT="35097" marB="35097" anchor="ctr"/>
                </a:tc>
                <a:tc>
                  <a:txBody>
                    <a:bodyPr/>
                    <a:lstStyle/>
                    <a:p>
                      <a:r>
                        <a:rPr lang="en-US" sz="1400" dirty="0"/>
                        <a:t>13</a:t>
                      </a:r>
                    </a:p>
                  </a:txBody>
                  <a:tcPr marL="70195" marR="70195" marT="35097" marB="35097" anchor="ctr"/>
                </a:tc>
                <a:tc>
                  <a:txBody>
                    <a:bodyPr/>
                    <a:lstStyle/>
                    <a:p>
                      <a:r>
                        <a:rPr lang="en-US" sz="1400" dirty="0"/>
                        <a:t>8</a:t>
                      </a:r>
                    </a:p>
                  </a:txBody>
                  <a:tcPr marL="70195" marR="70195" marT="35097" marB="35097" anchor="ctr"/>
                </a:tc>
                <a:tc>
                  <a:txBody>
                    <a:bodyPr/>
                    <a:lstStyle/>
                    <a:p>
                      <a:r>
                        <a:rPr lang="en-US" sz="1400" dirty="0"/>
                        <a:t>13</a:t>
                      </a:r>
                    </a:p>
                  </a:txBody>
                  <a:tcPr marL="70195" marR="70195" marT="35097" marB="35097" anchor="ctr"/>
                </a:tc>
                <a:tc>
                  <a:txBody>
                    <a:bodyPr/>
                    <a:lstStyle/>
                    <a:p>
                      <a:r>
                        <a:rPr lang="en-US" sz="1400" dirty="0"/>
                        <a:t>10</a:t>
                      </a:r>
                    </a:p>
                  </a:txBody>
                  <a:tcPr marL="70195" marR="70195" marT="35097" marB="35097" anchor="ctr"/>
                </a:tc>
                <a:tc>
                  <a:txBody>
                    <a:bodyPr/>
                    <a:lstStyle/>
                    <a:p>
                      <a:r>
                        <a:rPr lang="en-US" sz="1400" dirty="0"/>
                        <a:t>3</a:t>
                      </a:r>
                    </a:p>
                  </a:txBody>
                  <a:tcPr marL="70195" marR="70195" marT="35097" marB="35097" anchor="ctr"/>
                </a:tc>
                <a:tc>
                  <a:txBody>
                    <a:bodyPr/>
                    <a:lstStyle/>
                    <a:p>
                      <a:r>
                        <a:rPr lang="en-US" sz="1400" dirty="0"/>
                        <a:t>3</a:t>
                      </a:r>
                    </a:p>
                  </a:txBody>
                  <a:tcPr marL="70195" marR="70195" marT="35097" marB="35097" anchor="ctr"/>
                </a:tc>
                <a:extLst>
                  <a:ext uri="{0D108BD9-81ED-4DB2-BD59-A6C34878D82A}">
                    <a16:rowId xmlns:a16="http://schemas.microsoft.com/office/drawing/2014/main" val="671878225"/>
                  </a:ext>
                </a:extLst>
              </a:tr>
              <a:tr h="308858">
                <a:tc>
                  <a:txBody>
                    <a:bodyPr/>
                    <a:lstStyle/>
                    <a:p>
                      <a:pPr algn="ctr"/>
                      <a:endParaRPr lang="en-US" sz="1400" dirty="0"/>
                    </a:p>
                  </a:txBody>
                  <a:tcPr marL="70195" marR="70195" marT="35097" marB="35097" anchor="ctr"/>
                </a:tc>
                <a:tc>
                  <a:txBody>
                    <a:bodyPr/>
                    <a:lstStyle/>
                    <a:p>
                      <a:r>
                        <a:rPr lang="en-US" sz="1400" dirty="0" err="1"/>
                        <a:t>ipad</a:t>
                      </a:r>
                      <a:r>
                        <a:rPr lang="en-US" sz="1400" dirty="0"/>
                        <a:t> mini</a:t>
                      </a:r>
                    </a:p>
                  </a:txBody>
                  <a:tcPr marL="70195" marR="70195" marT="35097" marB="35097" anchor="ctr"/>
                </a:tc>
                <a:tc>
                  <a:txBody>
                    <a:bodyPr/>
                    <a:lstStyle/>
                    <a:p>
                      <a:r>
                        <a:rPr lang="en-US" sz="1400" dirty="0"/>
                        <a:t>4</a:t>
                      </a:r>
                    </a:p>
                  </a:txBody>
                  <a:tcPr marL="70195" marR="70195" marT="35097" marB="35097" anchor="ctr"/>
                </a:tc>
                <a:tc>
                  <a:txBody>
                    <a:bodyPr/>
                    <a:lstStyle/>
                    <a:p>
                      <a:r>
                        <a:rPr lang="en-US" sz="1400" dirty="0"/>
                        <a:t>6</a:t>
                      </a:r>
                    </a:p>
                  </a:txBody>
                  <a:tcPr marL="70195" marR="70195" marT="35097" marB="35097" anchor="ctr"/>
                </a:tc>
                <a:tc>
                  <a:txBody>
                    <a:bodyPr/>
                    <a:lstStyle/>
                    <a:p>
                      <a:r>
                        <a:rPr lang="en-US" sz="1400" dirty="0"/>
                        <a:t>3</a:t>
                      </a:r>
                    </a:p>
                  </a:txBody>
                  <a:tcPr marL="70195" marR="70195" marT="35097" marB="35097" anchor="ctr"/>
                </a:tc>
                <a:tc>
                  <a:txBody>
                    <a:bodyPr/>
                    <a:lstStyle/>
                    <a:p>
                      <a:r>
                        <a:rPr lang="en-US" sz="1400" dirty="0"/>
                        <a:t>5</a:t>
                      </a:r>
                    </a:p>
                  </a:txBody>
                  <a:tcPr marL="70195" marR="70195" marT="35097" marB="35097" anchor="ctr"/>
                </a:tc>
                <a:tc>
                  <a:txBody>
                    <a:bodyPr/>
                    <a:lstStyle/>
                    <a:p>
                      <a:r>
                        <a:rPr lang="en-US" sz="1400" dirty="0"/>
                        <a:t>11</a:t>
                      </a:r>
                    </a:p>
                  </a:txBody>
                  <a:tcPr marL="70195" marR="70195" marT="35097" marB="35097" anchor="ctr"/>
                </a:tc>
                <a:tc>
                  <a:txBody>
                    <a:bodyPr/>
                    <a:lstStyle/>
                    <a:p>
                      <a:r>
                        <a:rPr lang="en-US" sz="1400" dirty="0"/>
                        <a:t>0</a:t>
                      </a:r>
                    </a:p>
                  </a:txBody>
                  <a:tcPr marL="70195" marR="70195" marT="35097" marB="35097" anchor="ctr"/>
                </a:tc>
                <a:tc>
                  <a:txBody>
                    <a:bodyPr/>
                    <a:lstStyle/>
                    <a:p>
                      <a:r>
                        <a:rPr lang="en-US" sz="1400" dirty="0"/>
                        <a:t>3</a:t>
                      </a:r>
                    </a:p>
                  </a:txBody>
                  <a:tcPr marL="70195" marR="70195" marT="35097" marB="35097" anchor="ctr"/>
                </a:tc>
                <a:extLst>
                  <a:ext uri="{0D108BD9-81ED-4DB2-BD59-A6C34878D82A}">
                    <a16:rowId xmlns:a16="http://schemas.microsoft.com/office/drawing/2014/main" val="30220680"/>
                  </a:ext>
                </a:extLst>
              </a:tr>
              <a:tr h="308858">
                <a:tc>
                  <a:txBody>
                    <a:bodyPr/>
                    <a:lstStyle/>
                    <a:p>
                      <a:pPr algn="ctr"/>
                      <a:endParaRPr lang="en-US" sz="1400" dirty="0"/>
                    </a:p>
                  </a:txBody>
                  <a:tcPr marL="70195" marR="70195" marT="35097" marB="35097" anchor="ctr"/>
                </a:tc>
                <a:tc>
                  <a:txBody>
                    <a:bodyPr/>
                    <a:lstStyle/>
                    <a:p>
                      <a:r>
                        <a:rPr lang="en-US" sz="1400" dirty="0" err="1"/>
                        <a:t>iphone</a:t>
                      </a:r>
                      <a:r>
                        <a:rPr lang="en-US" sz="1400" dirty="0"/>
                        <a:t> 4s</a:t>
                      </a:r>
                    </a:p>
                  </a:txBody>
                  <a:tcPr marL="70195" marR="70195" marT="35097" marB="35097" anchor="ctr"/>
                </a:tc>
                <a:tc>
                  <a:txBody>
                    <a:bodyPr/>
                    <a:lstStyle/>
                    <a:p>
                      <a:r>
                        <a:rPr lang="en-US" sz="1400" dirty="0"/>
                        <a:t>6</a:t>
                      </a:r>
                    </a:p>
                  </a:txBody>
                  <a:tcPr marL="70195" marR="70195" marT="35097" marB="35097" anchor="ctr"/>
                </a:tc>
                <a:tc>
                  <a:txBody>
                    <a:bodyPr/>
                    <a:lstStyle/>
                    <a:p>
                      <a:r>
                        <a:rPr lang="en-US" sz="1400" dirty="0"/>
                        <a:t>9</a:t>
                      </a:r>
                    </a:p>
                  </a:txBody>
                  <a:tcPr marL="70195" marR="70195" marT="35097" marB="35097" anchor="ctr"/>
                </a:tc>
                <a:tc>
                  <a:txBody>
                    <a:bodyPr/>
                    <a:lstStyle/>
                    <a:p>
                      <a:r>
                        <a:rPr lang="en-US" sz="1400" dirty="0"/>
                        <a:t>7</a:t>
                      </a:r>
                    </a:p>
                  </a:txBody>
                  <a:tcPr marL="70195" marR="70195" marT="35097" marB="35097" anchor="ctr"/>
                </a:tc>
                <a:tc>
                  <a:txBody>
                    <a:bodyPr/>
                    <a:lstStyle/>
                    <a:p>
                      <a:r>
                        <a:rPr lang="en-US" sz="1400" dirty="0"/>
                        <a:t>11</a:t>
                      </a:r>
                    </a:p>
                  </a:txBody>
                  <a:tcPr marL="70195" marR="70195" marT="35097" marB="35097" anchor="ctr"/>
                </a:tc>
                <a:tc>
                  <a:txBody>
                    <a:bodyPr/>
                    <a:lstStyle/>
                    <a:p>
                      <a:r>
                        <a:rPr lang="en-US" sz="1400" dirty="0"/>
                        <a:t>13</a:t>
                      </a:r>
                    </a:p>
                  </a:txBody>
                  <a:tcPr marL="70195" marR="70195" marT="35097" marB="35097" anchor="ctr"/>
                </a:tc>
                <a:tc>
                  <a:txBody>
                    <a:bodyPr/>
                    <a:lstStyle/>
                    <a:p>
                      <a:r>
                        <a:rPr lang="en-US" sz="1400" dirty="0"/>
                        <a:t>4</a:t>
                      </a:r>
                    </a:p>
                  </a:txBody>
                  <a:tcPr marL="70195" marR="70195" marT="35097" marB="35097" anchor="ctr"/>
                </a:tc>
                <a:tc>
                  <a:txBody>
                    <a:bodyPr/>
                    <a:lstStyle/>
                    <a:p>
                      <a:r>
                        <a:rPr lang="en-US" sz="1400" dirty="0"/>
                        <a:t>4</a:t>
                      </a:r>
                    </a:p>
                  </a:txBody>
                  <a:tcPr marL="70195" marR="70195" marT="35097" marB="35097" anchor="ctr"/>
                </a:tc>
                <a:extLst>
                  <a:ext uri="{0D108BD9-81ED-4DB2-BD59-A6C34878D82A}">
                    <a16:rowId xmlns:a16="http://schemas.microsoft.com/office/drawing/2014/main" val="3876129770"/>
                  </a:ext>
                </a:extLst>
              </a:tr>
              <a:tr h="308858">
                <a:tc>
                  <a:txBody>
                    <a:bodyPr/>
                    <a:lstStyle/>
                    <a:p>
                      <a:pPr algn="ctr"/>
                      <a:endParaRPr lang="en-US" sz="1400" dirty="0"/>
                    </a:p>
                  </a:txBody>
                  <a:tcPr marL="70195" marR="70195" marT="35097" marB="35097" anchor="ctr"/>
                </a:tc>
                <a:tc>
                  <a:txBody>
                    <a:bodyPr/>
                    <a:lstStyle/>
                    <a:p>
                      <a:r>
                        <a:rPr lang="en-US" sz="1400" dirty="0" err="1"/>
                        <a:t>iphone</a:t>
                      </a:r>
                      <a:r>
                        <a:rPr lang="en-US" sz="1400" dirty="0"/>
                        <a:t> 5</a:t>
                      </a:r>
                    </a:p>
                  </a:txBody>
                  <a:tcPr marL="70195" marR="70195" marT="35097" marB="35097" anchor="ctr"/>
                </a:tc>
                <a:tc>
                  <a:txBody>
                    <a:bodyPr/>
                    <a:lstStyle/>
                    <a:p>
                      <a:r>
                        <a:rPr lang="en-US" sz="1400" dirty="0"/>
                        <a:t>19</a:t>
                      </a:r>
                    </a:p>
                  </a:txBody>
                  <a:tcPr marL="70195" marR="70195" marT="35097" marB="35097" anchor="ctr"/>
                </a:tc>
                <a:tc>
                  <a:txBody>
                    <a:bodyPr/>
                    <a:lstStyle/>
                    <a:p>
                      <a:r>
                        <a:rPr lang="en-US" sz="1400" dirty="0"/>
                        <a:t>19</a:t>
                      </a:r>
                    </a:p>
                  </a:txBody>
                  <a:tcPr marL="70195" marR="70195" marT="35097" marB="35097" anchor="ctr"/>
                </a:tc>
                <a:tc>
                  <a:txBody>
                    <a:bodyPr/>
                    <a:lstStyle/>
                    <a:p>
                      <a:r>
                        <a:rPr lang="en-US" sz="1400" dirty="0"/>
                        <a:t>22</a:t>
                      </a:r>
                    </a:p>
                  </a:txBody>
                  <a:tcPr marL="70195" marR="70195" marT="35097" marB="35097" anchor="ctr"/>
                </a:tc>
                <a:tc>
                  <a:txBody>
                    <a:bodyPr/>
                    <a:lstStyle/>
                    <a:p>
                      <a:r>
                        <a:rPr lang="en-US" sz="1400" dirty="0"/>
                        <a:t>31</a:t>
                      </a:r>
                    </a:p>
                  </a:txBody>
                  <a:tcPr marL="70195" marR="70195" marT="35097" marB="35097" anchor="ctr"/>
                </a:tc>
                <a:tc>
                  <a:txBody>
                    <a:bodyPr/>
                    <a:lstStyle/>
                    <a:p>
                      <a:r>
                        <a:rPr lang="en-US" sz="1400" dirty="0"/>
                        <a:t>26</a:t>
                      </a:r>
                    </a:p>
                  </a:txBody>
                  <a:tcPr marL="70195" marR="70195" marT="35097" marB="35097" anchor="ctr"/>
                </a:tc>
                <a:tc>
                  <a:txBody>
                    <a:bodyPr/>
                    <a:lstStyle/>
                    <a:p>
                      <a:r>
                        <a:rPr lang="en-US" sz="1400" dirty="0"/>
                        <a:t>8</a:t>
                      </a:r>
                    </a:p>
                  </a:txBody>
                  <a:tcPr marL="70195" marR="70195" marT="35097" marB="35097" anchor="ctr"/>
                </a:tc>
                <a:tc>
                  <a:txBody>
                    <a:bodyPr/>
                    <a:lstStyle/>
                    <a:p>
                      <a:r>
                        <a:rPr lang="en-US" sz="1400" dirty="0"/>
                        <a:t>12</a:t>
                      </a:r>
                    </a:p>
                  </a:txBody>
                  <a:tcPr marL="70195" marR="70195" marT="35097" marB="35097" anchor="ctr"/>
                </a:tc>
                <a:extLst>
                  <a:ext uri="{0D108BD9-81ED-4DB2-BD59-A6C34878D82A}">
                    <a16:rowId xmlns:a16="http://schemas.microsoft.com/office/drawing/2014/main" val="1858986613"/>
                  </a:ext>
                </a:extLst>
              </a:tr>
              <a:tr h="308858">
                <a:tc>
                  <a:txBody>
                    <a:bodyPr/>
                    <a:lstStyle/>
                    <a:p>
                      <a:pPr algn="ctr"/>
                      <a:endParaRPr lang="en-US" sz="1400" dirty="0"/>
                    </a:p>
                  </a:txBody>
                  <a:tcPr marL="70195" marR="70195" marT="35097" marB="35097" anchor="ctr"/>
                </a:tc>
                <a:tc>
                  <a:txBody>
                    <a:bodyPr/>
                    <a:lstStyle/>
                    <a:p>
                      <a:r>
                        <a:rPr lang="en-US" sz="1400" dirty="0" err="1"/>
                        <a:t>iphone</a:t>
                      </a:r>
                      <a:r>
                        <a:rPr lang="en-US" sz="1400" dirty="0"/>
                        <a:t> 5s</a:t>
                      </a:r>
                    </a:p>
                  </a:txBody>
                  <a:tcPr marL="70195" marR="70195" marT="35097" marB="35097" anchor="ctr"/>
                </a:tc>
                <a:tc>
                  <a:txBody>
                    <a:bodyPr/>
                    <a:lstStyle/>
                    <a:p>
                      <a:r>
                        <a:rPr lang="en-US" sz="1400" dirty="0"/>
                        <a:t>10</a:t>
                      </a:r>
                    </a:p>
                  </a:txBody>
                  <a:tcPr marL="70195" marR="70195" marT="35097" marB="35097" anchor="ctr"/>
                </a:tc>
                <a:tc>
                  <a:txBody>
                    <a:bodyPr/>
                    <a:lstStyle/>
                    <a:p>
                      <a:r>
                        <a:rPr lang="en-US" sz="1400" dirty="0"/>
                        <a:t>22</a:t>
                      </a:r>
                    </a:p>
                  </a:txBody>
                  <a:tcPr marL="70195" marR="70195" marT="35097" marB="35097" anchor="ctr"/>
                </a:tc>
                <a:tc>
                  <a:txBody>
                    <a:bodyPr/>
                    <a:lstStyle/>
                    <a:p>
                      <a:r>
                        <a:rPr lang="en-US" sz="1400" dirty="0"/>
                        <a:t>14</a:t>
                      </a:r>
                    </a:p>
                  </a:txBody>
                  <a:tcPr marL="70195" marR="70195" marT="35097" marB="35097" anchor="ctr"/>
                </a:tc>
                <a:tc>
                  <a:txBody>
                    <a:bodyPr/>
                    <a:lstStyle/>
                    <a:p>
                      <a:r>
                        <a:rPr lang="en-US" sz="1400" dirty="0"/>
                        <a:t>12</a:t>
                      </a:r>
                    </a:p>
                  </a:txBody>
                  <a:tcPr marL="70195" marR="70195" marT="35097" marB="35097" anchor="ctr"/>
                </a:tc>
                <a:tc>
                  <a:txBody>
                    <a:bodyPr/>
                    <a:lstStyle/>
                    <a:p>
                      <a:r>
                        <a:rPr lang="en-US" sz="1400" dirty="0"/>
                        <a:t>18</a:t>
                      </a:r>
                    </a:p>
                  </a:txBody>
                  <a:tcPr marL="70195" marR="70195" marT="35097" marB="35097" anchor="ctr"/>
                </a:tc>
                <a:tc>
                  <a:txBody>
                    <a:bodyPr/>
                    <a:lstStyle/>
                    <a:p>
                      <a:r>
                        <a:rPr lang="en-US" sz="1400" dirty="0"/>
                        <a:t>5</a:t>
                      </a:r>
                    </a:p>
                  </a:txBody>
                  <a:tcPr marL="70195" marR="70195" marT="35097" marB="35097" anchor="ctr"/>
                </a:tc>
                <a:tc>
                  <a:txBody>
                    <a:bodyPr/>
                    <a:lstStyle/>
                    <a:p>
                      <a:r>
                        <a:rPr lang="en-US" sz="1400" dirty="0"/>
                        <a:t>1</a:t>
                      </a:r>
                    </a:p>
                  </a:txBody>
                  <a:tcPr marL="70195" marR="70195" marT="35097" marB="35097" anchor="ctr"/>
                </a:tc>
                <a:extLst>
                  <a:ext uri="{0D108BD9-81ED-4DB2-BD59-A6C34878D82A}">
                    <a16:rowId xmlns:a16="http://schemas.microsoft.com/office/drawing/2014/main" val="1820613287"/>
                  </a:ext>
                </a:extLst>
              </a:tr>
              <a:tr h="308858">
                <a:tc>
                  <a:txBody>
                    <a:bodyPr/>
                    <a:lstStyle/>
                    <a:p>
                      <a:pPr algn="ctr"/>
                      <a:endParaRPr lang="en-US" sz="1400" dirty="0"/>
                    </a:p>
                  </a:txBody>
                  <a:tcPr marL="70195" marR="70195" marT="35097" marB="35097" anchor="ctr"/>
                </a:tc>
                <a:tc>
                  <a:txBody>
                    <a:bodyPr/>
                    <a:lstStyle/>
                    <a:p>
                      <a:r>
                        <a:rPr lang="en-US" sz="1400" dirty="0"/>
                        <a:t>kindle fire</a:t>
                      </a:r>
                    </a:p>
                  </a:txBody>
                  <a:tcPr marL="70195" marR="70195" marT="35097" marB="35097" anchor="ctr"/>
                </a:tc>
                <a:tc>
                  <a:txBody>
                    <a:bodyPr/>
                    <a:lstStyle/>
                    <a:p>
                      <a:r>
                        <a:rPr lang="en-US" sz="1400" dirty="0"/>
                        <a:t>1</a:t>
                      </a:r>
                    </a:p>
                  </a:txBody>
                  <a:tcPr marL="70195" marR="70195" marT="35097" marB="35097" anchor="ctr"/>
                </a:tc>
                <a:tc>
                  <a:txBody>
                    <a:bodyPr/>
                    <a:lstStyle/>
                    <a:p>
                      <a:r>
                        <a:rPr lang="en-US" sz="1400" dirty="0"/>
                        <a:t>4</a:t>
                      </a:r>
                    </a:p>
                  </a:txBody>
                  <a:tcPr marL="70195" marR="70195" marT="35097" marB="35097" anchor="ctr"/>
                </a:tc>
                <a:tc>
                  <a:txBody>
                    <a:bodyPr/>
                    <a:lstStyle/>
                    <a:p>
                      <a:r>
                        <a:rPr lang="en-US" sz="1400" dirty="0"/>
                        <a:t>4</a:t>
                      </a:r>
                    </a:p>
                  </a:txBody>
                  <a:tcPr marL="70195" marR="70195" marT="35097" marB="35097" anchor="ctr"/>
                </a:tc>
                <a:tc>
                  <a:txBody>
                    <a:bodyPr/>
                    <a:lstStyle/>
                    <a:p>
                      <a:r>
                        <a:rPr lang="en-US" sz="1400" dirty="0"/>
                        <a:t>7</a:t>
                      </a:r>
                    </a:p>
                  </a:txBody>
                  <a:tcPr marL="70195" marR="70195" marT="35097" marB="35097" anchor="ctr"/>
                </a:tc>
                <a:tc>
                  <a:txBody>
                    <a:bodyPr/>
                    <a:lstStyle/>
                    <a:p>
                      <a:r>
                        <a:rPr lang="en-US" sz="1400" dirty="0"/>
                        <a:t>5</a:t>
                      </a:r>
                    </a:p>
                  </a:txBody>
                  <a:tcPr marL="70195" marR="70195" marT="35097" marB="35097" anchor="ctr"/>
                </a:tc>
                <a:tc>
                  <a:txBody>
                    <a:bodyPr/>
                    <a:lstStyle/>
                    <a:p>
                      <a:r>
                        <a:rPr lang="en-US" sz="1400" dirty="0"/>
                        <a:t>3</a:t>
                      </a:r>
                    </a:p>
                  </a:txBody>
                  <a:tcPr marL="70195" marR="70195" marT="35097" marB="35097" anchor="ctr"/>
                </a:tc>
                <a:tc>
                  <a:txBody>
                    <a:bodyPr/>
                    <a:lstStyle/>
                    <a:p>
                      <a:r>
                        <a:rPr lang="en-US" sz="1400" dirty="0"/>
                        <a:t>0</a:t>
                      </a:r>
                    </a:p>
                  </a:txBody>
                  <a:tcPr marL="70195" marR="70195" marT="35097" marB="35097" anchor="ctr"/>
                </a:tc>
                <a:extLst>
                  <a:ext uri="{0D108BD9-81ED-4DB2-BD59-A6C34878D82A}">
                    <a16:rowId xmlns:a16="http://schemas.microsoft.com/office/drawing/2014/main" val="4129896774"/>
                  </a:ext>
                </a:extLst>
              </a:tr>
              <a:tr h="308858">
                <a:tc>
                  <a:txBody>
                    <a:bodyPr/>
                    <a:lstStyle/>
                    <a:p>
                      <a:pPr algn="ctr"/>
                      <a:endParaRPr lang="en-US" sz="1400" dirty="0"/>
                    </a:p>
                  </a:txBody>
                  <a:tcPr marL="70195" marR="70195" marT="35097" marB="35097" anchor="ctr"/>
                </a:tc>
                <a:tc>
                  <a:txBody>
                    <a:bodyPr/>
                    <a:lstStyle/>
                    <a:p>
                      <a:r>
                        <a:rPr lang="en-US" sz="1400" dirty="0" err="1"/>
                        <a:t>lenovo</a:t>
                      </a:r>
                      <a:r>
                        <a:rPr lang="en-US" sz="1400" dirty="0"/>
                        <a:t> </a:t>
                      </a:r>
                      <a:r>
                        <a:rPr lang="en-US" sz="1400" dirty="0" err="1"/>
                        <a:t>thinkpad</a:t>
                      </a:r>
                    </a:p>
                  </a:txBody>
                  <a:tcPr marL="70195" marR="70195" marT="35097" marB="35097" anchor="ctr"/>
                </a:tc>
                <a:tc>
                  <a:txBody>
                    <a:bodyPr/>
                    <a:lstStyle/>
                    <a:p>
                      <a:r>
                        <a:rPr lang="en-US" sz="1400" dirty="0"/>
                        <a:t>24</a:t>
                      </a:r>
                    </a:p>
                  </a:txBody>
                  <a:tcPr marL="70195" marR="70195" marT="35097" marB="35097" anchor="ctr"/>
                </a:tc>
                <a:tc>
                  <a:txBody>
                    <a:bodyPr/>
                    <a:lstStyle/>
                    <a:p>
                      <a:r>
                        <a:rPr lang="en-US" sz="1400" dirty="0"/>
                        <a:t>28</a:t>
                      </a:r>
                    </a:p>
                  </a:txBody>
                  <a:tcPr marL="70195" marR="70195" marT="35097" marB="35097" anchor="ctr"/>
                </a:tc>
                <a:tc>
                  <a:txBody>
                    <a:bodyPr/>
                    <a:lstStyle/>
                    <a:p>
                      <a:r>
                        <a:rPr lang="en-US" sz="1400" dirty="0"/>
                        <a:t>42</a:t>
                      </a:r>
                    </a:p>
                  </a:txBody>
                  <a:tcPr marL="70195" marR="70195" marT="35097" marB="35097" anchor="ctr"/>
                </a:tc>
                <a:tc>
                  <a:txBody>
                    <a:bodyPr/>
                    <a:lstStyle/>
                    <a:p>
                      <a:r>
                        <a:rPr lang="en-US" sz="1400" dirty="0"/>
                        <a:t>36</a:t>
                      </a:r>
                    </a:p>
                  </a:txBody>
                  <a:tcPr marL="70195" marR="70195" marT="35097" marB="35097" anchor="ctr"/>
                </a:tc>
                <a:tc>
                  <a:txBody>
                    <a:bodyPr/>
                    <a:lstStyle/>
                    <a:p>
                      <a:r>
                        <a:rPr lang="en-US" sz="1400" dirty="0"/>
                        <a:t>34</a:t>
                      </a:r>
                    </a:p>
                  </a:txBody>
                  <a:tcPr marL="70195" marR="70195" marT="35097" marB="35097" anchor="ctr"/>
                </a:tc>
                <a:tc>
                  <a:txBody>
                    <a:bodyPr/>
                    <a:lstStyle/>
                    <a:p>
                      <a:r>
                        <a:rPr lang="en-US" sz="1400" dirty="0"/>
                        <a:t>13</a:t>
                      </a:r>
                    </a:p>
                  </a:txBody>
                  <a:tcPr marL="70195" marR="70195" marT="35097" marB="35097" anchor="ctr"/>
                </a:tc>
                <a:tc>
                  <a:txBody>
                    <a:bodyPr/>
                    <a:lstStyle/>
                    <a:p>
                      <a:r>
                        <a:rPr lang="en-US" sz="1400" dirty="0"/>
                        <a:t>11</a:t>
                      </a:r>
                    </a:p>
                  </a:txBody>
                  <a:tcPr marL="70195" marR="70195" marT="35097" marB="35097" anchor="ctr"/>
                </a:tc>
                <a:extLst>
                  <a:ext uri="{0D108BD9-81ED-4DB2-BD59-A6C34878D82A}">
                    <a16:rowId xmlns:a16="http://schemas.microsoft.com/office/drawing/2014/main" val="796772606"/>
                  </a:ext>
                </a:extLst>
              </a:tr>
            </a:tbl>
          </a:graphicData>
        </a:graphic>
      </p:graphicFrame>
    </p:spTree>
    <p:extLst>
      <p:ext uri="{BB962C8B-B14F-4D97-AF65-F5344CB8AC3E}">
        <p14:creationId xmlns:p14="http://schemas.microsoft.com/office/powerpoint/2010/main" val="1594143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D5E6E2CC-6264-79E3-3ACA-CC01AD75DC89}"/>
              </a:ext>
            </a:extLst>
          </p:cNvPr>
          <p:cNvGraphicFramePr>
            <a:graphicFrameLocks noGrp="1"/>
          </p:cNvGraphicFramePr>
          <p:nvPr>
            <p:extLst>
              <p:ext uri="{D42A27DB-BD31-4B8C-83A1-F6EECF244321}">
                <p14:modId xmlns:p14="http://schemas.microsoft.com/office/powerpoint/2010/main" val="3238448883"/>
              </p:ext>
            </p:extLst>
          </p:nvPr>
        </p:nvGraphicFramePr>
        <p:xfrm>
          <a:off x="792480" y="907295"/>
          <a:ext cx="10607044" cy="4713698"/>
        </p:xfrm>
        <a:graphic>
          <a:graphicData uri="http://schemas.openxmlformats.org/drawingml/2006/table">
            <a:tbl>
              <a:tblPr firstRow="1" bandRow="1">
                <a:tableStyleId>{5C22544A-7EE6-4342-B048-85BDC9FD1C3A}</a:tableStyleId>
              </a:tblPr>
              <a:tblGrid>
                <a:gridCol w="652196">
                  <a:extLst>
                    <a:ext uri="{9D8B030D-6E8A-4147-A177-3AD203B41FA5}">
                      <a16:colId xmlns:a16="http://schemas.microsoft.com/office/drawing/2014/main" val="816272987"/>
                    </a:ext>
                  </a:extLst>
                </a:gridCol>
                <a:gridCol w="3091467">
                  <a:extLst>
                    <a:ext uri="{9D8B030D-6E8A-4147-A177-3AD203B41FA5}">
                      <a16:colId xmlns:a16="http://schemas.microsoft.com/office/drawing/2014/main" val="3001863418"/>
                    </a:ext>
                  </a:extLst>
                </a:gridCol>
                <a:gridCol w="980483">
                  <a:extLst>
                    <a:ext uri="{9D8B030D-6E8A-4147-A177-3AD203B41FA5}">
                      <a16:colId xmlns:a16="http://schemas.microsoft.com/office/drawing/2014/main" val="3166336068"/>
                    </a:ext>
                  </a:extLst>
                </a:gridCol>
                <a:gridCol w="980483">
                  <a:extLst>
                    <a:ext uri="{9D8B030D-6E8A-4147-A177-3AD203B41FA5}">
                      <a16:colId xmlns:a16="http://schemas.microsoft.com/office/drawing/2014/main" val="2967608098"/>
                    </a:ext>
                  </a:extLst>
                </a:gridCol>
                <a:gridCol w="980483">
                  <a:extLst>
                    <a:ext uri="{9D8B030D-6E8A-4147-A177-3AD203B41FA5}">
                      <a16:colId xmlns:a16="http://schemas.microsoft.com/office/drawing/2014/main" val="1479555599"/>
                    </a:ext>
                  </a:extLst>
                </a:gridCol>
                <a:gridCol w="980483">
                  <a:extLst>
                    <a:ext uri="{9D8B030D-6E8A-4147-A177-3AD203B41FA5}">
                      <a16:colId xmlns:a16="http://schemas.microsoft.com/office/drawing/2014/main" val="3550877037"/>
                    </a:ext>
                  </a:extLst>
                </a:gridCol>
                <a:gridCol w="980483">
                  <a:extLst>
                    <a:ext uri="{9D8B030D-6E8A-4147-A177-3AD203B41FA5}">
                      <a16:colId xmlns:a16="http://schemas.microsoft.com/office/drawing/2014/main" val="761451266"/>
                    </a:ext>
                  </a:extLst>
                </a:gridCol>
                <a:gridCol w="980483">
                  <a:extLst>
                    <a:ext uri="{9D8B030D-6E8A-4147-A177-3AD203B41FA5}">
                      <a16:colId xmlns:a16="http://schemas.microsoft.com/office/drawing/2014/main" val="451683641"/>
                    </a:ext>
                  </a:extLst>
                </a:gridCol>
                <a:gridCol w="980483">
                  <a:extLst>
                    <a:ext uri="{9D8B030D-6E8A-4147-A177-3AD203B41FA5}">
                      <a16:colId xmlns:a16="http://schemas.microsoft.com/office/drawing/2014/main" val="4206829270"/>
                    </a:ext>
                  </a:extLst>
                </a:gridCol>
              </a:tblGrid>
              <a:tr h="428518">
                <a:tc>
                  <a:txBody>
                    <a:bodyPr/>
                    <a:lstStyle/>
                    <a:p>
                      <a:pPr algn="ctr"/>
                      <a:endParaRPr lang="en-US" sz="1900" dirty="0"/>
                    </a:p>
                  </a:txBody>
                  <a:tcPr marL="97390" marR="97390" marT="48695" marB="48695" anchor="ctr">
                    <a:solidFill>
                      <a:schemeClr val="tx1">
                        <a:lumMod val="75000"/>
                      </a:schemeClr>
                    </a:solidFill>
                  </a:tcPr>
                </a:tc>
                <a:tc>
                  <a:txBody>
                    <a:bodyPr/>
                    <a:lstStyle/>
                    <a:p>
                      <a:r>
                        <a:rPr lang="en-US" sz="1900" b="0" dirty="0">
                          <a:solidFill>
                            <a:schemeClr val="bg1"/>
                          </a:solidFill>
                        </a:rPr>
                        <a:t>Mac mini</a:t>
                      </a:r>
                      <a:endParaRPr lang="en-US" sz="1900" b="0" dirty="0"/>
                    </a:p>
                  </a:txBody>
                  <a:tcPr marL="97390" marR="97390" marT="48695" marB="48695" anchor="ctr">
                    <a:solidFill>
                      <a:schemeClr val="tx1">
                        <a:lumMod val="75000"/>
                      </a:schemeClr>
                    </a:solidFill>
                  </a:tcPr>
                </a:tc>
                <a:tc>
                  <a:txBody>
                    <a:bodyPr/>
                    <a:lstStyle/>
                    <a:p>
                      <a:r>
                        <a:rPr lang="en-US" sz="1900" b="0" dirty="0">
                          <a:solidFill>
                            <a:schemeClr val="bg1"/>
                          </a:solidFill>
                        </a:rPr>
                        <a:t>4</a:t>
                      </a:r>
                      <a:endParaRPr lang="en-US" sz="1900" b="0" dirty="0"/>
                    </a:p>
                  </a:txBody>
                  <a:tcPr marL="97390" marR="97390" marT="48695" marB="48695" anchor="ctr">
                    <a:solidFill>
                      <a:schemeClr val="tx1">
                        <a:lumMod val="75000"/>
                      </a:schemeClr>
                    </a:solidFill>
                  </a:tcPr>
                </a:tc>
                <a:tc>
                  <a:txBody>
                    <a:bodyPr/>
                    <a:lstStyle/>
                    <a:p>
                      <a:r>
                        <a:rPr lang="en-US" sz="1900" b="0" dirty="0">
                          <a:solidFill>
                            <a:schemeClr val="bg1"/>
                          </a:solidFill>
                        </a:rPr>
                        <a:t>4</a:t>
                      </a:r>
                      <a:endParaRPr lang="en-US" sz="1900" b="0" dirty="0"/>
                    </a:p>
                  </a:txBody>
                  <a:tcPr marL="97390" marR="97390" marT="48695" marB="48695" anchor="ctr">
                    <a:solidFill>
                      <a:schemeClr val="tx1">
                        <a:lumMod val="75000"/>
                      </a:schemeClr>
                    </a:solidFill>
                  </a:tcPr>
                </a:tc>
                <a:tc>
                  <a:txBody>
                    <a:bodyPr/>
                    <a:lstStyle/>
                    <a:p>
                      <a:r>
                        <a:rPr lang="en-US" sz="1900" b="0" dirty="0">
                          <a:solidFill>
                            <a:schemeClr val="bg1"/>
                          </a:solidFill>
                        </a:rPr>
                        <a:t>1</a:t>
                      </a:r>
                      <a:endParaRPr lang="en-US" sz="1900" b="0" dirty="0"/>
                    </a:p>
                  </a:txBody>
                  <a:tcPr marL="97390" marR="97390" marT="48695" marB="48695" anchor="ctr">
                    <a:solidFill>
                      <a:schemeClr val="tx1">
                        <a:lumMod val="75000"/>
                      </a:schemeClr>
                    </a:solidFill>
                  </a:tcPr>
                </a:tc>
                <a:tc>
                  <a:txBody>
                    <a:bodyPr/>
                    <a:lstStyle/>
                    <a:p>
                      <a:r>
                        <a:rPr lang="en-US" sz="1900" b="0" dirty="0">
                          <a:solidFill>
                            <a:schemeClr val="bg1"/>
                          </a:solidFill>
                        </a:rPr>
                        <a:t>2</a:t>
                      </a:r>
                      <a:endParaRPr lang="en-US" sz="1900" b="0" dirty="0"/>
                    </a:p>
                  </a:txBody>
                  <a:tcPr marL="97390" marR="97390" marT="48695" marB="48695" anchor="ctr">
                    <a:solidFill>
                      <a:schemeClr val="tx1">
                        <a:lumMod val="75000"/>
                      </a:schemeClr>
                    </a:solidFill>
                  </a:tcPr>
                </a:tc>
                <a:tc>
                  <a:txBody>
                    <a:bodyPr/>
                    <a:lstStyle/>
                    <a:p>
                      <a:r>
                        <a:rPr lang="en-US" sz="1900" b="0" dirty="0">
                          <a:solidFill>
                            <a:schemeClr val="bg1"/>
                          </a:solidFill>
                        </a:rPr>
                        <a:t>1</a:t>
                      </a:r>
                      <a:endParaRPr lang="en-US" sz="1900" b="0" dirty="0"/>
                    </a:p>
                  </a:txBody>
                  <a:tcPr marL="97390" marR="97390" marT="48695" marB="48695" anchor="ctr">
                    <a:solidFill>
                      <a:schemeClr val="tx1">
                        <a:lumMod val="75000"/>
                      </a:schemeClr>
                    </a:solidFill>
                  </a:tcPr>
                </a:tc>
                <a:tc>
                  <a:txBody>
                    <a:bodyPr/>
                    <a:lstStyle/>
                    <a:p>
                      <a:r>
                        <a:rPr lang="en-US" sz="1900" b="0" dirty="0">
                          <a:solidFill>
                            <a:schemeClr val="bg1"/>
                          </a:solidFill>
                        </a:rPr>
                        <a:t>1</a:t>
                      </a:r>
                      <a:endParaRPr lang="en-US" sz="1900" b="0" dirty="0"/>
                    </a:p>
                  </a:txBody>
                  <a:tcPr marL="97390" marR="97390" marT="48695" marB="48695" anchor="ctr">
                    <a:solidFill>
                      <a:schemeClr val="tx1">
                        <a:lumMod val="75000"/>
                      </a:schemeClr>
                    </a:solidFill>
                  </a:tcPr>
                </a:tc>
                <a:tc>
                  <a:txBody>
                    <a:bodyPr/>
                    <a:lstStyle/>
                    <a:p>
                      <a:r>
                        <a:rPr lang="en-US" sz="1900" b="0" dirty="0">
                          <a:solidFill>
                            <a:schemeClr val="bg1"/>
                          </a:solidFill>
                        </a:rPr>
                        <a:t>0</a:t>
                      </a:r>
                      <a:endParaRPr lang="en-US" sz="1900" b="0" dirty="0"/>
                    </a:p>
                  </a:txBody>
                  <a:tcPr marL="97390" marR="97390" marT="48695" marB="48695" anchor="ctr">
                    <a:solidFill>
                      <a:schemeClr val="tx1">
                        <a:lumMod val="75000"/>
                      </a:schemeClr>
                    </a:solidFill>
                  </a:tcPr>
                </a:tc>
                <a:extLst>
                  <a:ext uri="{0D108BD9-81ED-4DB2-BD59-A6C34878D82A}">
                    <a16:rowId xmlns:a16="http://schemas.microsoft.com/office/drawing/2014/main" val="3061924587"/>
                  </a:ext>
                </a:extLst>
              </a:tr>
              <a:tr h="428518">
                <a:tc>
                  <a:txBody>
                    <a:bodyPr/>
                    <a:lstStyle/>
                    <a:p>
                      <a:pPr algn="ctr"/>
                      <a:endParaRPr lang="en-US" sz="1900" dirty="0"/>
                    </a:p>
                  </a:txBody>
                  <a:tcPr marL="97390" marR="97390" marT="48695" marB="48695" anchor="ctr"/>
                </a:tc>
                <a:tc>
                  <a:txBody>
                    <a:bodyPr/>
                    <a:lstStyle/>
                    <a:p>
                      <a:r>
                        <a:rPr lang="en-US" sz="1900" dirty="0" err="1"/>
                        <a:t>macbook</a:t>
                      </a:r>
                      <a:r>
                        <a:rPr lang="en-US" sz="1900" dirty="0"/>
                        <a:t> air</a:t>
                      </a:r>
                    </a:p>
                  </a:txBody>
                  <a:tcPr marL="97390" marR="97390" marT="48695" marB="48695" anchor="ctr"/>
                </a:tc>
                <a:tc>
                  <a:txBody>
                    <a:bodyPr/>
                    <a:lstStyle/>
                    <a:p>
                      <a:r>
                        <a:rPr lang="en-US" sz="1900" dirty="0"/>
                        <a:t>30</a:t>
                      </a:r>
                    </a:p>
                  </a:txBody>
                  <a:tcPr marL="97390" marR="97390" marT="48695" marB="48695" anchor="ctr"/>
                </a:tc>
                <a:tc>
                  <a:txBody>
                    <a:bodyPr/>
                    <a:lstStyle/>
                    <a:p>
                      <a:r>
                        <a:rPr lang="en-US" sz="1900" dirty="0"/>
                        <a:t>26</a:t>
                      </a:r>
                    </a:p>
                  </a:txBody>
                  <a:tcPr marL="97390" marR="97390" marT="48695" marB="48695" anchor="ctr"/>
                </a:tc>
                <a:tc>
                  <a:txBody>
                    <a:bodyPr/>
                    <a:lstStyle/>
                    <a:p>
                      <a:r>
                        <a:rPr lang="en-US" sz="1900" dirty="0"/>
                        <a:t>28</a:t>
                      </a:r>
                    </a:p>
                  </a:txBody>
                  <a:tcPr marL="97390" marR="97390" marT="48695" marB="48695" anchor="ctr"/>
                </a:tc>
                <a:tc>
                  <a:txBody>
                    <a:bodyPr/>
                    <a:lstStyle/>
                    <a:p>
                      <a:r>
                        <a:rPr lang="en-US" sz="1900" dirty="0"/>
                        <a:t>40</a:t>
                      </a:r>
                    </a:p>
                  </a:txBody>
                  <a:tcPr marL="97390" marR="97390" marT="48695" marB="48695" anchor="ctr"/>
                </a:tc>
                <a:tc>
                  <a:txBody>
                    <a:bodyPr/>
                    <a:lstStyle/>
                    <a:p>
                      <a:r>
                        <a:rPr lang="en-US" sz="1900" dirty="0"/>
                        <a:t>23</a:t>
                      </a:r>
                    </a:p>
                  </a:txBody>
                  <a:tcPr marL="97390" marR="97390" marT="48695" marB="48695" anchor="ctr"/>
                </a:tc>
                <a:tc>
                  <a:txBody>
                    <a:bodyPr/>
                    <a:lstStyle/>
                    <a:p>
                      <a:r>
                        <a:rPr lang="en-US" sz="1900" dirty="0"/>
                        <a:t>3</a:t>
                      </a:r>
                    </a:p>
                  </a:txBody>
                  <a:tcPr marL="97390" marR="97390" marT="48695" marB="48695" anchor="ctr"/>
                </a:tc>
                <a:tc>
                  <a:txBody>
                    <a:bodyPr/>
                    <a:lstStyle/>
                    <a:p>
                      <a:r>
                        <a:rPr lang="en-US" sz="1900" dirty="0"/>
                        <a:t>5</a:t>
                      </a:r>
                    </a:p>
                  </a:txBody>
                  <a:tcPr marL="97390" marR="97390" marT="48695" marB="48695" anchor="ctr"/>
                </a:tc>
                <a:extLst>
                  <a:ext uri="{0D108BD9-81ED-4DB2-BD59-A6C34878D82A}">
                    <a16:rowId xmlns:a16="http://schemas.microsoft.com/office/drawing/2014/main" val="3124920484"/>
                  </a:ext>
                </a:extLst>
              </a:tr>
              <a:tr h="428518">
                <a:tc>
                  <a:txBody>
                    <a:bodyPr/>
                    <a:lstStyle/>
                    <a:p>
                      <a:pPr algn="ctr"/>
                      <a:endParaRPr lang="en-US" sz="1900" dirty="0"/>
                    </a:p>
                  </a:txBody>
                  <a:tcPr marL="97390" marR="97390" marT="48695" marB="48695" anchor="ctr"/>
                </a:tc>
                <a:tc>
                  <a:txBody>
                    <a:bodyPr/>
                    <a:lstStyle/>
                    <a:p>
                      <a:r>
                        <a:rPr lang="en-US" sz="1900" dirty="0" err="1"/>
                        <a:t>macbook</a:t>
                      </a:r>
                      <a:r>
                        <a:rPr lang="en-US" sz="1900" dirty="0"/>
                        <a:t> pro</a:t>
                      </a:r>
                    </a:p>
                  </a:txBody>
                  <a:tcPr marL="97390" marR="97390" marT="48695" marB="48695" anchor="ctr"/>
                </a:tc>
                <a:tc>
                  <a:txBody>
                    <a:bodyPr/>
                    <a:lstStyle/>
                    <a:p>
                      <a:r>
                        <a:rPr lang="en-US" sz="1900" dirty="0"/>
                        <a:t>38</a:t>
                      </a:r>
                    </a:p>
                  </a:txBody>
                  <a:tcPr marL="97390" marR="97390" marT="48695" marB="48695" anchor="ctr"/>
                </a:tc>
                <a:tc>
                  <a:txBody>
                    <a:bodyPr/>
                    <a:lstStyle/>
                    <a:p>
                      <a:r>
                        <a:rPr lang="en-US" sz="1900" dirty="0"/>
                        <a:t>59</a:t>
                      </a:r>
                    </a:p>
                  </a:txBody>
                  <a:tcPr marL="97390" marR="97390" marT="48695" marB="48695" anchor="ctr"/>
                </a:tc>
                <a:tc>
                  <a:txBody>
                    <a:bodyPr/>
                    <a:lstStyle/>
                    <a:p>
                      <a:r>
                        <a:rPr lang="en-US" sz="1900" dirty="0"/>
                        <a:t>51</a:t>
                      </a:r>
                    </a:p>
                  </a:txBody>
                  <a:tcPr marL="97390" marR="97390" marT="48695" marB="48695" anchor="ctr"/>
                </a:tc>
                <a:tc>
                  <a:txBody>
                    <a:bodyPr/>
                    <a:lstStyle/>
                    <a:p>
                      <a:r>
                        <a:rPr lang="en-US" sz="1900" dirty="0"/>
                        <a:t>56</a:t>
                      </a:r>
                    </a:p>
                  </a:txBody>
                  <a:tcPr marL="97390" marR="97390" marT="48695" marB="48695" anchor="ctr"/>
                </a:tc>
                <a:tc>
                  <a:txBody>
                    <a:bodyPr/>
                    <a:lstStyle/>
                    <a:p>
                      <a:r>
                        <a:rPr lang="en-US" sz="1900" dirty="0"/>
                        <a:t>43</a:t>
                      </a:r>
                    </a:p>
                  </a:txBody>
                  <a:tcPr marL="97390" marR="97390" marT="48695" marB="48695" anchor="ctr"/>
                </a:tc>
                <a:tc>
                  <a:txBody>
                    <a:bodyPr/>
                    <a:lstStyle/>
                    <a:p>
                      <a:r>
                        <a:rPr lang="en-US" sz="1900" dirty="0"/>
                        <a:t>14</a:t>
                      </a:r>
                    </a:p>
                  </a:txBody>
                  <a:tcPr marL="97390" marR="97390" marT="48695" marB="48695" anchor="ctr"/>
                </a:tc>
                <a:tc>
                  <a:txBody>
                    <a:bodyPr/>
                    <a:lstStyle/>
                    <a:p>
                      <a:r>
                        <a:rPr lang="en-US" sz="1900" dirty="0"/>
                        <a:t>16</a:t>
                      </a:r>
                    </a:p>
                  </a:txBody>
                  <a:tcPr marL="97390" marR="97390" marT="48695" marB="48695" anchor="ctr"/>
                </a:tc>
                <a:extLst>
                  <a:ext uri="{0D108BD9-81ED-4DB2-BD59-A6C34878D82A}">
                    <a16:rowId xmlns:a16="http://schemas.microsoft.com/office/drawing/2014/main" val="2948046930"/>
                  </a:ext>
                </a:extLst>
              </a:tr>
              <a:tr h="428518">
                <a:tc>
                  <a:txBody>
                    <a:bodyPr/>
                    <a:lstStyle/>
                    <a:p>
                      <a:pPr algn="ctr"/>
                      <a:endParaRPr lang="en-US" sz="1900" dirty="0"/>
                    </a:p>
                  </a:txBody>
                  <a:tcPr marL="97390" marR="97390" marT="48695" marB="48695" anchor="ctr"/>
                </a:tc>
                <a:tc>
                  <a:txBody>
                    <a:bodyPr/>
                    <a:lstStyle/>
                    <a:p>
                      <a:r>
                        <a:rPr lang="en-US" sz="1900" dirty="0"/>
                        <a:t>nexus 10</a:t>
                      </a:r>
                    </a:p>
                  </a:txBody>
                  <a:tcPr marL="97390" marR="97390" marT="48695" marB="48695" anchor="ctr"/>
                </a:tc>
                <a:tc>
                  <a:txBody>
                    <a:bodyPr/>
                    <a:lstStyle/>
                    <a:p>
                      <a:r>
                        <a:rPr lang="en-US" sz="1900" dirty="0"/>
                        <a:t>9</a:t>
                      </a:r>
                    </a:p>
                  </a:txBody>
                  <a:tcPr marL="97390" marR="97390" marT="48695" marB="48695" anchor="ctr"/>
                </a:tc>
                <a:tc>
                  <a:txBody>
                    <a:bodyPr/>
                    <a:lstStyle/>
                    <a:p>
                      <a:r>
                        <a:rPr lang="en-US" sz="1900" dirty="0"/>
                        <a:t>6</a:t>
                      </a:r>
                    </a:p>
                  </a:txBody>
                  <a:tcPr marL="97390" marR="97390" marT="48695" marB="48695" anchor="ctr"/>
                </a:tc>
                <a:tc>
                  <a:txBody>
                    <a:bodyPr/>
                    <a:lstStyle/>
                    <a:p>
                      <a:r>
                        <a:rPr lang="en-US" sz="1900" dirty="0"/>
                        <a:t>4</a:t>
                      </a:r>
                    </a:p>
                  </a:txBody>
                  <a:tcPr marL="97390" marR="97390" marT="48695" marB="48695" anchor="ctr"/>
                </a:tc>
                <a:tc>
                  <a:txBody>
                    <a:bodyPr/>
                    <a:lstStyle/>
                    <a:p>
                      <a:r>
                        <a:rPr lang="en-US" sz="1900" dirty="0"/>
                        <a:t>5</a:t>
                      </a:r>
                    </a:p>
                  </a:txBody>
                  <a:tcPr marL="97390" marR="97390" marT="48695" marB="48695" anchor="ctr"/>
                </a:tc>
                <a:tc>
                  <a:txBody>
                    <a:bodyPr/>
                    <a:lstStyle/>
                    <a:p>
                      <a:r>
                        <a:rPr lang="en-US" sz="1900" dirty="0"/>
                        <a:t>3</a:t>
                      </a:r>
                    </a:p>
                  </a:txBody>
                  <a:tcPr marL="97390" marR="97390" marT="48695" marB="48695" anchor="ctr"/>
                </a:tc>
                <a:tc>
                  <a:txBody>
                    <a:bodyPr/>
                    <a:lstStyle/>
                    <a:p>
                      <a:r>
                        <a:rPr lang="en-US" sz="1900" dirty="0"/>
                        <a:t>2</a:t>
                      </a:r>
                    </a:p>
                  </a:txBody>
                  <a:tcPr marL="97390" marR="97390" marT="48695" marB="48695" anchor="ctr"/>
                </a:tc>
                <a:tc>
                  <a:txBody>
                    <a:bodyPr/>
                    <a:lstStyle/>
                    <a:p>
                      <a:r>
                        <a:rPr lang="en-US" sz="1900" dirty="0"/>
                        <a:t>0</a:t>
                      </a:r>
                    </a:p>
                  </a:txBody>
                  <a:tcPr marL="97390" marR="97390" marT="48695" marB="48695" anchor="ctr"/>
                </a:tc>
                <a:extLst>
                  <a:ext uri="{0D108BD9-81ED-4DB2-BD59-A6C34878D82A}">
                    <a16:rowId xmlns:a16="http://schemas.microsoft.com/office/drawing/2014/main" val="1516485892"/>
                  </a:ext>
                </a:extLst>
              </a:tr>
              <a:tr h="428518">
                <a:tc>
                  <a:txBody>
                    <a:bodyPr/>
                    <a:lstStyle/>
                    <a:p>
                      <a:pPr algn="ctr"/>
                      <a:endParaRPr lang="en-US" sz="1900" dirty="0"/>
                    </a:p>
                  </a:txBody>
                  <a:tcPr marL="97390" marR="97390" marT="48695" marB="48695" anchor="ctr"/>
                </a:tc>
                <a:tc>
                  <a:txBody>
                    <a:bodyPr/>
                    <a:lstStyle/>
                    <a:p>
                      <a:r>
                        <a:rPr lang="en-US" sz="1900" dirty="0"/>
                        <a:t>nexus 5</a:t>
                      </a:r>
                    </a:p>
                  </a:txBody>
                  <a:tcPr marL="97390" marR="97390" marT="48695" marB="48695" anchor="ctr"/>
                </a:tc>
                <a:tc>
                  <a:txBody>
                    <a:bodyPr/>
                    <a:lstStyle/>
                    <a:p>
                      <a:r>
                        <a:rPr lang="en-US" sz="1900" dirty="0"/>
                        <a:t>14</a:t>
                      </a:r>
                    </a:p>
                  </a:txBody>
                  <a:tcPr marL="97390" marR="97390" marT="48695" marB="48695" anchor="ctr"/>
                </a:tc>
                <a:tc>
                  <a:txBody>
                    <a:bodyPr/>
                    <a:lstStyle/>
                    <a:p>
                      <a:r>
                        <a:rPr lang="en-US" sz="1900" dirty="0"/>
                        <a:t>14</a:t>
                      </a:r>
                    </a:p>
                  </a:txBody>
                  <a:tcPr marL="97390" marR="97390" marT="48695" marB="48695" anchor="ctr"/>
                </a:tc>
                <a:tc>
                  <a:txBody>
                    <a:bodyPr/>
                    <a:lstStyle/>
                    <a:p>
                      <a:r>
                        <a:rPr lang="en-US" sz="1900" dirty="0"/>
                        <a:t>15</a:t>
                      </a:r>
                    </a:p>
                  </a:txBody>
                  <a:tcPr marL="97390" marR="97390" marT="48695" marB="48695" anchor="ctr"/>
                </a:tc>
                <a:tc>
                  <a:txBody>
                    <a:bodyPr/>
                    <a:lstStyle/>
                    <a:p>
                      <a:r>
                        <a:rPr lang="en-US" sz="1900" dirty="0"/>
                        <a:t>17</a:t>
                      </a:r>
                    </a:p>
                  </a:txBody>
                  <a:tcPr marL="97390" marR="97390" marT="48695" marB="48695" anchor="ctr"/>
                </a:tc>
                <a:tc>
                  <a:txBody>
                    <a:bodyPr/>
                    <a:lstStyle/>
                    <a:p>
                      <a:r>
                        <a:rPr lang="en-US" sz="1900" dirty="0"/>
                        <a:t>13</a:t>
                      </a:r>
                    </a:p>
                  </a:txBody>
                  <a:tcPr marL="97390" marR="97390" marT="48695" marB="48695" anchor="ctr"/>
                </a:tc>
                <a:tc>
                  <a:txBody>
                    <a:bodyPr/>
                    <a:lstStyle/>
                    <a:p>
                      <a:r>
                        <a:rPr lang="en-US" sz="1900" dirty="0"/>
                        <a:t>5</a:t>
                      </a:r>
                    </a:p>
                  </a:txBody>
                  <a:tcPr marL="97390" marR="97390" marT="48695" marB="48695" anchor="ctr"/>
                </a:tc>
                <a:tc>
                  <a:txBody>
                    <a:bodyPr/>
                    <a:lstStyle/>
                    <a:p>
                      <a:r>
                        <a:rPr lang="en-US" sz="1900" dirty="0"/>
                        <a:t>4</a:t>
                      </a:r>
                    </a:p>
                  </a:txBody>
                  <a:tcPr marL="97390" marR="97390" marT="48695" marB="48695" anchor="ctr"/>
                </a:tc>
                <a:extLst>
                  <a:ext uri="{0D108BD9-81ED-4DB2-BD59-A6C34878D82A}">
                    <a16:rowId xmlns:a16="http://schemas.microsoft.com/office/drawing/2014/main" val="2264861912"/>
                  </a:ext>
                </a:extLst>
              </a:tr>
              <a:tr h="428518">
                <a:tc>
                  <a:txBody>
                    <a:bodyPr/>
                    <a:lstStyle/>
                    <a:p>
                      <a:pPr algn="ctr"/>
                      <a:endParaRPr lang="en-US" sz="1900" dirty="0"/>
                    </a:p>
                  </a:txBody>
                  <a:tcPr marL="97390" marR="97390" marT="48695" marB="48695" anchor="ctr"/>
                </a:tc>
                <a:tc>
                  <a:txBody>
                    <a:bodyPr/>
                    <a:lstStyle/>
                    <a:p>
                      <a:r>
                        <a:rPr lang="en-US" sz="1900" dirty="0"/>
                        <a:t>nexus 7</a:t>
                      </a:r>
                    </a:p>
                  </a:txBody>
                  <a:tcPr marL="97390" marR="97390" marT="48695" marB="48695" anchor="ctr"/>
                </a:tc>
                <a:tc>
                  <a:txBody>
                    <a:bodyPr/>
                    <a:lstStyle/>
                    <a:p>
                      <a:r>
                        <a:rPr lang="en-US" sz="1900" dirty="0"/>
                        <a:t>6</a:t>
                      </a:r>
                    </a:p>
                  </a:txBody>
                  <a:tcPr marL="97390" marR="97390" marT="48695" marB="48695" anchor="ctr"/>
                </a:tc>
                <a:tc>
                  <a:txBody>
                    <a:bodyPr/>
                    <a:lstStyle/>
                    <a:p>
                      <a:r>
                        <a:rPr lang="en-US" sz="1900" dirty="0"/>
                        <a:t>6</a:t>
                      </a:r>
                    </a:p>
                  </a:txBody>
                  <a:tcPr marL="97390" marR="97390" marT="48695" marB="48695" anchor="ctr"/>
                </a:tc>
                <a:tc>
                  <a:txBody>
                    <a:bodyPr/>
                    <a:lstStyle/>
                    <a:p>
                      <a:r>
                        <a:rPr lang="en-US" sz="1900" dirty="0"/>
                        <a:t>12</a:t>
                      </a:r>
                    </a:p>
                  </a:txBody>
                  <a:tcPr marL="97390" marR="97390" marT="48695" marB="48695" anchor="ctr"/>
                </a:tc>
                <a:tc>
                  <a:txBody>
                    <a:bodyPr/>
                    <a:lstStyle/>
                    <a:p>
                      <a:r>
                        <a:rPr lang="en-US" sz="1900" dirty="0"/>
                        <a:t>9</a:t>
                      </a:r>
                    </a:p>
                  </a:txBody>
                  <a:tcPr marL="97390" marR="97390" marT="48695" marB="48695" anchor="ctr"/>
                </a:tc>
                <a:tc>
                  <a:txBody>
                    <a:bodyPr/>
                    <a:lstStyle/>
                    <a:p>
                      <a:r>
                        <a:rPr lang="en-US" sz="1900" dirty="0"/>
                        <a:t>6</a:t>
                      </a:r>
                    </a:p>
                  </a:txBody>
                  <a:tcPr marL="97390" marR="97390" marT="48695" marB="48695" anchor="ctr"/>
                </a:tc>
                <a:tc>
                  <a:txBody>
                    <a:bodyPr/>
                    <a:lstStyle/>
                    <a:p>
                      <a:r>
                        <a:rPr lang="en-US" sz="1900" dirty="0"/>
                        <a:t>2</a:t>
                      </a:r>
                    </a:p>
                  </a:txBody>
                  <a:tcPr marL="97390" marR="97390" marT="48695" marB="48695" anchor="ctr"/>
                </a:tc>
                <a:tc>
                  <a:txBody>
                    <a:bodyPr/>
                    <a:lstStyle/>
                    <a:p>
                      <a:r>
                        <a:rPr lang="en-US" sz="1900" dirty="0"/>
                        <a:t>3</a:t>
                      </a:r>
                    </a:p>
                  </a:txBody>
                  <a:tcPr marL="97390" marR="97390" marT="48695" marB="48695" anchor="ctr"/>
                </a:tc>
                <a:extLst>
                  <a:ext uri="{0D108BD9-81ED-4DB2-BD59-A6C34878D82A}">
                    <a16:rowId xmlns:a16="http://schemas.microsoft.com/office/drawing/2014/main" val="3684582283"/>
                  </a:ext>
                </a:extLst>
              </a:tr>
              <a:tr h="428518">
                <a:tc>
                  <a:txBody>
                    <a:bodyPr/>
                    <a:lstStyle/>
                    <a:p>
                      <a:pPr algn="ctr"/>
                      <a:endParaRPr lang="en-US" sz="1900" dirty="0"/>
                    </a:p>
                  </a:txBody>
                  <a:tcPr marL="97390" marR="97390" marT="48695" marB="48695" anchor="ctr"/>
                </a:tc>
                <a:tc>
                  <a:txBody>
                    <a:bodyPr/>
                    <a:lstStyle/>
                    <a:p>
                      <a:r>
                        <a:rPr lang="en-US" sz="1900" dirty="0" err="1"/>
                        <a:t>nokia</a:t>
                      </a:r>
                      <a:r>
                        <a:rPr lang="en-US" sz="1900" dirty="0"/>
                        <a:t> </a:t>
                      </a:r>
                      <a:r>
                        <a:rPr lang="en-US" sz="1900" dirty="0" err="1"/>
                        <a:t>lumia</a:t>
                      </a:r>
                      <a:r>
                        <a:rPr lang="en-US" sz="1900" dirty="0"/>
                        <a:t> 635</a:t>
                      </a:r>
                    </a:p>
                  </a:txBody>
                  <a:tcPr marL="97390" marR="97390" marT="48695" marB="48695" anchor="ctr"/>
                </a:tc>
                <a:tc>
                  <a:txBody>
                    <a:bodyPr/>
                    <a:lstStyle/>
                    <a:p>
                      <a:r>
                        <a:rPr lang="en-US" sz="1900" dirty="0"/>
                        <a:t>4</a:t>
                      </a:r>
                    </a:p>
                  </a:txBody>
                  <a:tcPr marL="97390" marR="97390" marT="48695" marB="48695" anchor="ctr"/>
                </a:tc>
                <a:tc>
                  <a:txBody>
                    <a:bodyPr/>
                    <a:lstStyle/>
                    <a:p>
                      <a:r>
                        <a:rPr lang="en-US" sz="1900" dirty="0"/>
                        <a:t>4</a:t>
                      </a:r>
                    </a:p>
                  </a:txBody>
                  <a:tcPr marL="97390" marR="97390" marT="48695" marB="48695" anchor="ctr"/>
                </a:tc>
                <a:tc>
                  <a:txBody>
                    <a:bodyPr/>
                    <a:lstStyle/>
                    <a:p>
                      <a:r>
                        <a:rPr lang="en-US" sz="1900" dirty="0"/>
                        <a:t>6</a:t>
                      </a:r>
                    </a:p>
                  </a:txBody>
                  <a:tcPr marL="97390" marR="97390" marT="48695" marB="48695" anchor="ctr"/>
                </a:tc>
                <a:tc>
                  <a:txBody>
                    <a:bodyPr/>
                    <a:lstStyle/>
                    <a:p>
                      <a:r>
                        <a:rPr lang="en-US" sz="1900" dirty="0"/>
                        <a:t>3</a:t>
                      </a:r>
                    </a:p>
                  </a:txBody>
                  <a:tcPr marL="97390" marR="97390" marT="48695" marB="48695" anchor="ctr"/>
                </a:tc>
                <a:tc>
                  <a:txBody>
                    <a:bodyPr/>
                    <a:lstStyle/>
                    <a:p>
                      <a:r>
                        <a:rPr lang="en-US" sz="1900" dirty="0"/>
                        <a:t>6</a:t>
                      </a:r>
                    </a:p>
                  </a:txBody>
                  <a:tcPr marL="97390" marR="97390" marT="48695" marB="48695" anchor="ctr"/>
                </a:tc>
                <a:tc>
                  <a:txBody>
                    <a:bodyPr/>
                    <a:lstStyle/>
                    <a:p>
                      <a:r>
                        <a:rPr lang="en-US" sz="1900" dirty="0"/>
                        <a:t>3</a:t>
                      </a:r>
                    </a:p>
                  </a:txBody>
                  <a:tcPr marL="97390" marR="97390" marT="48695" marB="48695" anchor="ctr"/>
                </a:tc>
                <a:tc>
                  <a:txBody>
                    <a:bodyPr/>
                    <a:lstStyle/>
                    <a:p>
                      <a:r>
                        <a:rPr lang="en-US" sz="1900" dirty="0"/>
                        <a:t>1</a:t>
                      </a:r>
                    </a:p>
                  </a:txBody>
                  <a:tcPr marL="97390" marR="97390" marT="48695" marB="48695" anchor="ctr"/>
                </a:tc>
                <a:extLst>
                  <a:ext uri="{0D108BD9-81ED-4DB2-BD59-A6C34878D82A}">
                    <a16:rowId xmlns:a16="http://schemas.microsoft.com/office/drawing/2014/main" val="1007004880"/>
                  </a:ext>
                </a:extLst>
              </a:tr>
              <a:tr h="428518">
                <a:tc>
                  <a:txBody>
                    <a:bodyPr/>
                    <a:lstStyle/>
                    <a:p>
                      <a:pPr algn="ctr"/>
                      <a:endParaRPr lang="en-US" sz="1900" dirty="0"/>
                    </a:p>
                  </a:txBody>
                  <a:tcPr marL="97390" marR="97390" marT="48695" marB="48695" anchor="ctr"/>
                </a:tc>
                <a:tc>
                  <a:txBody>
                    <a:bodyPr/>
                    <a:lstStyle/>
                    <a:p>
                      <a:r>
                        <a:rPr lang="en-US" sz="1900" dirty="0" err="1"/>
                        <a:t>samsumg</a:t>
                      </a:r>
                      <a:r>
                        <a:rPr lang="en-US" sz="1900" dirty="0"/>
                        <a:t> galaxy tablet</a:t>
                      </a:r>
                    </a:p>
                  </a:txBody>
                  <a:tcPr marL="97390" marR="97390" marT="48695" marB="48695" anchor="ctr"/>
                </a:tc>
                <a:tc>
                  <a:txBody>
                    <a:bodyPr/>
                    <a:lstStyle/>
                    <a:p>
                      <a:r>
                        <a:rPr lang="en-US" sz="1900" dirty="0"/>
                        <a:t>0</a:t>
                      </a:r>
                    </a:p>
                  </a:txBody>
                  <a:tcPr marL="97390" marR="97390" marT="48695" marB="48695" anchor="ctr"/>
                </a:tc>
                <a:tc>
                  <a:txBody>
                    <a:bodyPr/>
                    <a:lstStyle/>
                    <a:p>
                      <a:r>
                        <a:rPr lang="en-US" sz="1900" dirty="0"/>
                        <a:t>2</a:t>
                      </a:r>
                    </a:p>
                  </a:txBody>
                  <a:tcPr marL="97390" marR="97390" marT="48695" marB="48695" anchor="ctr"/>
                </a:tc>
                <a:tc>
                  <a:txBody>
                    <a:bodyPr/>
                    <a:lstStyle/>
                    <a:p>
                      <a:r>
                        <a:rPr lang="en-US" sz="1900" dirty="0"/>
                        <a:t>3</a:t>
                      </a:r>
                    </a:p>
                  </a:txBody>
                  <a:tcPr marL="97390" marR="97390" marT="48695" marB="48695" anchor="ctr"/>
                </a:tc>
                <a:tc>
                  <a:txBody>
                    <a:bodyPr/>
                    <a:lstStyle/>
                    <a:p>
                      <a:r>
                        <a:rPr lang="en-US" sz="1900" dirty="0"/>
                        <a:t>2</a:t>
                      </a:r>
                    </a:p>
                  </a:txBody>
                  <a:tcPr marL="97390" marR="97390" marT="48695" marB="48695" anchor="ctr"/>
                </a:tc>
                <a:tc>
                  <a:txBody>
                    <a:bodyPr/>
                    <a:lstStyle/>
                    <a:p>
                      <a:r>
                        <a:rPr lang="en-US" sz="1900" dirty="0"/>
                        <a:t>4</a:t>
                      </a:r>
                    </a:p>
                  </a:txBody>
                  <a:tcPr marL="97390" marR="97390" marT="48695" marB="48695" anchor="ctr"/>
                </a:tc>
                <a:tc>
                  <a:txBody>
                    <a:bodyPr/>
                    <a:lstStyle/>
                    <a:p>
                      <a:r>
                        <a:rPr lang="en-US" sz="1900" dirty="0"/>
                        <a:t>0</a:t>
                      </a:r>
                    </a:p>
                  </a:txBody>
                  <a:tcPr marL="97390" marR="97390" marT="48695" marB="48695" anchor="ctr"/>
                </a:tc>
                <a:tc>
                  <a:txBody>
                    <a:bodyPr/>
                    <a:lstStyle/>
                    <a:p>
                      <a:r>
                        <a:rPr lang="en-US" sz="1900" dirty="0"/>
                        <a:t>1</a:t>
                      </a:r>
                    </a:p>
                  </a:txBody>
                  <a:tcPr marL="97390" marR="97390" marT="48695" marB="48695" anchor="ctr"/>
                </a:tc>
                <a:extLst>
                  <a:ext uri="{0D108BD9-81ED-4DB2-BD59-A6C34878D82A}">
                    <a16:rowId xmlns:a16="http://schemas.microsoft.com/office/drawing/2014/main" val="702563072"/>
                  </a:ext>
                </a:extLst>
              </a:tr>
              <a:tr h="428518">
                <a:tc>
                  <a:txBody>
                    <a:bodyPr/>
                    <a:lstStyle/>
                    <a:p>
                      <a:pPr algn="ctr"/>
                      <a:endParaRPr lang="en-US" sz="1900" dirty="0"/>
                    </a:p>
                  </a:txBody>
                  <a:tcPr marL="97390" marR="97390" marT="48695" marB="48695" anchor="ctr"/>
                </a:tc>
                <a:tc>
                  <a:txBody>
                    <a:bodyPr/>
                    <a:lstStyle/>
                    <a:p>
                      <a:r>
                        <a:rPr lang="en-US" sz="1900" dirty="0" err="1"/>
                        <a:t>samsung</a:t>
                      </a:r>
                      <a:r>
                        <a:rPr lang="en-US" sz="1900" dirty="0"/>
                        <a:t> galaxy note</a:t>
                      </a:r>
                    </a:p>
                  </a:txBody>
                  <a:tcPr marL="97390" marR="97390" marT="48695" marB="48695" anchor="ctr"/>
                </a:tc>
                <a:tc>
                  <a:txBody>
                    <a:bodyPr/>
                    <a:lstStyle/>
                    <a:p>
                      <a:r>
                        <a:rPr lang="en-US" sz="1900" dirty="0"/>
                        <a:t>3</a:t>
                      </a:r>
                    </a:p>
                  </a:txBody>
                  <a:tcPr marL="97390" marR="97390" marT="48695" marB="48695" anchor="ctr"/>
                </a:tc>
                <a:tc>
                  <a:txBody>
                    <a:bodyPr/>
                    <a:lstStyle/>
                    <a:p>
                      <a:r>
                        <a:rPr lang="en-US" sz="1900" dirty="0"/>
                        <a:t>2</a:t>
                      </a:r>
                    </a:p>
                  </a:txBody>
                  <a:tcPr marL="97390" marR="97390" marT="48695" marB="48695" anchor="ctr"/>
                </a:tc>
                <a:tc>
                  <a:txBody>
                    <a:bodyPr/>
                    <a:lstStyle/>
                    <a:p>
                      <a:r>
                        <a:rPr lang="en-US" sz="1900" dirty="0"/>
                        <a:t>3</a:t>
                      </a:r>
                    </a:p>
                  </a:txBody>
                  <a:tcPr marL="97390" marR="97390" marT="48695" marB="48695" anchor="ctr"/>
                </a:tc>
                <a:tc>
                  <a:txBody>
                    <a:bodyPr/>
                    <a:lstStyle/>
                    <a:p>
                      <a:r>
                        <a:rPr lang="en-US" sz="1900" dirty="0"/>
                        <a:t>5</a:t>
                      </a:r>
                    </a:p>
                  </a:txBody>
                  <a:tcPr marL="97390" marR="97390" marT="48695" marB="48695" anchor="ctr"/>
                </a:tc>
                <a:tc>
                  <a:txBody>
                    <a:bodyPr/>
                    <a:lstStyle/>
                    <a:p>
                      <a:r>
                        <a:rPr lang="en-US" sz="1900" dirty="0"/>
                        <a:t>4</a:t>
                      </a:r>
                    </a:p>
                  </a:txBody>
                  <a:tcPr marL="97390" marR="97390" marT="48695" marB="48695" anchor="ctr"/>
                </a:tc>
                <a:tc>
                  <a:txBody>
                    <a:bodyPr/>
                    <a:lstStyle/>
                    <a:p>
                      <a:r>
                        <a:rPr lang="en-US" sz="1900" dirty="0"/>
                        <a:t>1</a:t>
                      </a:r>
                    </a:p>
                  </a:txBody>
                  <a:tcPr marL="97390" marR="97390" marT="48695" marB="48695" anchor="ctr"/>
                </a:tc>
                <a:tc>
                  <a:txBody>
                    <a:bodyPr/>
                    <a:lstStyle/>
                    <a:p>
                      <a:r>
                        <a:rPr lang="en-US" sz="1900" dirty="0"/>
                        <a:t>0</a:t>
                      </a:r>
                    </a:p>
                  </a:txBody>
                  <a:tcPr marL="97390" marR="97390" marT="48695" marB="48695" anchor="ctr"/>
                </a:tc>
                <a:extLst>
                  <a:ext uri="{0D108BD9-81ED-4DB2-BD59-A6C34878D82A}">
                    <a16:rowId xmlns:a16="http://schemas.microsoft.com/office/drawing/2014/main" val="2403155992"/>
                  </a:ext>
                </a:extLst>
              </a:tr>
              <a:tr h="428518">
                <a:tc>
                  <a:txBody>
                    <a:bodyPr/>
                    <a:lstStyle/>
                    <a:p>
                      <a:pPr algn="ctr"/>
                      <a:endParaRPr lang="en-US" sz="1900" dirty="0"/>
                    </a:p>
                  </a:txBody>
                  <a:tcPr marL="97390" marR="97390" marT="48695" marB="48695" anchor="ctr"/>
                </a:tc>
                <a:tc>
                  <a:txBody>
                    <a:bodyPr/>
                    <a:lstStyle/>
                    <a:p>
                      <a:r>
                        <a:rPr lang="en-US" sz="1900" dirty="0" err="1"/>
                        <a:t>samsung</a:t>
                      </a:r>
                      <a:r>
                        <a:rPr lang="en-US" sz="1900" dirty="0"/>
                        <a:t> galaxy s4</a:t>
                      </a:r>
                    </a:p>
                  </a:txBody>
                  <a:tcPr marL="97390" marR="97390" marT="48695" marB="48695" anchor="ctr"/>
                </a:tc>
                <a:tc>
                  <a:txBody>
                    <a:bodyPr/>
                    <a:lstStyle/>
                    <a:p>
                      <a:r>
                        <a:rPr lang="en-US" sz="1900" dirty="0"/>
                        <a:t>17</a:t>
                      </a:r>
                    </a:p>
                  </a:txBody>
                  <a:tcPr marL="97390" marR="97390" marT="48695" marB="48695" anchor="ctr"/>
                </a:tc>
                <a:tc>
                  <a:txBody>
                    <a:bodyPr/>
                    <a:lstStyle/>
                    <a:p>
                      <a:r>
                        <a:rPr lang="en-US" sz="1900" dirty="0"/>
                        <a:t>18</a:t>
                      </a:r>
                    </a:p>
                  </a:txBody>
                  <a:tcPr marL="97390" marR="97390" marT="48695" marB="48695" anchor="ctr"/>
                </a:tc>
                <a:tc>
                  <a:txBody>
                    <a:bodyPr/>
                    <a:lstStyle/>
                    <a:p>
                      <a:r>
                        <a:rPr lang="en-US" sz="1900" dirty="0"/>
                        <a:t>12</a:t>
                      </a:r>
                    </a:p>
                  </a:txBody>
                  <a:tcPr marL="97390" marR="97390" marT="48695" marB="48695" anchor="ctr"/>
                </a:tc>
                <a:tc>
                  <a:txBody>
                    <a:bodyPr/>
                    <a:lstStyle/>
                    <a:p>
                      <a:r>
                        <a:rPr lang="en-US" sz="1900" dirty="0"/>
                        <a:t>23</a:t>
                      </a:r>
                    </a:p>
                  </a:txBody>
                  <a:tcPr marL="97390" marR="97390" marT="48695" marB="48695" anchor="ctr"/>
                </a:tc>
                <a:tc>
                  <a:txBody>
                    <a:bodyPr/>
                    <a:lstStyle/>
                    <a:p>
                      <a:r>
                        <a:rPr lang="en-US" sz="1900" dirty="0"/>
                        <a:t>16</a:t>
                      </a:r>
                    </a:p>
                  </a:txBody>
                  <a:tcPr marL="97390" marR="97390" marT="48695" marB="48695" anchor="ctr"/>
                </a:tc>
                <a:tc>
                  <a:txBody>
                    <a:bodyPr/>
                    <a:lstStyle/>
                    <a:p>
                      <a:r>
                        <a:rPr lang="en-US" sz="1900" dirty="0"/>
                        <a:t>4</a:t>
                      </a:r>
                    </a:p>
                  </a:txBody>
                  <a:tcPr marL="97390" marR="97390" marT="48695" marB="48695" anchor="ctr"/>
                </a:tc>
                <a:tc>
                  <a:txBody>
                    <a:bodyPr/>
                    <a:lstStyle/>
                    <a:p>
                      <a:r>
                        <a:rPr lang="en-US" sz="1900" dirty="0"/>
                        <a:t>4</a:t>
                      </a:r>
                    </a:p>
                  </a:txBody>
                  <a:tcPr marL="97390" marR="97390" marT="48695" marB="48695" anchor="ctr"/>
                </a:tc>
                <a:extLst>
                  <a:ext uri="{0D108BD9-81ED-4DB2-BD59-A6C34878D82A}">
                    <a16:rowId xmlns:a16="http://schemas.microsoft.com/office/drawing/2014/main" val="3371881120"/>
                  </a:ext>
                </a:extLst>
              </a:tr>
              <a:tr h="428518">
                <a:tc>
                  <a:txBody>
                    <a:bodyPr/>
                    <a:lstStyle/>
                    <a:p>
                      <a:pPr algn="ctr"/>
                      <a:endParaRPr lang="en-US" sz="1900" dirty="0"/>
                    </a:p>
                  </a:txBody>
                  <a:tcPr marL="97390" marR="97390" marT="48695" marB="48695" anchor="ctr"/>
                </a:tc>
                <a:tc>
                  <a:txBody>
                    <a:bodyPr/>
                    <a:lstStyle/>
                    <a:p>
                      <a:r>
                        <a:rPr lang="en-US" sz="1900" dirty="0"/>
                        <a:t>windows surface</a:t>
                      </a:r>
                    </a:p>
                  </a:txBody>
                  <a:tcPr marL="97390" marR="97390" marT="48695" marB="48695" anchor="ctr"/>
                </a:tc>
                <a:tc>
                  <a:txBody>
                    <a:bodyPr/>
                    <a:lstStyle/>
                    <a:p>
                      <a:r>
                        <a:rPr lang="en-US" sz="1900" dirty="0"/>
                        <a:t>3</a:t>
                      </a:r>
                    </a:p>
                  </a:txBody>
                  <a:tcPr marL="97390" marR="97390" marT="48695" marB="48695" anchor="ctr"/>
                </a:tc>
                <a:tc>
                  <a:txBody>
                    <a:bodyPr/>
                    <a:lstStyle/>
                    <a:p>
                      <a:r>
                        <a:rPr lang="en-US" sz="1900" dirty="0"/>
                        <a:t>6</a:t>
                      </a:r>
                    </a:p>
                  </a:txBody>
                  <a:tcPr marL="97390" marR="97390" marT="48695" marB="48695" anchor="ctr"/>
                </a:tc>
                <a:tc>
                  <a:txBody>
                    <a:bodyPr/>
                    <a:lstStyle/>
                    <a:p>
                      <a:r>
                        <a:rPr lang="en-US" sz="1900" dirty="0"/>
                        <a:t>5</a:t>
                      </a:r>
                    </a:p>
                  </a:txBody>
                  <a:tcPr marL="97390" marR="97390" marT="48695" marB="48695" anchor="ctr"/>
                </a:tc>
                <a:tc>
                  <a:txBody>
                    <a:bodyPr/>
                    <a:lstStyle/>
                    <a:p>
                      <a:r>
                        <a:rPr lang="en-US" sz="1900" dirty="0"/>
                        <a:t>4</a:t>
                      </a:r>
                    </a:p>
                  </a:txBody>
                  <a:tcPr marL="97390" marR="97390" marT="48695" marB="48695" anchor="ctr"/>
                </a:tc>
                <a:tc>
                  <a:txBody>
                    <a:bodyPr/>
                    <a:lstStyle/>
                    <a:p>
                      <a:r>
                        <a:rPr lang="en-US" sz="1900" dirty="0"/>
                        <a:t>2</a:t>
                      </a:r>
                    </a:p>
                  </a:txBody>
                  <a:tcPr marL="97390" marR="97390" marT="48695" marB="48695" anchor="ctr"/>
                </a:tc>
                <a:tc>
                  <a:txBody>
                    <a:bodyPr/>
                    <a:lstStyle/>
                    <a:p>
                      <a:r>
                        <a:rPr lang="en-US" sz="1900" dirty="0"/>
                        <a:t>0</a:t>
                      </a:r>
                    </a:p>
                  </a:txBody>
                  <a:tcPr marL="97390" marR="97390" marT="48695" marB="48695" anchor="ctr"/>
                </a:tc>
                <a:tc>
                  <a:txBody>
                    <a:bodyPr/>
                    <a:lstStyle/>
                    <a:p>
                      <a:r>
                        <a:rPr lang="en-US" sz="1900" dirty="0"/>
                        <a:t>2</a:t>
                      </a:r>
                    </a:p>
                  </a:txBody>
                  <a:tcPr marL="97390" marR="97390" marT="48695" marB="48695" anchor="ctr"/>
                </a:tc>
                <a:extLst>
                  <a:ext uri="{0D108BD9-81ED-4DB2-BD59-A6C34878D82A}">
                    <a16:rowId xmlns:a16="http://schemas.microsoft.com/office/drawing/2014/main" val="918691669"/>
                  </a:ext>
                </a:extLst>
              </a:tr>
            </a:tbl>
          </a:graphicData>
        </a:graphic>
      </p:graphicFrame>
    </p:spTree>
    <p:extLst>
      <p:ext uri="{BB962C8B-B14F-4D97-AF65-F5344CB8AC3E}">
        <p14:creationId xmlns:p14="http://schemas.microsoft.com/office/powerpoint/2010/main" val="3871653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EE4AF9-324E-A96C-7FD1-0A69E9C24ADE}"/>
              </a:ext>
            </a:extLst>
          </p:cNvPr>
          <p:cNvSpPr>
            <a:spLocks noGrp="1"/>
          </p:cNvSpPr>
          <p:nvPr>
            <p:ph type="title"/>
          </p:nvPr>
        </p:nvSpPr>
        <p:spPr>
          <a:xfrm>
            <a:off x="1141413" y="609600"/>
            <a:ext cx="9905998" cy="1468582"/>
          </a:xfrm>
        </p:spPr>
        <p:txBody>
          <a:bodyPr>
            <a:normAutofit/>
          </a:bodyPr>
          <a:lstStyle/>
          <a:p>
            <a:r>
              <a:rPr lang="en-US" b="1">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Project</a:t>
            </a:r>
            <a:endParaRPr lang="en-US"/>
          </a:p>
        </p:txBody>
      </p:sp>
      <p:graphicFrame>
        <p:nvGraphicFramePr>
          <p:cNvPr id="23" name="Content Placeholder 4">
            <a:extLst>
              <a:ext uri="{FF2B5EF4-FFF2-40B4-BE49-F238E27FC236}">
                <a16:creationId xmlns:a16="http://schemas.microsoft.com/office/drawing/2014/main" id="{6D1F15E4-BF33-00D8-BC2C-62E38509F205}"/>
              </a:ext>
            </a:extLst>
          </p:cNvPr>
          <p:cNvGraphicFramePr>
            <a:graphicFrameLocks noGrp="1"/>
          </p:cNvGraphicFramePr>
          <p:nvPr>
            <p:ph idx="1"/>
            <p:extLst>
              <p:ext uri="{D42A27DB-BD31-4B8C-83A1-F6EECF244321}">
                <p14:modId xmlns:p14="http://schemas.microsoft.com/office/powerpoint/2010/main" val="3458071365"/>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2183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38021-2B02-80B1-FB85-9E0205B80F5C}"/>
              </a:ext>
            </a:extLst>
          </p:cNvPr>
          <p:cNvSpPr>
            <a:spLocks noGrp="1"/>
          </p:cNvSpPr>
          <p:nvPr>
            <p:ph type="ctrTitle"/>
          </p:nvPr>
        </p:nvSpPr>
        <p:spPr>
          <a:xfrm>
            <a:off x="353533" y="196968"/>
            <a:ext cx="11135264" cy="2209801"/>
          </a:xfrm>
        </p:spPr>
        <p:txBody>
          <a:bodyPr>
            <a:normAutofit/>
          </a:bodyPr>
          <a:lstStyle/>
          <a:p>
            <a:r>
              <a:rPr lang="en-US" sz="3200" b="1" dirty="0">
                <a:ea typeface="+mj-lt"/>
                <a:cs typeface="+mj-lt"/>
              </a:rPr>
              <a:t>Email Engagement: </a:t>
            </a:r>
            <a:r>
              <a:rPr lang="en-US" sz="3200" dirty="0">
                <a:ea typeface="+mj-lt"/>
                <a:cs typeface="+mj-lt"/>
              </a:rPr>
              <a:t>Users engaging with the email service</a:t>
            </a:r>
            <a:r>
              <a:rPr lang="en-US" dirty="0">
                <a:ea typeface="+mj-lt"/>
                <a:cs typeface="+mj-lt"/>
              </a:rPr>
              <a:t>.</a:t>
            </a:r>
            <a:br>
              <a:rPr lang="en-US" dirty="0">
                <a:ea typeface="+mj-lt"/>
                <a:cs typeface="+mj-lt"/>
              </a:rPr>
            </a:br>
            <a:r>
              <a:rPr lang="en-US" sz="2400" dirty="0">
                <a:ea typeface="+mj-lt"/>
                <a:cs typeface="+mj-lt"/>
              </a:rPr>
              <a:t>Calculate the email engagement metrics?</a:t>
            </a:r>
            <a:endParaRPr lang="en-US" sz="2400" dirty="0"/>
          </a:p>
          <a:p>
            <a:endParaRPr lang="en-US" dirty="0"/>
          </a:p>
        </p:txBody>
      </p:sp>
      <p:sp>
        <p:nvSpPr>
          <p:cNvPr id="3" name="Subtitle 2">
            <a:extLst>
              <a:ext uri="{FF2B5EF4-FFF2-40B4-BE49-F238E27FC236}">
                <a16:creationId xmlns:a16="http://schemas.microsoft.com/office/drawing/2014/main" id="{3FEF73A8-337D-9928-7969-418D602EC30C}"/>
              </a:ext>
            </a:extLst>
          </p:cNvPr>
          <p:cNvSpPr>
            <a:spLocks noGrp="1"/>
          </p:cNvSpPr>
          <p:nvPr>
            <p:ph type="subTitle" idx="1"/>
          </p:nvPr>
        </p:nvSpPr>
        <p:spPr>
          <a:xfrm>
            <a:off x="482929" y="1989189"/>
            <a:ext cx="11001554" cy="3802011"/>
          </a:xfrm>
        </p:spPr>
        <p:txBody>
          <a:bodyPr>
            <a:normAutofit fontScale="92500" lnSpcReduction="20000"/>
          </a:bodyPr>
          <a:lstStyle/>
          <a:p>
            <a:r>
              <a:rPr lang="en-US" b="1" dirty="0">
                <a:ea typeface="+mn-lt"/>
                <a:cs typeface="+mn-lt"/>
              </a:rPr>
              <a:t>SELECT </a:t>
            </a:r>
            <a:r>
              <a:rPr lang="en-US" b="1" dirty="0" err="1">
                <a:ea typeface="+mn-lt"/>
                <a:cs typeface="+mn-lt"/>
              </a:rPr>
              <a:t>date_format</a:t>
            </a:r>
            <a:r>
              <a:rPr lang="en-US" b="1" dirty="0">
                <a:ea typeface="+mn-lt"/>
                <a:cs typeface="+mn-lt"/>
              </a:rPr>
              <a:t>( </a:t>
            </a:r>
            <a:r>
              <a:rPr lang="en-US" b="1" dirty="0" err="1">
                <a:ea typeface="+mn-lt"/>
                <a:cs typeface="+mn-lt"/>
              </a:rPr>
              <a:t>occurred_at,"%W</a:t>
            </a:r>
            <a:r>
              <a:rPr lang="en-US" b="1" dirty="0">
                <a:ea typeface="+mn-lt"/>
                <a:cs typeface="+mn-lt"/>
              </a:rPr>
              <a:t>") AS week,</a:t>
            </a:r>
            <a:endParaRPr lang="en-US" b="1"/>
          </a:p>
          <a:p>
            <a:r>
              <a:rPr lang="en-US" b="1" dirty="0">
                <a:ea typeface="+mn-lt"/>
                <a:cs typeface="+mn-lt"/>
              </a:rPr>
              <a:t>COUNT(CASE WHEN action = '</a:t>
            </a:r>
            <a:r>
              <a:rPr lang="en-US" b="1" dirty="0" err="1">
                <a:ea typeface="+mn-lt"/>
                <a:cs typeface="+mn-lt"/>
              </a:rPr>
              <a:t>sent_weekly_digest</a:t>
            </a:r>
            <a:r>
              <a:rPr lang="en-US" b="1" dirty="0">
                <a:ea typeface="+mn-lt"/>
                <a:cs typeface="+mn-lt"/>
              </a:rPr>
              <a:t>' THEN </a:t>
            </a:r>
            <a:r>
              <a:rPr lang="en-US" b="1" dirty="0" err="1">
                <a:ea typeface="+mn-lt"/>
                <a:cs typeface="+mn-lt"/>
              </a:rPr>
              <a:t>user_id</a:t>
            </a:r>
            <a:r>
              <a:rPr lang="en-US" b="1" dirty="0">
                <a:ea typeface="+mn-lt"/>
                <a:cs typeface="+mn-lt"/>
              </a:rPr>
              <a:t> ELSE NULL END) AS </a:t>
            </a:r>
            <a:r>
              <a:rPr lang="en-US" b="1" dirty="0" err="1">
                <a:ea typeface="+mn-lt"/>
                <a:cs typeface="+mn-lt"/>
              </a:rPr>
              <a:t>weekly_emails</a:t>
            </a:r>
            <a:r>
              <a:rPr lang="en-US" b="1" dirty="0">
                <a:ea typeface="+mn-lt"/>
                <a:cs typeface="+mn-lt"/>
              </a:rPr>
              <a:t>,</a:t>
            </a:r>
            <a:endParaRPr lang="en-US" b="1"/>
          </a:p>
          <a:p>
            <a:r>
              <a:rPr lang="en-US" b="1" dirty="0">
                <a:ea typeface="+mn-lt"/>
                <a:cs typeface="+mn-lt"/>
              </a:rPr>
              <a:t>COUNT(CASE WHEN action = '</a:t>
            </a:r>
            <a:r>
              <a:rPr lang="en-US" b="1" dirty="0" err="1">
                <a:ea typeface="+mn-lt"/>
                <a:cs typeface="+mn-lt"/>
              </a:rPr>
              <a:t>sent_reengagement_email</a:t>
            </a:r>
            <a:r>
              <a:rPr lang="en-US" b="1" dirty="0">
                <a:ea typeface="+mn-lt"/>
                <a:cs typeface="+mn-lt"/>
              </a:rPr>
              <a:t>' THEN </a:t>
            </a:r>
            <a:r>
              <a:rPr lang="en-US" b="1" dirty="0" err="1">
                <a:ea typeface="+mn-lt"/>
                <a:cs typeface="+mn-lt"/>
              </a:rPr>
              <a:t>user_id</a:t>
            </a:r>
            <a:r>
              <a:rPr lang="en-US" b="1" dirty="0">
                <a:ea typeface="+mn-lt"/>
                <a:cs typeface="+mn-lt"/>
              </a:rPr>
              <a:t> ELSE NULL END) AS </a:t>
            </a:r>
            <a:r>
              <a:rPr lang="en-US" b="1" dirty="0" err="1">
                <a:ea typeface="+mn-lt"/>
                <a:cs typeface="+mn-lt"/>
              </a:rPr>
              <a:t>reengagement_emails</a:t>
            </a:r>
            <a:r>
              <a:rPr lang="en-US" b="1" dirty="0">
                <a:ea typeface="+mn-lt"/>
                <a:cs typeface="+mn-lt"/>
              </a:rPr>
              <a:t>,</a:t>
            </a:r>
            <a:endParaRPr lang="en-US" b="1"/>
          </a:p>
          <a:p>
            <a:r>
              <a:rPr lang="en-US" b="1" dirty="0">
                <a:ea typeface="+mn-lt"/>
                <a:cs typeface="+mn-lt"/>
              </a:rPr>
              <a:t>COUNT(CASE WHEN action = '</a:t>
            </a:r>
            <a:r>
              <a:rPr lang="en-US" b="1" dirty="0" err="1">
                <a:ea typeface="+mn-lt"/>
                <a:cs typeface="+mn-lt"/>
              </a:rPr>
              <a:t>email_open</a:t>
            </a:r>
            <a:r>
              <a:rPr lang="en-US" b="1" dirty="0">
                <a:ea typeface="+mn-lt"/>
                <a:cs typeface="+mn-lt"/>
              </a:rPr>
              <a:t>' THEN </a:t>
            </a:r>
            <a:r>
              <a:rPr lang="en-US" b="1" dirty="0" err="1">
                <a:ea typeface="+mn-lt"/>
                <a:cs typeface="+mn-lt"/>
              </a:rPr>
              <a:t>user_id</a:t>
            </a:r>
            <a:r>
              <a:rPr lang="en-US" b="1" dirty="0">
                <a:ea typeface="+mn-lt"/>
                <a:cs typeface="+mn-lt"/>
              </a:rPr>
              <a:t> ELSE NULL END) AS </a:t>
            </a:r>
            <a:r>
              <a:rPr lang="en-US" b="1" dirty="0" err="1">
                <a:ea typeface="+mn-lt"/>
                <a:cs typeface="+mn-lt"/>
              </a:rPr>
              <a:t>email_opens</a:t>
            </a:r>
            <a:r>
              <a:rPr lang="en-US" b="1" dirty="0">
                <a:ea typeface="+mn-lt"/>
                <a:cs typeface="+mn-lt"/>
              </a:rPr>
              <a:t>,</a:t>
            </a:r>
            <a:endParaRPr lang="en-US" b="1"/>
          </a:p>
          <a:p>
            <a:r>
              <a:rPr lang="en-US" b="1" dirty="0">
                <a:ea typeface="+mn-lt"/>
                <a:cs typeface="+mn-lt"/>
              </a:rPr>
              <a:t>COUNT(CASE WHEN action = '</a:t>
            </a:r>
            <a:r>
              <a:rPr lang="en-US" b="1" dirty="0" err="1">
                <a:ea typeface="+mn-lt"/>
                <a:cs typeface="+mn-lt"/>
              </a:rPr>
              <a:t>email_clickthrough</a:t>
            </a:r>
            <a:r>
              <a:rPr lang="en-US" b="1" dirty="0">
                <a:ea typeface="+mn-lt"/>
                <a:cs typeface="+mn-lt"/>
              </a:rPr>
              <a:t>' THEN </a:t>
            </a:r>
            <a:r>
              <a:rPr lang="en-US" b="1" dirty="0" err="1">
                <a:ea typeface="+mn-lt"/>
                <a:cs typeface="+mn-lt"/>
              </a:rPr>
              <a:t>user_id</a:t>
            </a:r>
            <a:r>
              <a:rPr lang="en-US" b="1" dirty="0">
                <a:ea typeface="+mn-lt"/>
                <a:cs typeface="+mn-lt"/>
              </a:rPr>
              <a:t> ELSE NULL END) AS </a:t>
            </a:r>
            <a:r>
              <a:rPr lang="en-US" b="1" dirty="0" err="1">
                <a:ea typeface="+mn-lt"/>
                <a:cs typeface="+mn-lt"/>
              </a:rPr>
              <a:t>email_clickthroughs</a:t>
            </a:r>
            <a:endParaRPr lang="en-US" b="1"/>
          </a:p>
          <a:p>
            <a:r>
              <a:rPr lang="en-US" b="1" dirty="0">
                <a:ea typeface="+mn-lt"/>
                <a:cs typeface="+mn-lt"/>
              </a:rPr>
              <a:t>FROM </a:t>
            </a:r>
            <a:r>
              <a:rPr lang="en-US" b="1" dirty="0" err="1">
                <a:ea typeface="+mn-lt"/>
                <a:cs typeface="+mn-lt"/>
              </a:rPr>
              <a:t>email_events</a:t>
            </a:r>
            <a:endParaRPr lang="en-US" b="1"/>
          </a:p>
          <a:p>
            <a:r>
              <a:rPr lang="en-US" b="1" dirty="0">
                <a:ea typeface="+mn-lt"/>
                <a:cs typeface="+mn-lt"/>
              </a:rPr>
              <a:t>GROUP BY 1</a:t>
            </a:r>
            <a:endParaRPr lang="en-US" b="1"/>
          </a:p>
          <a:p>
            <a:r>
              <a:rPr lang="en-US" b="1" dirty="0">
                <a:ea typeface="+mn-lt"/>
                <a:cs typeface="+mn-lt"/>
              </a:rPr>
              <a:t>ORDER BY 1</a:t>
            </a:r>
            <a:endParaRPr lang="en-US" b="1" dirty="0"/>
          </a:p>
        </p:txBody>
      </p:sp>
    </p:spTree>
    <p:extLst>
      <p:ext uri="{BB962C8B-B14F-4D97-AF65-F5344CB8AC3E}">
        <p14:creationId xmlns:p14="http://schemas.microsoft.com/office/powerpoint/2010/main" val="2579313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4D2F1B4F-29B7-9644-D152-1DD1F5AC7C2F}"/>
              </a:ext>
            </a:extLst>
          </p:cNvPr>
          <p:cNvGraphicFramePr>
            <a:graphicFrameLocks noGrp="1"/>
          </p:cNvGraphicFramePr>
          <p:nvPr>
            <p:extLst>
              <p:ext uri="{D42A27DB-BD31-4B8C-83A1-F6EECF244321}">
                <p14:modId xmlns:p14="http://schemas.microsoft.com/office/powerpoint/2010/main" val="2865183313"/>
              </p:ext>
            </p:extLst>
          </p:nvPr>
        </p:nvGraphicFramePr>
        <p:xfrm>
          <a:off x="330679" y="632603"/>
          <a:ext cx="11363665" cy="5841512"/>
        </p:xfrm>
        <a:graphic>
          <a:graphicData uri="http://schemas.openxmlformats.org/drawingml/2006/table">
            <a:tbl>
              <a:tblPr firstRow="1" bandRow="1">
                <a:tableStyleId>{5C22544A-7EE6-4342-B048-85BDC9FD1C3A}</a:tableStyleId>
              </a:tblPr>
              <a:tblGrid>
                <a:gridCol w="2272733">
                  <a:extLst>
                    <a:ext uri="{9D8B030D-6E8A-4147-A177-3AD203B41FA5}">
                      <a16:colId xmlns:a16="http://schemas.microsoft.com/office/drawing/2014/main" val="143449982"/>
                    </a:ext>
                  </a:extLst>
                </a:gridCol>
                <a:gridCol w="2272733">
                  <a:extLst>
                    <a:ext uri="{9D8B030D-6E8A-4147-A177-3AD203B41FA5}">
                      <a16:colId xmlns:a16="http://schemas.microsoft.com/office/drawing/2014/main" val="1491170545"/>
                    </a:ext>
                  </a:extLst>
                </a:gridCol>
                <a:gridCol w="2272733">
                  <a:extLst>
                    <a:ext uri="{9D8B030D-6E8A-4147-A177-3AD203B41FA5}">
                      <a16:colId xmlns:a16="http://schemas.microsoft.com/office/drawing/2014/main" val="218189884"/>
                    </a:ext>
                  </a:extLst>
                </a:gridCol>
                <a:gridCol w="2272733">
                  <a:extLst>
                    <a:ext uri="{9D8B030D-6E8A-4147-A177-3AD203B41FA5}">
                      <a16:colId xmlns:a16="http://schemas.microsoft.com/office/drawing/2014/main" val="3187085587"/>
                    </a:ext>
                  </a:extLst>
                </a:gridCol>
                <a:gridCol w="2272733">
                  <a:extLst>
                    <a:ext uri="{9D8B030D-6E8A-4147-A177-3AD203B41FA5}">
                      <a16:colId xmlns:a16="http://schemas.microsoft.com/office/drawing/2014/main" val="2639495248"/>
                    </a:ext>
                  </a:extLst>
                </a:gridCol>
              </a:tblGrid>
              <a:tr h="730189">
                <a:tc>
                  <a:txBody>
                    <a:bodyPr/>
                    <a:lstStyle/>
                    <a:p>
                      <a:pPr lvl="0">
                        <a:buNone/>
                      </a:pPr>
                      <a:r>
                        <a:rPr lang="en-US" dirty="0"/>
                        <a:t>week</a:t>
                      </a:r>
                    </a:p>
                  </a:txBody>
                  <a:tcPr anchor="ctr"/>
                </a:tc>
                <a:tc>
                  <a:txBody>
                    <a:bodyPr/>
                    <a:lstStyle/>
                    <a:p>
                      <a:pPr lvl="0">
                        <a:buNone/>
                      </a:pPr>
                      <a:r>
                        <a:rPr lang="en-US" dirty="0"/>
                        <a:t>Weekly email</a:t>
                      </a:r>
                    </a:p>
                  </a:txBody>
                  <a:tcPr anchor="ctr"/>
                </a:tc>
                <a:tc>
                  <a:txBody>
                    <a:bodyPr/>
                    <a:lstStyle/>
                    <a:p>
                      <a:pPr lvl="0">
                        <a:buNone/>
                      </a:pPr>
                      <a:r>
                        <a:rPr lang="en-US" dirty="0"/>
                        <a:t>Re </a:t>
                      </a:r>
                      <a:r>
                        <a:rPr lang="en-US" dirty="0" err="1"/>
                        <a:t>engagment</a:t>
                      </a:r>
                      <a:r>
                        <a:rPr lang="en-US" dirty="0"/>
                        <a:t> email</a:t>
                      </a:r>
                    </a:p>
                  </a:txBody>
                  <a:tcPr anchor="ctr"/>
                </a:tc>
                <a:tc>
                  <a:txBody>
                    <a:bodyPr/>
                    <a:lstStyle/>
                    <a:p>
                      <a:pPr lvl="0">
                        <a:buNone/>
                      </a:pPr>
                      <a:r>
                        <a:rPr lang="en-US" dirty="0"/>
                        <a:t>Email opens</a:t>
                      </a:r>
                    </a:p>
                  </a:txBody>
                  <a:tcPr anchor="ctr"/>
                </a:tc>
                <a:tc>
                  <a:txBody>
                    <a:bodyPr/>
                    <a:lstStyle/>
                    <a:p>
                      <a:pPr lvl="0">
                        <a:buNone/>
                      </a:pPr>
                      <a:r>
                        <a:rPr lang="en-US" dirty="0"/>
                        <a:t>Email click throughs</a:t>
                      </a:r>
                    </a:p>
                  </a:txBody>
                  <a:tcPr anchor="ctr"/>
                </a:tc>
                <a:extLst>
                  <a:ext uri="{0D108BD9-81ED-4DB2-BD59-A6C34878D82A}">
                    <a16:rowId xmlns:a16="http://schemas.microsoft.com/office/drawing/2014/main" val="2659325393"/>
                  </a:ext>
                </a:extLst>
              </a:tr>
              <a:tr h="730189">
                <a:tc>
                  <a:txBody>
                    <a:bodyPr/>
                    <a:lstStyle/>
                    <a:p>
                      <a:r>
                        <a:rPr lang="en-US" dirty="0"/>
                        <a:t>Friday</a:t>
                      </a:r>
                    </a:p>
                  </a:txBody>
                  <a:tcPr anchor="ctr"/>
                </a:tc>
                <a:tc>
                  <a:txBody>
                    <a:bodyPr/>
                    <a:lstStyle/>
                    <a:p>
                      <a:r>
                        <a:rPr lang="en-US" dirty="0"/>
                        <a:t>10514</a:t>
                      </a:r>
                    </a:p>
                  </a:txBody>
                  <a:tcPr anchor="ctr"/>
                </a:tc>
                <a:tc>
                  <a:txBody>
                    <a:bodyPr/>
                    <a:lstStyle/>
                    <a:p>
                      <a:r>
                        <a:rPr lang="en-US" dirty="0"/>
                        <a:t>666</a:t>
                      </a:r>
                    </a:p>
                  </a:txBody>
                  <a:tcPr anchor="ctr"/>
                </a:tc>
                <a:tc>
                  <a:txBody>
                    <a:bodyPr/>
                    <a:lstStyle/>
                    <a:p>
                      <a:r>
                        <a:rPr lang="en-US" dirty="0"/>
                        <a:t>3711</a:t>
                      </a:r>
                    </a:p>
                  </a:txBody>
                  <a:tcPr anchor="ctr"/>
                </a:tc>
                <a:tc>
                  <a:txBody>
                    <a:bodyPr/>
                    <a:lstStyle/>
                    <a:p>
                      <a:r>
                        <a:rPr lang="en-US" dirty="0"/>
                        <a:t>1651</a:t>
                      </a:r>
                    </a:p>
                  </a:txBody>
                  <a:tcPr anchor="ctr"/>
                </a:tc>
                <a:extLst>
                  <a:ext uri="{0D108BD9-81ED-4DB2-BD59-A6C34878D82A}">
                    <a16:rowId xmlns:a16="http://schemas.microsoft.com/office/drawing/2014/main" val="1657151350"/>
                  </a:ext>
                </a:extLst>
              </a:tr>
              <a:tr h="730189">
                <a:tc>
                  <a:txBody>
                    <a:bodyPr/>
                    <a:lstStyle/>
                    <a:p>
                      <a:r>
                        <a:rPr lang="en-US" dirty="0"/>
                        <a:t>Monday</a:t>
                      </a:r>
                    </a:p>
                  </a:txBody>
                  <a:tcPr anchor="ctr"/>
                </a:tc>
                <a:tc>
                  <a:txBody>
                    <a:bodyPr/>
                    <a:lstStyle/>
                    <a:p>
                      <a:r>
                        <a:rPr lang="en-US" dirty="0"/>
                        <a:t>15927</a:t>
                      </a:r>
                    </a:p>
                  </a:txBody>
                  <a:tcPr anchor="ctr"/>
                </a:tc>
                <a:tc>
                  <a:txBody>
                    <a:bodyPr/>
                    <a:lstStyle/>
                    <a:p>
                      <a:r>
                        <a:rPr lang="en-US" dirty="0"/>
                        <a:t>635</a:t>
                      </a:r>
                    </a:p>
                  </a:txBody>
                  <a:tcPr anchor="ctr"/>
                </a:tc>
                <a:tc>
                  <a:txBody>
                    <a:bodyPr/>
                    <a:lstStyle/>
                    <a:p>
                      <a:r>
                        <a:rPr lang="en-US" dirty="0"/>
                        <a:t>5431</a:t>
                      </a:r>
                    </a:p>
                  </a:txBody>
                  <a:tcPr anchor="ctr"/>
                </a:tc>
                <a:tc>
                  <a:txBody>
                    <a:bodyPr/>
                    <a:lstStyle/>
                    <a:p>
                      <a:r>
                        <a:rPr lang="en-US" dirty="0"/>
                        <a:t>2230</a:t>
                      </a:r>
                    </a:p>
                  </a:txBody>
                  <a:tcPr anchor="ctr"/>
                </a:tc>
                <a:extLst>
                  <a:ext uri="{0D108BD9-81ED-4DB2-BD59-A6C34878D82A}">
                    <a16:rowId xmlns:a16="http://schemas.microsoft.com/office/drawing/2014/main" val="2983112202"/>
                  </a:ext>
                </a:extLst>
              </a:tr>
              <a:tr h="730189">
                <a:tc>
                  <a:txBody>
                    <a:bodyPr/>
                    <a:lstStyle/>
                    <a:p>
                      <a:r>
                        <a:rPr lang="en-US" dirty="0"/>
                        <a:t>Saturday</a:t>
                      </a:r>
                    </a:p>
                  </a:txBody>
                  <a:tcPr anchor="ctr"/>
                </a:tc>
                <a:tc>
                  <a:txBody>
                    <a:bodyPr/>
                    <a:lstStyle/>
                    <a:p>
                      <a:r>
                        <a:rPr lang="en-US" dirty="0"/>
                        <a:t>0</a:t>
                      </a:r>
                    </a:p>
                  </a:txBody>
                  <a:tcPr anchor="ctr"/>
                </a:tc>
                <a:tc>
                  <a:txBody>
                    <a:bodyPr/>
                    <a:lstStyle/>
                    <a:p>
                      <a:r>
                        <a:rPr lang="en-US" dirty="0"/>
                        <a:t>635</a:t>
                      </a:r>
                    </a:p>
                  </a:txBody>
                  <a:tcPr anchor="ctr"/>
                </a:tc>
                <a:tc>
                  <a:txBody>
                    <a:bodyPr/>
                    <a:lstStyle/>
                    <a:p>
                      <a:r>
                        <a:rPr lang="en-US" dirty="0"/>
                        <a:t>561</a:t>
                      </a:r>
                    </a:p>
                  </a:txBody>
                  <a:tcPr anchor="ctr"/>
                </a:tc>
                <a:tc>
                  <a:txBody>
                    <a:bodyPr/>
                    <a:lstStyle/>
                    <a:p>
                      <a:r>
                        <a:rPr lang="en-US" dirty="0"/>
                        <a:t>516</a:t>
                      </a:r>
                    </a:p>
                  </a:txBody>
                  <a:tcPr anchor="ctr"/>
                </a:tc>
                <a:extLst>
                  <a:ext uri="{0D108BD9-81ED-4DB2-BD59-A6C34878D82A}">
                    <a16:rowId xmlns:a16="http://schemas.microsoft.com/office/drawing/2014/main" val="1284155123"/>
                  </a:ext>
                </a:extLst>
              </a:tr>
              <a:tr h="730189">
                <a:tc>
                  <a:txBody>
                    <a:bodyPr/>
                    <a:lstStyle/>
                    <a:p>
                      <a:r>
                        <a:rPr lang="en-US" dirty="0"/>
                        <a:t>Sunday</a:t>
                      </a:r>
                    </a:p>
                  </a:txBody>
                  <a:tcPr anchor="ctr"/>
                </a:tc>
                <a:tc>
                  <a:txBody>
                    <a:bodyPr/>
                    <a:lstStyle/>
                    <a:p>
                      <a:r>
                        <a:rPr lang="en-US" dirty="0"/>
                        <a:t>0</a:t>
                      </a:r>
                    </a:p>
                  </a:txBody>
                  <a:tcPr anchor="ctr"/>
                </a:tc>
                <a:tc>
                  <a:txBody>
                    <a:bodyPr/>
                    <a:lstStyle/>
                    <a:p>
                      <a:r>
                        <a:rPr lang="en-US" dirty="0"/>
                        <a:t>711</a:t>
                      </a:r>
                    </a:p>
                  </a:txBody>
                  <a:tcPr anchor="ctr"/>
                </a:tc>
                <a:tc>
                  <a:txBody>
                    <a:bodyPr/>
                    <a:lstStyle/>
                    <a:p>
                      <a:r>
                        <a:rPr lang="en-US" dirty="0"/>
                        <a:t>619</a:t>
                      </a:r>
                    </a:p>
                  </a:txBody>
                  <a:tcPr anchor="ctr"/>
                </a:tc>
                <a:tc>
                  <a:txBody>
                    <a:bodyPr/>
                    <a:lstStyle/>
                    <a:p>
                      <a:r>
                        <a:rPr lang="en-US" dirty="0"/>
                        <a:t>565</a:t>
                      </a:r>
                    </a:p>
                  </a:txBody>
                  <a:tcPr anchor="ctr"/>
                </a:tc>
                <a:extLst>
                  <a:ext uri="{0D108BD9-81ED-4DB2-BD59-A6C34878D82A}">
                    <a16:rowId xmlns:a16="http://schemas.microsoft.com/office/drawing/2014/main" val="3890404215"/>
                  </a:ext>
                </a:extLst>
              </a:tr>
              <a:tr h="730189">
                <a:tc>
                  <a:txBody>
                    <a:bodyPr/>
                    <a:lstStyle/>
                    <a:p>
                      <a:r>
                        <a:rPr lang="en-US" dirty="0"/>
                        <a:t>Thursday</a:t>
                      </a:r>
                    </a:p>
                  </a:txBody>
                  <a:tcPr anchor="ctr"/>
                </a:tc>
                <a:tc>
                  <a:txBody>
                    <a:bodyPr/>
                    <a:lstStyle/>
                    <a:p>
                      <a:r>
                        <a:rPr lang="en-US" dirty="0"/>
                        <a:t>10883</a:t>
                      </a:r>
                    </a:p>
                  </a:txBody>
                  <a:tcPr anchor="ctr"/>
                </a:tc>
                <a:tc>
                  <a:txBody>
                    <a:bodyPr/>
                    <a:lstStyle/>
                    <a:p>
                      <a:r>
                        <a:rPr lang="en-US" dirty="0"/>
                        <a:t>177</a:t>
                      </a:r>
                    </a:p>
                  </a:txBody>
                  <a:tcPr anchor="ctr"/>
                </a:tc>
                <a:tc>
                  <a:txBody>
                    <a:bodyPr/>
                    <a:lstStyle/>
                    <a:p>
                      <a:r>
                        <a:rPr lang="en-US" dirty="0"/>
                        <a:t>3430</a:t>
                      </a:r>
                    </a:p>
                  </a:txBody>
                  <a:tcPr anchor="ctr"/>
                </a:tc>
                <a:tc>
                  <a:txBody>
                    <a:bodyPr/>
                    <a:lstStyle/>
                    <a:p>
                      <a:r>
                        <a:rPr lang="en-US" dirty="0"/>
                        <a:t>1289</a:t>
                      </a:r>
                    </a:p>
                  </a:txBody>
                  <a:tcPr anchor="ctr"/>
                </a:tc>
                <a:extLst>
                  <a:ext uri="{0D108BD9-81ED-4DB2-BD59-A6C34878D82A}">
                    <a16:rowId xmlns:a16="http://schemas.microsoft.com/office/drawing/2014/main" val="4219814099"/>
                  </a:ext>
                </a:extLst>
              </a:tr>
              <a:tr h="730189">
                <a:tc>
                  <a:txBody>
                    <a:bodyPr/>
                    <a:lstStyle/>
                    <a:p>
                      <a:r>
                        <a:rPr lang="en-US" dirty="0"/>
                        <a:t>Tuesday</a:t>
                      </a:r>
                    </a:p>
                  </a:txBody>
                  <a:tcPr anchor="ctr"/>
                </a:tc>
                <a:tc>
                  <a:txBody>
                    <a:bodyPr/>
                    <a:lstStyle/>
                    <a:p>
                      <a:r>
                        <a:rPr lang="en-US" dirty="0"/>
                        <a:t>10323</a:t>
                      </a:r>
                    </a:p>
                  </a:txBody>
                  <a:tcPr anchor="ctr"/>
                </a:tc>
                <a:tc>
                  <a:txBody>
                    <a:bodyPr/>
                    <a:lstStyle/>
                    <a:p>
                      <a:r>
                        <a:rPr lang="en-US" dirty="0"/>
                        <a:t>660</a:t>
                      </a:r>
                    </a:p>
                  </a:txBody>
                  <a:tcPr anchor="ctr"/>
                </a:tc>
                <a:tc>
                  <a:txBody>
                    <a:bodyPr/>
                    <a:lstStyle/>
                    <a:p>
                      <a:r>
                        <a:rPr lang="en-US" dirty="0"/>
                        <a:t>3711</a:t>
                      </a:r>
                    </a:p>
                  </a:txBody>
                  <a:tcPr anchor="ctr"/>
                </a:tc>
                <a:tc>
                  <a:txBody>
                    <a:bodyPr/>
                    <a:lstStyle/>
                    <a:p>
                      <a:r>
                        <a:rPr lang="en-US" dirty="0"/>
                        <a:t>1649</a:t>
                      </a:r>
                    </a:p>
                  </a:txBody>
                  <a:tcPr anchor="ctr"/>
                </a:tc>
                <a:extLst>
                  <a:ext uri="{0D108BD9-81ED-4DB2-BD59-A6C34878D82A}">
                    <a16:rowId xmlns:a16="http://schemas.microsoft.com/office/drawing/2014/main" val="1297669095"/>
                  </a:ext>
                </a:extLst>
              </a:tr>
              <a:tr h="730189">
                <a:tc>
                  <a:txBody>
                    <a:bodyPr/>
                    <a:lstStyle/>
                    <a:p>
                      <a:r>
                        <a:rPr lang="en-US" dirty="0"/>
                        <a:t>Wednesday</a:t>
                      </a:r>
                    </a:p>
                  </a:txBody>
                  <a:tcPr anchor="ctr"/>
                </a:tc>
                <a:tc>
                  <a:txBody>
                    <a:bodyPr/>
                    <a:lstStyle/>
                    <a:p>
                      <a:r>
                        <a:rPr lang="en-US" dirty="0"/>
                        <a:t>9620</a:t>
                      </a:r>
                    </a:p>
                  </a:txBody>
                  <a:tcPr anchor="ctr"/>
                </a:tc>
                <a:tc>
                  <a:txBody>
                    <a:bodyPr/>
                    <a:lstStyle/>
                    <a:p>
                      <a:r>
                        <a:rPr lang="en-US" dirty="0"/>
                        <a:t>169</a:t>
                      </a:r>
                    </a:p>
                  </a:txBody>
                  <a:tcPr anchor="ctr"/>
                </a:tc>
                <a:tc>
                  <a:txBody>
                    <a:bodyPr/>
                    <a:lstStyle/>
                    <a:p>
                      <a:r>
                        <a:rPr lang="en-US" dirty="0"/>
                        <a:t>2996</a:t>
                      </a:r>
                    </a:p>
                  </a:txBody>
                  <a:tcPr anchor="ctr"/>
                </a:tc>
                <a:tc>
                  <a:txBody>
                    <a:bodyPr/>
                    <a:lstStyle/>
                    <a:p>
                      <a:r>
                        <a:rPr lang="en-US" dirty="0"/>
                        <a:t>1110</a:t>
                      </a:r>
                    </a:p>
                  </a:txBody>
                  <a:tcPr anchor="ctr"/>
                </a:tc>
                <a:extLst>
                  <a:ext uri="{0D108BD9-81ED-4DB2-BD59-A6C34878D82A}">
                    <a16:rowId xmlns:a16="http://schemas.microsoft.com/office/drawing/2014/main" val="733150989"/>
                  </a:ext>
                </a:extLst>
              </a:tr>
            </a:tbl>
          </a:graphicData>
        </a:graphic>
      </p:graphicFrame>
    </p:spTree>
    <p:extLst>
      <p:ext uri="{BB962C8B-B14F-4D97-AF65-F5344CB8AC3E}">
        <p14:creationId xmlns:p14="http://schemas.microsoft.com/office/powerpoint/2010/main" val="919491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B2573-C7D7-C4AD-B6DF-6EB3726F438B}"/>
              </a:ext>
            </a:extLst>
          </p:cNvPr>
          <p:cNvSpPr>
            <a:spLocks noGrp="1"/>
          </p:cNvSpPr>
          <p:nvPr>
            <p:ph type="title"/>
          </p:nvPr>
        </p:nvSpPr>
        <p:spPr>
          <a:xfrm>
            <a:off x="1141413" y="643467"/>
            <a:ext cx="7696199" cy="1079989"/>
          </a:xfrm>
        </p:spPr>
        <p:txBody>
          <a:bodyPr>
            <a:normAutofit fontScale="90000"/>
          </a:bodyPr>
          <a:lstStyle/>
          <a:p>
            <a:endParaRPr lang="en-US" sz="3600"/>
          </a:p>
          <a:p>
            <a:r>
              <a:rPr lang="en-US" b="1" dirty="0">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Approach</a:t>
            </a:r>
            <a:endParaRPr lang="en-US" dirty="0"/>
          </a:p>
        </p:txBody>
      </p:sp>
      <p:graphicFrame>
        <p:nvGraphicFramePr>
          <p:cNvPr id="18" name="Content Placeholder 2">
            <a:extLst>
              <a:ext uri="{FF2B5EF4-FFF2-40B4-BE49-F238E27FC236}">
                <a16:creationId xmlns:a16="http://schemas.microsoft.com/office/drawing/2014/main" id="{2BAE3B98-AFD0-CA8E-1236-25FF46D23455}"/>
              </a:ext>
            </a:extLst>
          </p:cNvPr>
          <p:cNvGraphicFramePr>
            <a:graphicFrameLocks noGrp="1"/>
          </p:cNvGraphicFramePr>
          <p:nvPr>
            <p:ph idx="1"/>
            <p:extLst>
              <p:ext uri="{D42A27DB-BD31-4B8C-83A1-F6EECF244321}">
                <p14:modId xmlns:p14="http://schemas.microsoft.com/office/powerpoint/2010/main" val="2492226369"/>
              </p:ext>
            </p:extLst>
          </p:nvPr>
        </p:nvGraphicFramePr>
        <p:xfrm>
          <a:off x="1227677" y="2374795"/>
          <a:ext cx="9895934" cy="34164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3691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6ABAA-955A-9242-0A39-3EB533EB5F87}"/>
              </a:ext>
            </a:extLst>
          </p:cNvPr>
          <p:cNvSpPr>
            <a:spLocks noGrp="1"/>
          </p:cNvSpPr>
          <p:nvPr>
            <p:ph type="ctrTitle"/>
          </p:nvPr>
        </p:nvSpPr>
        <p:spPr>
          <a:xfrm>
            <a:off x="684212" y="685799"/>
            <a:ext cx="8087264" cy="829575"/>
          </a:xfrm>
        </p:spPr>
        <p:txBody>
          <a:bodyPr/>
          <a:lstStyle/>
          <a:p>
            <a:r>
              <a:rPr lang="en-US" b="1" dirty="0">
                <a:ea typeface="+mj-lt"/>
                <a:cs typeface="+mj-lt"/>
              </a:rPr>
              <a:t>Tech-Stack Used</a:t>
            </a:r>
            <a:endParaRPr lang="en-US" dirty="0"/>
          </a:p>
        </p:txBody>
      </p:sp>
      <p:sp>
        <p:nvSpPr>
          <p:cNvPr id="3" name="Content Placeholder 2">
            <a:extLst>
              <a:ext uri="{FF2B5EF4-FFF2-40B4-BE49-F238E27FC236}">
                <a16:creationId xmlns:a16="http://schemas.microsoft.com/office/drawing/2014/main" id="{B050B2EE-B5CC-8899-1165-48F51E570743}"/>
              </a:ext>
            </a:extLst>
          </p:cNvPr>
          <p:cNvSpPr>
            <a:spLocks noGrp="1"/>
          </p:cNvSpPr>
          <p:nvPr>
            <p:ph type="subTitle" idx="1"/>
          </p:nvPr>
        </p:nvSpPr>
        <p:spPr>
          <a:xfrm>
            <a:off x="684212" y="1816659"/>
            <a:ext cx="6400800" cy="1947333"/>
          </a:xfrm>
        </p:spPr>
        <p:txBody>
          <a:bodyPr/>
          <a:lstStyle/>
          <a:p>
            <a:pPr>
              <a:buFont typeface="Arial" panose="05040102010807070707" pitchFamily="18" charset="2"/>
              <a:buChar char="•"/>
            </a:pPr>
            <a:r>
              <a:rPr lang="en-US" sz="2800" b="1" dirty="0">
                <a:ea typeface="+mn-lt"/>
                <a:cs typeface="+mn-lt"/>
              </a:rPr>
              <a:t>MySQL Server -8.0</a:t>
            </a:r>
            <a:endParaRPr lang="en-US" sz="2800" b="1"/>
          </a:p>
          <a:p>
            <a:pPr>
              <a:buFont typeface="Arial" panose="05040102010807070707" pitchFamily="18" charset="2"/>
              <a:buChar char="•"/>
            </a:pPr>
            <a:r>
              <a:rPr lang="en-US" sz="2800" b="1" dirty="0">
                <a:ea typeface="+mn-lt"/>
                <a:cs typeface="+mn-lt"/>
              </a:rPr>
              <a:t>MySQL shell - 8.0.31</a:t>
            </a:r>
            <a:endParaRPr lang="en-US" sz="2800" b="1" dirty="0"/>
          </a:p>
          <a:p>
            <a:pPr>
              <a:buFont typeface="Arial" panose="05040102010807070707" pitchFamily="18" charset="2"/>
              <a:buChar char="•"/>
            </a:pPr>
            <a:r>
              <a:rPr lang="en-US" sz="2800" b="1" dirty="0">
                <a:ea typeface="+mn-lt"/>
                <a:cs typeface="+mn-lt"/>
              </a:rPr>
              <a:t>MySQL Work Bench - 8.0CE</a:t>
            </a:r>
            <a:endParaRPr lang="en-US" sz="2800" b="1" dirty="0"/>
          </a:p>
          <a:p>
            <a:pPr marL="342900" indent="-342900">
              <a:buClr>
                <a:srgbClr val="FFFFFF"/>
              </a:buClr>
              <a:buFont typeface="Arial" panose="05040102010807070707" pitchFamily="18" charset="2"/>
              <a:buChar char="•"/>
            </a:pPr>
            <a:endParaRPr lang="en-US" dirty="0"/>
          </a:p>
        </p:txBody>
      </p:sp>
    </p:spTree>
    <p:extLst>
      <p:ext uri="{BB962C8B-B14F-4D97-AF65-F5344CB8AC3E}">
        <p14:creationId xmlns:p14="http://schemas.microsoft.com/office/powerpoint/2010/main" val="2407667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ear with compass turning gears without">
            <a:extLst>
              <a:ext uri="{FF2B5EF4-FFF2-40B4-BE49-F238E27FC236}">
                <a16:creationId xmlns:a16="http://schemas.microsoft.com/office/drawing/2014/main" id="{E4B40E53-10C8-9E06-94F5-BDDB9BBD98DD}"/>
              </a:ext>
            </a:extLst>
          </p:cNvPr>
          <p:cNvPicPr>
            <a:picLocks noChangeAspect="1"/>
          </p:cNvPicPr>
          <p:nvPr/>
        </p:nvPicPr>
        <p:blipFill rotWithShape="1">
          <a:blip r:embed="rId2">
            <a:alphaModFix amt="40000"/>
          </a:blip>
          <a:srcRect r="-2" b="15603"/>
          <a:stretch/>
        </p:blipFill>
        <p:spPr>
          <a:xfrm>
            <a:off x="-3175" y="10"/>
            <a:ext cx="12192000" cy="6857990"/>
          </a:xfrm>
          <a:prstGeom prst="rect">
            <a:avLst/>
          </a:prstGeom>
        </p:spPr>
      </p:pic>
      <p:sp>
        <p:nvSpPr>
          <p:cNvPr id="2" name="Title 1">
            <a:extLst>
              <a:ext uri="{FF2B5EF4-FFF2-40B4-BE49-F238E27FC236}">
                <a16:creationId xmlns:a16="http://schemas.microsoft.com/office/drawing/2014/main" id="{CC1651EB-D85C-68F0-E562-E7EA6D8E600C}"/>
              </a:ext>
            </a:extLst>
          </p:cNvPr>
          <p:cNvSpPr>
            <a:spLocks noGrp="1"/>
          </p:cNvSpPr>
          <p:nvPr>
            <p:ph type="ctrTitle"/>
          </p:nvPr>
        </p:nvSpPr>
        <p:spPr>
          <a:xfrm>
            <a:off x="569193" y="398252"/>
            <a:ext cx="8001000" cy="1002103"/>
          </a:xfrm>
        </p:spPr>
        <p:txBody>
          <a:bodyPr>
            <a:normAutofit/>
          </a:bodyPr>
          <a:lstStyle/>
          <a:p>
            <a:r>
              <a:rPr lang="en-US" b="1" dirty="0">
                <a:ea typeface="+mj-lt"/>
                <a:cs typeface="+mj-lt"/>
              </a:rPr>
              <a:t>Insights &amp; Result</a:t>
            </a:r>
            <a:endParaRPr lang="en-US" dirty="0"/>
          </a:p>
        </p:txBody>
      </p:sp>
      <p:sp>
        <p:nvSpPr>
          <p:cNvPr id="3" name="Content Placeholder 2">
            <a:extLst>
              <a:ext uri="{FF2B5EF4-FFF2-40B4-BE49-F238E27FC236}">
                <a16:creationId xmlns:a16="http://schemas.microsoft.com/office/drawing/2014/main" id="{BE944011-B381-1CBB-D91C-1F53DE9503E8}"/>
              </a:ext>
            </a:extLst>
          </p:cNvPr>
          <p:cNvSpPr>
            <a:spLocks noGrp="1"/>
          </p:cNvSpPr>
          <p:nvPr>
            <p:ph type="subTitle" idx="1"/>
          </p:nvPr>
        </p:nvSpPr>
        <p:spPr>
          <a:xfrm>
            <a:off x="684212" y="1644131"/>
            <a:ext cx="10431326" cy="3586351"/>
          </a:xfrm>
        </p:spPr>
        <p:txBody>
          <a:bodyPr>
            <a:normAutofit fontScale="70000" lnSpcReduction="20000"/>
          </a:bodyPr>
          <a:lstStyle/>
          <a:p>
            <a:pPr marL="342900" indent="-342900">
              <a:lnSpc>
                <a:spcPct val="90000"/>
              </a:lnSpc>
              <a:buFont typeface="Arial" panose="05040102010807070707" pitchFamily="18" charset="2"/>
              <a:buChar char="•"/>
            </a:pPr>
            <a:r>
              <a:rPr lang="en-US" sz="2400" b="1" dirty="0">
                <a:solidFill>
                  <a:schemeClr val="tx1"/>
                </a:solidFill>
              </a:rPr>
              <a:t>In this project I have gained knowledge  on sub query ,window function ,how to use aggregation function with conditions .</a:t>
            </a:r>
          </a:p>
          <a:p>
            <a:pPr>
              <a:lnSpc>
                <a:spcPct val="90000"/>
              </a:lnSpc>
              <a:buClr>
                <a:srgbClr val="FFFFFF"/>
              </a:buClr>
            </a:pPr>
            <a:endParaRPr lang="en-US" sz="2400" b="1" dirty="0">
              <a:solidFill>
                <a:schemeClr val="tx1"/>
              </a:solidFill>
              <a:ea typeface="+mn-lt"/>
              <a:cs typeface="+mn-lt"/>
            </a:endParaRPr>
          </a:p>
          <a:p>
            <a:pPr marL="342900" indent="-342900">
              <a:buClr>
                <a:srgbClr val="FFFFFF"/>
              </a:buClr>
              <a:buFont typeface="Arial"/>
              <a:buChar char="•"/>
            </a:pPr>
            <a:r>
              <a:rPr lang="en-US" sz="2400" b="1" dirty="0">
                <a:solidFill>
                  <a:schemeClr val="tx1"/>
                </a:solidFill>
                <a:ea typeface="+mn-lt"/>
                <a:cs typeface="+mn-lt"/>
              </a:rPr>
              <a:t>From this project, I got an idea about how as a business or data analyst we work on real-time data to take any data-driven decision.</a:t>
            </a:r>
          </a:p>
          <a:p>
            <a:pPr>
              <a:buClr>
                <a:srgbClr val="FFFFFF"/>
              </a:buClr>
            </a:pPr>
            <a:endParaRPr lang="en-US" sz="2400" b="1" dirty="0">
              <a:solidFill>
                <a:schemeClr val="tx1"/>
              </a:solidFill>
            </a:endParaRPr>
          </a:p>
          <a:p>
            <a:pPr marL="342900" indent="-342900">
              <a:buFont typeface="Arial" panose="05040102010807070707" pitchFamily="18" charset="2"/>
              <a:buChar char="•"/>
            </a:pPr>
            <a:r>
              <a:rPr lang="en-US" sz="2400" b="1" dirty="0">
                <a:solidFill>
                  <a:schemeClr val="tx1"/>
                </a:solidFill>
              </a:rPr>
              <a:t>To get the weekly retention  per device  first we take the distinct device column and then  we count the user id  when the week is 'Monday' as 'Monday' Column so on with rest of the weeks too.</a:t>
            </a:r>
            <a:r>
              <a:rPr lang="en-US" sz="2400" dirty="0">
                <a:ea typeface="+mn-lt"/>
                <a:cs typeface="+mn-lt"/>
              </a:rPr>
              <a:t>i</a:t>
            </a:r>
            <a:r>
              <a:rPr lang="en-US" sz="2400" b="1" dirty="0">
                <a:solidFill>
                  <a:schemeClr val="tx1"/>
                </a:solidFill>
                <a:ea typeface="+mn-lt"/>
                <a:cs typeface="+mn-lt"/>
              </a:rPr>
              <a:t>t was a very good experience working on such kind of project.</a:t>
            </a:r>
            <a:endParaRPr lang="en-US" sz="2400" b="1" dirty="0">
              <a:solidFill>
                <a:schemeClr val="tx1"/>
              </a:solidFill>
            </a:endParaRPr>
          </a:p>
          <a:p>
            <a:pPr marL="342900" indent="-342900">
              <a:buClr>
                <a:srgbClr val="FFFFFF"/>
              </a:buClr>
              <a:buFont typeface="Arial" panose="05040102010807070707" pitchFamily="18" charset="2"/>
              <a:buChar char="•"/>
            </a:pPr>
            <a:endParaRPr lang="en-US" sz="2400" b="1" dirty="0">
              <a:solidFill>
                <a:schemeClr val="tx1"/>
              </a:solidFill>
              <a:ea typeface="+mn-lt"/>
              <a:cs typeface="+mn-lt"/>
            </a:endParaRPr>
          </a:p>
          <a:p>
            <a:pPr marL="342900" indent="-342900">
              <a:lnSpc>
                <a:spcPct val="90000"/>
              </a:lnSpc>
              <a:buClr>
                <a:srgbClr val="FFFFFF"/>
              </a:buClr>
              <a:buFont typeface="Arial" panose="05040102010807070707" pitchFamily="18" charset="2"/>
              <a:buChar char="•"/>
            </a:pPr>
            <a:r>
              <a:rPr lang="en-US" sz="2400" b="1" dirty="0">
                <a:solidFill>
                  <a:schemeClr val="tx1"/>
                </a:solidFill>
                <a:ea typeface="+mn-lt"/>
                <a:cs typeface="+mn-lt"/>
              </a:rPr>
              <a:t>It helped me a lot to understand the analysis process well, and to provide insights for the best decision possible</a:t>
            </a:r>
            <a:endParaRPr lang="en-US" sz="2400" b="1" dirty="0">
              <a:solidFill>
                <a:schemeClr val="tx1"/>
              </a:solidFill>
            </a:endParaRPr>
          </a:p>
          <a:p>
            <a:pPr>
              <a:lnSpc>
                <a:spcPct val="90000"/>
              </a:lnSpc>
            </a:pPr>
            <a:endParaRPr lang="en-US" sz="1500">
              <a:solidFill>
                <a:schemeClr val="tx1"/>
              </a:solidFill>
            </a:endParaRPr>
          </a:p>
        </p:txBody>
      </p:sp>
    </p:spTree>
    <p:extLst>
      <p:ext uri="{BB962C8B-B14F-4D97-AF65-F5344CB8AC3E}">
        <p14:creationId xmlns:p14="http://schemas.microsoft.com/office/powerpoint/2010/main" val="3052001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descr="Pen placed on top of a signature line">
            <a:extLst>
              <a:ext uri="{FF2B5EF4-FFF2-40B4-BE49-F238E27FC236}">
                <a16:creationId xmlns:a16="http://schemas.microsoft.com/office/drawing/2014/main" id="{0BA94B03-C728-41CC-581C-817278FB7F61}"/>
              </a:ext>
            </a:extLst>
          </p:cNvPr>
          <p:cNvPicPr>
            <a:picLocks noChangeAspect="1"/>
          </p:cNvPicPr>
          <p:nvPr/>
        </p:nvPicPr>
        <p:blipFill rotWithShape="1">
          <a:blip r:embed="rId3">
            <a:duotone>
              <a:prstClr val="black"/>
              <a:schemeClr val="bg1">
                <a:tint val="45000"/>
                <a:satMod val="400000"/>
              </a:schemeClr>
            </a:duotone>
            <a:alphaModFix amt="25000"/>
          </a:blip>
          <a:srcRect r="-2" b="15603"/>
          <a:stretch/>
        </p:blipFill>
        <p:spPr>
          <a:xfrm>
            <a:off x="20" y="10"/>
            <a:ext cx="12191980" cy="6857990"/>
          </a:xfrm>
          <a:prstGeom prst="rect">
            <a:avLst/>
          </a:prstGeom>
        </p:spPr>
      </p:pic>
      <p:sp>
        <p:nvSpPr>
          <p:cNvPr id="2" name="Title 1">
            <a:extLst>
              <a:ext uri="{FF2B5EF4-FFF2-40B4-BE49-F238E27FC236}">
                <a16:creationId xmlns:a16="http://schemas.microsoft.com/office/drawing/2014/main" id="{0D06FEF1-4449-4A61-CF8C-EA2EB122606C}"/>
              </a:ext>
            </a:extLst>
          </p:cNvPr>
          <p:cNvSpPr>
            <a:spLocks noGrp="1"/>
          </p:cNvSpPr>
          <p:nvPr>
            <p:ph type="title"/>
          </p:nvPr>
        </p:nvSpPr>
        <p:spPr>
          <a:xfrm>
            <a:off x="1751012" y="609601"/>
            <a:ext cx="8676222" cy="3200400"/>
          </a:xfrm>
        </p:spPr>
        <p:txBody>
          <a:bodyPr vert="horz" lIns="91440" tIns="45720" rIns="91440" bIns="45720" rtlCol="0" anchor="b">
            <a:normAutofit/>
          </a:bodyPr>
          <a:lstStyle/>
          <a:p>
            <a:pPr algn="ctr"/>
            <a:r>
              <a:rPr lang="en-US" sz="4800" b="1">
                <a:effectLst>
                  <a:glow rad="38100">
                    <a:schemeClr val="bg1">
                      <a:lumMod val="65000"/>
                      <a:lumOff val="35000"/>
                      <a:alpha val="50000"/>
                    </a:schemeClr>
                  </a:glow>
                  <a:outerShdw blurRad="28575" dist="31750" dir="13200000" algn="tl" rotWithShape="0">
                    <a:srgbClr val="000000">
                      <a:alpha val="25000"/>
                    </a:srgbClr>
                  </a:outerShdw>
                </a:effectLst>
              </a:rPr>
              <a:t>Description</a:t>
            </a:r>
            <a:endParaRPr lang="en-US" sz="4800">
              <a:effectLst>
                <a:glow rad="38100">
                  <a:schemeClr val="bg1">
                    <a:lumMod val="65000"/>
                    <a:lumOff val="35000"/>
                    <a:alpha val="50000"/>
                  </a:schemeClr>
                </a:glow>
                <a:outerShdw blurRad="28575" dist="31750" dir="13200000" algn="tl" rotWithShape="0">
                  <a:srgbClr val="000000">
                    <a:alpha val="25000"/>
                  </a:srgbClr>
                </a:outerShdw>
              </a:effectLst>
            </a:endParaRPr>
          </a:p>
        </p:txBody>
      </p:sp>
    </p:spTree>
    <p:extLst>
      <p:ext uri="{BB962C8B-B14F-4D97-AF65-F5344CB8AC3E}">
        <p14:creationId xmlns:p14="http://schemas.microsoft.com/office/powerpoint/2010/main" val="2333501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9CCB8-DF47-F8DA-1A88-9D7A94C6C262}"/>
              </a:ext>
            </a:extLst>
          </p:cNvPr>
          <p:cNvSpPr>
            <a:spLocks noGrp="1"/>
          </p:cNvSpPr>
          <p:nvPr>
            <p:ph type="title"/>
          </p:nvPr>
        </p:nvSpPr>
        <p:spPr/>
        <p:txBody>
          <a:bodyPr>
            <a:normAutofit/>
          </a:bodyPr>
          <a:lstStyle/>
          <a:p>
            <a:r>
              <a:rPr lang="en-US" b="1" dirty="0">
                <a:effectLst>
                  <a:glow rad="38100">
                    <a:prstClr val="black">
                      <a:lumMod val="65000"/>
                      <a:lumOff val="35000"/>
                      <a:alpha val="50000"/>
                    </a:prstClr>
                  </a:glow>
                  <a:outerShdw blurRad="28575" dist="31750" dir="13200000" algn="tl" rotWithShape="0">
                    <a:srgbClr val="000000">
                      <a:alpha val="25000"/>
                    </a:srgbClr>
                  </a:outerShdw>
                </a:effectLst>
              </a:rPr>
              <a:t>Case study 1</a:t>
            </a:r>
          </a:p>
        </p:txBody>
      </p:sp>
      <p:graphicFrame>
        <p:nvGraphicFramePr>
          <p:cNvPr id="6" name="Content Placeholder 2">
            <a:extLst>
              <a:ext uri="{FF2B5EF4-FFF2-40B4-BE49-F238E27FC236}">
                <a16:creationId xmlns:a16="http://schemas.microsoft.com/office/drawing/2014/main" id="{8E37DA7F-3E22-B15D-A711-AC9615BC7D84}"/>
              </a:ext>
            </a:extLst>
          </p:cNvPr>
          <p:cNvGraphicFramePr>
            <a:graphicFrameLocks noGrp="1"/>
          </p:cNvGraphicFramePr>
          <p:nvPr>
            <p:ph idx="1"/>
            <p:extLst>
              <p:ext uri="{D42A27DB-BD31-4B8C-83A1-F6EECF244321}">
                <p14:modId xmlns:p14="http://schemas.microsoft.com/office/powerpoint/2010/main" val="249341357"/>
              </p:ext>
            </p:extLst>
          </p:nvPr>
        </p:nvGraphicFramePr>
        <p:xfrm>
          <a:off x="684213" y="685800"/>
          <a:ext cx="8534400" cy="36147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3807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73EAA2-1538-C259-F005-68D2D7F3353A}"/>
              </a:ext>
            </a:extLst>
          </p:cNvPr>
          <p:cNvSpPr>
            <a:spLocks noGrp="1"/>
          </p:cNvSpPr>
          <p:nvPr>
            <p:ph type="title"/>
          </p:nvPr>
        </p:nvSpPr>
        <p:spPr>
          <a:xfrm>
            <a:off x="353533" y="1309936"/>
            <a:ext cx="11151079" cy="4785104"/>
          </a:xfrm>
        </p:spPr>
        <p:txBody>
          <a:bodyPr>
            <a:normAutofit/>
          </a:bodyPr>
          <a:lstStyle/>
          <a:p>
            <a:r>
              <a:rPr lang="en-US" sz="2000" dirty="0">
                <a:solidFill>
                  <a:schemeClr val="bg1"/>
                </a:solidFill>
                <a:ea typeface="+mj-lt"/>
                <a:cs typeface="+mj-lt"/>
              </a:rPr>
              <a:t>select ds, count(job_ id) as jobs_ per_ day, sum(time_ spent)/3600 as hours_ spent </a:t>
            </a:r>
            <a:endParaRPr lang="en-US">
              <a:solidFill>
                <a:schemeClr val="bg1"/>
              </a:solidFill>
            </a:endParaRPr>
          </a:p>
          <a:p>
            <a:r>
              <a:rPr lang="en-US" sz="2000" dirty="0">
                <a:solidFill>
                  <a:schemeClr val="bg1"/>
                </a:solidFill>
                <a:ea typeface="+mj-lt"/>
                <a:cs typeface="+mj-lt"/>
              </a:rPr>
              <a:t>from </a:t>
            </a:r>
            <a:r>
              <a:rPr lang="en-US" sz="2000" dirty="0" err="1">
                <a:solidFill>
                  <a:schemeClr val="bg1"/>
                </a:solidFill>
                <a:ea typeface="+mj-lt"/>
                <a:cs typeface="+mj-lt"/>
              </a:rPr>
              <a:t>ms</a:t>
            </a:r>
            <a:r>
              <a:rPr lang="en-US" sz="2000" dirty="0">
                <a:solidFill>
                  <a:schemeClr val="bg1"/>
                </a:solidFill>
                <a:ea typeface="+mj-lt"/>
                <a:cs typeface="+mj-lt"/>
              </a:rPr>
              <a:t> _ data</a:t>
            </a:r>
            <a:endParaRPr lang="en-US">
              <a:solidFill>
                <a:schemeClr val="bg1"/>
              </a:solidFill>
            </a:endParaRPr>
          </a:p>
          <a:p>
            <a:r>
              <a:rPr lang="en-US" sz="2000" dirty="0">
                <a:solidFill>
                  <a:schemeClr val="bg1"/>
                </a:solidFill>
                <a:ea typeface="+mj-lt"/>
                <a:cs typeface="+mj-lt"/>
              </a:rPr>
              <a:t>where ds &gt;='2020-11-01'  and ds &lt;='2020-11-30'  </a:t>
            </a:r>
            <a:endParaRPr lang="en-US">
              <a:solidFill>
                <a:schemeClr val="bg1"/>
              </a:solidFill>
            </a:endParaRPr>
          </a:p>
          <a:p>
            <a:r>
              <a:rPr lang="en-US" sz="2000" dirty="0">
                <a:solidFill>
                  <a:schemeClr val="bg1"/>
                </a:solidFill>
                <a:ea typeface="+mj-lt"/>
                <a:cs typeface="+mj-lt"/>
              </a:rPr>
              <a:t>group by ds ;</a:t>
            </a:r>
            <a:br>
              <a:rPr lang="en-US" sz="2000" dirty="0">
                <a:ea typeface="+mj-lt"/>
                <a:cs typeface="+mj-lt"/>
              </a:rPr>
            </a:br>
            <a:br>
              <a:rPr lang="en-US" sz="2000" dirty="0">
                <a:ea typeface="+mj-lt"/>
                <a:cs typeface="+mj-lt"/>
              </a:rPr>
            </a:br>
            <a:r>
              <a:rPr lang="en-US" sz="2000" dirty="0"/>
              <a:t>by taking the date in table and count he jobs in the table by grouping  dates count once as per day and  once asper hours sum(total time )/3600</a:t>
            </a:r>
          </a:p>
        </p:txBody>
      </p:sp>
      <p:sp>
        <p:nvSpPr>
          <p:cNvPr id="3" name="Content Placeholder 2">
            <a:extLst>
              <a:ext uri="{FF2B5EF4-FFF2-40B4-BE49-F238E27FC236}">
                <a16:creationId xmlns:a16="http://schemas.microsoft.com/office/drawing/2014/main" id="{876C500D-E58D-2243-7187-4547F354D3DD}"/>
              </a:ext>
            </a:extLst>
          </p:cNvPr>
          <p:cNvSpPr>
            <a:spLocks noGrp="1"/>
          </p:cNvSpPr>
          <p:nvPr>
            <p:ph idx="1"/>
          </p:nvPr>
        </p:nvSpPr>
        <p:spPr>
          <a:xfrm>
            <a:off x="353533" y="355120"/>
            <a:ext cx="11395494" cy="1171117"/>
          </a:xfrm>
        </p:spPr>
        <p:txBody>
          <a:bodyPr/>
          <a:lstStyle/>
          <a:p>
            <a:r>
              <a:rPr lang="en-US" sz="2800" b="1" dirty="0">
                <a:ea typeface="+mn-lt"/>
                <a:cs typeface="+mn-lt"/>
              </a:rPr>
              <a:t>Number of jobs reviewed per day ,per hour in November</a:t>
            </a:r>
            <a:endParaRPr lang="en-US" sz="2800" b="1" dirty="0" err="1">
              <a:solidFill>
                <a:srgbClr val="0F496F"/>
              </a:solidFill>
              <a:ea typeface="+mn-lt"/>
              <a:cs typeface="+mn-lt"/>
            </a:endParaRPr>
          </a:p>
          <a:p>
            <a:pPr>
              <a:buClr>
                <a:srgbClr val="FFFFFF"/>
              </a:buClr>
            </a:pPr>
            <a:endParaRPr lang="en-US" dirty="0"/>
          </a:p>
        </p:txBody>
      </p:sp>
    </p:spTree>
    <p:extLst>
      <p:ext uri="{BB962C8B-B14F-4D97-AF65-F5344CB8AC3E}">
        <p14:creationId xmlns:p14="http://schemas.microsoft.com/office/powerpoint/2010/main" val="3264441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9718B-A736-BDA7-E00F-6227E8831231}"/>
              </a:ext>
            </a:extLst>
          </p:cNvPr>
          <p:cNvSpPr>
            <a:spLocks noGrp="1"/>
          </p:cNvSpPr>
          <p:nvPr>
            <p:ph type="title"/>
          </p:nvPr>
        </p:nvSpPr>
        <p:spPr>
          <a:xfrm>
            <a:off x="353533" y="317898"/>
            <a:ext cx="8534400" cy="1507067"/>
          </a:xfrm>
        </p:spPr>
        <p:txBody>
          <a:bodyPr/>
          <a:lstStyle/>
          <a:p>
            <a:r>
              <a:rPr lang="en-US" dirty="0"/>
              <a:t>Jobs reviewed per day and hour</a:t>
            </a:r>
          </a:p>
        </p:txBody>
      </p:sp>
      <p:sp>
        <p:nvSpPr>
          <p:cNvPr id="18" name="TextBox 17">
            <a:extLst>
              <a:ext uri="{FF2B5EF4-FFF2-40B4-BE49-F238E27FC236}">
                <a16:creationId xmlns:a16="http://schemas.microsoft.com/office/drawing/2014/main" id="{E92CC176-D59E-E774-E0FB-19212D3F7FD6}"/>
              </a:ext>
            </a:extLst>
          </p:cNvPr>
          <p:cNvSpPr txBox="1"/>
          <p:nvPr/>
        </p:nvSpPr>
        <p:spPr>
          <a:xfrm>
            <a:off x="2380891" y="644968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22" name="Table 21">
            <a:extLst>
              <a:ext uri="{FF2B5EF4-FFF2-40B4-BE49-F238E27FC236}">
                <a16:creationId xmlns:a16="http://schemas.microsoft.com/office/drawing/2014/main" id="{4A7F1C6A-0613-53F9-AF06-2AECD78E5277}"/>
              </a:ext>
            </a:extLst>
          </p:cNvPr>
          <p:cNvGraphicFramePr>
            <a:graphicFrameLocks noGrp="1"/>
          </p:cNvGraphicFramePr>
          <p:nvPr>
            <p:extLst>
              <p:ext uri="{D42A27DB-BD31-4B8C-83A1-F6EECF244321}">
                <p14:modId xmlns:p14="http://schemas.microsoft.com/office/powerpoint/2010/main" val="3469442795"/>
              </p:ext>
            </p:extLst>
          </p:nvPr>
        </p:nvGraphicFramePr>
        <p:xfrm>
          <a:off x="733245" y="2329132"/>
          <a:ext cx="9718194" cy="2560320"/>
        </p:xfrm>
        <a:graphic>
          <a:graphicData uri="http://schemas.openxmlformats.org/drawingml/2006/table">
            <a:tbl>
              <a:tblPr firstRow="1" bandRow="1">
                <a:tableStyleId>{5C22544A-7EE6-4342-B048-85BDC9FD1C3A}</a:tableStyleId>
              </a:tblPr>
              <a:tblGrid>
                <a:gridCol w="2824130">
                  <a:extLst>
                    <a:ext uri="{9D8B030D-6E8A-4147-A177-3AD203B41FA5}">
                      <a16:colId xmlns:a16="http://schemas.microsoft.com/office/drawing/2014/main" val="1081786198"/>
                    </a:ext>
                  </a:extLst>
                </a:gridCol>
                <a:gridCol w="3447032">
                  <a:extLst>
                    <a:ext uri="{9D8B030D-6E8A-4147-A177-3AD203B41FA5}">
                      <a16:colId xmlns:a16="http://schemas.microsoft.com/office/drawing/2014/main" val="586638360"/>
                    </a:ext>
                  </a:extLst>
                </a:gridCol>
                <a:gridCol w="3447032">
                  <a:extLst>
                    <a:ext uri="{9D8B030D-6E8A-4147-A177-3AD203B41FA5}">
                      <a16:colId xmlns:a16="http://schemas.microsoft.com/office/drawing/2014/main" val="3376166277"/>
                    </a:ext>
                  </a:extLst>
                </a:gridCol>
              </a:tblGrid>
              <a:tr h="0">
                <a:tc>
                  <a:txBody>
                    <a:bodyPr/>
                    <a:lstStyle/>
                    <a:p>
                      <a:r>
                        <a:rPr lang="en-US" dirty="0"/>
                        <a:t>date</a:t>
                      </a:r>
                    </a:p>
                  </a:txBody>
                  <a:tcPr anchor="ctr"/>
                </a:tc>
                <a:tc>
                  <a:txBody>
                    <a:bodyPr/>
                    <a:lstStyle/>
                    <a:p>
                      <a:r>
                        <a:rPr lang="en-US" dirty="0"/>
                        <a:t>Jobs per hour</a:t>
                      </a:r>
                    </a:p>
                  </a:txBody>
                  <a:tcPr anchor="ctr"/>
                </a:tc>
                <a:tc>
                  <a:txBody>
                    <a:bodyPr/>
                    <a:lstStyle/>
                    <a:p>
                      <a:r>
                        <a:rPr lang="en-US" dirty="0"/>
                        <a:t>Jobs per hour</a:t>
                      </a:r>
                    </a:p>
                  </a:txBody>
                  <a:tcPr anchor="ctr"/>
                </a:tc>
                <a:extLst>
                  <a:ext uri="{0D108BD9-81ED-4DB2-BD59-A6C34878D82A}">
                    <a16:rowId xmlns:a16="http://schemas.microsoft.com/office/drawing/2014/main" val="977331021"/>
                  </a:ext>
                </a:extLst>
              </a:tr>
              <a:tr h="0">
                <a:tc>
                  <a:txBody>
                    <a:bodyPr/>
                    <a:lstStyle/>
                    <a:p>
                      <a:pPr lvl="0">
                        <a:buNone/>
                      </a:pPr>
                      <a:r>
                        <a:rPr lang="en-US" sz="1800" b="0" i="0" u="none" strike="noStrike" noProof="0" dirty="0">
                          <a:latin typeface="Century Gothic"/>
                        </a:rPr>
                        <a:t>2020-11-30</a:t>
                      </a:r>
                      <a:endParaRPr lang="en-US" dirty="0"/>
                    </a:p>
                  </a:txBody>
                  <a:tcPr anchor="ctr"/>
                </a:tc>
                <a:tc>
                  <a:txBody>
                    <a:bodyPr/>
                    <a:lstStyle/>
                    <a:p>
                      <a:pPr lvl="0">
                        <a:buNone/>
                      </a:pPr>
                      <a:r>
                        <a:rPr lang="en-US" dirty="0"/>
                        <a:t>2</a:t>
                      </a:r>
                    </a:p>
                  </a:txBody>
                  <a:tcPr anchor="ctr"/>
                </a:tc>
                <a:tc>
                  <a:txBody>
                    <a:bodyPr/>
                    <a:lstStyle/>
                    <a:p>
                      <a:pPr lvl="0">
                        <a:buNone/>
                      </a:pPr>
                      <a:r>
                        <a:rPr lang="en-US" dirty="0"/>
                        <a:t>0.0111</a:t>
                      </a:r>
                    </a:p>
                  </a:txBody>
                  <a:tcPr anchor="ctr"/>
                </a:tc>
                <a:extLst>
                  <a:ext uri="{0D108BD9-81ED-4DB2-BD59-A6C34878D82A}">
                    <a16:rowId xmlns:a16="http://schemas.microsoft.com/office/drawing/2014/main" val="2389131410"/>
                  </a:ext>
                </a:extLst>
              </a:tr>
              <a:tr h="0">
                <a:tc>
                  <a:txBody>
                    <a:bodyPr/>
                    <a:lstStyle/>
                    <a:p>
                      <a:r>
                        <a:rPr lang="en-US" dirty="0"/>
                        <a:t>2020-11-29</a:t>
                      </a:r>
                    </a:p>
                  </a:txBody>
                  <a:tcPr anchor="ctr"/>
                </a:tc>
                <a:tc>
                  <a:txBody>
                    <a:bodyPr/>
                    <a:lstStyle/>
                    <a:p>
                      <a:r>
                        <a:rPr lang="en-US" dirty="0"/>
                        <a:t>1</a:t>
                      </a:r>
                    </a:p>
                  </a:txBody>
                  <a:tcPr anchor="ctr"/>
                </a:tc>
                <a:tc>
                  <a:txBody>
                    <a:bodyPr/>
                    <a:lstStyle/>
                    <a:p>
                      <a:r>
                        <a:rPr lang="en-US" dirty="0"/>
                        <a:t>0.0056</a:t>
                      </a:r>
                    </a:p>
                  </a:txBody>
                  <a:tcPr anchor="ctr"/>
                </a:tc>
                <a:extLst>
                  <a:ext uri="{0D108BD9-81ED-4DB2-BD59-A6C34878D82A}">
                    <a16:rowId xmlns:a16="http://schemas.microsoft.com/office/drawing/2014/main" val="945264307"/>
                  </a:ext>
                </a:extLst>
              </a:tr>
              <a:tr h="0">
                <a:tc>
                  <a:txBody>
                    <a:bodyPr/>
                    <a:lstStyle/>
                    <a:p>
                      <a:r>
                        <a:rPr lang="en-US" dirty="0"/>
                        <a:t>2020-11-28</a:t>
                      </a:r>
                    </a:p>
                  </a:txBody>
                  <a:tcPr anchor="ctr"/>
                </a:tc>
                <a:tc>
                  <a:txBody>
                    <a:bodyPr/>
                    <a:lstStyle/>
                    <a:p>
                      <a:r>
                        <a:rPr lang="en-US" dirty="0"/>
                        <a:t>2</a:t>
                      </a:r>
                    </a:p>
                  </a:txBody>
                  <a:tcPr anchor="ctr"/>
                </a:tc>
                <a:tc>
                  <a:txBody>
                    <a:bodyPr/>
                    <a:lstStyle/>
                    <a:p>
                      <a:r>
                        <a:rPr lang="en-US" dirty="0"/>
                        <a:t>0.0092</a:t>
                      </a:r>
                    </a:p>
                  </a:txBody>
                  <a:tcPr anchor="ctr"/>
                </a:tc>
                <a:extLst>
                  <a:ext uri="{0D108BD9-81ED-4DB2-BD59-A6C34878D82A}">
                    <a16:rowId xmlns:a16="http://schemas.microsoft.com/office/drawing/2014/main" val="1240999871"/>
                  </a:ext>
                </a:extLst>
              </a:tr>
              <a:tr h="0">
                <a:tc>
                  <a:txBody>
                    <a:bodyPr/>
                    <a:lstStyle/>
                    <a:p>
                      <a:r>
                        <a:rPr lang="en-US" dirty="0"/>
                        <a:t>2020-11-27</a:t>
                      </a:r>
                    </a:p>
                  </a:txBody>
                  <a:tcPr anchor="ctr"/>
                </a:tc>
                <a:tc>
                  <a:txBody>
                    <a:bodyPr/>
                    <a:lstStyle/>
                    <a:p>
                      <a:r>
                        <a:rPr lang="en-US" dirty="0"/>
                        <a:t>1</a:t>
                      </a:r>
                    </a:p>
                  </a:txBody>
                  <a:tcPr anchor="ctr"/>
                </a:tc>
                <a:tc>
                  <a:txBody>
                    <a:bodyPr/>
                    <a:lstStyle/>
                    <a:p>
                      <a:r>
                        <a:rPr lang="en-US" dirty="0"/>
                        <a:t>0.0289</a:t>
                      </a:r>
                    </a:p>
                  </a:txBody>
                  <a:tcPr anchor="ctr"/>
                </a:tc>
                <a:extLst>
                  <a:ext uri="{0D108BD9-81ED-4DB2-BD59-A6C34878D82A}">
                    <a16:rowId xmlns:a16="http://schemas.microsoft.com/office/drawing/2014/main" val="528763403"/>
                  </a:ext>
                </a:extLst>
              </a:tr>
              <a:tr h="0">
                <a:tc>
                  <a:txBody>
                    <a:bodyPr/>
                    <a:lstStyle/>
                    <a:p>
                      <a:r>
                        <a:rPr lang="en-US" dirty="0"/>
                        <a:t>2020-11-26</a:t>
                      </a:r>
                    </a:p>
                  </a:txBody>
                  <a:tcPr anchor="ctr"/>
                </a:tc>
                <a:tc>
                  <a:txBody>
                    <a:bodyPr/>
                    <a:lstStyle/>
                    <a:p>
                      <a:r>
                        <a:rPr lang="en-US" dirty="0"/>
                        <a:t>1</a:t>
                      </a:r>
                    </a:p>
                  </a:txBody>
                  <a:tcPr anchor="ctr"/>
                </a:tc>
                <a:tc>
                  <a:txBody>
                    <a:bodyPr/>
                    <a:lstStyle/>
                    <a:p>
                      <a:r>
                        <a:rPr lang="en-US" dirty="0"/>
                        <a:t>0.0156</a:t>
                      </a:r>
                    </a:p>
                  </a:txBody>
                  <a:tcPr anchor="ctr"/>
                </a:tc>
                <a:extLst>
                  <a:ext uri="{0D108BD9-81ED-4DB2-BD59-A6C34878D82A}">
                    <a16:rowId xmlns:a16="http://schemas.microsoft.com/office/drawing/2014/main" val="399811156"/>
                  </a:ext>
                </a:extLst>
              </a:tr>
              <a:tr h="0">
                <a:tc>
                  <a:txBody>
                    <a:bodyPr/>
                    <a:lstStyle/>
                    <a:p>
                      <a:r>
                        <a:rPr lang="en-US" dirty="0"/>
                        <a:t>2020-11-25</a:t>
                      </a:r>
                    </a:p>
                  </a:txBody>
                  <a:tcPr anchor="ctr"/>
                </a:tc>
                <a:tc>
                  <a:txBody>
                    <a:bodyPr/>
                    <a:lstStyle/>
                    <a:p>
                      <a:r>
                        <a:rPr lang="en-US" dirty="0"/>
                        <a:t>1</a:t>
                      </a:r>
                    </a:p>
                  </a:txBody>
                  <a:tcPr anchor="ctr"/>
                </a:tc>
                <a:tc>
                  <a:txBody>
                    <a:bodyPr/>
                    <a:lstStyle/>
                    <a:p>
                      <a:r>
                        <a:rPr lang="en-US" dirty="0"/>
                        <a:t>0.0125</a:t>
                      </a:r>
                    </a:p>
                  </a:txBody>
                  <a:tcPr anchor="ctr"/>
                </a:tc>
                <a:extLst>
                  <a:ext uri="{0D108BD9-81ED-4DB2-BD59-A6C34878D82A}">
                    <a16:rowId xmlns:a16="http://schemas.microsoft.com/office/drawing/2014/main" val="1220358336"/>
                  </a:ext>
                </a:extLst>
              </a:tr>
            </a:tbl>
          </a:graphicData>
        </a:graphic>
      </p:graphicFrame>
    </p:spTree>
    <p:extLst>
      <p:ext uri="{BB962C8B-B14F-4D97-AF65-F5344CB8AC3E}">
        <p14:creationId xmlns:p14="http://schemas.microsoft.com/office/powerpoint/2010/main" val="2892097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9660F-15A0-02AE-289C-BB13127AAA91}"/>
              </a:ext>
            </a:extLst>
          </p:cNvPr>
          <p:cNvSpPr>
            <a:spLocks noGrp="1"/>
          </p:cNvSpPr>
          <p:nvPr>
            <p:ph type="title"/>
          </p:nvPr>
        </p:nvSpPr>
        <p:spPr>
          <a:xfrm>
            <a:off x="684212" y="274767"/>
            <a:ext cx="10590362" cy="5906538"/>
          </a:xfrm>
        </p:spPr>
        <p:txBody>
          <a:bodyPr/>
          <a:lstStyle/>
          <a:p>
            <a:r>
              <a:rPr lang="en-US" sz="2400" dirty="0">
                <a:ea typeface="+mj-lt"/>
                <a:cs typeface="+mj-lt"/>
              </a:rPr>
              <a:t>Calculate 7 day rolling average of throughput? For throughput, do you prefer daily metric or 7-day rolling and why?</a:t>
            </a:r>
            <a:br>
              <a:rPr lang="en-US" sz="2400" dirty="0">
                <a:ea typeface="+mj-lt"/>
                <a:cs typeface="+mj-lt"/>
              </a:rPr>
            </a:br>
            <a:r>
              <a:rPr lang="en-US" sz="2400" dirty="0">
                <a:ea typeface="+mj-lt"/>
                <a:cs typeface="+mj-lt"/>
              </a:rPr>
              <a:t>Throughput measures how many units of information a system can process in a period of time</a:t>
            </a:r>
            <a:br>
              <a:rPr lang="en-US" sz="2400" dirty="0">
                <a:ea typeface="+mj-lt"/>
                <a:cs typeface="+mj-lt"/>
              </a:rPr>
            </a:br>
            <a:br>
              <a:rPr lang="en-US" sz="2400" dirty="0"/>
            </a:br>
            <a:r>
              <a:rPr lang="en-US" sz="2400" dirty="0">
                <a:solidFill>
                  <a:schemeClr val="bg1"/>
                </a:solidFill>
                <a:ea typeface="+mj-lt"/>
                <a:cs typeface="+mj-lt"/>
              </a:rPr>
              <a:t>WITH CTE AS ( SELECT ds, COUNT(</a:t>
            </a:r>
            <a:r>
              <a:rPr lang="en-US" sz="2400" dirty="0" err="1">
                <a:solidFill>
                  <a:schemeClr val="bg1"/>
                </a:solidFill>
                <a:ea typeface="+mj-lt"/>
                <a:cs typeface="+mj-lt"/>
              </a:rPr>
              <a:t>job_id</a:t>
            </a:r>
            <a:r>
              <a:rPr lang="en-US" sz="2400" dirty="0">
                <a:solidFill>
                  <a:schemeClr val="bg1"/>
                </a:solidFill>
                <a:ea typeface="+mj-lt"/>
                <a:cs typeface="+mj-lt"/>
              </a:rPr>
              <a:t>) AS </a:t>
            </a:r>
            <a:r>
              <a:rPr lang="en-US" sz="2400" dirty="0" err="1">
                <a:solidFill>
                  <a:schemeClr val="bg1"/>
                </a:solidFill>
                <a:ea typeface="+mj-lt"/>
                <a:cs typeface="+mj-lt"/>
              </a:rPr>
              <a:t>num_jobs</a:t>
            </a:r>
            <a:r>
              <a:rPr lang="en-US" sz="2400" dirty="0">
                <a:solidFill>
                  <a:schemeClr val="bg1"/>
                </a:solidFill>
                <a:ea typeface="+mj-lt"/>
                <a:cs typeface="+mj-lt"/>
              </a:rPr>
              <a:t>, SUM(</a:t>
            </a:r>
            <a:r>
              <a:rPr lang="en-US" sz="2400" dirty="0" err="1">
                <a:solidFill>
                  <a:schemeClr val="bg1"/>
                </a:solidFill>
                <a:ea typeface="+mj-lt"/>
                <a:cs typeface="+mj-lt"/>
              </a:rPr>
              <a:t>time_spent</a:t>
            </a:r>
            <a:r>
              <a:rPr lang="en-US" sz="2400" dirty="0">
                <a:solidFill>
                  <a:schemeClr val="bg1"/>
                </a:solidFill>
                <a:ea typeface="+mj-lt"/>
                <a:cs typeface="+mj-lt"/>
              </a:rPr>
              <a:t>) AS </a:t>
            </a:r>
            <a:r>
              <a:rPr lang="en-US" sz="2400" dirty="0" err="1">
                <a:solidFill>
                  <a:schemeClr val="bg1"/>
                </a:solidFill>
                <a:ea typeface="+mj-lt"/>
                <a:cs typeface="+mj-lt"/>
              </a:rPr>
              <a:t>total_time</a:t>
            </a:r>
            <a:r>
              <a:rPr lang="en-US" sz="2400" dirty="0">
                <a:solidFill>
                  <a:schemeClr val="bg1"/>
                </a:solidFill>
                <a:ea typeface="+mj-lt"/>
                <a:cs typeface="+mj-lt"/>
              </a:rPr>
              <a:t> </a:t>
            </a:r>
            <a:endParaRPr lang="en-US" sz="2400">
              <a:solidFill>
                <a:schemeClr val="bg1"/>
              </a:solidFill>
            </a:endParaRPr>
          </a:p>
          <a:p>
            <a:r>
              <a:rPr lang="en-US" sz="2400" dirty="0">
                <a:solidFill>
                  <a:schemeClr val="bg1"/>
                </a:solidFill>
                <a:ea typeface="+mj-lt"/>
                <a:cs typeface="+mj-lt"/>
              </a:rPr>
              <a:t>FROM </a:t>
            </a:r>
            <a:r>
              <a:rPr lang="en-US" sz="2400" dirty="0" err="1">
                <a:solidFill>
                  <a:schemeClr val="bg1"/>
                </a:solidFill>
                <a:ea typeface="+mj-lt"/>
                <a:cs typeface="+mj-lt"/>
              </a:rPr>
              <a:t>ms_data</a:t>
            </a:r>
            <a:endParaRPr lang="en-US">
              <a:solidFill>
                <a:schemeClr val="bg1"/>
              </a:solidFill>
            </a:endParaRPr>
          </a:p>
          <a:p>
            <a:r>
              <a:rPr lang="en-US" sz="2400" dirty="0">
                <a:solidFill>
                  <a:schemeClr val="bg1"/>
                </a:solidFill>
                <a:ea typeface="+mj-lt"/>
                <a:cs typeface="+mj-lt"/>
              </a:rPr>
              <a:t>WHERE ds BETWEEN '2020-11-01' AND '2020-11-30' GROUP BY ds  )</a:t>
            </a:r>
            <a:endParaRPr lang="en-US">
              <a:solidFill>
                <a:schemeClr val="bg1"/>
              </a:solidFill>
            </a:endParaRPr>
          </a:p>
          <a:p>
            <a:r>
              <a:rPr lang="en-US" sz="2400" dirty="0">
                <a:solidFill>
                  <a:schemeClr val="bg1"/>
                </a:solidFill>
                <a:ea typeface="+mj-lt"/>
                <a:cs typeface="+mj-lt"/>
              </a:rPr>
              <a:t>SELECT ds, ROUND(1.0*SUM(</a:t>
            </a:r>
            <a:r>
              <a:rPr lang="en-US" sz="2400" dirty="0" err="1">
                <a:solidFill>
                  <a:schemeClr val="bg1"/>
                </a:solidFill>
                <a:ea typeface="+mj-lt"/>
                <a:cs typeface="+mj-lt"/>
              </a:rPr>
              <a:t>num_jobs</a:t>
            </a:r>
            <a:r>
              <a:rPr lang="en-US" sz="2400" dirty="0">
                <a:solidFill>
                  <a:schemeClr val="bg1"/>
                </a:solidFill>
                <a:ea typeface="+mj-lt"/>
                <a:cs typeface="+mj-lt"/>
              </a:rPr>
              <a:t>)</a:t>
            </a:r>
            <a:endParaRPr lang="en-US">
              <a:solidFill>
                <a:schemeClr val="bg1"/>
              </a:solidFill>
            </a:endParaRPr>
          </a:p>
          <a:p>
            <a:r>
              <a:rPr lang="en-US" sz="2400" dirty="0">
                <a:solidFill>
                  <a:schemeClr val="bg1"/>
                </a:solidFill>
                <a:ea typeface="+mj-lt"/>
                <a:cs typeface="+mj-lt"/>
              </a:rPr>
              <a:t>OVER (ORDER BY ds ROWS BETWEEN 6 PRECEDING AND CURRENT ROW) / SUM(</a:t>
            </a:r>
            <a:r>
              <a:rPr lang="en-US" sz="2400" dirty="0" err="1">
                <a:solidFill>
                  <a:schemeClr val="bg1"/>
                </a:solidFill>
                <a:ea typeface="+mj-lt"/>
                <a:cs typeface="+mj-lt"/>
              </a:rPr>
              <a:t>total_time</a:t>
            </a:r>
            <a:r>
              <a:rPr lang="en-US" sz="2400" dirty="0">
                <a:solidFill>
                  <a:schemeClr val="bg1"/>
                </a:solidFill>
                <a:ea typeface="+mj-lt"/>
                <a:cs typeface="+mj-lt"/>
              </a:rPr>
              <a:t>)</a:t>
            </a:r>
            <a:endParaRPr lang="en-US">
              <a:solidFill>
                <a:schemeClr val="bg1"/>
              </a:solidFill>
            </a:endParaRPr>
          </a:p>
          <a:p>
            <a:r>
              <a:rPr lang="en-US" sz="2400" dirty="0">
                <a:solidFill>
                  <a:schemeClr val="bg1"/>
                </a:solidFill>
                <a:ea typeface="+mj-lt"/>
                <a:cs typeface="+mj-lt"/>
              </a:rPr>
              <a:t>OVER (ORDER BY ds ROWS BETWEEN 6 PRECEDING AND CURRENT ROW),2) AS throughput_7d FROM CTE</a:t>
            </a:r>
            <a:endParaRPr lang="en-US" dirty="0">
              <a:solidFill>
                <a:schemeClr val="bg1"/>
              </a:solidFill>
            </a:endParaRPr>
          </a:p>
        </p:txBody>
      </p:sp>
    </p:spTree>
    <p:extLst>
      <p:ext uri="{BB962C8B-B14F-4D97-AF65-F5344CB8AC3E}">
        <p14:creationId xmlns:p14="http://schemas.microsoft.com/office/powerpoint/2010/main" val="2873067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9"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3336730-E492-46E3-B1CD-FDE87E165672}"/>
              </a:ext>
            </a:extLst>
          </p:cNvPr>
          <p:cNvSpPr>
            <a:spLocks noGrp="1"/>
          </p:cNvSpPr>
          <p:nvPr>
            <p:ph type="title"/>
          </p:nvPr>
        </p:nvSpPr>
        <p:spPr>
          <a:xfrm>
            <a:off x="684212" y="685799"/>
            <a:ext cx="9678988" cy="3673474"/>
          </a:xfrm>
        </p:spPr>
        <p:txBody>
          <a:bodyPr vert="horz" lIns="91440" tIns="45720" rIns="91440" bIns="45720" rtlCol="0" anchor="b">
            <a:normAutofit/>
          </a:bodyPr>
          <a:lstStyle/>
          <a:p>
            <a:pPr marL="457200" indent="-457200">
              <a:lnSpc>
                <a:spcPct val="90000"/>
              </a:lnSpc>
              <a:buFont typeface="Arial"/>
              <a:buChar char="•"/>
            </a:pPr>
            <a:r>
              <a:rPr lang="en-US" sz="3300" dirty="0">
                <a:solidFill>
                  <a:schemeClr val="tx2"/>
                </a:solidFill>
              </a:rPr>
              <a:t>In the above </a:t>
            </a:r>
            <a:r>
              <a:rPr lang="en-US" sz="3300" dirty="0" err="1">
                <a:solidFill>
                  <a:schemeClr val="tx2"/>
                </a:solidFill>
              </a:rPr>
              <a:t>sql</a:t>
            </a:r>
            <a:r>
              <a:rPr lang="en-US" sz="3300" dirty="0">
                <a:solidFill>
                  <a:schemeClr val="tx2"/>
                </a:solidFill>
              </a:rPr>
              <a:t> query I used common table expression to create an temporary table to round over the 7 days result and pass it to main output .here round is an windows function </a:t>
            </a:r>
            <a:br>
              <a:rPr lang="en-US" sz="3300" dirty="0"/>
            </a:br>
            <a:br>
              <a:rPr lang="en-US" sz="3300" dirty="0"/>
            </a:br>
            <a:endParaRPr lang="en-US" sz="3300">
              <a:solidFill>
                <a:schemeClr val="tx2"/>
              </a:solidFill>
            </a:endParaRPr>
          </a:p>
        </p:txBody>
      </p:sp>
      <p:graphicFrame>
        <p:nvGraphicFramePr>
          <p:cNvPr id="4" name="Table 3">
            <a:extLst>
              <a:ext uri="{FF2B5EF4-FFF2-40B4-BE49-F238E27FC236}">
                <a16:creationId xmlns:a16="http://schemas.microsoft.com/office/drawing/2014/main" id="{CB411A04-F625-62C2-B825-90804473D030}"/>
              </a:ext>
            </a:extLst>
          </p:cNvPr>
          <p:cNvGraphicFramePr>
            <a:graphicFrameLocks noGrp="1"/>
          </p:cNvGraphicFramePr>
          <p:nvPr>
            <p:extLst>
              <p:ext uri="{D42A27DB-BD31-4B8C-83A1-F6EECF244321}">
                <p14:modId xmlns:p14="http://schemas.microsoft.com/office/powerpoint/2010/main" val="3145316100"/>
              </p:ext>
            </p:extLst>
          </p:nvPr>
        </p:nvGraphicFramePr>
        <p:xfrm>
          <a:off x="1121434" y="3781245"/>
          <a:ext cx="9226746" cy="2560320"/>
        </p:xfrm>
        <a:graphic>
          <a:graphicData uri="http://schemas.openxmlformats.org/drawingml/2006/table">
            <a:tbl>
              <a:tblPr firstRow="1" bandRow="1">
                <a:tableStyleId>{5C22544A-7EE6-4342-B048-85BDC9FD1C3A}</a:tableStyleId>
              </a:tblPr>
              <a:tblGrid>
                <a:gridCol w="4613373">
                  <a:extLst>
                    <a:ext uri="{9D8B030D-6E8A-4147-A177-3AD203B41FA5}">
                      <a16:colId xmlns:a16="http://schemas.microsoft.com/office/drawing/2014/main" val="3237089158"/>
                    </a:ext>
                  </a:extLst>
                </a:gridCol>
                <a:gridCol w="4613373">
                  <a:extLst>
                    <a:ext uri="{9D8B030D-6E8A-4147-A177-3AD203B41FA5}">
                      <a16:colId xmlns:a16="http://schemas.microsoft.com/office/drawing/2014/main" val="2520002210"/>
                    </a:ext>
                  </a:extLst>
                </a:gridCol>
              </a:tblGrid>
              <a:tr h="0">
                <a:tc>
                  <a:txBody>
                    <a:bodyPr/>
                    <a:lstStyle/>
                    <a:p>
                      <a:r>
                        <a:rPr lang="en-US" dirty="0"/>
                        <a:t>date</a:t>
                      </a:r>
                    </a:p>
                  </a:txBody>
                  <a:tcPr anchor="ctr"/>
                </a:tc>
                <a:tc>
                  <a:txBody>
                    <a:bodyPr/>
                    <a:lstStyle/>
                    <a:p>
                      <a:pPr lvl="0">
                        <a:buNone/>
                      </a:pPr>
                      <a:r>
                        <a:rPr lang="en-US" sz="1800" b="1" i="0" u="none" strike="noStrike" noProof="0" dirty="0">
                          <a:latin typeface="Century Gothic"/>
                        </a:rPr>
                        <a:t>Through put 7d</a:t>
                      </a:r>
                    </a:p>
                  </a:txBody>
                  <a:tcPr anchor="ctr"/>
                </a:tc>
                <a:extLst>
                  <a:ext uri="{0D108BD9-81ED-4DB2-BD59-A6C34878D82A}">
                    <a16:rowId xmlns:a16="http://schemas.microsoft.com/office/drawing/2014/main" val="3575052623"/>
                  </a:ext>
                </a:extLst>
              </a:tr>
              <a:tr h="0">
                <a:tc>
                  <a:txBody>
                    <a:bodyPr/>
                    <a:lstStyle/>
                    <a:p>
                      <a:pPr lvl="0">
                        <a:buNone/>
                      </a:pPr>
                      <a:r>
                        <a:rPr lang="en-US" sz="1800" b="0" i="0" u="none" strike="noStrike" noProof="0" dirty="0">
                          <a:latin typeface="Century Gothic"/>
                        </a:rPr>
                        <a:t>2020-11-25</a:t>
                      </a:r>
                      <a:endParaRPr lang="en-US" b="0" dirty="0"/>
                    </a:p>
                  </a:txBody>
                  <a:tcPr anchor="ctr"/>
                </a:tc>
                <a:tc>
                  <a:txBody>
                    <a:bodyPr/>
                    <a:lstStyle/>
                    <a:p>
                      <a:pPr lvl="0">
                        <a:buNone/>
                      </a:pPr>
                      <a:r>
                        <a:rPr lang="en-US" sz="1800" b="0" i="0" u="none" strike="noStrike" noProof="0" dirty="0">
                          <a:latin typeface="Century Gothic"/>
                        </a:rPr>
                        <a:t>0.02</a:t>
                      </a:r>
                      <a:endParaRPr lang="en-US" b="0" dirty="0"/>
                    </a:p>
                  </a:txBody>
                  <a:tcPr anchor="ctr"/>
                </a:tc>
                <a:extLst>
                  <a:ext uri="{0D108BD9-81ED-4DB2-BD59-A6C34878D82A}">
                    <a16:rowId xmlns:a16="http://schemas.microsoft.com/office/drawing/2014/main" val="1405031763"/>
                  </a:ext>
                </a:extLst>
              </a:tr>
              <a:tr h="0">
                <a:tc>
                  <a:txBody>
                    <a:bodyPr/>
                    <a:lstStyle/>
                    <a:p>
                      <a:r>
                        <a:rPr lang="en-US" dirty="0"/>
                        <a:t>2020-11-26</a:t>
                      </a:r>
                    </a:p>
                  </a:txBody>
                  <a:tcPr anchor="ctr"/>
                </a:tc>
                <a:tc>
                  <a:txBody>
                    <a:bodyPr/>
                    <a:lstStyle/>
                    <a:p>
                      <a:r>
                        <a:rPr lang="en-US" dirty="0"/>
                        <a:t>0.02</a:t>
                      </a:r>
                    </a:p>
                  </a:txBody>
                  <a:tcPr anchor="ctr"/>
                </a:tc>
                <a:extLst>
                  <a:ext uri="{0D108BD9-81ED-4DB2-BD59-A6C34878D82A}">
                    <a16:rowId xmlns:a16="http://schemas.microsoft.com/office/drawing/2014/main" val="42412875"/>
                  </a:ext>
                </a:extLst>
              </a:tr>
              <a:tr h="0">
                <a:tc>
                  <a:txBody>
                    <a:bodyPr/>
                    <a:lstStyle/>
                    <a:p>
                      <a:r>
                        <a:rPr lang="en-US" dirty="0"/>
                        <a:t>2020-11-27</a:t>
                      </a:r>
                    </a:p>
                  </a:txBody>
                  <a:tcPr anchor="ctr"/>
                </a:tc>
                <a:tc>
                  <a:txBody>
                    <a:bodyPr/>
                    <a:lstStyle/>
                    <a:p>
                      <a:r>
                        <a:rPr lang="en-US" dirty="0"/>
                        <a:t>0.01</a:t>
                      </a:r>
                    </a:p>
                  </a:txBody>
                  <a:tcPr anchor="ctr"/>
                </a:tc>
                <a:extLst>
                  <a:ext uri="{0D108BD9-81ED-4DB2-BD59-A6C34878D82A}">
                    <a16:rowId xmlns:a16="http://schemas.microsoft.com/office/drawing/2014/main" val="282011692"/>
                  </a:ext>
                </a:extLst>
              </a:tr>
              <a:tr h="0">
                <a:tc>
                  <a:txBody>
                    <a:bodyPr/>
                    <a:lstStyle/>
                    <a:p>
                      <a:r>
                        <a:rPr lang="en-US" dirty="0"/>
                        <a:t>2020-11-28</a:t>
                      </a:r>
                    </a:p>
                  </a:txBody>
                  <a:tcPr anchor="ctr"/>
                </a:tc>
                <a:tc>
                  <a:txBody>
                    <a:bodyPr/>
                    <a:lstStyle/>
                    <a:p>
                      <a:r>
                        <a:rPr lang="en-US" dirty="0"/>
                        <a:t>0.02</a:t>
                      </a:r>
                    </a:p>
                  </a:txBody>
                  <a:tcPr anchor="ctr"/>
                </a:tc>
                <a:extLst>
                  <a:ext uri="{0D108BD9-81ED-4DB2-BD59-A6C34878D82A}">
                    <a16:rowId xmlns:a16="http://schemas.microsoft.com/office/drawing/2014/main" val="4254663773"/>
                  </a:ext>
                </a:extLst>
              </a:tr>
              <a:tr h="0">
                <a:tc>
                  <a:txBody>
                    <a:bodyPr/>
                    <a:lstStyle/>
                    <a:p>
                      <a:r>
                        <a:rPr lang="en-US" dirty="0"/>
                        <a:t>2020-11-29</a:t>
                      </a:r>
                    </a:p>
                  </a:txBody>
                  <a:tcPr anchor="ctr"/>
                </a:tc>
                <a:tc>
                  <a:txBody>
                    <a:bodyPr/>
                    <a:lstStyle/>
                    <a:p>
                      <a:r>
                        <a:rPr lang="en-US" dirty="0"/>
                        <a:t>0.02</a:t>
                      </a:r>
                    </a:p>
                  </a:txBody>
                  <a:tcPr anchor="ctr"/>
                </a:tc>
                <a:extLst>
                  <a:ext uri="{0D108BD9-81ED-4DB2-BD59-A6C34878D82A}">
                    <a16:rowId xmlns:a16="http://schemas.microsoft.com/office/drawing/2014/main" val="368894887"/>
                  </a:ext>
                </a:extLst>
              </a:tr>
              <a:tr h="0">
                <a:tc>
                  <a:txBody>
                    <a:bodyPr/>
                    <a:lstStyle/>
                    <a:p>
                      <a:r>
                        <a:rPr lang="en-US" dirty="0"/>
                        <a:t>2020-11-30</a:t>
                      </a:r>
                    </a:p>
                  </a:txBody>
                  <a:tcPr anchor="ctr"/>
                </a:tc>
                <a:tc>
                  <a:txBody>
                    <a:bodyPr/>
                    <a:lstStyle/>
                    <a:p>
                      <a:r>
                        <a:rPr lang="en-US" dirty="0"/>
                        <a:t>0.03</a:t>
                      </a:r>
                    </a:p>
                  </a:txBody>
                  <a:tcPr anchor="ctr"/>
                </a:tc>
                <a:extLst>
                  <a:ext uri="{0D108BD9-81ED-4DB2-BD59-A6C34878D82A}">
                    <a16:rowId xmlns:a16="http://schemas.microsoft.com/office/drawing/2014/main" val="3958578844"/>
                  </a:ext>
                </a:extLst>
              </a:tr>
            </a:tbl>
          </a:graphicData>
        </a:graphic>
      </p:graphicFrame>
    </p:spTree>
    <p:extLst>
      <p:ext uri="{BB962C8B-B14F-4D97-AF65-F5344CB8AC3E}">
        <p14:creationId xmlns:p14="http://schemas.microsoft.com/office/powerpoint/2010/main" val="159379746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FA78E-CBE1-D989-6F72-3427B33418A5}"/>
              </a:ext>
            </a:extLst>
          </p:cNvPr>
          <p:cNvSpPr>
            <a:spLocks noGrp="1"/>
          </p:cNvSpPr>
          <p:nvPr>
            <p:ph type="title"/>
          </p:nvPr>
        </p:nvSpPr>
        <p:spPr>
          <a:xfrm>
            <a:off x="856740" y="44728"/>
            <a:ext cx="10446588" cy="1737106"/>
          </a:xfrm>
        </p:spPr>
        <p:txBody>
          <a:bodyPr/>
          <a:lstStyle/>
          <a:p>
            <a:r>
              <a:rPr lang="en-US" dirty="0">
                <a:ea typeface="+mj-lt"/>
                <a:cs typeface="+mj-lt"/>
              </a:rPr>
              <a:t>For throughput, do you prefer daily metric or 7-day rolling and why?</a:t>
            </a:r>
            <a:endParaRPr lang="en-US" dirty="0"/>
          </a:p>
        </p:txBody>
      </p:sp>
      <p:sp>
        <p:nvSpPr>
          <p:cNvPr id="3" name="Content Placeholder 2">
            <a:extLst>
              <a:ext uri="{FF2B5EF4-FFF2-40B4-BE49-F238E27FC236}">
                <a16:creationId xmlns:a16="http://schemas.microsoft.com/office/drawing/2014/main" id="{78503014-EE44-B06B-63CA-527AFE66E968}"/>
              </a:ext>
            </a:extLst>
          </p:cNvPr>
          <p:cNvSpPr>
            <a:spLocks noGrp="1"/>
          </p:cNvSpPr>
          <p:nvPr>
            <p:ph idx="1"/>
          </p:nvPr>
        </p:nvSpPr>
        <p:spPr>
          <a:xfrm>
            <a:off x="684213" y="1720969"/>
            <a:ext cx="10992927" cy="4880474"/>
          </a:xfrm>
        </p:spPr>
        <p:txBody>
          <a:bodyPr>
            <a:normAutofit/>
          </a:bodyPr>
          <a:lstStyle/>
          <a:p>
            <a:r>
              <a:rPr lang="en-US" dirty="0">
                <a:solidFill>
                  <a:schemeClr val="tx1"/>
                </a:solidFill>
                <a:ea typeface="+mn-lt"/>
                <a:cs typeface="+mn-lt"/>
              </a:rPr>
              <a:t>It depends on the specific use case and the goals of the organization.</a:t>
            </a:r>
            <a:endParaRPr lang="en-US" dirty="0">
              <a:solidFill>
                <a:schemeClr val="tx1"/>
              </a:solidFill>
            </a:endParaRPr>
          </a:p>
          <a:p>
            <a:pPr>
              <a:buClr>
                <a:srgbClr val="FFFFFF"/>
              </a:buClr>
            </a:pPr>
            <a:r>
              <a:rPr lang="en-US" dirty="0">
                <a:solidFill>
                  <a:schemeClr val="tx1"/>
                </a:solidFill>
                <a:ea typeface="+mn-lt"/>
                <a:cs typeface="+mn-lt"/>
              </a:rPr>
              <a:t>A daily metric would be useful for tracking short-term changes and identifying specific issues that arise on a day-to-day basis. This can be helpful for quickly identifying and addressing problems as they occur.</a:t>
            </a:r>
            <a:endParaRPr lang="en-US" dirty="0">
              <a:solidFill>
                <a:schemeClr val="tx1"/>
              </a:solidFill>
            </a:endParaRPr>
          </a:p>
          <a:p>
            <a:pPr>
              <a:buClr>
                <a:srgbClr val="FFFFFF"/>
              </a:buClr>
            </a:pPr>
            <a:r>
              <a:rPr lang="en-US" dirty="0">
                <a:solidFill>
                  <a:schemeClr val="tx1"/>
                </a:solidFill>
                <a:ea typeface="+mn-lt"/>
                <a:cs typeface="+mn-lt"/>
              </a:rPr>
              <a:t>A 7-day rolling metric, on the other hand, would be useful for identifying longer-term trends and patterns. This can be helpful for identifying and addressing underlying issues that may not be immediately apparent from daily metrics. It can also smooth out fluctuations that may occur on a day-to-day basis and provide a more accurate overall picture of performance.</a:t>
            </a:r>
            <a:endParaRPr lang="en-US" dirty="0">
              <a:solidFill>
                <a:schemeClr val="tx1"/>
              </a:solidFill>
            </a:endParaRPr>
          </a:p>
          <a:p>
            <a:pPr>
              <a:buClr>
                <a:srgbClr val="FFFFFF"/>
              </a:buClr>
            </a:pPr>
            <a:r>
              <a:rPr lang="en-US" dirty="0">
                <a:solidFill>
                  <a:schemeClr val="tx1"/>
                </a:solidFill>
                <a:ea typeface="+mn-lt"/>
                <a:cs typeface="+mn-lt"/>
              </a:rPr>
              <a:t>Ultimately, both daily and 7-day rolling metrics can be useful and it is important to consider the specific needs of the organization when deciding which metric to use.</a:t>
            </a:r>
            <a:endParaRPr lang="en-US" dirty="0">
              <a:solidFill>
                <a:schemeClr val="tx1"/>
              </a:solidFill>
            </a:endParaRPr>
          </a:p>
          <a:p>
            <a:pPr>
              <a:buClr>
                <a:srgbClr val="FFFFFF"/>
              </a:buClr>
            </a:pPr>
            <a:endParaRPr lang="en-US" dirty="0"/>
          </a:p>
        </p:txBody>
      </p:sp>
    </p:spTree>
    <p:extLst>
      <p:ext uri="{BB962C8B-B14F-4D97-AF65-F5344CB8AC3E}">
        <p14:creationId xmlns:p14="http://schemas.microsoft.com/office/powerpoint/2010/main" val="128122317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TC103457485[[fn=Mesh]]</Template>
  <TotalTime>0</TotalTime>
  <Words>0</Words>
  <Application>Microsoft Office PowerPoint</Application>
  <PresentationFormat>Widescreen</PresentationFormat>
  <Paragraphs>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Slice</vt:lpstr>
      <vt:lpstr>Operation Analytics and Investigating Metric Spike </vt:lpstr>
      <vt:lpstr>Project</vt:lpstr>
      <vt:lpstr>Description</vt:lpstr>
      <vt:lpstr>Case study 1</vt:lpstr>
      <vt:lpstr>select ds, count(job_ id) as jobs_ per_ day, sum(time_ spent)/3600 as hours_ spent  from ms _ data where ds &gt;='2020-11-01'  and ds &lt;='2020-11-30'   group by ds ;  by taking the date in table and count he jobs in the table by grouping  dates count once as per day and  once asper hours sum(total time )/3600</vt:lpstr>
      <vt:lpstr>Jobs reviewed per day and hour</vt:lpstr>
      <vt:lpstr>Calculate 7 day rolling average of throughput? For throughput, do you prefer daily metric or 7-day rolling and why? Throughput measures how many units of information a system can process in a period of time  WITH CTE AS ( SELECT ds, COUNT(job_id) AS num_jobs, SUM(time_spent) AS total_time  FROM ms_data WHERE ds BETWEEN '2020-11-01' AND '2020-11-30' GROUP BY ds  ) SELECT ds, ROUND(1.0*SUM(num_jobs) OVER (ORDER BY ds ROWS BETWEEN 6 PRECEDING AND CURRENT ROW) / SUM(total_time) OVER (ORDER BY ds ROWS BETWEEN 6 PRECEDING AND CURRENT ROW),2) AS throughput_7d FROM CTE</vt:lpstr>
      <vt:lpstr>In the above sql query I used common table expression to create an temporary table to round over the 7 days result and pass it to main output .here round is an windows function   </vt:lpstr>
      <vt:lpstr>For throughput, do you prefer daily metric or 7-day rolling and why?</vt:lpstr>
      <vt:lpstr>Share of each language for different contents for last 30 days.</vt:lpstr>
      <vt:lpstr>Duplicate rows</vt:lpstr>
      <vt:lpstr>Case study 2</vt:lpstr>
      <vt:lpstr>User Engagement weekly</vt:lpstr>
      <vt:lpstr>User GROWTH  OVER A PERIOD OF TIME FOR PRODUCT </vt:lpstr>
      <vt:lpstr>User growth for product</vt:lpstr>
      <vt:lpstr>Users getting retained weekly after signing-up for a product.</vt:lpstr>
      <vt:lpstr>To measure the activeness of a user. Measuring if the user finds quality in a product/service weekly. weekly engagement per device</vt:lpstr>
      <vt:lpstr>PowerPoint Presentation</vt:lpstr>
      <vt:lpstr>PowerPoint Presentation</vt:lpstr>
      <vt:lpstr>Email Engagement: Users engaging with the email service. Calculate the email engagement metrics? </vt:lpstr>
      <vt:lpstr>PowerPoint Presentation</vt:lpstr>
      <vt:lpstr> Approach</vt:lpstr>
      <vt:lpstr>Tech-Stack Used</vt:lpstr>
      <vt:lpstr>Insights &amp; 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1005</cp:revision>
  <dcterms:created xsi:type="dcterms:W3CDTF">2023-01-19T09:30:07Z</dcterms:created>
  <dcterms:modified xsi:type="dcterms:W3CDTF">2023-01-20T10:06:54Z</dcterms:modified>
</cp:coreProperties>
</file>