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93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83" r:id="rId16"/>
    <p:sldId id="272" r:id="rId17"/>
    <p:sldId id="292" r:id="rId18"/>
    <p:sldId id="273" r:id="rId19"/>
    <p:sldId id="284" r:id="rId20"/>
    <p:sldId id="285" r:id="rId21"/>
    <p:sldId id="290" r:id="rId22"/>
    <p:sldId id="291" r:id="rId23"/>
    <p:sldId id="286" r:id="rId24"/>
    <p:sldId id="287" r:id="rId25"/>
    <p:sldId id="288" r:id="rId26"/>
    <p:sldId id="289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B84DAC-7E2F-40B2-959E-63A1434A1E52}">
  <a:tblStyle styleId="{DBB84DAC-7E2F-40B2-959E-63A1434A1E5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rgbClr val="CACACA"/>
          </a:solidFill>
        </a:fill>
      </a:tcStyle>
    </a:band1H>
    <a:band1V>
      <a:tcStyle>
        <a:tcBdr/>
        <a:fill>
          <a:solidFill>
            <a:srgbClr val="CAC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96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8938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795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3945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768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037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1065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65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88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Using for loop;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in name[::-1]: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aseline="0" dirty="0" smtClean="0"/>
              <a:t>    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aseline="0" dirty="0" smtClean="0"/>
              <a:t>     using while loop;</a:t>
            </a:r>
          </a:p>
          <a:p>
            <a:pPr marL="0" indent="0">
              <a:buNone/>
            </a:pPr>
            <a:r>
              <a:rPr lang="en-US" baseline="0" dirty="0" smtClean="0"/>
              <a:t>	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=-1</a:t>
            </a:r>
          </a:p>
          <a:p>
            <a:pPr marL="0" indent="0">
              <a:buNone/>
            </a:pPr>
            <a:r>
              <a:rPr lang="en-US" baseline="0" dirty="0" smtClean="0"/>
              <a:t>	while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&lt;</a:t>
            </a:r>
            <a:r>
              <a:rPr lang="en-US" baseline="0" dirty="0" err="1" smtClean="0"/>
              <a:t>len</a:t>
            </a:r>
            <a:r>
              <a:rPr lang="en-US" baseline="0" dirty="0" smtClean="0"/>
              <a:t>(name):</a:t>
            </a:r>
          </a:p>
          <a:p>
            <a:pPr marL="0" indent="0">
              <a:buNone/>
            </a:pPr>
            <a:r>
              <a:rPr lang="en-US" baseline="0" dirty="0" smtClean="0"/>
              <a:t>	print(name[</a:t>
            </a:r>
            <a:r>
              <a:rPr lang="en-US" baseline="0" dirty="0" err="1" smtClean="0"/>
              <a:t>i</a:t>
            </a:r>
            <a:r>
              <a:rPr lang="en-US" baseline="0" dirty="0" smtClean="0"/>
              <a:t>])</a:t>
            </a:r>
          </a:p>
          <a:p>
            <a:pPr marL="0" indent="0">
              <a:buNone/>
            </a:pPr>
            <a:r>
              <a:rPr lang="en-US" baseline="0" dirty="0" smtClean="0"/>
              <a:t>	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=i+1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Fibonacci series using multiple assignment:</a:t>
            </a:r>
          </a:p>
          <a:p>
            <a:pPr marL="228600" indent="-228600">
              <a:buAutoNum type="arabicPeriod" startAt="2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                 </a:t>
            </a:r>
            <a:r>
              <a:rPr lang="en-US" dirty="0" err="1" smtClean="0"/>
              <a:t>a,b</a:t>
            </a:r>
            <a:r>
              <a:rPr lang="en-US" dirty="0" smtClean="0"/>
              <a:t>=0,1</a:t>
            </a:r>
          </a:p>
          <a:p>
            <a:pPr marL="0" indent="0">
              <a:buNone/>
            </a:pPr>
            <a:r>
              <a:rPr lang="en-US" dirty="0" smtClean="0"/>
              <a:t>                 for I in range(0,10)</a:t>
            </a:r>
          </a:p>
          <a:p>
            <a:pPr marL="0" indent="0">
              <a:buNone/>
            </a:pPr>
            <a:r>
              <a:rPr lang="en-US" dirty="0" smtClean="0"/>
              <a:t>                      print(a)</a:t>
            </a:r>
          </a:p>
          <a:p>
            <a:pPr marL="0" indent="0">
              <a:buNone/>
            </a:pPr>
            <a:r>
              <a:rPr lang="en-US" dirty="0" smtClean="0"/>
              <a:t>                      </a:t>
            </a:r>
            <a:r>
              <a:rPr lang="en-US" dirty="0" err="1" smtClean="0"/>
              <a:t>a,b</a:t>
            </a:r>
            <a:r>
              <a:rPr lang="en-US" dirty="0" smtClean="0"/>
              <a:t>=</a:t>
            </a:r>
            <a:r>
              <a:rPr lang="en-US" dirty="0" err="1" smtClean="0"/>
              <a:t>b,a+b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Odd/even :</a:t>
            </a:r>
          </a:p>
          <a:p>
            <a:pPr marL="0" indent="0">
              <a:buNone/>
            </a:pPr>
            <a:r>
              <a:rPr lang="en-US" dirty="0" smtClean="0"/>
              <a:t>	if i%2 == 0:</a:t>
            </a:r>
          </a:p>
          <a:p>
            <a:pPr marL="0" indent="0">
              <a:buNone/>
            </a:pPr>
            <a:r>
              <a:rPr lang="en-US" dirty="0" smtClean="0"/>
              <a:t>	     print(</a:t>
            </a:r>
            <a:r>
              <a:rPr lang="en-US" dirty="0" err="1" smtClean="0"/>
              <a:t>i</a:t>
            </a:r>
            <a:r>
              <a:rPr lang="en-US" dirty="0" smtClean="0"/>
              <a:t>,"is even")</a:t>
            </a:r>
          </a:p>
          <a:p>
            <a:pPr marL="0" indent="0">
              <a:buNone/>
            </a:pPr>
            <a:r>
              <a:rPr lang="en-US" dirty="0" smtClean="0"/>
              <a:t>	else: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aseline="0" dirty="0" smtClean="0"/>
              <a:t>     print(</a:t>
            </a:r>
            <a:r>
              <a:rPr lang="en-US" baseline="0" dirty="0" err="1" smtClean="0"/>
              <a:t>I,”is</a:t>
            </a:r>
            <a:r>
              <a:rPr lang="en-US" baseline="0" dirty="0" smtClean="0"/>
              <a:t> odd”)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725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95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3138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774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23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443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149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38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926211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26211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926211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26211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26211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926211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926211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926211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926211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926211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524894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926211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26211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56317" y="6356350"/>
            <a:ext cx="1079364" cy="38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56317" y="6356350"/>
            <a:ext cx="1079364" cy="3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9262110" y="6400412"/>
            <a:ext cx="251459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www.ducenit.com | 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9485" y="2550931"/>
            <a:ext cx="514285" cy="189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05569" y="2903311"/>
            <a:ext cx="485713" cy="1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99008" y="1806141"/>
            <a:ext cx="495238" cy="666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21178" y="2225131"/>
            <a:ext cx="619047" cy="22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64605" y="3103225"/>
            <a:ext cx="723810" cy="1333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269867" y="2901322"/>
            <a:ext cx="628570" cy="1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72304" y="2939875"/>
            <a:ext cx="695238" cy="6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826510" y="1603783"/>
            <a:ext cx="695238" cy="6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200807" y="1082316"/>
            <a:ext cx="695238" cy="6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213466" y="1197496"/>
            <a:ext cx="695238" cy="6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931271" y="2006443"/>
            <a:ext cx="714285" cy="71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54664" y="2939875"/>
            <a:ext cx="695238" cy="6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854183" y="3359458"/>
            <a:ext cx="723810" cy="7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632990" y="3404051"/>
            <a:ext cx="723810" cy="7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677600" y="2345466"/>
            <a:ext cx="723810" cy="7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432245" y="2141608"/>
            <a:ext cx="723810" cy="7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571110" y="1366201"/>
            <a:ext cx="723810" cy="7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994896" y="849354"/>
            <a:ext cx="723810" cy="7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414110" y="335284"/>
            <a:ext cx="723810" cy="7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618880" y="262063"/>
            <a:ext cx="723810" cy="7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4609082" y="2379416"/>
            <a:ext cx="723810" cy="7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4859958" y="1715569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4764287" y="574639"/>
            <a:ext cx="723810" cy="7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5406717" y="1093520"/>
            <a:ext cx="695238" cy="6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3995726" y="4350348"/>
            <a:ext cx="1902712" cy="104847"/>
          </a:xfrm>
          <a:prstGeom prst="rect">
            <a:avLst/>
          </a:prstGeom>
          <a:solidFill>
            <a:srgbClr val="374C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480889" y="4342728"/>
            <a:ext cx="1790292" cy="104847"/>
          </a:xfrm>
          <a:prstGeom prst="rect">
            <a:avLst/>
          </a:prstGeom>
          <a:solidFill>
            <a:srgbClr val="374C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4952953" y="5674630"/>
            <a:ext cx="2922890" cy="101464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943007" y="414901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lang="en-US" sz="6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– Day 1</a:t>
            </a:r>
            <a:endParaRPr lang="en-US" sz="6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838200" y="518614"/>
            <a:ext cx="10515599" cy="5658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program Execution from python shell: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shell is a Live Interpreter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executes line by line code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shell through command prompt 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directory to the python installation path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“python” and the python shell is ready to use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863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Python IDE’s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838200" y="1323833"/>
            <a:ext cx="10515599" cy="4853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IDLE [ comes in-built with python 3.x ]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PyCharm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Spyder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PyDev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Eclipse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9965" y="240755"/>
            <a:ext cx="3008051" cy="2447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4080" y="2149059"/>
            <a:ext cx="2250742" cy="22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3963" y="4199287"/>
            <a:ext cx="2770029" cy="103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37375" y="4533544"/>
            <a:ext cx="1858340" cy="164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767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 and Indents :		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838200" y="1132763"/>
            <a:ext cx="10515599" cy="504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Python does not use braces to indicate blocks of code , functions or any control flow.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differentiates the start and end a code block using indent.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line indicates the termination of a multi line code block.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and Multi line Comments 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- Single line comments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’’’ – Multi line comments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838200" y="214628"/>
            <a:ext cx="10515599" cy="69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Types: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838200" y="914028"/>
            <a:ext cx="10515599" cy="52629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4 major categories in python. A detailed explanation of each type will be given in the later sessions.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graphicFrame>
        <p:nvGraphicFramePr>
          <p:cNvPr id="208" name="Shape 208"/>
          <p:cNvGraphicFramePr/>
          <p:nvPr/>
        </p:nvGraphicFramePr>
        <p:xfrm>
          <a:off x="1581623" y="1856282"/>
          <a:ext cx="8128000" cy="4033570"/>
        </p:xfrm>
        <a:graphic>
          <a:graphicData uri="http://schemas.openxmlformats.org/drawingml/2006/table">
            <a:tbl>
              <a:tblPr firstRow="1" bandRow="1">
                <a:noFill/>
                <a:tableStyleId>{DBB84DAC-7E2F-40B2-959E-63A1434A1E52}</a:tableStyleId>
              </a:tblPr>
              <a:tblGrid>
                <a:gridCol w="1912200"/>
                <a:gridCol w="6215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Categories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Sub Types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Numbers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Int 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Long 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Float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Complex 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Sequences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dirty="0"/>
                        <a:t>String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dirty="0"/>
                        <a:t>Byte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dirty="0"/>
                        <a:t>Byte array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dirty="0"/>
                        <a:t>List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dirty="0"/>
                        <a:t>tuple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Set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/>
                        <a:t>Frozen set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Mapping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dirty="0"/>
                        <a:t>Dictionary 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767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: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838200" y="1337480"/>
            <a:ext cx="10515599" cy="44101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necessity to mention the data type before a variable as done in most languages.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a variable is identified based on indents. 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sv-SE" dirty="0">
                <a:latin typeface="Times New Roman"/>
                <a:ea typeface="Times New Roman"/>
                <a:cs typeface="Times New Roman"/>
                <a:sym typeface="Times New Roman"/>
              </a:rPr>
              <a:t>name=“Mirra”	 #String</a:t>
            </a:r>
          </a:p>
          <a:p>
            <a:pPr marL="0" lvl="0" indent="0">
              <a:buNone/>
            </a:pPr>
            <a:r>
              <a:rPr lang="sv-SE" dirty="0">
                <a:latin typeface="Times New Roman"/>
                <a:ea typeface="Times New Roman"/>
                <a:cs typeface="Times New Roman"/>
                <a:sym typeface="Times New Roman"/>
              </a:rPr>
              <a:t>	num = 5 	 #Integer</a:t>
            </a:r>
          </a:p>
          <a:p>
            <a:pPr marL="0" lvl="0" indent="0">
              <a:buNone/>
            </a:pPr>
            <a:r>
              <a:rPr lang="sv-SE" dirty="0">
                <a:latin typeface="Times New Roman"/>
                <a:ea typeface="Times New Roman"/>
                <a:cs typeface="Times New Roman"/>
                <a:sym typeface="Times New Roman"/>
              </a:rPr>
              <a:t>	flt = 101.1	  #</a:t>
            </a:r>
            <a:r>
              <a:rPr lang="sv-SE" dirty="0" smtClean="0"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Assignments 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=0,”name”,10.5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the values are assigned as a=0 , b= “name” and c = 10.5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41445"/>
            <a:ext cx="10515599" cy="5535518"/>
          </a:xfrm>
        </p:spPr>
        <p:txBody>
          <a:bodyPr/>
          <a:lstStyle/>
          <a:p>
            <a:pPr marL="177800" indent="0">
              <a:buNone/>
            </a:pPr>
            <a:r>
              <a:rPr lang="en-US" sz="3200" b="1" dirty="0" smtClean="0"/>
              <a:t> Strings :</a:t>
            </a:r>
          </a:p>
          <a:p>
            <a:r>
              <a:rPr lang="en-US" b="1" dirty="0" smtClean="0"/>
              <a:t> Reverse </a:t>
            </a:r>
            <a:r>
              <a:rPr lang="en-US" b="1" dirty="0"/>
              <a:t>Indexing : </a:t>
            </a:r>
          </a:p>
          <a:p>
            <a:pPr marL="17780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amritha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778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name[1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, name[-1] , name[:] , name[2:6] , name[:3], name[2:] ,name[1:7:-1] , name[:: -2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1778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Incase we use escape sequence or a quote within a string, use a \ before the symbol </a:t>
            </a:r>
          </a:p>
          <a:p>
            <a:pPr marL="17780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Input "\"" –&gt; Output "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778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8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753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Definition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838200" y="1282890"/>
            <a:ext cx="10515599" cy="48940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Example of function definition -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sample_function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(“Have a python day”)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sample_function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keyword to define a function and the colon denotes the start of the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indentation plays an important part here. Within the function definition , everything comes after a TAB.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TAB is more preferred than spaces as their interpretation is different while execution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4518"/>
            <a:ext cx="10515599" cy="5442445"/>
          </a:xfrm>
        </p:spPr>
        <p:txBody>
          <a:bodyPr/>
          <a:lstStyle/>
          <a:p>
            <a:pPr marL="6350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First Function : [with turtle package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import turtle</a:t>
            </a:r>
          </a:p>
          <a:p>
            <a:pPr marL="6350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turtle.Turtle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350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square():</a:t>
            </a:r>
          </a:p>
          <a:p>
            <a:pPr marL="6350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turt.forward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</a:p>
          <a:p>
            <a:pPr marL="6350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turt.right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(90)</a:t>
            </a:r>
          </a:p>
          <a:p>
            <a:pPr marL="6350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turt.forward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</a:p>
          <a:p>
            <a:pPr marL="6350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turt.right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(90)</a:t>
            </a:r>
          </a:p>
          <a:p>
            <a:pPr marL="6350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turt.forward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</a:p>
          <a:p>
            <a:pPr marL="6350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turt.right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(90)</a:t>
            </a:r>
          </a:p>
          <a:p>
            <a:pPr marL="6350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turt.forward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</a:p>
          <a:p>
            <a:pPr marL="6350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8674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38200" y="700825"/>
            <a:ext cx="10515600" cy="547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 smtClean="0"/>
              <a:t>Python </a:t>
            </a:r>
            <a:r>
              <a:rPr lang="en-US" sz="3200" b="1" dirty="0"/>
              <a:t>Style Guide :</a:t>
            </a:r>
          </a:p>
          <a:p>
            <a:pPr lvl="0">
              <a:spcBef>
                <a:spcPts val="0"/>
              </a:spcBef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Python provides a style guide where in it defines a common pattern to code in python. It isn’t necessary to follow the guide but an important principle is to follow a consistent pattern throughout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Style Guide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https://www.python.org/dev/peps/pep-0008/</a:t>
            </a:r>
            <a:r>
              <a:rPr lang="en-US" dirty="0"/>
              <a:t> 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64024"/>
            <a:ext cx="10515599" cy="5936776"/>
          </a:xfrm>
        </p:spPr>
        <p:txBody>
          <a:bodyPr/>
          <a:lstStyle/>
          <a:p>
            <a:pPr marL="177800" indent="0">
              <a:buNone/>
            </a:pPr>
            <a:r>
              <a:rPr lang="en-US" b="1" dirty="0" smtClean="0"/>
              <a:t>Return Statement :</a:t>
            </a:r>
          </a:p>
          <a:p>
            <a:r>
              <a:rPr lang="en-US" sz="2400" b="1" dirty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no requirement for a return type</a:t>
            </a:r>
          </a:p>
          <a:p>
            <a:pPr marL="17780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 </a:t>
            </a:r>
          </a:p>
          <a:p>
            <a:pPr marL="1778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word():</a:t>
            </a:r>
          </a:p>
          <a:p>
            <a:pPr marL="1778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“biryani”</a:t>
            </a:r>
          </a:p>
          <a:p>
            <a:pPr marL="177800" indent="0">
              <a:buNone/>
            </a:pPr>
            <a:r>
              <a:rPr lang="en-US" b="1" dirty="0" smtClean="0"/>
              <a:t>Arguments :</a:t>
            </a:r>
          </a:p>
          <a:p>
            <a:r>
              <a:rPr lang="en-US" sz="2400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that are passed to a function can be flexible and have default values.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temp(x=“food”, y=“water”, z=“shelter”):</a:t>
            </a:r>
          </a:p>
          <a:p>
            <a:pPr marL="1778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print(x+” ”+y+” ” +z)</a:t>
            </a:r>
          </a:p>
          <a:p>
            <a:pPr marL="1778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temp()</a:t>
            </a:r>
          </a:p>
          <a:p>
            <a:pPr marL="1778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temp(”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don't”,”hold”,”back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pPr marL="1778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temp(z=”work”)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117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863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python ???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838200" y="1337480"/>
            <a:ext cx="10515599" cy="4872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is often misunderstood to be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language used for data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data science because of its growing popularity in that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field.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One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those rare languages which is Simple yet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powerful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50627"/>
            <a:ext cx="10515599" cy="542633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Unpacking arguments :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year,month,date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=(100-year)+(month*2)-(5+date)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= [10,20,30]   #this is a list 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(*temp)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(temp[0],temp[1],temp[2])</a:t>
            </a:r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9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86854"/>
            <a:ext cx="10515599" cy="559010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specify range of values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range(10)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range(2,10)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range(10,3,20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continue keyword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if n == 5: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break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== 3: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71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86854"/>
            <a:ext cx="10515599" cy="559010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 is a keyword used to make a loop or function wait until you terminate it manually. It functionally does nothing but waits for the process to terminate.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x is 1: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Input()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70000"/>
              </a:lnSpc>
              <a:buSzPct val="99166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This function gets a single line input from the user</a:t>
            </a:r>
          </a:p>
          <a:p>
            <a:pPr lvl="0">
              <a:lnSpc>
                <a:spcPct val="70000"/>
              </a:lnSpc>
              <a:buSzPct val="99166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We get a letter from the user every time he/she takes a guess</a:t>
            </a:r>
          </a:p>
          <a:p>
            <a:pPr marL="0" lvl="0" indent="0">
              <a:lnSpc>
                <a:spcPct val="70000"/>
              </a:lnSpc>
              <a:buSzPct val="250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def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guess():</a:t>
            </a:r>
          </a:p>
          <a:p>
            <a:pPr marL="0" lvl="0" indent="0">
              <a:lnSpc>
                <a:spcPct val="70000"/>
              </a:lnSpc>
              <a:buSzPct val="25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 	print(“enter a letter : ”)</a:t>
            </a:r>
          </a:p>
          <a:p>
            <a:pPr marL="0" lvl="0" indent="0">
              <a:lnSpc>
                <a:spcPct val="70000"/>
              </a:lnSpc>
              <a:buSzPct val="25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 	return input()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9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53" y="750627"/>
            <a:ext cx="10515599" cy="5317154"/>
          </a:xfrm>
        </p:spPr>
        <p:txBody>
          <a:bodyPr/>
          <a:lstStyle/>
          <a:p>
            <a:pPr marL="177800" indent="0">
              <a:buNone/>
            </a:pPr>
            <a:r>
              <a:rPr lang="en-US" sz="4000" b="1" dirty="0"/>
              <a:t>Control Flow :</a:t>
            </a:r>
          </a:p>
          <a:p>
            <a:pPr marL="177800" indent="0">
              <a:buNone/>
            </a:pPr>
            <a:r>
              <a:rPr lang="en-US" sz="3200" b="1" dirty="0"/>
              <a:t>For loop :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Syntax: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instance in variable/limit/condition :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#task to be performed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square() function we wrote earlier. Now we will print number of squares using a for loop.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range(0,4):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square()</a:t>
            </a:r>
          </a:p>
          <a:p>
            <a:pPr marL="177800" indent="0">
              <a:buNone/>
            </a:pP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1778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44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50627"/>
            <a:ext cx="10515599" cy="5426336"/>
          </a:xfrm>
        </p:spPr>
        <p:txBody>
          <a:bodyPr/>
          <a:lstStyle/>
          <a:p>
            <a:pPr marL="177800" indent="0">
              <a:buNone/>
            </a:pPr>
            <a:r>
              <a:rPr lang="en-US" b="1" dirty="0"/>
              <a:t>While loop: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: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condition: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#Task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thing that we performed previously using the for loop can be performed with a while loop,</a:t>
            </a:r>
          </a:p>
          <a:p>
            <a:pPr marL="6350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x=0</a:t>
            </a:r>
          </a:p>
          <a:p>
            <a:pPr marL="6350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x&lt;4:</a:t>
            </a:r>
          </a:p>
          <a:p>
            <a:pPr marL="6350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square()</a:t>
            </a:r>
          </a:p>
          <a:p>
            <a:pPr marL="6350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x += 1</a:t>
            </a:r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27797"/>
            <a:ext cx="10515599" cy="5549166"/>
          </a:xfrm>
        </p:spPr>
        <p:txBody>
          <a:bodyPr/>
          <a:lstStyle/>
          <a:p>
            <a:r>
              <a:rPr lang="en-US" b="1" dirty="0"/>
              <a:t>If / </a:t>
            </a:r>
            <a:r>
              <a:rPr lang="en-US" b="1" dirty="0" err="1"/>
              <a:t>Elif</a:t>
            </a:r>
            <a:r>
              <a:rPr lang="en-US" b="1" dirty="0"/>
              <a:t> / Else Statement :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if name is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	print(“hello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is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amritha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(“hello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amritha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else: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	print(“hello there !!”)</a:t>
            </a:r>
          </a:p>
          <a:p>
            <a:pPr marL="457200" indent="-4572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equate / compare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457200" indent="-4572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keyword is used to iterate through sequences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7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0251"/>
            <a:ext cx="10515599" cy="5876712"/>
          </a:xfrm>
        </p:spPr>
        <p:txBody>
          <a:bodyPr/>
          <a:lstStyle/>
          <a:p>
            <a:pPr marL="177800" indent="0">
              <a:buNone/>
            </a:pPr>
            <a:r>
              <a:rPr lang="en-US" dirty="0"/>
              <a:t> </a:t>
            </a:r>
            <a:r>
              <a:rPr lang="en-US" sz="3000" b="1" dirty="0" smtClean="0"/>
              <a:t>Try These :</a:t>
            </a:r>
          </a:p>
          <a:p>
            <a:r>
              <a:rPr lang="en-US" dirty="0" smtClean="0"/>
              <a:t> Define a string and print it in the reverse order [Use for and while loop to do the same functionality]</a:t>
            </a:r>
          </a:p>
          <a:p>
            <a:r>
              <a:rPr lang="en-US" dirty="0" smtClean="0"/>
              <a:t> Use multiple assignments and generate </a:t>
            </a:r>
            <a:r>
              <a:rPr lang="en-US" dirty="0" err="1" smtClean="0"/>
              <a:t>fibonacci</a:t>
            </a:r>
            <a:r>
              <a:rPr lang="en-US" dirty="0" smtClean="0"/>
              <a:t> series</a:t>
            </a:r>
          </a:p>
          <a:p>
            <a:r>
              <a:rPr lang="en-US" dirty="0" smtClean="0"/>
              <a:t> Check for a number is odd or even using if / else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04538"/>
            <a:ext cx="10515599" cy="5472425"/>
          </a:xfrm>
        </p:spPr>
        <p:txBody>
          <a:bodyPr/>
          <a:lstStyle/>
          <a:p>
            <a:pPr lvl="0" indent="-228600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It is an interpreted , object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oriented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programming language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which emphasizes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on code readability . </a:t>
            </a: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Interpreted” – Because there is no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compilation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step like other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				languages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6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838200" y="614149"/>
            <a:ext cx="10515599" cy="55628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big Libraries for almost everything and a huge community who constantly work on its improvement and support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7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407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7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 </a:t>
            </a:r>
            <a:r>
              <a:rPr lang="en-US" sz="407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by Guido Van Rossum [known as BDFL - Benevolent Dictator For Life]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is 26 years old 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reasons to name it python - he was a fan of British sketch comedy series, “Monty Python”</a:t>
            </a:r>
          </a:p>
          <a:p>
            <a:pPr marL="457200" marR="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releases :  </a:t>
            </a:r>
          </a:p>
          <a:p>
            <a:pPr marL="9144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Python 2.0 - Oct 2000</a:t>
            </a:r>
          </a:p>
          <a:p>
            <a:pPr marL="9144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Python 3.0 - Dec 2008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753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Range Of Applications :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838200" y="1228299"/>
            <a:ext cx="10515599" cy="49486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Development - Python web development frameworks - Pyramid/Django/Flask</a:t>
            </a:r>
          </a:p>
          <a:p>
            <a: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 - Libraries like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Pandas</a:t>
            </a:r>
          </a:p>
          <a:p>
            <a: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-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-Learn / NLTK /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endParaRPr lang="en-US" sz="259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- color and face detection using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python</a:t>
            </a:r>
          </a:p>
          <a:p>
            <a: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 - Most popular and efficient language for programming in  raspberry  pi</a:t>
            </a:r>
          </a:p>
          <a:p>
            <a: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Development - Game logics can be written using module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Pygame</a:t>
            </a:r>
            <a:endParaRPr lang="en-US" sz="259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Scraping - Fetching data from a website 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753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Interpreter :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838200" y="1269241"/>
            <a:ext cx="10515599" cy="49077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is known for its execution speed and the main reason for faster processing is the omission of the compilation step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interpreter combines the process of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byte code conversion and compilation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7397086" y="2620369"/>
            <a:ext cx="3138984" cy="723331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PROGRAM</a:t>
            </a:r>
          </a:p>
        </p:txBody>
      </p:sp>
      <p:sp>
        <p:nvSpPr>
          <p:cNvPr id="141" name="Shape 141"/>
          <p:cNvSpPr/>
          <p:nvPr/>
        </p:nvSpPr>
        <p:spPr>
          <a:xfrm>
            <a:off x="7397085" y="3889610"/>
            <a:ext cx="3138984" cy="777921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INTERPRETER</a:t>
            </a:r>
          </a:p>
        </p:txBody>
      </p:sp>
      <p:sp>
        <p:nvSpPr>
          <p:cNvPr id="142" name="Shape 142"/>
          <p:cNvSpPr/>
          <p:nvPr/>
        </p:nvSpPr>
        <p:spPr>
          <a:xfrm>
            <a:off x="7397085" y="5268035"/>
            <a:ext cx="3138984" cy="668741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</a:p>
        </p:txBody>
      </p:sp>
      <p:sp>
        <p:nvSpPr>
          <p:cNvPr id="143" name="Shape 143"/>
          <p:cNvSpPr/>
          <p:nvPr/>
        </p:nvSpPr>
        <p:spPr>
          <a:xfrm>
            <a:off x="8802802" y="3343701"/>
            <a:ext cx="300251" cy="57320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ED63A"/>
          </a:solidFill>
          <a:ln w="12700" cap="flat" cmpd="sng">
            <a:solidFill>
              <a:srgbClr val="A8D08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8802802" y="4708476"/>
            <a:ext cx="300251" cy="57320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ED63A"/>
          </a:solidFill>
          <a:ln w="12700" cap="flat" cmpd="sng">
            <a:solidFill>
              <a:srgbClr val="A8D08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7949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 :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160059"/>
            <a:ext cx="10515599" cy="5016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the latest version of python from the below link,</a:t>
            </a: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https://www.python.org/downloads/</a:t>
            </a: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installation process</a:t>
            </a: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is quite simple and you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can choose a custom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installation for simpler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access path.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5676" y="2430161"/>
            <a:ext cx="6487430" cy="396295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3671248" y="5776853"/>
            <a:ext cx="1432916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1-&gt;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81973" y="107635"/>
            <a:ext cx="5778223" cy="400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555" y="2648525"/>
            <a:ext cx="6458850" cy="396295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722126" y="218364"/>
            <a:ext cx="129657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2 -&gt;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042245" y="5363569"/>
            <a:ext cx="1347869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&lt;- Step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38200" y="586854"/>
            <a:ext cx="10515599" cy="559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customary “hello world” program : 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notepad and type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print(“hello there”)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the file as first.py 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command prompt and change directory to the file where you have saved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first.py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python first.py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will run the file and display the output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ucen-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748</Words>
  <Application>Microsoft Office PowerPoint</Application>
  <PresentationFormat>Widescreen</PresentationFormat>
  <Paragraphs>244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Ducen-Theme</vt:lpstr>
      <vt:lpstr>PowerPoint Presentation</vt:lpstr>
      <vt:lpstr>What is python ???</vt:lpstr>
      <vt:lpstr>PowerPoint Presentation</vt:lpstr>
      <vt:lpstr>PowerPoint Presentation</vt:lpstr>
      <vt:lpstr>Wide Range Of Applications :</vt:lpstr>
      <vt:lpstr>Python Interpreter :</vt:lpstr>
      <vt:lpstr>Installation :</vt:lpstr>
      <vt:lpstr>PowerPoint Presentation</vt:lpstr>
      <vt:lpstr>PowerPoint Presentation</vt:lpstr>
      <vt:lpstr>PowerPoint Presentation</vt:lpstr>
      <vt:lpstr>Some of the Python IDE’s</vt:lpstr>
      <vt:lpstr>Lines and Indents :  </vt:lpstr>
      <vt:lpstr>Data Types:</vt:lpstr>
      <vt:lpstr>Variables :</vt:lpstr>
      <vt:lpstr>PowerPoint Presentation</vt:lpstr>
      <vt:lpstr>Function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Mirra Balaji</dc:creator>
  <cp:lastModifiedBy>Mirra Balaji</cp:lastModifiedBy>
  <cp:revision>51</cp:revision>
  <dcterms:modified xsi:type="dcterms:W3CDTF">2017-06-01T06:59:15Z</dcterms:modified>
</cp:coreProperties>
</file>