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64" r:id="rId4"/>
    <p:sldId id="265" r:id="rId5"/>
    <p:sldId id="266"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rra Balaji" initials="MB" lastIdx="1" clrIdx="0">
    <p:extLst>
      <p:ext uri="{19B8F6BF-5375-455C-9EA6-DF929625EA0E}">
        <p15:presenceInfo xmlns:p15="http://schemas.microsoft.com/office/powerpoint/2012/main" userId="S-1-5-21-1765700983-1740325756-398055214-31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D63A"/>
    <a:srgbClr val="96A923"/>
    <a:srgbClr val="336699"/>
    <a:srgbClr val="02A8B8"/>
    <a:srgbClr val="C3E7EE"/>
    <a:srgbClr val="79881C"/>
    <a:srgbClr val="99AC24"/>
    <a:srgbClr val="014F57"/>
    <a:srgbClr val="017885"/>
    <a:srgbClr val="55BB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89587" autoAdjust="0"/>
  </p:normalViewPr>
  <p:slideViewPr>
    <p:cSldViewPr snapToGrid="0">
      <p:cViewPr varScale="1">
        <p:scale>
          <a:sx n="67" d="100"/>
          <a:sy n="67" d="100"/>
        </p:scale>
        <p:origin x="79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2E06C7-F190-4C74-A574-6F676A272BF1}" type="datetimeFigureOut">
              <a:rPr lang="en-US" smtClean="0"/>
              <a:t>6/1/2017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5E76CB-CCA4-44E6-84B5-3D7A10744687}" type="slidenum">
              <a:rPr lang="en-US" smtClean="0"/>
              <a:t>‹#›</a:t>
            </a:fld>
            <a:endParaRPr lang="en-US"/>
          </a:p>
        </p:txBody>
      </p:sp>
    </p:spTree>
    <p:extLst>
      <p:ext uri="{BB962C8B-B14F-4D97-AF65-F5344CB8AC3E}">
        <p14:creationId xmlns:p14="http://schemas.microsoft.com/office/powerpoint/2010/main" val="2625401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E4E37D-F334-4AE7-9370-AF9C4138B8D8}" type="datetimeFigureOut">
              <a:rPr lang="en-US" smtClean="0"/>
              <a:t>6/1/2017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6E1F7-2033-4B87-A326-835BB2510A4E}" type="slidenum">
              <a:rPr lang="en-US" smtClean="0"/>
              <a:t>‹#›</a:t>
            </a:fld>
            <a:endParaRPr lang="en-US"/>
          </a:p>
        </p:txBody>
      </p:sp>
    </p:spTree>
    <p:extLst>
      <p:ext uri="{BB962C8B-B14F-4D97-AF65-F5344CB8AC3E}">
        <p14:creationId xmlns:p14="http://schemas.microsoft.com/office/powerpoint/2010/main" val="1600416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mj-lt"/>
              </a:defRPr>
            </a:lvl1pPr>
          </a:lstStyle>
          <a:p>
            <a:fld id="{A0D618B4-E446-48A2-B6B0-31266DA5D5AF}" type="datetimeFigureOut">
              <a:rPr lang="en-US" smtClean="0"/>
              <a:pPr/>
              <a:t>6/1/2017</a:t>
            </a:fld>
            <a:endParaRPr lang="en-US"/>
          </a:p>
        </p:txBody>
      </p:sp>
      <p:sp>
        <p:nvSpPr>
          <p:cNvPr id="6" name="Slide Number Placeholder 5"/>
          <p:cNvSpPr>
            <a:spLocks noGrp="1"/>
          </p:cNvSpPr>
          <p:nvPr>
            <p:ph type="sldNum" sz="quarter" idx="12"/>
          </p:nvPr>
        </p:nvSpPr>
        <p:spPr/>
        <p:txBody>
          <a:bodyPr/>
          <a:lstStyle>
            <a:lvl1pPr>
              <a:defRPr>
                <a:latin typeface="+mj-lt"/>
              </a:defRPr>
            </a:lvl1pPr>
          </a:lstStyle>
          <a:p>
            <a:fld id="{6025A760-D14F-4E40-8053-8D2D56242771}" type="slidenum">
              <a:rPr lang="en-US" smtClean="0"/>
              <a:pPr/>
              <a:t>‹#›</a:t>
            </a:fld>
            <a:endParaRPr lang="en-US"/>
          </a:p>
        </p:txBody>
      </p:sp>
    </p:spTree>
    <p:extLst>
      <p:ext uri="{BB962C8B-B14F-4D97-AF65-F5344CB8AC3E}">
        <p14:creationId xmlns:p14="http://schemas.microsoft.com/office/powerpoint/2010/main" val="1351876740"/>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0D618B4-E446-48A2-B6B0-31266DA5D5AF}" type="datetimeFigureOut">
              <a:rPr lang="en-US" smtClean="0"/>
              <a:t>6/1/2017</a:t>
            </a:fld>
            <a:endParaRPr lang="en-US"/>
          </a:p>
        </p:txBody>
      </p:sp>
      <p:sp>
        <p:nvSpPr>
          <p:cNvPr id="5" name="Footer Placeholder 4"/>
          <p:cNvSpPr>
            <a:spLocks noGrp="1"/>
          </p:cNvSpPr>
          <p:nvPr>
            <p:ph type="ftr" sz="quarter" idx="11"/>
          </p:nvPr>
        </p:nvSpPr>
        <p:spPr>
          <a:xfrm>
            <a:off x="5248944"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025A760-D14F-4E40-8053-8D2D56242771}" type="slidenum">
              <a:rPr lang="en-US" smtClean="0"/>
              <a:t>‹#›</a:t>
            </a:fld>
            <a:endParaRPr lang="en-US"/>
          </a:p>
        </p:txBody>
      </p:sp>
    </p:spTree>
    <p:extLst>
      <p:ext uri="{BB962C8B-B14F-4D97-AF65-F5344CB8AC3E}">
        <p14:creationId xmlns:p14="http://schemas.microsoft.com/office/powerpoint/2010/main" val="1986595470"/>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0D618B4-E446-48A2-B6B0-31266DA5D5AF}" type="datetimeFigureOut">
              <a:rPr lang="en-US" smtClean="0"/>
              <a:t>6/1/2017</a:t>
            </a:fld>
            <a:endParaRPr lang="en-US"/>
          </a:p>
        </p:txBody>
      </p:sp>
      <p:sp>
        <p:nvSpPr>
          <p:cNvPr id="5" name="Footer Placeholder 4"/>
          <p:cNvSpPr>
            <a:spLocks noGrp="1"/>
          </p:cNvSpPr>
          <p:nvPr>
            <p:ph type="ftr" sz="quarter" idx="11"/>
          </p:nvPr>
        </p:nvSpPr>
        <p:spPr>
          <a:xfrm>
            <a:off x="5248944"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025A760-D14F-4E40-8053-8D2D56242771}" type="slidenum">
              <a:rPr lang="en-US" smtClean="0"/>
              <a:t>‹#›</a:t>
            </a:fld>
            <a:endParaRPr lang="en-US"/>
          </a:p>
        </p:txBody>
      </p:sp>
    </p:spTree>
    <p:extLst>
      <p:ext uri="{BB962C8B-B14F-4D97-AF65-F5344CB8AC3E}">
        <p14:creationId xmlns:p14="http://schemas.microsoft.com/office/powerpoint/2010/main" val="705093622"/>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0D618B4-E446-48A2-B6B0-31266DA5D5AF}" type="datetimeFigureOut">
              <a:rPr lang="en-US" smtClean="0"/>
              <a:t>6/1/2017</a:t>
            </a:fld>
            <a:endParaRPr lang="en-US"/>
          </a:p>
        </p:txBody>
      </p:sp>
      <p:sp>
        <p:nvSpPr>
          <p:cNvPr id="5" name="Footer Placeholder 4"/>
          <p:cNvSpPr>
            <a:spLocks noGrp="1"/>
          </p:cNvSpPr>
          <p:nvPr>
            <p:ph type="ftr" sz="quarter" idx="11"/>
          </p:nvPr>
        </p:nvSpPr>
        <p:spPr>
          <a:xfrm>
            <a:off x="5248944"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a:lvl1pPr>
          </a:lstStyle>
          <a:p>
            <a:fld id="{201D7F2E-094E-47C2-A8CA-8189791F7347}" type="slidenum">
              <a:rPr lang="en-US" smtClean="0"/>
              <a:pPr/>
              <a:t>‹#›</a:t>
            </a:fld>
            <a:endParaRPr lang="en-US" dirty="0"/>
          </a:p>
        </p:txBody>
      </p:sp>
    </p:spTree>
    <p:extLst>
      <p:ext uri="{BB962C8B-B14F-4D97-AF65-F5344CB8AC3E}">
        <p14:creationId xmlns:p14="http://schemas.microsoft.com/office/powerpoint/2010/main" val="1675048771"/>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0D618B4-E446-48A2-B6B0-31266DA5D5AF}" type="datetimeFigureOut">
              <a:rPr lang="en-US" smtClean="0"/>
              <a:t>6/1/2017</a:t>
            </a:fld>
            <a:endParaRPr lang="en-US"/>
          </a:p>
        </p:txBody>
      </p:sp>
      <p:sp>
        <p:nvSpPr>
          <p:cNvPr id="5" name="Footer Placeholder 4"/>
          <p:cNvSpPr>
            <a:spLocks noGrp="1"/>
          </p:cNvSpPr>
          <p:nvPr>
            <p:ph type="ftr" sz="quarter" idx="11"/>
          </p:nvPr>
        </p:nvSpPr>
        <p:spPr>
          <a:xfrm>
            <a:off x="5248944"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025A760-D14F-4E40-8053-8D2D56242771}" type="slidenum">
              <a:rPr lang="en-US" smtClean="0"/>
              <a:t>‹#›</a:t>
            </a:fld>
            <a:endParaRPr lang="en-US"/>
          </a:p>
        </p:txBody>
      </p:sp>
    </p:spTree>
    <p:extLst>
      <p:ext uri="{BB962C8B-B14F-4D97-AF65-F5344CB8AC3E}">
        <p14:creationId xmlns:p14="http://schemas.microsoft.com/office/powerpoint/2010/main" val="2423955969"/>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A0D618B4-E446-48A2-B6B0-31266DA5D5AF}" type="datetimeFigureOut">
              <a:rPr lang="en-US" smtClean="0"/>
              <a:t>6/1/2017</a:t>
            </a:fld>
            <a:endParaRPr lang="en-US"/>
          </a:p>
        </p:txBody>
      </p:sp>
      <p:sp>
        <p:nvSpPr>
          <p:cNvPr id="6" name="Footer Placeholder 5"/>
          <p:cNvSpPr>
            <a:spLocks noGrp="1"/>
          </p:cNvSpPr>
          <p:nvPr>
            <p:ph type="ftr" sz="quarter" idx="11"/>
          </p:nvPr>
        </p:nvSpPr>
        <p:spPr>
          <a:xfrm>
            <a:off x="5248944"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025A760-D14F-4E40-8053-8D2D56242771}" type="slidenum">
              <a:rPr lang="en-US" smtClean="0"/>
              <a:t>‹#›</a:t>
            </a:fld>
            <a:endParaRPr lang="en-US"/>
          </a:p>
        </p:txBody>
      </p:sp>
    </p:spTree>
    <p:extLst>
      <p:ext uri="{BB962C8B-B14F-4D97-AF65-F5344CB8AC3E}">
        <p14:creationId xmlns:p14="http://schemas.microsoft.com/office/powerpoint/2010/main" val="790927020"/>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A0D618B4-E446-48A2-B6B0-31266DA5D5AF}" type="datetimeFigureOut">
              <a:rPr lang="en-US" smtClean="0"/>
              <a:t>6/1/2017</a:t>
            </a:fld>
            <a:endParaRPr lang="en-US"/>
          </a:p>
        </p:txBody>
      </p:sp>
      <p:sp>
        <p:nvSpPr>
          <p:cNvPr id="8" name="Footer Placeholder 7"/>
          <p:cNvSpPr>
            <a:spLocks noGrp="1"/>
          </p:cNvSpPr>
          <p:nvPr>
            <p:ph type="ftr" sz="quarter" idx="11"/>
          </p:nvPr>
        </p:nvSpPr>
        <p:spPr>
          <a:xfrm>
            <a:off x="5248944"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025A760-D14F-4E40-8053-8D2D56242771}" type="slidenum">
              <a:rPr lang="en-US" smtClean="0"/>
              <a:t>‹#›</a:t>
            </a:fld>
            <a:endParaRPr lang="en-US"/>
          </a:p>
        </p:txBody>
      </p:sp>
    </p:spTree>
    <p:extLst>
      <p:ext uri="{BB962C8B-B14F-4D97-AF65-F5344CB8AC3E}">
        <p14:creationId xmlns:p14="http://schemas.microsoft.com/office/powerpoint/2010/main" val="4086628081"/>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A0D618B4-E446-48A2-B6B0-31266DA5D5AF}" type="datetimeFigureOut">
              <a:rPr lang="en-US" smtClean="0"/>
              <a:t>6/1/2017</a:t>
            </a:fld>
            <a:endParaRPr lang="en-US"/>
          </a:p>
        </p:txBody>
      </p:sp>
      <p:sp>
        <p:nvSpPr>
          <p:cNvPr id="4" name="Footer Placeholder 3"/>
          <p:cNvSpPr>
            <a:spLocks noGrp="1"/>
          </p:cNvSpPr>
          <p:nvPr>
            <p:ph type="ftr" sz="quarter" idx="11"/>
          </p:nvPr>
        </p:nvSpPr>
        <p:spPr>
          <a:xfrm>
            <a:off x="5248944"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025A760-D14F-4E40-8053-8D2D56242771}" type="slidenum">
              <a:rPr lang="en-US" smtClean="0"/>
              <a:t>‹#›</a:t>
            </a:fld>
            <a:endParaRPr lang="en-US"/>
          </a:p>
        </p:txBody>
      </p:sp>
    </p:spTree>
    <p:extLst>
      <p:ext uri="{BB962C8B-B14F-4D97-AF65-F5344CB8AC3E}">
        <p14:creationId xmlns:p14="http://schemas.microsoft.com/office/powerpoint/2010/main" val="3342014428"/>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A0D618B4-E446-48A2-B6B0-31266DA5D5AF}" type="datetimeFigureOut">
              <a:rPr lang="en-US" smtClean="0"/>
              <a:t>6/1/2017</a:t>
            </a:fld>
            <a:endParaRPr lang="en-US"/>
          </a:p>
        </p:txBody>
      </p:sp>
      <p:sp>
        <p:nvSpPr>
          <p:cNvPr id="3" name="Footer Placeholder 2"/>
          <p:cNvSpPr>
            <a:spLocks noGrp="1"/>
          </p:cNvSpPr>
          <p:nvPr>
            <p:ph type="ftr" sz="quarter" idx="11"/>
          </p:nvPr>
        </p:nvSpPr>
        <p:spPr>
          <a:xfrm>
            <a:off x="5248944"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025A760-D14F-4E40-8053-8D2D56242771}" type="slidenum">
              <a:rPr lang="en-US" smtClean="0"/>
              <a:t>‹#›</a:t>
            </a:fld>
            <a:endParaRPr lang="en-US"/>
          </a:p>
        </p:txBody>
      </p:sp>
    </p:spTree>
    <p:extLst>
      <p:ext uri="{BB962C8B-B14F-4D97-AF65-F5344CB8AC3E}">
        <p14:creationId xmlns:p14="http://schemas.microsoft.com/office/powerpoint/2010/main" val="3162928862"/>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A0D618B4-E446-48A2-B6B0-31266DA5D5AF}" type="datetimeFigureOut">
              <a:rPr lang="en-US" smtClean="0"/>
              <a:t>6/1/2017</a:t>
            </a:fld>
            <a:endParaRPr lang="en-US"/>
          </a:p>
        </p:txBody>
      </p:sp>
      <p:sp>
        <p:nvSpPr>
          <p:cNvPr id="6" name="Footer Placeholder 5"/>
          <p:cNvSpPr>
            <a:spLocks noGrp="1"/>
          </p:cNvSpPr>
          <p:nvPr>
            <p:ph type="ftr" sz="quarter" idx="11"/>
          </p:nvPr>
        </p:nvSpPr>
        <p:spPr>
          <a:xfrm>
            <a:off x="5248944"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025A760-D14F-4E40-8053-8D2D56242771}" type="slidenum">
              <a:rPr lang="en-US" smtClean="0"/>
              <a:t>‹#›</a:t>
            </a:fld>
            <a:endParaRPr lang="en-US"/>
          </a:p>
        </p:txBody>
      </p:sp>
    </p:spTree>
    <p:extLst>
      <p:ext uri="{BB962C8B-B14F-4D97-AF65-F5344CB8AC3E}">
        <p14:creationId xmlns:p14="http://schemas.microsoft.com/office/powerpoint/2010/main" val="722229879"/>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A0D618B4-E446-48A2-B6B0-31266DA5D5AF}" type="datetimeFigureOut">
              <a:rPr lang="en-US" smtClean="0"/>
              <a:t>6/1/2017</a:t>
            </a:fld>
            <a:endParaRPr lang="en-US"/>
          </a:p>
        </p:txBody>
      </p:sp>
      <p:sp>
        <p:nvSpPr>
          <p:cNvPr id="6" name="Footer Placeholder 5"/>
          <p:cNvSpPr>
            <a:spLocks noGrp="1"/>
          </p:cNvSpPr>
          <p:nvPr>
            <p:ph type="ftr" sz="quarter" idx="11"/>
          </p:nvPr>
        </p:nvSpPr>
        <p:spPr>
          <a:xfrm>
            <a:off x="5248944"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025A760-D14F-4E40-8053-8D2D56242771}" type="slidenum">
              <a:rPr lang="en-US" smtClean="0"/>
              <a:t>‹#›</a:t>
            </a:fld>
            <a:endParaRPr lang="en-US"/>
          </a:p>
        </p:txBody>
      </p:sp>
    </p:spTree>
    <p:extLst>
      <p:ext uri="{BB962C8B-B14F-4D97-AF65-F5344CB8AC3E}">
        <p14:creationId xmlns:p14="http://schemas.microsoft.com/office/powerpoint/2010/main" val="2914802772"/>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6211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6025A760-D14F-4E40-8053-8D2D56242771}" type="slidenum">
              <a:rPr lang="en-US" smtClean="0"/>
              <a:pPr/>
              <a:t>‹#›</a:t>
            </a:fld>
            <a:endParaRPr lang="en-US"/>
          </a:p>
        </p:txBody>
      </p:sp>
      <p:pic>
        <p:nvPicPr>
          <p:cNvPr id="13" name="Picture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56317" y="6356350"/>
            <a:ext cx="1079365" cy="380952"/>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56317" y="6356350"/>
            <a:ext cx="1079365" cy="380952"/>
          </a:xfrm>
          <a:prstGeom prst="rect">
            <a:avLst/>
          </a:prstGeom>
        </p:spPr>
      </p:pic>
      <p:sp>
        <p:nvSpPr>
          <p:cNvPr id="19" name="TextBox 18"/>
          <p:cNvSpPr txBox="1"/>
          <p:nvPr/>
        </p:nvSpPr>
        <p:spPr>
          <a:xfrm>
            <a:off x="9262110" y="6400412"/>
            <a:ext cx="2514600" cy="276999"/>
          </a:xfrm>
          <a:prstGeom prst="rect">
            <a:avLst/>
          </a:prstGeom>
          <a:noFill/>
        </p:spPr>
        <p:txBody>
          <a:bodyPr wrap="square" rtlCol="0">
            <a:spAutoFit/>
          </a:bodyPr>
          <a:lstStyle/>
          <a:p>
            <a:pPr algn="r"/>
            <a:r>
              <a:rPr lang="en-US" sz="1200" dirty="0">
                <a:solidFill>
                  <a:schemeClr val="bg1">
                    <a:lumMod val="50000"/>
                  </a:schemeClr>
                </a:solidFill>
                <a:latin typeface="+mj-lt"/>
              </a:rPr>
              <a:t> www.ducenit.com |  </a:t>
            </a:r>
          </a:p>
        </p:txBody>
      </p:sp>
    </p:spTree>
    <p:extLst>
      <p:ext uri="{BB962C8B-B14F-4D97-AF65-F5344CB8AC3E}">
        <p14:creationId xmlns:p14="http://schemas.microsoft.com/office/powerpoint/2010/main" val="943223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lfd.uci.edu/~gohlke/pythonlibs/#wordclou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9486" y="2550931"/>
            <a:ext cx="514286" cy="189523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5569" y="2903312"/>
            <a:ext cx="485714" cy="154285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9009" y="1806142"/>
            <a:ext cx="495238" cy="66666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21178" y="2225131"/>
            <a:ext cx="619048" cy="2219048"/>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64606" y="3103226"/>
            <a:ext cx="723810" cy="1333333"/>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69867" y="2901322"/>
            <a:ext cx="628571" cy="1542857"/>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72305" y="2939876"/>
            <a:ext cx="695238" cy="695238"/>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26511" y="1603783"/>
            <a:ext cx="695238" cy="695238"/>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00807" y="1082317"/>
            <a:ext cx="695238" cy="695238"/>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13466" y="1197497"/>
            <a:ext cx="695238" cy="695238"/>
          </a:xfrm>
          <a:prstGeom prst="rect">
            <a:avLst/>
          </a:prstGeom>
        </p:spPr>
      </p:pic>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31272" y="2006444"/>
            <a:ext cx="714286" cy="714286"/>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054665" y="2939876"/>
            <a:ext cx="695238" cy="695238"/>
          </a:xfrm>
          <a:prstGeom prst="rect">
            <a:avLst/>
          </a:prstGeom>
        </p:spPr>
      </p:pic>
      <p:pic>
        <p:nvPicPr>
          <p:cNvPr id="16" name="Pictur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854184" y="3359459"/>
            <a:ext cx="723810" cy="723810"/>
          </a:xfrm>
          <a:prstGeom prst="rect">
            <a:avLst/>
          </a:prstGeom>
        </p:spPr>
      </p:pic>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632991" y="3404052"/>
            <a:ext cx="723810" cy="723810"/>
          </a:xfrm>
          <a:prstGeom prst="rect">
            <a:avLst/>
          </a:prstGeom>
        </p:spPr>
      </p:pic>
      <p:pic>
        <p:nvPicPr>
          <p:cNvPr id="18" name="Picture 1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677601" y="2345467"/>
            <a:ext cx="723810" cy="723810"/>
          </a:xfrm>
          <a:prstGeom prst="rect">
            <a:avLst/>
          </a:prstGeom>
        </p:spPr>
      </p:pic>
      <p:pic>
        <p:nvPicPr>
          <p:cNvPr id="19" name="Picture 1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432245" y="2141609"/>
            <a:ext cx="723810" cy="723810"/>
          </a:xfrm>
          <a:prstGeom prst="rect">
            <a:avLst/>
          </a:prstGeom>
        </p:spPr>
      </p:pic>
      <p:pic>
        <p:nvPicPr>
          <p:cNvPr id="20" name="Picture 1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571110" y="1366202"/>
            <a:ext cx="723810" cy="723810"/>
          </a:xfrm>
          <a:prstGeom prst="rect">
            <a:avLst/>
          </a:prstGeom>
        </p:spPr>
      </p:pic>
      <p:pic>
        <p:nvPicPr>
          <p:cNvPr id="21" name="Picture 2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994896" y="849355"/>
            <a:ext cx="723810" cy="723810"/>
          </a:xfrm>
          <a:prstGeom prst="rect">
            <a:avLst/>
          </a:prstGeom>
        </p:spPr>
      </p:pic>
      <p:pic>
        <p:nvPicPr>
          <p:cNvPr id="22" name="Picture 2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414111" y="335284"/>
            <a:ext cx="723810" cy="723810"/>
          </a:xfrm>
          <a:prstGeom prst="rect">
            <a:avLst/>
          </a:prstGeom>
        </p:spPr>
      </p:pic>
      <p:pic>
        <p:nvPicPr>
          <p:cNvPr id="23" name="Picture 2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618881" y="262064"/>
            <a:ext cx="723810" cy="723810"/>
          </a:xfrm>
          <a:prstGeom prst="rect">
            <a:avLst/>
          </a:prstGeom>
        </p:spPr>
      </p:pic>
      <p:pic>
        <p:nvPicPr>
          <p:cNvPr id="24" name="Picture 2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609083" y="2379416"/>
            <a:ext cx="723810" cy="723810"/>
          </a:xfrm>
          <a:prstGeom prst="rect">
            <a:avLst/>
          </a:prstGeom>
        </p:spPr>
      </p:pic>
      <p:pic>
        <p:nvPicPr>
          <p:cNvPr id="25" name="Picture 2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859959" y="1639370"/>
            <a:ext cx="723810" cy="723810"/>
          </a:xfrm>
          <a:prstGeom prst="rect">
            <a:avLst/>
          </a:prstGeom>
        </p:spPr>
      </p:pic>
      <p:pic>
        <p:nvPicPr>
          <p:cNvPr id="26" name="Picture 25"/>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764287" y="574639"/>
            <a:ext cx="723810" cy="723810"/>
          </a:xfrm>
          <a:prstGeom prst="rect">
            <a:avLst/>
          </a:prstGeom>
        </p:spPr>
      </p:pic>
      <p:pic>
        <p:nvPicPr>
          <p:cNvPr id="27" name="Picture 26"/>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406718" y="1093521"/>
            <a:ext cx="695238" cy="695238"/>
          </a:xfrm>
          <a:prstGeom prst="rect">
            <a:avLst/>
          </a:prstGeom>
        </p:spPr>
      </p:pic>
      <p:sp>
        <p:nvSpPr>
          <p:cNvPr id="28" name="Rectangle 27"/>
          <p:cNvSpPr/>
          <p:nvPr/>
        </p:nvSpPr>
        <p:spPr>
          <a:xfrm>
            <a:off x="3995726" y="4350349"/>
            <a:ext cx="1902712" cy="104847"/>
          </a:xfrm>
          <a:prstGeom prst="rect">
            <a:avLst/>
          </a:prstGeom>
          <a:solidFill>
            <a:srgbClr val="374C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6480889" y="4342729"/>
            <a:ext cx="1790292" cy="104847"/>
          </a:xfrm>
          <a:prstGeom prst="rect">
            <a:avLst/>
          </a:prstGeom>
          <a:solidFill>
            <a:srgbClr val="374C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4952954" y="5674630"/>
            <a:ext cx="2922891" cy="1014646"/>
          </a:xfrm>
          <a:prstGeom prst="rect">
            <a:avLst/>
          </a:prstGeom>
        </p:spPr>
      </p:pic>
      <p:sp>
        <p:nvSpPr>
          <p:cNvPr id="31" name="Title 1"/>
          <p:cNvSpPr txBox="1">
            <a:spLocks/>
          </p:cNvSpPr>
          <p:nvPr/>
        </p:nvSpPr>
        <p:spPr>
          <a:xfrm>
            <a:off x="943007" y="4149019"/>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smtClean="0"/>
              <a:t>Modules and I/O – </a:t>
            </a:r>
            <a:r>
              <a:rPr lang="en-US" b="1" smtClean="0"/>
              <a:t>Day 4</a:t>
            </a:r>
            <a:endParaRPr lang="en-US" b="1" dirty="0"/>
          </a:p>
        </p:txBody>
      </p:sp>
    </p:spTree>
    <p:extLst>
      <p:ext uri="{BB962C8B-B14F-4D97-AF65-F5344CB8AC3E}">
        <p14:creationId xmlns:p14="http://schemas.microsoft.com/office/powerpoint/2010/main" val="3531448073"/>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7888"/>
          </a:xfrm>
        </p:spPr>
        <p:txBody>
          <a:bodyPr/>
          <a:lstStyle/>
          <a:p>
            <a:r>
              <a:rPr lang="en-US" b="1" dirty="0" smtClean="0"/>
              <a:t>File Operations Demo :</a:t>
            </a:r>
            <a:endParaRPr lang="en-US" b="1" dirty="0"/>
          </a:p>
        </p:txBody>
      </p:sp>
    </p:spTree>
    <p:extLst>
      <p:ext uri="{BB962C8B-B14F-4D97-AF65-F5344CB8AC3E}">
        <p14:creationId xmlns:p14="http://schemas.microsoft.com/office/powerpoint/2010/main" val="4133199970"/>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3613"/>
          </a:xfrm>
        </p:spPr>
        <p:txBody>
          <a:bodyPr/>
          <a:lstStyle/>
          <a:p>
            <a:endParaRPr lang="en-US" dirty="0"/>
          </a:p>
        </p:txBody>
      </p:sp>
      <p:sp>
        <p:nvSpPr>
          <p:cNvPr id="3" name="Content Placeholder 2"/>
          <p:cNvSpPr>
            <a:spLocks noGrp="1"/>
          </p:cNvSpPr>
          <p:nvPr>
            <p:ph idx="1"/>
          </p:nvPr>
        </p:nvSpPr>
        <p:spPr>
          <a:xfrm>
            <a:off x="838200" y="1428750"/>
            <a:ext cx="10515600" cy="4748213"/>
          </a:xfrm>
        </p:spPr>
        <p:txBody>
          <a:bodyPr/>
          <a:lstStyle/>
          <a:p>
            <a:endParaRPr lang="en-US" dirty="0"/>
          </a:p>
        </p:txBody>
      </p:sp>
    </p:spTree>
    <p:extLst>
      <p:ext uri="{BB962C8B-B14F-4D97-AF65-F5344CB8AC3E}">
        <p14:creationId xmlns:p14="http://schemas.microsoft.com/office/powerpoint/2010/main" val="1044455616"/>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1504"/>
          </a:xfrm>
        </p:spPr>
        <p:txBody>
          <a:bodyPr/>
          <a:lstStyle/>
          <a:p>
            <a:r>
              <a:rPr lang="en-US" b="1" dirty="0" smtClean="0"/>
              <a:t>Standard and Custom Modules:</a:t>
            </a:r>
            <a:endParaRPr lang="en-US" b="1" dirty="0"/>
          </a:p>
        </p:txBody>
      </p:sp>
      <p:sp>
        <p:nvSpPr>
          <p:cNvPr id="3" name="Content Placeholder 2"/>
          <p:cNvSpPr>
            <a:spLocks noGrp="1"/>
          </p:cNvSpPr>
          <p:nvPr>
            <p:ph idx="1"/>
          </p:nvPr>
        </p:nvSpPr>
        <p:spPr>
          <a:xfrm>
            <a:off x="838200" y="1161143"/>
            <a:ext cx="10515600" cy="5341257"/>
          </a:xfrm>
        </p:spPr>
        <p:txBody>
          <a:bodyPr>
            <a:normAutofit/>
          </a:bodyPr>
          <a:lstStyle/>
          <a:p>
            <a:r>
              <a:rPr lang="en-US" dirty="0">
                <a:latin typeface="Times New Roman" panose="02020603050405020304" pitchFamily="18" charset="0"/>
                <a:cs typeface="Times New Roman" panose="02020603050405020304" pitchFamily="18" charset="0"/>
              </a:rPr>
              <a:t>Python has a way to put definitions in a file and use them in a script or in an interactive instance of the interpreter. Such a file is called a </a:t>
            </a:r>
            <a:r>
              <a:rPr lang="en-US" dirty="0" smtClean="0">
                <a:latin typeface="Times New Roman" panose="02020603050405020304" pitchFamily="18" charset="0"/>
                <a:cs typeface="Times New Roman" panose="02020603050405020304" pitchFamily="18" charset="0"/>
              </a:rPr>
              <a:t>module.</a:t>
            </a:r>
          </a:p>
          <a:p>
            <a:r>
              <a:rPr lang="en-US" dirty="0" smtClean="0">
                <a:latin typeface="Times New Roman" panose="02020603050405020304" pitchFamily="18" charset="0"/>
                <a:cs typeface="Times New Roman" panose="02020603050405020304" pitchFamily="18" charset="0"/>
              </a:rPr>
              <a:t>Definitions </a:t>
            </a:r>
            <a:r>
              <a:rPr lang="en-US" dirty="0">
                <a:latin typeface="Times New Roman" panose="02020603050405020304" pitchFamily="18" charset="0"/>
                <a:cs typeface="Times New Roman" panose="02020603050405020304" pitchFamily="18" charset="0"/>
              </a:rPr>
              <a:t>from a module can be imported into other modules or into the main </a:t>
            </a:r>
            <a:r>
              <a:rPr lang="en-US" dirty="0" smtClean="0">
                <a:latin typeface="Times New Roman" panose="02020603050405020304" pitchFamily="18" charset="0"/>
                <a:cs typeface="Times New Roman" panose="02020603050405020304" pitchFamily="18" charset="0"/>
              </a:rPr>
              <a:t>module.</a:t>
            </a:r>
          </a:p>
          <a:p>
            <a:r>
              <a:rPr lang="en-US" dirty="0">
                <a:latin typeface="Times New Roman" panose="02020603050405020304" pitchFamily="18" charset="0"/>
                <a:cs typeface="Times New Roman" panose="02020603050405020304" pitchFamily="18" charset="0"/>
              </a:rPr>
              <a:t>A module is a file containing </a:t>
            </a:r>
            <a:r>
              <a:rPr lang="en-US" dirty="0" smtClean="0">
                <a:latin typeface="Times New Roman" panose="02020603050405020304" pitchFamily="18" charset="0"/>
                <a:cs typeface="Times New Roman" panose="02020603050405020304" pitchFamily="18" charset="0"/>
              </a:rPr>
              <a:t>python </a:t>
            </a:r>
            <a:r>
              <a:rPr lang="en-US" dirty="0">
                <a:latin typeface="Times New Roman" panose="02020603050405020304" pitchFamily="18" charset="0"/>
                <a:cs typeface="Times New Roman" panose="02020603050405020304" pitchFamily="18" charset="0"/>
              </a:rPr>
              <a:t>definitions and statements</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Custom Modules:</a:t>
            </a:r>
          </a:p>
          <a:p>
            <a:r>
              <a:rPr lang="en-US" dirty="0" smtClean="0">
                <a:latin typeface="Times New Roman" panose="02020603050405020304" pitchFamily="18" charset="0"/>
                <a:cs typeface="Times New Roman" panose="02020603050405020304" pitchFamily="18" charset="0"/>
              </a:rPr>
              <a:t>Any python file with methods or attributes can be imported as an external module.</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Accessing a module within the same folder and from any other location will be explained in the demo</a:t>
            </a:r>
          </a:p>
        </p:txBody>
      </p:sp>
    </p:spTree>
    <p:extLst>
      <p:ext uri="{BB962C8B-B14F-4D97-AF65-F5344CB8AC3E}">
        <p14:creationId xmlns:p14="http://schemas.microsoft.com/office/powerpoint/2010/main" val="1063618327"/>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0088"/>
            <a:ext cx="10515600" cy="5476875"/>
          </a:xfrm>
        </p:spPr>
        <p:txBody>
          <a:bodyPr>
            <a:normAutofit fontScale="92500"/>
          </a:bodyPr>
          <a:lstStyle/>
          <a:p>
            <a:pPr marL="0" lvl="0" indent="0">
              <a:lnSpc>
                <a:spcPct val="110000"/>
              </a:lnSpc>
              <a:spcBef>
                <a:spcPts val="0"/>
              </a:spcBef>
              <a:buClr>
                <a:schemeClr val="dk1"/>
              </a:buClr>
              <a:buSzPct val="25000"/>
              <a:buNone/>
            </a:pPr>
            <a:r>
              <a:rPr lang="en-US" sz="4000" dirty="0" smtClean="0">
                <a:solidFill>
                  <a:schemeClr val="dk1"/>
                </a:solidFill>
                <a:latin typeface="Times New Roman"/>
                <a:ea typeface="Times New Roman"/>
                <a:cs typeface="Times New Roman"/>
                <a:sym typeface="Times New Roman"/>
              </a:rPr>
              <a:t>Package/Module </a:t>
            </a:r>
            <a:r>
              <a:rPr lang="en-US" sz="4000" dirty="0">
                <a:solidFill>
                  <a:schemeClr val="dk1"/>
                </a:solidFill>
                <a:latin typeface="Times New Roman"/>
                <a:ea typeface="Times New Roman"/>
                <a:cs typeface="Times New Roman"/>
                <a:sym typeface="Times New Roman"/>
              </a:rPr>
              <a:t>Installation :</a:t>
            </a:r>
          </a:p>
          <a:p>
            <a:pPr lvl="0">
              <a:lnSpc>
                <a:spcPct val="110000"/>
              </a:lnSpc>
              <a:buClr>
                <a:schemeClr val="dk1"/>
              </a:buClr>
              <a:buSzPct val="100000"/>
              <a:buFont typeface="Times New Roman"/>
              <a:buChar char="•"/>
            </a:pPr>
            <a:r>
              <a:rPr lang="en-US" dirty="0">
                <a:latin typeface="Times New Roman"/>
                <a:ea typeface="Times New Roman"/>
                <a:cs typeface="Times New Roman"/>
                <a:sym typeface="Times New Roman"/>
              </a:rPr>
              <a:t> Certain packages/libraries come in-built and the rest have to be installed . </a:t>
            </a:r>
          </a:p>
          <a:p>
            <a:pPr lvl="0">
              <a:lnSpc>
                <a:spcPct val="110000"/>
              </a:lnSpc>
              <a:spcBef>
                <a:spcPts val="0"/>
              </a:spcBef>
              <a:buClr>
                <a:schemeClr val="dk1"/>
              </a:buClr>
              <a:buSzPct val="100000"/>
              <a:buFont typeface="Arial"/>
              <a:buChar char="•"/>
            </a:pPr>
            <a:r>
              <a:rPr lang="en-US" dirty="0">
                <a:latin typeface="Times New Roman"/>
                <a:ea typeface="Times New Roman"/>
                <a:cs typeface="Times New Roman"/>
                <a:sym typeface="Times New Roman"/>
              </a:rPr>
              <a:t>Using command prompt, first c</a:t>
            </a:r>
            <a:r>
              <a:rPr lang="en-US" dirty="0">
                <a:solidFill>
                  <a:schemeClr val="dk1"/>
                </a:solidFill>
                <a:latin typeface="Times New Roman"/>
                <a:ea typeface="Times New Roman"/>
                <a:cs typeface="Times New Roman"/>
                <a:sym typeface="Times New Roman"/>
              </a:rPr>
              <a:t>hange directory to C:\Python\Scripts or your custom folder </a:t>
            </a:r>
          </a:p>
          <a:p>
            <a:pPr marL="0" lvl="0" indent="0">
              <a:lnSpc>
                <a:spcPct val="110000"/>
              </a:lnSpc>
              <a:buClr>
                <a:schemeClr val="dk1"/>
              </a:buClr>
              <a:buSzPct val="25000"/>
              <a:buNone/>
            </a:pPr>
            <a:r>
              <a:rPr lang="en-US" dirty="0">
                <a:solidFill>
                  <a:schemeClr val="dk1"/>
                </a:solidFill>
                <a:latin typeface="Times New Roman"/>
                <a:ea typeface="Times New Roman"/>
                <a:cs typeface="Times New Roman"/>
                <a:sym typeface="Times New Roman"/>
              </a:rPr>
              <a:t>  There are 3 ways install a package ,</a:t>
            </a:r>
          </a:p>
          <a:p>
            <a:pPr marL="0" lvl="0" indent="0" algn="just">
              <a:lnSpc>
                <a:spcPct val="110000"/>
              </a:lnSpc>
              <a:buClr>
                <a:schemeClr val="dk1"/>
              </a:buClr>
              <a:buSzPct val="25000"/>
              <a:buNone/>
            </a:pPr>
            <a:r>
              <a:rPr lang="en-US" dirty="0">
                <a:solidFill>
                  <a:schemeClr val="dk1"/>
                </a:solidFill>
                <a:latin typeface="Times New Roman"/>
                <a:ea typeface="Times New Roman"/>
                <a:cs typeface="Times New Roman"/>
                <a:sym typeface="Times New Roman"/>
              </a:rPr>
              <a:t>                1. pip</a:t>
            </a:r>
          </a:p>
          <a:p>
            <a:pPr marL="0" lvl="0" indent="0" algn="just">
              <a:lnSpc>
                <a:spcPct val="110000"/>
              </a:lnSpc>
              <a:buClr>
                <a:schemeClr val="dk1"/>
              </a:buClr>
              <a:buSzPct val="25000"/>
              <a:buNone/>
            </a:pPr>
            <a:r>
              <a:rPr lang="en-US" dirty="0">
                <a:solidFill>
                  <a:schemeClr val="dk1"/>
                </a:solidFill>
                <a:latin typeface="Times New Roman"/>
                <a:ea typeface="Times New Roman"/>
                <a:cs typeface="Times New Roman"/>
                <a:sym typeface="Times New Roman"/>
              </a:rPr>
              <a:t>                2. </a:t>
            </a:r>
            <a:r>
              <a:rPr lang="en-US" dirty="0" err="1">
                <a:solidFill>
                  <a:schemeClr val="dk1"/>
                </a:solidFill>
                <a:latin typeface="Times New Roman"/>
                <a:ea typeface="Times New Roman"/>
                <a:cs typeface="Times New Roman"/>
                <a:sym typeface="Times New Roman"/>
              </a:rPr>
              <a:t>easy_install</a:t>
            </a:r>
            <a:endParaRPr lang="en-US" dirty="0">
              <a:solidFill>
                <a:schemeClr val="dk1"/>
              </a:solidFill>
              <a:latin typeface="Times New Roman"/>
              <a:ea typeface="Times New Roman"/>
              <a:cs typeface="Times New Roman"/>
              <a:sym typeface="Times New Roman"/>
            </a:endParaRPr>
          </a:p>
          <a:p>
            <a:pPr marL="0" lvl="0" indent="0" algn="just">
              <a:lnSpc>
                <a:spcPct val="110000"/>
              </a:lnSpc>
              <a:buClr>
                <a:schemeClr val="dk1"/>
              </a:buClr>
              <a:buSzPct val="25000"/>
              <a:buNone/>
            </a:pPr>
            <a:r>
              <a:rPr lang="en-US" dirty="0">
                <a:solidFill>
                  <a:schemeClr val="dk1"/>
                </a:solidFill>
                <a:latin typeface="Times New Roman"/>
                <a:ea typeface="Times New Roman"/>
                <a:cs typeface="Times New Roman"/>
                <a:sym typeface="Times New Roman"/>
              </a:rPr>
              <a:t>                3. wheel file</a:t>
            </a:r>
          </a:p>
          <a:p>
            <a:pPr lvl="0">
              <a:lnSpc>
                <a:spcPct val="110000"/>
              </a:lnSpc>
              <a:buClr>
                <a:schemeClr val="dk1"/>
              </a:buClr>
              <a:buSzPct val="100000"/>
              <a:buFont typeface="Arial"/>
              <a:buChar char="•"/>
            </a:pPr>
            <a:r>
              <a:rPr lang="en-US" dirty="0">
                <a:solidFill>
                  <a:schemeClr val="dk1"/>
                </a:solidFill>
                <a:latin typeface="Times New Roman"/>
                <a:ea typeface="Times New Roman"/>
                <a:cs typeface="Times New Roman"/>
                <a:sym typeface="Times New Roman"/>
              </a:rPr>
              <a:t>Pip and </a:t>
            </a:r>
            <a:r>
              <a:rPr lang="en-US" dirty="0" err="1">
                <a:solidFill>
                  <a:schemeClr val="dk1"/>
                </a:solidFill>
                <a:latin typeface="Times New Roman"/>
                <a:ea typeface="Times New Roman"/>
                <a:cs typeface="Times New Roman"/>
                <a:sym typeface="Times New Roman"/>
              </a:rPr>
              <a:t>easy_install</a:t>
            </a:r>
            <a:r>
              <a:rPr lang="en-US" dirty="0">
                <a:solidFill>
                  <a:schemeClr val="dk1"/>
                </a:solidFill>
                <a:latin typeface="Times New Roman"/>
                <a:ea typeface="Times New Roman"/>
                <a:cs typeface="Times New Roman"/>
                <a:sym typeface="Times New Roman"/>
              </a:rPr>
              <a:t> would be available if you are using versions greater than  Python </a:t>
            </a:r>
            <a:r>
              <a:rPr lang="en-US" dirty="0">
                <a:solidFill>
                  <a:schemeClr val="dk1"/>
                </a:solidFill>
                <a:latin typeface="Calibri"/>
                <a:ea typeface="Calibri"/>
                <a:cs typeface="Calibri"/>
                <a:sym typeface="Calibri"/>
              </a:rPr>
              <a:t>2.7.9</a:t>
            </a:r>
          </a:p>
          <a:p>
            <a:pPr marL="0" indent="0">
              <a:buNone/>
            </a:pPr>
            <a:endParaRPr lang="en-US" dirty="0"/>
          </a:p>
        </p:txBody>
      </p:sp>
    </p:spTree>
    <p:extLst>
      <p:ext uri="{BB962C8B-B14F-4D97-AF65-F5344CB8AC3E}">
        <p14:creationId xmlns:p14="http://schemas.microsoft.com/office/powerpoint/2010/main" val="2772908739"/>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3912" y="914401"/>
            <a:ext cx="10515600" cy="5157787"/>
          </a:xfrm>
        </p:spPr>
        <p:txBody>
          <a:bodyPr/>
          <a:lstStyle/>
          <a:p>
            <a:pPr lvl="0">
              <a:spcBef>
                <a:spcPts val="0"/>
              </a:spcBef>
              <a:buClr>
                <a:schemeClr val="dk1"/>
              </a:buClr>
              <a:buSzPct val="100000"/>
              <a:buFont typeface="Arial"/>
              <a:buChar char="•"/>
            </a:pPr>
            <a:r>
              <a:rPr lang="en-US" dirty="0">
                <a:solidFill>
                  <a:schemeClr val="dk1"/>
                </a:solidFill>
                <a:latin typeface="Times New Roman"/>
                <a:ea typeface="Times New Roman"/>
                <a:cs typeface="Times New Roman"/>
                <a:sym typeface="Times New Roman"/>
              </a:rPr>
              <a:t>Example :- Installing </a:t>
            </a:r>
            <a:r>
              <a:rPr lang="en-US" dirty="0" err="1">
                <a:solidFill>
                  <a:schemeClr val="dk1"/>
                </a:solidFill>
                <a:latin typeface="Times New Roman"/>
                <a:ea typeface="Times New Roman"/>
                <a:cs typeface="Times New Roman"/>
                <a:sym typeface="Times New Roman"/>
              </a:rPr>
              <a:t>wordcloud</a:t>
            </a:r>
            <a:r>
              <a:rPr lang="en-US" dirty="0">
                <a:solidFill>
                  <a:schemeClr val="dk1"/>
                </a:solidFill>
                <a:latin typeface="Times New Roman"/>
                <a:ea typeface="Times New Roman"/>
                <a:cs typeface="Times New Roman"/>
                <a:sym typeface="Times New Roman"/>
              </a:rPr>
              <a:t> package :</a:t>
            </a:r>
          </a:p>
          <a:p>
            <a:pPr marL="0" lvl="0" indent="0">
              <a:buClr>
                <a:schemeClr val="dk1"/>
              </a:buClr>
              <a:buSzPct val="25000"/>
              <a:buNone/>
            </a:pPr>
            <a:r>
              <a:rPr lang="en-US" dirty="0">
                <a:solidFill>
                  <a:schemeClr val="dk1"/>
                </a:solidFill>
                <a:latin typeface="Times New Roman"/>
                <a:ea typeface="Times New Roman"/>
                <a:cs typeface="Times New Roman"/>
                <a:sym typeface="Times New Roman"/>
              </a:rPr>
              <a:t>     1. Using pip ,</a:t>
            </a:r>
          </a:p>
          <a:p>
            <a:pPr marL="0" lvl="0" indent="0">
              <a:buClr>
                <a:schemeClr val="dk1"/>
              </a:buClr>
              <a:buSzPct val="25000"/>
              <a:buNone/>
            </a:pPr>
            <a:r>
              <a:rPr lang="en-US" dirty="0">
                <a:solidFill>
                  <a:schemeClr val="dk1"/>
                </a:solidFill>
                <a:latin typeface="Times New Roman"/>
                <a:ea typeface="Times New Roman"/>
                <a:cs typeface="Times New Roman"/>
                <a:sym typeface="Times New Roman"/>
              </a:rPr>
              <a:t>              pip install </a:t>
            </a:r>
            <a:r>
              <a:rPr lang="en-US" dirty="0" err="1">
                <a:solidFill>
                  <a:schemeClr val="dk1"/>
                </a:solidFill>
                <a:latin typeface="Times New Roman"/>
                <a:ea typeface="Times New Roman"/>
                <a:cs typeface="Times New Roman"/>
                <a:sym typeface="Times New Roman"/>
              </a:rPr>
              <a:t>wordcloud</a:t>
            </a:r>
            <a:r>
              <a:rPr lang="en-US" dirty="0">
                <a:solidFill>
                  <a:schemeClr val="dk1"/>
                </a:solidFill>
                <a:latin typeface="Times New Roman"/>
                <a:ea typeface="Times New Roman"/>
                <a:cs typeface="Times New Roman"/>
                <a:sym typeface="Times New Roman"/>
              </a:rPr>
              <a:t> </a:t>
            </a:r>
          </a:p>
          <a:p>
            <a:pPr marL="0" lvl="0" indent="0">
              <a:buClr>
                <a:schemeClr val="dk1"/>
              </a:buClr>
              <a:buSzPct val="25000"/>
              <a:buNone/>
            </a:pPr>
            <a:r>
              <a:rPr lang="en-US" dirty="0">
                <a:solidFill>
                  <a:schemeClr val="dk1"/>
                </a:solidFill>
                <a:latin typeface="Times New Roman"/>
                <a:ea typeface="Times New Roman"/>
                <a:cs typeface="Times New Roman"/>
                <a:sym typeface="Times New Roman"/>
              </a:rPr>
              <a:t>     2. Using </a:t>
            </a:r>
            <a:r>
              <a:rPr lang="en-US" dirty="0" err="1">
                <a:solidFill>
                  <a:schemeClr val="dk1"/>
                </a:solidFill>
                <a:latin typeface="Times New Roman"/>
                <a:ea typeface="Times New Roman"/>
                <a:cs typeface="Times New Roman"/>
                <a:sym typeface="Times New Roman"/>
              </a:rPr>
              <a:t>easy_install</a:t>
            </a:r>
            <a:r>
              <a:rPr lang="en-US" dirty="0">
                <a:solidFill>
                  <a:schemeClr val="dk1"/>
                </a:solidFill>
                <a:latin typeface="Times New Roman"/>
                <a:ea typeface="Times New Roman"/>
                <a:cs typeface="Times New Roman"/>
                <a:sym typeface="Times New Roman"/>
              </a:rPr>
              <a:t> ,  </a:t>
            </a:r>
          </a:p>
          <a:p>
            <a:pPr marL="0" lvl="0" indent="0">
              <a:buClr>
                <a:schemeClr val="dk1"/>
              </a:buClr>
              <a:buSzPct val="25000"/>
              <a:buNone/>
            </a:pP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easy_install</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wordcloud</a:t>
            </a:r>
            <a:endParaRPr lang="en-US" dirty="0">
              <a:solidFill>
                <a:schemeClr val="dk1"/>
              </a:solidFill>
              <a:latin typeface="Times New Roman"/>
              <a:ea typeface="Times New Roman"/>
              <a:cs typeface="Times New Roman"/>
              <a:sym typeface="Times New Roman"/>
            </a:endParaRPr>
          </a:p>
          <a:p>
            <a:pPr marL="0" lvl="0" indent="0">
              <a:buClr>
                <a:schemeClr val="dk1"/>
              </a:buClr>
              <a:buSzPct val="25000"/>
              <a:buNone/>
            </a:pPr>
            <a:r>
              <a:rPr lang="en-US" dirty="0">
                <a:solidFill>
                  <a:schemeClr val="dk1"/>
                </a:solidFill>
                <a:latin typeface="Times New Roman"/>
                <a:ea typeface="Times New Roman"/>
                <a:cs typeface="Times New Roman"/>
                <a:sym typeface="Times New Roman"/>
              </a:rPr>
              <a:t>     3.1 Using wheel file, download the required file from </a:t>
            </a:r>
          </a:p>
          <a:p>
            <a:pPr marL="0" lvl="0" indent="0">
              <a:buClr>
                <a:schemeClr val="dk1"/>
              </a:buClr>
              <a:buSzPct val="25000"/>
              <a:buNone/>
            </a:pPr>
            <a:r>
              <a:rPr lang="en-US" dirty="0">
                <a:solidFill>
                  <a:schemeClr val="dk1"/>
                </a:solidFill>
                <a:latin typeface="Times New Roman"/>
                <a:ea typeface="Times New Roman"/>
                <a:cs typeface="Times New Roman"/>
                <a:sym typeface="Times New Roman"/>
              </a:rPr>
              <a:t>           </a:t>
            </a:r>
            <a:r>
              <a:rPr lang="en-US" u="sng" dirty="0">
                <a:solidFill>
                  <a:schemeClr val="hlink"/>
                </a:solidFill>
                <a:latin typeface="Times New Roman"/>
                <a:ea typeface="Times New Roman"/>
                <a:cs typeface="Times New Roman"/>
                <a:sym typeface="Times New Roman"/>
                <a:hlinkClick r:id="rId2"/>
              </a:rPr>
              <a:t>http://www.lfd.uci.edu/~gohlke/pythonlibs/#wordcloud</a:t>
            </a:r>
          </a:p>
          <a:p>
            <a:pPr marL="0" lvl="0" indent="0">
              <a:buClr>
                <a:schemeClr val="dk1"/>
              </a:buClr>
              <a:buSzPct val="25000"/>
              <a:buNone/>
            </a:pPr>
            <a:r>
              <a:rPr lang="en-US" dirty="0">
                <a:solidFill>
                  <a:schemeClr val="dk1"/>
                </a:solidFill>
                <a:latin typeface="Times New Roman"/>
                <a:ea typeface="Times New Roman"/>
                <a:cs typeface="Times New Roman"/>
                <a:sym typeface="Times New Roman"/>
              </a:rPr>
              <a:t>     3.2 Run the downloaded file ,</a:t>
            </a:r>
          </a:p>
          <a:p>
            <a:pPr marL="0" lvl="0" indent="0">
              <a:buClr>
                <a:schemeClr val="dk1"/>
              </a:buClr>
              <a:buSzPct val="25000"/>
              <a:buNone/>
            </a:pPr>
            <a:r>
              <a:rPr lang="en-US" dirty="0">
                <a:solidFill>
                  <a:schemeClr val="dk1"/>
                </a:solidFill>
                <a:latin typeface="Times New Roman"/>
                <a:ea typeface="Times New Roman"/>
                <a:cs typeface="Times New Roman"/>
                <a:sym typeface="Times New Roman"/>
              </a:rPr>
              <a:t>                pip install C:/some-dir/some-file.whl</a:t>
            </a:r>
          </a:p>
          <a:p>
            <a:pPr marL="0" lvl="0" indent="0">
              <a:buClr>
                <a:schemeClr val="dk1"/>
              </a:buClr>
              <a:buSzPct val="25000"/>
              <a:buNone/>
            </a:pPr>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37407397"/>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1513"/>
            <a:ext cx="10515600" cy="5505450"/>
          </a:xfrm>
        </p:spPr>
        <p:txBody>
          <a:bodyPr/>
          <a:lstStyle/>
          <a:p>
            <a:pPr marL="0" lvl="0" indent="0">
              <a:spcBef>
                <a:spcPts val="0"/>
              </a:spcBef>
              <a:buClr>
                <a:schemeClr val="dk1"/>
              </a:buClr>
              <a:buSzPct val="25000"/>
              <a:buNone/>
            </a:pPr>
            <a:r>
              <a:rPr lang="en-US" dirty="0">
                <a:solidFill>
                  <a:schemeClr val="dk1"/>
                </a:solidFill>
                <a:latin typeface="Times New Roman"/>
                <a:ea typeface="Times New Roman"/>
                <a:cs typeface="Times New Roman"/>
                <a:sym typeface="Times New Roman"/>
              </a:rPr>
              <a:t> </a:t>
            </a:r>
            <a:r>
              <a:rPr lang="en-US" sz="3600" b="1" dirty="0">
                <a:solidFill>
                  <a:schemeClr val="dk1"/>
                </a:solidFill>
                <a:latin typeface="Calibri"/>
                <a:ea typeface="Calibri"/>
                <a:cs typeface="Calibri"/>
                <a:sym typeface="Calibri"/>
              </a:rPr>
              <a:t>Difference between pip and </a:t>
            </a:r>
            <a:r>
              <a:rPr lang="en-US" sz="3600" b="1" dirty="0" err="1">
                <a:solidFill>
                  <a:schemeClr val="dk1"/>
                </a:solidFill>
                <a:latin typeface="Calibri"/>
                <a:ea typeface="Calibri"/>
                <a:cs typeface="Calibri"/>
                <a:sym typeface="Calibri"/>
              </a:rPr>
              <a:t>easy_install</a:t>
            </a:r>
            <a:r>
              <a:rPr lang="en-US" sz="3600" b="1" dirty="0">
                <a:solidFill>
                  <a:schemeClr val="dk1"/>
                </a:solidFill>
                <a:latin typeface="Calibri"/>
                <a:ea typeface="Calibri"/>
                <a:cs typeface="Calibri"/>
                <a:sym typeface="Calibri"/>
              </a:rPr>
              <a:t> :</a:t>
            </a:r>
          </a:p>
          <a:p>
            <a:pPr marL="0" lvl="0" indent="0">
              <a:buClr>
                <a:schemeClr val="dk1"/>
              </a:buClr>
              <a:buSzPct val="25000"/>
              <a:buNone/>
            </a:pPr>
            <a:endParaRPr lang="en-US" dirty="0">
              <a:solidFill>
                <a:schemeClr val="dk1"/>
              </a:solidFill>
              <a:latin typeface="Times New Roman"/>
              <a:ea typeface="Times New Roman"/>
              <a:cs typeface="Times New Roman"/>
              <a:sym typeface="Times New Roman"/>
            </a:endParaRPr>
          </a:p>
          <a:p>
            <a:pPr lvl="0">
              <a:buClr>
                <a:schemeClr val="dk1"/>
              </a:buClr>
              <a:buSzPct val="100000"/>
              <a:buFont typeface="Arial"/>
              <a:buChar char="•"/>
            </a:pPr>
            <a:r>
              <a:rPr lang="en-US" dirty="0">
                <a:solidFill>
                  <a:schemeClr val="dk1"/>
                </a:solidFill>
                <a:latin typeface="Times New Roman"/>
                <a:ea typeface="Times New Roman"/>
                <a:cs typeface="Times New Roman"/>
                <a:sym typeface="Times New Roman"/>
              </a:rPr>
              <a:t> Pip is more preferred than </a:t>
            </a:r>
            <a:r>
              <a:rPr lang="en-US" dirty="0" err="1">
                <a:solidFill>
                  <a:schemeClr val="dk1"/>
                </a:solidFill>
                <a:latin typeface="Times New Roman"/>
                <a:ea typeface="Times New Roman"/>
                <a:cs typeface="Times New Roman"/>
                <a:sym typeface="Times New Roman"/>
              </a:rPr>
              <a:t>easy_install</a:t>
            </a:r>
            <a:r>
              <a:rPr lang="en-US" dirty="0">
                <a:solidFill>
                  <a:schemeClr val="dk1"/>
                </a:solidFill>
                <a:latin typeface="Times New Roman"/>
                <a:ea typeface="Times New Roman"/>
                <a:cs typeface="Times New Roman"/>
                <a:sym typeface="Times New Roman"/>
              </a:rPr>
              <a:t>.</a:t>
            </a:r>
          </a:p>
          <a:p>
            <a:pPr lvl="0">
              <a:buClr>
                <a:schemeClr val="dk1"/>
              </a:buClr>
              <a:buSzPct val="100000"/>
              <a:buFont typeface="Arial"/>
              <a:buChar char="•"/>
            </a:pP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Easy_install</a:t>
            </a:r>
            <a:r>
              <a:rPr lang="en-US" dirty="0">
                <a:solidFill>
                  <a:schemeClr val="dk1"/>
                </a:solidFill>
                <a:latin typeface="Times New Roman"/>
                <a:ea typeface="Times New Roman"/>
                <a:cs typeface="Times New Roman"/>
                <a:sym typeface="Times New Roman"/>
              </a:rPr>
              <a:t> is a older package installer that was released in 2005 and pip was released in 2008 where it includes more features and the latest version performs comparatively better.</a:t>
            </a:r>
          </a:p>
          <a:p>
            <a:pPr lvl="0">
              <a:buClr>
                <a:schemeClr val="dk1"/>
              </a:buClr>
              <a:buSzPct val="100000"/>
              <a:buFont typeface="Arial"/>
              <a:buChar char="•"/>
            </a:pPr>
            <a:r>
              <a:rPr lang="en-US" dirty="0">
                <a:solidFill>
                  <a:schemeClr val="dk1"/>
                </a:solidFill>
                <a:latin typeface="Times New Roman"/>
                <a:ea typeface="Times New Roman"/>
                <a:cs typeface="Times New Roman"/>
                <a:sym typeface="Times New Roman"/>
              </a:rPr>
              <a:t>Incase both pip and </a:t>
            </a:r>
            <a:r>
              <a:rPr lang="en-US" dirty="0" err="1">
                <a:solidFill>
                  <a:schemeClr val="dk1"/>
                </a:solidFill>
                <a:latin typeface="Times New Roman"/>
                <a:ea typeface="Times New Roman"/>
                <a:cs typeface="Times New Roman"/>
                <a:sym typeface="Times New Roman"/>
              </a:rPr>
              <a:t>easy_install</a:t>
            </a:r>
            <a:r>
              <a:rPr lang="en-US" dirty="0">
                <a:solidFill>
                  <a:schemeClr val="dk1"/>
                </a:solidFill>
                <a:latin typeface="Times New Roman"/>
                <a:ea typeface="Times New Roman"/>
                <a:cs typeface="Times New Roman"/>
                <a:sym typeface="Times New Roman"/>
              </a:rPr>
              <a:t> doesn’t work, we can chose the wheel installation.  </a:t>
            </a:r>
          </a:p>
          <a:p>
            <a:pPr lvl="0">
              <a:buClr>
                <a:schemeClr val="dk1"/>
              </a:buClr>
              <a:buSzPct val="100000"/>
              <a:buFont typeface="Arial"/>
              <a:buChar char="•"/>
            </a:pPr>
            <a:r>
              <a:rPr lang="en-US" dirty="0">
                <a:solidFill>
                  <a:schemeClr val="dk1"/>
                </a:solidFill>
                <a:latin typeface="Times New Roman"/>
                <a:ea typeface="Times New Roman"/>
                <a:cs typeface="Times New Roman"/>
                <a:sym typeface="Times New Roman"/>
              </a:rPr>
              <a:t>Wheel installation can be done only using pip installer     </a:t>
            </a:r>
            <a:endParaRPr lang="en-US" dirty="0"/>
          </a:p>
        </p:txBody>
      </p:sp>
    </p:spTree>
    <p:extLst>
      <p:ext uri="{BB962C8B-B14F-4D97-AF65-F5344CB8AC3E}">
        <p14:creationId xmlns:p14="http://schemas.microsoft.com/office/powerpoint/2010/main" val="160608392"/>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7618"/>
          </a:xfrm>
        </p:spPr>
        <p:txBody>
          <a:bodyPr/>
          <a:lstStyle/>
          <a:p>
            <a:r>
              <a:rPr lang="en-US" b="1" dirty="0" smtClean="0"/>
              <a:t>Modules Demo:</a:t>
            </a:r>
            <a:endParaRPr lang="en-US" b="1" dirty="0"/>
          </a:p>
        </p:txBody>
      </p:sp>
    </p:spTree>
    <p:extLst>
      <p:ext uri="{BB962C8B-B14F-4D97-AF65-F5344CB8AC3E}">
        <p14:creationId xmlns:p14="http://schemas.microsoft.com/office/powerpoint/2010/main" val="2841901734"/>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9287"/>
          </a:xfrm>
        </p:spPr>
        <p:txBody>
          <a:bodyPr>
            <a:normAutofit fontScale="90000"/>
          </a:bodyPr>
          <a:lstStyle/>
          <a:p>
            <a:r>
              <a:rPr lang="en-US" b="1" dirty="0" smtClean="0"/>
              <a:t>File Operations: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5573147"/>
              </p:ext>
            </p:extLst>
          </p:nvPr>
        </p:nvGraphicFramePr>
        <p:xfrm>
          <a:off x="642938" y="988563"/>
          <a:ext cx="10644187" cy="5578313"/>
        </p:xfrm>
        <a:graphic>
          <a:graphicData uri="http://schemas.openxmlformats.org/drawingml/2006/table">
            <a:tbl>
              <a:tblPr firstRow="1" bandRow="1">
                <a:tableStyleId>{073A0DAA-6AF3-43AB-8588-CEC1D06C72B9}</a:tableStyleId>
              </a:tblPr>
              <a:tblGrid>
                <a:gridCol w="871537"/>
                <a:gridCol w="9772650"/>
              </a:tblGrid>
              <a:tr h="315358">
                <a:tc>
                  <a:txBody>
                    <a:bodyPr/>
                    <a:lstStyle/>
                    <a:p>
                      <a:r>
                        <a:rPr lang="en-US" b="0" dirty="0" err="1" smtClean="0"/>
                        <a:t>S.No</a:t>
                      </a:r>
                      <a:endParaRPr lang="en-US" b="0" dirty="0"/>
                    </a:p>
                  </a:txBody>
                  <a:tcPr/>
                </a:tc>
                <a:tc>
                  <a:txBody>
                    <a:bodyPr/>
                    <a:lstStyle/>
                    <a:p>
                      <a:r>
                        <a:rPr lang="en-US" dirty="0" smtClean="0"/>
                        <a:t>Mode and Description</a:t>
                      </a:r>
                      <a:r>
                        <a:rPr lang="en-US" baseline="0" dirty="0" smtClean="0"/>
                        <a:t> </a:t>
                      </a:r>
                      <a:endParaRPr lang="en-US" dirty="0"/>
                    </a:p>
                  </a:txBody>
                  <a:tcPr/>
                </a:tc>
              </a:tr>
              <a:tr h="788395">
                <a:tc>
                  <a:txBody>
                    <a:bodyPr/>
                    <a:lstStyle/>
                    <a:p>
                      <a:pPr algn="ctr" fontAlgn="ctr"/>
                      <a:r>
                        <a:rPr lang="en-US">
                          <a:effectLst/>
                        </a:rPr>
                        <a:t>1</a:t>
                      </a:r>
                    </a:p>
                  </a:txBody>
                  <a:tcPr anchor="ctr"/>
                </a:tc>
                <a:tc>
                  <a:txBody>
                    <a:bodyPr/>
                    <a:lstStyle/>
                    <a:p>
                      <a:r>
                        <a:rPr lang="en-US" b="1" dirty="0"/>
                        <a:t>r</a:t>
                      </a:r>
                      <a:endParaRPr lang="en-US" dirty="0"/>
                    </a:p>
                    <a:p>
                      <a:r>
                        <a:rPr lang="en-US" dirty="0"/>
                        <a:t>Opens a file for reading only. The file pointer is placed at the beginning of the file. This is the default mode.</a:t>
                      </a:r>
                    </a:p>
                  </a:txBody>
                  <a:tcPr anchor="ctr"/>
                </a:tc>
              </a:tr>
              <a:tr h="788395">
                <a:tc>
                  <a:txBody>
                    <a:bodyPr/>
                    <a:lstStyle/>
                    <a:p>
                      <a:pPr algn="ctr" fontAlgn="ctr"/>
                      <a:r>
                        <a:rPr lang="en-US">
                          <a:effectLst/>
                        </a:rPr>
                        <a:t>2</a:t>
                      </a:r>
                    </a:p>
                  </a:txBody>
                  <a:tcPr anchor="ctr"/>
                </a:tc>
                <a:tc>
                  <a:txBody>
                    <a:bodyPr/>
                    <a:lstStyle/>
                    <a:p>
                      <a:r>
                        <a:rPr lang="en-US" b="1" dirty="0" err="1"/>
                        <a:t>rb</a:t>
                      </a:r>
                      <a:endParaRPr lang="en-US" dirty="0"/>
                    </a:p>
                    <a:p>
                      <a:r>
                        <a:rPr lang="en-US" dirty="0"/>
                        <a:t>Opens a file for reading only in binary format. The file pointer is placed at the beginning of the file. This is the default mode.</a:t>
                      </a:r>
                    </a:p>
                  </a:txBody>
                  <a:tcPr anchor="ctr"/>
                </a:tc>
              </a:tr>
              <a:tr h="640553">
                <a:tc>
                  <a:txBody>
                    <a:bodyPr/>
                    <a:lstStyle/>
                    <a:p>
                      <a:pPr algn="ctr" fontAlgn="ctr"/>
                      <a:r>
                        <a:rPr lang="en-US" dirty="0">
                          <a:effectLst/>
                        </a:rPr>
                        <a:t>3</a:t>
                      </a:r>
                    </a:p>
                  </a:txBody>
                  <a:tcPr anchor="ctr"/>
                </a:tc>
                <a:tc>
                  <a:txBody>
                    <a:bodyPr/>
                    <a:lstStyle/>
                    <a:p>
                      <a:r>
                        <a:rPr lang="en-US" b="1" dirty="0"/>
                        <a:t>r+</a:t>
                      </a:r>
                      <a:endParaRPr lang="en-US" dirty="0"/>
                    </a:p>
                    <a:p>
                      <a:r>
                        <a:rPr lang="en-US" dirty="0"/>
                        <a:t>Opens a file for both reading and writing. The file pointer placed at the beginning of the file.</a:t>
                      </a:r>
                    </a:p>
                  </a:txBody>
                  <a:tcPr anchor="ctr"/>
                </a:tc>
              </a:tr>
              <a:tr h="788395">
                <a:tc>
                  <a:txBody>
                    <a:bodyPr/>
                    <a:lstStyle/>
                    <a:p>
                      <a:pPr algn="ctr" fontAlgn="ctr"/>
                      <a:r>
                        <a:rPr lang="en-US">
                          <a:effectLst/>
                        </a:rPr>
                        <a:t>4</a:t>
                      </a:r>
                    </a:p>
                  </a:txBody>
                  <a:tcPr anchor="ctr"/>
                </a:tc>
                <a:tc>
                  <a:txBody>
                    <a:bodyPr/>
                    <a:lstStyle/>
                    <a:p>
                      <a:r>
                        <a:rPr lang="en-US" b="1" dirty="0" err="1"/>
                        <a:t>rb</a:t>
                      </a:r>
                      <a:r>
                        <a:rPr lang="en-US" b="1" dirty="0"/>
                        <a:t>+</a:t>
                      </a:r>
                      <a:endParaRPr lang="en-US" dirty="0"/>
                    </a:p>
                    <a:p>
                      <a:r>
                        <a:rPr lang="en-US" dirty="0"/>
                        <a:t>Opens a file for both reading and writing in binary format. The file pointer placed at the beginning of the file.</a:t>
                      </a:r>
                    </a:p>
                  </a:txBody>
                  <a:tcPr anchor="ctr"/>
                </a:tc>
              </a:tr>
              <a:tr h="788395">
                <a:tc>
                  <a:txBody>
                    <a:bodyPr/>
                    <a:lstStyle/>
                    <a:p>
                      <a:pPr algn="ctr" fontAlgn="ctr"/>
                      <a:r>
                        <a:rPr lang="en-US" dirty="0">
                          <a:effectLst/>
                        </a:rPr>
                        <a:t>5</a:t>
                      </a:r>
                    </a:p>
                  </a:txBody>
                  <a:tcPr anchor="ctr"/>
                </a:tc>
                <a:tc>
                  <a:txBody>
                    <a:bodyPr/>
                    <a:lstStyle/>
                    <a:p>
                      <a:r>
                        <a:rPr lang="en-US" b="1" dirty="0"/>
                        <a:t>w</a:t>
                      </a:r>
                      <a:endParaRPr lang="en-US" dirty="0"/>
                    </a:p>
                    <a:p>
                      <a:r>
                        <a:rPr lang="en-US" dirty="0"/>
                        <a:t>Opens a file for writing only. Overwrites the file if the file exists. If the file does not exist, creates a new file for writing.</a:t>
                      </a:r>
                    </a:p>
                  </a:txBody>
                  <a:tcPr anchor="ctr"/>
                </a:tc>
              </a:tr>
              <a:tr h="788395">
                <a:tc>
                  <a:txBody>
                    <a:bodyPr/>
                    <a:lstStyle/>
                    <a:p>
                      <a:pPr algn="ctr" fontAlgn="ctr"/>
                      <a:r>
                        <a:rPr lang="en-US">
                          <a:effectLst/>
                        </a:rPr>
                        <a:t>6</a:t>
                      </a:r>
                    </a:p>
                  </a:txBody>
                  <a:tcPr anchor="ctr"/>
                </a:tc>
                <a:tc>
                  <a:txBody>
                    <a:bodyPr/>
                    <a:lstStyle/>
                    <a:p>
                      <a:r>
                        <a:rPr lang="en-US" b="1" dirty="0" err="1"/>
                        <a:t>wb</a:t>
                      </a:r>
                      <a:endParaRPr lang="en-US" dirty="0"/>
                    </a:p>
                    <a:p>
                      <a:r>
                        <a:rPr lang="en-US" dirty="0"/>
                        <a:t>Opens a file for writing only in binary format. Overwrites the file if the file exists. If the file does not exist, creates a new file for writing.</a:t>
                      </a:r>
                    </a:p>
                  </a:txBody>
                  <a:tcPr anchor="ctr"/>
                </a:tc>
              </a:tr>
            </a:tbl>
          </a:graphicData>
        </a:graphic>
      </p:graphicFrame>
    </p:spTree>
    <p:extLst>
      <p:ext uri="{BB962C8B-B14F-4D97-AF65-F5344CB8AC3E}">
        <p14:creationId xmlns:p14="http://schemas.microsoft.com/office/powerpoint/2010/main" val="3645786613"/>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37505016"/>
              </p:ext>
            </p:extLst>
          </p:nvPr>
        </p:nvGraphicFramePr>
        <p:xfrm>
          <a:off x="671513" y="300038"/>
          <a:ext cx="10882315" cy="6131560"/>
        </p:xfrm>
        <a:graphic>
          <a:graphicData uri="http://schemas.openxmlformats.org/drawingml/2006/table">
            <a:tbl>
              <a:tblPr firstRow="1" bandRow="1">
                <a:tableStyleId>{073A0DAA-6AF3-43AB-8588-CEC1D06C72B9}</a:tableStyleId>
              </a:tblPr>
              <a:tblGrid>
                <a:gridCol w="814387"/>
                <a:gridCol w="10067928"/>
              </a:tblGrid>
              <a:tr h="370840">
                <a:tc>
                  <a:txBody>
                    <a:bodyPr/>
                    <a:lstStyle/>
                    <a:p>
                      <a:r>
                        <a:rPr lang="en-US" dirty="0" err="1" smtClean="0"/>
                        <a:t>S.No</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Mode and Description</a:t>
                      </a:r>
                      <a:r>
                        <a:rPr lang="en-US" baseline="0" dirty="0" smtClean="0"/>
                        <a:t> </a:t>
                      </a:r>
                      <a:endParaRPr lang="en-US" dirty="0" smtClean="0"/>
                    </a:p>
                  </a:txBody>
                  <a:tcPr/>
                </a:tc>
              </a:tr>
              <a:tr h="370840">
                <a:tc>
                  <a:txBody>
                    <a:bodyPr/>
                    <a:lstStyle/>
                    <a:p>
                      <a:pPr algn="ctr" fontAlgn="ctr"/>
                      <a:r>
                        <a:rPr lang="en-US">
                          <a:effectLst/>
                        </a:rPr>
                        <a:t>7</a:t>
                      </a:r>
                    </a:p>
                  </a:txBody>
                  <a:tcPr anchor="ctr"/>
                </a:tc>
                <a:tc>
                  <a:txBody>
                    <a:bodyPr/>
                    <a:lstStyle/>
                    <a:p>
                      <a:r>
                        <a:rPr lang="en-US" b="1"/>
                        <a:t>w+</a:t>
                      </a:r>
                      <a:endParaRPr lang="en-US"/>
                    </a:p>
                    <a:p>
                      <a:r>
                        <a:rPr lang="en-US"/>
                        <a:t>Opens a file for both writing and reading. Overwrites the existing file if the file exists. If the file does not exist, creates a new file for reading and writing.</a:t>
                      </a:r>
                    </a:p>
                  </a:txBody>
                  <a:tcPr anchor="ctr"/>
                </a:tc>
              </a:tr>
              <a:tr h="370840">
                <a:tc>
                  <a:txBody>
                    <a:bodyPr/>
                    <a:lstStyle/>
                    <a:p>
                      <a:pPr algn="ctr" fontAlgn="ctr"/>
                      <a:r>
                        <a:rPr lang="en-US">
                          <a:effectLst/>
                        </a:rPr>
                        <a:t>8</a:t>
                      </a:r>
                    </a:p>
                  </a:txBody>
                  <a:tcPr anchor="ctr"/>
                </a:tc>
                <a:tc>
                  <a:txBody>
                    <a:bodyPr/>
                    <a:lstStyle/>
                    <a:p>
                      <a:r>
                        <a:rPr lang="en-US" b="1"/>
                        <a:t>wb+</a:t>
                      </a:r>
                      <a:endParaRPr lang="en-US"/>
                    </a:p>
                    <a:p>
                      <a:r>
                        <a:rPr lang="en-US"/>
                        <a:t>Opens a file for both writing and reading in binary format. Overwrites the existing file if the file exists. If the file does not exist, creates a new file for reading and writing.</a:t>
                      </a:r>
                    </a:p>
                  </a:txBody>
                  <a:tcPr anchor="ctr"/>
                </a:tc>
              </a:tr>
              <a:tr h="370840">
                <a:tc>
                  <a:txBody>
                    <a:bodyPr/>
                    <a:lstStyle/>
                    <a:p>
                      <a:pPr algn="ctr" fontAlgn="ctr"/>
                      <a:r>
                        <a:rPr lang="en-US">
                          <a:effectLst/>
                        </a:rPr>
                        <a:t>9</a:t>
                      </a:r>
                    </a:p>
                  </a:txBody>
                  <a:tcPr anchor="ctr"/>
                </a:tc>
                <a:tc>
                  <a:txBody>
                    <a:bodyPr/>
                    <a:lstStyle/>
                    <a:p>
                      <a:r>
                        <a:rPr lang="en-US" b="1" dirty="0"/>
                        <a:t>a</a:t>
                      </a:r>
                      <a:endParaRPr lang="en-US" dirty="0"/>
                    </a:p>
                    <a:p>
                      <a:r>
                        <a:rPr lang="en-US" dirty="0"/>
                        <a:t>Opens a file for appending. The file pointer is at the end of the file if the file exists. That is, the file is in the append mode. If the file does not exist, it creates a new file for writing.</a:t>
                      </a:r>
                    </a:p>
                  </a:txBody>
                  <a:tcPr anchor="ctr"/>
                </a:tc>
              </a:tr>
              <a:tr h="370840">
                <a:tc>
                  <a:txBody>
                    <a:bodyPr/>
                    <a:lstStyle/>
                    <a:p>
                      <a:pPr algn="ctr" fontAlgn="ctr"/>
                      <a:r>
                        <a:rPr lang="en-US">
                          <a:effectLst/>
                        </a:rPr>
                        <a:t>10</a:t>
                      </a:r>
                    </a:p>
                  </a:txBody>
                  <a:tcPr anchor="ctr"/>
                </a:tc>
                <a:tc>
                  <a:txBody>
                    <a:bodyPr/>
                    <a:lstStyle/>
                    <a:p>
                      <a:r>
                        <a:rPr lang="en-US" b="1"/>
                        <a:t>ab</a:t>
                      </a:r>
                      <a:endParaRPr lang="en-US"/>
                    </a:p>
                    <a:p>
                      <a:r>
                        <a:rPr lang="en-US"/>
                        <a:t>Opens a file for appending in binary format. The file pointer is at the end of the file if the file exists. That is, the file is in the append mode. If the file does not exist, it creates a new file for writing.</a:t>
                      </a:r>
                    </a:p>
                  </a:txBody>
                  <a:tcPr anchor="ctr"/>
                </a:tc>
              </a:tr>
              <a:tr h="370840">
                <a:tc>
                  <a:txBody>
                    <a:bodyPr/>
                    <a:lstStyle/>
                    <a:p>
                      <a:pPr algn="ctr" fontAlgn="ctr"/>
                      <a:r>
                        <a:rPr lang="en-US">
                          <a:effectLst/>
                        </a:rPr>
                        <a:t>11</a:t>
                      </a:r>
                    </a:p>
                  </a:txBody>
                  <a:tcPr anchor="ctr"/>
                </a:tc>
                <a:tc>
                  <a:txBody>
                    <a:bodyPr/>
                    <a:lstStyle/>
                    <a:p>
                      <a:r>
                        <a:rPr lang="en-US" b="1" dirty="0"/>
                        <a:t>a+</a:t>
                      </a:r>
                      <a:endParaRPr lang="en-US" dirty="0"/>
                    </a:p>
                    <a:p>
                      <a:r>
                        <a:rPr lang="en-US" dirty="0"/>
                        <a:t>Opens a file for both appending and reading. The file pointer is at the end of the file if the file exists. The file opens in the append mode. If the file does not exist, it creates a new file for reading and writing.</a:t>
                      </a:r>
                    </a:p>
                  </a:txBody>
                  <a:tcPr anchor="ctr"/>
                </a:tc>
              </a:tr>
              <a:tr h="370840">
                <a:tc>
                  <a:txBody>
                    <a:bodyPr/>
                    <a:lstStyle/>
                    <a:p>
                      <a:pPr algn="ctr" fontAlgn="ctr"/>
                      <a:r>
                        <a:rPr lang="en-US">
                          <a:effectLst/>
                        </a:rPr>
                        <a:t>12</a:t>
                      </a:r>
                    </a:p>
                  </a:txBody>
                  <a:tcPr anchor="ctr"/>
                </a:tc>
                <a:tc>
                  <a:txBody>
                    <a:bodyPr/>
                    <a:lstStyle/>
                    <a:p>
                      <a:r>
                        <a:rPr lang="en-US" b="1" dirty="0"/>
                        <a:t>ab+</a:t>
                      </a:r>
                      <a:endParaRPr lang="en-US" dirty="0"/>
                    </a:p>
                    <a:p>
                      <a:r>
                        <a:rPr lang="en-US" dirty="0"/>
                        <a:t>Opens a file for both appending and reading in binary format. The file pointer is at the end of the file if the file exists. The file opens in the append mode. If the file does not exist, it creates a new file for reading and writing.</a:t>
                      </a:r>
                    </a:p>
                  </a:txBody>
                  <a:tcPr anchor="ctr"/>
                </a:tc>
              </a:tr>
            </a:tbl>
          </a:graphicData>
        </a:graphic>
      </p:graphicFrame>
    </p:spTree>
    <p:extLst>
      <p:ext uri="{BB962C8B-B14F-4D97-AF65-F5344CB8AC3E}">
        <p14:creationId xmlns:p14="http://schemas.microsoft.com/office/powerpoint/2010/main" val="434136942"/>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600075"/>
            <a:ext cx="10515600" cy="5576888"/>
          </a:xfrm>
        </p:spPr>
        <p:txBody>
          <a:bodyPr>
            <a:normAutofit/>
          </a:bodyPr>
          <a:lstStyle/>
          <a:p>
            <a:r>
              <a:rPr lang="en-US" altLang="en-US" dirty="0">
                <a:latin typeface="Times New Roman" panose="02020603050405020304" pitchFamily="18" charset="0"/>
                <a:cs typeface="Times New Roman" panose="02020603050405020304" pitchFamily="18" charset="0"/>
              </a:rPr>
              <a:t>open() </a:t>
            </a:r>
            <a:r>
              <a:rPr lang="en-US" altLang="en-US" dirty="0" smtClean="0">
                <a:latin typeface="Times New Roman" panose="02020603050405020304" pitchFamily="18" charset="0"/>
                <a:cs typeface="Times New Roman" panose="02020603050405020304" pitchFamily="18" charset="0"/>
              </a:rPr>
              <a:t>  -  returns </a:t>
            </a:r>
            <a:r>
              <a:rPr lang="en-US" altLang="en-US" dirty="0">
                <a:latin typeface="Times New Roman" panose="02020603050405020304" pitchFamily="18" charset="0"/>
                <a:cs typeface="Times New Roman" panose="02020603050405020304" pitchFamily="18" charset="0"/>
              </a:rPr>
              <a:t>a file object, and is most commonly used with two arguments: </a:t>
            </a: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open(filename</a:t>
            </a:r>
            <a:r>
              <a:rPr lang="en-US" altLang="en-US" dirty="0">
                <a:latin typeface="Times New Roman" panose="02020603050405020304" pitchFamily="18" charset="0"/>
                <a:cs typeface="Times New Roman" panose="02020603050405020304" pitchFamily="18" charset="0"/>
              </a:rPr>
              <a:t>, mode) </a:t>
            </a:r>
          </a:p>
          <a:p>
            <a:r>
              <a:rPr lang="en-US" altLang="en-US" dirty="0">
                <a:latin typeface="Times New Roman" panose="02020603050405020304" pitchFamily="18" charset="0"/>
                <a:cs typeface="Times New Roman" panose="02020603050405020304" pitchFamily="18" charset="0"/>
              </a:rPr>
              <a:t>The first argument is a string containing the filename. </a:t>
            </a:r>
            <a:endParaRPr lang="en-US"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The </a:t>
            </a:r>
            <a:r>
              <a:rPr lang="en-US" altLang="en-US" dirty="0">
                <a:latin typeface="Times New Roman" panose="02020603050405020304" pitchFamily="18" charset="0"/>
                <a:cs typeface="Times New Roman" panose="02020603050405020304" pitchFamily="18" charset="0"/>
              </a:rPr>
              <a:t>second argument is another string containing a few characters describing the way in which the file will be used</a:t>
            </a:r>
            <a:r>
              <a:rPr lang="en-US" altLang="en-US" dirty="0" smtClean="0">
                <a:latin typeface="Times New Roman" panose="02020603050405020304" pitchFamily="18" charset="0"/>
                <a:cs typeface="Times New Roman" panose="02020603050405020304" pitchFamily="18" charset="0"/>
              </a:rPr>
              <a:t>.</a:t>
            </a:r>
          </a:p>
          <a:p>
            <a:r>
              <a:rPr lang="en-US" altLang="en-US" dirty="0" smtClean="0">
                <a:latin typeface="Times New Roman" panose="02020603050405020304" pitchFamily="18" charset="0"/>
                <a:cs typeface="Times New Roman" panose="02020603050405020304" pitchFamily="18" charset="0"/>
              </a:rPr>
              <a:t>Mode </a:t>
            </a:r>
            <a:r>
              <a:rPr lang="en-US" altLang="en-US" dirty="0">
                <a:latin typeface="Times New Roman" panose="02020603050405020304" pitchFamily="18" charset="0"/>
                <a:cs typeface="Times New Roman" panose="02020603050405020304" pitchFamily="18" charset="0"/>
              </a:rPr>
              <a:t>can be 'r' when the file will only be read, 'w' for only writing (an existing file with the same name will be erased), and 'a' opens the file for appending; any data written to the file is automatically added to the end. 'r+' opens the file for both reading and writing. </a:t>
            </a:r>
          </a:p>
          <a:p>
            <a:endParaRPr lang="en-US" dirty="0"/>
          </a:p>
        </p:txBody>
      </p:sp>
    </p:spTree>
    <p:extLst>
      <p:ext uri="{BB962C8B-B14F-4D97-AF65-F5344CB8AC3E}">
        <p14:creationId xmlns:p14="http://schemas.microsoft.com/office/powerpoint/2010/main" val="3230256961"/>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
</file>

<file path=ppt/theme/theme1.xml><?xml version="1.0" encoding="utf-8"?>
<a:theme xmlns:a="http://schemas.openxmlformats.org/drawingml/2006/main" name="Ducen-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ucen-Theme" id="{C88C8F1C-FBF5-4D6F-894D-46C87628AE7A}" vid="{C4658B70-2F69-4933-9577-3B7463ADFF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Ducen-Theme</Template>
  <TotalTime>5862</TotalTime>
  <Words>794</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Ducen-Theme</vt:lpstr>
      <vt:lpstr>PowerPoint Presentation</vt:lpstr>
      <vt:lpstr>Standard and Custom Modules:</vt:lpstr>
      <vt:lpstr>PowerPoint Presentation</vt:lpstr>
      <vt:lpstr>PowerPoint Presentation</vt:lpstr>
      <vt:lpstr>PowerPoint Presentation</vt:lpstr>
      <vt:lpstr>Modules Demo:</vt:lpstr>
      <vt:lpstr>File Operations:</vt:lpstr>
      <vt:lpstr>PowerPoint Presentation</vt:lpstr>
      <vt:lpstr>PowerPoint Presentation</vt:lpstr>
      <vt:lpstr>File Operations Demo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Eunice T. Pontino</dc:creator>
  <cp:lastModifiedBy>Mirra Balaji</cp:lastModifiedBy>
  <cp:revision>313</cp:revision>
  <dcterms:created xsi:type="dcterms:W3CDTF">2015-08-28T07:25:35Z</dcterms:created>
  <dcterms:modified xsi:type="dcterms:W3CDTF">2017-06-01T06:54:25Z</dcterms:modified>
</cp:coreProperties>
</file>