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sldIdLst>
    <p:sldId id="256" r:id="rId2"/>
    <p:sldId id="257" r:id="rId3"/>
    <p:sldId id="258" r:id="rId4"/>
    <p:sldId id="259" r:id="rId5"/>
    <p:sldId id="260" r:id="rId6"/>
    <p:sldId id="261" r:id="rId7"/>
    <p:sldId id="276" r:id="rId8"/>
    <p:sldId id="277" r:id="rId9"/>
    <p:sldId id="263" r:id="rId10"/>
    <p:sldId id="267" r:id="rId11"/>
    <p:sldId id="278" r:id="rId12"/>
    <p:sldId id="268" r:id="rId13"/>
    <p:sldId id="271" r:id="rId14"/>
    <p:sldId id="280" r:id="rId15"/>
    <p:sldId id="273" r:id="rId16"/>
    <p:sldId id="274" r:id="rId17"/>
    <p:sldId id="275"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386" y="-77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0321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76813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544876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007750-1B42-4B18-911D-4C590B4D0DC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470EE2-4A7B-493F-AACF-49963CB65103}" type="slidenum">
              <a:rPr lang="en-IN" smtClean="0"/>
              <a:t>‹#›</a:t>
            </a:fld>
            <a:endParaRPr lang="en-IN"/>
          </a:p>
        </p:txBody>
      </p:sp>
    </p:spTree>
    <p:extLst>
      <p:ext uri="{BB962C8B-B14F-4D97-AF65-F5344CB8AC3E}">
        <p14:creationId xmlns:p14="http://schemas.microsoft.com/office/powerpoint/2010/main" val="391239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14082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E58BFA-CEA3-4D22-B273-10156165A794}"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350091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93429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E58BFA-CEA3-4D22-B273-10156165A794}"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77338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E58BFA-CEA3-4D22-B273-10156165A794}"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205841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58BFA-CEA3-4D22-B273-10156165A794}"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421224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377493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58BFA-CEA3-4D22-B273-10156165A794}"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25BBC-3CE5-4458-902C-5BCEEDD0CE42}" type="slidenum">
              <a:rPr lang="en-IN" smtClean="0"/>
              <a:t>‹#›</a:t>
            </a:fld>
            <a:endParaRPr lang="en-IN"/>
          </a:p>
        </p:txBody>
      </p:sp>
    </p:spTree>
    <p:extLst>
      <p:ext uri="{BB962C8B-B14F-4D97-AF65-F5344CB8AC3E}">
        <p14:creationId xmlns:p14="http://schemas.microsoft.com/office/powerpoint/2010/main" val="132032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58BFA-CEA3-4D22-B273-10156165A794}" type="datetimeFigureOut">
              <a:rPr lang="en-IN" smtClean="0"/>
              <a:t>10-04-2024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25BBC-3CE5-4458-902C-5BCEEDD0CE42}" type="slidenum">
              <a:rPr lang="en-IN" smtClean="0"/>
              <a:t>‹#›</a:t>
            </a:fld>
            <a:endParaRPr lang="en-IN"/>
          </a:p>
        </p:txBody>
      </p:sp>
    </p:spTree>
    <p:extLst>
      <p:ext uri="{BB962C8B-B14F-4D97-AF65-F5344CB8AC3E}">
        <p14:creationId xmlns:p14="http://schemas.microsoft.com/office/powerpoint/2010/main" val="3136213392"/>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NM%20Projects"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188640"/>
            <a:ext cx="1851660" cy="16481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188640"/>
            <a:ext cx="2088232" cy="16481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188640"/>
            <a:ext cx="2736304" cy="1648157"/>
          </a:xfrm>
          <a:prstGeom prst="rect">
            <a:avLst/>
          </a:prstGeom>
        </p:spPr>
      </p:pic>
      <p:sp>
        <p:nvSpPr>
          <p:cNvPr id="7" name="Subtitle 6"/>
          <p:cNvSpPr>
            <a:spLocks noGrp="1"/>
          </p:cNvSpPr>
          <p:nvPr>
            <p:ph type="subTitle" idx="1"/>
          </p:nvPr>
        </p:nvSpPr>
        <p:spPr>
          <a:xfrm>
            <a:off x="467544" y="1836797"/>
            <a:ext cx="8208912" cy="4760555"/>
          </a:xfrm>
        </p:spPr>
        <p:txBody>
          <a:bodyPr>
            <a:normAutofit fontScale="92500"/>
          </a:bodyPr>
          <a:lstStyle/>
          <a:p>
            <a:pPr algn="ctr"/>
            <a:r>
              <a:rPr lang="en-IN" sz="2800" b="1" dirty="0" smtClean="0">
                <a:solidFill>
                  <a:schemeClr val="tx1"/>
                </a:solidFill>
                <a:latin typeface="Times New Roman" pitchFamily="18" charset="0"/>
                <a:cs typeface="Times New Roman" pitchFamily="18" charset="0"/>
              </a:rPr>
              <a:t>Capstone Project Report    </a:t>
            </a:r>
          </a:p>
          <a:p>
            <a:pPr algn="ctr"/>
            <a:r>
              <a:rPr lang="en-IN" sz="2800" b="1" dirty="0" smtClean="0">
                <a:solidFill>
                  <a:schemeClr val="tx1"/>
                </a:solidFill>
                <a:latin typeface="Times New Roman" pitchFamily="18" charset="0"/>
                <a:cs typeface="Times New Roman" pitchFamily="18" charset="0"/>
              </a:rPr>
              <a:t>  “Autonomous Vehicle control System”</a:t>
            </a:r>
          </a:p>
          <a:p>
            <a:pPr algn="ctr"/>
            <a:endParaRPr lang="en-IN" sz="2800" b="1" dirty="0">
              <a:solidFill>
                <a:schemeClr val="tx1"/>
              </a:solidFill>
              <a:latin typeface="Times New Roman" pitchFamily="18" charset="0"/>
              <a:cs typeface="Times New Roman" pitchFamily="18" charset="0"/>
            </a:endParaRPr>
          </a:p>
          <a:p>
            <a:pPr algn="ctr"/>
            <a:r>
              <a:rPr lang="en-IN" sz="2800" b="1" dirty="0" err="1" smtClean="0">
                <a:solidFill>
                  <a:schemeClr val="tx1"/>
                </a:solidFill>
                <a:latin typeface="Times New Roman" pitchFamily="18" charset="0"/>
                <a:cs typeface="Times New Roman" pitchFamily="18" charset="0"/>
              </a:rPr>
              <a:t>M.P.Nachimuthu</a:t>
            </a:r>
            <a:r>
              <a:rPr lang="en-IN" sz="2800" b="1" dirty="0" smtClean="0">
                <a:solidFill>
                  <a:schemeClr val="tx1"/>
                </a:solidFill>
                <a:latin typeface="Times New Roman" pitchFamily="18" charset="0"/>
                <a:cs typeface="Times New Roman" pitchFamily="18" charset="0"/>
              </a:rPr>
              <a:t> </a:t>
            </a:r>
            <a:r>
              <a:rPr lang="en-IN" sz="2800" b="1" dirty="0" err="1" smtClean="0">
                <a:solidFill>
                  <a:schemeClr val="tx1"/>
                </a:solidFill>
                <a:latin typeface="Times New Roman" pitchFamily="18" charset="0"/>
                <a:cs typeface="Times New Roman" pitchFamily="18" charset="0"/>
              </a:rPr>
              <a:t>M.Jaganathan</a:t>
            </a:r>
            <a:r>
              <a:rPr lang="en-IN" sz="2800" b="1" dirty="0" smtClean="0">
                <a:solidFill>
                  <a:schemeClr val="tx1"/>
                </a:solidFill>
                <a:latin typeface="Times New Roman" pitchFamily="18" charset="0"/>
                <a:cs typeface="Times New Roman" pitchFamily="18" charset="0"/>
              </a:rPr>
              <a:t> Engineering College</a:t>
            </a:r>
          </a:p>
          <a:p>
            <a:endParaRPr lang="en-IN" dirty="0" smtClean="0">
              <a:solidFill>
                <a:schemeClr val="tx1"/>
              </a:solidFill>
            </a:endParaRPr>
          </a:p>
          <a:p>
            <a:endParaRPr lang="en-IN" dirty="0"/>
          </a:p>
          <a:p>
            <a:endParaRPr lang="en-IN" dirty="0" smtClean="0"/>
          </a:p>
          <a:p>
            <a:pPr algn="ctr"/>
            <a:r>
              <a:rPr lang="en-IN" b="1" dirty="0" smtClean="0">
                <a:solidFill>
                  <a:schemeClr val="tx1"/>
                </a:solidFill>
                <a:latin typeface="Times New Roman" pitchFamily="18" charset="0"/>
                <a:cs typeface="Times New Roman" pitchFamily="18" charset="0"/>
              </a:rPr>
              <a:t>                                                Trainer Name</a:t>
            </a:r>
          </a:p>
          <a:p>
            <a:pPr algn="ctr"/>
            <a:r>
              <a:rPr lang="en-IN" b="1" dirty="0" smtClean="0">
                <a:solidFill>
                  <a:schemeClr val="tx1"/>
                </a:solidFill>
                <a:latin typeface="Times New Roman" pitchFamily="18" charset="0"/>
                <a:cs typeface="Times New Roman" pitchFamily="18" charset="0"/>
              </a:rPr>
              <a:t>                                              </a:t>
            </a:r>
            <a:r>
              <a:rPr lang="en-IN" b="1" dirty="0" err="1" smtClean="0">
                <a:solidFill>
                  <a:schemeClr val="tx1"/>
                </a:solidFill>
                <a:latin typeface="Times New Roman" pitchFamily="18" charset="0"/>
                <a:cs typeface="Times New Roman" pitchFamily="18" charset="0"/>
              </a:rPr>
              <a:t>T.Arun</a:t>
            </a:r>
            <a:r>
              <a:rPr lang="en-IN" b="1" dirty="0" smtClean="0">
                <a:solidFill>
                  <a:schemeClr val="tx1"/>
                </a:solidFill>
                <a:latin typeface="Times New Roman" pitchFamily="18" charset="0"/>
                <a:cs typeface="Times New Roman" pitchFamily="18" charset="0"/>
              </a:rPr>
              <a:t> AP/</a:t>
            </a:r>
            <a:r>
              <a:rPr lang="en-IN" b="1" dirty="0" err="1" smtClean="0">
                <a:solidFill>
                  <a:schemeClr val="tx1"/>
                </a:solidFill>
                <a:latin typeface="Times New Roman" pitchFamily="18" charset="0"/>
                <a:cs typeface="Times New Roman" pitchFamily="18" charset="0"/>
              </a:rPr>
              <a:t>Mech</a:t>
            </a:r>
            <a:endParaRPr lang="en-IN" b="1" dirty="0">
              <a:solidFill>
                <a:schemeClr val="tx1"/>
              </a:solidFill>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801021434"/>
              </p:ext>
            </p:extLst>
          </p:nvPr>
        </p:nvGraphicFramePr>
        <p:xfrm>
          <a:off x="1619672" y="4066939"/>
          <a:ext cx="6096000" cy="969509"/>
        </p:xfrm>
        <a:graphic>
          <a:graphicData uri="http://schemas.openxmlformats.org/drawingml/2006/table">
            <a:tbl>
              <a:tblPr firstRow="1" bandRow="1">
                <a:tableStyleId>{5C22544A-7EE6-4342-B048-85BDC9FD1C3A}</a:tableStyleId>
              </a:tblPr>
              <a:tblGrid>
                <a:gridCol w="2952328"/>
                <a:gridCol w="3143672"/>
              </a:tblGrid>
              <a:tr h="573269">
                <a:tc>
                  <a:txBody>
                    <a:bodyPr/>
                    <a:lstStyle/>
                    <a:p>
                      <a:pPr algn="ctr"/>
                      <a:r>
                        <a:rPr lang="en-IN" sz="2000" b="0" dirty="0" smtClean="0">
                          <a:solidFill>
                            <a:schemeClr val="tx1"/>
                          </a:solidFill>
                          <a:latin typeface="Times New Roman" pitchFamily="18" charset="0"/>
                          <a:cs typeface="Times New Roman" pitchFamily="18" charset="0"/>
                        </a:rPr>
                        <a:t>NM</a:t>
                      </a:r>
                      <a:r>
                        <a:rPr lang="en-IN" sz="2000" b="0" baseline="0" dirty="0" smtClean="0">
                          <a:solidFill>
                            <a:schemeClr val="tx1"/>
                          </a:solidFill>
                          <a:latin typeface="Times New Roman" pitchFamily="18" charset="0"/>
                          <a:cs typeface="Times New Roman" pitchFamily="18" charset="0"/>
                        </a:rPr>
                        <a:t> ID</a:t>
                      </a:r>
                      <a:endParaRPr lang="en-IN" sz="2000" b="0" dirty="0">
                        <a:solidFill>
                          <a:schemeClr val="tx1"/>
                        </a:solidFill>
                        <a:latin typeface="Times New Roman" pitchFamily="18" charset="0"/>
                        <a:cs typeface="Times New Roman" pitchFamily="18" charset="0"/>
                      </a:endParaRPr>
                    </a:p>
                  </a:txBody>
                  <a:tcPr/>
                </a:tc>
                <a:tc>
                  <a:txBody>
                    <a:bodyPr/>
                    <a:lstStyle/>
                    <a:p>
                      <a:pPr algn="ctr"/>
                      <a:r>
                        <a:rPr lang="en-IN" sz="2000" b="0" dirty="0" smtClean="0">
                          <a:solidFill>
                            <a:schemeClr val="tx1"/>
                          </a:solidFill>
                          <a:latin typeface="Times New Roman" pitchFamily="18" charset="0"/>
                          <a:cs typeface="Times New Roman" pitchFamily="18" charset="0"/>
                        </a:rPr>
                        <a:t>NAME</a:t>
                      </a:r>
                      <a:endParaRPr lang="en-IN" sz="2000" b="0" dirty="0">
                        <a:solidFill>
                          <a:schemeClr val="tx1"/>
                        </a:solidFill>
                        <a:latin typeface="Times New Roman" pitchFamily="18" charset="0"/>
                        <a:cs typeface="Times New Roman" pitchFamily="18" charset="0"/>
                      </a:endParaRPr>
                    </a:p>
                  </a:txBody>
                  <a:tcPr/>
                </a:tc>
              </a:tr>
              <a:tr h="314099">
                <a:tc>
                  <a:txBody>
                    <a:bodyPr/>
                    <a:lstStyle/>
                    <a:p>
                      <a:pPr algn="ctr"/>
                      <a:r>
                        <a:rPr lang="en-IN" sz="2000" b="0" dirty="0" smtClean="0">
                          <a:solidFill>
                            <a:schemeClr val="tx1"/>
                          </a:solidFill>
                          <a:latin typeface="Times New Roman" pitchFamily="18" charset="0"/>
                          <a:cs typeface="Times New Roman" pitchFamily="18" charset="0"/>
                        </a:rPr>
                        <a:t>au731721114005</a:t>
                      </a:r>
                      <a:endParaRPr lang="en-IN" sz="2000" b="0" dirty="0">
                        <a:solidFill>
                          <a:schemeClr val="tx1"/>
                        </a:solidFill>
                        <a:latin typeface="Times New Roman" pitchFamily="18" charset="0"/>
                        <a:cs typeface="Times New Roman" pitchFamily="18" charset="0"/>
                      </a:endParaRPr>
                    </a:p>
                  </a:txBody>
                  <a:tcPr/>
                </a:tc>
                <a:tc>
                  <a:txBody>
                    <a:bodyPr/>
                    <a:lstStyle/>
                    <a:p>
                      <a:pPr algn="ctr"/>
                      <a:r>
                        <a:rPr lang="en-IN" sz="2000" b="0" dirty="0" err="1" smtClean="0">
                          <a:solidFill>
                            <a:schemeClr val="tx1"/>
                          </a:solidFill>
                          <a:latin typeface="Times New Roman" pitchFamily="18" charset="0"/>
                          <a:cs typeface="Times New Roman" pitchFamily="18" charset="0"/>
                        </a:rPr>
                        <a:t>Narasimman</a:t>
                      </a:r>
                      <a:r>
                        <a:rPr lang="en-IN" sz="2000" b="0" baseline="0" dirty="0" smtClean="0">
                          <a:solidFill>
                            <a:schemeClr val="tx1"/>
                          </a:solidFill>
                          <a:latin typeface="Times New Roman" pitchFamily="18" charset="0"/>
                          <a:cs typeface="Times New Roman" pitchFamily="18" charset="0"/>
                        </a:rPr>
                        <a:t> S</a:t>
                      </a:r>
                      <a:endParaRPr lang="en-IN" sz="2000" b="0" dirty="0">
                        <a:solidFill>
                          <a:schemeClr val="tx1"/>
                        </a:solidFill>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504726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33400"/>
            <a:ext cx="8003232" cy="990600"/>
          </a:xfrm>
        </p:spPr>
        <p:txBody>
          <a:bodyPr>
            <a:normAutofit/>
          </a:bodyPr>
          <a:lstStyle/>
          <a:p>
            <a:pPr marR="0" rtl="0"/>
            <a:r>
              <a:rPr lang="en-IN" sz="3600" b="1" i="0" u="none" strike="noStrike" baseline="0" dirty="0" smtClean="0">
                <a:solidFill>
                  <a:schemeClr val="tx1"/>
                </a:solidFill>
                <a:latin typeface="Times New Roman"/>
              </a:rPr>
              <a:t>Benefits:</a:t>
            </a:r>
          </a:p>
        </p:txBody>
      </p:sp>
      <p:sp>
        <p:nvSpPr>
          <p:cNvPr id="3" name="Text Placeholder 2"/>
          <p:cNvSpPr>
            <a:spLocks noGrp="1"/>
          </p:cNvSpPr>
          <p:nvPr>
            <p:ph type="body" idx="1"/>
          </p:nvPr>
        </p:nvSpPr>
        <p:spPr>
          <a:xfrm>
            <a:off x="1403648" y="1484784"/>
            <a:ext cx="7096832" cy="4800600"/>
          </a:xfrm>
        </p:spPr>
        <p:txBody>
          <a:bodyPr>
            <a:normAutofit/>
          </a:bodyPr>
          <a:lstStyle/>
          <a:p>
            <a:pPr marR="0" lvl="0" rtl="0">
              <a:buFont typeface="Wingdings" pitchFamily="2" charset="2"/>
              <a:buChar char="Ø"/>
            </a:pPr>
            <a:r>
              <a:rPr lang="en-US" sz="1600" i="0" u="none" strike="noStrike" baseline="0" dirty="0" smtClean="0">
                <a:latin typeface="Times New Roman"/>
              </a:rPr>
              <a:t>Improved accuracy and reliability of lane detection in diverse driving conditions.</a:t>
            </a:r>
          </a:p>
          <a:p>
            <a:pPr marR="0" lvl="0" rtl="0">
              <a:buFont typeface="Wingdings" pitchFamily="2" charset="2"/>
              <a:buChar char="Ø"/>
            </a:pPr>
            <a:r>
              <a:rPr lang="en-US" sz="1600" i="0" u="none" strike="noStrike" baseline="0" dirty="0" smtClean="0">
                <a:latin typeface="Times New Roman"/>
              </a:rPr>
              <a:t>Enhanced safety and efficiency of autonomous vehicles through more precise navigation.</a:t>
            </a:r>
          </a:p>
          <a:p>
            <a:pPr marR="0" lvl="0" rtl="0">
              <a:buFont typeface="Wingdings" pitchFamily="2" charset="2"/>
              <a:buChar char="Ø"/>
            </a:pPr>
            <a:r>
              <a:rPr lang="en-US" sz="1600" i="0" u="none" strike="noStrike" baseline="0" dirty="0" smtClean="0">
                <a:latin typeface="Times New Roman"/>
              </a:rPr>
              <a:t>Increased robustness against challenging scenarios, such as adverse weather conditions and complex road environments.</a:t>
            </a:r>
          </a:p>
          <a:p>
            <a:pPr marR="0" lvl="0" rtl="0">
              <a:buFont typeface="Wingdings" pitchFamily="2" charset="2"/>
              <a:buChar char="Ø"/>
            </a:pPr>
            <a:r>
              <a:rPr lang="en-US" sz="1600" i="0" u="none" strike="noStrike" baseline="0" dirty="0" smtClean="0">
                <a:latin typeface="Times New Roman"/>
              </a:rPr>
              <a:t>Facilitation of widespread adoption of autonomous vehicles by addressing key challenges in perception and navigation</a:t>
            </a:r>
            <a:r>
              <a:rPr lang="en-US" sz="1600" i="0" u="none" strike="noStrike" baseline="0" dirty="0" smtClean="0">
                <a:solidFill>
                  <a:srgbClr val="4F81BD"/>
                </a:solidFill>
                <a:latin typeface="Times New Roman"/>
              </a:rPr>
              <a:t>.</a:t>
            </a:r>
          </a:p>
        </p:txBody>
      </p:sp>
    </p:spTree>
    <p:extLst>
      <p:ext uri="{BB962C8B-B14F-4D97-AF65-F5344CB8AC3E}">
        <p14:creationId xmlns:p14="http://schemas.microsoft.com/office/powerpoint/2010/main" val="17675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Test with </a:t>
            </a:r>
            <a:r>
              <a:rPr lang="en-US" sz="3600" b="1" dirty="0">
                <a:solidFill>
                  <a:schemeClr val="tx1"/>
                </a:solidFill>
                <a:latin typeface="Times New Roman" pitchFamily="18" charset="0"/>
                <a:cs typeface="Times New Roman" pitchFamily="18" charset="0"/>
              </a:rPr>
              <a:t>A</a:t>
            </a:r>
            <a:r>
              <a:rPr lang="en-US" sz="3600" b="1" dirty="0" smtClean="0">
                <a:solidFill>
                  <a:schemeClr val="tx1"/>
                </a:solidFill>
                <a:latin typeface="Times New Roman" pitchFamily="18" charset="0"/>
                <a:cs typeface="Times New Roman" pitchFamily="18" charset="0"/>
              </a:rPr>
              <a:t>utomated </a:t>
            </a:r>
            <a:r>
              <a:rPr lang="en-US" sz="3600" b="1" dirty="0">
                <a:solidFill>
                  <a:schemeClr val="tx1"/>
                </a:solidFill>
                <a:latin typeface="Times New Roman" pitchFamily="18" charset="0"/>
                <a:cs typeface="Times New Roman" pitchFamily="18" charset="0"/>
              </a:rPr>
              <a:t>D</a:t>
            </a:r>
            <a:r>
              <a:rPr lang="en-US" sz="3600" b="1" dirty="0" smtClean="0">
                <a:solidFill>
                  <a:schemeClr val="tx1"/>
                </a:solidFill>
                <a:latin typeface="Times New Roman" pitchFamily="18" charset="0"/>
                <a:cs typeface="Times New Roman" pitchFamily="18" charset="0"/>
              </a:rPr>
              <a:t>riving Toolbox:</a:t>
            </a:r>
            <a:endParaRPr lang="en-IN" sz="3600" b="1"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196752"/>
            <a:ext cx="7488832" cy="33525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66" y="5164919"/>
            <a:ext cx="4333898" cy="13410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416" y="1989267"/>
            <a:ext cx="1408060" cy="14019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807" y="5133002"/>
            <a:ext cx="4364375" cy="137148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2566" y="2873013"/>
            <a:ext cx="158483" cy="229190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6381" y="2626145"/>
            <a:ext cx="2100933" cy="2506857"/>
          </a:xfrm>
          <a:prstGeom prst="rect">
            <a:avLst/>
          </a:prstGeom>
        </p:spPr>
      </p:pic>
    </p:spTree>
    <p:extLst>
      <p:ext uri="{BB962C8B-B14F-4D97-AF65-F5344CB8AC3E}">
        <p14:creationId xmlns:p14="http://schemas.microsoft.com/office/powerpoint/2010/main" val="401119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Requirement Analysis:</a:t>
            </a:r>
          </a:p>
        </p:txBody>
      </p:sp>
      <p:sp>
        <p:nvSpPr>
          <p:cNvPr id="3" name="Text Placeholder 2"/>
          <p:cNvSpPr>
            <a:spLocks noGrp="1"/>
          </p:cNvSpPr>
          <p:nvPr>
            <p:ph type="body" idx="1"/>
          </p:nvPr>
        </p:nvSpPr>
        <p:spPr>
          <a:xfrm>
            <a:off x="1403648" y="1412776"/>
            <a:ext cx="7498080" cy="4979640"/>
          </a:xfrm>
        </p:spPr>
        <p:txBody>
          <a:bodyPr>
            <a:normAutofit/>
          </a:bodyPr>
          <a:lstStyle/>
          <a:p>
            <a:pPr marR="0" lvl="0" rtl="0">
              <a:buFont typeface="Wingdings" pitchFamily="2" charset="2"/>
              <a:buChar char="Ø"/>
            </a:pPr>
            <a:r>
              <a:rPr lang="en-US" sz="1600" i="0" u="none" strike="noStrike" baseline="0" dirty="0" smtClean="0">
                <a:latin typeface="Times New Roman"/>
              </a:rPr>
              <a:t>Identify the specific requirements and constraints of the target deployment environment, including hardware specifications, operating conditions, and performance metrics.</a:t>
            </a:r>
          </a:p>
          <a:p>
            <a:pPr marL="82296" lvl="0" indent="0">
              <a:buNone/>
            </a:pPr>
            <a:r>
              <a:rPr lang="en-IN" sz="1800" b="1" u="sng" dirty="0">
                <a:latin typeface="Times New Roman"/>
              </a:rPr>
              <a:t>System Design</a:t>
            </a:r>
            <a:r>
              <a:rPr lang="en-IN" sz="1800" b="1" u="sng" dirty="0" smtClean="0">
                <a:latin typeface="Times New Roman"/>
              </a:rPr>
              <a:t>:</a:t>
            </a:r>
          </a:p>
          <a:p>
            <a:pPr>
              <a:buFont typeface="Wingdings" pitchFamily="2" charset="2"/>
              <a:buChar char="Ø"/>
            </a:pPr>
            <a:r>
              <a:rPr lang="en-US" sz="1600" dirty="0">
                <a:latin typeface="Times New Roman"/>
              </a:rPr>
              <a:t>Design a modular and scalable system architecture that accommodates the integration of enhanced lane detection algorithms with existing autonomous vehicle control systems.</a:t>
            </a:r>
          </a:p>
          <a:p>
            <a:pPr>
              <a:buFont typeface="Wingdings" pitchFamily="2" charset="2"/>
              <a:buChar char="Ø"/>
            </a:pPr>
            <a:r>
              <a:rPr lang="en-US" sz="1600" dirty="0">
                <a:latin typeface="Times New Roman"/>
              </a:rPr>
              <a:t>Specify the interfaces and communication protocols between different system components to facilitate seamless integration.</a:t>
            </a:r>
          </a:p>
          <a:p>
            <a:pPr marL="82296" indent="0">
              <a:buNone/>
            </a:pPr>
            <a:r>
              <a:rPr lang="en-IN" sz="1800" b="1" u="sng" dirty="0">
                <a:latin typeface="Times New Roman"/>
              </a:rPr>
              <a:t>Development and Implementation</a:t>
            </a:r>
            <a:r>
              <a:rPr lang="en-IN" sz="1800" b="1" u="sng" dirty="0" smtClean="0">
                <a:latin typeface="Times New Roman"/>
              </a:rPr>
              <a:t>:</a:t>
            </a:r>
          </a:p>
          <a:p>
            <a:pPr lvl="0">
              <a:buFont typeface="Wingdings" pitchFamily="2" charset="2"/>
              <a:buChar char="Ø"/>
            </a:pPr>
            <a:r>
              <a:rPr lang="en-US" sz="1600" dirty="0">
                <a:latin typeface="Times New Roman"/>
              </a:rPr>
              <a:t>Develop the enhanced lane detection algorithms and associated software modules based on the proposed system design.</a:t>
            </a:r>
          </a:p>
          <a:p>
            <a:pPr lvl="0">
              <a:buFont typeface="Wingdings" pitchFamily="2" charset="2"/>
              <a:buChar char="Ø"/>
            </a:pPr>
            <a:r>
              <a:rPr lang="en-IN" sz="1600" dirty="0">
                <a:latin typeface="Times New Roman"/>
              </a:rPr>
              <a:t>Utilize industry-standard programming languages (e.g., Python, C++) and frameworks (e.g., </a:t>
            </a:r>
            <a:r>
              <a:rPr lang="en-IN" sz="1600" dirty="0" err="1">
                <a:latin typeface="Times New Roman"/>
              </a:rPr>
              <a:t>OpenCV</a:t>
            </a:r>
            <a:r>
              <a:rPr lang="en-IN" sz="1600" dirty="0">
                <a:latin typeface="Times New Roman"/>
              </a:rPr>
              <a:t>, </a:t>
            </a:r>
            <a:r>
              <a:rPr lang="en-IN" sz="1600" dirty="0" err="1">
                <a:latin typeface="Times New Roman"/>
              </a:rPr>
              <a:t>TensorFlow</a:t>
            </a:r>
            <a:r>
              <a:rPr lang="en-IN" sz="1600" dirty="0">
                <a:latin typeface="Times New Roman"/>
              </a:rPr>
              <a:t>) for implementation.</a:t>
            </a:r>
          </a:p>
          <a:p>
            <a:pPr>
              <a:buFont typeface="Wingdings" pitchFamily="2" charset="2"/>
              <a:buChar char="Ø"/>
            </a:pPr>
            <a:endParaRPr lang="en-US" sz="1800" i="0" u="none" strike="noStrike" baseline="0" dirty="0" smtClean="0">
              <a:latin typeface="Times New Roman"/>
            </a:endParaRPr>
          </a:p>
        </p:txBody>
      </p:sp>
    </p:spTree>
    <p:extLst>
      <p:ext uri="{BB962C8B-B14F-4D97-AF65-F5344CB8AC3E}">
        <p14:creationId xmlns:p14="http://schemas.microsoft.com/office/powerpoint/2010/main" val="236155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33400"/>
            <a:ext cx="7787208" cy="990600"/>
          </a:xfrm>
        </p:spPr>
        <p:txBody>
          <a:bodyPr>
            <a:normAutofit/>
          </a:bodyPr>
          <a:lstStyle/>
          <a:p>
            <a:pPr marR="0" rtl="0"/>
            <a:r>
              <a:rPr lang="en-IN" sz="1800" b="1" i="0" u="sng" strike="noStrike" baseline="0" dirty="0" smtClean="0">
                <a:solidFill>
                  <a:schemeClr val="tx1"/>
                </a:solidFill>
                <a:latin typeface="Times New Roman"/>
              </a:rPr>
              <a:t>Deployment Planning:</a:t>
            </a:r>
            <a:br>
              <a:rPr lang="en-IN" sz="1800" b="1" i="0" u="sng" strike="noStrike" baseline="0" dirty="0" smtClean="0">
                <a:solidFill>
                  <a:schemeClr val="tx1"/>
                </a:solidFill>
                <a:latin typeface="Times New Roman"/>
              </a:rPr>
            </a:br>
            <a:endParaRPr lang="en-IN" sz="1800" b="1" i="0" u="sng" strike="noStrike" baseline="0" dirty="0" smtClean="0">
              <a:solidFill>
                <a:schemeClr val="tx1"/>
              </a:solidFill>
              <a:latin typeface="Times New Roman"/>
            </a:endParaRPr>
          </a:p>
        </p:txBody>
      </p:sp>
      <p:sp>
        <p:nvSpPr>
          <p:cNvPr id="3" name="Text Placeholder 2"/>
          <p:cNvSpPr>
            <a:spLocks noGrp="1"/>
          </p:cNvSpPr>
          <p:nvPr>
            <p:ph type="body" idx="1"/>
          </p:nvPr>
        </p:nvSpPr>
        <p:spPr>
          <a:xfrm>
            <a:off x="1403648" y="1124744"/>
            <a:ext cx="7240848" cy="5339680"/>
          </a:xfrm>
        </p:spPr>
        <p:txBody>
          <a:bodyPr>
            <a:normAutofit/>
          </a:bodyPr>
          <a:lstStyle/>
          <a:p>
            <a:pPr marR="0" lvl="0" rtl="0">
              <a:buFont typeface="Wingdings" pitchFamily="2" charset="2"/>
              <a:buChar char="Ø"/>
            </a:pPr>
            <a:r>
              <a:rPr lang="en-US" sz="1600" i="0" u="none" strike="noStrike" baseline="0" dirty="0" smtClean="0">
                <a:latin typeface="Times New Roman"/>
              </a:rPr>
              <a:t>Develop a deployment plan outlining the steps, timeline, and resources required for deploying the enhanced lane detection system in autonomous vehicles.</a:t>
            </a:r>
          </a:p>
          <a:p>
            <a:pPr marR="0" lvl="0" rtl="0">
              <a:buFont typeface="Wingdings" pitchFamily="2" charset="2"/>
              <a:buChar char="Ø"/>
            </a:pPr>
            <a:r>
              <a:rPr lang="en-US" sz="1600" i="0" u="none" strike="noStrike" baseline="0" dirty="0" smtClean="0">
                <a:latin typeface="Times New Roman"/>
              </a:rPr>
              <a:t>Consider factors such as software updates, maintenance procedures, and potential impact on vehicle operation during deployment.</a:t>
            </a:r>
          </a:p>
          <a:p>
            <a:pPr marR="0" lvl="0" rtl="0">
              <a:buFont typeface="Wingdings" pitchFamily="2" charset="2"/>
              <a:buChar char="Ø"/>
            </a:pPr>
            <a:r>
              <a:rPr lang="en-US" sz="1800" b="1" u="sng" dirty="0" smtClean="0">
                <a:latin typeface="Times New Roman"/>
              </a:rPr>
              <a:t>Integration</a:t>
            </a:r>
          </a:p>
          <a:p>
            <a:pPr marL="82296" lvl="0" indent="0">
              <a:buNone/>
            </a:pPr>
            <a:endParaRPr lang="en-US" sz="1800" b="1" u="sng" dirty="0">
              <a:latin typeface="Times New Roman"/>
            </a:endParaRPr>
          </a:p>
          <a:p>
            <a:pPr lvl="0">
              <a:buFont typeface="Wingdings" pitchFamily="2" charset="2"/>
              <a:buChar char="Ø"/>
            </a:pPr>
            <a:r>
              <a:rPr lang="en-US" sz="1600" dirty="0">
                <a:latin typeface="Times New Roman"/>
              </a:rPr>
              <a:t>Integrate the enhanced lane detection system with existing autonomous vehicle control systems, ensuring seamless communication and interoperability.</a:t>
            </a:r>
          </a:p>
          <a:p>
            <a:pPr lvl="0">
              <a:buFont typeface="Wingdings" pitchFamily="2" charset="2"/>
              <a:buChar char="Ø"/>
            </a:pPr>
            <a:r>
              <a:rPr lang="en-US" sz="1600" dirty="0">
                <a:latin typeface="Times New Roman"/>
              </a:rPr>
              <a:t>Validate the integration through extensive testing and verification to ensure proper functionality and compatibility.</a:t>
            </a:r>
          </a:p>
          <a:p>
            <a:pPr lvl="0">
              <a:buFont typeface="Wingdings" pitchFamily="2" charset="2"/>
              <a:buChar char="Ø"/>
            </a:pPr>
            <a:endParaRPr lang="en-US" sz="1600" i="0" u="none" strike="noStrike" baseline="0" dirty="0" smtClean="0">
              <a:latin typeface="Times New Roman"/>
            </a:endParaRPr>
          </a:p>
        </p:txBody>
      </p:sp>
    </p:spTree>
    <p:extLst>
      <p:ext uri="{BB962C8B-B14F-4D97-AF65-F5344CB8AC3E}">
        <p14:creationId xmlns:p14="http://schemas.microsoft.com/office/powerpoint/2010/main" val="158918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8335416" cy="1143000"/>
          </a:xfrm>
        </p:spPr>
        <p:txBody>
          <a:bodyPr>
            <a:normAutofit fontScale="90000"/>
          </a:bodyPr>
          <a:lstStyle/>
          <a:p>
            <a:r>
              <a:rPr lang="en-US" sz="3600" b="1" dirty="0" smtClean="0">
                <a:solidFill>
                  <a:schemeClr val="tx1"/>
                </a:solidFill>
                <a:latin typeface="Times New Roman" pitchFamily="18" charset="0"/>
                <a:cs typeface="Times New Roman" pitchFamily="18" charset="0"/>
              </a:rPr>
              <a:t>Open loop analysis:</a:t>
            </a:r>
            <a:br>
              <a:rPr lang="en-US" sz="3600" b="1" dirty="0" smtClean="0">
                <a:solidFill>
                  <a:schemeClr val="tx1"/>
                </a:solidFill>
                <a:latin typeface="Times New Roman" pitchFamily="18" charset="0"/>
                <a:cs typeface="Times New Roman" pitchFamily="18" charset="0"/>
              </a:rPr>
            </a:br>
            <a:r>
              <a:rPr lang="en-US" sz="3600" b="1" dirty="0" smtClean="0">
                <a:solidFill>
                  <a:schemeClr val="tx1"/>
                </a:solidFill>
                <a:latin typeface="Times New Roman" pitchFamily="18" charset="0"/>
                <a:cs typeface="Times New Roman" pitchFamily="18" charset="0"/>
              </a:rPr>
              <a:t> </a:t>
            </a:r>
            <a:r>
              <a:rPr lang="en-US" sz="1800" u="sng" dirty="0" smtClean="0">
                <a:solidFill>
                  <a:schemeClr val="tx1"/>
                </a:solidFill>
                <a:latin typeface="Times New Roman" pitchFamily="18" charset="0"/>
                <a:cs typeface="Times New Roman" pitchFamily="18" charset="0"/>
              </a:rPr>
              <a:t>zero input and zero initial condition</a:t>
            </a:r>
            <a:endParaRPr lang="en-IN" sz="1800" u="sng"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079" y="1939829"/>
            <a:ext cx="3571961" cy="199322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1772815"/>
            <a:ext cx="4071791" cy="23042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508" y="4422566"/>
            <a:ext cx="3535388" cy="19871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6729" y="4253456"/>
            <a:ext cx="3974263" cy="2325352"/>
          </a:xfrm>
          <a:prstGeom prst="rect">
            <a:avLst/>
          </a:prstGeom>
        </p:spPr>
      </p:pic>
    </p:spTree>
    <p:extLst>
      <p:ext uri="{BB962C8B-B14F-4D97-AF65-F5344CB8AC3E}">
        <p14:creationId xmlns:p14="http://schemas.microsoft.com/office/powerpoint/2010/main" val="173003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8146152" cy="1143000"/>
          </a:xfrm>
        </p:spPr>
        <p:txBody>
          <a:bodyPr>
            <a:normAutofit/>
          </a:bodyPr>
          <a:lstStyle/>
          <a:p>
            <a:pPr marR="0" rtl="0"/>
            <a:r>
              <a:rPr lang="en-US" sz="3600" b="1" i="0" u="none" strike="noStrike" baseline="0" dirty="0" smtClean="0">
                <a:solidFill>
                  <a:schemeClr val="tx1"/>
                </a:solidFill>
                <a:latin typeface="Times New Roman"/>
              </a:rPr>
              <a:t>Future Scope </a:t>
            </a:r>
            <a:r>
              <a:rPr lang="en-US" sz="3600" b="1" dirty="0">
                <a:solidFill>
                  <a:schemeClr val="tx1"/>
                </a:solidFill>
                <a:latin typeface="Times New Roman"/>
              </a:rPr>
              <a:t>:</a:t>
            </a:r>
            <a:endParaRPr lang="en-US" sz="3600" b="1" i="0" u="none" strike="noStrike" baseline="0" dirty="0" smtClean="0">
              <a:solidFill>
                <a:schemeClr val="tx1"/>
              </a:solidFill>
              <a:latin typeface="Times New Roman"/>
            </a:endParaRPr>
          </a:p>
        </p:txBody>
      </p:sp>
      <p:sp>
        <p:nvSpPr>
          <p:cNvPr id="3" name="Text Placeholder 2"/>
          <p:cNvSpPr>
            <a:spLocks noGrp="1"/>
          </p:cNvSpPr>
          <p:nvPr>
            <p:ph type="body" idx="1"/>
          </p:nvPr>
        </p:nvSpPr>
        <p:spPr>
          <a:xfrm>
            <a:off x="1187624" y="1290557"/>
            <a:ext cx="4824536" cy="4789512"/>
          </a:xfrm>
        </p:spPr>
        <p:txBody>
          <a:bodyPr>
            <a:noAutofit/>
          </a:bodyPr>
          <a:lstStyle/>
          <a:p>
            <a:pPr marR="0" lvl="0" rtl="0">
              <a:buFont typeface="Wingdings" pitchFamily="2" charset="2"/>
              <a:buChar char="Ø"/>
            </a:pPr>
            <a:r>
              <a:rPr lang="en-US" sz="1600" i="0" u="none" strike="noStrike" baseline="0" dirty="0" smtClean="0">
                <a:latin typeface="Times New Roman"/>
              </a:rPr>
              <a:t>3D Lane Detection: Explore and develop techniques for 3D lane detection to enhance depth perception and enable more accurate lane tracking, especially in complex road environments</a:t>
            </a:r>
          </a:p>
          <a:p>
            <a:pPr marR="0" lvl="0" rtl="0">
              <a:buFont typeface="Wingdings" pitchFamily="2" charset="2"/>
              <a:buChar char="Ø"/>
            </a:pPr>
            <a:r>
              <a:rPr lang="en-US" sz="1600" i="0" u="none" strike="noStrike" baseline="0" dirty="0" smtClean="0">
                <a:latin typeface="Times New Roman"/>
              </a:rPr>
              <a:t>Multi-Sensor Fusion: Enhance lane detection algorithms through the fusion of data from multiple sensors, including cameras, </a:t>
            </a:r>
            <a:r>
              <a:rPr lang="en-US" sz="1600" i="0" u="none" strike="noStrike" baseline="0" dirty="0" err="1" smtClean="0">
                <a:latin typeface="Times New Roman"/>
              </a:rPr>
              <a:t>LiDAR</a:t>
            </a:r>
            <a:r>
              <a:rPr lang="en-US" sz="1600" i="0" u="none" strike="noStrike" baseline="0" dirty="0" smtClean="0">
                <a:latin typeface="Times New Roman"/>
              </a:rPr>
              <a:t>, radar, and inertial measurement units (IMUs), to provide a more comprehensive and robust perception of the vehicle's surroundings.</a:t>
            </a:r>
          </a:p>
          <a:p>
            <a:pPr marR="0" lvl="0" rtl="0">
              <a:buFont typeface="Wingdings" pitchFamily="2" charset="2"/>
              <a:buChar char="Ø"/>
            </a:pPr>
            <a:r>
              <a:rPr lang="en-US" sz="1600" i="0" u="none" strike="noStrike" baseline="0" dirty="0" smtClean="0">
                <a:latin typeface="Times New Roman"/>
              </a:rPr>
              <a:t>Edge Cases Handling: Address edge cases and rare scenarios that may challenge existing lane detection algorithms, such as unusual road markings, extreme weather conditions, and unconventional road layouts.</a:t>
            </a:r>
          </a:p>
          <a:p>
            <a:pPr marR="0" lvl="0" rtl="0">
              <a:buFont typeface="Wingdings" pitchFamily="2" charset="2"/>
              <a:buChar char="Ø"/>
            </a:pPr>
            <a:r>
              <a:rPr lang="en-US" sz="1600" i="0" u="none" strike="noStrike" baseline="0" dirty="0" smtClean="0">
                <a:latin typeface="Times New Roman"/>
              </a:rPr>
              <a:t>Real-Time Decision Making: Integrate lane detection with real-time decision-making systems to enable proactive responses to detected lane deviations, such as autonomous lane keeping and corrective maneuvers.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2576603"/>
            <a:ext cx="3026688" cy="2217420"/>
          </a:xfrm>
          <a:prstGeom prst="rect">
            <a:avLst/>
          </a:prstGeom>
        </p:spPr>
      </p:pic>
    </p:spTree>
    <p:extLst>
      <p:ext uri="{BB962C8B-B14F-4D97-AF65-F5344CB8AC3E}">
        <p14:creationId xmlns:p14="http://schemas.microsoft.com/office/powerpoint/2010/main" val="2068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8172400" cy="1143000"/>
          </a:xfrm>
        </p:spPr>
        <p:txBody>
          <a:bodyPr>
            <a:normAutofit/>
          </a:bodyPr>
          <a:lstStyle/>
          <a:p>
            <a:pPr marR="0" rtl="0"/>
            <a:r>
              <a:rPr lang="en-IN" sz="3600" b="1" i="0" u="none" strike="noStrike" baseline="0" dirty="0" smtClean="0">
                <a:solidFill>
                  <a:schemeClr val="tx1"/>
                </a:solidFill>
                <a:latin typeface="Times New Roman"/>
              </a:rPr>
              <a:t>conclusion:</a:t>
            </a:r>
          </a:p>
        </p:txBody>
      </p:sp>
      <p:sp>
        <p:nvSpPr>
          <p:cNvPr id="3" name="Text Placeholder 2"/>
          <p:cNvSpPr>
            <a:spLocks noGrp="1"/>
          </p:cNvSpPr>
          <p:nvPr>
            <p:ph type="body" idx="1"/>
          </p:nvPr>
        </p:nvSpPr>
        <p:spPr>
          <a:xfrm>
            <a:off x="1403648" y="1628800"/>
            <a:ext cx="4968552" cy="4800600"/>
          </a:xfrm>
        </p:spPr>
        <p:txBody>
          <a:bodyPr>
            <a:normAutofit/>
          </a:bodyPr>
          <a:lstStyle/>
          <a:p>
            <a:pPr>
              <a:buFont typeface="Wingdings" pitchFamily="2" charset="2"/>
              <a:buChar char="Ø"/>
            </a:pPr>
            <a:r>
              <a:rPr lang="it-IT" sz="1600" dirty="0">
                <a:latin typeface="Times New Roman" pitchFamily="18" charset="0"/>
                <a:cs typeface="Times New Roman" pitchFamily="18" charset="0"/>
              </a:rPr>
              <a:t>First of all we have carried on an open loop analysis of the nonlinear model of the ego vehicle</a:t>
            </a:r>
          </a:p>
          <a:p>
            <a:pPr>
              <a:buFont typeface="Wingdings" pitchFamily="2" charset="2"/>
              <a:buChar char="Ø"/>
            </a:pPr>
            <a:r>
              <a:rPr lang="it-IT" sz="1600" dirty="0">
                <a:latin typeface="Times New Roman" pitchFamily="18" charset="0"/>
                <a:cs typeface="Times New Roman" pitchFamily="18" charset="0"/>
              </a:rPr>
              <a:t>Then we have done a closed loop analysis specifying control requirements and designing different control strategies and considering different cases</a:t>
            </a:r>
          </a:p>
          <a:p>
            <a:pPr>
              <a:buFont typeface="Wingdings" pitchFamily="2" charset="2"/>
              <a:buChar char="Ø"/>
            </a:pPr>
            <a:r>
              <a:rPr lang="it-IT" sz="1600" dirty="0">
                <a:latin typeface="Times New Roman" pitchFamily="18" charset="0"/>
                <a:cs typeface="Times New Roman" pitchFamily="18" charset="0"/>
              </a:rPr>
              <a:t>After that we’ve validated such controllers exploiting Automated Driving Toolbox, so considering the leader vehicle provided from such toolbox</a:t>
            </a:r>
          </a:p>
          <a:p>
            <a:pPr>
              <a:buFont typeface="Wingdings" pitchFamily="2" charset="2"/>
              <a:buChar char="Ø"/>
            </a:pPr>
            <a:r>
              <a:rPr lang="it-IT" sz="1600" dirty="0">
                <a:latin typeface="Times New Roman" pitchFamily="18" charset="0"/>
                <a:cs typeface="Times New Roman" pitchFamily="18" charset="0"/>
              </a:rPr>
              <a:t>Finally we have led an analysis about robustness to parameters uncertainty on the controller designed</a:t>
            </a:r>
          </a:p>
          <a:p>
            <a:pPr>
              <a:buFont typeface="Wingdings" pitchFamily="2" charset="2"/>
              <a:buChar char="Ø"/>
            </a:pPr>
            <a:r>
              <a:rPr lang="it-IT" sz="1600" dirty="0">
                <a:latin typeface="Times New Roman" pitchFamily="18" charset="0"/>
                <a:cs typeface="Times New Roman" pitchFamily="18" charset="0"/>
              </a:rPr>
              <a:t>As future development, an idea could be designing an adaptive model predictive controller because of variation of some parameters, and nonlinear model predictive controller</a:t>
            </a:r>
            <a:endParaRPr lang="en-US" sz="1600" i="0" u="none" strike="noStrike" baseline="0"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2348880"/>
            <a:ext cx="2286000" cy="2130152"/>
          </a:xfrm>
          <a:prstGeom prst="rect">
            <a:avLst/>
          </a:prstGeom>
        </p:spPr>
      </p:pic>
    </p:spTree>
    <p:extLst>
      <p:ext uri="{BB962C8B-B14F-4D97-AF65-F5344CB8AC3E}">
        <p14:creationId xmlns:p14="http://schemas.microsoft.com/office/powerpoint/2010/main" val="3868926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858120" cy="1143000"/>
          </a:xfrm>
        </p:spPr>
        <p:txBody>
          <a:bodyPr>
            <a:normAutofit/>
          </a:bodyPr>
          <a:lstStyle/>
          <a:p>
            <a:pPr marR="0" rtl="0"/>
            <a:r>
              <a:rPr lang="en-IN" sz="3600" b="1" dirty="0" smtClean="0">
                <a:solidFill>
                  <a:schemeClr val="tx1"/>
                </a:solidFill>
                <a:latin typeface="Times New Roman"/>
              </a:rPr>
              <a:t>R</a:t>
            </a:r>
            <a:r>
              <a:rPr lang="en-IN" sz="3600" b="1" i="0" u="none" strike="noStrike" baseline="0" dirty="0" smtClean="0">
                <a:solidFill>
                  <a:schemeClr val="tx1"/>
                </a:solidFill>
                <a:latin typeface="Times New Roman"/>
              </a:rPr>
              <a:t>eference:</a:t>
            </a:r>
          </a:p>
        </p:txBody>
      </p:sp>
      <p:sp>
        <p:nvSpPr>
          <p:cNvPr id="3" name="Text Placeholder 2"/>
          <p:cNvSpPr>
            <a:spLocks noGrp="1"/>
          </p:cNvSpPr>
          <p:nvPr>
            <p:ph type="body" idx="1"/>
          </p:nvPr>
        </p:nvSpPr>
        <p:spPr>
          <a:xfrm>
            <a:off x="1403648" y="1124744"/>
            <a:ext cx="7498080" cy="4800600"/>
          </a:xfrm>
        </p:spPr>
        <p:txBody>
          <a:bodyPr>
            <a:noAutofit/>
          </a:bodyPr>
          <a:lstStyle/>
          <a:p>
            <a:pPr lvl="0">
              <a:buFont typeface="Wingdings" pitchFamily="2" charset="2"/>
              <a:buChar char="Ø"/>
            </a:pPr>
            <a:r>
              <a:rPr lang="en-IN" sz="1600" dirty="0" err="1" smtClean="0"/>
              <a:t>Hussain</a:t>
            </a:r>
            <a:r>
              <a:rPr lang="en-IN" sz="1600" dirty="0"/>
              <a:t>, R.; </a:t>
            </a:r>
            <a:r>
              <a:rPr lang="en-IN" sz="1600" dirty="0" err="1"/>
              <a:t>Zeadally</a:t>
            </a:r>
            <a:r>
              <a:rPr lang="en-IN" sz="1600" dirty="0"/>
              <a:t>, S. Autonomous cars: Research results, issues, and future challenges. IEEE </a:t>
            </a:r>
            <a:r>
              <a:rPr lang="en-IN" sz="1600" dirty="0" err="1"/>
              <a:t>Commun</a:t>
            </a:r>
            <a:r>
              <a:rPr lang="en-IN" sz="1600" dirty="0"/>
              <a:t>. </a:t>
            </a:r>
            <a:r>
              <a:rPr lang="en-IN" sz="1600" dirty="0" err="1"/>
              <a:t>Surv</a:t>
            </a:r>
            <a:r>
              <a:rPr lang="en-IN" sz="1600" dirty="0"/>
              <a:t>. Tutor. 2018, 21, 1275–1313. [</a:t>
            </a:r>
            <a:r>
              <a:rPr lang="en-IN" sz="1600" dirty="0" err="1"/>
              <a:t>CrossRef</a:t>
            </a:r>
            <a:r>
              <a:rPr lang="en-IN" sz="1600" dirty="0"/>
              <a:t>] </a:t>
            </a:r>
            <a:endParaRPr lang="en-IN" sz="1600" dirty="0" smtClean="0"/>
          </a:p>
          <a:p>
            <a:pPr lvl="0">
              <a:buFont typeface="Wingdings" pitchFamily="2" charset="2"/>
              <a:buChar char="Ø"/>
            </a:pPr>
            <a:r>
              <a:rPr lang="en-IN" sz="1600" dirty="0" err="1" smtClean="0"/>
              <a:t>Alahi</a:t>
            </a:r>
            <a:r>
              <a:rPr lang="en-IN" sz="1600" dirty="0"/>
              <a:t>, A.; </a:t>
            </a:r>
            <a:r>
              <a:rPr lang="en-IN" sz="1600" dirty="0" err="1"/>
              <a:t>Goel</a:t>
            </a:r>
            <a:r>
              <a:rPr lang="en-IN" sz="1600" dirty="0"/>
              <a:t>, K.; </a:t>
            </a:r>
            <a:r>
              <a:rPr lang="en-IN" sz="1600" dirty="0" err="1"/>
              <a:t>Ramanathan</a:t>
            </a:r>
            <a:r>
              <a:rPr lang="en-IN" sz="1600" dirty="0"/>
              <a:t>, V.; </a:t>
            </a:r>
            <a:r>
              <a:rPr lang="en-IN" sz="1600" dirty="0" err="1"/>
              <a:t>Robicquet</a:t>
            </a:r>
            <a:r>
              <a:rPr lang="en-IN" sz="1600" dirty="0"/>
              <a:t>, A.; </a:t>
            </a:r>
            <a:r>
              <a:rPr lang="en-IN" sz="1600" dirty="0" err="1"/>
              <a:t>Fei-Fei</a:t>
            </a:r>
            <a:r>
              <a:rPr lang="en-IN" sz="1600" dirty="0"/>
              <a:t>, L.; </a:t>
            </a:r>
            <a:r>
              <a:rPr lang="en-IN" sz="1600" dirty="0" err="1"/>
              <a:t>Savarese</a:t>
            </a:r>
            <a:r>
              <a:rPr lang="en-IN" sz="1600" dirty="0"/>
              <a:t>, S. Social </a:t>
            </a:r>
            <a:r>
              <a:rPr lang="en-IN" sz="1600" dirty="0" err="1"/>
              <a:t>lstm</a:t>
            </a:r>
            <a:r>
              <a:rPr lang="en-IN" sz="1600" dirty="0"/>
              <a:t>: Human trajectory prediction in crowded spaces. In Proceedings of the IEEE Conference on Computer Vision and Pattern Recognition, Las Vegas, NV, USA, 26 June–1 July 2016; pp. 961–971. </a:t>
            </a:r>
          </a:p>
          <a:p>
            <a:pPr lvl="0">
              <a:buFont typeface="Wingdings" pitchFamily="2" charset="2"/>
              <a:buChar char="Ø"/>
            </a:pPr>
            <a:r>
              <a:rPr lang="en-IN" sz="1600" dirty="0" smtClean="0"/>
              <a:t>Gupta</a:t>
            </a:r>
            <a:r>
              <a:rPr lang="en-IN" sz="1600" dirty="0"/>
              <a:t>, A.; Johnson, J.; </a:t>
            </a:r>
            <a:r>
              <a:rPr lang="en-IN" sz="1600" dirty="0" err="1"/>
              <a:t>Fei-Fei</a:t>
            </a:r>
            <a:r>
              <a:rPr lang="en-IN" sz="1600" dirty="0"/>
              <a:t>, L.; </a:t>
            </a:r>
            <a:r>
              <a:rPr lang="en-IN" sz="1600" dirty="0" err="1"/>
              <a:t>Savarese</a:t>
            </a:r>
            <a:r>
              <a:rPr lang="en-IN" sz="1600" dirty="0"/>
              <a:t>, S.; </a:t>
            </a:r>
            <a:r>
              <a:rPr lang="en-IN" sz="1600" dirty="0" err="1"/>
              <a:t>Alahi</a:t>
            </a:r>
            <a:r>
              <a:rPr lang="en-IN" sz="1600" dirty="0"/>
              <a:t>, A. Social </a:t>
            </a:r>
            <a:r>
              <a:rPr lang="en-IN" sz="1600" dirty="0" err="1"/>
              <a:t>gan</a:t>
            </a:r>
            <a:r>
              <a:rPr lang="en-IN" sz="1600" dirty="0"/>
              <a:t>: Socially acceptable trajectories with generative adversarial networks. In Proceedings of the IEEE Conference on Computer Vision and Pattern Recognition, Salt Lake City, UT, USA, 18–22 June 2018; pp. 2255–2264. </a:t>
            </a:r>
          </a:p>
          <a:p>
            <a:pPr lvl="0">
              <a:buFont typeface="Wingdings" pitchFamily="2" charset="2"/>
              <a:buChar char="Ø"/>
            </a:pPr>
            <a:r>
              <a:rPr lang="en-IN" sz="1600" dirty="0" err="1" smtClean="0"/>
              <a:t>Xue</a:t>
            </a:r>
            <a:r>
              <a:rPr lang="en-IN" sz="1600" dirty="0"/>
              <a:t>, H.; Huynh, D.Q.; Reynolds, M. Bi-prediction: Pedestrian trajectory prediction based on bidirectional LSTM classification. In Proceedings of the 2017 International Conference on Digital Image Computing: Techniques and Applications (DICTA), Sydney, Australia, 29 November–1 December 2017; pp. 1–8. </a:t>
            </a:r>
          </a:p>
          <a:p>
            <a:pPr lvl="0">
              <a:buFont typeface="Wingdings" pitchFamily="2" charset="2"/>
              <a:buChar char="Ø"/>
            </a:pPr>
            <a:r>
              <a:rPr lang="en-IN" sz="1600" dirty="0" smtClean="0"/>
              <a:t>Zhang</a:t>
            </a:r>
            <a:r>
              <a:rPr lang="en-IN" sz="1600" dirty="0"/>
              <a:t>, P.; </a:t>
            </a:r>
            <a:r>
              <a:rPr lang="en-IN" sz="1600" dirty="0" err="1"/>
              <a:t>Ouyang</a:t>
            </a:r>
            <a:r>
              <a:rPr lang="en-IN" sz="1600" dirty="0"/>
              <a:t>, W.; Zhang, P.; </a:t>
            </a:r>
            <a:r>
              <a:rPr lang="en-IN" sz="1600" dirty="0" err="1"/>
              <a:t>Xue</a:t>
            </a:r>
            <a:r>
              <a:rPr lang="en-IN" sz="1600" dirty="0"/>
              <a:t>, J.; </a:t>
            </a:r>
            <a:r>
              <a:rPr lang="en-IN" sz="1600" dirty="0" err="1"/>
              <a:t>Zheng</a:t>
            </a:r>
            <a:r>
              <a:rPr lang="en-IN" sz="1600" dirty="0"/>
              <a:t>, N. </a:t>
            </a:r>
            <a:r>
              <a:rPr lang="en-IN" sz="1600" dirty="0" err="1"/>
              <a:t>Sr-lstm</a:t>
            </a:r>
            <a:r>
              <a:rPr lang="en-IN" sz="1600" dirty="0"/>
              <a:t>: State refinement for </a:t>
            </a:r>
            <a:r>
              <a:rPr lang="en-IN" sz="1600" dirty="0" err="1"/>
              <a:t>lstm</a:t>
            </a:r>
            <a:r>
              <a:rPr lang="en-IN" sz="1600" dirty="0"/>
              <a:t> towards pedestrian trajectory prediction. In Proceedings of the IEEE/CVF Conference on Computer Vision and Pattern Recognition, Long Beach, CA, USA, 16–20 June 2019; pp. 12085–12094.</a:t>
            </a:r>
            <a:endParaRPr lang="en-US" sz="1600" b="1" i="0" u="none" strike="noStrike" baseline="0" dirty="0" smtClean="0">
              <a:solidFill>
                <a:srgbClr val="4F81BD"/>
              </a:solidFill>
              <a:latin typeface="Times New Roman"/>
            </a:endParaRPr>
          </a:p>
        </p:txBody>
      </p:sp>
    </p:spTree>
    <p:extLst>
      <p:ext uri="{BB962C8B-B14F-4D97-AF65-F5344CB8AC3E}">
        <p14:creationId xmlns:p14="http://schemas.microsoft.com/office/powerpoint/2010/main" val="65284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645024"/>
            <a:ext cx="8517632" cy="2223120"/>
          </a:xfrm>
        </p:spPr>
        <p:txBody>
          <a:bodyPr>
            <a:normAutofit fontScale="90000"/>
          </a:bodyPr>
          <a:lstStyle/>
          <a:p>
            <a:pPr algn="l"/>
            <a:r>
              <a:rPr lang="en-IN" sz="4000" dirty="0" smtClean="0">
                <a:latin typeface="Times New Roman" pitchFamily="18" charset="0"/>
                <a:cs typeface="Times New Roman" pitchFamily="18" charset="0"/>
              </a:rPr>
              <a:t>GIT Hub link of Project Code</a:t>
            </a:r>
            <a:r>
              <a:rPr lang="en-IN" dirty="0" smtClean="0">
                <a:latin typeface="Times New Roman" pitchFamily="18" charset="0"/>
                <a:cs typeface="Times New Roman" pitchFamily="18" charset="0"/>
              </a:rPr>
              <a:t>:</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t>
            </a:r>
            <a:r>
              <a:rPr lang="en-IN" sz="2700" dirty="0">
                <a:latin typeface="Times New Roman" pitchFamily="18" charset="0"/>
                <a:cs typeface="Times New Roman" pitchFamily="18" charset="0"/>
              </a:rPr>
              <a:t>https://</a:t>
            </a:r>
            <a:r>
              <a:rPr lang="en-IN" sz="2700" dirty="0">
                <a:latin typeface="Times New Roman" pitchFamily="18" charset="0"/>
                <a:cs typeface="Times New Roman" pitchFamily="18" charset="0"/>
                <a:hlinkClick r:id="rId2" action="ppaction://hlinkfile"/>
              </a:rPr>
              <a:t>github.com/Narasimmanchinnu/au731721114005.git</a:t>
            </a:r>
            <a:r>
              <a:rPr lang="en-IN" sz="2700" dirty="0">
                <a:latin typeface="Times New Roman" pitchFamily="18" charset="0"/>
                <a:cs typeface="Times New Roman" pitchFamily="18" charset="0"/>
              </a:rPr>
              <a:t/>
            </a:r>
            <a:br>
              <a:rPr lang="en-IN" sz="2700" dirty="0">
                <a:latin typeface="Times New Roman" pitchFamily="18" charset="0"/>
                <a:cs typeface="Times New Roman" pitchFamily="18" charset="0"/>
              </a:rPr>
            </a:br>
            <a:endParaRPr lang="en-IN" sz="2700" dirty="0"/>
          </a:p>
        </p:txBody>
      </p:sp>
    </p:spTree>
    <p:extLst>
      <p:ext uri="{BB962C8B-B14F-4D97-AF65-F5344CB8AC3E}">
        <p14:creationId xmlns:p14="http://schemas.microsoft.com/office/powerpoint/2010/main" val="379291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8229600" cy="3168352"/>
          </a:xfrm>
        </p:spPr>
        <p:txBody>
          <a:bodyPr/>
          <a:lstStyle/>
          <a:p>
            <a:r>
              <a:rPr lang="en-IN" b="1" dirty="0" smtClean="0">
                <a:latin typeface="Times New Roman" pitchFamily="18" charset="0"/>
                <a:cs typeface="Times New Roman" pitchFamily="18" charset="0"/>
              </a:rPr>
              <a:t>Thank You….</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09773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Abstract:</a:t>
            </a:r>
          </a:p>
        </p:txBody>
      </p:sp>
      <p:sp>
        <p:nvSpPr>
          <p:cNvPr id="3" name="Text Placeholder 2"/>
          <p:cNvSpPr>
            <a:spLocks noGrp="1"/>
          </p:cNvSpPr>
          <p:nvPr>
            <p:ph type="body" idx="1"/>
          </p:nvPr>
        </p:nvSpPr>
        <p:spPr>
          <a:xfrm>
            <a:off x="1331640" y="1340768"/>
            <a:ext cx="5170160" cy="4800600"/>
          </a:xfrm>
        </p:spPr>
        <p:txBody>
          <a:bodyPr>
            <a:noAutofit/>
          </a:bodyPr>
          <a:lstStyle/>
          <a:p>
            <a:pPr marL="82296" marR="0" lvl="0" indent="0" rtl="0">
              <a:buNone/>
            </a:pPr>
            <a:r>
              <a:rPr lang="en-US" sz="1600" i="0" u="none" strike="noStrike" baseline="0" dirty="0" smtClean="0">
                <a:latin typeface="Times New Roman"/>
              </a:rPr>
              <a:t>	Autonomous vehicle technology has rapidly advanced in recent years, promising safer and more efficient transportation solutions. Central to the successful operation of autonomous vehicles is their ability to perceive and navigate their environment autonomously. Lane detection plays a pivotal role in this process, serving as a fundamental component of autonomous vehicle control systems. This abstract explores the essence of lane detection in autonomous vehicle control systems, highlighting its significance, techniques, and challenges. It discusses various image processing techniques and machine learning approaches employed for accurate lane detection, along with the challenges posed by variability in lighting conditions, road marking variations, and occlusions.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223" y="2348880"/>
            <a:ext cx="2573017" cy="2304256"/>
          </a:xfrm>
          <a:prstGeom prst="rect">
            <a:avLst/>
          </a:prstGeom>
        </p:spPr>
      </p:pic>
    </p:spTree>
    <p:extLst>
      <p:ext uri="{BB962C8B-B14F-4D97-AF65-F5344CB8AC3E}">
        <p14:creationId xmlns:p14="http://schemas.microsoft.com/office/powerpoint/2010/main" val="398260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Problem Statement:</a:t>
            </a:r>
          </a:p>
        </p:txBody>
      </p:sp>
      <p:sp>
        <p:nvSpPr>
          <p:cNvPr id="3" name="Text Placeholder 2"/>
          <p:cNvSpPr>
            <a:spLocks noGrp="1"/>
          </p:cNvSpPr>
          <p:nvPr>
            <p:ph type="body" idx="1"/>
          </p:nvPr>
        </p:nvSpPr>
        <p:spPr>
          <a:xfrm>
            <a:off x="395536" y="1484784"/>
            <a:ext cx="8352928" cy="4800600"/>
          </a:xfrm>
        </p:spPr>
        <p:txBody>
          <a:bodyPr>
            <a:normAutofit/>
          </a:bodyPr>
          <a:lstStyle/>
          <a:p>
            <a:pPr lvl="6">
              <a:buFont typeface="Wingdings" pitchFamily="2" charset="2"/>
              <a:buChar char="Ø"/>
            </a:pPr>
            <a:r>
              <a:rPr lang="en-US" sz="1600" i="0" u="none" strike="noStrike" baseline="0" dirty="0" smtClean="0">
                <a:latin typeface="Times New Roman"/>
              </a:rPr>
              <a:t>Autonomous vehicle technology holds immense promise for revolutionizing transportation by offering safer, more efficient, and convenient means of travel.</a:t>
            </a:r>
          </a:p>
          <a:p>
            <a:pPr lvl="6">
              <a:buFont typeface="Wingdings" pitchFamily="2" charset="2"/>
              <a:buChar char="Ø"/>
            </a:pPr>
            <a:r>
              <a:rPr lang="en-US" sz="1600" i="0" u="none" strike="noStrike" baseline="0" dirty="0" smtClean="0">
                <a:latin typeface="Times New Roman"/>
              </a:rPr>
              <a:t> Despite significant advancements in image processing and machine learning techniques, challenges such as variability in lighting conditions, road marking variations, and occlusions persist, hindering the robustness and reliability of lane detection algorithms. </a:t>
            </a:r>
          </a:p>
          <a:p>
            <a:pPr lvl="6">
              <a:buFont typeface="Wingdings" pitchFamily="2" charset="2"/>
              <a:buChar char="Ø"/>
            </a:pPr>
            <a:r>
              <a:rPr lang="en-US" sz="1600" i="0" u="none" strike="noStrike" baseline="0" dirty="0" smtClean="0">
                <a:latin typeface="Times New Roman"/>
              </a:rPr>
              <a:t>Therefore, there is a pressing need to address these challenges and develop innovative solutions to enhance the accuracy, efficiency, and robustness of lane detection in autonomous vehicle control systems. </a:t>
            </a:r>
          </a:p>
          <a:p>
            <a:pPr lvl="6">
              <a:buFont typeface="Wingdings" pitchFamily="2" charset="2"/>
              <a:buChar char="Ø"/>
            </a:pPr>
            <a:r>
              <a:rPr lang="en-US" sz="1600" i="0" u="none" strike="noStrike" baseline="0" dirty="0" smtClean="0">
                <a:latin typeface="Times New Roman"/>
              </a:rPr>
              <a:t>By doing so, we can accelerate the adoption and deployment of autonomous vehicles, paving the way for safer and more efficient transportation systems in the future.</a:t>
            </a:r>
          </a:p>
        </p:txBody>
      </p:sp>
    </p:spTree>
    <p:extLst>
      <p:ext uri="{BB962C8B-B14F-4D97-AF65-F5344CB8AC3E}">
        <p14:creationId xmlns:p14="http://schemas.microsoft.com/office/powerpoint/2010/main" val="282670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33400"/>
            <a:ext cx="7931224" cy="990600"/>
          </a:xfrm>
        </p:spPr>
        <p:txBody>
          <a:bodyPr>
            <a:normAutofit/>
          </a:bodyPr>
          <a:lstStyle/>
          <a:p>
            <a:pPr marR="0" rtl="0"/>
            <a:r>
              <a:rPr lang="en-IN" sz="3600" b="1" i="0" u="none" strike="noStrike" baseline="0" dirty="0" smtClean="0">
                <a:solidFill>
                  <a:schemeClr val="tx1"/>
                </a:solidFill>
                <a:latin typeface="Times New Roman"/>
              </a:rPr>
              <a:t>Aim:</a:t>
            </a:r>
          </a:p>
        </p:txBody>
      </p:sp>
      <p:sp>
        <p:nvSpPr>
          <p:cNvPr id="3" name="Text Placeholder 2"/>
          <p:cNvSpPr>
            <a:spLocks noGrp="1"/>
          </p:cNvSpPr>
          <p:nvPr>
            <p:ph type="body" idx="1"/>
          </p:nvPr>
        </p:nvSpPr>
        <p:spPr>
          <a:xfrm>
            <a:off x="1619672" y="1412776"/>
            <a:ext cx="7272808" cy="4032448"/>
          </a:xfrm>
        </p:spPr>
        <p:txBody>
          <a:bodyPr>
            <a:normAutofit/>
          </a:bodyPr>
          <a:lstStyle/>
          <a:p>
            <a:pPr>
              <a:buFont typeface="Wingdings" pitchFamily="2" charset="2"/>
              <a:buChar char="Ø"/>
            </a:pPr>
            <a:r>
              <a:rPr lang="en-US" sz="1600" i="0" u="none" strike="noStrike" baseline="0" dirty="0" smtClean="0">
                <a:latin typeface="Times New Roman"/>
              </a:rPr>
              <a:t>The aim of this study is to enhance the accuracy, efficiency, and robustness of lane detection in autonomous vehicle control systems by addressing the challenges posed by variability</a:t>
            </a:r>
            <a:r>
              <a:rPr lang="en-US" sz="1600" i="0" u="none" strike="noStrike" dirty="0" smtClean="0">
                <a:latin typeface="Times New Roman"/>
              </a:rPr>
              <a:t>  in</a:t>
            </a:r>
            <a:r>
              <a:rPr lang="en-US" sz="1600" dirty="0">
                <a:latin typeface="Times New Roman"/>
              </a:rPr>
              <a:t> </a:t>
            </a:r>
            <a:r>
              <a:rPr lang="en-US" sz="1600" dirty="0" smtClean="0">
                <a:latin typeface="Times New Roman"/>
              </a:rPr>
              <a:t>lighting </a:t>
            </a:r>
            <a:r>
              <a:rPr lang="en-US" sz="1600" dirty="0">
                <a:latin typeface="Times New Roman"/>
              </a:rPr>
              <a:t>conditions, road marking variations, and occlusions.</a:t>
            </a:r>
            <a:endParaRPr lang="en-US" sz="1600" i="0" u="none" strike="noStrike" dirty="0" smtClean="0">
              <a:latin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116797"/>
            <a:ext cx="4536504" cy="2908825"/>
          </a:xfrm>
          <a:prstGeom prst="rect">
            <a:avLst/>
          </a:prstGeom>
        </p:spPr>
      </p:pic>
    </p:spTree>
    <p:extLst>
      <p:ext uri="{BB962C8B-B14F-4D97-AF65-F5344CB8AC3E}">
        <p14:creationId xmlns:p14="http://schemas.microsoft.com/office/powerpoint/2010/main" val="85714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IN" sz="3600" b="1" i="0" u="none" strike="noStrike" baseline="0" dirty="0" smtClean="0">
                <a:solidFill>
                  <a:schemeClr val="tx1"/>
                </a:solidFill>
                <a:latin typeface="Times New Roman"/>
              </a:rPr>
              <a:t>Objectives:</a:t>
            </a:r>
          </a:p>
        </p:txBody>
      </p:sp>
      <p:sp>
        <p:nvSpPr>
          <p:cNvPr id="3" name="Text Placeholder 2"/>
          <p:cNvSpPr>
            <a:spLocks noGrp="1"/>
          </p:cNvSpPr>
          <p:nvPr>
            <p:ph type="body" idx="1"/>
          </p:nvPr>
        </p:nvSpPr>
        <p:spPr>
          <a:xfrm>
            <a:off x="1547664" y="1556792"/>
            <a:ext cx="6840760" cy="4800600"/>
          </a:xfrm>
        </p:spPr>
        <p:txBody>
          <a:bodyPr>
            <a:normAutofit/>
          </a:bodyPr>
          <a:lstStyle/>
          <a:p>
            <a:pPr marR="0" lvl="0" rtl="0">
              <a:buFont typeface="Wingdings" pitchFamily="2" charset="2"/>
              <a:buChar char="Ø"/>
            </a:pPr>
            <a:r>
              <a:rPr lang="en-US" sz="1600" i="0" u="none" strike="noStrike" baseline="0" dirty="0" smtClean="0">
                <a:latin typeface="Times New Roman"/>
              </a:rPr>
              <a:t>Investigate state-of-the-art image processing techniques and machine learning algorithms for lane detection in autonomous vehicles.</a:t>
            </a:r>
          </a:p>
          <a:p>
            <a:pPr marR="0" lvl="0" rtl="0">
              <a:buFont typeface="Wingdings" pitchFamily="2" charset="2"/>
              <a:buChar char="Ø"/>
            </a:pPr>
            <a:r>
              <a:rPr lang="en-US" sz="1600" i="0" u="none" strike="noStrike" baseline="0" dirty="0" smtClean="0">
                <a:latin typeface="Times New Roman"/>
              </a:rPr>
              <a:t>Analyze the impact of variability in lighting conditions on the performance of lane detection algorithms and develop adaptive solutions to mitigate its effects.</a:t>
            </a:r>
          </a:p>
          <a:p>
            <a:pPr marR="0" lvl="0" rtl="0">
              <a:buFont typeface="Wingdings" pitchFamily="2" charset="2"/>
              <a:buChar char="Ø"/>
            </a:pPr>
            <a:r>
              <a:rPr lang="en-US" sz="1600" i="0" u="none" strike="noStrike" baseline="0" dirty="0" smtClean="0">
                <a:latin typeface="Times New Roman"/>
              </a:rPr>
              <a:t>Evaluate the effectiveness of different approaches for handling road marking variations and occlusions in lane detection.</a:t>
            </a:r>
          </a:p>
          <a:p>
            <a:pPr marR="0" lvl="0" rtl="0">
              <a:buFont typeface="Wingdings" pitchFamily="2" charset="2"/>
              <a:buChar char="Ø"/>
            </a:pPr>
            <a:r>
              <a:rPr lang="en-US" sz="1600" i="0" u="none" strike="noStrike" baseline="0" dirty="0" smtClean="0">
                <a:latin typeface="Times New Roman"/>
              </a:rPr>
              <a:t>Develop novel algorithms or enhancements to existing methods to improve the accuracy and robustness of lane detection in challenging scenarios.</a:t>
            </a:r>
          </a:p>
          <a:p>
            <a:pPr marR="0" lvl="0" rtl="0">
              <a:buFont typeface="Wingdings" pitchFamily="2" charset="2"/>
              <a:buChar char="Ø"/>
            </a:pPr>
            <a:r>
              <a:rPr lang="en-US" sz="1600" i="0" u="none" strike="noStrike" baseline="0" dirty="0" smtClean="0">
                <a:latin typeface="Times New Roman"/>
              </a:rPr>
              <a:t>Implement and validate the proposed solutions through extensive testing and experimentation using real-world datasets and simulation environments.</a:t>
            </a:r>
          </a:p>
        </p:txBody>
      </p:sp>
    </p:spTree>
    <p:extLst>
      <p:ext uri="{BB962C8B-B14F-4D97-AF65-F5344CB8AC3E}">
        <p14:creationId xmlns:p14="http://schemas.microsoft.com/office/powerpoint/2010/main" val="133999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3600" b="1" i="0" u="none" strike="noStrike" baseline="0" dirty="0" smtClean="0">
                <a:solidFill>
                  <a:schemeClr val="tx1"/>
                </a:solidFill>
                <a:latin typeface="Times New Roman"/>
              </a:rPr>
              <a:t>Proposed System:</a:t>
            </a:r>
          </a:p>
        </p:txBody>
      </p:sp>
      <p:sp>
        <p:nvSpPr>
          <p:cNvPr id="3" name="Text Placeholder 2"/>
          <p:cNvSpPr>
            <a:spLocks noGrp="1"/>
          </p:cNvSpPr>
          <p:nvPr>
            <p:ph type="body" idx="1"/>
          </p:nvPr>
        </p:nvSpPr>
        <p:spPr>
          <a:xfrm>
            <a:off x="1835696" y="1628800"/>
            <a:ext cx="6448760" cy="4800600"/>
          </a:xfrm>
        </p:spPr>
        <p:txBody>
          <a:bodyPr>
            <a:normAutofit/>
          </a:bodyPr>
          <a:lstStyle/>
          <a:p>
            <a:pPr>
              <a:buFont typeface="Wingdings" pitchFamily="2" charset="2"/>
              <a:buChar char="Ø"/>
            </a:pPr>
            <a:r>
              <a:rPr lang="en-IN" sz="1600" b="1" u="sng" dirty="0">
                <a:latin typeface="Times New Roman"/>
              </a:rPr>
              <a:t>Overview</a:t>
            </a:r>
            <a:r>
              <a:rPr lang="en-IN" sz="1600" b="1" u="sng" dirty="0" smtClean="0">
                <a:latin typeface="Times New Roman"/>
              </a:rPr>
              <a:t>:</a:t>
            </a:r>
          </a:p>
          <a:p>
            <a:pPr>
              <a:buFont typeface="Wingdings" pitchFamily="2" charset="2"/>
              <a:buChar char="Ø"/>
            </a:pPr>
            <a:r>
              <a:rPr lang="en-US" sz="1600" dirty="0">
                <a:latin typeface="Times New Roman"/>
              </a:rPr>
              <a:t>The proposed system aims to enhance the accuracy, efficiency, and robustness of lane detection in autonomous vehicle control systems. By addressing challenges such as variability in lighting conditions, road marking variations, and occlusions, the system will improve the reliability of lane detection algorithms, thereby enhancing the overall navigation capabilities of autonomous vehicles</a:t>
            </a:r>
            <a:endParaRPr lang="en-IN" sz="1600" dirty="0"/>
          </a:p>
        </p:txBody>
      </p:sp>
    </p:spTree>
    <p:extLst>
      <p:ext uri="{BB962C8B-B14F-4D97-AF65-F5344CB8AC3E}">
        <p14:creationId xmlns:p14="http://schemas.microsoft.com/office/powerpoint/2010/main" val="214931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ACC With MPC:2</a:t>
            </a:r>
            <a:r>
              <a:rPr lang="en-US" sz="3600" b="1" baseline="30000" dirty="0">
                <a:solidFill>
                  <a:schemeClr val="tx1"/>
                </a:solidFill>
                <a:latin typeface="Times New Roman" pitchFamily="18" charset="0"/>
                <a:cs typeface="Times New Roman" pitchFamily="18" charset="0"/>
              </a:rPr>
              <a:t>*</a:t>
            </a:r>
            <a:r>
              <a:rPr lang="en-US" sz="3600" b="1" dirty="0" smtClean="0">
                <a:solidFill>
                  <a:schemeClr val="tx1"/>
                </a:solidFill>
                <a:latin typeface="Times New Roman" pitchFamily="18" charset="0"/>
                <a:cs typeface="Times New Roman" pitchFamily="18" charset="0"/>
              </a:rPr>
              <a:t> Case</a:t>
            </a:r>
            <a:endParaRPr lang="en-IN" sz="3600" b="1"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7704856" cy="4464495"/>
          </a:xfrm>
          <a:prstGeom prst="rect">
            <a:avLst/>
          </a:prstGeom>
        </p:spPr>
      </p:pic>
    </p:spTree>
    <p:extLst>
      <p:ext uri="{BB962C8B-B14F-4D97-AF65-F5344CB8AC3E}">
        <p14:creationId xmlns:p14="http://schemas.microsoft.com/office/powerpoint/2010/main" val="117800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chemeClr val="tx1"/>
                </a:solidFill>
                <a:latin typeface="Times New Roman" pitchFamily="18" charset="0"/>
                <a:cs typeface="Times New Roman" pitchFamily="18" charset="0"/>
              </a:rPr>
              <a:t>Implicit-Based for Interaction </a:t>
            </a:r>
            <a:r>
              <a:rPr lang="en-IN" sz="3600" b="1" dirty="0" smtClean="0">
                <a:solidFill>
                  <a:schemeClr val="tx1"/>
                </a:solidFill>
                <a:latin typeface="Times New Roman" pitchFamily="18" charset="0"/>
                <a:cs typeface="Times New Roman" pitchFamily="18" charset="0"/>
              </a:rPr>
              <a:t>Consideration:</a:t>
            </a:r>
            <a:endParaRPr lang="en-IN" sz="3600" b="1"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484784"/>
            <a:ext cx="7792537" cy="5184576"/>
          </a:xfrm>
          <a:prstGeom prst="rect">
            <a:avLst/>
          </a:prstGeom>
        </p:spPr>
      </p:pic>
    </p:spTree>
    <p:extLst>
      <p:ext uri="{BB962C8B-B14F-4D97-AF65-F5344CB8AC3E}">
        <p14:creationId xmlns:p14="http://schemas.microsoft.com/office/powerpoint/2010/main" val="271336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IN" sz="3600" b="1" i="0" u="none" strike="noStrike" baseline="0" dirty="0" smtClean="0">
                <a:solidFill>
                  <a:schemeClr val="tx1"/>
                </a:solidFill>
                <a:latin typeface="Times New Roman"/>
              </a:rPr>
              <a:t>Components</a:t>
            </a:r>
            <a:r>
              <a:rPr lang="en-IN" b="1" i="0" u="none" strike="noStrike" baseline="0" dirty="0" smtClean="0">
                <a:solidFill>
                  <a:schemeClr val="tx1"/>
                </a:solidFill>
                <a:latin typeface="Times New Roman"/>
              </a:rPr>
              <a:t>:</a:t>
            </a:r>
          </a:p>
        </p:txBody>
      </p:sp>
      <p:sp>
        <p:nvSpPr>
          <p:cNvPr id="3" name="Text Placeholder 2"/>
          <p:cNvSpPr>
            <a:spLocks noGrp="1"/>
          </p:cNvSpPr>
          <p:nvPr>
            <p:ph type="body" idx="1"/>
          </p:nvPr>
        </p:nvSpPr>
        <p:spPr/>
        <p:txBody>
          <a:bodyPr>
            <a:normAutofit/>
          </a:bodyPr>
          <a:lstStyle/>
          <a:p>
            <a:pPr marL="82296" indent="0">
              <a:buNone/>
            </a:pPr>
            <a:r>
              <a:rPr lang="en-IN" sz="1800" b="1" u="sng" dirty="0">
                <a:latin typeface="Times New Roman"/>
              </a:rPr>
              <a:t>Multi-Sensor Suite</a:t>
            </a:r>
            <a:r>
              <a:rPr lang="en-IN" sz="1800" b="1" u="sng" dirty="0" smtClean="0">
                <a:latin typeface="Times New Roman"/>
              </a:rPr>
              <a:t>:</a:t>
            </a:r>
          </a:p>
          <a:p>
            <a:pPr lvl="0">
              <a:buFont typeface="Wingdings" pitchFamily="2" charset="2"/>
              <a:buChar char="Ø"/>
            </a:pPr>
            <a:r>
              <a:rPr lang="en-US" sz="1600" dirty="0">
                <a:latin typeface="Times New Roman"/>
              </a:rPr>
              <a:t>Utilize a combination of cameras, </a:t>
            </a:r>
            <a:r>
              <a:rPr lang="en-US" sz="1600" dirty="0" err="1">
                <a:latin typeface="Times New Roman"/>
              </a:rPr>
              <a:t>LiDAR</a:t>
            </a:r>
            <a:r>
              <a:rPr lang="en-US" sz="1600" dirty="0">
                <a:latin typeface="Times New Roman"/>
              </a:rPr>
              <a:t>, and radar sensors to capture comprehensive environmental data.</a:t>
            </a:r>
          </a:p>
          <a:p>
            <a:pPr lvl="0">
              <a:buFont typeface="Wingdings" pitchFamily="2" charset="2"/>
              <a:buChar char="Ø"/>
            </a:pPr>
            <a:r>
              <a:rPr lang="en-US" sz="1600" dirty="0">
                <a:latin typeface="Times New Roman"/>
              </a:rPr>
              <a:t>Integration of sensor data to provide a holistic perception of the vehicle's surroundings.</a:t>
            </a:r>
          </a:p>
          <a:p>
            <a:pPr marL="82296" indent="0">
              <a:buNone/>
            </a:pPr>
            <a:r>
              <a:rPr lang="en-IN" sz="1800" b="1" u="sng" dirty="0" smtClean="0">
                <a:latin typeface="Times New Roman"/>
              </a:rPr>
              <a:t>Adaptive </a:t>
            </a:r>
            <a:r>
              <a:rPr lang="en-IN" sz="1800" b="1" u="sng" dirty="0">
                <a:latin typeface="Times New Roman"/>
              </a:rPr>
              <a:t>Image Processing Techniques</a:t>
            </a:r>
            <a:r>
              <a:rPr lang="en-IN" sz="1800" b="1" u="sng" dirty="0" smtClean="0">
                <a:latin typeface="Times New Roman"/>
              </a:rPr>
              <a:t>:</a:t>
            </a:r>
          </a:p>
          <a:p>
            <a:pPr lvl="0">
              <a:buFont typeface="Wingdings" pitchFamily="2" charset="2"/>
              <a:buChar char="Ø"/>
            </a:pPr>
            <a:r>
              <a:rPr lang="en-US" sz="1600" dirty="0">
                <a:latin typeface="Times New Roman"/>
              </a:rPr>
              <a:t>Develop adaptive image processing algorithms capable of dynamically adjusting parameters based on varying lighting conditions.</a:t>
            </a:r>
          </a:p>
          <a:p>
            <a:pPr lvl="0">
              <a:buFont typeface="Wingdings" pitchFamily="2" charset="2"/>
              <a:buChar char="Ø"/>
            </a:pPr>
            <a:r>
              <a:rPr lang="en-US" sz="1600" dirty="0">
                <a:latin typeface="Times New Roman"/>
              </a:rPr>
              <a:t>Incorporate techniques such as histogram equalization, adaptive </a:t>
            </a:r>
            <a:r>
              <a:rPr lang="en-US" sz="1600" dirty="0" err="1">
                <a:latin typeface="Times New Roman"/>
              </a:rPr>
              <a:t>thresholding</a:t>
            </a:r>
            <a:r>
              <a:rPr lang="en-US" sz="1600" dirty="0">
                <a:latin typeface="Times New Roman"/>
              </a:rPr>
              <a:t>, and gamma correction to enhance image clarity and contrast.</a:t>
            </a:r>
          </a:p>
          <a:p>
            <a:pPr marL="82296" indent="0">
              <a:buNone/>
            </a:pPr>
            <a:r>
              <a:rPr lang="en-IN" sz="1800" b="1" u="sng" dirty="0" smtClean="0">
                <a:latin typeface="Times New Roman"/>
              </a:rPr>
              <a:t>Advanced </a:t>
            </a:r>
            <a:r>
              <a:rPr lang="en-IN" sz="1800" b="1" u="sng" dirty="0">
                <a:latin typeface="Times New Roman"/>
              </a:rPr>
              <a:t>Machine Learning Models</a:t>
            </a:r>
            <a:r>
              <a:rPr lang="en-IN" sz="1800" b="1" u="sng" dirty="0" smtClean="0">
                <a:latin typeface="Times New Roman"/>
              </a:rPr>
              <a:t>:</a:t>
            </a:r>
          </a:p>
          <a:p>
            <a:pPr>
              <a:buFont typeface="Wingdings" pitchFamily="2" charset="2"/>
              <a:buChar char="Ø"/>
            </a:pPr>
            <a:r>
              <a:rPr lang="en-US" sz="1600" dirty="0">
                <a:latin typeface="Times New Roman"/>
              </a:rPr>
              <a:t>Implement deep learning models, such as Convolutional Neural Networks (CNNs), for feature extraction and lane detection.</a:t>
            </a:r>
          </a:p>
          <a:p>
            <a:pPr>
              <a:buFont typeface="Wingdings" pitchFamily="2" charset="2"/>
              <a:buChar char="Ø"/>
            </a:pPr>
            <a:r>
              <a:rPr lang="en-US" sz="1600" dirty="0">
                <a:latin typeface="Times New Roman"/>
              </a:rPr>
              <a:t>Train the models on diverse datasets to improve generalization and robustness in different scenarios.</a:t>
            </a:r>
          </a:p>
          <a:p>
            <a:pPr>
              <a:buFont typeface="Wingdings" pitchFamily="2" charset="2"/>
              <a:buChar char="Ø"/>
            </a:pPr>
            <a:endParaRPr lang="en-IN" sz="1900" dirty="0"/>
          </a:p>
        </p:txBody>
      </p:sp>
    </p:spTree>
    <p:extLst>
      <p:ext uri="{BB962C8B-B14F-4D97-AF65-F5344CB8AC3E}">
        <p14:creationId xmlns:p14="http://schemas.microsoft.com/office/powerpoint/2010/main" val="2917125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TotalTime>
  <Words>1267</Words>
  <Application>Microsoft Office PowerPoint</Application>
  <PresentationFormat>On-screen Show (4:3)</PresentationFormat>
  <Paragraphs>84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Abstract:</vt:lpstr>
      <vt:lpstr>Problem Statement:</vt:lpstr>
      <vt:lpstr>Aim:</vt:lpstr>
      <vt:lpstr>Objectives:</vt:lpstr>
      <vt:lpstr>Proposed System:</vt:lpstr>
      <vt:lpstr>ACC With MPC:2* Case</vt:lpstr>
      <vt:lpstr>Implicit-Based for Interaction Consideration:</vt:lpstr>
      <vt:lpstr>Components:</vt:lpstr>
      <vt:lpstr>Benefits:</vt:lpstr>
      <vt:lpstr>Test with Automated Driving Toolbox:</vt:lpstr>
      <vt:lpstr>Requirement Analysis:</vt:lpstr>
      <vt:lpstr>Deployment Planning: </vt:lpstr>
      <vt:lpstr>Open loop analysis:  zero input and zero initial condition</vt:lpstr>
      <vt:lpstr>Future Scope :</vt:lpstr>
      <vt:lpstr>conclusion:</vt:lpstr>
      <vt:lpstr>Reference:</vt:lpstr>
      <vt:lpstr>GIT Hub link of Project Code:    https://github.com/Narasimmanchinnu/au731721114005.git </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dhanush m</dc:creator>
  <cp:lastModifiedBy>dhanush m</cp:lastModifiedBy>
  <cp:revision>33</cp:revision>
  <dcterms:created xsi:type="dcterms:W3CDTF">2024-04-05T13:06:17Z</dcterms:created>
  <dcterms:modified xsi:type="dcterms:W3CDTF">2024-04-10T10:19:55Z</dcterms:modified>
</cp:coreProperties>
</file>