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66" r:id="rId6"/>
    <p:sldId id="267" r:id="rId7"/>
    <p:sldId id="287" r:id="rId8"/>
    <p:sldId id="259" r:id="rId9"/>
    <p:sldId id="260" r:id="rId10"/>
    <p:sldId id="268" r:id="rId11"/>
    <p:sldId id="273" r:id="rId12"/>
    <p:sldId id="274" r:id="rId13"/>
    <p:sldId id="275" r:id="rId14"/>
    <p:sldId id="276" r:id="rId15"/>
    <p:sldId id="272" r:id="rId16"/>
    <p:sldId id="270" r:id="rId17"/>
    <p:sldId id="271" r:id="rId18"/>
    <p:sldId id="285" r:id="rId19"/>
    <p:sldId id="286" r:id="rId20"/>
    <p:sldId id="280" r:id="rId21"/>
    <p:sldId id="278" r:id="rId22"/>
    <p:sldId id="279" r:id="rId23"/>
    <p:sldId id="281" r:id="rId24"/>
    <p:sldId id="282" r:id="rId25"/>
    <p:sldId id="284" r:id="rId26"/>
    <p:sldId id="283"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73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A2FDF50-7523-4701-AC65-D3C1A400DA36}" type="datetimeFigureOut">
              <a:rPr lang="en-US" smtClean="0"/>
              <a:pPr/>
              <a:t>2/6/2024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D25E636-1968-4664-88F4-BEAB4D84F1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2FDF50-7523-4701-AC65-D3C1A400DA3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5E636-1968-4664-88F4-BEAB4D84F1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2FDF50-7523-4701-AC65-D3C1A400DA3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5E636-1968-4664-88F4-BEAB4D84F1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2FDF50-7523-4701-AC65-D3C1A400DA3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5E636-1968-4664-88F4-BEAB4D84F16A}"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A2FDF50-7523-4701-AC65-D3C1A400DA3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5E636-1968-4664-88F4-BEAB4D84F16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A2FDF50-7523-4701-AC65-D3C1A400DA36}"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5E636-1968-4664-88F4-BEAB4D84F16A}"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A2FDF50-7523-4701-AC65-D3C1A400DA36}"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5E636-1968-4664-88F4-BEAB4D84F1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2FDF50-7523-4701-AC65-D3C1A400DA36}"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5E636-1968-4664-88F4-BEAB4D84F16A}"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FDF50-7523-4701-AC65-D3C1A400DA36}" type="datetimeFigureOut">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5E636-1968-4664-88F4-BEAB4D84F1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A2FDF50-7523-4701-AC65-D3C1A400DA36}"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5E636-1968-4664-88F4-BEAB4D84F1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A2FDF50-7523-4701-AC65-D3C1A400DA36}" type="datetimeFigureOut">
              <a:rPr lang="en-US" smtClean="0"/>
              <a:pPr/>
              <a:t>2/6/2024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D25E636-1968-4664-88F4-BEAB4D84F16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2FDF50-7523-4701-AC65-D3C1A400DA36}" type="datetimeFigureOut">
              <a:rPr lang="en-US" smtClean="0"/>
              <a:pPr/>
              <a:t>2/6/2024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D25E636-1968-4664-88F4-BEAB4D84F1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voices.washingtonpost.com/securityfix/2006/01/account_hi" TargetMode="External"/><Relationship Id="rId2" Type="http://schemas.openxmlformats.org/officeDocument/2006/relationships/hyperlink" Target="https://www.owasp.org/images/7/72/OWASP_Top_10-" TargetMode="External"/><Relationship Id="rId1" Type="http://schemas.openxmlformats.org/officeDocument/2006/relationships/slideLayout" Target="../slideLayouts/slideLayout2.xml"/><Relationship Id="rId5" Type="http://schemas.openxmlformats.org/officeDocument/2006/relationships/hyperlink" Target="https://ret2libc.wordpress.com/2016/01/11/a-tale-of-ebay-xssand-" TargetMode="External"/><Relationship Id="rId4" Type="http://schemas.openxmlformats.org/officeDocument/2006/relationships/hyperlink" Target="https://shuimugan.com/bug/view?bug_no=2410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63162"/>
          </a:xfrm>
        </p:spPr>
        <p:txBody>
          <a:bodyPr>
            <a:normAutofit/>
          </a:bodyPr>
          <a:lstStyle/>
          <a:p>
            <a:r>
              <a:rPr lang="en-US" dirty="0">
                <a:latin typeface="Times New Roman" pitchFamily="18" charset="0"/>
                <a:cs typeface="Times New Roman" pitchFamily="18" charset="0"/>
              </a:rPr>
              <a:t>XSS vulnerabilities detection methods using machine learning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To identify the vulnerabilities of the website for the purpose of improving the security features and creating a blockchain based website. Website is made for the registration of the passport which contains the personal details of the individual. Attack is performed on the</a:t>
            </a:r>
          </a:p>
        </p:txBody>
      </p:sp>
      <p:sp>
        <p:nvSpPr>
          <p:cNvPr id="3" name="Title 2"/>
          <p:cNvSpPr>
            <a:spLocks noGrp="1"/>
          </p:cNvSpPr>
          <p:nvPr>
            <p:ph type="title"/>
          </p:nvPr>
        </p:nvSpPr>
        <p:spPr/>
        <p:txBody>
          <a:bodyPr>
            <a:normAutofit/>
          </a:bodyPr>
          <a:lstStyle/>
          <a:p>
            <a:r>
              <a:rPr lang="en-US" sz="1800" dirty="0">
                <a:latin typeface="Times New Roman" pitchFamily="18" charset="0"/>
                <a:cs typeface="Times New Roman" pitchFamily="18" charset="0"/>
              </a:rPr>
              <a:t>PROBLEM STATEMENT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Content Placeholder 2"/>
          <p:cNvSpPr>
            <a:spLocks noGrp="1"/>
          </p:cNvSpPr>
          <p:nvPr>
            <p:ph idx="1"/>
          </p:nvPr>
        </p:nvSpPr>
        <p:spPr/>
        <p:txBody>
          <a:bodyPr/>
          <a:lstStyle/>
          <a:p>
            <a:r>
              <a:rPr lang="en-US" dirty="0"/>
              <a:t>Data set description</a:t>
            </a:r>
          </a:p>
          <a:p>
            <a:r>
              <a:rPr lang="en-US" dirty="0"/>
              <a:t>Preprocessing</a:t>
            </a:r>
          </a:p>
          <a:p>
            <a:r>
              <a:rPr lang="en-US" dirty="0"/>
              <a:t>Algorithm Implementation</a:t>
            </a:r>
          </a:p>
          <a:p>
            <a:r>
              <a:rPr lang="en-US" dirty="0"/>
              <a:t>Prediction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 In this phase, the application is analyzed to extract its  features analyzes the executable code and does not perform any kind of analysis on other elements, such as the application Manifest</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Test Preprocessing</a:t>
            </a:r>
          </a:p>
        </p:txBody>
      </p:sp>
      <p:sp>
        <p:nvSpPr>
          <p:cNvPr id="3" name="Content Placeholder 2"/>
          <p:cNvSpPr>
            <a:spLocks noGrp="1"/>
          </p:cNvSpPr>
          <p:nvPr>
            <p:ph sz="quarter" idx="1"/>
          </p:nvPr>
        </p:nvSpPr>
        <p:spPr/>
        <p:txBody>
          <a:bodyPr/>
          <a:lstStyle/>
          <a:p>
            <a:r>
              <a:rPr lang="en-US" sz="1800" dirty="0">
                <a:latin typeface="Times New Roman" pitchFamily="18" charset="0"/>
                <a:cs typeface="Times New Roman" pitchFamily="18" charset="0"/>
              </a:rPr>
              <a:t>For choosing a model we split our dataset into train and test</a:t>
            </a:r>
          </a:p>
          <a:p>
            <a:r>
              <a:rPr lang="en-US" sz="1800" dirty="0">
                <a:latin typeface="Times New Roman" pitchFamily="18" charset="0"/>
                <a:cs typeface="Times New Roman" pitchFamily="18" charset="0"/>
              </a:rPr>
              <a:t>Here data’s are split into 3:1 ratio that means </a:t>
            </a:r>
          </a:p>
          <a:p>
            <a:r>
              <a:rPr lang="en-US" sz="1800" dirty="0">
                <a:latin typeface="Times New Roman" pitchFamily="18" charset="0"/>
                <a:cs typeface="Times New Roman" pitchFamily="18" charset="0"/>
              </a:rPr>
              <a:t>Training data having 70 percent and testing data having 30 percent </a:t>
            </a:r>
          </a:p>
          <a:p>
            <a:r>
              <a:rPr lang="en-US" sz="1800" dirty="0">
                <a:latin typeface="Times New Roman" pitchFamily="18" charset="0"/>
                <a:cs typeface="Times New Roman" pitchFamily="18" charset="0"/>
              </a:rPr>
              <a:t>In this split process preforming based on </a:t>
            </a:r>
            <a:r>
              <a:rPr lang="en-US" sz="1800" dirty="0" err="1">
                <a:latin typeface="Times New Roman" pitchFamily="18" charset="0"/>
                <a:cs typeface="Times New Roman" pitchFamily="18" charset="0"/>
              </a:rPr>
              <a:t>train_test_split</a:t>
            </a:r>
            <a:r>
              <a:rPr lang="en-US" sz="1800" dirty="0">
                <a:latin typeface="Times New Roman" pitchFamily="18" charset="0"/>
                <a:cs typeface="Times New Roman" pitchFamily="18" charset="0"/>
              </a:rPr>
              <a:t> model</a:t>
            </a:r>
          </a:p>
          <a:p>
            <a:r>
              <a:rPr lang="en-US" sz="1800" dirty="0">
                <a:latin typeface="Times New Roman" pitchFamily="18" charset="0"/>
                <a:cs typeface="Times New Roman" pitchFamily="18" charset="0"/>
              </a:rPr>
              <a:t>After splitting we get </a:t>
            </a:r>
            <a:r>
              <a:rPr lang="en-US" sz="1800" dirty="0" err="1">
                <a:latin typeface="Times New Roman" pitchFamily="18" charset="0"/>
                <a:cs typeface="Times New Roman" pitchFamily="18" charset="0"/>
              </a:rPr>
              <a:t>xtrain</a:t>
            </a:r>
            <a:r>
              <a:rPr lang="en-US" sz="1800" dirty="0">
                <a:latin typeface="Times New Roman" pitchFamily="18" charset="0"/>
                <a:cs typeface="Times New Roman" pitchFamily="18" charset="0"/>
              </a:rPr>
              <a:t> xtest and </a:t>
            </a:r>
            <a:r>
              <a:rPr lang="en-US" sz="1800" dirty="0" err="1">
                <a:latin typeface="Times New Roman" pitchFamily="18" charset="0"/>
                <a:cs typeface="Times New Roman" pitchFamily="18" charset="0"/>
              </a:rPr>
              <a:t>ytrain</a:t>
            </a:r>
            <a:r>
              <a:rPr lang="en-US" sz="1800" dirty="0">
                <a:latin typeface="Times New Roman" pitchFamily="18" charset="0"/>
                <a:cs typeface="Times New Roman" pitchFamily="18" charset="0"/>
              </a:rPr>
              <a:t> ytest </a:t>
            </a:r>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a:bodyPr>
          <a:lstStyle/>
          <a:p>
            <a:r>
              <a:rPr lang="en-US" dirty="0"/>
              <a:t>Algorithm Implementation</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sz="1800" dirty="0">
                <a:latin typeface="Times New Roman" pitchFamily="18" charset="0"/>
                <a:cs typeface="Times New Roman" pitchFamily="18" charset="0"/>
              </a:rPr>
              <a:t>Implementing a machine learning algorithm will give you a deep and practical appreciation for how the algorithm works. This knowledge can also help you to internalize the mathematical description of the algorithm by thinking of the vectors and matrices as arrays and the computational intuitions for the transformations on those structures.</a:t>
            </a:r>
          </a:p>
          <a:p>
            <a:pPr fontAlgn="base"/>
            <a:r>
              <a:rPr lang="en-US" sz="1800" dirty="0">
                <a:latin typeface="Times New Roman" pitchFamily="18" charset="0"/>
                <a:cs typeface="Times New Roman" pitchFamily="18" charset="0"/>
              </a:rPr>
              <a:t>There are numerous micro-decisions required when implementing a machine learning algorithm and these decisions are often missing from the formal algorithm descriptions. Learning and parameter zing these decisions can quickly catapult you to intermediate and advanced level of understanding of a given method, as relatively few people make the time to implement some of the more complex algorithms as a learning exercise.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Block diagram</a:t>
            </a:r>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609600" y="41910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a:t>
            </a:r>
          </a:p>
        </p:txBody>
      </p:sp>
      <p:sp>
        <p:nvSpPr>
          <p:cNvPr id="5" name="Rounded Rectangle 4"/>
          <p:cNvSpPr/>
          <p:nvPr/>
        </p:nvSpPr>
        <p:spPr>
          <a:xfrm>
            <a:off x="2819400" y="24384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data</a:t>
            </a:r>
          </a:p>
        </p:txBody>
      </p:sp>
      <p:sp>
        <p:nvSpPr>
          <p:cNvPr id="6" name="Rounded Rectangle 5"/>
          <p:cNvSpPr/>
          <p:nvPr/>
        </p:nvSpPr>
        <p:spPr>
          <a:xfrm>
            <a:off x="685800" y="24384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data</a:t>
            </a:r>
          </a:p>
        </p:txBody>
      </p:sp>
      <p:sp>
        <p:nvSpPr>
          <p:cNvPr id="7" name="Rounded Rectangle 6"/>
          <p:cNvSpPr/>
          <p:nvPr/>
        </p:nvSpPr>
        <p:spPr>
          <a:xfrm>
            <a:off x="2819400" y="42672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9" name="Rounded Rectangle 8"/>
          <p:cNvSpPr/>
          <p:nvPr/>
        </p:nvSpPr>
        <p:spPr>
          <a:xfrm>
            <a:off x="4876800" y="24384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11" name="Rounded Rectangle 10"/>
          <p:cNvSpPr/>
          <p:nvPr/>
        </p:nvSpPr>
        <p:spPr>
          <a:xfrm>
            <a:off x="4953000" y="41910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12" name="Rounded Rectangle 11"/>
          <p:cNvSpPr/>
          <p:nvPr/>
        </p:nvSpPr>
        <p:spPr>
          <a:xfrm>
            <a:off x="7086600" y="41910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13" name="Right Arrow 12"/>
          <p:cNvSpPr/>
          <p:nvPr/>
        </p:nvSpPr>
        <p:spPr>
          <a:xfrm>
            <a:off x="2133600" y="2743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267200" y="4572000"/>
            <a:ext cx="609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324600" y="45720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2057400" y="44958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267200" y="2743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5638800" y="3276600"/>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rmAutofit/>
          </a:bodyPr>
          <a:lstStyle/>
          <a:p>
            <a:r>
              <a:rPr lang="en-US" sz="3200" dirty="0">
                <a:latin typeface="Times New Roman" pitchFamily="18" charset="0"/>
                <a:cs typeface="Times New Roman" pitchFamily="18" charset="0"/>
              </a:rPr>
              <a:t>Machine learning system architecture</a:t>
            </a:r>
          </a:p>
        </p:txBody>
      </p:sp>
      <p:pic>
        <p:nvPicPr>
          <p:cNvPr id="4" name="Content Placeholder 3" descr="Machine Learning: Are Machines Better for Businesses?"/>
          <p:cNvPicPr>
            <a:picLocks noGrp="1"/>
          </p:cNvPicPr>
          <p:nvPr>
            <p:ph idx="1"/>
          </p:nvPr>
        </p:nvPicPr>
        <p:blipFill>
          <a:blip r:embed="rId2"/>
          <a:srcRect/>
          <a:stretch>
            <a:fillRect/>
          </a:stretch>
        </p:blipFill>
        <p:spPr bwMode="auto">
          <a:xfrm>
            <a:off x="457200" y="2209800"/>
            <a:ext cx="7696200" cy="3581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Naive Bayes Classifier Algorithm</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Naïve Bayes algorithm is a supervised learning algorithm, which is based on </a:t>
            </a:r>
            <a:r>
              <a:rPr lang="en-US" b="1" dirty="0">
                <a:latin typeface="Times New Roman" pitchFamily="18" charset="0"/>
                <a:cs typeface="Times New Roman" pitchFamily="18" charset="0"/>
              </a:rPr>
              <a:t>Bayes theorem</a:t>
            </a:r>
            <a:r>
              <a:rPr lang="en-US" dirty="0">
                <a:latin typeface="Times New Roman" pitchFamily="18" charset="0"/>
                <a:cs typeface="Times New Roman" pitchFamily="18" charset="0"/>
              </a:rPr>
              <a:t> and used for solving classification problems.</a:t>
            </a:r>
          </a:p>
          <a:p>
            <a:r>
              <a:rPr lang="en-US" dirty="0">
                <a:latin typeface="Times New Roman" pitchFamily="18" charset="0"/>
                <a:cs typeface="Times New Roman" pitchFamily="18" charset="0"/>
              </a:rPr>
              <a:t>It is mainly used in text classification that includes a high-dimensional training dataset.</a:t>
            </a:r>
          </a:p>
          <a:p>
            <a:r>
              <a:rPr lang="en-US" dirty="0">
                <a:latin typeface="Times New Roman" pitchFamily="18" charset="0"/>
                <a:cs typeface="Times New Roman" pitchFamily="18" charset="0"/>
              </a:rPr>
              <a:t>Naïve Bayes Classifier is one of the simple and most effective Classification algorithms which helps in building the fast machine learning models that can make quick predictions.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1800" dirty="0">
                <a:latin typeface="Times New Roman" pitchFamily="18" charset="0"/>
                <a:cs typeface="Times New Roman" pitchFamily="18" charset="0"/>
              </a:rPr>
              <a:t>This requires a supervised learning technique that classifies every new document by assigning one or more class labels from a fixed or predefined class. It uses the bag of words approach, where the individual words in the document constitute its features, and the order of the words is ignored. This technique is different from the way we communicate with each other. It treats the language like it’s just a bag full of words and each message is a random handful of them</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Large documents have a lot of words that are generally characterized by very high dimensionality feature space with thousands of features.</a:t>
            </a:r>
          </a:p>
          <a:p>
            <a:pPr>
              <a:buNone/>
            </a:pPr>
            <a:r>
              <a:rPr lang="en-IN" sz="1800" b="1" dirty="0"/>
              <a:t>Advantages:</a:t>
            </a:r>
            <a:endParaRPr lang="en-IN" sz="1800" dirty="0"/>
          </a:p>
          <a:p>
            <a:r>
              <a:rPr lang="en-IN" sz="1800" dirty="0">
                <a:latin typeface="Times New Roman" pitchFamily="18" charset="0"/>
                <a:cs typeface="Times New Roman" pitchFamily="18" charset="0"/>
              </a:rPr>
              <a:t>Low computation cost.</a:t>
            </a:r>
          </a:p>
          <a:p>
            <a:r>
              <a:rPr lang="en-IN" sz="1800" dirty="0">
                <a:latin typeface="Times New Roman" pitchFamily="18" charset="0"/>
                <a:cs typeface="Times New Roman" pitchFamily="18" charset="0"/>
              </a:rPr>
              <a:t>It can effectively work with large datasets.</a:t>
            </a:r>
          </a:p>
          <a:p>
            <a:r>
              <a:rPr lang="en-IN" sz="1800" dirty="0">
                <a:latin typeface="Times New Roman" pitchFamily="18" charset="0"/>
                <a:cs typeface="Times New Roman" pitchFamily="18" charset="0"/>
              </a:rPr>
              <a:t>For small sample sizes, Naive </a:t>
            </a:r>
            <a:r>
              <a:rPr lang="en-IN" sz="1800" dirty="0" err="1">
                <a:latin typeface="Times New Roman" pitchFamily="18" charset="0"/>
                <a:cs typeface="Times New Roman" pitchFamily="18" charset="0"/>
              </a:rPr>
              <a:t>Bayes</a:t>
            </a:r>
            <a:r>
              <a:rPr lang="en-IN" sz="1800" dirty="0">
                <a:latin typeface="Times New Roman" pitchFamily="18" charset="0"/>
                <a:cs typeface="Times New Roman" pitchFamily="18" charset="0"/>
              </a:rPr>
              <a:t> can outperform the most powerful alternatives.</a:t>
            </a:r>
          </a:p>
          <a:p>
            <a:r>
              <a:rPr lang="en-IN" sz="1800" dirty="0">
                <a:latin typeface="Times New Roman" pitchFamily="18" charset="0"/>
                <a:cs typeface="Times New Roman" pitchFamily="18" charset="0"/>
              </a:rPr>
              <a:t>Easy to implement, fast and accurate method of prediction.</a:t>
            </a:r>
          </a:p>
          <a:p>
            <a:r>
              <a:rPr lang="en-IN" sz="1800" dirty="0">
                <a:latin typeface="Times New Roman" pitchFamily="18" charset="0"/>
                <a:cs typeface="Times New Roman" pitchFamily="18" charset="0"/>
              </a:rPr>
              <a:t>Can work with multiclass prediction problems.</a:t>
            </a:r>
          </a:p>
          <a:p>
            <a:r>
              <a:rPr lang="en-IN" sz="1800" dirty="0">
                <a:latin typeface="Times New Roman" pitchFamily="18" charset="0"/>
                <a:cs typeface="Times New Roman" pitchFamily="18" charset="0"/>
              </a:rPr>
              <a:t>It performs well in text classification problems</a:t>
            </a:r>
            <a:r>
              <a:rPr lang="en-IN" sz="1800" dirty="0"/>
              <a:t>.</a:t>
            </a:r>
          </a:p>
          <a:p>
            <a:endParaRPr lang="en-IN"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0" dirty="0"/>
              <a:t>Multinomial Naive </a:t>
            </a:r>
            <a:r>
              <a:rPr lang="en-IN" b="0" dirty="0" err="1"/>
              <a:t>Bayes</a:t>
            </a:r>
            <a:r>
              <a:rPr lang="en-IN" b="0" dirty="0"/>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a:latin typeface="Times New Roman" pitchFamily="18" charset="0"/>
                <a:cs typeface="Times New Roman" pitchFamily="18" charset="0"/>
              </a:rPr>
              <a:t>A Classification report is used to measure the quality of predictions from a classification algorithm. How many predictions are True and how many are False. More specifically, True Positives, False Positives, True negatives and False Negatives are used to predict the metrics of a classification</a:t>
            </a:r>
          </a:p>
          <a:p>
            <a:r>
              <a:rPr lang="en-IN" sz="2000" dirty="0">
                <a:latin typeface="Times New Roman" pitchFamily="18" charset="0"/>
                <a:cs typeface="Times New Roman" pitchFamily="18" charset="0"/>
              </a:rPr>
              <a:t>The main classification metrics precision, recall and f1-score on a per-class basis. The metrics are calculated by using true and false positives, true and false negatives. Positive and negative in this case are generic names for the predicted classes</a:t>
            </a:r>
          </a:p>
          <a:p>
            <a:pPr fontAlgn="base"/>
            <a:r>
              <a:rPr lang="en-IN" sz="2000" b="1" dirty="0">
                <a:latin typeface="Times New Roman" pitchFamily="18" charset="0"/>
                <a:cs typeface="Times New Roman" pitchFamily="18" charset="0"/>
              </a:rPr>
              <a:t>TN / True Negative: </a:t>
            </a:r>
            <a:r>
              <a:rPr lang="en-IN" sz="2000" dirty="0">
                <a:latin typeface="Times New Roman" pitchFamily="18" charset="0"/>
                <a:cs typeface="Times New Roman" pitchFamily="18" charset="0"/>
              </a:rPr>
              <a:t>when a case was negative and predicted negative</a:t>
            </a:r>
          </a:p>
          <a:p>
            <a:pPr fontAlgn="base"/>
            <a:r>
              <a:rPr lang="en-IN" sz="2000" b="1" dirty="0">
                <a:latin typeface="Times New Roman" pitchFamily="18" charset="0"/>
                <a:cs typeface="Times New Roman" pitchFamily="18" charset="0"/>
              </a:rPr>
              <a:t>TP / True Positive: </a:t>
            </a:r>
            <a:r>
              <a:rPr lang="en-IN" sz="2000" dirty="0">
                <a:latin typeface="Times New Roman" pitchFamily="18" charset="0"/>
                <a:cs typeface="Times New Roman" pitchFamily="18" charset="0"/>
              </a:rPr>
              <a:t>when a case was positive and predicted positive</a:t>
            </a:r>
          </a:p>
          <a:p>
            <a:pPr fontAlgn="base"/>
            <a:r>
              <a:rPr lang="en-IN" sz="2000" b="1" dirty="0">
                <a:latin typeface="Times New Roman" pitchFamily="18" charset="0"/>
                <a:cs typeface="Times New Roman" pitchFamily="18" charset="0"/>
              </a:rPr>
              <a:t>FN / False Negative: </a:t>
            </a:r>
            <a:r>
              <a:rPr lang="en-IN" sz="2000" dirty="0">
                <a:latin typeface="Times New Roman" pitchFamily="18" charset="0"/>
                <a:cs typeface="Times New Roman" pitchFamily="18" charset="0"/>
              </a:rPr>
              <a:t>when a case was positive but predicted negative</a:t>
            </a:r>
          </a:p>
          <a:p>
            <a:pPr fontAlgn="base"/>
            <a:r>
              <a:rPr lang="en-IN" sz="2000" b="1" dirty="0">
                <a:latin typeface="Times New Roman" pitchFamily="18" charset="0"/>
                <a:cs typeface="Times New Roman" pitchFamily="18" charset="0"/>
              </a:rPr>
              <a:t>FP / False Positive: </a:t>
            </a:r>
            <a:r>
              <a:rPr lang="en-IN" sz="2000" dirty="0">
                <a:latin typeface="Times New Roman" pitchFamily="18" charset="0"/>
                <a:cs typeface="Times New Roman" pitchFamily="18" charset="0"/>
              </a:rPr>
              <a:t>when a case was negative but predicted positive</a:t>
            </a:r>
          </a:p>
          <a:p>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a:t>Classification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Autofit/>
          </a:bodyPr>
          <a:lstStyle/>
          <a:p>
            <a:pPr algn="just">
              <a:buNone/>
            </a:pPr>
            <a:r>
              <a:rPr lang="en-US" sz="1800" dirty="0">
                <a:latin typeface="Times New Roman" pitchFamily="18" charset="0"/>
                <a:cs typeface="Times New Roman" pitchFamily="18" charset="0"/>
              </a:rPr>
              <a:t>     Cross-site scripting (XSS) is one of the most frequently occurring types of attacks on web applications, hence is of importance in information security. XSS is where the attacker injects malicious code, typically JavaScript, into the web application in order to be executed in the user’s browser. Identifying that a script is malicious is an important part of the defense of a web application. This paper investigates using naive Bayes, k-NN and Random Forests to detect and limit these attacks, whether known or unknown, by building classifiers for JavaScript code. It demonstrated that using an interesting feature set combining language syntax and behavioral features results in classifiers that give high accuracy and precision on large real world data sets without restricting attention only to obfuscation.</a:t>
            </a:r>
          </a:p>
        </p:txBody>
      </p:sp>
      <p:sp>
        <p:nvSpPr>
          <p:cNvPr id="3" name="Title 2"/>
          <p:cNvSpPr>
            <a:spLocks noGrp="1"/>
          </p:cNvSpPr>
          <p:nvPr>
            <p:ph type="title"/>
          </p:nvPr>
        </p:nvSpPr>
        <p:spPr/>
        <p:txBody>
          <a:bodyPr/>
          <a:lstStyle/>
          <a:p>
            <a:r>
              <a:rPr lang="en-US" dirty="0"/>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sz="2300" dirty="0">
                <a:latin typeface="Times New Roman" pitchFamily="18" charset="0"/>
                <a:cs typeface="Times New Roman" pitchFamily="18" charset="0"/>
              </a:rPr>
              <a:t>A Confusion matrix is an N x N matrix used for evaluating the performance of a classification model, where N is the number of target classes. The matrix compares the actual target values with those predicted by the machine learning model. This gives us a holistic view of how well our classification model is performing and what kinds of errors it is making.</a:t>
            </a:r>
          </a:p>
          <a:p>
            <a:r>
              <a:rPr lang="en-IN" sz="2300" dirty="0">
                <a:latin typeface="Times New Roman" pitchFamily="18" charset="0"/>
                <a:cs typeface="Times New Roman" pitchFamily="18" charset="0"/>
              </a:rPr>
              <a:t>The different values of the Confusion matrix would be as follows:</a:t>
            </a:r>
          </a:p>
          <a:p>
            <a:r>
              <a:rPr lang="en-IN" sz="2300" dirty="0">
                <a:latin typeface="Times New Roman" pitchFamily="18" charset="0"/>
                <a:cs typeface="Times New Roman" pitchFamily="18" charset="0"/>
              </a:rPr>
              <a:t>True Positive (TP) = 560; meaning 560 positive class data points were correctly classified by the model</a:t>
            </a:r>
          </a:p>
          <a:p>
            <a:r>
              <a:rPr lang="en-IN" sz="2300" dirty="0">
                <a:latin typeface="Times New Roman" pitchFamily="18" charset="0"/>
                <a:cs typeface="Times New Roman" pitchFamily="18" charset="0"/>
              </a:rPr>
              <a:t>True Negative (TN) = 330; meaning 330 negative class data points were correctly classified by the model</a:t>
            </a:r>
          </a:p>
          <a:p>
            <a:r>
              <a:rPr lang="en-IN" sz="2300" dirty="0">
                <a:latin typeface="Times New Roman" pitchFamily="18" charset="0"/>
                <a:cs typeface="Times New Roman" pitchFamily="18" charset="0"/>
              </a:rPr>
              <a:t>False Positive (FP) = 60; meaning 60 negative class data points were incorrectly classified as belonging to the positive class by the model</a:t>
            </a:r>
          </a:p>
          <a:p>
            <a:r>
              <a:rPr lang="en-IN" sz="2300" dirty="0">
                <a:latin typeface="Times New Roman" pitchFamily="18" charset="0"/>
                <a:cs typeface="Times New Roman" pitchFamily="18" charset="0"/>
              </a:rPr>
              <a:t>False Negative (FN) = 50; meaning 50 positive class data points were incorrectly classified as belonging to the negative class by the model</a:t>
            </a:r>
          </a:p>
          <a:p>
            <a:endParaRPr lang="en-IN" dirty="0"/>
          </a:p>
        </p:txBody>
      </p:sp>
      <p:sp>
        <p:nvSpPr>
          <p:cNvPr id="3" name="Title 2"/>
          <p:cNvSpPr>
            <a:spLocks noGrp="1"/>
          </p:cNvSpPr>
          <p:nvPr>
            <p:ph type="title"/>
          </p:nvPr>
        </p:nvSpPr>
        <p:spPr/>
        <p:txBody>
          <a:bodyPr>
            <a:normAutofit/>
          </a:bodyPr>
          <a:lstStyle/>
          <a:p>
            <a:r>
              <a:rPr lang="en-IN" dirty="0"/>
              <a:t> Confusion Matrix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Deployment model in machine learning</a:t>
            </a:r>
          </a:p>
        </p:txBody>
      </p:sp>
      <p:sp>
        <p:nvSpPr>
          <p:cNvPr id="3" name="Content Placeholder 2"/>
          <p:cNvSpPr>
            <a:spLocks noGrp="1"/>
          </p:cNvSpPr>
          <p:nvPr>
            <p:ph idx="1"/>
          </p:nvPr>
        </p:nvSpPr>
        <p:spPr/>
        <p:txBody>
          <a:bodyPr/>
          <a:lstStyle/>
          <a:p>
            <a:r>
              <a:rPr lang="en-US" sz="1800" dirty="0">
                <a:latin typeface="Times New Roman" pitchFamily="18" charset="0"/>
                <a:cs typeface="Times New Roman" pitchFamily="18" charset="0"/>
              </a:rPr>
              <a:t>The process of taking a trained ML model and making its predictions available to users or other systems is known as deployment. Deployment is entirely distinct from routine machine learning tasks like feature engineering, model selection, or model evaluation.</a:t>
            </a:r>
          </a:p>
          <a:p>
            <a:r>
              <a:rPr lang="en-US" sz="1800" dirty="0">
                <a:latin typeface="Times New Roman" pitchFamily="18" charset="0"/>
                <a:cs typeface="Times New Roman" pitchFamily="18" charset="0"/>
              </a:rPr>
              <a:t>In a typical machine learning and deep learning project, we usually start by defining the problem statement followed by data collection and preparation we want our model to be available for the end-users so that they can make use of it. Model Deployment is one of the last stages of any machine learning project and can be a little tricky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Flask web application</a:t>
            </a:r>
          </a:p>
        </p:txBody>
      </p:sp>
      <p:sp>
        <p:nvSpPr>
          <p:cNvPr id="3" name="Content Placeholder 2"/>
          <p:cNvSpPr>
            <a:spLocks noGrp="1"/>
          </p:cNvSpPr>
          <p:nvPr>
            <p:ph idx="1"/>
          </p:nvPr>
        </p:nvSpPr>
        <p:spPr/>
        <p:txBody>
          <a:bodyPr/>
          <a:lstStyle/>
          <a:p>
            <a:pPr algn="just"/>
            <a:r>
              <a:rPr lang="en-US" sz="1800" dirty="0">
                <a:latin typeface="Times New Roman" pitchFamily="18" charset="0"/>
                <a:cs typeface="Times New Roman" pitchFamily="18" charset="0"/>
              </a:rPr>
              <a:t>Flask is a web application framework written in Python. It has multiple modules that make it easier for a web developer to write applications without having to worry about the details like protocol management, thread management, etc.</a:t>
            </a:r>
          </a:p>
          <a:p>
            <a:pPr algn="just"/>
            <a:r>
              <a:rPr lang="en-US" sz="1800" dirty="0">
                <a:latin typeface="Times New Roman" pitchFamily="18" charset="0"/>
                <a:cs typeface="Times New Roman" pitchFamily="18" charset="0"/>
              </a:rPr>
              <a:t>Flask gives is a variety of choices for developing web applications and it gives us the necessary tools and libraries that allow us to build a web application</a:t>
            </a:r>
          </a:p>
          <a:p>
            <a:pPr algn="just"/>
            <a:endParaRPr lang="en-US" sz="1800" b="1"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Front design:</a:t>
            </a:r>
          </a:p>
          <a:p>
            <a:pPr lvl="1" algn="just"/>
            <a:r>
              <a:rPr lang="en-US" dirty="0">
                <a:latin typeface="Times New Roman" pitchFamily="18" charset="0"/>
                <a:cs typeface="Times New Roman" pitchFamily="18" charset="0"/>
              </a:rPr>
              <a:t>HTML</a:t>
            </a:r>
          </a:p>
          <a:p>
            <a:pPr lvl="1" algn="just"/>
            <a:r>
              <a:rPr lang="en-US" dirty="0">
                <a:latin typeface="Times New Roman" pitchFamily="18" charset="0"/>
                <a:cs typeface="Times New Roman" pitchFamily="18" charset="0"/>
              </a:rPr>
              <a:t>CSS</a:t>
            </a:r>
          </a:p>
          <a:p>
            <a:pPr algn="just"/>
            <a:r>
              <a:rPr lang="en-US" sz="1800" b="1" dirty="0">
                <a:latin typeface="Times New Roman" pitchFamily="18" charset="0"/>
                <a:cs typeface="Times New Roman" pitchFamily="18" charset="0"/>
              </a:rPr>
              <a:t>Backend part :</a:t>
            </a:r>
          </a:p>
          <a:p>
            <a:pPr lvl="1" algn="just">
              <a:buNone/>
            </a:pPr>
            <a:r>
              <a:rPr lang="en-US" dirty="0">
                <a:latin typeface="Times New Roman" pitchFamily="18" charset="0"/>
                <a:cs typeface="Times New Roman" pitchFamily="18" charset="0"/>
              </a:rPr>
              <a:t>Machine learning analysis processing</a:t>
            </a:r>
          </a:p>
          <a:p>
            <a:pPr lvl="1" algn="just">
              <a:buNone/>
            </a:pPr>
            <a:endParaRPr lang="en-US" dirty="0">
              <a:latin typeface="Times New Roman" pitchFamily="18" charset="0"/>
              <a:cs typeface="Times New Roman" pitchFamily="18" charset="0"/>
            </a:endParaRPr>
          </a:p>
          <a:p>
            <a:pPr lvl="1" algn="just">
              <a:buNone/>
            </a:pPr>
            <a:r>
              <a:rPr lang="en-US" dirty="0">
                <a:latin typeface="Times New Roman" pitchFamily="18" charset="0"/>
                <a:cs typeface="Times New Roman" pitchFamily="18" charset="0"/>
              </a:rPr>
              <a:t> </a:t>
            </a:r>
          </a:p>
          <a:p>
            <a:pPr lvl="1" algn="just">
              <a:buNone/>
            </a:pPr>
            <a:endParaRPr lang="en-US" dirty="0">
              <a:latin typeface="Times New Roman" pitchFamily="18" charset="0"/>
              <a:cs typeface="Times New Roman" pitchFamily="18" charset="0"/>
            </a:endParaRPr>
          </a:p>
          <a:p>
            <a:pPr lvl="1" algn="just">
              <a:buNone/>
            </a:pP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Confusion Matrix plot</a:t>
            </a:r>
          </a:p>
        </p:txBody>
      </p:sp>
      <p:pic>
        <p:nvPicPr>
          <p:cNvPr id="1026" name="Picture 2" descr="C:\Users\D E L L\Desktop\Figure_1.png"/>
          <p:cNvPicPr>
            <a:picLocks noGrp="1" noChangeAspect="1" noChangeArrowheads="1"/>
          </p:cNvPicPr>
          <p:nvPr>
            <p:ph idx="1"/>
          </p:nvPr>
        </p:nvPicPr>
        <p:blipFill>
          <a:blip r:embed="rId2"/>
          <a:srcRect/>
          <a:stretch>
            <a:fillRect/>
          </a:stretch>
        </p:blipFill>
        <p:spPr bwMode="auto">
          <a:xfrm>
            <a:off x="457200" y="1500267"/>
            <a:ext cx="8229600" cy="482433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a:latin typeface="Times New Roman" pitchFamily="18" charset="0"/>
                <a:cs typeface="Times New Roman" pitchFamily="18" charset="0"/>
              </a:rPr>
              <a:t>The </a:t>
            </a:r>
            <a:r>
              <a:rPr lang="en-US" sz="2000" dirty="0">
                <a:latin typeface="Times New Roman" pitchFamily="18" charset="0"/>
                <a:cs typeface="Times New Roman" pitchFamily="18" charset="0"/>
              </a:rPr>
              <a:t>Naive Bayes </a:t>
            </a:r>
            <a:r>
              <a:rPr lang="en-IN" sz="2000" dirty="0">
                <a:latin typeface="Times New Roman" pitchFamily="18" charset="0"/>
                <a:cs typeface="Times New Roman" pitchFamily="18" charset="0"/>
              </a:rPr>
              <a:t>Classifier has given the accuracy score of 97.78% and for 4,364 test observations, it has correctly predicted the class labels for 1912 web application  not attack.</a:t>
            </a:r>
          </a:p>
          <a:p>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conclusion</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8229600" cy="1828800"/>
          </a:xfrm>
        </p:spPr>
        <p:txBody>
          <a:bodyPr>
            <a:normAutofit/>
          </a:bodyPr>
          <a:lstStyle/>
          <a:p>
            <a:r>
              <a:rPr lang="en-US" dirty="0"/>
              <a:t>Prediction</a:t>
            </a:r>
            <a:br>
              <a:rPr lang="en-US" dirty="0"/>
            </a:br>
            <a:endParaRPr lang="en-US" dirty="0"/>
          </a:p>
        </p:txBody>
      </p:sp>
      <p:sp>
        <p:nvSpPr>
          <p:cNvPr id="3" name="Content Placeholder 2"/>
          <p:cNvSpPr>
            <a:spLocks noGrp="1"/>
          </p:cNvSpPr>
          <p:nvPr>
            <p:ph idx="1"/>
          </p:nvPr>
        </p:nvSpPr>
        <p:spPr/>
        <p:txBody>
          <a:bodyPr/>
          <a:lstStyle/>
          <a:p>
            <a:r>
              <a:rPr lang="en-US" sz="1800" dirty="0">
                <a:latin typeface="Times New Roman" pitchFamily="18" charset="0"/>
                <a:cs typeface="Times New Roman" pitchFamily="18" charset="0"/>
              </a:rPr>
              <a:t>What does Prediction mean in machine learning Prediction refers to the output of an algorithm after it has been trained on a historical dataset and applied to new data when forecasting the likelihood of a particular outcome, such as   attack or not Detection or prediction </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sz="1800" dirty="0">
                <a:latin typeface="Times New Roman" pitchFamily="18" charset="0"/>
                <a:cs typeface="Times New Roman" pitchFamily="18" charset="0"/>
              </a:rPr>
              <a:t>[1] OWASP</a:t>
            </a:r>
            <a:r>
              <a:rPr lang="en-IN" sz="1800" i="1" dirty="0">
                <a:latin typeface="Times New Roman" pitchFamily="18" charset="0"/>
                <a:cs typeface="Times New Roman" pitchFamily="18" charset="0"/>
              </a:rPr>
              <a:t>. OWASP Top 10-2017. Accessed: Feb. 1, 2018 [Online]. </a:t>
            </a:r>
            <a:r>
              <a:rPr lang="en-IN" sz="1800" dirty="0">
                <a:latin typeface="Times New Roman" pitchFamily="18" charset="0"/>
                <a:cs typeface="Times New Roman" pitchFamily="18" charset="0"/>
              </a:rPr>
              <a:t>Available:</a:t>
            </a:r>
          </a:p>
          <a:p>
            <a:pPr>
              <a:buNone/>
            </a:pPr>
            <a:r>
              <a:rPr lang="en-IN" sz="1800" dirty="0">
                <a:latin typeface="Times New Roman" pitchFamily="18" charset="0"/>
                <a:cs typeface="Times New Roman" pitchFamily="18" charset="0"/>
              </a:rPr>
              <a:t>     </a:t>
            </a:r>
            <a:r>
              <a:rPr lang="en-IN" sz="1800" dirty="0">
                <a:latin typeface="Times New Roman" pitchFamily="18" charset="0"/>
                <a:cs typeface="Times New Roman" pitchFamily="18" charset="0"/>
                <a:hlinkClick r:id="rId2"/>
              </a:rPr>
              <a:t>https://www.owasp.org/images/7/72/OWASP_Top_10-</a:t>
            </a:r>
            <a:r>
              <a:rPr lang="en-IN" sz="1800" dirty="0">
                <a:latin typeface="Times New Roman" pitchFamily="18" charset="0"/>
                <a:cs typeface="Times New Roman" pitchFamily="18" charset="0"/>
              </a:rPr>
              <a:t> 2017_(en).</a:t>
            </a:r>
            <a:r>
              <a:rPr lang="en-IN" sz="1800" dirty="0" err="1">
                <a:latin typeface="Times New Roman" pitchFamily="18" charset="0"/>
                <a:cs typeface="Times New Roman" pitchFamily="18" charset="0"/>
              </a:rPr>
              <a:t>pdf</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[2] Symantec Corporation. (2018). </a:t>
            </a:r>
            <a:r>
              <a:rPr lang="en-IN" sz="1800" i="1" dirty="0" err="1">
                <a:latin typeface="Times New Roman" pitchFamily="18" charset="0"/>
                <a:cs typeface="Times New Roman" pitchFamily="18" charset="0"/>
              </a:rPr>
              <a:t>ISTRInternet</a:t>
            </a:r>
            <a:r>
              <a:rPr lang="en-IN" sz="1800" i="1" dirty="0">
                <a:latin typeface="Times New Roman" pitchFamily="18" charset="0"/>
                <a:cs typeface="Times New Roman" pitchFamily="18" charset="0"/>
              </a:rPr>
              <a:t> Security. Threat Report. Volume. 23. [Online]. Available: </a:t>
            </a:r>
            <a:r>
              <a:rPr lang="en-IN" sz="1800" dirty="0">
                <a:latin typeface="Times New Roman" pitchFamily="18" charset="0"/>
                <a:cs typeface="Times New Roman" pitchFamily="18" charset="0"/>
              </a:rPr>
              <a:t>https://www.symantec.com/security </a:t>
            </a:r>
            <a:r>
              <a:rPr lang="en-IN" sz="1800" dirty="0" err="1">
                <a:latin typeface="Times New Roman" pitchFamily="18" charset="0"/>
                <a:cs typeface="Times New Roman" pitchFamily="18" charset="0"/>
              </a:rPr>
              <a:t>center</a:t>
            </a:r>
            <a:r>
              <a:rPr lang="en-IN" sz="1800" dirty="0">
                <a:latin typeface="Times New Roman" pitchFamily="18" charset="0"/>
                <a:cs typeface="Times New Roman" pitchFamily="18" charset="0"/>
              </a:rPr>
              <a:t>/threat-report</a:t>
            </a:r>
          </a:p>
          <a:p>
            <a:r>
              <a:rPr lang="en-IN" sz="1800" dirty="0">
                <a:latin typeface="Times New Roman" pitchFamily="18" charset="0"/>
                <a:cs typeface="Times New Roman" pitchFamily="18" charset="0"/>
              </a:rPr>
              <a:t>[3] Security Fix. </a:t>
            </a:r>
            <a:r>
              <a:rPr lang="en-IN" sz="1800" i="1" dirty="0">
                <a:latin typeface="Times New Roman" pitchFamily="18" charset="0"/>
                <a:cs typeface="Times New Roman" pitchFamily="18" charset="0"/>
              </a:rPr>
              <a:t>Account Hijackings Force </a:t>
            </a:r>
            <a:r>
              <a:rPr lang="en-IN" sz="1800" i="1" dirty="0" err="1">
                <a:latin typeface="Times New Roman" pitchFamily="18" charset="0"/>
                <a:cs typeface="Times New Roman" pitchFamily="18" charset="0"/>
              </a:rPr>
              <a:t>LiveJournal</a:t>
            </a:r>
            <a:r>
              <a:rPr lang="en-IN" sz="1800" i="1" dirty="0">
                <a:latin typeface="Times New Roman" pitchFamily="18" charset="0"/>
                <a:cs typeface="Times New Roman" pitchFamily="18" charset="0"/>
              </a:rPr>
              <a:t> Changes. </a:t>
            </a:r>
            <a:r>
              <a:rPr lang="en-IN" sz="1800" dirty="0">
                <a:latin typeface="Times New Roman" pitchFamily="18" charset="0"/>
                <a:cs typeface="Times New Roman" pitchFamily="18" charset="0"/>
              </a:rPr>
              <a:t>Accessed: Jan. 20, 2006 [Online]. Available: </a:t>
            </a:r>
            <a:r>
              <a:rPr lang="en-IN" sz="1800" dirty="0">
                <a:latin typeface="Times New Roman" pitchFamily="18" charset="0"/>
                <a:cs typeface="Times New Roman" pitchFamily="18" charset="0"/>
                <a:hlinkClick r:id="rId3"/>
              </a:rPr>
              <a:t>http://voices.washingtonpost.com/securityfix/2006/01/account_hi</a:t>
            </a:r>
            <a:r>
              <a:rPr lang="en-IN" sz="1800" dirty="0">
                <a:latin typeface="Times New Roman" pitchFamily="18" charset="0"/>
                <a:cs typeface="Times New Roman" pitchFamily="18" charset="0"/>
              </a:rPr>
              <a:t> jackings_force_livej.html</a:t>
            </a:r>
          </a:p>
          <a:p>
            <a:r>
              <a:rPr lang="en-IN" sz="1800" dirty="0">
                <a:latin typeface="Times New Roman" pitchFamily="18" charset="0"/>
                <a:cs typeface="Times New Roman" pitchFamily="18" charset="0"/>
              </a:rPr>
              <a:t>[4] Black Cloud Vulnerability Library. </a:t>
            </a:r>
            <a:r>
              <a:rPr lang="en-IN" sz="1800" i="1" dirty="0" err="1">
                <a:latin typeface="Times New Roman" pitchFamily="18" charset="0"/>
                <a:cs typeface="Times New Roman" pitchFamily="18" charset="0"/>
              </a:rPr>
              <a:t>Baidu</a:t>
            </a:r>
            <a:r>
              <a:rPr lang="en-IN" sz="1800" i="1" dirty="0">
                <a:latin typeface="Times New Roman" pitchFamily="18" charset="0"/>
                <a:cs typeface="Times New Roman" pitchFamily="18" charset="0"/>
              </a:rPr>
              <a:t> Post Bar XSS worm crawling a lot. Accessed : May. 19, 2015 [Online]. Available </a:t>
            </a:r>
            <a:r>
              <a:rPr lang="en-IN" sz="1800" dirty="0">
                <a:latin typeface="Times New Roman" pitchFamily="18" charset="0"/>
                <a:cs typeface="Times New Roman" pitchFamily="18" charset="0"/>
                <a:hlinkClick r:id="rId4"/>
              </a:rPr>
              <a:t>https://shuimugan.com/bug/view?bug_no=24106</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[5] MLT's Blog . </a:t>
            </a:r>
            <a:r>
              <a:rPr lang="en-IN" sz="1800" i="1" dirty="0">
                <a:latin typeface="Times New Roman" pitchFamily="18" charset="0"/>
                <a:cs typeface="Times New Roman" pitchFamily="18" charset="0"/>
              </a:rPr>
              <a:t>A tale of eBay XSS and shoddy incident response. </a:t>
            </a:r>
            <a:r>
              <a:rPr lang="en-IN" sz="1800" dirty="0">
                <a:latin typeface="Times New Roman" pitchFamily="18" charset="0"/>
                <a:cs typeface="Times New Roman" pitchFamily="18" charset="0"/>
              </a:rPr>
              <a:t>Accessed : Jan. 11, 2016 [Online]. Available: </a:t>
            </a:r>
            <a:r>
              <a:rPr lang="en-IN" sz="1800" dirty="0">
                <a:latin typeface="Times New Roman" pitchFamily="18" charset="0"/>
                <a:cs typeface="Times New Roman" pitchFamily="18" charset="0"/>
                <a:hlinkClick r:id="rId5"/>
              </a:rPr>
              <a:t>https://ret2libc.wordpress.com/2016/01/11/a-tale-of-ebay-xssand-</a:t>
            </a:r>
            <a:r>
              <a:rPr lang="en-IN" sz="1800" dirty="0">
                <a:latin typeface="Times New Roman" pitchFamily="18" charset="0"/>
                <a:cs typeface="Times New Roman" pitchFamily="18" charset="0"/>
              </a:rPr>
              <a:t> shoddy-incident-response/</a:t>
            </a:r>
          </a:p>
        </p:txBody>
      </p:sp>
      <p:sp>
        <p:nvSpPr>
          <p:cNvPr id="3" name="Title 2"/>
          <p:cNvSpPr>
            <a:spLocks noGrp="1"/>
          </p:cNvSpPr>
          <p:nvPr>
            <p:ph type="title"/>
          </p:nvPr>
        </p:nvSpPr>
        <p:spPr/>
        <p:txBody>
          <a:bodyPr/>
          <a:lstStyle/>
          <a:p>
            <a:r>
              <a:rPr lang="en-IN" dirty="0"/>
              <a:t>REFERENCES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Hardware:</a:t>
            </a:r>
          </a:p>
          <a:p>
            <a:pPr marL="0" indent="0">
              <a:buNone/>
            </a:pPr>
            <a:r>
              <a:rPr lang="en-US" dirty="0">
                <a:latin typeface="Times New Roman" panose="02020603050405020304" pitchFamily="18" charset="0"/>
                <a:cs typeface="Times New Roman" panose="02020603050405020304" pitchFamily="18" charset="0"/>
              </a:rPr>
              <a:t>        Windows 7,8,10 64 bit</a:t>
            </a:r>
          </a:p>
          <a:p>
            <a:pPr marL="0" indent="0">
              <a:buNone/>
            </a:pPr>
            <a:r>
              <a:rPr lang="en-US" dirty="0">
                <a:latin typeface="Times New Roman" panose="02020603050405020304" pitchFamily="18" charset="0"/>
                <a:cs typeface="Times New Roman" panose="02020603050405020304" pitchFamily="18" charset="0"/>
              </a:rPr>
              <a:t>        RAM 4GB</a:t>
            </a:r>
          </a:p>
          <a:p>
            <a:r>
              <a:rPr lang="en-US" dirty="0">
                <a:latin typeface="Times New Roman" panose="02020603050405020304" pitchFamily="18" charset="0"/>
                <a:cs typeface="Times New Roman" panose="02020603050405020304" pitchFamily="18" charset="0"/>
              </a:rPr>
              <a:t>Software:</a:t>
            </a:r>
          </a:p>
          <a:p>
            <a:r>
              <a:rPr lang="en-US" dirty="0">
                <a:latin typeface="Times New Roman" panose="02020603050405020304" pitchFamily="18" charset="0"/>
                <a:cs typeface="Times New Roman" panose="02020603050405020304" pitchFamily="18" charset="0"/>
              </a:rPr>
              <a:t>Python </a:t>
            </a:r>
          </a:p>
          <a:p>
            <a:r>
              <a:rPr lang="en-US" dirty="0">
                <a:latin typeface="Times New Roman" panose="02020603050405020304" pitchFamily="18" charset="0"/>
                <a:cs typeface="Times New Roman" panose="02020603050405020304" pitchFamily="18" charset="0"/>
              </a:rPr>
              <a:t>Flask </a:t>
            </a:r>
          </a:p>
          <a:p>
            <a:r>
              <a:rPr lang="en-US" dirty="0">
                <a:latin typeface="Times New Roman" panose="02020603050405020304" pitchFamily="18" charset="0"/>
                <a:cs typeface="Times New Roman" panose="02020603050405020304" pitchFamily="18" charset="0"/>
              </a:rPr>
              <a:t>Web application</a:t>
            </a:r>
          </a:p>
          <a:p>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HARD WARE AND 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
            </a:pPr>
            <a:r>
              <a:rPr lang="en-US" sz="2100" dirty="0">
                <a:latin typeface="Times New Roman" pitchFamily="18" charset="0"/>
                <a:cs typeface="Times New Roman" pitchFamily="18" charset="0"/>
              </a:rPr>
              <a:t>   </a:t>
            </a:r>
            <a:r>
              <a:rPr lang="en-US" sz="1800" dirty="0">
                <a:latin typeface="Times New Roman" pitchFamily="18" charset="0"/>
                <a:cs typeface="Times New Roman" pitchFamily="18" charset="0"/>
              </a:rPr>
              <a:t>XSS vulnerability is a very common and prevalent vulnerability in web vulnerabilities. Exploiting XSS vulnerabilities can cause many serious problems. In 2006, Ban town, a hacker organization, exploited the discovered XSS vulnerabilities to invade Live Journal which is an online community with 2 million active users . The attacker created a large number of URLs containing malicious code and lured users to click. When victims clicked these URLs, the attacker could get cookies from users and used these cookies to login the victims' accounts. In 2013, Badu Post Bar was attacked by XSS worms XSS worms were automatically forwarded when users clicked on some promotion information in the website.</a:t>
            </a:r>
          </a:p>
          <a:p>
            <a:pPr algn="just">
              <a:buFont typeface="Wingdings" pitchFamily="2" charset="2"/>
              <a:buChar char="§"/>
            </a:pPr>
            <a:r>
              <a:rPr lang="en-US" sz="1800" dirty="0">
                <a:latin typeface="Times New Roman" pitchFamily="18" charset="0"/>
                <a:cs typeface="Times New Roman" pitchFamily="18" charset="0"/>
              </a:rPr>
              <a:t>    Cross-site scripting vulnerability is a kind of vulnerabilities that can endanger web applications by injecting malicious code, which is abbreviated as XSS to distinguish cascading style sheets(CSS). XSS can be traced back to the 1990s and Microsoft security engineers introduced the term "Cross site scripting" in January 2000. XSS ranked 4th, 4th, 1st, 3rd, 7th in OWASP top 10 project in 2004, 2007, 2010, 2013 and 2017 respectively</a:t>
            </a:r>
          </a:p>
        </p:txBody>
      </p:sp>
      <p:sp>
        <p:nvSpPr>
          <p:cNvPr id="3" name="Title 2"/>
          <p:cNvSpPr>
            <a:spLocks noGrp="1"/>
          </p:cNvSpPr>
          <p:nvPr>
            <p:ph type="title"/>
          </p:nvPr>
        </p:nvSpPr>
        <p:spPr/>
        <p:txBody>
          <a:bodyPr/>
          <a:lstStyle/>
          <a:p>
            <a:r>
              <a:rPr lang="en-US"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750" y="1200150"/>
            <a:ext cx="6229350" cy="4514850"/>
          </a:xfrm>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44836265"/>
              </p:ext>
            </p:extLst>
          </p:nvPr>
        </p:nvGraphicFramePr>
        <p:xfrm>
          <a:off x="152399" y="183302"/>
          <a:ext cx="8991601" cy="5684098"/>
        </p:xfrm>
        <a:graphic>
          <a:graphicData uri="http://schemas.openxmlformats.org/drawingml/2006/table">
            <a:tbl>
              <a:tblPr firstRow="1" bandRow="1">
                <a:tableStyleId>{F5AB1C69-6EDB-4FF4-983F-18BD219EF322}</a:tableStyleId>
              </a:tblPr>
              <a:tblGrid>
                <a:gridCol w="452407">
                  <a:extLst>
                    <a:ext uri="{9D8B030D-6E8A-4147-A177-3AD203B41FA5}">
                      <a16:colId xmlns:a16="http://schemas.microsoft.com/office/drawing/2014/main" val="20000"/>
                    </a:ext>
                  </a:extLst>
                </a:gridCol>
                <a:gridCol w="961366">
                  <a:extLst>
                    <a:ext uri="{9D8B030D-6E8A-4147-A177-3AD203B41FA5}">
                      <a16:colId xmlns:a16="http://schemas.microsoft.com/office/drawing/2014/main" val="20001"/>
                    </a:ext>
                  </a:extLst>
                </a:gridCol>
                <a:gridCol w="2997106">
                  <a:extLst>
                    <a:ext uri="{9D8B030D-6E8A-4147-A177-3AD203B41FA5}">
                      <a16:colId xmlns:a16="http://schemas.microsoft.com/office/drawing/2014/main" val="20002"/>
                    </a:ext>
                  </a:extLst>
                </a:gridCol>
                <a:gridCol w="834221">
                  <a:extLst>
                    <a:ext uri="{9D8B030D-6E8A-4147-A177-3AD203B41FA5}">
                      <a16:colId xmlns:a16="http://schemas.microsoft.com/office/drawing/2014/main" val="20003"/>
                    </a:ext>
                  </a:extLst>
                </a:gridCol>
                <a:gridCol w="1541013">
                  <a:extLst>
                    <a:ext uri="{9D8B030D-6E8A-4147-A177-3AD203B41FA5}">
                      <a16:colId xmlns:a16="http://schemas.microsoft.com/office/drawing/2014/main" val="20004"/>
                    </a:ext>
                  </a:extLst>
                </a:gridCol>
                <a:gridCol w="2205488">
                  <a:extLst>
                    <a:ext uri="{9D8B030D-6E8A-4147-A177-3AD203B41FA5}">
                      <a16:colId xmlns:a16="http://schemas.microsoft.com/office/drawing/2014/main" val="20005"/>
                    </a:ext>
                  </a:extLst>
                </a:gridCol>
              </a:tblGrid>
              <a:tr h="434762">
                <a:tc>
                  <a:txBody>
                    <a:bodyPr/>
                    <a:lstStyle/>
                    <a:p>
                      <a:pPr algn="ctr">
                        <a:lnSpc>
                          <a:spcPct val="200000"/>
                        </a:lnSpc>
                      </a:pPr>
                      <a:r>
                        <a:rPr lang="en-US" sz="1350" dirty="0"/>
                        <a:t>NO</a:t>
                      </a:r>
                    </a:p>
                  </a:txBody>
                  <a:tcPr marL="68580" marR="68580" marT="34290" marB="34290"/>
                </a:tc>
                <a:tc>
                  <a:txBody>
                    <a:bodyPr/>
                    <a:lstStyle/>
                    <a:p>
                      <a:pPr algn="ctr">
                        <a:lnSpc>
                          <a:spcPct val="200000"/>
                        </a:lnSpc>
                      </a:pPr>
                      <a:r>
                        <a:rPr lang="en-US" sz="1350" dirty="0"/>
                        <a:t>Title</a:t>
                      </a:r>
                    </a:p>
                  </a:txBody>
                  <a:tcPr marL="68580" marR="68580" marT="34290" marB="34290"/>
                </a:tc>
                <a:tc>
                  <a:txBody>
                    <a:bodyPr/>
                    <a:lstStyle/>
                    <a:p>
                      <a:pPr algn="ctr">
                        <a:lnSpc>
                          <a:spcPct val="200000"/>
                        </a:lnSpc>
                      </a:pPr>
                      <a:r>
                        <a:rPr lang="en-US" sz="1350" dirty="0"/>
                        <a:t>Concept</a:t>
                      </a:r>
                    </a:p>
                  </a:txBody>
                  <a:tcPr marL="68580" marR="68580" marT="34290" marB="34290"/>
                </a:tc>
                <a:tc>
                  <a:txBody>
                    <a:bodyPr/>
                    <a:lstStyle/>
                    <a:p>
                      <a:pPr algn="ctr">
                        <a:lnSpc>
                          <a:spcPct val="200000"/>
                        </a:lnSpc>
                      </a:pPr>
                      <a:r>
                        <a:rPr lang="en-US" sz="1350" dirty="0">
                          <a:sym typeface="+mn-ea"/>
                        </a:rPr>
                        <a:t>Author</a:t>
                      </a:r>
                      <a:endParaRPr lang="en-US" sz="1350" dirty="0"/>
                    </a:p>
                  </a:txBody>
                  <a:tcPr marL="68580" marR="68580" marT="34290" marB="34290"/>
                </a:tc>
                <a:tc>
                  <a:txBody>
                    <a:bodyPr/>
                    <a:lstStyle/>
                    <a:p>
                      <a:pPr algn="ctr">
                        <a:lnSpc>
                          <a:spcPct val="200000"/>
                        </a:lnSpc>
                      </a:pPr>
                      <a:r>
                        <a:rPr lang="en-US" sz="1350" dirty="0"/>
                        <a:t>advantage</a:t>
                      </a:r>
                    </a:p>
                  </a:txBody>
                  <a:tcPr marL="68580" marR="68580" marT="34290" marB="34290"/>
                </a:tc>
                <a:tc>
                  <a:txBody>
                    <a:bodyPr/>
                    <a:lstStyle/>
                    <a:p>
                      <a:pPr algn="ctr">
                        <a:lnSpc>
                          <a:spcPct val="200000"/>
                        </a:lnSpc>
                      </a:pPr>
                      <a:r>
                        <a:rPr lang="en-US" sz="1350" dirty="0"/>
                        <a:t>disadvantage</a:t>
                      </a:r>
                    </a:p>
                  </a:txBody>
                  <a:tcPr marL="68580" marR="68580" marT="34290" marB="34290"/>
                </a:tc>
                <a:extLst>
                  <a:ext uri="{0D108BD9-81ED-4DB2-BD59-A6C34878D82A}">
                    <a16:rowId xmlns:a16="http://schemas.microsoft.com/office/drawing/2014/main" val="10000"/>
                  </a:ext>
                </a:extLst>
              </a:tr>
              <a:tr h="4514001">
                <a:tc>
                  <a:txBody>
                    <a:bodyPr/>
                    <a:lstStyle/>
                    <a:p>
                      <a:pPr algn="ctr">
                        <a:lnSpc>
                          <a:spcPct val="300000"/>
                        </a:lnSpc>
                      </a:pPr>
                      <a:r>
                        <a:rPr lang="en-US" sz="1125" dirty="0"/>
                        <a:t>1</a:t>
                      </a:r>
                      <a:endParaRPr lang="en-US" sz="1125" dirty="0">
                        <a:latin typeface="+mn-lt"/>
                      </a:endParaRPr>
                    </a:p>
                  </a:txBody>
                  <a:tcPr marL="68580" marR="68580" marT="34290" marB="34290"/>
                </a:tc>
                <a:tc>
                  <a:txBody>
                    <a:bodyPr/>
                    <a:lstStyle/>
                    <a:p>
                      <a:r>
                        <a:rPr kumimoji="0" lang="en-US" sz="1200" kern="1200" dirty="0"/>
                        <a:t>Machine Learning Based Cross-Site Scripting Detection in Online Social Network</a:t>
                      </a:r>
                      <a:endParaRPr kumimoji="0" lang="en-US" sz="1200" b="1" i="0" kern="1200" dirty="0">
                        <a:solidFill>
                          <a:schemeClr val="dk1"/>
                        </a:solidFill>
                        <a:latin typeface="+mn-lt"/>
                        <a:ea typeface="+mn-ea"/>
                        <a:cs typeface="+mn-cs"/>
                      </a:endParaRPr>
                    </a:p>
                  </a:txBody>
                  <a:tcPr marL="68580" marR="68580" marT="34290" marB="34290"/>
                </a:tc>
                <a:tc>
                  <a:txBody>
                    <a:bodyPr/>
                    <a:lstStyle/>
                    <a:p>
                      <a:pPr algn="just"/>
                      <a:r>
                        <a:rPr kumimoji="0" lang="en-US" sz="1100" kern="1200" baseline="0" dirty="0">
                          <a:solidFill>
                            <a:schemeClr val="dk1"/>
                          </a:solidFill>
                          <a:latin typeface="Times New Roman" pitchFamily="18" charset="0"/>
                          <a:ea typeface="+mn-ea"/>
                          <a:cs typeface="Times New Roman" pitchFamily="18" charset="0"/>
                        </a:rPr>
                        <a:t>As web applications become more prevalent, web security becomes more and more important. Cross-site scripting vulnerability abbreviated as XSS is a kind of common injection web vulnerability. The</a:t>
                      </a:r>
                    </a:p>
                    <a:p>
                      <a:pPr algn="just"/>
                      <a:r>
                        <a:rPr kumimoji="0" lang="en-US" sz="1100" kern="1200" baseline="0" dirty="0">
                          <a:solidFill>
                            <a:schemeClr val="dk1"/>
                          </a:solidFill>
                          <a:latin typeface="Times New Roman" pitchFamily="18" charset="0"/>
                          <a:ea typeface="+mn-ea"/>
                          <a:cs typeface="Times New Roman" pitchFamily="18" charset="0"/>
                        </a:rPr>
                        <a:t>exploitation of XSS vulnerabilities can hijack users' sessions, modify, read and delete business data of web applications, place malicious codes in web applications, and control victims to attack other targeted servers. This paper discusses classification of XSS, and designs a demo website to demonstrate attack processes of common XSS exploitation scenarios. The paper also compares and analyzes recent research results on XSS detection, divides them into three categories according to different mechanisms. The three categories are</a:t>
                      </a:r>
                    </a:p>
                    <a:p>
                      <a:pPr algn="just"/>
                      <a:r>
                        <a:rPr kumimoji="0" lang="en-US" sz="1100" kern="1200" baseline="0" dirty="0">
                          <a:solidFill>
                            <a:schemeClr val="dk1"/>
                          </a:solidFill>
                          <a:latin typeface="Times New Roman" pitchFamily="18" charset="0"/>
                          <a:ea typeface="+mn-ea"/>
                          <a:cs typeface="Times New Roman" pitchFamily="18" charset="0"/>
                        </a:rPr>
                        <a:t>static analysis methods, dynamic analysis methods and hybrid analysis methods. The paper classifies 30 detection methods into above three categories, makes overall comparative analysis among them, lists their strengths and weaknesses and detected XSS vulnerability types. In the end, the paper explores some ways to prevent XSS vulnerabilities from being exploited.</a:t>
                      </a:r>
                      <a:endParaRPr lang="en-US" sz="1100" dirty="0">
                        <a:latin typeface="Times New Roman" pitchFamily="18" charset="0"/>
                        <a:cs typeface="Times New Roman" pitchFamily="18" charset="0"/>
                      </a:endParaRPr>
                    </a:p>
                  </a:txBody>
                  <a:tcPr marL="68580" marR="68580" marT="34290" marB="34290"/>
                </a:tc>
                <a:tc>
                  <a:txBody>
                    <a:bodyPr/>
                    <a:lstStyle/>
                    <a:p>
                      <a:pPr algn="l">
                        <a:lnSpc>
                          <a:spcPct val="100000"/>
                        </a:lnSpc>
                      </a:pPr>
                      <a:endParaRPr lang="en-US" sz="1125" dirty="0"/>
                    </a:p>
                    <a:p>
                      <a:pPr algn="l">
                        <a:lnSpc>
                          <a:spcPct val="100000"/>
                        </a:lnSpc>
                      </a:pPr>
                      <a:endParaRPr lang="en-US" sz="1125" dirty="0"/>
                    </a:p>
                    <a:p>
                      <a:pPr algn="l">
                        <a:lnSpc>
                          <a:spcPct val="100000"/>
                        </a:lnSpc>
                      </a:pPr>
                      <a:r>
                        <a:rPr kumimoji="0" lang="en-US" sz="1100" b="0" kern="1200" baseline="0" dirty="0">
                          <a:solidFill>
                            <a:schemeClr val="dk1"/>
                          </a:solidFill>
                          <a:latin typeface="Times New Roman" pitchFamily="18" charset="0"/>
                          <a:ea typeface="+mn-ea"/>
                          <a:cs typeface="Times New Roman" pitchFamily="18" charset="0"/>
                        </a:rPr>
                        <a:t>Miao Liu, </a:t>
                      </a:r>
                      <a:r>
                        <a:rPr kumimoji="0" lang="en-US" sz="1100" b="0" kern="1200" baseline="0" dirty="0" err="1">
                          <a:solidFill>
                            <a:schemeClr val="dk1"/>
                          </a:solidFill>
                          <a:latin typeface="Times New Roman" pitchFamily="18" charset="0"/>
                          <a:ea typeface="+mn-ea"/>
                          <a:cs typeface="Times New Roman" pitchFamily="18" charset="0"/>
                        </a:rPr>
                        <a:t>Boyu</a:t>
                      </a:r>
                      <a:r>
                        <a:rPr kumimoji="0" lang="en-US" sz="1100" b="0" kern="1200" baseline="0" dirty="0">
                          <a:solidFill>
                            <a:schemeClr val="dk1"/>
                          </a:solidFill>
                          <a:latin typeface="Times New Roman" pitchFamily="18" charset="0"/>
                          <a:ea typeface="+mn-ea"/>
                          <a:cs typeface="Times New Roman" pitchFamily="18" charset="0"/>
                        </a:rPr>
                        <a:t> Zhang,</a:t>
                      </a:r>
                      <a:endParaRPr lang="en-US" sz="1100" b="0" dirty="0">
                        <a:latin typeface="Times New Roman" pitchFamily="18" charset="0"/>
                        <a:cs typeface="Times New Roman" pitchFamily="18" charset="0"/>
                      </a:endParaRPr>
                    </a:p>
                  </a:txBody>
                  <a:tcPr marL="68580" marR="68580" marT="34290" marB="34290"/>
                </a:tc>
                <a:tc>
                  <a:txBody>
                    <a:bodyPr/>
                    <a:lstStyle/>
                    <a:p>
                      <a:r>
                        <a:rPr kumimoji="0" lang="en-US" sz="1100" kern="1200" baseline="0" dirty="0">
                          <a:solidFill>
                            <a:schemeClr val="dk1"/>
                          </a:solidFill>
                          <a:latin typeface="Times New Roman" pitchFamily="18" charset="0"/>
                          <a:ea typeface="+mn-ea"/>
                          <a:cs typeface="Times New Roman" pitchFamily="18" charset="0"/>
                        </a:rPr>
                        <a:t>Detect and verify vulnerabilities without false</a:t>
                      </a:r>
                    </a:p>
                    <a:p>
                      <a:r>
                        <a:rPr kumimoji="0" lang="en-US" sz="1100" kern="1200" baseline="0" dirty="0">
                          <a:solidFill>
                            <a:schemeClr val="dk1"/>
                          </a:solidFill>
                          <a:latin typeface="Times New Roman" pitchFamily="18" charset="0"/>
                          <a:ea typeface="+mn-ea"/>
                          <a:cs typeface="Times New Roman" pitchFamily="18" charset="0"/>
                        </a:rPr>
                        <a:t>positives automatically</a:t>
                      </a:r>
                    </a:p>
                    <a:p>
                      <a:r>
                        <a:rPr kumimoji="0" lang="en-US" sz="1100" kern="1200" baseline="0" dirty="0">
                          <a:solidFill>
                            <a:schemeClr val="dk1"/>
                          </a:solidFill>
                          <a:latin typeface="Times New Roman" pitchFamily="18" charset="0"/>
                          <a:ea typeface="+mn-ea"/>
                          <a:cs typeface="Times New Roman" pitchFamily="18" charset="0"/>
                        </a:rPr>
                        <a:t>Need to modify the JavaScript engine Reflected XSS</a:t>
                      </a:r>
                    </a:p>
                    <a:p>
                      <a:r>
                        <a:rPr kumimoji="0" lang="en-US" sz="1100" kern="1200" baseline="0" dirty="0">
                          <a:solidFill>
                            <a:schemeClr val="dk1"/>
                          </a:solidFill>
                          <a:latin typeface="Times New Roman" pitchFamily="18" charset="0"/>
                          <a:ea typeface="+mn-ea"/>
                          <a:cs typeface="Times New Roman" pitchFamily="18" charset="0"/>
                        </a:rPr>
                        <a:t>Stored XSS</a:t>
                      </a:r>
                    </a:p>
                    <a:p>
                      <a:r>
                        <a:rPr kumimoji="0" lang="en-US" sz="1100" kern="1200" baseline="0" dirty="0">
                          <a:solidFill>
                            <a:schemeClr val="dk1"/>
                          </a:solidFill>
                          <a:latin typeface="Times New Roman" pitchFamily="18" charset="0"/>
                          <a:ea typeface="+mn-ea"/>
                          <a:cs typeface="Times New Roman" pitchFamily="18" charset="0"/>
                        </a:rPr>
                        <a:t>Stock et al.[26] Detect DOM-Based XSS accurately</a:t>
                      </a:r>
                    </a:p>
                    <a:p>
                      <a:endParaRPr kumimoji="0" lang="en-US" sz="1100" kern="1200" baseline="0" dirty="0">
                        <a:solidFill>
                          <a:schemeClr val="dk1"/>
                        </a:solidFill>
                        <a:latin typeface="Times New Roman" pitchFamily="18" charset="0"/>
                        <a:ea typeface="+mn-ea"/>
                        <a:cs typeface="Times New Roman" pitchFamily="18" charset="0"/>
                      </a:endParaRPr>
                    </a:p>
                    <a:p>
                      <a:r>
                        <a:rPr kumimoji="0" lang="en-US" sz="1200" kern="1200" baseline="0" dirty="0">
                          <a:solidFill>
                            <a:schemeClr val="dk1"/>
                          </a:solidFill>
                          <a:latin typeface="Times New Roman" pitchFamily="18" charset="0"/>
                          <a:ea typeface="+mn-ea"/>
                          <a:cs typeface="Times New Roman" pitchFamily="18" charset="0"/>
                        </a:rPr>
                        <a:t>Other second-order vulnerabilities such as</a:t>
                      </a:r>
                    </a:p>
                    <a:p>
                      <a:r>
                        <a:rPr kumimoji="0" lang="en-US" sz="1200" kern="1200" baseline="0" dirty="0">
                          <a:solidFill>
                            <a:schemeClr val="dk1"/>
                          </a:solidFill>
                          <a:latin typeface="Times New Roman" pitchFamily="18" charset="0"/>
                          <a:ea typeface="+mn-ea"/>
                          <a:cs typeface="Times New Roman" pitchFamily="18" charset="0"/>
                        </a:rPr>
                        <a:t>SQL injection can also be detected</a:t>
                      </a:r>
                      <a:endParaRPr lang="en-US" sz="1200" dirty="0">
                        <a:latin typeface="Times New Roman" pitchFamily="18" charset="0"/>
                        <a:cs typeface="Times New Roman" pitchFamily="18" charset="0"/>
                      </a:endParaRPr>
                    </a:p>
                  </a:txBody>
                  <a:tcPr marL="68580" marR="68580" marT="34290" marB="34290"/>
                </a:tc>
                <a:tc>
                  <a:txBody>
                    <a:bodyPr/>
                    <a:lstStyle/>
                    <a:p>
                      <a:pPr algn="l">
                        <a:lnSpc>
                          <a:spcPct val="100000"/>
                        </a:lnSpc>
                      </a:pPr>
                      <a:endParaRPr lang="en-US" sz="1125" kern="1200" baseline="0" dirty="0"/>
                    </a:p>
                    <a:p>
                      <a:pPr algn="l">
                        <a:lnSpc>
                          <a:spcPct val="100000"/>
                        </a:lnSpc>
                      </a:pPr>
                      <a:endParaRPr lang="en-US" sz="1125" kern="1200" baseline="0" dirty="0"/>
                    </a:p>
                    <a:p>
                      <a:pPr algn="l">
                        <a:lnSpc>
                          <a:spcPct val="100000"/>
                        </a:lnSpc>
                      </a:pPr>
                      <a:endParaRPr lang="en-US" sz="1200" kern="1200" baseline="0" dirty="0">
                        <a:latin typeface="Times New Roman" pitchFamily="18" charset="0"/>
                        <a:cs typeface="Times New Roman" pitchFamily="18" charset="0"/>
                      </a:endParaRPr>
                    </a:p>
                    <a:p>
                      <a:r>
                        <a:rPr kumimoji="0" lang="en-US" sz="1200" kern="1200" baseline="0" dirty="0">
                          <a:solidFill>
                            <a:schemeClr val="dk1"/>
                          </a:solidFill>
                          <a:latin typeface="Times New Roman" pitchFamily="18" charset="0"/>
                          <a:ea typeface="+mn-ea"/>
                          <a:cs typeface="Times New Roman" pitchFamily="18" charset="0"/>
                        </a:rPr>
                        <a:t>Failure to detect reflected XSS and</a:t>
                      </a:r>
                    </a:p>
                    <a:p>
                      <a:r>
                        <a:rPr kumimoji="0" lang="en-US" sz="1200" kern="1200" baseline="0" dirty="0">
                          <a:solidFill>
                            <a:schemeClr val="dk1"/>
                          </a:solidFill>
                          <a:latin typeface="Times New Roman" pitchFamily="18" charset="0"/>
                          <a:ea typeface="+mn-ea"/>
                          <a:cs typeface="Times New Roman" pitchFamily="18" charset="0"/>
                        </a:rPr>
                        <a:t>storage XSS effectively</a:t>
                      </a:r>
                    </a:p>
                    <a:p>
                      <a:endParaRPr kumimoji="0" lang="en-US" sz="1200" kern="1200" baseline="0" dirty="0">
                        <a:solidFill>
                          <a:schemeClr val="dk1"/>
                        </a:solidFill>
                        <a:latin typeface="Times New Roman" pitchFamily="18" charset="0"/>
                        <a:ea typeface="+mn-ea"/>
                        <a:cs typeface="Times New Roman" pitchFamily="18" charset="0"/>
                      </a:endParaRPr>
                    </a:p>
                    <a:p>
                      <a:r>
                        <a:rPr kumimoji="0" lang="en-US" sz="1200" kern="1200" baseline="0" dirty="0">
                          <a:solidFill>
                            <a:schemeClr val="dk1"/>
                          </a:solidFill>
                          <a:latin typeface="Times New Roman" pitchFamily="18" charset="0"/>
                          <a:ea typeface="+mn-ea"/>
                          <a:cs typeface="Times New Roman" pitchFamily="18" charset="0"/>
                        </a:rPr>
                        <a:t>Reflected XSS and DOM-based XSS</a:t>
                      </a:r>
                    </a:p>
                    <a:p>
                      <a:r>
                        <a:rPr kumimoji="0" lang="en-US" sz="1200" kern="1200" baseline="0" dirty="0">
                          <a:solidFill>
                            <a:schemeClr val="dk1"/>
                          </a:solidFill>
                          <a:latin typeface="Times New Roman" pitchFamily="18" charset="0"/>
                          <a:ea typeface="+mn-ea"/>
                          <a:cs typeface="Times New Roman" pitchFamily="18" charset="0"/>
                        </a:rPr>
                        <a:t>cannot be detected</a:t>
                      </a:r>
                      <a:endParaRPr lang="en-US" sz="1200" dirty="0">
                        <a:latin typeface="Times New Roman" pitchFamily="18" charset="0"/>
                        <a:cs typeface="Times New Roman" pitchFamily="18" charset="0"/>
                      </a:endParaRPr>
                    </a:p>
                  </a:txBody>
                  <a:tcPr marL="68580" marR="68580" marT="34290" marB="34290"/>
                </a:tc>
                <a:extLst>
                  <a:ext uri="{0D108BD9-81ED-4DB2-BD59-A6C34878D82A}">
                    <a16:rowId xmlns:a16="http://schemas.microsoft.com/office/drawing/2014/main" val="10001"/>
                  </a:ext>
                </a:extLst>
              </a:tr>
              <a:tr h="690037">
                <a:tc>
                  <a:txBody>
                    <a:bodyPr/>
                    <a:lstStyle/>
                    <a:p>
                      <a:pPr algn="ctr">
                        <a:lnSpc>
                          <a:spcPct val="300000"/>
                        </a:lnSpc>
                      </a:pPr>
                      <a:endParaRPr lang="en-US" sz="1125" dirty="0">
                        <a:latin typeface="+mn-lt"/>
                      </a:endParaRPr>
                    </a:p>
                  </a:txBody>
                  <a:tcPr marL="68580" marR="68580" marT="34290" marB="34290"/>
                </a:tc>
                <a:tc>
                  <a:txBody>
                    <a:bodyPr/>
                    <a:lstStyle/>
                    <a:p>
                      <a:endParaRPr kumimoji="0" lang="en-US" sz="1200" b="1" i="0" kern="1200" dirty="0">
                        <a:solidFill>
                          <a:schemeClr val="dk1"/>
                        </a:solidFill>
                        <a:latin typeface="+mn-lt"/>
                        <a:ea typeface="+mn-ea"/>
                        <a:cs typeface="+mn-cs"/>
                      </a:endParaRPr>
                    </a:p>
                  </a:txBody>
                  <a:tcPr marL="68580" marR="68580" marT="34290" marB="34290"/>
                </a:tc>
                <a:tc>
                  <a:txBody>
                    <a:bodyPr/>
                    <a:lstStyle/>
                    <a:p>
                      <a:pPr indent="0" algn="just">
                        <a:lnSpc>
                          <a:spcPct val="100000"/>
                        </a:lnSpc>
                        <a:buFontTx/>
                        <a:buNone/>
                      </a:pPr>
                      <a:endParaRPr lang="en-US" sz="1100" dirty="0">
                        <a:latin typeface="+mn-lt"/>
                      </a:endParaRPr>
                    </a:p>
                  </a:txBody>
                  <a:tcPr marL="68580" marR="68580" marT="34290" marB="34290"/>
                </a:tc>
                <a:tc>
                  <a:txBody>
                    <a:bodyPr/>
                    <a:lstStyle/>
                    <a:p>
                      <a:pPr algn="l">
                        <a:lnSpc>
                          <a:spcPct val="100000"/>
                        </a:lnSpc>
                      </a:pPr>
                      <a:endParaRPr lang="en-US" sz="1125" dirty="0"/>
                    </a:p>
                  </a:txBody>
                  <a:tcPr marL="68580" marR="68580" marT="34290" marB="34290"/>
                </a:tc>
                <a:tc>
                  <a:txBody>
                    <a:bodyPr/>
                    <a:lstStyle/>
                    <a:p>
                      <a:pPr algn="l">
                        <a:lnSpc>
                          <a:spcPct val="100000"/>
                        </a:lnSpc>
                      </a:pPr>
                      <a:endParaRPr lang="en-US" sz="1125" dirty="0">
                        <a:latin typeface="+mn-lt"/>
                      </a:endParaRPr>
                    </a:p>
                  </a:txBody>
                  <a:tcPr marL="68580" marR="68580" marT="34290" marB="34290"/>
                </a:tc>
                <a:tc>
                  <a:txBody>
                    <a:bodyPr/>
                    <a:lstStyle/>
                    <a:p>
                      <a:pPr algn="l">
                        <a:lnSpc>
                          <a:spcPct val="100000"/>
                        </a:lnSpc>
                      </a:pPr>
                      <a:endParaRPr lang="en-US" sz="1125" dirty="0">
                        <a:latin typeface="+mn-lt"/>
                      </a:endParaRPr>
                    </a:p>
                  </a:txBody>
                  <a:tcPr marL="68580" marR="68580" marT="34290" marB="3429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750" y="1200150"/>
            <a:ext cx="6229350" cy="4514850"/>
          </a:xfrm>
        </p:spPr>
        <p:txBody>
          <a:bodyPr/>
          <a:lstStyle/>
          <a:p>
            <a:endParaRPr lang="en-US" dirty="0"/>
          </a:p>
        </p:txBody>
      </p:sp>
      <p:graphicFrame>
        <p:nvGraphicFramePr>
          <p:cNvPr id="5" name="Table 4"/>
          <p:cNvGraphicFramePr>
            <a:graphicFrameLocks noGrp="1"/>
          </p:cNvGraphicFramePr>
          <p:nvPr/>
        </p:nvGraphicFramePr>
        <p:xfrm>
          <a:off x="1" y="-358911"/>
          <a:ext cx="9144000" cy="6226311"/>
        </p:xfrm>
        <a:graphic>
          <a:graphicData uri="http://schemas.openxmlformats.org/drawingml/2006/table">
            <a:tbl>
              <a:tblPr firstRow="1" bandRow="1">
                <a:tableStyleId>{F5AB1C69-6EDB-4FF4-983F-18BD219EF322}</a:tableStyleId>
              </a:tblPr>
              <a:tblGrid>
                <a:gridCol w="460075">
                  <a:extLst>
                    <a:ext uri="{9D8B030D-6E8A-4147-A177-3AD203B41FA5}">
                      <a16:colId xmlns:a16="http://schemas.microsoft.com/office/drawing/2014/main" val="20000"/>
                    </a:ext>
                  </a:extLst>
                </a:gridCol>
                <a:gridCol w="977660">
                  <a:extLst>
                    <a:ext uri="{9D8B030D-6E8A-4147-A177-3AD203B41FA5}">
                      <a16:colId xmlns:a16="http://schemas.microsoft.com/office/drawing/2014/main" val="20001"/>
                    </a:ext>
                  </a:extLst>
                </a:gridCol>
                <a:gridCol w="3047904">
                  <a:extLst>
                    <a:ext uri="{9D8B030D-6E8A-4147-A177-3AD203B41FA5}">
                      <a16:colId xmlns:a16="http://schemas.microsoft.com/office/drawing/2014/main" val="20002"/>
                    </a:ext>
                  </a:extLst>
                </a:gridCol>
                <a:gridCol w="848360">
                  <a:extLst>
                    <a:ext uri="{9D8B030D-6E8A-4147-A177-3AD203B41FA5}">
                      <a16:colId xmlns:a16="http://schemas.microsoft.com/office/drawing/2014/main" val="20003"/>
                    </a:ext>
                  </a:extLst>
                </a:gridCol>
                <a:gridCol w="1567132">
                  <a:extLst>
                    <a:ext uri="{9D8B030D-6E8A-4147-A177-3AD203B41FA5}">
                      <a16:colId xmlns:a16="http://schemas.microsoft.com/office/drawing/2014/main" val="20004"/>
                    </a:ext>
                  </a:extLst>
                </a:gridCol>
                <a:gridCol w="2242869">
                  <a:extLst>
                    <a:ext uri="{9D8B030D-6E8A-4147-A177-3AD203B41FA5}">
                      <a16:colId xmlns:a16="http://schemas.microsoft.com/office/drawing/2014/main" val="20005"/>
                    </a:ext>
                  </a:extLst>
                </a:gridCol>
              </a:tblGrid>
              <a:tr h="478609">
                <a:tc>
                  <a:txBody>
                    <a:bodyPr/>
                    <a:lstStyle/>
                    <a:p>
                      <a:pPr algn="ctr">
                        <a:lnSpc>
                          <a:spcPct val="200000"/>
                        </a:lnSpc>
                      </a:pPr>
                      <a:r>
                        <a:rPr lang="en-US" sz="1350" dirty="0"/>
                        <a:t>NO</a:t>
                      </a:r>
                    </a:p>
                  </a:txBody>
                  <a:tcPr marL="68580" marR="68580" marT="34290" marB="34290"/>
                </a:tc>
                <a:tc>
                  <a:txBody>
                    <a:bodyPr/>
                    <a:lstStyle/>
                    <a:p>
                      <a:pPr algn="ctr">
                        <a:lnSpc>
                          <a:spcPct val="200000"/>
                        </a:lnSpc>
                      </a:pPr>
                      <a:r>
                        <a:rPr lang="en-US" sz="1350" dirty="0"/>
                        <a:t>Title</a:t>
                      </a:r>
                    </a:p>
                  </a:txBody>
                  <a:tcPr marL="68580" marR="68580" marT="34290" marB="34290"/>
                </a:tc>
                <a:tc>
                  <a:txBody>
                    <a:bodyPr/>
                    <a:lstStyle/>
                    <a:p>
                      <a:pPr algn="ctr">
                        <a:lnSpc>
                          <a:spcPct val="200000"/>
                        </a:lnSpc>
                      </a:pPr>
                      <a:r>
                        <a:rPr lang="en-US" sz="1350" dirty="0"/>
                        <a:t>Concept</a:t>
                      </a:r>
                    </a:p>
                  </a:txBody>
                  <a:tcPr marL="68580" marR="68580" marT="34290" marB="34290"/>
                </a:tc>
                <a:tc>
                  <a:txBody>
                    <a:bodyPr/>
                    <a:lstStyle/>
                    <a:p>
                      <a:pPr algn="ctr">
                        <a:lnSpc>
                          <a:spcPct val="200000"/>
                        </a:lnSpc>
                      </a:pPr>
                      <a:r>
                        <a:rPr lang="en-US" sz="1350" dirty="0">
                          <a:sym typeface="+mn-ea"/>
                        </a:rPr>
                        <a:t>Author</a:t>
                      </a:r>
                      <a:endParaRPr lang="en-US" sz="1350" dirty="0"/>
                    </a:p>
                  </a:txBody>
                  <a:tcPr marL="68580" marR="68580" marT="34290" marB="34290"/>
                </a:tc>
                <a:tc>
                  <a:txBody>
                    <a:bodyPr/>
                    <a:lstStyle/>
                    <a:p>
                      <a:pPr algn="ctr">
                        <a:lnSpc>
                          <a:spcPct val="200000"/>
                        </a:lnSpc>
                      </a:pPr>
                      <a:r>
                        <a:rPr lang="en-US" sz="1350" dirty="0"/>
                        <a:t>advantage</a:t>
                      </a:r>
                    </a:p>
                  </a:txBody>
                  <a:tcPr marL="68580" marR="68580" marT="34290" marB="34290"/>
                </a:tc>
                <a:tc>
                  <a:txBody>
                    <a:bodyPr/>
                    <a:lstStyle/>
                    <a:p>
                      <a:pPr algn="ctr">
                        <a:lnSpc>
                          <a:spcPct val="200000"/>
                        </a:lnSpc>
                      </a:pPr>
                      <a:r>
                        <a:rPr lang="en-US" sz="1350" dirty="0"/>
                        <a:t>disadvantage</a:t>
                      </a:r>
                    </a:p>
                  </a:txBody>
                  <a:tcPr marL="68580" marR="68580" marT="34290" marB="34290"/>
                </a:tc>
                <a:extLst>
                  <a:ext uri="{0D108BD9-81ED-4DB2-BD59-A6C34878D82A}">
                    <a16:rowId xmlns:a16="http://schemas.microsoft.com/office/drawing/2014/main" val="10000"/>
                  </a:ext>
                </a:extLst>
              </a:tr>
              <a:tr h="4984318">
                <a:tc>
                  <a:txBody>
                    <a:bodyPr/>
                    <a:lstStyle/>
                    <a:p>
                      <a:pPr algn="ctr">
                        <a:lnSpc>
                          <a:spcPct val="300000"/>
                        </a:lnSpc>
                      </a:pPr>
                      <a:r>
                        <a:rPr lang="en-US" sz="1125" dirty="0"/>
                        <a:t>1</a:t>
                      </a:r>
                      <a:endParaRPr lang="en-US" sz="1125" dirty="0">
                        <a:latin typeface="+mn-lt"/>
                      </a:endParaRPr>
                    </a:p>
                  </a:txBody>
                  <a:tcPr marL="68580" marR="68580" marT="34290" marB="34290"/>
                </a:tc>
                <a:tc>
                  <a:txBody>
                    <a:bodyPr/>
                    <a:lstStyle/>
                    <a:p>
                      <a:r>
                        <a:rPr kumimoji="0" lang="en-US" sz="1100" b="0" i="0" kern="1200" dirty="0">
                          <a:solidFill>
                            <a:schemeClr val="dk1"/>
                          </a:solidFill>
                          <a:latin typeface="Times New Roman" pitchFamily="18" charset="0"/>
                          <a:ea typeface="+mn-ea"/>
                          <a:cs typeface="Times New Roman" pitchFamily="18" charset="0"/>
                        </a:rPr>
                        <a:t>Cross Site Scripting Detection Based on Deep Learning</a:t>
                      </a:r>
                    </a:p>
                  </a:txBody>
                  <a:tcPr marL="68580" marR="68580" marT="34290" marB="34290"/>
                </a:tc>
                <a:tc>
                  <a:txBody>
                    <a:bodyPr/>
                    <a:lstStyle/>
                    <a:p>
                      <a:r>
                        <a:rPr kumimoji="0" lang="en-US" sz="1100" b="1" i="0" kern="1200" dirty="0">
                          <a:solidFill>
                            <a:schemeClr val="dk1"/>
                          </a:solidFill>
                          <a:latin typeface="+mn-lt"/>
                          <a:ea typeface="+mn-ea"/>
                          <a:cs typeface="+mn-cs"/>
                        </a:rPr>
                        <a:t> </a:t>
                      </a:r>
                      <a:r>
                        <a:rPr kumimoji="0" lang="en-US" sz="1100" b="0" i="0" kern="1200" dirty="0">
                          <a:solidFill>
                            <a:schemeClr val="dk1"/>
                          </a:solidFill>
                          <a:latin typeface="+mn-lt"/>
                          <a:ea typeface="+mn-ea"/>
                          <a:cs typeface="+mn-cs"/>
                        </a:rPr>
                        <a:t>Nowadays, Cross Site Scripting (XSS) is one of the major threats to Web applications. Since it's known to the public, XSS vulnerability has been in the TOP 10 Web application vulnerabilities based on surveys published by the Open Web Applications Security Project (OWASP). How to effectively detect and defend XSS attacks are still one of the most important security issues. In this paper, we present a novel approach to detect XSS attacks based on deep learning (called </a:t>
                      </a:r>
                      <a:r>
                        <a:rPr kumimoji="0" lang="en-US" sz="1100" b="0" i="0" kern="1200" dirty="0" err="1">
                          <a:solidFill>
                            <a:schemeClr val="dk1"/>
                          </a:solidFill>
                          <a:latin typeface="+mn-lt"/>
                          <a:ea typeface="+mn-ea"/>
                          <a:cs typeface="+mn-cs"/>
                        </a:rPr>
                        <a:t>DeepXSS</a:t>
                      </a:r>
                      <a:r>
                        <a:rPr kumimoji="0" lang="en-US" sz="1100" b="0" i="0" kern="1200" dirty="0">
                          <a:solidFill>
                            <a:schemeClr val="dk1"/>
                          </a:solidFill>
                          <a:latin typeface="+mn-lt"/>
                          <a:ea typeface="+mn-ea"/>
                          <a:cs typeface="+mn-cs"/>
                        </a:rPr>
                        <a:t>). First of all, we used word2vec to extract the feature of XSS payloads which captures word order information and map each payload to a feature vector. And then, we trained and tested the detection model using Long Short Term Memory (LSTM) recurrent neural networks. Experimental results show that the proposed XSS detection model based on deep learning achieves a precision rate of 99.5% and a recall rate of 97.9% in real dataset, which means that the novel approach can effectively identify</a:t>
                      </a:r>
                      <a:endParaRPr kumimoji="0" lang="en-US" sz="1100" b="1" i="0" kern="1200" dirty="0">
                        <a:solidFill>
                          <a:schemeClr val="dk1"/>
                        </a:solidFill>
                        <a:latin typeface="+mn-lt"/>
                        <a:ea typeface="+mn-ea"/>
                        <a:cs typeface="+mn-cs"/>
                      </a:endParaRPr>
                    </a:p>
                  </a:txBody>
                  <a:tcPr marL="68580" marR="68580" marT="34290" marB="34290"/>
                </a:tc>
                <a:tc>
                  <a:txBody>
                    <a:bodyPr/>
                    <a:lstStyle/>
                    <a:p>
                      <a:pPr algn="l">
                        <a:lnSpc>
                          <a:spcPct val="100000"/>
                        </a:lnSpc>
                      </a:pPr>
                      <a:endParaRPr lang="en-US" sz="1125" dirty="0"/>
                    </a:p>
                    <a:p>
                      <a:pPr algn="l">
                        <a:lnSpc>
                          <a:spcPct val="100000"/>
                        </a:lnSpc>
                      </a:pPr>
                      <a:endParaRPr lang="en-US" sz="1125" u="none" dirty="0"/>
                    </a:p>
                    <a:p>
                      <a:r>
                        <a:rPr kumimoji="0" lang="en-US" sz="1100" b="0" i="0" u="none" kern="1200" dirty="0">
                          <a:solidFill>
                            <a:schemeClr val="dk1"/>
                          </a:solidFill>
                          <a:latin typeface="+mn-lt"/>
                          <a:ea typeface="+mn-ea"/>
                          <a:cs typeface="+mn-cs"/>
                        </a:rPr>
                        <a:t>Yong Fang,</a:t>
                      </a:r>
                    </a:p>
                    <a:p>
                      <a:r>
                        <a:rPr kumimoji="0" lang="en-US" sz="1100" b="0" i="0" u="none" kern="1200" dirty="0">
                          <a:solidFill>
                            <a:schemeClr val="dk1"/>
                          </a:solidFill>
                          <a:latin typeface="+mn-lt"/>
                          <a:ea typeface="+mn-ea"/>
                          <a:cs typeface="+mn-cs"/>
                        </a:rPr>
                        <a:t>Yang Li</a:t>
                      </a:r>
                    </a:p>
                    <a:p>
                      <a:r>
                        <a:rPr kumimoji="0" lang="en-US" sz="1100" b="0" i="0" u="sng" kern="1200" dirty="0">
                          <a:solidFill>
                            <a:schemeClr val="dk1"/>
                          </a:solidFill>
                          <a:latin typeface="+mn-lt"/>
                          <a:ea typeface="+mn-ea"/>
                          <a:cs typeface="+mn-cs"/>
                        </a:rPr>
                        <a:t> </a:t>
                      </a:r>
                      <a:br>
                        <a:rPr kumimoji="0" lang="en-US" sz="1100" b="0" i="0" u="sng" kern="1200" dirty="0">
                          <a:solidFill>
                            <a:schemeClr val="dk1"/>
                          </a:solidFill>
                          <a:latin typeface="+mn-lt"/>
                          <a:ea typeface="+mn-ea"/>
                          <a:cs typeface="+mn-cs"/>
                        </a:rPr>
                      </a:br>
                      <a:endParaRPr lang="en-US" sz="1100" b="0" dirty="0">
                        <a:latin typeface="Times New Roman" pitchFamily="18" charset="0"/>
                        <a:cs typeface="Times New Roman" pitchFamily="18" charset="0"/>
                      </a:endParaRPr>
                    </a:p>
                  </a:txBody>
                  <a:tcPr marL="68580" marR="68580" marT="34290" marB="34290"/>
                </a:tc>
                <a:tc>
                  <a:txBody>
                    <a:bodyPr/>
                    <a:lstStyle/>
                    <a:p>
                      <a:r>
                        <a:rPr kumimoji="0" lang="en-US" sz="1200" b="0" kern="1200" baseline="0" dirty="0">
                          <a:solidFill>
                            <a:schemeClr val="dk1"/>
                          </a:solidFill>
                          <a:latin typeface="Times New Roman" pitchFamily="18" charset="0"/>
                          <a:ea typeface="+mn-ea"/>
                          <a:cs typeface="Times New Roman" pitchFamily="18" charset="0"/>
                        </a:rPr>
                        <a:t>Low false positive rate</a:t>
                      </a:r>
                      <a:endParaRPr lang="en-US" sz="1200" b="0" dirty="0">
                        <a:latin typeface="Times New Roman" pitchFamily="18" charset="0"/>
                        <a:cs typeface="Times New Roman" pitchFamily="18" charset="0"/>
                      </a:endParaRPr>
                    </a:p>
                  </a:txBody>
                  <a:tcPr marL="68580" marR="68580" marT="34290" marB="34290"/>
                </a:tc>
                <a:tc>
                  <a:txBody>
                    <a:bodyPr/>
                    <a:lstStyle/>
                    <a:p>
                      <a:pPr algn="l">
                        <a:lnSpc>
                          <a:spcPct val="100000"/>
                        </a:lnSpc>
                      </a:pPr>
                      <a:endParaRPr lang="en-US" sz="1125" kern="1200" baseline="0" dirty="0"/>
                    </a:p>
                    <a:p>
                      <a:pPr algn="l">
                        <a:lnSpc>
                          <a:spcPct val="100000"/>
                        </a:lnSpc>
                      </a:pPr>
                      <a:endParaRPr lang="en-US" sz="1125" kern="1200" baseline="0" dirty="0"/>
                    </a:p>
                    <a:p>
                      <a:pPr algn="l">
                        <a:lnSpc>
                          <a:spcPct val="100000"/>
                        </a:lnSpc>
                      </a:pPr>
                      <a:endParaRPr lang="en-US" sz="1200" kern="1200" baseline="0" dirty="0">
                        <a:latin typeface="Times New Roman" pitchFamily="18" charset="0"/>
                        <a:cs typeface="Times New Roman" pitchFamily="18" charset="0"/>
                      </a:endParaRPr>
                    </a:p>
                    <a:p>
                      <a:r>
                        <a:rPr kumimoji="0" lang="en-US" sz="1200" kern="1200" baseline="0" dirty="0">
                          <a:solidFill>
                            <a:schemeClr val="dk1"/>
                          </a:solidFill>
                          <a:latin typeface="Times New Roman" pitchFamily="18" charset="0"/>
                          <a:ea typeface="+mn-ea"/>
                          <a:cs typeface="Times New Roman" pitchFamily="18" charset="0"/>
                        </a:rPr>
                        <a:t>The data set is too small</a:t>
                      </a:r>
                      <a:endParaRPr lang="en-US" sz="1200" dirty="0">
                        <a:latin typeface="Times New Roman" pitchFamily="18" charset="0"/>
                        <a:cs typeface="Times New Roman" pitchFamily="18" charset="0"/>
                      </a:endParaRPr>
                    </a:p>
                  </a:txBody>
                  <a:tcPr marL="68580" marR="68580" marT="34290" marB="34290"/>
                </a:tc>
                <a:extLst>
                  <a:ext uri="{0D108BD9-81ED-4DB2-BD59-A6C34878D82A}">
                    <a16:rowId xmlns:a16="http://schemas.microsoft.com/office/drawing/2014/main" val="10001"/>
                  </a:ext>
                </a:extLst>
              </a:tr>
              <a:tr h="761933">
                <a:tc>
                  <a:txBody>
                    <a:bodyPr/>
                    <a:lstStyle/>
                    <a:p>
                      <a:pPr algn="ctr">
                        <a:lnSpc>
                          <a:spcPct val="300000"/>
                        </a:lnSpc>
                      </a:pPr>
                      <a:endParaRPr lang="en-US" sz="1125" dirty="0">
                        <a:latin typeface="+mn-lt"/>
                      </a:endParaRPr>
                    </a:p>
                  </a:txBody>
                  <a:tcPr marL="68580" marR="68580" marT="34290" marB="34290"/>
                </a:tc>
                <a:tc>
                  <a:txBody>
                    <a:bodyPr/>
                    <a:lstStyle/>
                    <a:p>
                      <a:endParaRPr kumimoji="0" lang="en-US" sz="1200" b="1" i="0" kern="1200" dirty="0">
                        <a:solidFill>
                          <a:schemeClr val="dk1"/>
                        </a:solidFill>
                        <a:latin typeface="+mn-lt"/>
                        <a:ea typeface="+mn-ea"/>
                        <a:cs typeface="+mn-cs"/>
                      </a:endParaRPr>
                    </a:p>
                  </a:txBody>
                  <a:tcPr marL="68580" marR="68580" marT="34290" marB="34290"/>
                </a:tc>
                <a:tc>
                  <a:txBody>
                    <a:bodyPr/>
                    <a:lstStyle/>
                    <a:p>
                      <a:pPr indent="0" algn="just">
                        <a:lnSpc>
                          <a:spcPct val="100000"/>
                        </a:lnSpc>
                        <a:buFontTx/>
                        <a:buNone/>
                      </a:pPr>
                      <a:endParaRPr lang="en-US" sz="1100" dirty="0">
                        <a:latin typeface="+mn-lt"/>
                      </a:endParaRPr>
                    </a:p>
                  </a:txBody>
                  <a:tcPr marL="68580" marR="68580" marT="34290" marB="34290"/>
                </a:tc>
                <a:tc>
                  <a:txBody>
                    <a:bodyPr/>
                    <a:lstStyle/>
                    <a:p>
                      <a:pPr algn="l">
                        <a:lnSpc>
                          <a:spcPct val="100000"/>
                        </a:lnSpc>
                      </a:pPr>
                      <a:endParaRPr lang="en-US" sz="1125" dirty="0"/>
                    </a:p>
                  </a:txBody>
                  <a:tcPr marL="68580" marR="68580" marT="34290" marB="34290"/>
                </a:tc>
                <a:tc>
                  <a:txBody>
                    <a:bodyPr/>
                    <a:lstStyle/>
                    <a:p>
                      <a:pPr algn="l">
                        <a:lnSpc>
                          <a:spcPct val="100000"/>
                        </a:lnSpc>
                      </a:pPr>
                      <a:endParaRPr lang="en-US" sz="1125" dirty="0">
                        <a:latin typeface="+mn-lt"/>
                      </a:endParaRPr>
                    </a:p>
                  </a:txBody>
                  <a:tcPr marL="68580" marR="68580" marT="34290" marB="34290"/>
                </a:tc>
                <a:tc>
                  <a:txBody>
                    <a:bodyPr/>
                    <a:lstStyle/>
                    <a:p>
                      <a:pPr algn="l">
                        <a:lnSpc>
                          <a:spcPct val="100000"/>
                        </a:lnSpc>
                      </a:pPr>
                      <a:endParaRPr lang="en-US" sz="1125" dirty="0">
                        <a:latin typeface="+mn-lt"/>
                      </a:endParaRPr>
                    </a:p>
                  </a:txBody>
                  <a:tcPr marL="68580" marR="68580" marT="34290" marB="34290"/>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750" y="1200150"/>
            <a:ext cx="6229350" cy="4514850"/>
          </a:xfrm>
        </p:spPr>
        <p:txBody>
          <a:bodyPr/>
          <a:lstStyle/>
          <a:p>
            <a:endParaRPr lang="en-US" dirty="0"/>
          </a:p>
        </p:txBody>
      </p:sp>
      <p:graphicFrame>
        <p:nvGraphicFramePr>
          <p:cNvPr id="5" name="Table 4"/>
          <p:cNvGraphicFramePr>
            <a:graphicFrameLocks noGrp="1"/>
          </p:cNvGraphicFramePr>
          <p:nvPr/>
        </p:nvGraphicFramePr>
        <p:xfrm>
          <a:off x="1" y="-358911"/>
          <a:ext cx="9144000" cy="6226311"/>
        </p:xfrm>
        <a:graphic>
          <a:graphicData uri="http://schemas.openxmlformats.org/drawingml/2006/table">
            <a:tbl>
              <a:tblPr firstRow="1" bandRow="1">
                <a:tableStyleId>{F5AB1C69-6EDB-4FF4-983F-18BD219EF322}</a:tableStyleId>
              </a:tblPr>
              <a:tblGrid>
                <a:gridCol w="460075">
                  <a:extLst>
                    <a:ext uri="{9D8B030D-6E8A-4147-A177-3AD203B41FA5}">
                      <a16:colId xmlns:a16="http://schemas.microsoft.com/office/drawing/2014/main" val="20000"/>
                    </a:ext>
                  </a:extLst>
                </a:gridCol>
                <a:gridCol w="977660">
                  <a:extLst>
                    <a:ext uri="{9D8B030D-6E8A-4147-A177-3AD203B41FA5}">
                      <a16:colId xmlns:a16="http://schemas.microsoft.com/office/drawing/2014/main" val="20001"/>
                    </a:ext>
                  </a:extLst>
                </a:gridCol>
                <a:gridCol w="3047904">
                  <a:extLst>
                    <a:ext uri="{9D8B030D-6E8A-4147-A177-3AD203B41FA5}">
                      <a16:colId xmlns:a16="http://schemas.microsoft.com/office/drawing/2014/main" val="20002"/>
                    </a:ext>
                  </a:extLst>
                </a:gridCol>
                <a:gridCol w="848360">
                  <a:extLst>
                    <a:ext uri="{9D8B030D-6E8A-4147-A177-3AD203B41FA5}">
                      <a16:colId xmlns:a16="http://schemas.microsoft.com/office/drawing/2014/main" val="20003"/>
                    </a:ext>
                  </a:extLst>
                </a:gridCol>
                <a:gridCol w="1567132">
                  <a:extLst>
                    <a:ext uri="{9D8B030D-6E8A-4147-A177-3AD203B41FA5}">
                      <a16:colId xmlns:a16="http://schemas.microsoft.com/office/drawing/2014/main" val="20004"/>
                    </a:ext>
                  </a:extLst>
                </a:gridCol>
                <a:gridCol w="2242869">
                  <a:extLst>
                    <a:ext uri="{9D8B030D-6E8A-4147-A177-3AD203B41FA5}">
                      <a16:colId xmlns:a16="http://schemas.microsoft.com/office/drawing/2014/main" val="20005"/>
                    </a:ext>
                  </a:extLst>
                </a:gridCol>
              </a:tblGrid>
              <a:tr h="478609">
                <a:tc>
                  <a:txBody>
                    <a:bodyPr/>
                    <a:lstStyle/>
                    <a:p>
                      <a:pPr algn="ctr">
                        <a:lnSpc>
                          <a:spcPct val="200000"/>
                        </a:lnSpc>
                      </a:pPr>
                      <a:r>
                        <a:rPr lang="en-US" sz="1350" dirty="0"/>
                        <a:t>NO</a:t>
                      </a:r>
                    </a:p>
                  </a:txBody>
                  <a:tcPr marL="68580" marR="68580" marT="34290" marB="34290"/>
                </a:tc>
                <a:tc>
                  <a:txBody>
                    <a:bodyPr/>
                    <a:lstStyle/>
                    <a:p>
                      <a:pPr algn="ctr">
                        <a:lnSpc>
                          <a:spcPct val="200000"/>
                        </a:lnSpc>
                      </a:pPr>
                      <a:r>
                        <a:rPr lang="en-US" sz="1350" dirty="0"/>
                        <a:t>Title</a:t>
                      </a:r>
                    </a:p>
                  </a:txBody>
                  <a:tcPr marL="68580" marR="68580" marT="34290" marB="34290"/>
                </a:tc>
                <a:tc>
                  <a:txBody>
                    <a:bodyPr/>
                    <a:lstStyle/>
                    <a:p>
                      <a:pPr algn="just">
                        <a:lnSpc>
                          <a:spcPct val="200000"/>
                        </a:lnSpc>
                      </a:pPr>
                      <a:r>
                        <a:rPr lang="en-US" sz="1100" dirty="0">
                          <a:latin typeface="Times New Roman" pitchFamily="18" charset="0"/>
                          <a:cs typeface="Times New Roman" pitchFamily="18" charset="0"/>
                        </a:rPr>
                        <a:t>Concept</a:t>
                      </a:r>
                    </a:p>
                  </a:txBody>
                  <a:tcPr marL="68580" marR="68580" marT="34290" marB="34290"/>
                </a:tc>
                <a:tc>
                  <a:txBody>
                    <a:bodyPr/>
                    <a:lstStyle/>
                    <a:p>
                      <a:pPr algn="ctr">
                        <a:lnSpc>
                          <a:spcPct val="200000"/>
                        </a:lnSpc>
                      </a:pPr>
                      <a:r>
                        <a:rPr lang="en-US" sz="1350" dirty="0">
                          <a:sym typeface="+mn-ea"/>
                        </a:rPr>
                        <a:t>Author</a:t>
                      </a:r>
                      <a:endParaRPr lang="en-US" sz="1350" dirty="0"/>
                    </a:p>
                  </a:txBody>
                  <a:tcPr marL="68580" marR="68580" marT="34290" marB="34290"/>
                </a:tc>
                <a:tc>
                  <a:txBody>
                    <a:bodyPr/>
                    <a:lstStyle/>
                    <a:p>
                      <a:pPr algn="ctr">
                        <a:lnSpc>
                          <a:spcPct val="200000"/>
                        </a:lnSpc>
                      </a:pPr>
                      <a:r>
                        <a:rPr lang="en-US" sz="1350" dirty="0"/>
                        <a:t>advantage</a:t>
                      </a:r>
                    </a:p>
                  </a:txBody>
                  <a:tcPr marL="68580" marR="68580" marT="34290" marB="34290"/>
                </a:tc>
                <a:tc>
                  <a:txBody>
                    <a:bodyPr/>
                    <a:lstStyle/>
                    <a:p>
                      <a:pPr algn="ctr">
                        <a:lnSpc>
                          <a:spcPct val="200000"/>
                        </a:lnSpc>
                      </a:pPr>
                      <a:r>
                        <a:rPr lang="en-US" sz="1350" dirty="0"/>
                        <a:t>disadvantage</a:t>
                      </a:r>
                    </a:p>
                  </a:txBody>
                  <a:tcPr marL="68580" marR="68580" marT="34290" marB="34290"/>
                </a:tc>
                <a:extLst>
                  <a:ext uri="{0D108BD9-81ED-4DB2-BD59-A6C34878D82A}">
                    <a16:rowId xmlns:a16="http://schemas.microsoft.com/office/drawing/2014/main" val="10000"/>
                  </a:ext>
                </a:extLst>
              </a:tr>
              <a:tr h="4984318">
                <a:tc>
                  <a:txBody>
                    <a:bodyPr/>
                    <a:lstStyle/>
                    <a:p>
                      <a:pPr algn="ctr">
                        <a:lnSpc>
                          <a:spcPct val="300000"/>
                        </a:lnSpc>
                      </a:pPr>
                      <a:r>
                        <a:rPr lang="en-US" sz="1125" dirty="0"/>
                        <a:t>1</a:t>
                      </a:r>
                      <a:endParaRPr lang="en-US" sz="1125" dirty="0">
                        <a:latin typeface="+mn-lt"/>
                      </a:endParaRPr>
                    </a:p>
                  </a:txBody>
                  <a:tcPr marL="68580" marR="68580" marT="34290" marB="34290"/>
                </a:tc>
                <a:tc>
                  <a:txBody>
                    <a:bodyPr/>
                    <a:lstStyle/>
                    <a:p>
                      <a:r>
                        <a:rPr kumimoji="0" lang="en-US" sz="1100" b="0" kern="1200" baseline="0" dirty="0">
                          <a:solidFill>
                            <a:schemeClr val="dk1"/>
                          </a:solidFill>
                          <a:latin typeface="Times New Roman" pitchFamily="18" charset="0"/>
                          <a:ea typeface="+mn-ea"/>
                          <a:cs typeface="Times New Roman" pitchFamily="18" charset="0"/>
                        </a:rPr>
                        <a:t>Optimizing XSS Detection Model to Defend</a:t>
                      </a:r>
                    </a:p>
                    <a:p>
                      <a:r>
                        <a:rPr kumimoji="0" lang="en-US" sz="1100" b="0" kern="1200" baseline="0" dirty="0">
                          <a:solidFill>
                            <a:schemeClr val="dk1"/>
                          </a:solidFill>
                          <a:latin typeface="Times New Roman" pitchFamily="18" charset="0"/>
                          <a:ea typeface="+mn-ea"/>
                          <a:cs typeface="Times New Roman" pitchFamily="18" charset="0"/>
                        </a:rPr>
                        <a:t>Against Adversarial Attacks Based on Reinforcement</a:t>
                      </a:r>
                    </a:p>
                    <a:p>
                      <a:r>
                        <a:rPr kumimoji="0" lang="en-US" sz="1100" b="0" kern="1200" baseline="0" dirty="0">
                          <a:solidFill>
                            <a:schemeClr val="dk1"/>
                          </a:solidFill>
                          <a:latin typeface="Times New Roman" pitchFamily="18" charset="0"/>
                          <a:ea typeface="+mn-ea"/>
                          <a:cs typeface="Times New Roman" pitchFamily="18" charset="0"/>
                        </a:rPr>
                        <a:t>Learning</a:t>
                      </a:r>
                      <a:endParaRPr kumimoji="0" lang="en-US" sz="1100" b="0" i="0" kern="1200" dirty="0">
                        <a:solidFill>
                          <a:schemeClr val="dk1"/>
                        </a:solidFill>
                        <a:latin typeface="Times New Roman" pitchFamily="18" charset="0"/>
                        <a:ea typeface="+mn-ea"/>
                        <a:cs typeface="Times New Roman" pitchFamily="18" charset="0"/>
                      </a:endParaRPr>
                    </a:p>
                  </a:txBody>
                  <a:tcPr marL="68580" marR="68580" marT="34290" marB="34290"/>
                </a:tc>
                <a:tc>
                  <a:txBody>
                    <a:bodyPr/>
                    <a:lstStyle/>
                    <a:p>
                      <a:pPr algn="just"/>
                      <a:r>
                        <a:rPr kumimoji="0" lang="en-US" sz="1100" kern="1200" baseline="0" dirty="0">
                          <a:solidFill>
                            <a:schemeClr val="dk1"/>
                          </a:solidFill>
                          <a:latin typeface="Times New Roman" pitchFamily="18" charset="0"/>
                          <a:ea typeface="+mn-ea"/>
                          <a:cs typeface="Times New Roman" pitchFamily="18" charset="0"/>
                        </a:rPr>
                        <a:t>With the development of artificial intelligence, machine learning algorithms and deep</a:t>
                      </a:r>
                    </a:p>
                    <a:p>
                      <a:pPr algn="just"/>
                      <a:r>
                        <a:rPr kumimoji="0" lang="en-US" sz="1100" kern="1200" baseline="0" dirty="0">
                          <a:solidFill>
                            <a:schemeClr val="dk1"/>
                          </a:solidFill>
                          <a:latin typeface="Times New Roman" pitchFamily="18" charset="0"/>
                          <a:ea typeface="+mn-ea"/>
                          <a:cs typeface="Times New Roman" pitchFamily="18" charset="0"/>
                        </a:rPr>
                        <a:t>learning algorithms are widely applied to attack detection models. Adversarial attacks against</a:t>
                      </a:r>
                    </a:p>
                    <a:p>
                      <a:pPr algn="just"/>
                      <a:r>
                        <a:rPr kumimoji="0" lang="en-US" sz="1100" kern="1200" baseline="0" dirty="0">
                          <a:solidFill>
                            <a:schemeClr val="dk1"/>
                          </a:solidFill>
                          <a:latin typeface="Times New Roman" pitchFamily="18" charset="0"/>
                          <a:ea typeface="+mn-ea"/>
                          <a:cs typeface="Times New Roman" pitchFamily="18" charset="0"/>
                        </a:rPr>
                        <a:t>artificial intelligence models become inevitable problems when there is a lack of research on the</a:t>
                      </a:r>
                    </a:p>
                    <a:p>
                      <a:pPr algn="just"/>
                      <a:r>
                        <a:rPr kumimoji="0" lang="en-US" sz="1100" kern="1200" baseline="0" dirty="0">
                          <a:solidFill>
                            <a:schemeClr val="dk1"/>
                          </a:solidFill>
                          <a:latin typeface="Times New Roman" pitchFamily="18" charset="0"/>
                          <a:ea typeface="+mn-ea"/>
                          <a:cs typeface="Times New Roman" pitchFamily="18" charset="0"/>
                        </a:rPr>
                        <a:t>cross-site scripting (XSS) attack detection model for defense against attacks. It is extremely important</a:t>
                      </a:r>
                    </a:p>
                    <a:p>
                      <a:pPr algn="just"/>
                      <a:r>
                        <a:rPr kumimoji="0" lang="en-US" sz="1100" kern="1200" baseline="0" dirty="0">
                          <a:solidFill>
                            <a:schemeClr val="dk1"/>
                          </a:solidFill>
                          <a:latin typeface="Times New Roman" pitchFamily="18" charset="0"/>
                          <a:ea typeface="+mn-ea"/>
                          <a:cs typeface="Times New Roman" pitchFamily="18" charset="0"/>
                        </a:rPr>
                        <a:t>to design a method that can effectively improve the detection model against attack. In this paper,</a:t>
                      </a:r>
                    </a:p>
                    <a:p>
                      <a:pPr algn="just"/>
                      <a:r>
                        <a:rPr kumimoji="0" lang="en-US" sz="1100" kern="1200" baseline="0" dirty="0">
                          <a:solidFill>
                            <a:schemeClr val="dk1"/>
                          </a:solidFill>
                          <a:latin typeface="Times New Roman" pitchFamily="18" charset="0"/>
                          <a:ea typeface="+mn-ea"/>
                          <a:cs typeface="Times New Roman" pitchFamily="18" charset="0"/>
                        </a:rPr>
                        <a:t>we present a method based on reinforcement learning (called RLXSS), which aims to optimize</a:t>
                      </a:r>
                    </a:p>
                    <a:p>
                      <a:pPr algn="just"/>
                      <a:r>
                        <a:rPr kumimoji="0" lang="en-US" sz="1100" kern="1200" baseline="0" dirty="0">
                          <a:solidFill>
                            <a:schemeClr val="dk1"/>
                          </a:solidFill>
                          <a:latin typeface="Times New Roman" pitchFamily="18" charset="0"/>
                          <a:ea typeface="+mn-ea"/>
                          <a:cs typeface="Times New Roman" pitchFamily="18" charset="0"/>
                        </a:rPr>
                        <a:t>the XSS detection model to defend against adversarial attacks. First, the adversarial samples of</a:t>
                      </a:r>
                    </a:p>
                    <a:p>
                      <a:pPr algn="just"/>
                      <a:r>
                        <a:rPr kumimoji="0" lang="en-US" sz="1100" kern="1200" baseline="0" dirty="0">
                          <a:solidFill>
                            <a:schemeClr val="dk1"/>
                          </a:solidFill>
                          <a:latin typeface="Times New Roman" pitchFamily="18" charset="0"/>
                          <a:ea typeface="+mn-ea"/>
                          <a:cs typeface="Times New Roman" pitchFamily="18" charset="0"/>
                        </a:rPr>
                        <a:t>the detection model are mined by the adversarial attack model based on reinforcement learning.</a:t>
                      </a:r>
                    </a:p>
                    <a:p>
                      <a:pPr algn="just"/>
                      <a:r>
                        <a:rPr kumimoji="0" lang="en-US" sz="1100" kern="1200" baseline="0" dirty="0">
                          <a:solidFill>
                            <a:schemeClr val="dk1"/>
                          </a:solidFill>
                          <a:latin typeface="Times New Roman" pitchFamily="18" charset="0"/>
                          <a:ea typeface="+mn-ea"/>
                          <a:cs typeface="Times New Roman" pitchFamily="18" charset="0"/>
                        </a:rPr>
                        <a:t>Secondly, the detection model and the adversarial model are alternately trained. After each round, the</a:t>
                      </a:r>
                    </a:p>
                    <a:p>
                      <a:pPr algn="just"/>
                      <a:r>
                        <a:rPr kumimoji="0" lang="en-US" sz="1100" kern="1200" baseline="0" dirty="0">
                          <a:solidFill>
                            <a:schemeClr val="dk1"/>
                          </a:solidFill>
                          <a:latin typeface="Times New Roman" pitchFamily="18" charset="0"/>
                          <a:ea typeface="+mn-ea"/>
                          <a:cs typeface="Times New Roman" pitchFamily="18" charset="0"/>
                        </a:rPr>
                        <a:t>newly-excavated adversarial samples are marked as a malicious sample and are used to retrain the</a:t>
                      </a:r>
                    </a:p>
                    <a:p>
                      <a:pPr algn="just"/>
                      <a:r>
                        <a:rPr kumimoji="0" lang="en-US" sz="1100" kern="1200" baseline="0" dirty="0">
                          <a:solidFill>
                            <a:schemeClr val="dk1"/>
                          </a:solidFill>
                          <a:latin typeface="Times New Roman" pitchFamily="18" charset="0"/>
                          <a:ea typeface="+mn-ea"/>
                          <a:cs typeface="Times New Roman" pitchFamily="18" charset="0"/>
                        </a:rPr>
                        <a:t>detection model</a:t>
                      </a:r>
                      <a:endParaRPr kumimoji="0" lang="en-US" sz="1100" b="1" i="0" kern="1200" dirty="0">
                        <a:solidFill>
                          <a:schemeClr val="dk1"/>
                        </a:solidFill>
                        <a:latin typeface="Times New Roman" pitchFamily="18" charset="0"/>
                        <a:ea typeface="+mn-ea"/>
                        <a:cs typeface="Times New Roman" pitchFamily="18" charset="0"/>
                      </a:endParaRPr>
                    </a:p>
                  </a:txBody>
                  <a:tcPr marL="68580" marR="68580" marT="34290" marB="34290"/>
                </a:tc>
                <a:tc>
                  <a:txBody>
                    <a:bodyPr/>
                    <a:lstStyle/>
                    <a:p>
                      <a:pPr algn="l">
                        <a:lnSpc>
                          <a:spcPct val="100000"/>
                        </a:lnSpc>
                      </a:pPr>
                      <a:endParaRPr lang="en-US" sz="1125" dirty="0"/>
                    </a:p>
                    <a:p>
                      <a:pPr algn="l">
                        <a:lnSpc>
                          <a:spcPct val="100000"/>
                        </a:lnSpc>
                      </a:pPr>
                      <a:endParaRPr lang="en-US" sz="1125" u="none" dirty="0"/>
                    </a:p>
                    <a:p>
                      <a:r>
                        <a:rPr kumimoji="0" lang="en-US" sz="1100" kern="1200" baseline="0" dirty="0" err="1">
                          <a:solidFill>
                            <a:schemeClr val="dk1"/>
                          </a:solidFill>
                          <a:latin typeface="Times New Roman" pitchFamily="18" charset="0"/>
                          <a:ea typeface="+mn-ea"/>
                          <a:cs typeface="Times New Roman" pitchFamily="18" charset="0"/>
                        </a:rPr>
                        <a:t>Fawaz</a:t>
                      </a:r>
                      <a:r>
                        <a:rPr kumimoji="0" lang="en-US" sz="1100" kern="1200" baseline="0" dirty="0">
                          <a:solidFill>
                            <a:schemeClr val="dk1"/>
                          </a:solidFill>
                          <a:latin typeface="Times New Roman" pitchFamily="18" charset="0"/>
                          <a:ea typeface="+mn-ea"/>
                          <a:cs typeface="Times New Roman" pitchFamily="18" charset="0"/>
                        </a:rPr>
                        <a:t> A. </a:t>
                      </a:r>
                      <a:r>
                        <a:rPr kumimoji="0" lang="en-US" sz="1100" kern="1200" baseline="0" dirty="0" err="1">
                          <a:solidFill>
                            <a:schemeClr val="dk1"/>
                          </a:solidFill>
                          <a:latin typeface="Times New Roman" pitchFamily="18" charset="0"/>
                          <a:ea typeface="+mn-ea"/>
                          <a:cs typeface="Times New Roman" pitchFamily="18" charset="0"/>
                        </a:rPr>
                        <a:t>Mereani</a:t>
                      </a:r>
                      <a:br>
                        <a:rPr kumimoji="0" lang="en-US" sz="1100" b="0" i="0" u="sng" kern="1200" dirty="0">
                          <a:solidFill>
                            <a:schemeClr val="dk1"/>
                          </a:solidFill>
                          <a:latin typeface="Times New Roman" pitchFamily="18" charset="0"/>
                          <a:ea typeface="+mn-ea"/>
                          <a:cs typeface="Times New Roman" pitchFamily="18" charset="0"/>
                        </a:rPr>
                      </a:br>
                      <a:endParaRPr lang="en-US" sz="1100" b="0" dirty="0">
                        <a:latin typeface="Times New Roman" pitchFamily="18" charset="0"/>
                        <a:cs typeface="Times New Roman" pitchFamily="18" charset="0"/>
                      </a:endParaRPr>
                    </a:p>
                  </a:txBody>
                  <a:tcPr marL="68580" marR="68580" marT="34290" marB="34290"/>
                </a:tc>
                <a:tc>
                  <a:txBody>
                    <a:bodyPr/>
                    <a:lstStyle/>
                    <a:p>
                      <a:pPr fontAlgn="base"/>
                      <a:r>
                        <a:rPr kumimoji="0" lang="en-US" sz="1200" b="0" i="0" kern="1200" dirty="0">
                          <a:solidFill>
                            <a:schemeClr val="dk1"/>
                          </a:solidFill>
                          <a:latin typeface="Times New Roman" pitchFamily="18" charset="0"/>
                          <a:ea typeface="+mn-ea"/>
                          <a:cs typeface="Times New Roman" pitchFamily="18" charset="0"/>
                        </a:rPr>
                        <a:t>Too much Reinforcement can lead to overload of states which can diminish the results</a:t>
                      </a:r>
                    </a:p>
                  </a:txBody>
                  <a:tcPr marL="68580" marR="68580" marT="34290" marB="34290"/>
                </a:tc>
                <a:tc>
                  <a:txBody>
                    <a:bodyPr/>
                    <a:lstStyle/>
                    <a:p>
                      <a:pPr algn="l">
                        <a:lnSpc>
                          <a:spcPct val="100000"/>
                        </a:lnSpc>
                      </a:pPr>
                      <a:endParaRPr lang="en-US" sz="1125" kern="1200" baseline="0" dirty="0"/>
                    </a:p>
                    <a:p>
                      <a:pPr algn="l">
                        <a:lnSpc>
                          <a:spcPct val="100000"/>
                        </a:lnSpc>
                      </a:pPr>
                      <a:endParaRPr lang="en-US" sz="1125" kern="1200" baseline="0" dirty="0"/>
                    </a:p>
                    <a:p>
                      <a:pPr algn="l">
                        <a:lnSpc>
                          <a:spcPct val="100000"/>
                        </a:lnSpc>
                      </a:pPr>
                      <a:endParaRPr lang="en-US" sz="1200" kern="1200" baseline="0" dirty="0">
                        <a:latin typeface="Times New Roman" pitchFamily="18" charset="0"/>
                        <a:cs typeface="Times New Roman" pitchFamily="18" charset="0"/>
                      </a:endParaRPr>
                    </a:p>
                    <a:p>
                      <a:pPr fontAlgn="base"/>
                      <a:r>
                        <a:rPr kumimoji="0" lang="en-US" sz="1200" b="0" i="0" kern="1200" dirty="0">
                          <a:solidFill>
                            <a:schemeClr val="dk1"/>
                          </a:solidFill>
                          <a:latin typeface="Times New Roman" pitchFamily="18" charset="0"/>
                          <a:ea typeface="+mn-ea"/>
                          <a:cs typeface="Times New Roman" pitchFamily="18" charset="0"/>
                        </a:rPr>
                        <a:t>It Only provides enough to meet up the minimum behavior</a:t>
                      </a:r>
                    </a:p>
                  </a:txBody>
                  <a:tcPr marL="68580" marR="68580" marT="34290" marB="34290"/>
                </a:tc>
                <a:extLst>
                  <a:ext uri="{0D108BD9-81ED-4DB2-BD59-A6C34878D82A}">
                    <a16:rowId xmlns:a16="http://schemas.microsoft.com/office/drawing/2014/main" val="10001"/>
                  </a:ext>
                </a:extLst>
              </a:tr>
              <a:tr h="761933">
                <a:tc>
                  <a:txBody>
                    <a:bodyPr/>
                    <a:lstStyle/>
                    <a:p>
                      <a:pPr algn="ctr">
                        <a:lnSpc>
                          <a:spcPct val="300000"/>
                        </a:lnSpc>
                      </a:pPr>
                      <a:endParaRPr lang="en-US" sz="1125" dirty="0">
                        <a:latin typeface="+mn-lt"/>
                      </a:endParaRPr>
                    </a:p>
                  </a:txBody>
                  <a:tcPr marL="68580" marR="68580" marT="34290" marB="34290"/>
                </a:tc>
                <a:tc>
                  <a:txBody>
                    <a:bodyPr/>
                    <a:lstStyle/>
                    <a:p>
                      <a:endParaRPr kumimoji="0" lang="en-US" sz="1200" b="1" i="0" kern="1200" dirty="0">
                        <a:solidFill>
                          <a:schemeClr val="dk1"/>
                        </a:solidFill>
                        <a:latin typeface="+mn-lt"/>
                        <a:ea typeface="+mn-ea"/>
                        <a:cs typeface="+mn-cs"/>
                      </a:endParaRPr>
                    </a:p>
                  </a:txBody>
                  <a:tcPr marL="68580" marR="68580" marT="34290" marB="34290"/>
                </a:tc>
                <a:tc>
                  <a:txBody>
                    <a:bodyPr/>
                    <a:lstStyle/>
                    <a:p>
                      <a:pPr indent="0" algn="just">
                        <a:lnSpc>
                          <a:spcPct val="100000"/>
                        </a:lnSpc>
                        <a:buFontTx/>
                        <a:buNone/>
                      </a:pPr>
                      <a:endParaRPr lang="en-US" sz="1100" dirty="0">
                        <a:latin typeface="+mn-lt"/>
                      </a:endParaRPr>
                    </a:p>
                  </a:txBody>
                  <a:tcPr marL="68580" marR="68580" marT="34290" marB="34290"/>
                </a:tc>
                <a:tc>
                  <a:txBody>
                    <a:bodyPr/>
                    <a:lstStyle/>
                    <a:p>
                      <a:pPr algn="l">
                        <a:lnSpc>
                          <a:spcPct val="100000"/>
                        </a:lnSpc>
                      </a:pPr>
                      <a:endParaRPr lang="en-US" sz="1125" dirty="0"/>
                    </a:p>
                  </a:txBody>
                  <a:tcPr marL="68580" marR="68580" marT="34290" marB="34290"/>
                </a:tc>
                <a:tc>
                  <a:txBody>
                    <a:bodyPr/>
                    <a:lstStyle/>
                    <a:p>
                      <a:pPr algn="l">
                        <a:lnSpc>
                          <a:spcPct val="100000"/>
                        </a:lnSpc>
                      </a:pPr>
                      <a:endParaRPr lang="en-US" sz="1125" dirty="0">
                        <a:latin typeface="+mn-lt"/>
                      </a:endParaRPr>
                    </a:p>
                  </a:txBody>
                  <a:tcPr marL="68580" marR="68580" marT="34290" marB="34290"/>
                </a:tc>
                <a:tc>
                  <a:txBody>
                    <a:bodyPr/>
                    <a:lstStyle/>
                    <a:p>
                      <a:pPr algn="l">
                        <a:lnSpc>
                          <a:spcPct val="100000"/>
                        </a:lnSpc>
                      </a:pPr>
                      <a:endParaRPr lang="en-US" sz="1125" dirty="0">
                        <a:latin typeface="+mn-lt"/>
                      </a:endParaRPr>
                    </a:p>
                  </a:txBody>
                  <a:tcPr marL="68580" marR="68580" marT="34290" marB="34290"/>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4562" y="1155776"/>
            <a:ext cx="4672013" cy="435684"/>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Lecture survey </a:t>
            </a:r>
          </a:p>
        </p:txBody>
      </p:sp>
      <p:graphicFrame>
        <p:nvGraphicFramePr>
          <p:cNvPr id="4" name="Table 3"/>
          <p:cNvGraphicFramePr>
            <a:graphicFrameLocks noGrp="1"/>
          </p:cNvGraphicFramePr>
          <p:nvPr/>
        </p:nvGraphicFramePr>
        <p:xfrm>
          <a:off x="258184" y="1591460"/>
          <a:ext cx="8560400" cy="4266599"/>
        </p:xfrm>
        <a:graphic>
          <a:graphicData uri="http://schemas.openxmlformats.org/drawingml/2006/table">
            <a:tbl>
              <a:tblPr firstRow="1" bandRow="1">
                <a:tableStyleId>{F5AB1C69-6EDB-4FF4-983F-18BD219EF322}</a:tableStyleId>
              </a:tblPr>
              <a:tblGrid>
                <a:gridCol w="430712">
                  <a:extLst>
                    <a:ext uri="{9D8B030D-6E8A-4147-A177-3AD203B41FA5}">
                      <a16:colId xmlns:a16="http://schemas.microsoft.com/office/drawing/2014/main" val="20000"/>
                    </a:ext>
                  </a:extLst>
                </a:gridCol>
                <a:gridCol w="915262">
                  <a:extLst>
                    <a:ext uri="{9D8B030D-6E8A-4147-A177-3AD203B41FA5}">
                      <a16:colId xmlns:a16="http://schemas.microsoft.com/office/drawing/2014/main" val="20001"/>
                    </a:ext>
                  </a:extLst>
                </a:gridCol>
                <a:gridCol w="2853377">
                  <a:extLst>
                    <a:ext uri="{9D8B030D-6E8A-4147-A177-3AD203B41FA5}">
                      <a16:colId xmlns:a16="http://schemas.microsoft.com/office/drawing/2014/main" val="20002"/>
                    </a:ext>
                  </a:extLst>
                </a:gridCol>
                <a:gridCol w="794215">
                  <a:extLst>
                    <a:ext uri="{9D8B030D-6E8A-4147-A177-3AD203B41FA5}">
                      <a16:colId xmlns:a16="http://schemas.microsoft.com/office/drawing/2014/main" val="20003"/>
                    </a:ext>
                  </a:extLst>
                </a:gridCol>
                <a:gridCol w="1467113">
                  <a:extLst>
                    <a:ext uri="{9D8B030D-6E8A-4147-A177-3AD203B41FA5}">
                      <a16:colId xmlns:a16="http://schemas.microsoft.com/office/drawing/2014/main" val="20004"/>
                    </a:ext>
                  </a:extLst>
                </a:gridCol>
                <a:gridCol w="2099721">
                  <a:extLst>
                    <a:ext uri="{9D8B030D-6E8A-4147-A177-3AD203B41FA5}">
                      <a16:colId xmlns:a16="http://schemas.microsoft.com/office/drawing/2014/main" val="20005"/>
                    </a:ext>
                  </a:extLst>
                </a:gridCol>
              </a:tblGrid>
              <a:tr h="360045">
                <a:tc>
                  <a:txBody>
                    <a:bodyPr/>
                    <a:lstStyle/>
                    <a:p>
                      <a:pPr algn="ctr">
                        <a:lnSpc>
                          <a:spcPct val="200000"/>
                        </a:lnSpc>
                      </a:pPr>
                      <a:r>
                        <a:rPr lang="en-US" sz="1000" dirty="0"/>
                        <a:t>NO</a:t>
                      </a:r>
                    </a:p>
                  </a:txBody>
                  <a:tcPr marL="51435" marR="51435" marT="25718" marB="25718"/>
                </a:tc>
                <a:tc>
                  <a:txBody>
                    <a:bodyPr/>
                    <a:lstStyle/>
                    <a:p>
                      <a:pPr algn="ctr">
                        <a:lnSpc>
                          <a:spcPct val="200000"/>
                        </a:lnSpc>
                      </a:pPr>
                      <a:r>
                        <a:rPr lang="en-US" sz="1000" dirty="0"/>
                        <a:t>Title</a:t>
                      </a:r>
                    </a:p>
                  </a:txBody>
                  <a:tcPr marL="51435" marR="51435" marT="25718" marB="25718"/>
                </a:tc>
                <a:tc>
                  <a:txBody>
                    <a:bodyPr/>
                    <a:lstStyle/>
                    <a:p>
                      <a:pPr algn="ctr">
                        <a:lnSpc>
                          <a:spcPct val="200000"/>
                        </a:lnSpc>
                      </a:pPr>
                      <a:r>
                        <a:rPr lang="en-US" sz="1000" dirty="0"/>
                        <a:t>Concept</a:t>
                      </a:r>
                    </a:p>
                  </a:txBody>
                  <a:tcPr marL="51435" marR="51435" marT="25718" marB="25718"/>
                </a:tc>
                <a:tc>
                  <a:txBody>
                    <a:bodyPr/>
                    <a:lstStyle/>
                    <a:p>
                      <a:pPr algn="ctr">
                        <a:lnSpc>
                          <a:spcPct val="200000"/>
                        </a:lnSpc>
                      </a:pPr>
                      <a:r>
                        <a:rPr lang="en-US" sz="1000" dirty="0">
                          <a:sym typeface="+mn-ea"/>
                        </a:rPr>
                        <a:t>Author</a:t>
                      </a:r>
                      <a:endParaRPr lang="en-US" sz="1000" dirty="0"/>
                    </a:p>
                  </a:txBody>
                  <a:tcPr marL="51435" marR="51435" marT="25718" marB="25718"/>
                </a:tc>
                <a:tc>
                  <a:txBody>
                    <a:bodyPr/>
                    <a:lstStyle/>
                    <a:p>
                      <a:pPr algn="ctr">
                        <a:lnSpc>
                          <a:spcPct val="200000"/>
                        </a:lnSpc>
                      </a:pPr>
                      <a:r>
                        <a:rPr lang="en-US" sz="1000" dirty="0"/>
                        <a:t>advantage</a:t>
                      </a:r>
                    </a:p>
                  </a:txBody>
                  <a:tcPr marL="51435" marR="51435" marT="25718" marB="25718"/>
                </a:tc>
                <a:tc>
                  <a:txBody>
                    <a:bodyPr/>
                    <a:lstStyle/>
                    <a:p>
                      <a:pPr algn="ctr">
                        <a:lnSpc>
                          <a:spcPct val="200000"/>
                        </a:lnSpc>
                      </a:pPr>
                      <a:r>
                        <a:rPr lang="en-US" sz="1000" dirty="0"/>
                        <a:t>disadvantage</a:t>
                      </a:r>
                    </a:p>
                  </a:txBody>
                  <a:tcPr marL="51435" marR="51435" marT="25718" marB="25718"/>
                </a:tc>
                <a:extLst>
                  <a:ext uri="{0D108BD9-81ED-4DB2-BD59-A6C34878D82A}">
                    <a16:rowId xmlns:a16="http://schemas.microsoft.com/office/drawing/2014/main" val="10000"/>
                  </a:ext>
                </a:extLst>
              </a:tr>
              <a:tr h="3388559">
                <a:tc>
                  <a:txBody>
                    <a:bodyPr/>
                    <a:lstStyle/>
                    <a:p>
                      <a:pPr algn="ctr">
                        <a:lnSpc>
                          <a:spcPct val="300000"/>
                        </a:lnSpc>
                      </a:pPr>
                      <a:r>
                        <a:rPr lang="en-US" sz="800" dirty="0"/>
                        <a:t>1</a:t>
                      </a:r>
                      <a:endParaRPr lang="en-US" sz="800" dirty="0">
                        <a:latin typeface="+mn-lt"/>
                      </a:endParaRPr>
                    </a:p>
                  </a:txBody>
                  <a:tcPr marL="51435" marR="51435" marT="25718" marB="25718"/>
                </a:tc>
                <a:tc>
                  <a:txBody>
                    <a:bodyPr/>
                    <a:lstStyle/>
                    <a:p>
                      <a:r>
                        <a:rPr lang="en-IN" sz="900" b="0" i="0" kern="1200" dirty="0">
                          <a:solidFill>
                            <a:schemeClr val="dk1"/>
                          </a:solidFill>
                          <a:effectLst/>
                          <a:latin typeface="Times New Roman" panose="02020603050405020304" pitchFamily="18" charset="0"/>
                          <a:ea typeface="+mn-ea"/>
                          <a:cs typeface="Times New Roman" panose="02020603050405020304" pitchFamily="18" charset="0"/>
                        </a:rPr>
                        <a:t>Disease Prediction Based on Symptoms Using Machine Learning</a:t>
                      </a:r>
                    </a:p>
                  </a:txBody>
                  <a:tcPr marL="51435" marR="51435" marT="25718" marB="25718"/>
                </a:tc>
                <a:tc>
                  <a:txBody>
                    <a:bodyPr/>
                    <a:lstStyle/>
                    <a:p>
                      <a:pPr algn="just"/>
                      <a:r>
                        <a:rPr lang="en-GB" sz="900" b="0" i="0" kern="1200" dirty="0">
                          <a:solidFill>
                            <a:schemeClr val="dk1"/>
                          </a:solidFill>
                          <a:effectLst/>
                          <a:latin typeface="Times New Roman" panose="02020603050405020304" pitchFamily="18" charset="0"/>
                          <a:ea typeface="+mn-ea"/>
                          <a:cs typeface="Times New Roman" panose="02020603050405020304" pitchFamily="18" charset="0"/>
                        </a:rPr>
                        <a:t>The healthcare domain is prominent research fields in the current scenario with the rapid improvement of technology and data. It is difficult to handle the huge amount of data of the patients. It is easier to handle this data through Big Data Analytics. There are a lot of procedures for the treatment of multiple diseases across the world. Machine Learning is an emerging approach that helps in prediction, diagnosis of a disease. This paper depicts the prediction of disease based on symptoms using machine learning. Machine Learning algorithms such as Naive Bayes, Decision Tree and Random Forest are employed on the provided dataset and predict the disease. Its implementation is done through the python programming language. The research demonstrates the best algorithm based on their accuracy. The accuracy of an algorithm is determined by the performance on the given dataset.one of the</a:t>
                      </a:r>
                      <a:r>
                        <a:rPr kumimoji="0" lang="en-US" sz="800" kern="1200" baseline="0" dirty="0">
                          <a:solidFill>
                            <a:schemeClr val="dk1"/>
                          </a:solidFill>
                          <a:latin typeface="Times New Roman" pitchFamily="18" charset="0"/>
                          <a:ea typeface="+mn-ea"/>
                          <a:cs typeface="Times New Roman" pitchFamily="18" charset="0"/>
                        </a:rPr>
                        <a:t>.</a:t>
                      </a:r>
                      <a:endParaRPr lang="en-US" sz="800" dirty="0">
                        <a:latin typeface="Times New Roman" pitchFamily="18" charset="0"/>
                        <a:cs typeface="Times New Roman" pitchFamily="18" charset="0"/>
                      </a:endParaRPr>
                    </a:p>
                  </a:txBody>
                  <a:tcPr marL="51435" marR="51435" marT="25718" marB="25718"/>
                </a:tc>
                <a:tc>
                  <a:txBody>
                    <a:bodyPr/>
                    <a:lstStyle/>
                    <a:p>
                      <a:pPr algn="l">
                        <a:lnSpc>
                          <a:spcPct val="100000"/>
                        </a:lnSpc>
                      </a:pPr>
                      <a:endParaRPr lang="en-US" sz="800" dirty="0"/>
                    </a:p>
                    <a:p>
                      <a:pPr algn="l">
                        <a:lnSpc>
                          <a:spcPct val="100000"/>
                        </a:lnSpc>
                      </a:pPr>
                      <a:endParaRPr lang="en-US" sz="800" dirty="0"/>
                    </a:p>
                    <a:p>
                      <a:pPr algn="l">
                        <a:lnSpc>
                          <a:spcPct val="100000"/>
                        </a:lnSpc>
                      </a:pPr>
                      <a:r>
                        <a:rPr kumimoji="0" lang="en-US" sz="800" b="0" kern="1200" baseline="0" dirty="0">
                          <a:solidFill>
                            <a:schemeClr val="dk1"/>
                          </a:solidFill>
                          <a:latin typeface="Times New Roman" pitchFamily="18" charset="0"/>
                          <a:ea typeface="+mn-ea"/>
                          <a:cs typeface="Times New Roman" pitchFamily="18" charset="0"/>
                        </a:rPr>
                        <a:t>Miao Liu, </a:t>
                      </a:r>
                      <a:r>
                        <a:rPr kumimoji="0" lang="en-US" sz="800" b="0" kern="1200" baseline="0" dirty="0" err="1">
                          <a:solidFill>
                            <a:schemeClr val="dk1"/>
                          </a:solidFill>
                          <a:latin typeface="Times New Roman" pitchFamily="18" charset="0"/>
                          <a:ea typeface="+mn-ea"/>
                          <a:cs typeface="Times New Roman" pitchFamily="18" charset="0"/>
                        </a:rPr>
                        <a:t>Boyu</a:t>
                      </a:r>
                      <a:r>
                        <a:rPr kumimoji="0" lang="en-US" sz="800" b="0" kern="1200" baseline="0" dirty="0">
                          <a:solidFill>
                            <a:schemeClr val="dk1"/>
                          </a:solidFill>
                          <a:latin typeface="Times New Roman" pitchFamily="18" charset="0"/>
                          <a:ea typeface="+mn-ea"/>
                          <a:cs typeface="Times New Roman" pitchFamily="18" charset="0"/>
                        </a:rPr>
                        <a:t> Zhang,</a:t>
                      </a:r>
                      <a:endParaRPr lang="en-US" sz="800" b="0" dirty="0">
                        <a:latin typeface="Times New Roman" pitchFamily="18" charset="0"/>
                        <a:cs typeface="Times New Roman" pitchFamily="18" charset="0"/>
                      </a:endParaRPr>
                    </a:p>
                  </a:txBody>
                  <a:tcPr marL="51435" marR="51435" marT="25718" marB="25718"/>
                </a:tc>
                <a:tc>
                  <a:txBody>
                    <a:bodyPr/>
                    <a:lstStyle/>
                    <a:p>
                      <a:r>
                        <a:rPr kumimoji="0" lang="en-US" sz="800" kern="1200" baseline="0" dirty="0">
                          <a:solidFill>
                            <a:schemeClr val="dk1"/>
                          </a:solidFill>
                          <a:latin typeface="Times New Roman" pitchFamily="18" charset="0"/>
                          <a:ea typeface="+mn-ea"/>
                          <a:cs typeface="Times New Roman" pitchFamily="18" charset="0"/>
                        </a:rPr>
                        <a:t>Detect and verify </a:t>
                      </a:r>
                      <a:r>
                        <a:rPr kumimoji="0" lang="en-US" sz="800" kern="1200" baseline="0" dirty="0" err="1">
                          <a:solidFill>
                            <a:schemeClr val="dk1"/>
                          </a:solidFill>
                          <a:latin typeface="Times New Roman" pitchFamily="18" charset="0"/>
                          <a:ea typeface="+mn-ea"/>
                          <a:cs typeface="Times New Roman" pitchFamily="18" charset="0"/>
                        </a:rPr>
                        <a:t>Diease</a:t>
                      </a:r>
                      <a:r>
                        <a:rPr kumimoji="0" lang="en-US" sz="800" kern="1200" baseline="0" dirty="0">
                          <a:solidFill>
                            <a:schemeClr val="dk1"/>
                          </a:solidFill>
                          <a:latin typeface="Times New Roman" pitchFamily="18" charset="0"/>
                          <a:ea typeface="+mn-ea"/>
                          <a:cs typeface="Times New Roman" pitchFamily="18" charset="0"/>
                        </a:rPr>
                        <a:t>  without false</a:t>
                      </a:r>
                    </a:p>
                    <a:p>
                      <a:r>
                        <a:rPr kumimoji="0" lang="en-US" sz="800" kern="1200" baseline="0" dirty="0">
                          <a:solidFill>
                            <a:schemeClr val="dk1"/>
                          </a:solidFill>
                          <a:latin typeface="Times New Roman" pitchFamily="18" charset="0"/>
                          <a:ea typeface="+mn-ea"/>
                          <a:cs typeface="Times New Roman" pitchFamily="18" charset="0"/>
                        </a:rPr>
                        <a:t>positives automatically</a:t>
                      </a:r>
                    </a:p>
                    <a:p>
                      <a:r>
                        <a:rPr kumimoji="0" lang="en-US" sz="800" kern="1200" baseline="0" dirty="0">
                          <a:solidFill>
                            <a:schemeClr val="dk1"/>
                          </a:solidFill>
                          <a:latin typeface="Times New Roman" pitchFamily="18" charset="0"/>
                          <a:ea typeface="+mn-ea"/>
                          <a:cs typeface="Times New Roman" pitchFamily="18" charset="0"/>
                        </a:rPr>
                        <a:t>Need to modify the JavaScript </a:t>
                      </a:r>
                      <a:r>
                        <a:rPr kumimoji="0" lang="en-US" sz="900" kern="1200" baseline="0" dirty="0">
                          <a:solidFill>
                            <a:schemeClr val="dk1"/>
                          </a:solidFill>
                          <a:latin typeface="Times New Roman" pitchFamily="18" charset="0"/>
                          <a:ea typeface="+mn-ea"/>
                          <a:cs typeface="Times New Roman" pitchFamily="18" charset="0"/>
                        </a:rPr>
                        <a:t>Other second-order Data warehouse such as</a:t>
                      </a:r>
                    </a:p>
                    <a:p>
                      <a:r>
                        <a:rPr kumimoji="0" lang="en-US" sz="900" kern="1200" baseline="0" dirty="0">
                          <a:solidFill>
                            <a:schemeClr val="dk1"/>
                          </a:solidFill>
                          <a:latin typeface="Times New Roman" pitchFamily="18" charset="0"/>
                          <a:ea typeface="+mn-ea"/>
                          <a:cs typeface="Times New Roman" pitchFamily="18" charset="0"/>
                        </a:rPr>
                        <a:t>SQL injection can also be detected</a:t>
                      </a:r>
                      <a:endParaRPr lang="en-US" sz="900" dirty="0">
                        <a:latin typeface="Times New Roman" pitchFamily="18" charset="0"/>
                        <a:cs typeface="Times New Roman" pitchFamily="18" charset="0"/>
                      </a:endParaRPr>
                    </a:p>
                  </a:txBody>
                  <a:tcPr marL="51435" marR="51435" marT="25718" marB="25718"/>
                </a:tc>
                <a:tc>
                  <a:txBody>
                    <a:bodyPr/>
                    <a:lstStyle/>
                    <a:p>
                      <a:pPr algn="l">
                        <a:lnSpc>
                          <a:spcPct val="100000"/>
                        </a:lnSpc>
                      </a:pPr>
                      <a:endParaRPr lang="en-US" sz="800" kern="1200" baseline="0" dirty="0"/>
                    </a:p>
                    <a:p>
                      <a:pPr algn="l">
                        <a:lnSpc>
                          <a:spcPct val="100000"/>
                        </a:lnSpc>
                      </a:pPr>
                      <a:endParaRPr lang="en-US" sz="800" kern="1200" baseline="0" dirty="0"/>
                    </a:p>
                    <a:p>
                      <a:pPr algn="l">
                        <a:lnSpc>
                          <a:spcPct val="100000"/>
                        </a:lnSpc>
                      </a:pPr>
                      <a:r>
                        <a:rPr lang="en-US" sz="900" kern="1200" baseline="0" dirty="0">
                          <a:latin typeface="Times New Roman" pitchFamily="18" charset="0"/>
                          <a:cs typeface="Times New Roman" pitchFamily="18" charset="0"/>
                        </a:rPr>
                        <a:t>Less Model Less Accuracy </a:t>
                      </a:r>
                    </a:p>
                  </a:txBody>
                  <a:tcPr marL="51435" marR="51435" marT="25718" marB="25718"/>
                </a:tc>
                <a:extLst>
                  <a:ext uri="{0D108BD9-81ED-4DB2-BD59-A6C34878D82A}">
                    <a16:rowId xmlns:a16="http://schemas.microsoft.com/office/drawing/2014/main" val="10001"/>
                  </a:ext>
                </a:extLst>
              </a:tr>
              <a:tr h="517995">
                <a:tc>
                  <a:txBody>
                    <a:bodyPr/>
                    <a:lstStyle/>
                    <a:p>
                      <a:pPr algn="ctr">
                        <a:lnSpc>
                          <a:spcPct val="300000"/>
                        </a:lnSpc>
                      </a:pPr>
                      <a:endParaRPr lang="en-US" sz="800" dirty="0">
                        <a:latin typeface="+mn-lt"/>
                      </a:endParaRPr>
                    </a:p>
                  </a:txBody>
                  <a:tcPr marL="51435" marR="51435" marT="25718" marB="25718"/>
                </a:tc>
                <a:tc>
                  <a:txBody>
                    <a:bodyPr/>
                    <a:lstStyle/>
                    <a:p>
                      <a:endParaRPr kumimoji="0" lang="en-US" sz="900" b="1" i="0" kern="1200" dirty="0">
                        <a:solidFill>
                          <a:schemeClr val="dk1"/>
                        </a:solidFill>
                        <a:latin typeface="+mn-lt"/>
                        <a:ea typeface="+mn-ea"/>
                        <a:cs typeface="+mn-cs"/>
                      </a:endParaRPr>
                    </a:p>
                  </a:txBody>
                  <a:tcPr marL="51435" marR="51435" marT="25718" marB="25718"/>
                </a:tc>
                <a:tc>
                  <a:txBody>
                    <a:bodyPr/>
                    <a:lstStyle/>
                    <a:p>
                      <a:pPr indent="0" algn="just">
                        <a:lnSpc>
                          <a:spcPct val="100000"/>
                        </a:lnSpc>
                        <a:buFontTx/>
                        <a:buNone/>
                      </a:pPr>
                      <a:endParaRPr lang="en-US" sz="800" dirty="0">
                        <a:latin typeface="+mn-lt"/>
                      </a:endParaRPr>
                    </a:p>
                  </a:txBody>
                  <a:tcPr marL="51435" marR="51435" marT="25718" marB="25718"/>
                </a:tc>
                <a:tc>
                  <a:txBody>
                    <a:bodyPr/>
                    <a:lstStyle/>
                    <a:p>
                      <a:pPr algn="l">
                        <a:lnSpc>
                          <a:spcPct val="100000"/>
                        </a:lnSpc>
                      </a:pPr>
                      <a:endParaRPr lang="en-US" sz="800" dirty="0"/>
                    </a:p>
                  </a:txBody>
                  <a:tcPr marL="51435" marR="51435" marT="25718" marB="25718"/>
                </a:tc>
                <a:tc>
                  <a:txBody>
                    <a:bodyPr/>
                    <a:lstStyle/>
                    <a:p>
                      <a:pPr algn="l">
                        <a:lnSpc>
                          <a:spcPct val="100000"/>
                        </a:lnSpc>
                      </a:pPr>
                      <a:endParaRPr lang="en-US" sz="800" dirty="0">
                        <a:latin typeface="+mn-lt"/>
                      </a:endParaRPr>
                    </a:p>
                  </a:txBody>
                  <a:tcPr marL="51435" marR="51435" marT="25718" marB="25718"/>
                </a:tc>
                <a:tc>
                  <a:txBody>
                    <a:bodyPr/>
                    <a:lstStyle/>
                    <a:p>
                      <a:pPr algn="l">
                        <a:lnSpc>
                          <a:spcPct val="100000"/>
                        </a:lnSpc>
                      </a:pPr>
                      <a:endParaRPr lang="en-US" sz="800" dirty="0">
                        <a:latin typeface="+mn-lt"/>
                      </a:endParaRPr>
                    </a:p>
                  </a:txBody>
                  <a:tcPr marL="51435" marR="51435" marT="25718" marB="25718"/>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2688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Based on the previous researches, it is safer to conclude that the KNN tends to produce higher accuracy rate while comparing with other machine learning models</a:t>
            </a:r>
          </a:p>
          <a:p>
            <a:r>
              <a:rPr lang="en-US" sz="1800" dirty="0">
                <a:latin typeface="Times New Roman" pitchFamily="18" charset="0"/>
                <a:cs typeface="Times New Roman" pitchFamily="18" charset="0"/>
              </a:rPr>
              <a:t>KNN has few significant drawbacks; the higher accuracy rate comes with the cost of a long training period</a:t>
            </a:r>
          </a:p>
        </p:txBody>
      </p:sp>
      <p:sp>
        <p:nvSpPr>
          <p:cNvPr id="3" name="Title 2"/>
          <p:cNvSpPr>
            <a:spLocks noGrp="1"/>
          </p:cNvSpPr>
          <p:nvPr>
            <p:ph type="title"/>
          </p:nvPr>
        </p:nvSpPr>
        <p:spPr/>
        <p:txBody>
          <a:bodyPr>
            <a:normAutofit/>
          </a:bodyPr>
          <a:lstStyle/>
          <a:p>
            <a:r>
              <a:rPr lang="en-US" sz="2800" dirty="0">
                <a:latin typeface="Times New Roman" pitchFamily="18" charset="0"/>
                <a:cs typeface="Times New Roman" pitchFamily="18" charset="0"/>
              </a:rPr>
              <a:t>EXISTING SYSTEM</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800" dirty="0">
                <a:latin typeface="Times New Roman" pitchFamily="18" charset="0"/>
                <a:cs typeface="Times New Roman" pitchFamily="18" charset="0"/>
              </a:rPr>
              <a:t>In Proposed System, we are applying machine learning techniques  in detection the XSS vulnerabilities Cross site scripting</a:t>
            </a:r>
          </a:p>
          <a:p>
            <a:r>
              <a:rPr lang="en-US" sz="2800" b="1" dirty="0">
                <a:latin typeface="Times New Roman" pitchFamily="18" charset="0"/>
                <a:cs typeface="Times New Roman" pitchFamily="18" charset="0"/>
              </a:rPr>
              <a:t>algorithm </a:t>
            </a:r>
          </a:p>
          <a:p>
            <a:pPr lvl="0"/>
            <a:r>
              <a:rPr lang="en-US" sz="2800" dirty="0">
                <a:latin typeface="Times New Roman" pitchFamily="18" charset="0"/>
                <a:cs typeface="Times New Roman" pitchFamily="18" charset="0"/>
              </a:rPr>
              <a:t>Naive Bayes classifiers</a:t>
            </a:r>
          </a:p>
          <a:p>
            <a:pPr lvl="0"/>
            <a:endParaRPr lang="en-US" dirty="0"/>
          </a:p>
        </p:txBody>
      </p:sp>
      <p:sp>
        <p:nvSpPr>
          <p:cNvPr id="3" name="Title 2"/>
          <p:cNvSpPr>
            <a:spLocks noGrp="1"/>
          </p:cNvSpPr>
          <p:nvPr>
            <p:ph type="title"/>
          </p:nvPr>
        </p:nvSpPr>
        <p:spPr/>
        <p:txBody>
          <a:bodyPr>
            <a:normAutofit/>
          </a:bodyPr>
          <a:lstStyle/>
          <a:p>
            <a:r>
              <a:rPr lang="en-US" sz="2400" dirty="0">
                <a:latin typeface="Times New Roman" pitchFamily="18" charset="0"/>
                <a:cs typeface="Times New Roman" pitchFamily="18" charset="0"/>
              </a:rPr>
              <a:t>PROPOSED SYSTEM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573</TotalTime>
  <Words>2658</Words>
  <Application>Microsoft Office PowerPoint</Application>
  <PresentationFormat>On-screen Show (4:3)</PresentationFormat>
  <Paragraphs>199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Lucida Sans Unicode</vt:lpstr>
      <vt:lpstr>Times New Roman</vt:lpstr>
      <vt:lpstr>Verdana</vt:lpstr>
      <vt:lpstr>Wingdings</vt:lpstr>
      <vt:lpstr>Wingdings 2</vt:lpstr>
      <vt:lpstr>Wingdings 3</vt:lpstr>
      <vt:lpstr>Concourse</vt:lpstr>
      <vt:lpstr>XSS vulnerabilities detection methods using machine learning </vt:lpstr>
      <vt:lpstr>ABSTRACT</vt:lpstr>
      <vt:lpstr>INTRODUCTION</vt:lpstr>
      <vt:lpstr>PowerPoint Presentation</vt:lpstr>
      <vt:lpstr>PowerPoint Presentation</vt:lpstr>
      <vt:lpstr>PowerPoint Presentation</vt:lpstr>
      <vt:lpstr>PowerPoint Presentation</vt:lpstr>
      <vt:lpstr>EXISTING SYSTEM</vt:lpstr>
      <vt:lpstr>PROPOSED SYSTEM</vt:lpstr>
      <vt:lpstr>PROBLEM STATEMENT</vt:lpstr>
      <vt:lpstr>Modules</vt:lpstr>
      <vt:lpstr>PRE-PROCESSING</vt:lpstr>
      <vt:lpstr>Train Test Preprocessing</vt:lpstr>
      <vt:lpstr>Algorithm Implementation </vt:lpstr>
      <vt:lpstr>Block diagram</vt:lpstr>
      <vt:lpstr>Machine learning system architecture</vt:lpstr>
      <vt:lpstr> Naive Bayes Classifier Algorithm</vt:lpstr>
      <vt:lpstr>Multinomial Naive Bayes.</vt:lpstr>
      <vt:lpstr>Classification report</vt:lpstr>
      <vt:lpstr> Confusion Matrix</vt:lpstr>
      <vt:lpstr>Deployment model in machine learning</vt:lpstr>
      <vt:lpstr>Flask web application</vt:lpstr>
      <vt:lpstr>Confusion Matrix plot</vt:lpstr>
      <vt:lpstr>conclusion</vt:lpstr>
      <vt:lpstr>Prediction </vt:lpstr>
      <vt:lpstr>REFERENCES</vt:lpstr>
      <vt:lpstr>HARD WARE AND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 vulnerabilities detection methods using machine learning </dc:title>
  <dc:creator>Admin</dc:creator>
  <cp:lastModifiedBy>Meta Verse</cp:lastModifiedBy>
  <cp:revision>24</cp:revision>
  <dcterms:created xsi:type="dcterms:W3CDTF">2021-04-22T04:42:19Z</dcterms:created>
  <dcterms:modified xsi:type="dcterms:W3CDTF">2024-02-06T14:05:51Z</dcterms:modified>
</cp:coreProperties>
</file>