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6" r:id="rId3"/>
    <p:sldId id="257" r:id="rId4"/>
    <p:sldId id="263" r:id="rId5"/>
    <p:sldId id="264" r:id="rId6"/>
    <p:sldId id="265" r:id="rId7"/>
    <p:sldId id="266" r:id="rId8"/>
    <p:sldId id="262" r:id="rId9"/>
    <p:sldId id="258" r:id="rId10"/>
    <p:sldId id="259" r:id="rId11"/>
    <p:sldId id="260" r:id="rId12"/>
    <p:sldId id="261" r:id="rId13"/>
    <p:sldId id="268" r:id="rId14"/>
    <p:sldId id="274" r:id="rId15"/>
    <p:sldId id="275" r:id="rId16"/>
    <p:sldId id="276" r:id="rId17"/>
    <p:sldId id="267" r:id="rId18"/>
    <p:sldId id="270"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66" d="100"/>
          <a:sy n="66" d="100"/>
        </p:scale>
        <p:origin x="1494" y="5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33BEB-E43E-C2DD-AE04-62435FD846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D94331-C1AB-5CEF-B850-926331E6F3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B39C91-0FEF-E694-C1F5-9B6DB7C2C74D}"/>
              </a:ext>
            </a:extLst>
          </p:cNvPr>
          <p:cNvSpPr>
            <a:spLocks noGrp="1"/>
          </p:cNvSpPr>
          <p:nvPr>
            <p:ph type="dt" sz="half" idx="10"/>
          </p:nvPr>
        </p:nvSpPr>
        <p:spPr/>
        <p:txBody>
          <a:bodyPr/>
          <a:lstStyle/>
          <a:p>
            <a:fld id="{FCE33458-9A82-40C2-9844-56696A6E08B3}" type="datetimeFigureOut">
              <a:rPr lang="en-IN" smtClean="0"/>
              <a:t>19-01-2024</a:t>
            </a:fld>
            <a:endParaRPr lang="en-IN"/>
          </a:p>
        </p:txBody>
      </p:sp>
      <p:sp>
        <p:nvSpPr>
          <p:cNvPr id="5" name="Footer Placeholder 4">
            <a:extLst>
              <a:ext uri="{FF2B5EF4-FFF2-40B4-BE49-F238E27FC236}">
                <a16:creationId xmlns:a16="http://schemas.microsoft.com/office/drawing/2014/main" id="{724C7AF8-02FE-45F1-5167-B6A6030804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74CDAF-731C-F030-4ED6-CDE4CA98D8D9}"/>
              </a:ext>
            </a:extLst>
          </p:cNvPr>
          <p:cNvSpPr>
            <a:spLocks noGrp="1"/>
          </p:cNvSpPr>
          <p:nvPr>
            <p:ph type="sldNum" sz="quarter" idx="12"/>
          </p:nvPr>
        </p:nvSpPr>
        <p:spPr/>
        <p:txBody>
          <a:bodyPr/>
          <a:lstStyle/>
          <a:p>
            <a:fld id="{3172641A-EAB6-4B7D-BC48-69CB819D3197}" type="slidenum">
              <a:rPr lang="en-IN" smtClean="0"/>
              <a:t>‹#›</a:t>
            </a:fld>
            <a:endParaRPr lang="en-IN"/>
          </a:p>
        </p:txBody>
      </p:sp>
    </p:spTree>
    <p:extLst>
      <p:ext uri="{BB962C8B-B14F-4D97-AF65-F5344CB8AC3E}">
        <p14:creationId xmlns:p14="http://schemas.microsoft.com/office/powerpoint/2010/main" val="1396844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F316-4938-4DFD-0240-7431F612D8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F65A46-B9E2-FDC1-14A4-29F7DA2749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0A509-8C47-5AEB-1751-7F9D2C22DD04}"/>
              </a:ext>
            </a:extLst>
          </p:cNvPr>
          <p:cNvSpPr>
            <a:spLocks noGrp="1"/>
          </p:cNvSpPr>
          <p:nvPr>
            <p:ph type="dt" sz="half" idx="10"/>
          </p:nvPr>
        </p:nvSpPr>
        <p:spPr/>
        <p:txBody>
          <a:bodyPr/>
          <a:lstStyle/>
          <a:p>
            <a:fld id="{FCE33458-9A82-40C2-9844-56696A6E08B3}" type="datetimeFigureOut">
              <a:rPr lang="en-IN" smtClean="0"/>
              <a:t>19-01-2024</a:t>
            </a:fld>
            <a:endParaRPr lang="en-IN"/>
          </a:p>
        </p:txBody>
      </p:sp>
      <p:sp>
        <p:nvSpPr>
          <p:cNvPr id="5" name="Footer Placeholder 4">
            <a:extLst>
              <a:ext uri="{FF2B5EF4-FFF2-40B4-BE49-F238E27FC236}">
                <a16:creationId xmlns:a16="http://schemas.microsoft.com/office/drawing/2014/main" id="{2710B530-3B62-5818-BA5B-9C14468646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5450AA-4415-D26B-D96D-0E31DA06879F}"/>
              </a:ext>
            </a:extLst>
          </p:cNvPr>
          <p:cNvSpPr>
            <a:spLocks noGrp="1"/>
          </p:cNvSpPr>
          <p:nvPr>
            <p:ph type="sldNum" sz="quarter" idx="12"/>
          </p:nvPr>
        </p:nvSpPr>
        <p:spPr/>
        <p:txBody>
          <a:bodyPr/>
          <a:lstStyle/>
          <a:p>
            <a:fld id="{3172641A-EAB6-4B7D-BC48-69CB819D3197}" type="slidenum">
              <a:rPr lang="en-IN" smtClean="0"/>
              <a:t>‹#›</a:t>
            </a:fld>
            <a:endParaRPr lang="en-IN"/>
          </a:p>
        </p:txBody>
      </p:sp>
    </p:spTree>
    <p:extLst>
      <p:ext uri="{BB962C8B-B14F-4D97-AF65-F5344CB8AC3E}">
        <p14:creationId xmlns:p14="http://schemas.microsoft.com/office/powerpoint/2010/main" val="4049811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117025-263F-FEDA-411E-653D1CC9B8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3FC292-A3EC-0FF9-C202-EB796EC5EC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89C7DB-3DD7-A24D-ACD5-2B697C75E08E}"/>
              </a:ext>
            </a:extLst>
          </p:cNvPr>
          <p:cNvSpPr>
            <a:spLocks noGrp="1"/>
          </p:cNvSpPr>
          <p:nvPr>
            <p:ph type="dt" sz="half" idx="10"/>
          </p:nvPr>
        </p:nvSpPr>
        <p:spPr/>
        <p:txBody>
          <a:bodyPr/>
          <a:lstStyle/>
          <a:p>
            <a:fld id="{FCE33458-9A82-40C2-9844-56696A6E08B3}" type="datetimeFigureOut">
              <a:rPr lang="en-IN" smtClean="0"/>
              <a:t>19-01-2024</a:t>
            </a:fld>
            <a:endParaRPr lang="en-IN"/>
          </a:p>
        </p:txBody>
      </p:sp>
      <p:sp>
        <p:nvSpPr>
          <p:cNvPr id="5" name="Footer Placeholder 4">
            <a:extLst>
              <a:ext uri="{FF2B5EF4-FFF2-40B4-BE49-F238E27FC236}">
                <a16:creationId xmlns:a16="http://schemas.microsoft.com/office/drawing/2014/main" id="{C33D0DC6-4119-084B-C611-3D784629CD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FDD2F4-7C84-0CF4-4D7E-E2F22C583C9D}"/>
              </a:ext>
            </a:extLst>
          </p:cNvPr>
          <p:cNvSpPr>
            <a:spLocks noGrp="1"/>
          </p:cNvSpPr>
          <p:nvPr>
            <p:ph type="sldNum" sz="quarter" idx="12"/>
          </p:nvPr>
        </p:nvSpPr>
        <p:spPr/>
        <p:txBody>
          <a:bodyPr/>
          <a:lstStyle/>
          <a:p>
            <a:fld id="{3172641A-EAB6-4B7D-BC48-69CB819D3197}" type="slidenum">
              <a:rPr lang="en-IN" smtClean="0"/>
              <a:t>‹#›</a:t>
            </a:fld>
            <a:endParaRPr lang="en-IN"/>
          </a:p>
        </p:txBody>
      </p:sp>
    </p:spTree>
    <p:extLst>
      <p:ext uri="{BB962C8B-B14F-4D97-AF65-F5344CB8AC3E}">
        <p14:creationId xmlns:p14="http://schemas.microsoft.com/office/powerpoint/2010/main" val="2288708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02C7-FE93-4058-37C6-78415FEA9F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3AD235-9EF1-2F51-5BA4-69E570CC0B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E05A04-DCDC-3841-2D2B-6449F0C77F62}"/>
              </a:ext>
            </a:extLst>
          </p:cNvPr>
          <p:cNvSpPr>
            <a:spLocks noGrp="1"/>
          </p:cNvSpPr>
          <p:nvPr>
            <p:ph type="dt" sz="half" idx="10"/>
          </p:nvPr>
        </p:nvSpPr>
        <p:spPr/>
        <p:txBody>
          <a:bodyPr/>
          <a:lstStyle/>
          <a:p>
            <a:fld id="{FCE33458-9A82-40C2-9844-56696A6E08B3}" type="datetimeFigureOut">
              <a:rPr lang="en-IN" smtClean="0"/>
              <a:t>19-01-2024</a:t>
            </a:fld>
            <a:endParaRPr lang="en-IN"/>
          </a:p>
        </p:txBody>
      </p:sp>
      <p:sp>
        <p:nvSpPr>
          <p:cNvPr id="5" name="Footer Placeholder 4">
            <a:extLst>
              <a:ext uri="{FF2B5EF4-FFF2-40B4-BE49-F238E27FC236}">
                <a16:creationId xmlns:a16="http://schemas.microsoft.com/office/drawing/2014/main" id="{7E3EF46F-D2C6-5B25-CA56-44E6E02A8C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DA3023-198B-D435-745B-0FDC64736546}"/>
              </a:ext>
            </a:extLst>
          </p:cNvPr>
          <p:cNvSpPr>
            <a:spLocks noGrp="1"/>
          </p:cNvSpPr>
          <p:nvPr>
            <p:ph type="sldNum" sz="quarter" idx="12"/>
          </p:nvPr>
        </p:nvSpPr>
        <p:spPr/>
        <p:txBody>
          <a:bodyPr/>
          <a:lstStyle/>
          <a:p>
            <a:fld id="{3172641A-EAB6-4B7D-BC48-69CB819D3197}" type="slidenum">
              <a:rPr lang="en-IN" smtClean="0"/>
              <a:t>‹#›</a:t>
            </a:fld>
            <a:endParaRPr lang="en-IN"/>
          </a:p>
        </p:txBody>
      </p:sp>
    </p:spTree>
    <p:extLst>
      <p:ext uri="{BB962C8B-B14F-4D97-AF65-F5344CB8AC3E}">
        <p14:creationId xmlns:p14="http://schemas.microsoft.com/office/powerpoint/2010/main" val="405521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69BE-5F97-174A-5EF2-752642587B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771877-A619-9785-A332-A09EF3F4E9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33AA99-5DD5-4959-4612-84106B59F117}"/>
              </a:ext>
            </a:extLst>
          </p:cNvPr>
          <p:cNvSpPr>
            <a:spLocks noGrp="1"/>
          </p:cNvSpPr>
          <p:nvPr>
            <p:ph type="dt" sz="half" idx="10"/>
          </p:nvPr>
        </p:nvSpPr>
        <p:spPr/>
        <p:txBody>
          <a:bodyPr/>
          <a:lstStyle/>
          <a:p>
            <a:fld id="{FCE33458-9A82-40C2-9844-56696A6E08B3}" type="datetimeFigureOut">
              <a:rPr lang="en-IN" smtClean="0"/>
              <a:t>19-01-2024</a:t>
            </a:fld>
            <a:endParaRPr lang="en-IN"/>
          </a:p>
        </p:txBody>
      </p:sp>
      <p:sp>
        <p:nvSpPr>
          <p:cNvPr id="5" name="Footer Placeholder 4">
            <a:extLst>
              <a:ext uri="{FF2B5EF4-FFF2-40B4-BE49-F238E27FC236}">
                <a16:creationId xmlns:a16="http://schemas.microsoft.com/office/drawing/2014/main" id="{C8AC7F8B-5EAF-2433-582B-BFC43B36F6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6BD4E4-2B1A-F635-BB37-0BCAFE4149F1}"/>
              </a:ext>
            </a:extLst>
          </p:cNvPr>
          <p:cNvSpPr>
            <a:spLocks noGrp="1"/>
          </p:cNvSpPr>
          <p:nvPr>
            <p:ph type="sldNum" sz="quarter" idx="12"/>
          </p:nvPr>
        </p:nvSpPr>
        <p:spPr/>
        <p:txBody>
          <a:bodyPr/>
          <a:lstStyle/>
          <a:p>
            <a:fld id="{3172641A-EAB6-4B7D-BC48-69CB819D3197}" type="slidenum">
              <a:rPr lang="en-IN" smtClean="0"/>
              <a:t>‹#›</a:t>
            </a:fld>
            <a:endParaRPr lang="en-IN"/>
          </a:p>
        </p:txBody>
      </p:sp>
    </p:spTree>
    <p:extLst>
      <p:ext uri="{BB962C8B-B14F-4D97-AF65-F5344CB8AC3E}">
        <p14:creationId xmlns:p14="http://schemas.microsoft.com/office/powerpoint/2010/main" val="100644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38AE-1140-FBD3-91E5-6A154CD902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BEC534-1FDF-7560-0EC7-97CFF7A4E7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D890EDA-D5D4-A65E-8D4D-9BCD0E4736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BE5F8A-8497-9F49-CB52-5C8E184FD8D0}"/>
              </a:ext>
            </a:extLst>
          </p:cNvPr>
          <p:cNvSpPr>
            <a:spLocks noGrp="1"/>
          </p:cNvSpPr>
          <p:nvPr>
            <p:ph type="dt" sz="half" idx="10"/>
          </p:nvPr>
        </p:nvSpPr>
        <p:spPr/>
        <p:txBody>
          <a:bodyPr/>
          <a:lstStyle/>
          <a:p>
            <a:fld id="{FCE33458-9A82-40C2-9844-56696A6E08B3}" type="datetimeFigureOut">
              <a:rPr lang="en-IN" smtClean="0"/>
              <a:t>19-01-2024</a:t>
            </a:fld>
            <a:endParaRPr lang="en-IN"/>
          </a:p>
        </p:txBody>
      </p:sp>
      <p:sp>
        <p:nvSpPr>
          <p:cNvPr id="6" name="Footer Placeholder 5">
            <a:extLst>
              <a:ext uri="{FF2B5EF4-FFF2-40B4-BE49-F238E27FC236}">
                <a16:creationId xmlns:a16="http://schemas.microsoft.com/office/drawing/2014/main" id="{8DD235CA-6F64-B78A-548E-753ECF6781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5A005F-95BC-3708-AD07-B929301D5FCF}"/>
              </a:ext>
            </a:extLst>
          </p:cNvPr>
          <p:cNvSpPr>
            <a:spLocks noGrp="1"/>
          </p:cNvSpPr>
          <p:nvPr>
            <p:ph type="sldNum" sz="quarter" idx="12"/>
          </p:nvPr>
        </p:nvSpPr>
        <p:spPr/>
        <p:txBody>
          <a:bodyPr/>
          <a:lstStyle/>
          <a:p>
            <a:fld id="{3172641A-EAB6-4B7D-BC48-69CB819D3197}" type="slidenum">
              <a:rPr lang="en-IN" smtClean="0"/>
              <a:t>‹#›</a:t>
            </a:fld>
            <a:endParaRPr lang="en-IN"/>
          </a:p>
        </p:txBody>
      </p:sp>
    </p:spTree>
    <p:extLst>
      <p:ext uri="{BB962C8B-B14F-4D97-AF65-F5344CB8AC3E}">
        <p14:creationId xmlns:p14="http://schemas.microsoft.com/office/powerpoint/2010/main" val="299444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7C18-7E51-0952-EBB4-FEE3E88C91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44F4EC-FA15-BC3E-7B2B-A100584065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A0134A-C9BD-8928-34AE-6B63127719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BDB6F4-B3DF-01D0-3561-67EF9A03D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0CBD8C-4766-A5AE-8AA9-4BBAEEF0BC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B08E02-A97E-C596-C42D-4BE7037D494D}"/>
              </a:ext>
            </a:extLst>
          </p:cNvPr>
          <p:cNvSpPr>
            <a:spLocks noGrp="1"/>
          </p:cNvSpPr>
          <p:nvPr>
            <p:ph type="dt" sz="half" idx="10"/>
          </p:nvPr>
        </p:nvSpPr>
        <p:spPr/>
        <p:txBody>
          <a:bodyPr/>
          <a:lstStyle/>
          <a:p>
            <a:fld id="{FCE33458-9A82-40C2-9844-56696A6E08B3}" type="datetimeFigureOut">
              <a:rPr lang="en-IN" smtClean="0"/>
              <a:t>19-01-2024</a:t>
            </a:fld>
            <a:endParaRPr lang="en-IN"/>
          </a:p>
        </p:txBody>
      </p:sp>
      <p:sp>
        <p:nvSpPr>
          <p:cNvPr id="8" name="Footer Placeholder 7">
            <a:extLst>
              <a:ext uri="{FF2B5EF4-FFF2-40B4-BE49-F238E27FC236}">
                <a16:creationId xmlns:a16="http://schemas.microsoft.com/office/drawing/2014/main" id="{FCC4151E-6A7E-1544-917B-5C4BD8AB01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A9B5C5-2179-45D3-7BCC-43BDA27DD56E}"/>
              </a:ext>
            </a:extLst>
          </p:cNvPr>
          <p:cNvSpPr>
            <a:spLocks noGrp="1"/>
          </p:cNvSpPr>
          <p:nvPr>
            <p:ph type="sldNum" sz="quarter" idx="12"/>
          </p:nvPr>
        </p:nvSpPr>
        <p:spPr/>
        <p:txBody>
          <a:bodyPr/>
          <a:lstStyle/>
          <a:p>
            <a:fld id="{3172641A-EAB6-4B7D-BC48-69CB819D3197}" type="slidenum">
              <a:rPr lang="en-IN" smtClean="0"/>
              <a:t>‹#›</a:t>
            </a:fld>
            <a:endParaRPr lang="en-IN"/>
          </a:p>
        </p:txBody>
      </p:sp>
    </p:spTree>
    <p:extLst>
      <p:ext uri="{BB962C8B-B14F-4D97-AF65-F5344CB8AC3E}">
        <p14:creationId xmlns:p14="http://schemas.microsoft.com/office/powerpoint/2010/main" val="3826392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5226-5215-A18E-3716-DB0FECF118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F6BB12-910B-8E92-1CAE-1D0AEE586DDE}"/>
              </a:ext>
            </a:extLst>
          </p:cNvPr>
          <p:cNvSpPr>
            <a:spLocks noGrp="1"/>
          </p:cNvSpPr>
          <p:nvPr>
            <p:ph type="dt" sz="half" idx="10"/>
          </p:nvPr>
        </p:nvSpPr>
        <p:spPr/>
        <p:txBody>
          <a:bodyPr/>
          <a:lstStyle/>
          <a:p>
            <a:fld id="{FCE33458-9A82-40C2-9844-56696A6E08B3}" type="datetimeFigureOut">
              <a:rPr lang="en-IN" smtClean="0"/>
              <a:t>19-01-2024</a:t>
            </a:fld>
            <a:endParaRPr lang="en-IN"/>
          </a:p>
        </p:txBody>
      </p:sp>
      <p:sp>
        <p:nvSpPr>
          <p:cNvPr id="4" name="Footer Placeholder 3">
            <a:extLst>
              <a:ext uri="{FF2B5EF4-FFF2-40B4-BE49-F238E27FC236}">
                <a16:creationId xmlns:a16="http://schemas.microsoft.com/office/drawing/2014/main" id="{242D5B55-4C35-8903-98C5-BE37254A7F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F24903-AEB1-5399-F2D3-8EFD2955CD4E}"/>
              </a:ext>
            </a:extLst>
          </p:cNvPr>
          <p:cNvSpPr>
            <a:spLocks noGrp="1"/>
          </p:cNvSpPr>
          <p:nvPr>
            <p:ph type="sldNum" sz="quarter" idx="12"/>
          </p:nvPr>
        </p:nvSpPr>
        <p:spPr/>
        <p:txBody>
          <a:bodyPr/>
          <a:lstStyle/>
          <a:p>
            <a:fld id="{3172641A-EAB6-4B7D-BC48-69CB819D3197}" type="slidenum">
              <a:rPr lang="en-IN" smtClean="0"/>
              <a:t>‹#›</a:t>
            </a:fld>
            <a:endParaRPr lang="en-IN"/>
          </a:p>
        </p:txBody>
      </p:sp>
    </p:spTree>
    <p:extLst>
      <p:ext uri="{BB962C8B-B14F-4D97-AF65-F5344CB8AC3E}">
        <p14:creationId xmlns:p14="http://schemas.microsoft.com/office/powerpoint/2010/main" val="266557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4C04FE-26CF-0CE6-C1B4-AB3812688081}"/>
              </a:ext>
            </a:extLst>
          </p:cNvPr>
          <p:cNvSpPr>
            <a:spLocks noGrp="1"/>
          </p:cNvSpPr>
          <p:nvPr>
            <p:ph type="dt" sz="half" idx="10"/>
          </p:nvPr>
        </p:nvSpPr>
        <p:spPr/>
        <p:txBody>
          <a:bodyPr/>
          <a:lstStyle/>
          <a:p>
            <a:fld id="{FCE33458-9A82-40C2-9844-56696A6E08B3}" type="datetimeFigureOut">
              <a:rPr lang="en-IN" smtClean="0"/>
              <a:t>19-01-2024</a:t>
            </a:fld>
            <a:endParaRPr lang="en-IN"/>
          </a:p>
        </p:txBody>
      </p:sp>
      <p:sp>
        <p:nvSpPr>
          <p:cNvPr id="3" name="Footer Placeholder 2">
            <a:extLst>
              <a:ext uri="{FF2B5EF4-FFF2-40B4-BE49-F238E27FC236}">
                <a16:creationId xmlns:a16="http://schemas.microsoft.com/office/drawing/2014/main" id="{443C3950-BDC9-54C3-9BB5-B2CD3CD204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F8BFC4-DC76-8DB6-5133-E7E7048C76FF}"/>
              </a:ext>
            </a:extLst>
          </p:cNvPr>
          <p:cNvSpPr>
            <a:spLocks noGrp="1"/>
          </p:cNvSpPr>
          <p:nvPr>
            <p:ph type="sldNum" sz="quarter" idx="12"/>
          </p:nvPr>
        </p:nvSpPr>
        <p:spPr/>
        <p:txBody>
          <a:bodyPr/>
          <a:lstStyle/>
          <a:p>
            <a:fld id="{3172641A-EAB6-4B7D-BC48-69CB819D3197}" type="slidenum">
              <a:rPr lang="en-IN" smtClean="0"/>
              <a:t>‹#›</a:t>
            </a:fld>
            <a:endParaRPr lang="en-IN"/>
          </a:p>
        </p:txBody>
      </p:sp>
    </p:spTree>
    <p:extLst>
      <p:ext uri="{BB962C8B-B14F-4D97-AF65-F5344CB8AC3E}">
        <p14:creationId xmlns:p14="http://schemas.microsoft.com/office/powerpoint/2010/main" val="1017920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0EB7-4669-3F38-CE17-7DA37FD59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AF1F8B-ED68-C887-367F-3989757E21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44C37B-88B4-33F0-1047-7ED9080712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DDF60-B3EF-B6B6-6049-0B49B9CD7E74}"/>
              </a:ext>
            </a:extLst>
          </p:cNvPr>
          <p:cNvSpPr>
            <a:spLocks noGrp="1"/>
          </p:cNvSpPr>
          <p:nvPr>
            <p:ph type="dt" sz="half" idx="10"/>
          </p:nvPr>
        </p:nvSpPr>
        <p:spPr/>
        <p:txBody>
          <a:bodyPr/>
          <a:lstStyle/>
          <a:p>
            <a:fld id="{FCE33458-9A82-40C2-9844-56696A6E08B3}" type="datetimeFigureOut">
              <a:rPr lang="en-IN" smtClean="0"/>
              <a:t>19-01-2024</a:t>
            </a:fld>
            <a:endParaRPr lang="en-IN"/>
          </a:p>
        </p:txBody>
      </p:sp>
      <p:sp>
        <p:nvSpPr>
          <p:cNvPr id="6" name="Footer Placeholder 5">
            <a:extLst>
              <a:ext uri="{FF2B5EF4-FFF2-40B4-BE49-F238E27FC236}">
                <a16:creationId xmlns:a16="http://schemas.microsoft.com/office/drawing/2014/main" id="{D1056429-3B40-DBE6-2FAA-E3B1111C69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B52602-F936-541B-ECC0-8036B081567A}"/>
              </a:ext>
            </a:extLst>
          </p:cNvPr>
          <p:cNvSpPr>
            <a:spLocks noGrp="1"/>
          </p:cNvSpPr>
          <p:nvPr>
            <p:ph type="sldNum" sz="quarter" idx="12"/>
          </p:nvPr>
        </p:nvSpPr>
        <p:spPr/>
        <p:txBody>
          <a:bodyPr/>
          <a:lstStyle/>
          <a:p>
            <a:fld id="{3172641A-EAB6-4B7D-BC48-69CB819D3197}" type="slidenum">
              <a:rPr lang="en-IN" smtClean="0"/>
              <a:t>‹#›</a:t>
            </a:fld>
            <a:endParaRPr lang="en-IN"/>
          </a:p>
        </p:txBody>
      </p:sp>
    </p:spTree>
    <p:extLst>
      <p:ext uri="{BB962C8B-B14F-4D97-AF65-F5344CB8AC3E}">
        <p14:creationId xmlns:p14="http://schemas.microsoft.com/office/powerpoint/2010/main" val="256002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FE0D-F28B-4F2B-315C-2CB729AB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50D011-8F0C-3A98-5FBE-9797C981CB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9718D0-4537-0C89-4B04-6F87C3BF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07A8BB-A163-1F52-3965-E84EC8B107AD}"/>
              </a:ext>
            </a:extLst>
          </p:cNvPr>
          <p:cNvSpPr>
            <a:spLocks noGrp="1"/>
          </p:cNvSpPr>
          <p:nvPr>
            <p:ph type="dt" sz="half" idx="10"/>
          </p:nvPr>
        </p:nvSpPr>
        <p:spPr/>
        <p:txBody>
          <a:bodyPr/>
          <a:lstStyle/>
          <a:p>
            <a:fld id="{FCE33458-9A82-40C2-9844-56696A6E08B3}" type="datetimeFigureOut">
              <a:rPr lang="en-IN" smtClean="0"/>
              <a:t>19-01-2024</a:t>
            </a:fld>
            <a:endParaRPr lang="en-IN"/>
          </a:p>
        </p:txBody>
      </p:sp>
      <p:sp>
        <p:nvSpPr>
          <p:cNvPr id="6" name="Footer Placeholder 5">
            <a:extLst>
              <a:ext uri="{FF2B5EF4-FFF2-40B4-BE49-F238E27FC236}">
                <a16:creationId xmlns:a16="http://schemas.microsoft.com/office/drawing/2014/main" id="{F15E2CB5-9069-A4B2-E472-68CDDF0C33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3A8580-25EE-38B1-06E8-C2E20AEE0C9C}"/>
              </a:ext>
            </a:extLst>
          </p:cNvPr>
          <p:cNvSpPr>
            <a:spLocks noGrp="1"/>
          </p:cNvSpPr>
          <p:nvPr>
            <p:ph type="sldNum" sz="quarter" idx="12"/>
          </p:nvPr>
        </p:nvSpPr>
        <p:spPr/>
        <p:txBody>
          <a:bodyPr/>
          <a:lstStyle/>
          <a:p>
            <a:fld id="{3172641A-EAB6-4B7D-BC48-69CB819D3197}" type="slidenum">
              <a:rPr lang="en-IN" smtClean="0"/>
              <a:t>‹#›</a:t>
            </a:fld>
            <a:endParaRPr lang="en-IN"/>
          </a:p>
        </p:txBody>
      </p:sp>
    </p:spTree>
    <p:extLst>
      <p:ext uri="{BB962C8B-B14F-4D97-AF65-F5344CB8AC3E}">
        <p14:creationId xmlns:p14="http://schemas.microsoft.com/office/powerpoint/2010/main" val="364593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23BA18-D9F8-611A-59F8-604C33231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3BE62C-92F6-BFE3-4714-76E983CBCF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216709-3FB0-3C2E-6DD2-9C1B92A82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33458-9A82-40C2-9844-56696A6E08B3}" type="datetimeFigureOut">
              <a:rPr lang="en-IN" smtClean="0"/>
              <a:t>19-01-2024</a:t>
            </a:fld>
            <a:endParaRPr lang="en-IN"/>
          </a:p>
        </p:txBody>
      </p:sp>
      <p:sp>
        <p:nvSpPr>
          <p:cNvPr id="5" name="Footer Placeholder 4">
            <a:extLst>
              <a:ext uri="{FF2B5EF4-FFF2-40B4-BE49-F238E27FC236}">
                <a16:creationId xmlns:a16="http://schemas.microsoft.com/office/drawing/2014/main" id="{3F1EBB74-57A3-C8E4-29C0-8ABA515565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950DF9-DAEA-5D77-9979-8C5A3DA745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2641A-EAB6-4B7D-BC48-69CB819D3197}" type="slidenum">
              <a:rPr lang="en-IN" smtClean="0"/>
              <a:t>‹#›</a:t>
            </a:fld>
            <a:endParaRPr lang="en-IN"/>
          </a:p>
        </p:txBody>
      </p:sp>
    </p:spTree>
    <p:extLst>
      <p:ext uri="{BB962C8B-B14F-4D97-AF65-F5344CB8AC3E}">
        <p14:creationId xmlns:p14="http://schemas.microsoft.com/office/powerpoint/2010/main" val="2339708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B516BA-ED0F-3168-E734-130DF5112B83}"/>
              </a:ext>
            </a:extLst>
          </p:cNvPr>
          <p:cNvSpPr>
            <a:spLocks noGrp="1"/>
          </p:cNvSpPr>
          <p:nvPr>
            <p:ph type="ctrTitle"/>
          </p:nvPr>
        </p:nvSpPr>
        <p:spPr>
          <a:xfrm>
            <a:off x="0" y="2247419"/>
            <a:ext cx="12260943" cy="2363162"/>
          </a:xfrm>
        </p:spPr>
        <p:txBody>
          <a:bodyPr>
            <a:normAutofit/>
          </a:bodyPr>
          <a:lstStyle/>
          <a:p>
            <a:r>
              <a:rPr lang="en-US" dirty="0">
                <a:latin typeface="Times New Roman" pitchFamily="18" charset="0"/>
                <a:cs typeface="Times New Roman" pitchFamily="18" charset="0"/>
              </a:rPr>
              <a:t>XSS vulnerabilities detection methods using machine learning </a:t>
            </a:r>
          </a:p>
        </p:txBody>
      </p:sp>
    </p:spTree>
    <p:extLst>
      <p:ext uri="{BB962C8B-B14F-4D97-AF65-F5344CB8AC3E}">
        <p14:creationId xmlns:p14="http://schemas.microsoft.com/office/powerpoint/2010/main" val="2331431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821613-D18D-1C89-7CF6-D3C907BC1640}"/>
              </a:ext>
            </a:extLst>
          </p:cNvPr>
          <p:cNvSpPr>
            <a:spLocks noGrp="1"/>
          </p:cNvSpPr>
          <p:nvPr>
            <p:ph type="title"/>
          </p:nvPr>
        </p:nvSpPr>
        <p:spPr>
          <a:xfrm>
            <a:off x="457200" y="274638"/>
            <a:ext cx="8229600" cy="868362"/>
          </a:xfrm>
        </p:spPr>
        <p:txBody>
          <a:bodyPr>
            <a:normAutofit/>
          </a:bodyPr>
          <a:lstStyle/>
          <a:p>
            <a:r>
              <a:rPr lang="en-US" sz="4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Disadvantage</a:t>
            </a:r>
          </a:p>
        </p:txBody>
      </p:sp>
      <p:sp>
        <p:nvSpPr>
          <p:cNvPr id="6" name="TextBox 5">
            <a:extLst>
              <a:ext uri="{FF2B5EF4-FFF2-40B4-BE49-F238E27FC236}">
                <a16:creationId xmlns:a16="http://schemas.microsoft.com/office/drawing/2014/main" id="{28A7F2C4-4AE2-E5AA-F4C2-49D4DCC2F8AA}"/>
              </a:ext>
            </a:extLst>
          </p:cNvPr>
          <p:cNvSpPr txBox="1"/>
          <p:nvPr/>
        </p:nvSpPr>
        <p:spPr>
          <a:xfrm>
            <a:off x="927100" y="1865719"/>
            <a:ext cx="9423400" cy="2805063"/>
          </a:xfrm>
          <a:prstGeom prst="rect">
            <a:avLst/>
          </a:prstGeom>
          <a:noFill/>
        </p:spPr>
        <p:txBody>
          <a:bodyPr wrap="square">
            <a:spAutoFit/>
          </a:bodyPr>
          <a:lstStyle/>
          <a:p>
            <a:pPr marL="342900" lvl="0" indent="-342900" algn="just">
              <a:lnSpc>
                <a:spcPct val="150000"/>
              </a:lnSpc>
              <a:buFont typeface="Symbol" panose="05050102010706020507" pitchFamily="18" charset="2"/>
              <a:buChar char=""/>
              <a:tabLst>
                <a:tab pos="1876425" algn="l"/>
              </a:tabLst>
            </a:pPr>
            <a:r>
              <a:rPr lang="en-IN" sz="2400" dirty="0">
                <a:effectLst/>
                <a:latin typeface="Calibri" panose="020F0502020204030204" pitchFamily="34" charset="0"/>
                <a:ea typeface="Calibri" panose="020F0502020204030204" pitchFamily="34" charset="0"/>
                <a:cs typeface="Calibri" panose="020F0502020204030204" pitchFamily="34" charset="0"/>
              </a:rPr>
              <a:t>Perceptron networks have several limitations. First, the output values of a perceptron can take on only one of two values (0 or 1) because of the hard-limit transfer function. Second, </a:t>
            </a:r>
            <a:r>
              <a:rPr lang="en-IN" sz="2400" dirty="0" err="1">
                <a:effectLst/>
                <a:latin typeface="Calibri" panose="020F0502020204030204" pitchFamily="34" charset="0"/>
                <a:ea typeface="Calibri" panose="020F0502020204030204" pitchFamily="34" charset="0"/>
                <a:cs typeface="Calibri" panose="020F0502020204030204" pitchFamily="34" charset="0"/>
              </a:rPr>
              <a:t>perceptrons</a:t>
            </a:r>
            <a:r>
              <a:rPr lang="en-IN" sz="2400" dirty="0">
                <a:effectLst/>
                <a:latin typeface="Calibri" panose="020F0502020204030204" pitchFamily="34" charset="0"/>
                <a:ea typeface="Calibri" panose="020F0502020204030204" pitchFamily="34" charset="0"/>
                <a:cs typeface="Calibri" panose="020F0502020204030204" pitchFamily="34" charset="0"/>
              </a:rPr>
              <a:t> can only classify linearly separable sets of vectors.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tabLst>
                <a:tab pos="1876425" algn="l"/>
              </a:tabLst>
            </a:pPr>
            <a:r>
              <a:rPr lang="en-IN" sz="2400" dirty="0">
                <a:effectLst/>
                <a:latin typeface="Calibri" panose="020F0502020204030204" pitchFamily="34" charset="0"/>
                <a:ea typeface="Calibri" panose="020F0502020204030204" pitchFamily="34" charset="0"/>
                <a:cs typeface="Calibri" panose="020F0502020204030204" pitchFamily="34" charset="0"/>
              </a:rPr>
              <a:t>The calculation process is difficult and takes a long time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122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972A81-4221-0659-9F8A-BD5582E58B35}"/>
              </a:ext>
            </a:extLst>
          </p:cNvPr>
          <p:cNvSpPr>
            <a:spLocks noGrp="1"/>
          </p:cNvSpPr>
          <p:nvPr>
            <p:ph type="title"/>
          </p:nvPr>
        </p:nvSpPr>
        <p:spPr>
          <a:xfrm>
            <a:off x="457200" y="274638"/>
            <a:ext cx="8229600" cy="868362"/>
          </a:xfrm>
        </p:spPr>
        <p:txBody>
          <a:bodyPr>
            <a:normAutofit/>
          </a:bodyPr>
          <a:lstStyle/>
          <a:p>
            <a:r>
              <a:rPr lang="en-US" sz="4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Proposed System</a:t>
            </a:r>
          </a:p>
        </p:txBody>
      </p:sp>
      <p:sp>
        <p:nvSpPr>
          <p:cNvPr id="6" name="TextBox 5">
            <a:extLst>
              <a:ext uri="{FF2B5EF4-FFF2-40B4-BE49-F238E27FC236}">
                <a16:creationId xmlns:a16="http://schemas.microsoft.com/office/drawing/2014/main" id="{80BA746A-574C-614D-A83D-3227B47FBDD5}"/>
              </a:ext>
            </a:extLst>
          </p:cNvPr>
          <p:cNvSpPr txBox="1"/>
          <p:nvPr/>
        </p:nvSpPr>
        <p:spPr>
          <a:xfrm>
            <a:off x="1981200" y="1934339"/>
            <a:ext cx="8229600" cy="3785652"/>
          </a:xfrm>
          <a:prstGeom prst="rect">
            <a:avLst/>
          </a:prstGeom>
          <a:noFill/>
        </p:spPr>
        <p:txBody>
          <a:bodyPr wrap="square">
            <a:spAutoFit/>
          </a:bodyPr>
          <a:lstStyle/>
          <a:p>
            <a:pPr algn="just"/>
            <a:r>
              <a:rPr lang="en-IN" sz="2400" dirty="0">
                <a:effectLst/>
                <a:latin typeface="Calibri" panose="020F0502020204030204" pitchFamily="34" charset="0"/>
                <a:ea typeface="Calibri" panose="020F0502020204030204" pitchFamily="34" charset="0"/>
              </a:rPr>
              <a:t>In this project, the proposed system is based on Machine learning algorithm which is  Multinomial naïve bayes for classification. Multinomial Naive Bayes text classifier is based on the </a:t>
            </a:r>
            <a:r>
              <a:rPr lang="en-IN" sz="2400" dirty="0" err="1">
                <a:effectLst/>
                <a:latin typeface="Calibri" panose="020F0502020204030204" pitchFamily="34" charset="0"/>
                <a:ea typeface="Calibri" panose="020F0502020204030204" pitchFamily="34" charset="0"/>
              </a:rPr>
              <a:t>Bayes's</a:t>
            </a:r>
            <a:r>
              <a:rPr lang="en-IN" sz="2400" dirty="0">
                <a:effectLst/>
                <a:latin typeface="Calibri" panose="020F0502020204030204" pitchFamily="34" charset="0"/>
                <a:ea typeface="Calibri" panose="020F0502020204030204" pitchFamily="34" charset="0"/>
              </a:rPr>
              <a:t> Theorem, which helps us compute the conditional probabilities of occurrence of two events based on the probabilities of occurrence of each individual event, encoding those probabilities is extremely useful. We are also create a web application by using HTML, CSS for front end. The final output will be displayed in the web application whether a script should be Safe or XSS vulnerabilities attack</a:t>
            </a:r>
            <a:endParaRPr lang="en-IN" sz="2400" dirty="0"/>
          </a:p>
        </p:txBody>
      </p:sp>
    </p:spTree>
    <p:extLst>
      <p:ext uri="{BB962C8B-B14F-4D97-AF65-F5344CB8AC3E}">
        <p14:creationId xmlns:p14="http://schemas.microsoft.com/office/powerpoint/2010/main" val="43704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E1F9F8C-1C65-9AEC-7B77-9C634F93DEC1}"/>
              </a:ext>
            </a:extLst>
          </p:cNvPr>
          <p:cNvSpPr>
            <a:spLocks noGrp="1"/>
          </p:cNvSpPr>
          <p:nvPr>
            <p:ph type="title"/>
          </p:nvPr>
        </p:nvSpPr>
        <p:spPr>
          <a:xfrm>
            <a:off x="457200" y="274638"/>
            <a:ext cx="8229600" cy="868362"/>
          </a:xfrm>
        </p:spPr>
        <p:txBody>
          <a:bodyPr>
            <a:normAutofit/>
          </a:bodyPr>
          <a:lstStyle/>
          <a:p>
            <a:r>
              <a:rPr lang="en-US" sz="4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Advantage</a:t>
            </a:r>
          </a:p>
        </p:txBody>
      </p:sp>
      <p:sp>
        <p:nvSpPr>
          <p:cNvPr id="6" name="TextBox 5">
            <a:extLst>
              <a:ext uri="{FF2B5EF4-FFF2-40B4-BE49-F238E27FC236}">
                <a16:creationId xmlns:a16="http://schemas.microsoft.com/office/drawing/2014/main" id="{A785438B-570D-94A5-7B91-05A1D871E911}"/>
              </a:ext>
            </a:extLst>
          </p:cNvPr>
          <p:cNvSpPr txBox="1"/>
          <p:nvPr/>
        </p:nvSpPr>
        <p:spPr>
          <a:xfrm>
            <a:off x="1320800" y="2335292"/>
            <a:ext cx="9893300" cy="1808700"/>
          </a:xfrm>
          <a:prstGeom prst="rect">
            <a:avLst/>
          </a:prstGeom>
          <a:noFill/>
        </p:spPr>
        <p:txBody>
          <a:bodyPr wrap="square">
            <a:spAutoFit/>
          </a:bodyPr>
          <a:lstStyle/>
          <a:p>
            <a:pPr marL="342900" lvl="0" indent="-342900" algn="just">
              <a:lnSpc>
                <a:spcPct val="115000"/>
              </a:lnSpc>
              <a:spcAft>
                <a:spcPts val="1000"/>
              </a:spcAft>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Calibri" panose="020F0502020204030204" pitchFamily="34" charset="0"/>
              </a:rPr>
              <a:t>When assumption of independent predictors holds true, a Naive Bayes classifier performs better as compared to other models.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IN" sz="2400" dirty="0">
                <a:effectLst/>
                <a:latin typeface="Calibri" panose="020F0502020204030204" pitchFamily="34" charset="0"/>
                <a:ea typeface="Calibri" panose="020F0502020204030204" pitchFamily="34" charset="0"/>
              </a:rPr>
              <a:t>Multinomial Naive Bayes requires a small amount of training data to estimate the test data. So, the training period is less. </a:t>
            </a:r>
            <a:endParaRPr lang="en-IN" sz="2400" dirty="0"/>
          </a:p>
        </p:txBody>
      </p:sp>
    </p:spTree>
    <p:extLst>
      <p:ext uri="{BB962C8B-B14F-4D97-AF65-F5344CB8AC3E}">
        <p14:creationId xmlns:p14="http://schemas.microsoft.com/office/powerpoint/2010/main" val="525988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1076AF-6E33-78AF-6D03-8BC4D750AB8A}"/>
              </a:ext>
            </a:extLst>
          </p:cNvPr>
          <p:cNvSpPr txBox="1"/>
          <p:nvPr/>
        </p:nvSpPr>
        <p:spPr>
          <a:xfrm>
            <a:off x="2438400" y="1671321"/>
            <a:ext cx="6096000" cy="2062103"/>
          </a:xfrm>
          <a:prstGeom prst="rect">
            <a:avLst/>
          </a:prstGeom>
          <a:noFill/>
        </p:spPr>
        <p:txBody>
          <a:bodyPr wrap="square">
            <a:spAutoFit/>
          </a:bodyPr>
          <a:lstStyle/>
          <a:p>
            <a:pPr marL="285750" indent="-285750">
              <a:buFont typeface="Arial" panose="020B0604020202020204" pitchFamily="34" charset="0"/>
              <a:buChar char="•"/>
            </a:pPr>
            <a:r>
              <a:rPr lang="en-US" sz="3200" dirty="0"/>
              <a:t>Data set description</a:t>
            </a:r>
          </a:p>
          <a:p>
            <a:pPr marL="285750" indent="-285750">
              <a:buFont typeface="Arial" panose="020B0604020202020204" pitchFamily="34" charset="0"/>
              <a:buChar char="•"/>
            </a:pPr>
            <a:r>
              <a:rPr lang="en-US" sz="3200" dirty="0"/>
              <a:t>Preprocessing</a:t>
            </a:r>
          </a:p>
          <a:p>
            <a:pPr marL="285750" indent="-285750">
              <a:buFont typeface="Arial" panose="020B0604020202020204" pitchFamily="34" charset="0"/>
              <a:buChar char="•"/>
            </a:pPr>
            <a:r>
              <a:rPr lang="en-US" sz="3200" dirty="0"/>
              <a:t>Algorithm Implementation</a:t>
            </a:r>
          </a:p>
          <a:p>
            <a:pPr marL="285750" indent="-285750">
              <a:buFont typeface="Arial" panose="020B0604020202020204" pitchFamily="34" charset="0"/>
              <a:buChar char="•"/>
            </a:pPr>
            <a:r>
              <a:rPr lang="en-US" sz="3200" dirty="0"/>
              <a:t>Prediction</a:t>
            </a:r>
          </a:p>
        </p:txBody>
      </p:sp>
      <p:sp>
        <p:nvSpPr>
          <p:cNvPr id="8" name="Title 1">
            <a:extLst>
              <a:ext uri="{FF2B5EF4-FFF2-40B4-BE49-F238E27FC236}">
                <a16:creationId xmlns:a16="http://schemas.microsoft.com/office/drawing/2014/main" id="{EE86B523-6AE6-8A2D-EF37-EF0A97888B84}"/>
              </a:ext>
            </a:extLst>
          </p:cNvPr>
          <p:cNvSpPr>
            <a:spLocks noGrp="1"/>
          </p:cNvSpPr>
          <p:nvPr>
            <p:ph type="title"/>
          </p:nvPr>
        </p:nvSpPr>
        <p:spPr>
          <a:xfrm>
            <a:off x="457200" y="274638"/>
            <a:ext cx="8229600" cy="868362"/>
          </a:xfrm>
        </p:spPr>
        <p:txBody>
          <a:bodyPr>
            <a:normAutofit/>
          </a:bodyPr>
          <a:lstStyle/>
          <a:p>
            <a:r>
              <a:rPr lang="en-US" sz="4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Methodology</a:t>
            </a:r>
          </a:p>
        </p:txBody>
      </p:sp>
    </p:spTree>
    <p:extLst>
      <p:ext uri="{BB962C8B-B14F-4D97-AF65-F5344CB8AC3E}">
        <p14:creationId xmlns:p14="http://schemas.microsoft.com/office/powerpoint/2010/main" val="3332577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PRE-PROCESSING</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In this phase, the application is analyzed to extract its  features analyzes the executable code and does not perform any kind of analysis on other elements, such as the application Manifest</a:t>
            </a:r>
            <a:r>
              <a:rPr lang="en-US" sz="40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Train Test Preprocessing</a:t>
            </a:r>
          </a:p>
        </p:txBody>
      </p:sp>
      <p:sp>
        <p:nvSpPr>
          <p:cNvPr id="3" name="Content Placeholder 2"/>
          <p:cNvSpPr>
            <a:spLocks noGrp="1"/>
          </p:cNvSpPr>
          <p:nvPr>
            <p:ph sz="quarter" idx="1"/>
          </p:nvPr>
        </p:nvSpPr>
        <p:spPr/>
        <p:txBody>
          <a:bodyPr>
            <a:normAutofit/>
          </a:bodyPr>
          <a:lstStyle/>
          <a:p>
            <a:pPr algn="just"/>
            <a:r>
              <a:rPr lang="en-US" sz="3200" dirty="0">
                <a:latin typeface="Times New Roman" pitchFamily="18" charset="0"/>
                <a:cs typeface="Times New Roman" pitchFamily="18" charset="0"/>
              </a:rPr>
              <a:t>For choosing a model we split our dataset into train and test</a:t>
            </a:r>
          </a:p>
          <a:p>
            <a:pPr algn="just"/>
            <a:r>
              <a:rPr lang="en-US" sz="3200" dirty="0">
                <a:latin typeface="Times New Roman" pitchFamily="18" charset="0"/>
                <a:cs typeface="Times New Roman" pitchFamily="18" charset="0"/>
              </a:rPr>
              <a:t>Here data’s are split into 3:1 ratio that means </a:t>
            </a:r>
          </a:p>
          <a:p>
            <a:pPr algn="just"/>
            <a:r>
              <a:rPr lang="en-US" sz="3200" dirty="0">
                <a:latin typeface="Times New Roman" pitchFamily="18" charset="0"/>
                <a:cs typeface="Times New Roman" pitchFamily="18" charset="0"/>
              </a:rPr>
              <a:t>Training data having 70 percent and testing data having 30 percent </a:t>
            </a:r>
          </a:p>
          <a:p>
            <a:pPr algn="just"/>
            <a:r>
              <a:rPr lang="en-US" sz="3200" dirty="0">
                <a:latin typeface="Times New Roman" pitchFamily="18" charset="0"/>
                <a:cs typeface="Times New Roman" pitchFamily="18" charset="0"/>
              </a:rPr>
              <a:t>In this split process preforming based on </a:t>
            </a:r>
            <a:r>
              <a:rPr lang="en-US" sz="3200" dirty="0" err="1">
                <a:latin typeface="Times New Roman" pitchFamily="18" charset="0"/>
                <a:cs typeface="Times New Roman" pitchFamily="18" charset="0"/>
              </a:rPr>
              <a:t>train_test_split</a:t>
            </a:r>
            <a:r>
              <a:rPr lang="en-US" sz="3200" dirty="0">
                <a:latin typeface="Times New Roman" pitchFamily="18" charset="0"/>
                <a:cs typeface="Times New Roman" pitchFamily="18" charset="0"/>
              </a:rPr>
              <a:t> model</a:t>
            </a:r>
          </a:p>
          <a:p>
            <a:pPr algn="just"/>
            <a:r>
              <a:rPr lang="en-US" sz="3200" dirty="0">
                <a:latin typeface="Times New Roman" pitchFamily="18" charset="0"/>
                <a:cs typeface="Times New Roman" pitchFamily="18" charset="0"/>
              </a:rPr>
              <a:t>After splitting we get </a:t>
            </a:r>
            <a:r>
              <a:rPr lang="en-US" sz="3200" dirty="0" err="1">
                <a:latin typeface="Times New Roman" pitchFamily="18" charset="0"/>
                <a:cs typeface="Times New Roman" pitchFamily="18" charset="0"/>
              </a:rPr>
              <a:t>xtrain</a:t>
            </a:r>
            <a:r>
              <a:rPr lang="en-US" sz="3200" dirty="0">
                <a:latin typeface="Times New Roman" pitchFamily="18" charset="0"/>
                <a:cs typeface="Times New Roman" pitchFamily="18" charset="0"/>
              </a:rPr>
              <a:t> xtest and </a:t>
            </a:r>
            <a:r>
              <a:rPr lang="en-US" sz="3200" dirty="0" err="1">
                <a:latin typeface="Times New Roman" pitchFamily="18" charset="0"/>
                <a:cs typeface="Times New Roman" pitchFamily="18" charset="0"/>
              </a:rPr>
              <a:t>ytrain</a:t>
            </a:r>
            <a:r>
              <a:rPr lang="en-US" sz="3200" dirty="0">
                <a:latin typeface="Times New Roman" pitchFamily="18" charset="0"/>
                <a:cs typeface="Times New Roman" pitchFamily="18" charset="0"/>
              </a:rPr>
              <a:t> ytest </a:t>
            </a:r>
          </a:p>
          <a:p>
            <a:pPr marL="0" indent="0" algn="just">
              <a:buNone/>
            </a:pPr>
            <a:endParaRPr lang="en-US" sz="4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971" y="327333"/>
            <a:ext cx="8229600" cy="1466088"/>
          </a:xfrm>
        </p:spPr>
        <p:txBody>
          <a:bodyPr>
            <a:normAutofit/>
          </a:bodyPr>
          <a:lstStyle/>
          <a:p>
            <a:r>
              <a:rPr lang="en-US" b="1" dirty="0">
                <a:solidFill>
                  <a:srgbClr val="FF0000"/>
                </a:solidFill>
              </a:rPr>
              <a:t>Algorithm Implementation</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732971" y="1535339"/>
            <a:ext cx="10515600" cy="4351338"/>
          </a:xfrm>
        </p:spPr>
        <p:txBody>
          <a:bodyPr>
            <a:normAutofit fontScale="85000" lnSpcReduction="20000"/>
          </a:bodyPr>
          <a:lstStyle/>
          <a:p>
            <a:pPr algn="just" fontAlgn="base">
              <a:lnSpc>
                <a:spcPct val="170000"/>
              </a:lnSpc>
            </a:pPr>
            <a:r>
              <a:rPr lang="en-US" sz="2400" dirty="0">
                <a:latin typeface="Times New Roman" pitchFamily="18" charset="0"/>
                <a:cs typeface="Times New Roman" pitchFamily="18" charset="0"/>
              </a:rPr>
              <a:t>Implementing a machine learning algorithm will give you a deep and practical appreciation for how the algorithm works. This knowledge can also help you to internalize the mathematical description of the algorithm by thinking of the vectors and matrices as arrays and the computational intuitions for the transformations on those structures.</a:t>
            </a:r>
          </a:p>
          <a:p>
            <a:pPr algn="just" fontAlgn="base">
              <a:lnSpc>
                <a:spcPct val="170000"/>
              </a:lnSpc>
            </a:pPr>
            <a:r>
              <a:rPr lang="en-US" sz="2400" dirty="0">
                <a:latin typeface="Times New Roman" pitchFamily="18" charset="0"/>
                <a:cs typeface="Times New Roman" pitchFamily="18" charset="0"/>
              </a:rPr>
              <a:t>There are numerous micro-decisions required when implementing a machine learning algorithm and these decisions are often missing from the formal algorithm descriptions. Learning and parameter zing these decisions can quickly catapult you to intermediate and advanced level of understanding of a given method, as relatively few people make the time to implement some of the more complex algorithms as a learning exercise.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8981813-EF8A-B077-B053-68B0850837EF}"/>
              </a:ext>
            </a:extLst>
          </p:cNvPr>
          <p:cNvSpPr>
            <a:spLocks noGrp="1"/>
          </p:cNvSpPr>
          <p:nvPr>
            <p:ph type="title"/>
          </p:nvPr>
        </p:nvSpPr>
        <p:spPr>
          <a:xfrm>
            <a:off x="326572" y="245609"/>
            <a:ext cx="8948058" cy="1143000"/>
          </a:xfrm>
        </p:spPr>
        <p:txBody>
          <a:bodyPr>
            <a:normAutofit/>
          </a:bodyPr>
          <a:lstStyle/>
          <a:p>
            <a:r>
              <a:rPr lang="en-US" b="1" dirty="0">
                <a:solidFill>
                  <a:srgbClr val="FF0000"/>
                </a:solidFill>
              </a:rPr>
              <a:t>Naive Bayes Classifier Algorithm</a:t>
            </a:r>
          </a:p>
        </p:txBody>
      </p:sp>
      <p:sp>
        <p:nvSpPr>
          <p:cNvPr id="8" name="Content Placeholder 2">
            <a:extLst>
              <a:ext uri="{FF2B5EF4-FFF2-40B4-BE49-F238E27FC236}">
                <a16:creationId xmlns:a16="http://schemas.microsoft.com/office/drawing/2014/main" id="{7B840027-F95B-3B94-6709-5656AC9E818B}"/>
              </a:ext>
            </a:extLst>
          </p:cNvPr>
          <p:cNvSpPr>
            <a:spLocks noGrp="1"/>
          </p:cNvSpPr>
          <p:nvPr>
            <p:ph idx="1"/>
          </p:nvPr>
        </p:nvSpPr>
        <p:spPr>
          <a:xfrm>
            <a:off x="457199" y="1945785"/>
            <a:ext cx="10980057" cy="4525963"/>
          </a:xfrm>
        </p:spPr>
        <p:txBody>
          <a:bodyPr>
            <a:normAutofit/>
          </a:bodyPr>
          <a:lstStyle/>
          <a:p>
            <a:r>
              <a:rPr lang="en-US" dirty="0">
                <a:latin typeface="Times New Roman" pitchFamily="18" charset="0"/>
                <a:cs typeface="Times New Roman" pitchFamily="18" charset="0"/>
              </a:rPr>
              <a:t>Naïve Bayes algorithm is a supervised learning algorithm, which is based on </a:t>
            </a:r>
            <a:r>
              <a:rPr lang="en-US" b="1" dirty="0">
                <a:latin typeface="Times New Roman" pitchFamily="18" charset="0"/>
                <a:cs typeface="Times New Roman" pitchFamily="18" charset="0"/>
              </a:rPr>
              <a:t>Bayes theorem</a:t>
            </a:r>
            <a:r>
              <a:rPr lang="en-US" dirty="0">
                <a:latin typeface="Times New Roman" pitchFamily="18" charset="0"/>
                <a:cs typeface="Times New Roman" pitchFamily="18" charset="0"/>
              </a:rPr>
              <a:t> and used for solving classification problems.</a:t>
            </a:r>
          </a:p>
          <a:p>
            <a:r>
              <a:rPr lang="en-US" dirty="0">
                <a:latin typeface="Times New Roman" pitchFamily="18" charset="0"/>
                <a:cs typeface="Times New Roman" pitchFamily="18" charset="0"/>
              </a:rPr>
              <a:t>It is mainly used in text classification that includes a high-dimensional training dataset.</a:t>
            </a:r>
          </a:p>
          <a:p>
            <a:r>
              <a:rPr lang="en-US" dirty="0">
                <a:latin typeface="Times New Roman" pitchFamily="18" charset="0"/>
                <a:cs typeface="Times New Roman" pitchFamily="18" charset="0"/>
              </a:rPr>
              <a:t>Naïve Bayes Classifier is one of the simple and most effective Classification algorithms which helps in building the fast machine learning models that can make quick predictions.</a:t>
            </a:r>
          </a:p>
          <a:p>
            <a:endParaRPr lang="en-US" dirty="0"/>
          </a:p>
        </p:txBody>
      </p:sp>
    </p:spTree>
    <p:extLst>
      <p:ext uri="{BB962C8B-B14F-4D97-AF65-F5344CB8AC3E}">
        <p14:creationId xmlns:p14="http://schemas.microsoft.com/office/powerpoint/2010/main" val="3125708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33400"/>
            <a:ext cx="8229600" cy="1313688"/>
          </a:xfrm>
        </p:spPr>
        <p:txBody>
          <a:bodyPr>
            <a:normAutofit/>
          </a:bodyPr>
          <a:lstStyle/>
          <a:p>
            <a:r>
              <a:rPr lang="en-US" sz="3200" dirty="0">
                <a:latin typeface="Times New Roman" pitchFamily="18" charset="0"/>
                <a:cs typeface="Times New Roman" pitchFamily="18" charset="0"/>
              </a:rPr>
              <a:t>Machine learning system architecture</a:t>
            </a:r>
          </a:p>
        </p:txBody>
      </p:sp>
      <p:pic>
        <p:nvPicPr>
          <p:cNvPr id="4" name="Content Placeholder 3" descr="Machine Learning: Are Machines Better for Businesses?"/>
          <p:cNvPicPr>
            <a:picLocks noGrp="1"/>
          </p:cNvPicPr>
          <p:nvPr>
            <p:ph idx="1"/>
          </p:nvPr>
        </p:nvPicPr>
        <p:blipFill>
          <a:blip r:embed="rId2"/>
          <a:srcRect/>
          <a:stretch>
            <a:fillRect/>
          </a:stretch>
        </p:blipFill>
        <p:spPr bwMode="auto">
          <a:xfrm>
            <a:off x="1981200" y="2209800"/>
            <a:ext cx="7696200" cy="3581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39DA53C-95E6-73DC-5A2D-D37745FF17C2}"/>
              </a:ext>
            </a:extLst>
          </p:cNvPr>
          <p:cNvSpPr>
            <a:spLocks noGrp="1"/>
          </p:cNvSpPr>
          <p:nvPr>
            <p:ph idx="1"/>
          </p:nvPr>
        </p:nvSpPr>
        <p:spPr>
          <a:xfrm>
            <a:off x="457200" y="1481328"/>
            <a:ext cx="8229600" cy="4525963"/>
          </a:xfrm>
        </p:spPr>
        <p:txBody>
          <a:bodyPr/>
          <a:lstStyle/>
          <a:p>
            <a:r>
              <a:rPr lang="en-US" dirty="0">
                <a:latin typeface="Times New Roman" panose="02020603050405020304" pitchFamily="18" charset="0"/>
                <a:cs typeface="Times New Roman" panose="02020603050405020304" pitchFamily="18" charset="0"/>
              </a:rPr>
              <a:t>Hardware:</a:t>
            </a:r>
          </a:p>
          <a:p>
            <a:pPr marL="0" indent="0">
              <a:buNone/>
            </a:pPr>
            <a:r>
              <a:rPr lang="en-US" dirty="0">
                <a:latin typeface="Times New Roman" panose="02020603050405020304" pitchFamily="18" charset="0"/>
                <a:cs typeface="Times New Roman" panose="02020603050405020304" pitchFamily="18" charset="0"/>
              </a:rPr>
              <a:t>        Windows 7,8,10 64 bit</a:t>
            </a:r>
          </a:p>
          <a:p>
            <a:pPr marL="0" indent="0">
              <a:buNone/>
            </a:pPr>
            <a:r>
              <a:rPr lang="en-US" dirty="0">
                <a:latin typeface="Times New Roman" panose="02020603050405020304" pitchFamily="18" charset="0"/>
                <a:cs typeface="Times New Roman" panose="02020603050405020304" pitchFamily="18" charset="0"/>
              </a:rPr>
              <a:t>        RAM 4GB</a:t>
            </a:r>
          </a:p>
          <a:p>
            <a:r>
              <a:rPr lang="en-US" dirty="0">
                <a:latin typeface="Times New Roman" panose="02020603050405020304" pitchFamily="18" charset="0"/>
                <a:cs typeface="Times New Roman" panose="02020603050405020304" pitchFamily="18" charset="0"/>
              </a:rPr>
              <a:t>Software:</a:t>
            </a:r>
          </a:p>
          <a:p>
            <a:r>
              <a:rPr lang="en-US" dirty="0">
                <a:latin typeface="Times New Roman" panose="02020603050405020304" pitchFamily="18" charset="0"/>
                <a:cs typeface="Times New Roman" panose="02020603050405020304" pitchFamily="18" charset="0"/>
              </a:rPr>
              <a:t>Python </a:t>
            </a:r>
          </a:p>
          <a:p>
            <a:r>
              <a:rPr lang="en-US" dirty="0">
                <a:latin typeface="Times New Roman" panose="02020603050405020304" pitchFamily="18" charset="0"/>
                <a:cs typeface="Times New Roman" panose="02020603050405020304" pitchFamily="18" charset="0"/>
              </a:rPr>
              <a:t>Flask </a:t>
            </a:r>
          </a:p>
          <a:p>
            <a:r>
              <a:rPr lang="en-US" dirty="0">
                <a:latin typeface="Times New Roman" panose="02020603050405020304" pitchFamily="18" charset="0"/>
                <a:cs typeface="Times New Roman" panose="02020603050405020304" pitchFamily="18" charset="0"/>
              </a:rPr>
              <a:t>Web application</a:t>
            </a:r>
          </a:p>
          <a:p>
            <a:endParaRPr lang="en-US"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311265B-14AE-762E-3800-C5720C2C4934}"/>
              </a:ext>
            </a:extLst>
          </p:cNvPr>
          <p:cNvSpPr>
            <a:spLocks noGrp="1"/>
          </p:cNvSpPr>
          <p:nvPr>
            <p:ph type="title"/>
          </p:nvPr>
        </p:nvSpPr>
        <p:spPr>
          <a:xfrm>
            <a:off x="457200" y="274638"/>
            <a:ext cx="8229600" cy="1143000"/>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HARD WARE AND SOFTWARE</a:t>
            </a:r>
          </a:p>
        </p:txBody>
      </p:sp>
    </p:spTree>
    <p:extLst>
      <p:ext uri="{BB962C8B-B14F-4D97-AF65-F5344CB8AC3E}">
        <p14:creationId xmlns:p14="http://schemas.microsoft.com/office/powerpoint/2010/main" val="335910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839DC55-D697-C17E-64BE-E3A497E442BC}"/>
              </a:ext>
            </a:extLst>
          </p:cNvPr>
          <p:cNvSpPr txBox="1"/>
          <p:nvPr/>
        </p:nvSpPr>
        <p:spPr>
          <a:xfrm>
            <a:off x="1922288" y="1791037"/>
            <a:ext cx="7670954" cy="4832092"/>
          </a:xfrm>
          <a:prstGeom prst="rect">
            <a:avLst/>
          </a:prstGeom>
          <a:noFill/>
        </p:spPr>
        <p:txBody>
          <a:bodyPr wrap="square">
            <a:spAutoFit/>
          </a:bodyPr>
          <a:lstStyle/>
          <a:p>
            <a:pPr algn="just"/>
            <a:r>
              <a:rPr lang="en-US" sz="2800" dirty="0"/>
              <a:t>The objective of this project is to develop an effective and automated system for detecting Cross-Site Scripting (XSS) vulnerabilities in web applications using machine learning methods. XSS vulnerabilities pose significant security risks by allowing attackers to inject malicious scripts into web pages, compromising the integrity and confidentiality of user data. The proposed system aims to enhance web application security by leveraging machine learning techniques to identify and mitigate XSS vulnerabilities.</a:t>
            </a:r>
            <a:endParaRPr lang="en-IN" sz="2800" dirty="0"/>
          </a:p>
        </p:txBody>
      </p:sp>
      <p:sp>
        <p:nvSpPr>
          <p:cNvPr id="8" name="Title 1">
            <a:extLst>
              <a:ext uri="{FF2B5EF4-FFF2-40B4-BE49-F238E27FC236}">
                <a16:creationId xmlns:a16="http://schemas.microsoft.com/office/drawing/2014/main" id="{FA9021A6-E9E9-B7DB-AD23-51A2BF72FF7C}"/>
              </a:ext>
            </a:extLst>
          </p:cNvPr>
          <p:cNvSpPr txBox="1">
            <a:spLocks/>
          </p:cNvSpPr>
          <p:nvPr/>
        </p:nvSpPr>
        <p:spPr>
          <a:xfrm>
            <a:off x="1185842" y="602084"/>
            <a:ext cx="8229600" cy="7159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Objective</a:t>
            </a:r>
          </a:p>
        </p:txBody>
      </p:sp>
    </p:spTree>
    <p:extLst>
      <p:ext uri="{BB962C8B-B14F-4D97-AF65-F5344CB8AC3E}">
        <p14:creationId xmlns:p14="http://schemas.microsoft.com/office/powerpoint/2010/main" val="263308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3F2850-170E-3BB1-9F5D-8F42428A1BB8}"/>
              </a:ext>
            </a:extLst>
          </p:cNvPr>
          <p:cNvSpPr>
            <a:spLocks noGrp="1"/>
          </p:cNvSpPr>
          <p:nvPr>
            <p:ph type="title"/>
          </p:nvPr>
        </p:nvSpPr>
        <p:spPr>
          <a:xfrm>
            <a:off x="457200" y="274638"/>
            <a:ext cx="8229600" cy="868362"/>
          </a:xfrm>
        </p:spPr>
        <p:txBody>
          <a:bodyPr>
            <a:normAutofit/>
          </a:bodyPr>
          <a:lstStyle/>
          <a:p>
            <a:r>
              <a:rPr lang="en-US" sz="4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Abstract</a:t>
            </a:r>
          </a:p>
        </p:txBody>
      </p:sp>
      <p:sp>
        <p:nvSpPr>
          <p:cNvPr id="6" name="TextBox 5">
            <a:extLst>
              <a:ext uri="{FF2B5EF4-FFF2-40B4-BE49-F238E27FC236}">
                <a16:creationId xmlns:a16="http://schemas.microsoft.com/office/drawing/2014/main" id="{E9D3AEE4-C2A2-52B4-C13E-1F817EDD569F}"/>
              </a:ext>
            </a:extLst>
          </p:cNvPr>
          <p:cNvSpPr txBox="1"/>
          <p:nvPr/>
        </p:nvSpPr>
        <p:spPr>
          <a:xfrm>
            <a:off x="1168400" y="1624419"/>
            <a:ext cx="9144000" cy="3903504"/>
          </a:xfrm>
          <a:prstGeom prst="rect">
            <a:avLst/>
          </a:prstGeom>
          <a:noFill/>
        </p:spPr>
        <p:txBody>
          <a:bodyPr wrap="square">
            <a:spAutoFit/>
          </a:bodyPr>
          <a:lstStyle/>
          <a:p>
            <a:pPr algn="just">
              <a:lnSpc>
                <a:spcPct val="150000"/>
              </a:lnSpc>
              <a:spcAft>
                <a:spcPts val="1000"/>
              </a:spcAft>
            </a:pPr>
            <a:r>
              <a:rPr lang="en-IN" sz="2800" dirty="0">
                <a:effectLst/>
                <a:latin typeface="Calibri" panose="020F0502020204030204" pitchFamily="34" charset="0"/>
                <a:ea typeface="Calibri" panose="020F0502020204030204" pitchFamily="34" charset="0"/>
                <a:cs typeface="Calibri" panose="020F0502020204030204" pitchFamily="34" charset="0"/>
              </a:rPr>
              <a:t>Cross-site scripting (XSS) attacks are currently one of the most threatening network attack methods. Effectively detecting and intercepting XSS attacks is an important research topic in the network security field. The main objective of this project to predict whether a script should be Safe or XSS vulnerabilities attack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3786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A26BE1-19E9-80B2-3D92-2C1C2CACBE63}"/>
              </a:ext>
            </a:extLst>
          </p:cNvPr>
          <p:cNvSpPr txBox="1"/>
          <p:nvPr/>
        </p:nvSpPr>
        <p:spPr>
          <a:xfrm>
            <a:off x="1314450" y="721064"/>
            <a:ext cx="9563100" cy="6136936"/>
          </a:xfrm>
          <a:prstGeom prst="rect">
            <a:avLst/>
          </a:prstGeom>
          <a:noFill/>
        </p:spPr>
        <p:txBody>
          <a:bodyPr wrap="square">
            <a:spAutoFit/>
          </a:bodyPr>
          <a:lstStyle/>
          <a:p>
            <a:pPr algn="just">
              <a:lnSpc>
                <a:spcPct val="150000"/>
              </a:lnSpc>
              <a:buFont typeface="Wingdings" pitchFamily="2" charset="2"/>
              <a:buChar char="§"/>
            </a:pP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XSS vulnerability is a very common and prevalent vulnerability in web vulnerabilities. Exploiting XSS vulnerabilities can cause many serious problems. In 2006, Ban town, a hacker organization, exploited the discovered XSS vulnerabilities to invade Live Journal which is an online community with 2 million active users . The attacker created a large number of URLs containing malicious code and lured users to click. When victims clicked these URLs, the attacker could get cookies from users and used these cookies to login the victims' accounts. In 2013, Badu Post Bar was attacked by XSS worms XSS worms were automatically forwarded when users clicked on some promotion information in the website.</a:t>
            </a:r>
          </a:p>
          <a:p>
            <a:pPr algn="just">
              <a:lnSpc>
                <a:spcPct val="150000"/>
              </a:lnSpc>
              <a:buFont typeface="Wingdings" pitchFamily="2" charset="2"/>
              <a:buChar char="§"/>
            </a:pPr>
            <a:r>
              <a:rPr lang="en-US" sz="2000" dirty="0">
                <a:latin typeface="Times New Roman" pitchFamily="18" charset="0"/>
                <a:cs typeface="Times New Roman" pitchFamily="18" charset="0"/>
              </a:rPr>
              <a:t>    Cross-site scripting vulnerability is a kind of vulnerabilities that can endanger web applications by injecting malicious code, which is abbreviated as XSS to distinguish cascading style sheets(CSS). XSS can be traced back to the 1990s and Microsoft security engineers introduced the term "Cross site scripting" in January 2000. XSS ranked 4th, 4th, 1st, 3rd, 7th in OWASP top 10 project in 2004, 2007, 2010, 2013 and 2017 respectively</a:t>
            </a:r>
            <a:endParaRPr lang="en-IN" sz="2000" dirty="0"/>
          </a:p>
        </p:txBody>
      </p:sp>
      <p:sp>
        <p:nvSpPr>
          <p:cNvPr id="6" name="Title 1">
            <a:extLst>
              <a:ext uri="{FF2B5EF4-FFF2-40B4-BE49-F238E27FC236}">
                <a16:creationId xmlns:a16="http://schemas.microsoft.com/office/drawing/2014/main" id="{2D9EA515-80CB-4631-27A6-773BA8E45DEF}"/>
              </a:ext>
            </a:extLst>
          </p:cNvPr>
          <p:cNvSpPr>
            <a:spLocks noGrp="1"/>
          </p:cNvSpPr>
          <p:nvPr>
            <p:ph type="title"/>
          </p:nvPr>
        </p:nvSpPr>
        <p:spPr>
          <a:xfrm>
            <a:off x="457200" y="274638"/>
            <a:ext cx="8229600" cy="627062"/>
          </a:xfrm>
        </p:spPr>
        <p:txBody>
          <a:bodyPr>
            <a:normAutofit fontScale="90000"/>
          </a:bodyPr>
          <a:lstStyle/>
          <a:p>
            <a:r>
              <a:rPr lang="en-US" sz="4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Introduction</a:t>
            </a:r>
          </a:p>
        </p:txBody>
      </p:sp>
    </p:spTree>
    <p:extLst>
      <p:ext uri="{BB962C8B-B14F-4D97-AF65-F5344CB8AC3E}">
        <p14:creationId xmlns:p14="http://schemas.microsoft.com/office/powerpoint/2010/main" val="213765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42CDFE-7CE0-4B57-4A78-6B2A00C7D2EC}"/>
              </a:ext>
            </a:extLst>
          </p:cNvPr>
          <p:cNvSpPr>
            <a:spLocks noGrp="1"/>
          </p:cNvSpPr>
          <p:nvPr>
            <p:ph type="title"/>
          </p:nvPr>
        </p:nvSpPr>
        <p:spPr>
          <a:xfrm>
            <a:off x="457200" y="274638"/>
            <a:ext cx="8229600" cy="868362"/>
          </a:xfrm>
        </p:spPr>
        <p:txBody>
          <a:bodyPr>
            <a:normAutofit/>
          </a:bodyPr>
          <a:lstStyle/>
          <a:p>
            <a:r>
              <a:rPr lang="en-US" sz="4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Literature Survey</a:t>
            </a:r>
          </a:p>
        </p:txBody>
      </p:sp>
      <p:sp>
        <p:nvSpPr>
          <p:cNvPr id="8" name="TextBox 7">
            <a:extLst>
              <a:ext uri="{FF2B5EF4-FFF2-40B4-BE49-F238E27FC236}">
                <a16:creationId xmlns:a16="http://schemas.microsoft.com/office/drawing/2014/main" id="{E5BC1E67-C057-A588-A82E-EFA2FE24F5F0}"/>
              </a:ext>
            </a:extLst>
          </p:cNvPr>
          <p:cNvSpPr txBox="1"/>
          <p:nvPr/>
        </p:nvSpPr>
        <p:spPr>
          <a:xfrm>
            <a:off x="457200" y="1320096"/>
            <a:ext cx="10464800" cy="4708981"/>
          </a:xfrm>
          <a:prstGeom prst="rect">
            <a:avLst/>
          </a:prstGeom>
          <a:noFill/>
        </p:spPr>
        <p:txBody>
          <a:bodyPr wrap="square">
            <a:spAutoFit/>
          </a:bodyPr>
          <a:lstStyle/>
          <a:p>
            <a:pPr algn="just"/>
            <a:r>
              <a:rPr lang="en-US" sz="2000" dirty="0"/>
              <a:t>Title: "A Survey of Machine Learning Techniques for XSS Vulnerability Detection"</a:t>
            </a:r>
          </a:p>
          <a:p>
            <a:pPr algn="just"/>
            <a:endParaRPr lang="en-US" sz="2000" dirty="0"/>
          </a:p>
          <a:p>
            <a:pPr algn="just"/>
            <a:r>
              <a:rPr lang="en-US" sz="2000" dirty="0"/>
              <a:t>Authors: A. S. Patil, A. B. Jadhav</a:t>
            </a:r>
          </a:p>
          <a:p>
            <a:pPr algn="just"/>
            <a:r>
              <a:rPr lang="en-US" sz="2000" dirty="0"/>
              <a:t>Summary: This survey provides an in-depth analysis of various machine learning techniques employed for the detection of Cross-Site Scripting vulnerabilities. The authors discuss the strengths and limitations of approaches such as decision trees, support vector machines, and neural networks. The paper also highlights emerging trends and challenges in the field of XSS vulnerability detection using machine learning.</a:t>
            </a:r>
          </a:p>
          <a:p>
            <a:pPr algn="just"/>
            <a:r>
              <a:rPr lang="en-US" sz="2000" dirty="0"/>
              <a:t>Title: "</a:t>
            </a:r>
            <a:r>
              <a:rPr lang="en-US" sz="2000" dirty="0" err="1"/>
              <a:t>DeepXSS</a:t>
            </a:r>
            <a:r>
              <a:rPr lang="en-US" sz="2000" dirty="0"/>
              <a:t>: Cross-Site Scripting Detection with Neural Networks"</a:t>
            </a:r>
          </a:p>
          <a:p>
            <a:pPr algn="just"/>
            <a:endParaRPr lang="en-US" sz="2000" dirty="0"/>
          </a:p>
          <a:p>
            <a:pPr algn="just"/>
            <a:r>
              <a:rPr lang="en-US" sz="2000" dirty="0"/>
              <a:t>Authors: Y. Liu, W. Dai, L. </a:t>
            </a:r>
            <a:r>
              <a:rPr lang="en-US" sz="2000" dirty="0" err="1"/>
              <a:t>Qiao</a:t>
            </a:r>
            <a:endParaRPr lang="en-US" sz="2000" dirty="0"/>
          </a:p>
          <a:p>
            <a:pPr algn="just"/>
            <a:r>
              <a:rPr lang="en-US" sz="2000" dirty="0"/>
              <a:t>Summary: This research paper introduces </a:t>
            </a:r>
            <a:r>
              <a:rPr lang="en-US" sz="2000" dirty="0" err="1"/>
              <a:t>DeepXSS</a:t>
            </a:r>
            <a:r>
              <a:rPr lang="en-US" sz="2000" dirty="0"/>
              <a:t>, a novel approach to XSS vulnerability detection utilizing deep learning techniques, specifically recurrent neural networks (RNNs). The authors demonstrate the effectiveness of their model in detecting both known and zero-day XSS attacks. The study includes a comprehensive evaluation of </a:t>
            </a:r>
            <a:r>
              <a:rPr lang="en-US" sz="2000" dirty="0" err="1"/>
              <a:t>DeepXSS</a:t>
            </a:r>
            <a:r>
              <a:rPr lang="en-US" sz="2000" dirty="0"/>
              <a:t> against existing XSS detection methods.</a:t>
            </a:r>
            <a:endParaRPr lang="en-IN" sz="2000" dirty="0"/>
          </a:p>
        </p:txBody>
      </p:sp>
    </p:spTree>
    <p:extLst>
      <p:ext uri="{BB962C8B-B14F-4D97-AF65-F5344CB8AC3E}">
        <p14:creationId xmlns:p14="http://schemas.microsoft.com/office/powerpoint/2010/main" val="2590061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367119-3D12-03B2-5E6A-CA5E119395FB}"/>
              </a:ext>
            </a:extLst>
          </p:cNvPr>
          <p:cNvSpPr>
            <a:spLocks noGrp="1"/>
          </p:cNvSpPr>
          <p:nvPr>
            <p:ph type="title"/>
          </p:nvPr>
        </p:nvSpPr>
        <p:spPr>
          <a:xfrm>
            <a:off x="457200" y="274638"/>
            <a:ext cx="8229600" cy="868362"/>
          </a:xfrm>
        </p:spPr>
        <p:txBody>
          <a:bodyPr>
            <a:normAutofit/>
          </a:bodyPr>
          <a:lstStyle/>
          <a:p>
            <a:r>
              <a:rPr lang="en-US" sz="4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Literature Survey</a:t>
            </a:r>
          </a:p>
        </p:txBody>
      </p:sp>
      <p:sp>
        <p:nvSpPr>
          <p:cNvPr id="8" name="TextBox 7">
            <a:extLst>
              <a:ext uri="{FF2B5EF4-FFF2-40B4-BE49-F238E27FC236}">
                <a16:creationId xmlns:a16="http://schemas.microsoft.com/office/drawing/2014/main" id="{F123A94F-836E-2E4E-254F-BA093375D991}"/>
              </a:ext>
            </a:extLst>
          </p:cNvPr>
          <p:cNvSpPr txBox="1"/>
          <p:nvPr/>
        </p:nvSpPr>
        <p:spPr>
          <a:xfrm>
            <a:off x="602343" y="1548989"/>
            <a:ext cx="11132457" cy="3970318"/>
          </a:xfrm>
          <a:prstGeom prst="rect">
            <a:avLst/>
          </a:prstGeom>
          <a:noFill/>
        </p:spPr>
        <p:txBody>
          <a:bodyPr wrap="square">
            <a:spAutoFit/>
          </a:bodyPr>
          <a:lstStyle/>
          <a:p>
            <a:pPr algn="just"/>
            <a:r>
              <a:rPr lang="en-US" dirty="0"/>
              <a:t>Title: "Feature Engineering for Effective XSS Detection with Machine Learning"</a:t>
            </a:r>
          </a:p>
          <a:p>
            <a:pPr algn="just"/>
            <a:endParaRPr lang="en-US" dirty="0"/>
          </a:p>
          <a:p>
            <a:pPr algn="just"/>
            <a:r>
              <a:rPr lang="en-US" dirty="0"/>
              <a:t>Authors: M. Khan, A. R. Díaz-</a:t>
            </a:r>
            <a:r>
              <a:rPr lang="en-US" dirty="0" err="1"/>
              <a:t>Uriarte</a:t>
            </a:r>
            <a:endParaRPr lang="en-US" dirty="0"/>
          </a:p>
          <a:p>
            <a:pPr algn="just"/>
            <a:r>
              <a:rPr lang="en-US" dirty="0"/>
              <a:t>Summary: Focusing on feature engineering, this paper explores the significance of selecting and transforming relevant features for XSS detection using machine learning. The authors conduct experiments with different feature sets and evaluate their impact on the performance of detection models. The study provides insights into optimizing feature selection to enhance accuracy and efficiency in XSS detection.</a:t>
            </a:r>
          </a:p>
          <a:p>
            <a:pPr algn="just"/>
            <a:r>
              <a:rPr lang="en-US" dirty="0"/>
              <a:t>Title: "XSS-Guard: Precise Dynamic Prevention of Cross-Site Scripting Attacks"</a:t>
            </a:r>
          </a:p>
          <a:p>
            <a:pPr algn="just"/>
            <a:endParaRPr lang="en-US" dirty="0"/>
          </a:p>
          <a:p>
            <a:pPr algn="just"/>
            <a:r>
              <a:rPr lang="en-US" dirty="0"/>
              <a:t>Authors: M. F. </a:t>
            </a:r>
            <a:r>
              <a:rPr lang="en-US" dirty="0" err="1"/>
              <a:t>Kaaniche</a:t>
            </a:r>
            <a:r>
              <a:rPr lang="en-US" dirty="0"/>
              <a:t>, H. J. </a:t>
            </a:r>
            <a:r>
              <a:rPr lang="en-US" dirty="0" err="1"/>
              <a:t>Rebeiz</a:t>
            </a:r>
            <a:r>
              <a:rPr lang="en-US" dirty="0"/>
              <a:t>, M. </a:t>
            </a:r>
            <a:r>
              <a:rPr lang="en-US" dirty="0" err="1"/>
              <a:t>Kaaniche</a:t>
            </a:r>
            <a:endParaRPr lang="en-US" dirty="0"/>
          </a:p>
          <a:p>
            <a:pPr algn="just"/>
            <a:r>
              <a:rPr lang="en-US" dirty="0"/>
              <a:t>Summary: This research paper introduces XSS-Guard, an approach that combines dynamic analysis with machine learning to prevent Cross-Site Scripting attacks in real-time. The authors propose a system that observes the execution of JavaScript code in a secure environment, leveraging machine learning to distinguish between benign and malicious behaviors. The study evaluates the effectiveness of XSS-Guard against various attack scenarios.</a:t>
            </a:r>
            <a:endParaRPr lang="en-IN" dirty="0"/>
          </a:p>
        </p:txBody>
      </p:sp>
    </p:spTree>
    <p:extLst>
      <p:ext uri="{BB962C8B-B14F-4D97-AF65-F5344CB8AC3E}">
        <p14:creationId xmlns:p14="http://schemas.microsoft.com/office/powerpoint/2010/main" val="2484730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8D12B12-E486-E34F-A97F-FBA52F2835E5}"/>
              </a:ext>
            </a:extLst>
          </p:cNvPr>
          <p:cNvSpPr>
            <a:spLocks noGrp="1"/>
          </p:cNvSpPr>
          <p:nvPr>
            <p:ph type="title"/>
          </p:nvPr>
        </p:nvSpPr>
        <p:spPr>
          <a:xfrm>
            <a:off x="457200" y="274638"/>
            <a:ext cx="8229600" cy="868362"/>
          </a:xfrm>
        </p:spPr>
        <p:txBody>
          <a:bodyPr>
            <a:normAutofit/>
          </a:bodyPr>
          <a:lstStyle/>
          <a:p>
            <a:r>
              <a:rPr lang="en-US" sz="4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Literature Survey</a:t>
            </a:r>
          </a:p>
        </p:txBody>
      </p:sp>
      <p:sp>
        <p:nvSpPr>
          <p:cNvPr id="8" name="TextBox 7">
            <a:extLst>
              <a:ext uri="{FF2B5EF4-FFF2-40B4-BE49-F238E27FC236}">
                <a16:creationId xmlns:a16="http://schemas.microsoft.com/office/drawing/2014/main" id="{A5FAF9AF-CCFD-2862-D858-DA52076AF239}"/>
              </a:ext>
            </a:extLst>
          </p:cNvPr>
          <p:cNvSpPr txBox="1"/>
          <p:nvPr/>
        </p:nvSpPr>
        <p:spPr>
          <a:xfrm>
            <a:off x="914399" y="1971603"/>
            <a:ext cx="10087429" cy="2554545"/>
          </a:xfrm>
          <a:prstGeom prst="rect">
            <a:avLst/>
          </a:prstGeom>
          <a:noFill/>
        </p:spPr>
        <p:txBody>
          <a:bodyPr wrap="square">
            <a:spAutoFit/>
          </a:bodyPr>
          <a:lstStyle/>
          <a:p>
            <a:pPr algn="just"/>
            <a:r>
              <a:rPr lang="en-US" sz="2000" dirty="0"/>
              <a:t>Title: "</a:t>
            </a:r>
            <a:r>
              <a:rPr lang="en-US" sz="2000" dirty="0" err="1"/>
              <a:t>XSSDetect</a:t>
            </a:r>
            <a:r>
              <a:rPr lang="en-US" sz="2000" dirty="0"/>
              <a:t>: An Intelligent XSS Detection System Based on Machine Learning"</a:t>
            </a:r>
          </a:p>
          <a:p>
            <a:pPr algn="just"/>
            <a:endParaRPr lang="en-US" sz="2000" dirty="0"/>
          </a:p>
          <a:p>
            <a:pPr algn="just"/>
            <a:r>
              <a:rPr lang="en-US" sz="2000" dirty="0"/>
              <a:t>Authors: L. Huang, M. H. Nguyen, H. Y. Kim, J. J. Ahn</a:t>
            </a:r>
          </a:p>
          <a:p>
            <a:pPr algn="just"/>
            <a:r>
              <a:rPr lang="en-US" sz="2000" dirty="0"/>
              <a:t>Summary: This paper presents </a:t>
            </a:r>
            <a:r>
              <a:rPr lang="en-US" sz="2000" dirty="0" err="1"/>
              <a:t>XSSDetect</a:t>
            </a:r>
            <a:r>
              <a:rPr lang="en-US" sz="2000" dirty="0"/>
              <a:t>, an intelligent XSS detection system that utilizes machine learning algorithms for efficient detection of XSS vulnerabilities. The authors propose a feature-rich model incorporating lexical, syntactic, and semantic features to enhance the accuracy of XSS detection. The study evaluates </a:t>
            </a:r>
            <a:r>
              <a:rPr lang="en-US" sz="2000" dirty="0" err="1"/>
              <a:t>XSSDetect's</a:t>
            </a:r>
            <a:r>
              <a:rPr lang="en-US" sz="2000" dirty="0"/>
              <a:t> performance against real-world XSS attacks and compares it with traditional rule-based approaches.</a:t>
            </a:r>
            <a:endParaRPr lang="en-IN" sz="2000" dirty="0"/>
          </a:p>
        </p:txBody>
      </p:sp>
    </p:spTree>
    <p:extLst>
      <p:ext uri="{BB962C8B-B14F-4D97-AF65-F5344CB8AC3E}">
        <p14:creationId xmlns:p14="http://schemas.microsoft.com/office/powerpoint/2010/main" val="2787934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2EBFE7-64B5-5118-792E-6B09B235F67F}"/>
              </a:ext>
            </a:extLst>
          </p:cNvPr>
          <p:cNvSpPr>
            <a:spLocks noGrp="1"/>
          </p:cNvSpPr>
          <p:nvPr>
            <p:ph type="title"/>
          </p:nvPr>
        </p:nvSpPr>
        <p:spPr>
          <a:xfrm>
            <a:off x="457200" y="274638"/>
            <a:ext cx="8229600" cy="868362"/>
          </a:xfrm>
        </p:spPr>
        <p:txBody>
          <a:bodyPr>
            <a:normAutofit/>
          </a:bodyPr>
          <a:lstStyle/>
          <a:p>
            <a:r>
              <a:rPr lang="en-US" sz="4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Block Diagram</a:t>
            </a:r>
          </a:p>
        </p:txBody>
      </p:sp>
      <p:sp>
        <p:nvSpPr>
          <p:cNvPr id="5" name="Rounded Rectangle 3">
            <a:extLst>
              <a:ext uri="{FF2B5EF4-FFF2-40B4-BE49-F238E27FC236}">
                <a16:creationId xmlns:a16="http://schemas.microsoft.com/office/drawing/2014/main" id="{5B8AA690-6926-42AB-0B37-7CC5987F70F3}"/>
              </a:ext>
            </a:extLst>
          </p:cNvPr>
          <p:cNvSpPr/>
          <p:nvPr/>
        </p:nvSpPr>
        <p:spPr>
          <a:xfrm>
            <a:off x="2374900" y="38608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data</a:t>
            </a:r>
          </a:p>
        </p:txBody>
      </p:sp>
      <p:sp>
        <p:nvSpPr>
          <p:cNvPr id="6" name="Rounded Rectangle 4">
            <a:extLst>
              <a:ext uri="{FF2B5EF4-FFF2-40B4-BE49-F238E27FC236}">
                <a16:creationId xmlns:a16="http://schemas.microsoft.com/office/drawing/2014/main" id="{40CC533B-A206-7985-0F77-9C5675EE0452}"/>
              </a:ext>
            </a:extLst>
          </p:cNvPr>
          <p:cNvSpPr/>
          <p:nvPr/>
        </p:nvSpPr>
        <p:spPr>
          <a:xfrm>
            <a:off x="4584700" y="21082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data</a:t>
            </a:r>
          </a:p>
        </p:txBody>
      </p:sp>
      <p:sp>
        <p:nvSpPr>
          <p:cNvPr id="7" name="Rounded Rectangle 5">
            <a:extLst>
              <a:ext uri="{FF2B5EF4-FFF2-40B4-BE49-F238E27FC236}">
                <a16:creationId xmlns:a16="http://schemas.microsoft.com/office/drawing/2014/main" id="{CC3C52C5-01F7-30D4-BDE4-61DB01F5492B}"/>
              </a:ext>
            </a:extLst>
          </p:cNvPr>
          <p:cNvSpPr/>
          <p:nvPr/>
        </p:nvSpPr>
        <p:spPr>
          <a:xfrm>
            <a:off x="2451100" y="21082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Collection data</a:t>
            </a:r>
          </a:p>
        </p:txBody>
      </p:sp>
      <p:sp>
        <p:nvSpPr>
          <p:cNvPr id="8" name="Rounded Rectangle 6">
            <a:extLst>
              <a:ext uri="{FF2B5EF4-FFF2-40B4-BE49-F238E27FC236}">
                <a16:creationId xmlns:a16="http://schemas.microsoft.com/office/drawing/2014/main" id="{12E82CE0-C6AF-9D2D-5A47-963569FF4963}"/>
              </a:ext>
            </a:extLst>
          </p:cNvPr>
          <p:cNvSpPr/>
          <p:nvPr/>
        </p:nvSpPr>
        <p:spPr>
          <a:xfrm>
            <a:off x="4584700" y="39370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p>
        </p:txBody>
      </p:sp>
      <p:sp>
        <p:nvSpPr>
          <p:cNvPr id="9" name="Rounded Rectangle 8">
            <a:extLst>
              <a:ext uri="{FF2B5EF4-FFF2-40B4-BE49-F238E27FC236}">
                <a16:creationId xmlns:a16="http://schemas.microsoft.com/office/drawing/2014/main" id="{2447F38C-AF61-19C4-2ADC-8AE635FCDF4C}"/>
              </a:ext>
            </a:extLst>
          </p:cNvPr>
          <p:cNvSpPr/>
          <p:nvPr/>
        </p:nvSpPr>
        <p:spPr>
          <a:xfrm>
            <a:off x="6642100" y="21082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pre-processing</a:t>
            </a:r>
          </a:p>
        </p:txBody>
      </p:sp>
      <p:sp>
        <p:nvSpPr>
          <p:cNvPr id="10" name="Rounded Rectangle 10">
            <a:extLst>
              <a:ext uri="{FF2B5EF4-FFF2-40B4-BE49-F238E27FC236}">
                <a16:creationId xmlns:a16="http://schemas.microsoft.com/office/drawing/2014/main" id="{8350E528-6155-9000-06A7-A1670CDB27C0}"/>
              </a:ext>
            </a:extLst>
          </p:cNvPr>
          <p:cNvSpPr/>
          <p:nvPr/>
        </p:nvSpPr>
        <p:spPr>
          <a:xfrm>
            <a:off x="6718300" y="38608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algorithm</a:t>
            </a:r>
          </a:p>
        </p:txBody>
      </p:sp>
      <p:sp>
        <p:nvSpPr>
          <p:cNvPr id="11" name="Rounded Rectangle 11">
            <a:extLst>
              <a:ext uri="{FF2B5EF4-FFF2-40B4-BE49-F238E27FC236}">
                <a16:creationId xmlns:a16="http://schemas.microsoft.com/office/drawing/2014/main" id="{81C27748-58C3-3918-317C-92DD4424A12C}"/>
              </a:ext>
            </a:extLst>
          </p:cNvPr>
          <p:cNvSpPr/>
          <p:nvPr/>
        </p:nvSpPr>
        <p:spPr>
          <a:xfrm>
            <a:off x="8851900" y="3860800"/>
            <a:ext cx="1447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a:t>
            </a:r>
          </a:p>
        </p:txBody>
      </p:sp>
      <p:sp>
        <p:nvSpPr>
          <p:cNvPr id="12" name="Right Arrow 12">
            <a:extLst>
              <a:ext uri="{FF2B5EF4-FFF2-40B4-BE49-F238E27FC236}">
                <a16:creationId xmlns:a16="http://schemas.microsoft.com/office/drawing/2014/main" id="{49AFB502-F353-98C2-21F5-F6AD52C5AA43}"/>
              </a:ext>
            </a:extLst>
          </p:cNvPr>
          <p:cNvSpPr/>
          <p:nvPr/>
        </p:nvSpPr>
        <p:spPr>
          <a:xfrm>
            <a:off x="3898900" y="24130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5">
            <a:extLst>
              <a:ext uri="{FF2B5EF4-FFF2-40B4-BE49-F238E27FC236}">
                <a16:creationId xmlns:a16="http://schemas.microsoft.com/office/drawing/2014/main" id="{56409106-FADE-0AF6-E340-DF864E045D54}"/>
              </a:ext>
            </a:extLst>
          </p:cNvPr>
          <p:cNvSpPr/>
          <p:nvPr/>
        </p:nvSpPr>
        <p:spPr>
          <a:xfrm>
            <a:off x="6032500" y="4241800"/>
            <a:ext cx="609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6">
            <a:extLst>
              <a:ext uri="{FF2B5EF4-FFF2-40B4-BE49-F238E27FC236}">
                <a16:creationId xmlns:a16="http://schemas.microsoft.com/office/drawing/2014/main" id="{849E3E8C-4A75-20D9-43C3-EA12476B1E33}"/>
              </a:ext>
            </a:extLst>
          </p:cNvPr>
          <p:cNvSpPr/>
          <p:nvPr/>
        </p:nvSpPr>
        <p:spPr>
          <a:xfrm>
            <a:off x="8089900" y="42418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7">
            <a:extLst>
              <a:ext uri="{FF2B5EF4-FFF2-40B4-BE49-F238E27FC236}">
                <a16:creationId xmlns:a16="http://schemas.microsoft.com/office/drawing/2014/main" id="{CB639C5A-F03B-0B8C-0C5C-531C2C3F071E}"/>
              </a:ext>
            </a:extLst>
          </p:cNvPr>
          <p:cNvSpPr/>
          <p:nvPr/>
        </p:nvSpPr>
        <p:spPr>
          <a:xfrm>
            <a:off x="3822700" y="41656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9">
            <a:extLst>
              <a:ext uri="{FF2B5EF4-FFF2-40B4-BE49-F238E27FC236}">
                <a16:creationId xmlns:a16="http://schemas.microsoft.com/office/drawing/2014/main" id="{BF68EBA9-8132-923D-3FF3-FB0667CDD634}"/>
              </a:ext>
            </a:extLst>
          </p:cNvPr>
          <p:cNvSpPr/>
          <p:nvPr/>
        </p:nvSpPr>
        <p:spPr>
          <a:xfrm>
            <a:off x="6032500" y="24130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20">
            <a:extLst>
              <a:ext uri="{FF2B5EF4-FFF2-40B4-BE49-F238E27FC236}">
                <a16:creationId xmlns:a16="http://schemas.microsoft.com/office/drawing/2014/main" id="{0010AE0A-62BA-2E24-97FD-B46BB8564576}"/>
              </a:ext>
            </a:extLst>
          </p:cNvPr>
          <p:cNvSpPr/>
          <p:nvPr/>
        </p:nvSpPr>
        <p:spPr>
          <a:xfrm>
            <a:off x="7404100" y="2946400"/>
            <a:ext cx="152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338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11CC33-BB43-3A12-C579-C6ACAD6962EB}"/>
              </a:ext>
            </a:extLst>
          </p:cNvPr>
          <p:cNvSpPr txBox="1"/>
          <p:nvPr/>
        </p:nvSpPr>
        <p:spPr>
          <a:xfrm>
            <a:off x="1549400" y="1225689"/>
            <a:ext cx="8813800" cy="5632311"/>
          </a:xfrm>
          <a:prstGeom prst="rect">
            <a:avLst/>
          </a:prstGeom>
          <a:noFill/>
        </p:spPr>
        <p:txBody>
          <a:bodyPr wrap="square">
            <a:spAutoFit/>
          </a:bodyPr>
          <a:lstStyle/>
          <a:p>
            <a:pPr algn="just"/>
            <a:r>
              <a:rPr lang="en-IN" sz="2400" dirty="0">
                <a:effectLst/>
                <a:latin typeface="Calibri" panose="020F0502020204030204" pitchFamily="34" charset="0"/>
                <a:ea typeface="Calibri" panose="020F0502020204030204" pitchFamily="34" charset="0"/>
              </a:rPr>
              <a:t>The traditional XSS detection method usually extracts some features based on experience and then detects whether it is an XSS attack based on the rule-based matching method. However, this method cannot identify increasingly complex XSS attack sentences. With the rapid development of machine learning, an increasing number of researchers have attempted to solve problems in network security through machine learning algorithms, especially XSS attack detection, and have made corresponding progress .Zhou et al. (2019) proposed a cross-site script detection model based on the combination of a multilayer perceptron and a hidden Markov model. This model preprocesses the data through a natural language processing method and then uses a multilayer perceptron to adjust the initial observation matrix of the hidden Markov model (HMM). The improved HMM improves the detection efficiency compared with the unmodified hidden Markov model</a:t>
            </a:r>
            <a:endParaRPr lang="en-IN" sz="2400" dirty="0"/>
          </a:p>
        </p:txBody>
      </p:sp>
      <p:sp>
        <p:nvSpPr>
          <p:cNvPr id="6" name="Title 1">
            <a:extLst>
              <a:ext uri="{FF2B5EF4-FFF2-40B4-BE49-F238E27FC236}">
                <a16:creationId xmlns:a16="http://schemas.microsoft.com/office/drawing/2014/main" id="{4BB90AC8-42C0-3653-5E86-45BFA96EDF08}"/>
              </a:ext>
            </a:extLst>
          </p:cNvPr>
          <p:cNvSpPr>
            <a:spLocks noGrp="1"/>
          </p:cNvSpPr>
          <p:nvPr>
            <p:ph type="title"/>
          </p:nvPr>
        </p:nvSpPr>
        <p:spPr>
          <a:xfrm>
            <a:off x="457200" y="274638"/>
            <a:ext cx="8229600" cy="868362"/>
          </a:xfrm>
        </p:spPr>
        <p:txBody>
          <a:bodyPr>
            <a:normAutofit/>
          </a:bodyPr>
          <a:lstStyle/>
          <a:p>
            <a:r>
              <a:rPr lang="en-US" sz="4000"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Existing System</a:t>
            </a:r>
          </a:p>
        </p:txBody>
      </p:sp>
    </p:spTree>
    <p:extLst>
      <p:ext uri="{BB962C8B-B14F-4D97-AF65-F5344CB8AC3E}">
        <p14:creationId xmlns:p14="http://schemas.microsoft.com/office/powerpoint/2010/main" val="3692012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1483</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Symbol</vt:lpstr>
      <vt:lpstr>Times New Roman</vt:lpstr>
      <vt:lpstr>Wingdings</vt:lpstr>
      <vt:lpstr>Office Theme</vt:lpstr>
      <vt:lpstr>XSS vulnerabilities detection methods using machine learning </vt:lpstr>
      <vt:lpstr>PowerPoint Presentation</vt:lpstr>
      <vt:lpstr>Abstract</vt:lpstr>
      <vt:lpstr>Introduction</vt:lpstr>
      <vt:lpstr>Literature Survey</vt:lpstr>
      <vt:lpstr>Literature Survey</vt:lpstr>
      <vt:lpstr>Literature Survey</vt:lpstr>
      <vt:lpstr>Block Diagram</vt:lpstr>
      <vt:lpstr>Existing System</vt:lpstr>
      <vt:lpstr>Disadvantage</vt:lpstr>
      <vt:lpstr>Proposed System</vt:lpstr>
      <vt:lpstr>Advantage</vt:lpstr>
      <vt:lpstr>Methodology</vt:lpstr>
      <vt:lpstr>PRE-PROCESSING</vt:lpstr>
      <vt:lpstr>Train Test Preprocessing</vt:lpstr>
      <vt:lpstr>Algorithm Implementation </vt:lpstr>
      <vt:lpstr>Naive Bayes Classifier Algorithm</vt:lpstr>
      <vt:lpstr>Machine learning system architecture</vt:lpstr>
      <vt:lpstr>HARD WARE AND 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XSS vulnerabilities detection methods using machine learning </dc:title>
  <dc:creator>Meta Verse</dc:creator>
  <cp:lastModifiedBy>Meta Verse</cp:lastModifiedBy>
  <cp:revision>1</cp:revision>
  <dcterms:created xsi:type="dcterms:W3CDTF">2024-01-19T12:45:52Z</dcterms:created>
  <dcterms:modified xsi:type="dcterms:W3CDTF">2024-01-19T12:45:58Z</dcterms:modified>
</cp:coreProperties>
</file>